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24" r:id="rId2"/>
    <p:sldId id="581" r:id="rId3"/>
    <p:sldId id="525" r:id="rId4"/>
    <p:sldId id="675" r:id="rId5"/>
    <p:sldId id="768" r:id="rId6"/>
    <p:sldId id="769" r:id="rId7"/>
    <p:sldId id="746" r:id="rId8"/>
    <p:sldId id="744" r:id="rId9"/>
    <p:sldId id="770" r:id="rId10"/>
    <p:sldId id="754" r:id="rId11"/>
    <p:sldId id="747" r:id="rId12"/>
    <p:sldId id="755" r:id="rId13"/>
    <p:sldId id="748" r:id="rId14"/>
    <p:sldId id="771" r:id="rId15"/>
    <p:sldId id="749" r:id="rId16"/>
    <p:sldId id="750" r:id="rId17"/>
    <p:sldId id="751" r:id="rId18"/>
    <p:sldId id="745" r:id="rId19"/>
    <p:sldId id="642" r:id="rId20"/>
    <p:sldId id="722" r:id="rId21"/>
    <p:sldId id="765" r:id="rId22"/>
    <p:sldId id="764" r:id="rId23"/>
    <p:sldId id="767" r:id="rId24"/>
  </p:sldIdLst>
  <p:sldSz cx="9144000" cy="5143500" type="screen16x9"/>
  <p:notesSz cx="6858000" cy="9144000"/>
  <p:embeddedFontLst>
    <p:embeddedFont>
      <p:font typeface="黑体" pitchFamily="49" charset="-122"/>
      <p:regular r:id="rId27"/>
    </p:embeddedFont>
    <p:embeddedFont>
      <p:font typeface="微软雅黑" pitchFamily="34" charset="-122"/>
      <p:regular r:id="rId28"/>
      <p:bold r:id="rId29"/>
    </p:embeddedFont>
    <p:embeddedFont>
      <p:font typeface="Cambria Math" pitchFamily="18" charset="0"/>
      <p:regular r:id="rId30"/>
    </p:embeddedFont>
    <p:embeddedFont>
      <p:font typeface="隶书" pitchFamily="49" charset="-122"/>
      <p:regular r:id="rId31"/>
    </p:embeddedFont>
    <p:embeddedFont>
      <p:font typeface="方正中等线简体" charset="-122"/>
      <p:regular r:id="rId32"/>
    </p:embeddedFont>
    <p:embeddedFont>
      <p:font typeface="等线" pitchFamily="2" charset="-122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732" y="-90"/>
      </p:cViewPr>
      <p:guideLst>
        <p:guide orient="horz" pos="1529"/>
        <p:guide pos="28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975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890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215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项目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2452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项目分析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87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动手实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403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动手实践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4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展示交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5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展示交流</a:t>
            </a:r>
            <a:endParaRPr lang="zh-CN" altLang="en-US" sz="24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69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223628" y="1419622"/>
            <a:ext cx="66967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第二章 声现象</a:t>
            </a:r>
          </a:p>
        </p:txBody>
      </p:sp>
      <p:sp>
        <p:nvSpPr>
          <p:cNvPr id="6" name="矩形 5"/>
          <p:cNvSpPr/>
          <p:nvPr/>
        </p:nvSpPr>
        <p:spPr>
          <a:xfrm>
            <a:off x="895350" y="2664460"/>
            <a:ext cx="78505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跨学科实践：制作隔音房间模型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11560" y="1923678"/>
            <a:ext cx="85839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latinLnBrk="1" hangingPunct="0">
              <a:lnSpc>
                <a:spcPts val="4400"/>
              </a:lnSpc>
            </a:pPr>
            <a:r>
              <a:rPr lang="en-US" altLang="zh-CN" sz="2400" dirty="0" err="1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34" charset="-120"/>
                <a:sym typeface="+mn-ea"/>
              </a:rPr>
              <a:t>房间的隔音材料是通过</a:t>
            </a:r>
            <a:r>
              <a:rPr lang="en-US" altLang="zh-CN" sz="2400" dirty="0">
                <a:solidFill>
                  <a:srgbClr val="000000"/>
                </a:solidFill>
                <a:latin typeface="+mj-ea"/>
                <a:ea typeface="+mj-ea"/>
                <a:cs typeface="宋体" panose="02010600030101010101" pitchFamily="34" charset="-120"/>
                <a:sym typeface="+mn-ea"/>
              </a:rPr>
              <a:t>______________</a:t>
            </a:r>
            <a:r>
              <a:rPr lang="en-US" altLang="zh-CN" sz="2400" dirty="0" err="1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34" charset="-120"/>
                <a:sym typeface="+mn-ea"/>
              </a:rPr>
              <a:t>来隔音的</a:t>
            </a:r>
            <a:r>
              <a:rPr lang="zh-CN" altLang="en-US" sz="240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34" charset="-120"/>
                <a:sym typeface="+mn-ea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9552" y="1365582"/>
            <a:ext cx="8401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驱动性问题2：隔音材料是通过什么方式来起到隔音效果的？</a:t>
            </a:r>
          </a:p>
        </p:txBody>
      </p:sp>
      <p:sp>
        <p:nvSpPr>
          <p:cNvPr id="9" name="QB_4_AN.2_1#1860b2e2f.blank?vcp=1&amp;vopoq=1&amp;pid=ede9bcf4d&amp;color=0,0,0&amp;mp=1&amp;vpa=1&amp;vtp=1&amp;bbb=1"/>
          <p:cNvSpPr/>
          <p:nvPr/>
        </p:nvSpPr>
        <p:spPr>
          <a:xfrm>
            <a:off x="3707342" y="1970097"/>
            <a:ext cx="2392363" cy="4919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1" i="0" dirty="0" err="1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34" charset="-120"/>
              </a:rPr>
              <a:t>阻断噪声传播</a:t>
            </a:r>
            <a:endParaRPr lang="en-US" altLang="zh-CN" sz="24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0986" y="1151778"/>
            <a:ext cx="71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驱动性问题3：有哪些常见隔音材料？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11560" y="1862908"/>
            <a:ext cx="5536202" cy="2349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marL="0" indent="0" algn="dist" latinLnBrk="1" hangingPunct="0">
              <a:lnSpc>
                <a:spcPts val="44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隔音材料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通常是质地坚硬的材料，如钢板、玻璃等，声音传播到它们表面时易发生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_____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，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从而起到阻碍噪声直接传播的作用，但其吸音效果较差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。</a:t>
            </a:r>
          </a:p>
        </p:txBody>
      </p:sp>
      <p:sp>
        <p:nvSpPr>
          <p:cNvPr id="8" name="QB_4_AN.7_1#1860b2e2f.blank?vcp=1&amp;vopoq=1&amp;pid=ede9bcf4d&amp;color=0,0,0&amp;mp=1&amp;vpa=5&amp;vtp=1&amp;bbb=1"/>
          <p:cNvSpPr/>
          <p:nvPr/>
        </p:nvSpPr>
        <p:spPr>
          <a:xfrm>
            <a:off x="1236892" y="3031725"/>
            <a:ext cx="969963" cy="4919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1" i="0" dirty="0" err="1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反射</a:t>
            </a:r>
            <a:endParaRPr lang="en-US" altLang="zh-CN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8466" t="4161" r="8656" b="32341"/>
          <a:stretch>
            <a:fillRect/>
          </a:stretch>
        </p:blipFill>
        <p:spPr>
          <a:xfrm>
            <a:off x="6372200" y="915566"/>
            <a:ext cx="2433955" cy="4103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8466" t="4161" r="8656" b="32341"/>
          <a:stretch>
            <a:fillRect/>
          </a:stretch>
        </p:blipFill>
        <p:spPr>
          <a:xfrm>
            <a:off x="6372200" y="915566"/>
            <a:ext cx="2433955" cy="4103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4546" y="1853120"/>
            <a:ext cx="5479621" cy="2878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pPr marL="0" indent="0" algn="l" latinLnBrk="1" hangingPunct="0">
              <a:lnSpc>
                <a:spcPts val="44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吸音材料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通常采用纤维状、颗粒状或发泡材料形成多孔的疏松结构，当声音遇到这种材料时会引起微孔中的空气振动，使声音的能量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______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（填“增强”或“衰减”），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从而起到吸音作用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。</a:t>
            </a:r>
          </a:p>
        </p:txBody>
      </p:sp>
      <p:sp>
        <p:nvSpPr>
          <p:cNvPr id="9" name="QB_4_AN.9_1#1860b2e2f.blank?vcp=1&amp;vopoq=1&amp;pid=ede9bcf4d&amp;color=0,0,0&amp;mp=1&amp;vpa=6&amp;vtp=1&amp;bbb=1"/>
          <p:cNvSpPr/>
          <p:nvPr/>
        </p:nvSpPr>
        <p:spPr>
          <a:xfrm>
            <a:off x="3139574" y="3577669"/>
            <a:ext cx="969963" cy="4919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1" i="0" dirty="0" err="1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衰减</a:t>
            </a:r>
            <a:endParaRPr lang="en-US" altLang="zh-CN" sz="2400" dirty="0"/>
          </a:p>
        </p:txBody>
      </p:sp>
      <p:sp>
        <p:nvSpPr>
          <p:cNvPr id="8" name="文本框 2"/>
          <p:cNvSpPr txBox="1"/>
          <p:nvPr/>
        </p:nvSpPr>
        <p:spPr>
          <a:xfrm>
            <a:off x="470986" y="1151778"/>
            <a:ext cx="719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驱动性问题3：有哪些常见隔音材料？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1600" y="1093443"/>
            <a:ext cx="473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三、制作隔音房间，并测试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71600" y="1688234"/>
            <a:ext cx="7806945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</a:t>
            </a:r>
          </a:p>
          <a:p>
            <a:pPr indent="0" fontAlgn="auto">
              <a:lnSpc>
                <a:spcPts val="4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房子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———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鞋盒，快递包装箱，泡沫箱子等</a:t>
            </a:r>
          </a:p>
          <a:p>
            <a:pPr indent="0" fontAlgn="auto">
              <a:lnSpc>
                <a:spcPts val="4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声源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———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闹钟，手机铃声，工作的豆浆机等</a:t>
            </a:r>
          </a:p>
          <a:p>
            <a:pPr indent="0" algn="l" fontAlgn="auto" latinLnBrk="1" hangingPunct="0">
              <a:lnSpc>
                <a:spcPts val="4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其他工具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———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分贝仪或者手机测试软件，卷尺，胶带或者胶水，各种隔音材料，比如</a:t>
            </a: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隔音石膏板、隔音毡、隔音窗帘布、吸音棉、棉花、锡箔纸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，鸡蛋托，泡沫板，海绵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766748"/>
            <a:ext cx="2796485" cy="1181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29884" b="12865"/>
          <a:stretch>
            <a:fillRect/>
          </a:stretch>
        </p:blipFill>
        <p:spPr>
          <a:xfrm>
            <a:off x="1403648" y="1766748"/>
            <a:ext cx="1296243" cy="1181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b="6772"/>
          <a:stretch>
            <a:fillRect/>
          </a:stretch>
        </p:blipFill>
        <p:spPr>
          <a:xfrm>
            <a:off x="3563888" y="1643858"/>
            <a:ext cx="1512168" cy="14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1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45746" y="1059582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制作</a:t>
            </a:r>
          </a:p>
          <a:p>
            <a:pPr indent="0" algn="l" fontAlgn="auto" latinLnBrk="1" hangingPunct="0">
              <a:lnSpc>
                <a:spcPct val="125000"/>
              </a:lnSpc>
            </a:pP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确定隔音房间简易模型中隔音材料的放置位置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：生活中，</a:t>
            </a: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噪声通过</a:t>
            </a:r>
            <a:r>
              <a:rPr lang="en-US" altLang="zh-CN" sz="2400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空气、墙壁、窗户、门缝</a:t>
            </a: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等传播到房间外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可以在墙壁安装或涂抹隔音材料、更换材料具有隔音性能的门、用隔音布料做的窗帘等，但考虑到此次实践活动探究的是不同材料的隔音性能，隔音房间简易模型——</a:t>
            </a: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鞋盒不再做开窗、开门等设计，隔音材料要用双面胶在鞋盒里</a:t>
            </a:r>
            <a:r>
              <a:rPr lang="en-US" altLang="zh-CN" sz="2400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上下左右前后六个面</a:t>
            </a:r>
            <a:r>
              <a:rPr lang="en-US" altLang="zh-CN" sz="24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全部铺满</a:t>
            </a:r>
            <a:r>
              <a:rPr lang="zh-CN" altLang="en-US" sz="2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7544" y="915566"/>
            <a:ext cx="593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</a:t>
            </a:r>
            <a:r>
              <a:rPr lang="zh-CN" altLang="en-US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测试隔音效果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4:artisticCrisscrossEtching xmlns="" id="{FD5FEC79-B347-1466-9994-9B86D05AE740}"/>
                  </a:ext>
                </a:extLst>
              </p:cNvPr>
              <p:cNvSpPr txBox="1"/>
              <p:nvPr/>
            </p:nvSpPr>
            <p:spPr>
              <a:xfrm>
                <a:off x="409313" y="1437536"/>
                <a:ext cx="8734687" cy="278076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fontAlgn="auto" latinLnBrk="1" hangingPunct="0">
                  <a:lnSpc>
                    <a:spcPts val="43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altLang="zh-CN" sz="2300" dirty="0">
                    <a:solidFill>
                      <a:srgbClr val="000000"/>
                    </a:solidFill>
                    <a:latin typeface="Times New Roman" pitchFamily="18" charset="0"/>
                    <a:ea typeface="+mj-ea"/>
                    <a:cs typeface="Times New Roman" pitchFamily="18" charset="0"/>
                    <a:sym typeface="+mn-ea"/>
                  </a:rPr>
                  <a:t>①</a:t>
                </a:r>
                <a:r>
                  <a:rPr lang="en-US" altLang="zh-CN" sz="2300" dirty="0" err="1">
                    <a:solidFill>
                      <a:srgbClr val="000000"/>
                    </a:solidFill>
                    <a:latin typeface="Times New Roman" pitchFamily="18" charset="0"/>
                    <a:ea typeface="+mj-ea"/>
                    <a:cs typeface="Times New Roman" pitchFamily="18" charset="0"/>
                    <a:sym typeface="+mn-ea"/>
                  </a:rPr>
                  <a:t>先将响铃的闹钟放入未做处理的鞋盒内，在距离鞋盒</a:t>
                </a:r>
                <a14:m>
                  <m:oMath xmlns:m="http://schemas.openxmlformats.org/officeDocument/2006/math">
                    <m:r>
                      <a:rPr lang="en-US" altLang="zh-CN" sz="2300" spc="-100">
                        <a:solidFill>
                          <a:srgbClr val="000000"/>
                        </a:solidFill>
                        <a:latin typeface="Cambria Math"/>
                        <a:ea typeface="+mj-ea"/>
                        <a:cs typeface="Times New Roman" panose="02020603050405020304" pitchFamily="34" charset="-12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zh-CN" sz="2300" spc="-100">
                        <a:solidFill>
                          <a:srgbClr val="000000"/>
                        </a:solidFill>
                        <a:latin typeface="Cambria Math"/>
                        <a:ea typeface="+mj-ea"/>
                        <a:cs typeface="Times New Roman" panose="02020603050405020304" pitchFamily="34" charset="-120"/>
                      </a:rPr>
                      <m:t>m</m:t>
                    </m:r>
                  </m:oMath>
                </a14:m>
                <a:r>
                  <a:rPr lang="en-US" altLang="zh-CN" sz="2300" kern="0" spc="-99900" dirty="0">
                    <a:solidFill>
                      <a:srgbClr val="FFFFFF"/>
                    </a:solidFill>
                    <a:latin typeface="Times New Roman" pitchFamily="18" charset="0"/>
                    <a:ea typeface="+mj-ea"/>
                    <a:cs typeface="Times New Roman" pitchFamily="18" charset="0"/>
                    <a:sym typeface="+mn-ea"/>
                  </a:rPr>
                  <a:t> </a:t>
                </a:r>
                <a:r>
                  <a:rPr lang="en-US" altLang="zh-CN" sz="2300" dirty="0" err="1">
                    <a:solidFill>
                      <a:srgbClr val="000000"/>
                    </a:solidFill>
                    <a:latin typeface="Times New Roman" pitchFamily="18" charset="0"/>
                    <a:ea typeface="+mj-ea"/>
                    <a:cs typeface="Times New Roman" pitchFamily="18" charset="0"/>
                    <a:sym typeface="+mn-ea"/>
                  </a:rPr>
                  <a:t>处摆放分贝仪，测量噪声的强弱</a:t>
                </a:r>
                <a:r>
                  <a:rPr lang="zh-CN" altLang="en-US" sz="2300" dirty="0">
                    <a:solidFill>
                      <a:srgbClr val="000000"/>
                    </a:solidFill>
                    <a:latin typeface="Times New Roman" pitchFamily="18" charset="0"/>
                    <a:ea typeface="+mj-ea"/>
                    <a:cs typeface="Times New Roman" pitchFamily="18" charset="0"/>
                    <a:sym typeface="+mn-ea"/>
                  </a:rPr>
                  <a:t>。</a:t>
                </a:r>
                <a:endParaRPr lang="en-US" altLang="zh-CN" sz="2300" dirty="0">
                  <a:solidFill>
                    <a:prstClr val="black"/>
                  </a:solidFill>
                  <a:latin typeface="Times New Roman" pitchFamily="18" charset="0"/>
                  <a:ea typeface="+mj-ea"/>
                  <a:cs typeface="Times New Roman" pitchFamily="18" charset="0"/>
                </a:endParaRPr>
              </a:p>
              <a:p>
                <a:pPr fontAlgn="auto" latinLnBrk="1" hangingPunct="0">
                  <a:lnSpc>
                    <a:spcPts val="43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r>
                  <a:rPr lang="en-US" altLang="zh-CN" sz="2300" dirty="0">
                    <a:solidFill>
                      <a:srgbClr val="000000"/>
                    </a:solidFill>
                    <a:latin typeface="Times New Roman" pitchFamily="18" charset="0"/>
                    <a:ea typeface="+mj-ea"/>
                    <a:cs typeface="Times New Roman" pitchFamily="18" charset="0"/>
                    <a:sym typeface="+mn-ea"/>
                  </a:rPr>
                  <a:t>②将待测材料分别铺满鞋盒里的每个面，在______（填“相同”或“不同”）的距离处摆放分贝仪测噪声的强弱，记录数据在表1中</a:t>
                </a:r>
                <a:r>
                  <a:rPr lang="zh-CN" altLang="en-US" sz="2300" dirty="0">
                    <a:solidFill>
                      <a:srgbClr val="000000"/>
                    </a:solidFill>
                    <a:latin typeface="Times New Roman" pitchFamily="18" charset="0"/>
                    <a:ea typeface="+mj-ea"/>
                    <a:cs typeface="Times New Roman" pitchFamily="18" charset="0"/>
                    <a:sym typeface="+mn-ea"/>
                  </a:rPr>
                  <a:t>。</a:t>
                </a:r>
                <a:endParaRPr lang="en-US" altLang="zh-CN" sz="2300" dirty="0">
                  <a:solidFill>
                    <a:prstClr val="black"/>
                  </a:solidFill>
                  <a:latin typeface="Times New Roman" pitchFamily="18" charset="0"/>
                  <a:ea typeface="+mj-ea"/>
                  <a:cs typeface="Times New Roman" pitchFamily="18" charset="0"/>
                </a:endParaRPr>
              </a:p>
              <a:p>
                <a:pPr fontAlgn="auto" latinLnBrk="1" hangingPunct="0">
                  <a:lnSpc>
                    <a:spcPts val="43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</a:pPr>
                <a:endParaRPr lang="en-US" altLang="zh-CN" sz="2300" dirty="0">
                  <a:solidFill>
                    <a:srgbClr val="000000"/>
                  </a:solidFill>
                  <a:latin typeface="Times New Roman" pitchFamily="18" charset="0"/>
                  <a:ea typeface="+mj-ea"/>
                  <a:cs typeface="Times New Roman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4:artisticCrisscrossEtching xmlns:a14="http://schemas.microsoft.com/office/drawing/2010/main" xmlns="" id="{FD5FEC79-B347-1466-9994-9B86D05AE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13" y="1437536"/>
                <a:ext cx="8734687" cy="2780761"/>
              </a:xfrm>
              <a:prstGeom prst="rect">
                <a:avLst/>
              </a:prstGeom>
              <a:blipFill rotWithShape="1">
                <a:blip r:embed="rId2"/>
                <a:stretch>
                  <a:fillRect l="-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QB_4_BD.10_5#1860b2e2f.table_image?tii=1&amp;vcp=1&amp;vopoq=1&amp;pid=ede9bcf4d&amp;color=0,0,0&amp;mp=1&amp;tib=255,255,255&amp;vtp=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3751953"/>
            <a:ext cx="5069713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6" name="QB_4_AN.11_1#1860b2e2f.blank?vcp=1&amp;vopoq=1&amp;pid=ede9bcf4d&amp;color=0,0,0&amp;mp=1&amp;vpa=7&amp;vtp=1&amp;bbb=1"/>
          <p:cNvSpPr/>
          <p:nvPr/>
        </p:nvSpPr>
        <p:spPr>
          <a:xfrm>
            <a:off x="6084168" y="2581948"/>
            <a:ext cx="865986" cy="4919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相同</a:t>
            </a:r>
            <a:endParaRPr lang="en-US" altLang="zh-CN" sz="240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14239" y="1137240"/>
            <a:ext cx="8217420" cy="22804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latinLnBrk="1" hangingPunct="0">
              <a:lnSpc>
                <a:spcPts val="44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③</a:t>
            </a:r>
            <a:r>
              <a:rPr lang="en-US" altLang="zh-CN" sz="2400" dirty="0" err="1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猜想</a:t>
            </a:r>
            <a:r>
              <a:rPr lang="zh-CN" altLang="en-US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：</a:t>
            </a:r>
            <a:r>
              <a:rPr lang="en-US" altLang="zh-CN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隔音材料的隔音效果可能还与厚度有关，于是选用隔音窗帘布，通过改变布的层数继续进行实验，实验数据记录在表2中</a:t>
            </a:r>
            <a:r>
              <a:rPr lang="zh-CN" altLang="en-US" sz="2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。</a:t>
            </a:r>
            <a:r>
              <a:rPr lang="en-US" altLang="zh-CN" sz="2400" kern="0" dirty="0" smtClean="0">
                <a:solidFill>
                  <a:srgbClr val="FFFFFF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_____________________________________________</a:t>
            </a:r>
            <a:endParaRPr lang="en-US" altLang="zh-CN" sz="2400" kern="0" dirty="0">
              <a:solidFill>
                <a:srgbClr val="FFFFFF"/>
              </a:solidFill>
              <a:latin typeface="Times New Roman" pitchFamily="18" charset="0"/>
              <a:ea typeface="+mn-ea"/>
              <a:cs typeface="Times New Roman" pitchFamily="18" charset="0"/>
              <a:sym typeface="+mn-ea"/>
            </a:endParaRPr>
          </a:p>
        </p:txBody>
      </p:sp>
      <p:pic>
        <p:nvPicPr>
          <p:cNvPr id="4" name="QB_4_BD.12_2#1860b2e2f.table_image?tii=2&amp;vcp=1&amp;vopoq=1&amp;pid=ede9bcf4d&amp;color=0,0,0&amp;mp=1&amp;tib=255,255,255&amp;vtp=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6457" y="3075806"/>
            <a:ext cx="618093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1520" y="1007745"/>
            <a:ext cx="8892480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1.实验中采用了</a:t>
            </a:r>
            <a:r>
              <a:rPr lang="en-US" altLang="zh-CN" sz="2400" dirty="0" smtClean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__________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的研究方法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。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Arial" panose="020B0604020202020204"/>
            </a:endParaRPr>
          </a:p>
          <a:p>
            <a:pPr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2.由此实验可以得出，不同的材料隔音性能是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______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（填“相同”或“不同”）的；并且材料越厚，其隔音性能越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（填“好”或“差”）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。</a:t>
            </a:r>
            <a:endParaRPr lang="en-US" altLang="zh-CN" sz="11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Arial" panose="020B0604020202020204"/>
            </a:endParaRPr>
          </a:p>
          <a:p>
            <a:pPr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3.影响物体隔音性能的因素很多，生活中也常常利用双层玻璃来隔音，并把双层玻璃间抽成真空，这样能大大降低噪声响度是因为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______________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。</a:t>
            </a:r>
          </a:p>
        </p:txBody>
      </p:sp>
      <p:sp>
        <p:nvSpPr>
          <p:cNvPr id="8" name="QB_4_AN.13_1#1860b2e2f.blank?vcp=1&amp;vopoq=1&amp;pid=ede9bcf4d&amp;color=0,0,0&amp;mp=1&amp;vpa=8&amp;vtp=1&amp;bbb=1"/>
          <p:cNvSpPr/>
          <p:nvPr/>
        </p:nvSpPr>
        <p:spPr>
          <a:xfrm>
            <a:off x="2383232" y="1041592"/>
            <a:ext cx="1508867" cy="5464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控制变量</a:t>
            </a:r>
            <a:endParaRPr lang="en-US" altLang="zh-CN" sz="24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Arial" panose="020B0604020202020204"/>
            </a:endParaRPr>
          </a:p>
        </p:txBody>
      </p:sp>
      <p:sp>
        <p:nvSpPr>
          <p:cNvPr id="9" name="QB_4_AN.14_1#1860b2e2f.blank?vcp=1&amp;vopoq=1&amp;pid=ede9bcf4d&amp;color=0,0,0&amp;mp=1&amp;vpa=9&amp;vtp=1&amp;bbb=1"/>
          <p:cNvSpPr/>
          <p:nvPr/>
        </p:nvSpPr>
        <p:spPr>
          <a:xfrm>
            <a:off x="6372200" y="1588031"/>
            <a:ext cx="870555" cy="5464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不同</a:t>
            </a:r>
            <a:endParaRPr lang="en-US" altLang="zh-CN" sz="24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Arial" panose="020B0604020202020204"/>
            </a:endParaRPr>
          </a:p>
        </p:txBody>
      </p:sp>
      <p:sp>
        <p:nvSpPr>
          <p:cNvPr id="10" name="QB_4_AN.15_1#1860b2e2f.blank?vcp=1&amp;vopoq=1&amp;pid=ede9bcf4d&amp;color=0,0,0&amp;mp=1&amp;vpa=10&amp;vtp=1"/>
          <p:cNvSpPr/>
          <p:nvPr/>
        </p:nvSpPr>
        <p:spPr>
          <a:xfrm>
            <a:off x="6444208" y="2133013"/>
            <a:ext cx="551399" cy="5464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好</a:t>
            </a:r>
            <a:endParaRPr lang="en-US" altLang="zh-CN" sz="24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Arial" panose="020B0604020202020204"/>
            </a:endParaRPr>
          </a:p>
        </p:txBody>
      </p:sp>
      <p:sp>
        <p:nvSpPr>
          <p:cNvPr id="11" name="QB_4_AN.16_1#1860b2e2f.blank?vcp=1&amp;vopoq=1&amp;pid=ede9bcf4d&amp;color=0,0,0&amp;mp=1&amp;vpa=11&amp;vtp=1&amp;bbb=1"/>
          <p:cNvSpPr/>
          <p:nvPr/>
        </p:nvSpPr>
        <p:spPr>
          <a:xfrm>
            <a:off x="611560" y="4327422"/>
            <a:ext cx="2147178" cy="5464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真空不能传声</a:t>
            </a:r>
            <a:endParaRPr lang="en-US" altLang="zh-CN" sz="240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9" grpId="0" uiExpand="1" build="p" animBg="1"/>
      <p:bldP spid="10" grpId="0" uiExpand="1" build="p" animBg="1"/>
      <p:bldP spid="11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504" y="915566"/>
            <a:ext cx="8856984" cy="4041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 latinLnBrk="1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4.在制作过程中，由于实验操作过程较长，闹钟电量对闹钟音量有一定影响，另外有的同学闹钟闹铃是歌曲类型的，音量有变化，影响实验结论，对此请提出你的改进建议：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_____________________________________________</a:t>
            </a:r>
            <a:r>
              <a:rPr lang="en-US" altLang="zh-CN" sz="2400" u="sng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  </a:t>
            </a:r>
            <a:endParaRPr lang="en-US" altLang="zh-CN" sz="1100" u="sng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  <a:cs typeface="Arial" panose="020B0604020202020204"/>
            </a:endParaRPr>
          </a:p>
          <a:p>
            <a:pPr fontAlgn="auto" latinLnBrk="1" hangingPunc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  <a:sym typeface="+mn-ea"/>
              </a:rPr>
              <a:t>5.如果有了真正的隔音房间，为了做到不打扰他人，也为了自己听力的健康，在使用时还要注意哪些问题？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34" charset="-120"/>
                <a:sym typeface="+mn-ea"/>
              </a:rPr>
              <a:t>_____________________________________________________________</a:t>
            </a:r>
          </a:p>
        </p:txBody>
      </p:sp>
      <p:sp>
        <p:nvSpPr>
          <p:cNvPr id="3" name="QB_4_AN.18_1#1860b2e2f.blank?vcp=1&amp;vopoq=1&amp;pid=ede9bcf4d&amp;color=0,0,0&amp;vpa=12&amp;vtp=1&amp;bbb=1"/>
          <p:cNvSpPr/>
          <p:nvPr/>
        </p:nvSpPr>
        <p:spPr>
          <a:xfrm>
            <a:off x="299678" y="2538785"/>
            <a:ext cx="5170194" cy="4919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选用蜂鸣声闹钟（答案合理即可）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。</a:t>
            </a:r>
          </a:p>
        </p:txBody>
      </p:sp>
      <p:sp>
        <p:nvSpPr>
          <p:cNvPr id="4" name="QB_4_AN.19_1#1860b2e2f.blank?vcp=1&amp;vopoq=1&amp;pid=ede9bcf4d&amp;color=0,0,0&amp;vpa=13&amp;vtp=1&amp;bbb=1&amp;hb=1"/>
          <p:cNvSpPr/>
          <p:nvPr/>
        </p:nvSpPr>
        <p:spPr>
          <a:xfrm>
            <a:off x="339524" y="3780845"/>
            <a:ext cx="8428693" cy="106267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fontAlgn="auto" latin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方正中等线简体" panose="03000509000000000000" pitchFamily="34" charset="-122"/>
                <a:cs typeface="Times New Roman" panose="02020603050405020304" pitchFamily="34" charset="-120"/>
              </a:rPr>
              <a:t>                                     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降低声音的响度（或减少声音的持续时间等，答案合理即可）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方正中等线简体" panose="03000509000000000000" pitchFamily="34" charset="-122"/>
                <a:cs typeface="Times New Roman" panose="02020603050405020304" pitchFamily="34" charset="-12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1320631" y="862650"/>
            <a:ext cx="6507480" cy="751206"/>
            <a:chOff x="-916190" y="783220"/>
            <a:chExt cx="6507480" cy="751206"/>
          </a:xfrm>
        </p:grpSpPr>
        <p:sp>
          <p:nvSpPr>
            <p:cNvPr id="52" name="Title 1"/>
            <p:cNvSpPr txBox="1"/>
            <p:nvPr>
              <p:custDataLst>
                <p:tags r:id="rId9"/>
              </p:custDataLst>
            </p:nvPr>
          </p:nvSpPr>
          <p:spPr>
            <a:xfrm>
              <a:off x="-916190" y="783220"/>
              <a:ext cx="6507480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0"/>
              </p:custDataLst>
            </p:nvPr>
          </p:nvCxnSpPr>
          <p:spPr>
            <a:xfrm>
              <a:off x="-185101" y="1534426"/>
              <a:ext cx="4727992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>
            <a:off x="1480466" y="3305688"/>
            <a:ext cx="5625335" cy="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1111525" y="2643758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5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3793433" y="2546649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1201144" y="2729624"/>
            <a:ext cx="1420613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任务分析</a:t>
            </a:r>
            <a:endParaRPr kumimoji="0" lang="zh-CN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3819951" y="2778469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动手实践</a:t>
            </a:r>
            <a:endParaRPr kumimoji="0" lang="zh-CN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Oval 120"/>
          <p:cNvSpPr/>
          <p:nvPr>
            <p:custDataLst>
              <p:tags r:id="rId7"/>
            </p:custDataLst>
          </p:nvPr>
        </p:nvSpPr>
        <p:spPr>
          <a:xfrm>
            <a:off x="6516371" y="2546649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Placeholder 45"/>
          <p:cNvSpPr txBox="1"/>
          <p:nvPr>
            <p:custDataLst>
              <p:tags r:id="rId8"/>
            </p:custDataLst>
          </p:nvPr>
        </p:nvSpPr>
        <p:spPr>
          <a:xfrm>
            <a:off x="6516371" y="2729624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展示交流</a:t>
            </a:r>
            <a:endParaRPr kumimoji="0" lang="zh-CN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1600" y="1491630"/>
            <a:ext cx="7488376" cy="1800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根据交流分析的结果，课下继续改进完善自己制作的隔音房子模型。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40929" y="1121244"/>
            <a:ext cx="81724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第5节  跨学科实践：制作隔音房间模型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一、控制噪声传播的方式：防止噪声产生；阻断噪声传播；防止</a:t>
            </a:r>
            <a:r>
              <a:rPr lang="zh-CN" altLang="en-US" sz="2200" b="1" dirty="0" smtClean="0">
                <a:latin typeface="Times New Roman" pitchFamily="18" charset="0"/>
                <a:cs typeface="Times New Roman" pitchFamily="18" charset="0"/>
              </a:rPr>
              <a:t>噪声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进入人耳。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二、制作隔音房间模型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1.制作材料的选取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2.制订方案并动手制作隔音房间模型</a:t>
            </a:r>
          </a:p>
          <a:p>
            <a:pPr>
              <a:lnSpc>
                <a:spcPct val="150000"/>
              </a:lnSpc>
            </a:pP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3.测试隔音效果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  <a:endParaRPr kumimoji="1" lang="zh-CN" altLang="en-US" sz="32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/>
          <p:nvPr/>
        </p:nvSpPr>
        <p:spPr>
          <a:xfrm>
            <a:off x="1711955" y="2067694"/>
            <a:ext cx="5760640" cy="720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教材课后练习题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71600" y="1131590"/>
            <a:ext cx="7715885" cy="3222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</a:t>
            </a:r>
            <a:r>
              <a:rPr lang="zh-CN" altLang="zh-CN" sz="2800" kern="100" dirty="0">
                <a:latin typeface="Times New Roman" pitchFamily="18" charset="0"/>
                <a:ea typeface="+mj-ea"/>
                <a:cs typeface="Times New Roman" pitchFamily="18" charset="0"/>
              </a:rPr>
              <a:t>查阅资料，应用声现象等知识设计、制作简易的隔音房子。</a:t>
            </a:r>
            <a:r>
              <a:rPr lang="zh-CN" altLang="zh-CN" sz="28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zh-CN" altLang="en-US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  <a:sym typeface="+mn-ea"/>
              </a:rPr>
              <a:t>（重点）</a:t>
            </a:r>
            <a:endParaRPr lang="en-US" altLang="zh-CN" sz="28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altLang="zh-CN" sz="2800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zh-CN" altLang="en-US" sz="2800" dirty="0">
                <a:latin typeface="Times New Roman" pitchFamily="18" charset="0"/>
                <a:ea typeface="+mj-ea"/>
                <a:cs typeface="Times New Roman" pitchFamily="18" charset="0"/>
              </a:rPr>
              <a:t>在制作过程中能主动发现问题并采取有效方法解决问题。</a:t>
            </a:r>
            <a:r>
              <a:rPr lang="zh-CN" altLang="en-US" sz="8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zh-CN" altLang="en-US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  <a:sym typeface="+mn-ea"/>
              </a:rPr>
              <a:t>（难点）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9592" y="2031690"/>
            <a:ext cx="7776864" cy="122413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 algn="just" fontAlgn="auto" latinLnBrk="1" hangingPunct="0">
              <a:lnSpc>
                <a:spcPts val="4000"/>
              </a:lnSpc>
            </a:pPr>
            <a:r>
              <a:rPr lang="en-US" altLang="zh-CN" sz="2400" b="1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  <a:sym typeface="+mn-ea"/>
              </a:rPr>
              <a:t>随着科技的发展，各种机械设备的创造和使用，给人类带来了繁荣与进步，但同时也产生了越来越多而且越来越强的噪声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34" charset="-120"/>
                <a:sym typeface="+mn-ea"/>
              </a:rPr>
              <a:t>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600" y="120359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一、项目情景</a:t>
            </a:r>
            <a:endParaRPr lang="zh-CN" alt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5.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275606"/>
            <a:ext cx="6192688" cy="35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051720" y="1131590"/>
            <a:ext cx="4320480" cy="29709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946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2603" y="1779662"/>
            <a:ext cx="7576254" cy="11403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457200" algn="l" latinLnBrk="1" hangingPunct="0">
              <a:lnSpc>
                <a:spcPts val="4400"/>
              </a:lnSpc>
            </a:pPr>
            <a:r>
              <a:rPr lang="en-US" altLang="zh-CN" sz="2800" b="1" dirty="0" err="1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34" charset="-120"/>
                <a:sym typeface="+mn-ea"/>
              </a:rPr>
              <a:t>请你和</a:t>
            </a:r>
            <a:r>
              <a:rPr lang="zh-CN" altLang="en-US" sz="2800" b="1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34" charset="-120"/>
                <a:sym typeface="+mn-ea"/>
              </a:rPr>
              <a:t>同学们</a:t>
            </a:r>
            <a:r>
              <a:rPr lang="en-US" altLang="zh-CN" sz="2800" b="1" dirty="0" err="1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34" charset="-120"/>
                <a:sym typeface="+mn-ea"/>
              </a:rPr>
              <a:t>一起通过制作隔音房间的简易模型，初步探究哪种材料的隔音性能好</a:t>
            </a:r>
            <a:r>
              <a:rPr lang="zh-CN" altLang="en-US" sz="2800" b="1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34" charset="-120"/>
                <a:sym typeface="+mn-ea"/>
              </a:rPr>
              <a:t>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1600" y="1131590"/>
            <a:ext cx="404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二、设计隔音房间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56677" y="1779662"/>
            <a:ext cx="811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</a:rPr>
              <a:t>驱动性问题</a:t>
            </a:r>
            <a:r>
              <a:rPr lang="en-US" altLang="zh-CN" sz="2400" b="1" dirty="0">
                <a:solidFill>
                  <a:srgbClr val="00B0F0"/>
                </a:solidFill>
              </a:rPr>
              <a:t>1</a:t>
            </a:r>
            <a:r>
              <a:rPr lang="zh-CN" altLang="en-US" sz="2400" b="1" dirty="0">
                <a:solidFill>
                  <a:srgbClr val="00B0F0"/>
                </a:solidFill>
              </a:rPr>
              <a:t>：控制噪声的影响有哪些途径？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47834" y="2499741"/>
            <a:ext cx="7945948" cy="12208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latinLnBrk="1" hangingPunct="0">
              <a:lnSpc>
                <a:spcPts val="4400"/>
              </a:lnSpc>
            </a:pPr>
            <a:r>
              <a:rPr lang="en-US" altLang="zh-CN" sz="2600" b="1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控制噪声传播的方式有三种</a:t>
            </a:r>
            <a:r>
              <a:rPr lang="en-US" altLang="zh-CN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</a:p>
          <a:p>
            <a:pPr latinLnBrk="1" hangingPunct="0">
              <a:lnSpc>
                <a:spcPts val="4400"/>
              </a:lnSpc>
            </a:pPr>
            <a:r>
              <a:rPr lang="en-US" altLang="zh-CN" sz="2600" b="1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防止噪声产生</a:t>
            </a:r>
            <a:r>
              <a:rPr lang="en-US" altLang="zh-CN" sz="26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、___________、</a:t>
            </a:r>
            <a:r>
              <a:rPr lang="en-US" altLang="zh-CN" sz="2600" b="1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防止噪声进入人耳</a:t>
            </a:r>
            <a:r>
              <a:rPr lang="zh-CN" altLang="en-US" sz="26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6" name="QB_4_AN.2_1#1860b2e2f.blank?vcp=1&amp;vopoq=1&amp;pid=ede9bcf4d&amp;color=0,0,0&amp;mp=1&amp;vpa=1&amp;vtp=1&amp;bbb=1"/>
          <p:cNvSpPr/>
          <p:nvPr/>
        </p:nvSpPr>
        <p:spPr>
          <a:xfrm>
            <a:off x="3131840" y="3110164"/>
            <a:ext cx="2392363" cy="4919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1" i="0" dirty="0" err="1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34" charset="-120"/>
              </a:rPr>
              <a:t>阻断噪声传播</a:t>
            </a:r>
            <a:endParaRPr lang="en-US" altLang="zh-CN" sz="24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5.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9832" y="1131590"/>
            <a:ext cx="4271566" cy="3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507</Words>
  <PresentationFormat>全屏显示(16:9)</PresentationFormat>
  <Paragraphs>57</Paragraphs>
  <Slides>23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黑体</vt:lpstr>
      <vt:lpstr>微软雅黑</vt:lpstr>
      <vt:lpstr>Cambria Math</vt:lpstr>
      <vt:lpstr>Times New Roman</vt:lpstr>
      <vt:lpstr>隶书</vt:lpstr>
      <vt:lpstr>方正中等线简体</vt:lpstr>
      <vt:lpstr>等线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2024-07-18T06:01:06Z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C6C5BC7643E647F885469CCE42B70652</vt:lpwstr>
  </property>
</Properties>
</file>