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heme/theme2.xml" ContentType="application/vnd.openxmlformats-officedocument.them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351" r:id="rId2"/>
    <p:sldId id="708" r:id="rId3"/>
    <p:sldId id="730" r:id="rId4"/>
    <p:sldId id="709" r:id="rId5"/>
    <p:sldId id="721" r:id="rId6"/>
    <p:sldId id="710" r:id="rId7"/>
    <p:sldId id="722" r:id="rId8"/>
    <p:sldId id="723" r:id="rId9"/>
    <p:sldId id="711" r:id="rId10"/>
    <p:sldId id="725" r:id="rId11"/>
    <p:sldId id="712" r:id="rId12"/>
    <p:sldId id="713" r:id="rId13"/>
    <p:sldId id="714" r:id="rId14"/>
    <p:sldId id="733" r:id="rId15"/>
    <p:sldId id="715" r:id="rId16"/>
    <p:sldId id="716" r:id="rId17"/>
    <p:sldId id="728" r:id="rId18"/>
    <p:sldId id="718" r:id="rId19"/>
  </p:sldIdLst>
  <p:sldSz cx="9144000" cy="5143500" type="screen16x9"/>
  <p:notesSz cx="6858000" cy="9144000"/>
  <p:custDataLst>
    <p:tags r:id="rId21"/>
  </p:custDataLst>
  <p:defaultTextStyle>
    <a:defPPr>
      <a:defRPr lang="zh-CN"/>
    </a:defPPr>
    <a:lvl1pPr algn="l" rtl="0" eaLnBrk="0" fontAlgn="auto" hangingPunct="0">
      <a:defRPr sz="2400" b="1" kern="1200">
        <a:solidFill>
          <a:srgbClr val="C0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auto" hangingPunct="0">
      <a:defRPr sz="2400" b="1" kern="1200">
        <a:solidFill>
          <a:srgbClr val="C0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auto" hangingPunct="0">
      <a:defRPr sz="2400" b="1" kern="1200">
        <a:solidFill>
          <a:srgbClr val="C0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auto" hangingPunct="0">
      <a:defRPr sz="2400" b="1" kern="1200">
        <a:solidFill>
          <a:srgbClr val="C0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auto" hangingPunct="0">
      <a:defRPr sz="2400" b="1" kern="1200">
        <a:solidFill>
          <a:srgbClr val="C0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2400" b="1" kern="1200">
        <a:solidFill>
          <a:srgbClr val="C0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2400" b="1" kern="1200">
        <a:solidFill>
          <a:srgbClr val="C0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2400" b="1" kern="1200">
        <a:solidFill>
          <a:srgbClr val="C0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2400" b="1" kern="1200">
        <a:solidFill>
          <a:srgbClr val="C0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2799" userDrawn="1">
          <p15:clr>
            <a:srgbClr val="A4A3A4"/>
          </p15:clr>
        </p15:guide>
        <p15:guide id="4" pos="5057" userDrawn="1">
          <p15:clr>
            <a:srgbClr val="A4A3A4"/>
          </p15:clr>
        </p15:guide>
        <p15:guide id="5" pos="2789" userDrawn="1">
          <p15:clr>
            <a:srgbClr val="A4A3A4"/>
          </p15:clr>
        </p15:guide>
        <p15:guide id="6" pos="7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736" autoAdjust="0"/>
    <p:restoredTop sz="98756" autoAdjust="0"/>
  </p:normalViewPr>
  <p:slideViewPr>
    <p:cSldViewPr showGuides="1">
      <p:cViewPr varScale="1">
        <p:scale>
          <a:sx n="110" d="100"/>
          <a:sy n="110" d="100"/>
        </p:scale>
        <p:origin x="72" y="134"/>
      </p:cViewPr>
      <p:guideLst>
        <p:guide orient="horz" pos="1620"/>
        <p:guide pos="2880"/>
        <p:guide orient="horz" pos="2799"/>
        <p:guide pos="5057"/>
        <p:guide pos="2789"/>
        <p:guide pos="70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C477E6F-2748-44B8-B66D-2440B382ADE5}" type="datetimeFigureOut">
              <a:rPr lang="zh-CN" altLang="en-US"/>
              <a:t>2024/8/9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6C2C29C7-392C-45DA-9A21-E6D143B17509}" type="slidenum">
              <a:rPr lang="zh-CN" altLang="en-US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8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0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899100" y="685800"/>
            <a:ext cx="7349400" cy="19278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899100" y="2670300"/>
            <a:ext cx="7349400" cy="11043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1800" spc="2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2024/8/9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2024/8/9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456300" y="580500"/>
            <a:ext cx="8229600" cy="41121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2024/8/9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899100" y="1863000"/>
            <a:ext cx="7349400" cy="7641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45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899100" y="2670300"/>
            <a:ext cx="7349400" cy="3537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1800" spc="200"/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DB197-84B0-484E-9C0F-88358ECCB797}" type="datetimeFigureOut">
              <a:rPr lang="zh-CN" altLang="en-US" smtClean="0"/>
              <a:t>2024/8/9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DB197-84B0-484E-9C0F-88358ECCB797}" type="datetimeFigureOut">
              <a:rPr lang="zh-CN" altLang="en-US" smtClean="0"/>
              <a:t>2024/8/9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DB197-84B0-484E-9C0F-88358ECCB797}" type="datetimeFigureOut">
              <a:rPr lang="zh-CN" altLang="en-US" smtClean="0"/>
              <a:t>2024/8/9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DB197-84B0-484E-9C0F-88358ECCB797}" type="datetimeFigureOut">
              <a:rPr lang="zh-CN" altLang="en-US" smtClean="0"/>
              <a:t>2024/8/9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DB197-84B0-484E-9C0F-88358ECCB797}" type="datetimeFigureOut">
              <a:rPr lang="zh-CN" altLang="en-US" smtClean="0"/>
              <a:t>2024/8/9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DB197-84B0-484E-9C0F-88358ECCB797}" type="datetimeFigureOut">
              <a:rPr lang="zh-CN" altLang="en-US" smtClean="0"/>
              <a:t>2024/8/9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DB197-84B0-484E-9C0F-88358ECCB797}" type="datetimeFigureOut">
              <a:rPr lang="zh-CN" altLang="en-US" smtClean="0"/>
              <a:t>2024/8/9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DB197-84B0-484E-9C0F-88358ECCB797}" type="datetimeFigureOut">
              <a:rPr lang="zh-CN" altLang="en-US" smtClean="0"/>
              <a:t>2024/8/9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0" y="456300"/>
            <a:ext cx="8226900" cy="5292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6300" y="1117800"/>
            <a:ext cx="8226900" cy="3569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2024/8/9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DB197-84B0-484E-9C0F-88358ECCB797}" type="datetimeFigureOut">
              <a:rPr lang="zh-CN" altLang="en-US" smtClean="0"/>
              <a:t>2024/8/9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DB197-84B0-484E-9C0F-88358ECCB797}" type="datetimeFigureOut">
              <a:rPr lang="zh-CN" altLang="en-US" smtClean="0"/>
              <a:t>2024/8/9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DB197-84B0-484E-9C0F-88358ECCB797}" type="datetimeFigureOut">
              <a:rPr lang="zh-CN" altLang="en-US" smtClean="0"/>
              <a:t>2024/8/9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DB197-84B0-484E-9C0F-88358ECCB797}" type="datetimeFigureOut">
              <a:rPr lang="zh-CN" altLang="en-US" smtClean="0"/>
              <a:t>2024/8/9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DB197-84B0-484E-9C0F-88358ECCB797}" type="datetimeFigureOut">
              <a:rPr lang="zh-CN" altLang="en-US" smtClean="0"/>
              <a:t>2024/8/9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DB197-84B0-484E-9C0F-88358ECCB797}" type="datetimeFigureOut">
              <a:rPr lang="zh-CN" altLang="en-US" smtClean="0"/>
              <a:t>2024/8/9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DB197-84B0-484E-9C0F-88358ECCB797}" type="datetimeFigureOut">
              <a:rPr lang="zh-CN" altLang="en-US" smtClean="0"/>
              <a:t>2024/8/9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DB197-84B0-484E-9C0F-88358ECCB797}" type="datetimeFigureOut">
              <a:rPr lang="zh-CN" altLang="en-US" smtClean="0"/>
              <a:t>2024/8/9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DB197-84B0-484E-9C0F-88358ECCB797}" type="datetimeFigureOut">
              <a:rPr lang="zh-CN" altLang="en-US" smtClean="0"/>
              <a:t>2024/8/9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DB197-84B0-484E-9C0F-88358ECCB797}" type="datetimeFigureOut">
              <a:rPr lang="zh-CN" altLang="en-US" smtClean="0"/>
              <a:t>2024/8/9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493100" y="2886300"/>
            <a:ext cx="5826600" cy="5751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3300"/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493100" y="3461400"/>
            <a:ext cx="5826600" cy="6507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2024/8/9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0" y="456300"/>
            <a:ext cx="8226900" cy="5292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456300" y="1125900"/>
            <a:ext cx="3882600" cy="35613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808700" y="1125900"/>
            <a:ext cx="3882600" cy="35613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2024/8/9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0" y="456300"/>
            <a:ext cx="8226900" cy="5292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456300" y="1071900"/>
            <a:ext cx="4006800" cy="2862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5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6300" y="1390500"/>
            <a:ext cx="4006800" cy="32967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4676813" y="1066297"/>
            <a:ext cx="4006800" cy="2862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5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76813" y="1390500"/>
            <a:ext cx="4006800" cy="32967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2024/8/9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0" y="456300"/>
            <a:ext cx="8226900" cy="5292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2024/8/9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2024/8/9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456300" y="1166400"/>
            <a:ext cx="3924808" cy="3456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2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4762800" y="1166400"/>
            <a:ext cx="3920400" cy="3456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200"/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2024/8/9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7676100" y="685800"/>
            <a:ext cx="783000" cy="37719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1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685800" y="685800"/>
            <a:ext cx="6876900" cy="3771900"/>
          </a:xfrm>
        </p:spPr>
        <p:txBody>
          <a:bodyPr vert="eaVert" lIns="46800" tIns="46800" rIns="46800" bIns="46800"/>
          <a:lstStyle>
            <a:lvl1pPr marL="171450" indent="-171450">
              <a:spcAft>
                <a:spcPts val="1000"/>
              </a:spcAft>
              <a:defRPr spc="300"/>
            </a:lvl1pPr>
            <a:lvl2pPr marL="514350" indent="-171450">
              <a:defRPr spc="300"/>
            </a:lvl2pPr>
            <a:lvl3pPr marL="857250" indent="-171450">
              <a:defRPr spc="300"/>
            </a:lvl3pPr>
            <a:lvl4pPr marL="1200150" indent="-171450">
              <a:defRPr spc="300"/>
            </a:lvl4pPr>
            <a:lvl5pPr marL="1543050" indent="-171450">
              <a:defRPr spc="3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2024/8/9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tags" Target="../tags/tag5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ags" Target="../tags/tag4.xml"/><Relationship Id="rId38" Type="http://schemas.openxmlformats.org/officeDocument/2006/relationships/image" Target="file:///D:\qq&#25991;&#20214;\712321467\Image\C2C\Image2\%7b75232B38-A165-1FB7-499C-2E1C792CACB5%7d.png" TargetMode="Externa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ags" Target="../tags/tag3.xml"/><Relationship Id="rId37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tags" Target="../tags/tag7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Relationship Id="rId35" Type="http://schemas.openxmlformats.org/officeDocument/2006/relationships/tags" Target="../tags/tag6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32"/>
            </p:custDataLst>
          </p:nvPr>
        </p:nvSpPr>
        <p:spPr>
          <a:xfrm>
            <a:off x="456300" y="456300"/>
            <a:ext cx="8226900" cy="5292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3"/>
            </p:custDataLst>
          </p:nvPr>
        </p:nvSpPr>
        <p:spPr>
          <a:xfrm>
            <a:off x="456300" y="1117800"/>
            <a:ext cx="8226900" cy="35694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34"/>
            </p:custDataLst>
          </p:nvPr>
        </p:nvSpPr>
        <p:spPr>
          <a:xfrm>
            <a:off x="459000" y="4735800"/>
            <a:ext cx="2025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7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2024/8/9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35"/>
            </p:custDataLst>
          </p:nvPr>
        </p:nvSpPr>
        <p:spPr>
          <a:xfrm>
            <a:off x="3087000" y="4735800"/>
            <a:ext cx="2970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7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36"/>
            </p:custDataLst>
          </p:nvPr>
        </p:nvSpPr>
        <p:spPr>
          <a:xfrm>
            <a:off x="6658200" y="4735800"/>
            <a:ext cx="2025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7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embed="rId37" r:link="rId38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custDataLst>
      <p:tags r:id="rId31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</p:sldLayoutIdLst>
  <p:transition/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27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3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514350" indent="-171450" algn="l" defTabSz="6858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207135" algn="l"/>
        </a:tabLst>
        <a:defRPr sz="12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857250" indent="-171450" algn="l" defTabSz="6858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2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200150" indent="-171450" algn="l" defTabSz="6858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0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1543050" indent="-171450" algn="l" defTabSz="6858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0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65.xml"/><Relationship Id="rId1" Type="http://schemas.openxmlformats.org/officeDocument/2006/relationships/tags" Target="../tags/tag6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1.xml"/><Relationship Id="rId5" Type="http://schemas.openxmlformats.org/officeDocument/2006/relationships/slide" Target="slide4.xml"/><Relationship Id="rId4" Type="http://schemas.openxmlformats.org/officeDocument/2006/relationships/slide" Target="slide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2.xml"/><Relationship Id="rId5" Type="http://schemas.openxmlformats.org/officeDocument/2006/relationships/slide" Target="slide4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3.xml"/><Relationship Id="rId5" Type="http://schemas.openxmlformats.org/officeDocument/2006/relationships/slide" Target="slide4.xml"/><Relationship Id="rId4" Type="http://schemas.openxmlformats.org/officeDocument/2006/relationships/slide" Target="slide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4.xml"/><Relationship Id="rId5" Type="http://schemas.openxmlformats.org/officeDocument/2006/relationships/slide" Target="slide4.xml"/><Relationship Id="rId4" Type="http://schemas.openxmlformats.org/officeDocument/2006/relationships/slide" Target="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5.xml"/><Relationship Id="rId6" Type="http://schemas.openxmlformats.org/officeDocument/2006/relationships/slide" Target="slide4.xml"/><Relationship Id="rId5" Type="http://schemas.openxmlformats.org/officeDocument/2006/relationships/slide" Target="slide13.xml"/><Relationship Id="rId4" Type="http://schemas.openxmlformats.org/officeDocument/2006/relationships/slide" Target="slid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6.xml"/><Relationship Id="rId5" Type="http://schemas.openxmlformats.org/officeDocument/2006/relationships/slide" Target="slide4.xml"/><Relationship Id="rId4" Type="http://schemas.openxmlformats.org/officeDocument/2006/relationships/slide" Target="slid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image" Target="../media/image5.jpeg"/><Relationship Id="rId7" Type="http://schemas.openxmlformats.org/officeDocument/2006/relationships/slide" Target="slide1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Relationship Id="rId6" Type="http://schemas.openxmlformats.org/officeDocument/2006/relationships/slide" Target="slide6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slide" Target="slide4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6.xml"/><Relationship Id="rId6" Type="http://schemas.openxmlformats.org/officeDocument/2006/relationships/slide" Target="slide13.xml"/><Relationship Id="rId5" Type="http://schemas.openxmlformats.org/officeDocument/2006/relationships/slide" Target="slide6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6.xml"/><Relationship Id="rId1" Type="http://schemas.openxmlformats.org/officeDocument/2006/relationships/slideLayout" Target="../slideLayouts/slideLayout17.xml"/><Relationship Id="rId4" Type="http://schemas.openxmlformats.org/officeDocument/2006/relationships/slide" Target="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6.xml"/><Relationship Id="rId1" Type="http://schemas.openxmlformats.org/officeDocument/2006/relationships/slideLayout" Target="../slideLayouts/slideLayout18.xml"/><Relationship Id="rId4" Type="http://schemas.openxmlformats.org/officeDocument/2006/relationships/slide" Target="sl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6.xml"/><Relationship Id="rId1" Type="http://schemas.openxmlformats.org/officeDocument/2006/relationships/slideLayout" Target="../slideLayouts/slideLayout19.xml"/><Relationship Id="rId4" Type="http://schemas.openxmlformats.org/officeDocument/2006/relationships/slide" Target="slid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0.xml"/><Relationship Id="rId4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6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1491630"/>
            <a:ext cx="9144000" cy="922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latinLnBrk="0" hangingPunc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3600">
                <a:solidFill>
                  <a:schemeClr val="tx1"/>
                </a:solidFill>
                <a:ea typeface="黑体" panose="02010609060101010101" pitchFamily="49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第二章　运动的世界</a:t>
            </a:r>
            <a:endParaRPr lang="en-US" altLang="zh-CN" sz="3600">
              <a:solidFill>
                <a:srgbClr val="669900"/>
              </a:solidFill>
              <a:ea typeface="黑体" panose="02010609060101010101" pitchFamily="49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6" name="文本框 6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-6774" y="2350963"/>
            <a:ext cx="9144000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latinLnBrk="0" hangingPunc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3600">
                <a:solidFill>
                  <a:srgbClr val="007267"/>
                </a:solidFill>
                <a:ea typeface="黑体" panose="02010609060101010101" pitchFamily="49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跨学科实践</a:t>
            </a:r>
            <a:endParaRPr lang="en-US" altLang="zh-CN" sz="3600">
              <a:solidFill>
                <a:srgbClr val="007267"/>
              </a:solidFill>
              <a:ea typeface="黑体" panose="02010609060101010101" pitchFamily="49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algn="ctr"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3600">
                <a:solidFill>
                  <a:srgbClr val="007267"/>
                </a:solidFill>
                <a:ea typeface="黑体" panose="02010609060101010101" pitchFamily="49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1.设计一个研学旅行方案</a:t>
            </a:r>
            <a:endParaRPr lang="en-US" altLang="zh-CN" sz="3600">
              <a:solidFill>
                <a:srgbClr val="007267"/>
              </a:solidFill>
              <a:ea typeface="黑体" panose="02010609060101010101" pitchFamily="49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460" name="yt_shape_10460"/>
              <p:cNvSpPr txBox="1"/>
              <p:nvPr/>
            </p:nvSpPr>
            <p:spPr>
              <a:xfrm>
                <a:off x="467544" y="771550"/>
                <a:ext cx="8496944" cy="2031903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noAutofit/>
              </a:bodyPr>
              <a:lstStyle/>
              <a:p>
                <a:pPr marL="354965" algn="l" eaLnBrk="1" latinLnBrk="0" hangingPunct="0">
                  <a:lnSpc>
                    <a:spcPct val="150000"/>
                  </a:lnSpc>
                </a:pPr>
                <a:r>
                  <a:rPr lang="zh-CN" altLang="zh-CN" sz="2400" b="1" i="0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</a:rPr>
                  <a:t>解</a:t>
                </a:r>
                <a:r>
                  <a:rPr lang="zh-CN" altLang="zh-CN" sz="2400" b="1" i="0" u="none">
                    <a:solidFill>
                      <a:srgbClr val="C0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</a:rPr>
                  <a:t>：</a:t>
                </a:r>
                <a:r>
                  <a:rPr lang="zh-CN" altLang="zh-CN" sz="2400" b="1" i="0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</a:rPr>
                  <a:t>　由表中信息可知从长春至北京的路程</a:t>
                </a:r>
                <a:r>
                  <a:rPr lang="en-US" altLang="zh-CN" sz="2400" b="1" i="1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</a:rPr>
                  <a:t>s</a:t>
                </a:r>
                <a:r>
                  <a:rPr lang="zh-CN" altLang="zh-CN" sz="2400" b="1" i="0" u="none">
                    <a:solidFill>
                      <a:srgbClr val="C0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</a:rPr>
                  <a:t>＝</a:t>
                </a:r>
                <a:r>
                  <a:rPr lang="en-US" altLang="zh-CN" sz="2400" b="1" i="0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</a:rPr>
                  <a:t>1</a:t>
                </a:r>
                <a:r>
                  <a:rPr lang="zh-CN" altLang="zh-CN" sz="2400" b="1" i="0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</a:rPr>
                  <a:t> </a:t>
                </a:r>
                <a:r>
                  <a:rPr lang="en-US" altLang="zh-CN" sz="2400" b="1" i="0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</a:rPr>
                  <a:t>007</a:t>
                </a:r>
                <a:r>
                  <a:rPr lang="zh-CN" altLang="zh-CN" sz="2400" b="1" i="0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  <a:sym typeface="_⨹_1_4e0b5"/>
                  </a:rPr>
                  <a:t> </a:t>
                </a:r>
                <a:r>
                  <a:rPr lang="en-US" altLang="zh-CN" sz="2400" b="1" i="0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</a:rPr>
                  <a:t>km</a:t>
                </a:r>
                <a:r>
                  <a:rPr lang="zh-CN" altLang="zh-CN" sz="2400" b="1" i="0" u="none">
                    <a:solidFill>
                      <a:srgbClr val="C0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</a:rPr>
                  <a:t>，</a:t>
                </a:r>
                <a:endParaRPr lang="en-US" altLang="zh-CN" sz="2400" b="1" i="0" u="none">
                  <a:solidFill>
                    <a:srgbClr val="C00000"/>
                  </a:solidFill>
                  <a:effectLst/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pPr marL="354965" algn="l" eaLnBrk="1" latinLnBrk="0" hangingPunct="0">
                  <a:lnSpc>
                    <a:spcPct val="150000"/>
                  </a:lnSpc>
                </a:pPr>
                <a:r>
                  <a:rPr lang="en-US" altLang="zh-CN" sz="2400" b="1" i="1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</a:rPr>
                  <a:t>t</a:t>
                </a:r>
                <a:r>
                  <a:rPr lang="zh-CN" altLang="zh-CN" sz="2400" b="1" i="0" u="none">
                    <a:solidFill>
                      <a:srgbClr val="C0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</a:rPr>
                  <a:t>＝</a:t>
                </a:r>
                <a:r>
                  <a:rPr lang="en-US" altLang="zh-CN" sz="2400" b="1" i="0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</a:rPr>
                  <a:t>4</a:t>
                </a:r>
                <a:r>
                  <a:rPr lang="zh-CN" altLang="zh-CN" sz="2400" b="1" i="0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</a:rPr>
                  <a:t> </a:t>
                </a:r>
                <a:r>
                  <a:rPr lang="en-US" altLang="zh-CN" sz="2400" b="1" i="0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</a:rPr>
                  <a:t>h</a:t>
                </a:r>
                <a:r>
                  <a:rPr lang="zh-CN" altLang="zh-CN" sz="2400" b="1" i="0" u="none">
                    <a:solidFill>
                      <a:srgbClr val="C0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</a:rPr>
                  <a:t>，</a:t>
                </a:r>
                <a:r>
                  <a:rPr lang="en-US" altLang="zh-CN" sz="2400" b="1" i="0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</a:rPr>
                  <a:t>G912</a:t>
                </a:r>
                <a:r>
                  <a:rPr lang="zh-CN" altLang="zh-CN" sz="2400" b="1" i="0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</a:rPr>
                  <a:t>列车从长春到北京的平均速度</a:t>
                </a:r>
                <a:r>
                  <a:rPr lang="en-US" altLang="zh-CN" sz="2400" b="1" i="1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</a:rPr>
                  <a:t>v</a:t>
                </a:r>
                <a:r>
                  <a:rPr lang="zh-CN" altLang="zh-CN" sz="2400" b="1" i="0" u="none">
                    <a:solidFill>
                      <a:srgbClr val="C0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</a:rPr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i="1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b="1" i="1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𝒔</m:t>
                        </m:r>
                      </m:num>
                      <m:den>
                        <m:r>
                          <a:rPr lang="en-US" altLang="zh-CN" sz="2400" b="1" i="1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𝒕</m:t>
                        </m:r>
                      </m:den>
                    </m:f>
                  </m:oMath>
                </a14:m>
                <a:r>
                  <a:rPr lang="zh-CN" altLang="zh-CN" sz="2400" b="1" i="0" u="none">
                    <a:solidFill>
                      <a:srgbClr val="C0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  <a:sym typeface="_⨹_1_49c9e"/>
                  </a:rPr>
                  <a:t>＝</a:t>
                </a:r>
                <a:br>
                  <a:rPr lang="zh-CN" altLang="zh-CN" sz="2400" b="1" i="0" u="none">
                    <a:solidFill>
                      <a:srgbClr val="C0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</a:rPr>
                </a:b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i="1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b="1" i="0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en-US" altLang="zh-CN" sz="2400" i="0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 </m:t>
                        </m:r>
                        <m:r>
                          <a:rPr lang="en-US" altLang="zh-CN" sz="2400" b="1" i="0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𝟎𝟎𝟕</m:t>
                        </m:r>
                        <m:r>
                          <a:rPr lang="en-US" altLang="zh-CN" sz="2400" i="0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 </m:t>
                        </m:r>
                        <m:r>
                          <a:rPr lang="en-US" altLang="zh-CN" sz="2400" b="1" i="0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𝐤𝐦</m:t>
                        </m:r>
                      </m:num>
                      <m:den>
                        <m:r>
                          <a:rPr lang="en-US" altLang="zh-CN" sz="2400" b="1" i="0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  <m:r>
                          <a:rPr lang="en-US" altLang="zh-CN" sz="2400" i="0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 </m:t>
                        </m:r>
                        <m:r>
                          <a:rPr lang="en-US" altLang="zh-CN" sz="2400" b="1" i="0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𝐡</m:t>
                        </m:r>
                      </m:den>
                    </m:f>
                  </m:oMath>
                </a14:m>
                <a:r>
                  <a:rPr lang="en-US" altLang="zh-CN" sz="2400" b="1" i="0" u="none">
                    <a:solidFill>
                      <a:srgbClr val="C0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</a:rPr>
                  <a:t>≈</a:t>
                </a:r>
                <a:r>
                  <a:rPr lang="en-US" altLang="zh-CN" sz="2400" b="1" i="0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</a:rPr>
                  <a:t>252</a:t>
                </a:r>
                <a:r>
                  <a:rPr lang="zh-CN" altLang="zh-CN" sz="2400" b="1" i="0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</a:rPr>
                  <a:t> </a:t>
                </a:r>
                <a:r>
                  <a:rPr lang="en-US" altLang="zh-CN" sz="2400" b="1" i="0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</a:rPr>
                  <a:t>km/h</a:t>
                </a:r>
                <a:r>
                  <a:rPr lang="zh-CN" altLang="zh-CN" sz="2400" b="1" i="0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</a:rPr>
                  <a:t>。</a:t>
                </a:r>
              </a:p>
            </p:txBody>
          </p:sp>
        </mc:Choice>
        <mc:Fallback xmlns:p159="http://schemas.microsoft.com/office/powerpoint/2015/09/main" xmlns:p15="http://schemas.microsoft.com/office/powerpoint/2012/main" xmlns:p14="http://schemas.microsoft.com/office/powerpoint/2010/main" xmlns:wp="http://schemas.openxmlformats.org/drawingml/2006/wordprocessingDrawing" xmlns:w="http://schemas.openxmlformats.org/wordprocessingml/2006/main" xmlns:m="http://schemas.openxmlformats.org/officeDocument/2006/math" xmlns="">
          <p:sp>
            <p:nvSpPr>
              <p:cNvPr id="10460" name="yt_shape_104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771550"/>
                <a:ext cx="8496944" cy="2031903"/>
              </a:xfrm>
              <a:prstGeom prst="rect">
                <a:avLst/>
              </a:prstGeom>
              <a:blipFill rotWithShape="1">
                <a:blip r:embed="rId2"/>
                <a:stretch>
                  <a:fillRect l="-2" t="-1" r="2" b="-556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组合 2"/>
          <p:cNvGrpSpPr/>
          <p:nvPr/>
        </p:nvGrpSpPr>
        <p:grpSpPr>
          <a:xfrm>
            <a:off x="4099244" y="4438919"/>
            <a:ext cx="947528" cy="216000"/>
            <a:chOff x="464359" y="4442003"/>
            <a:chExt cx="947528" cy="216000"/>
          </a:xfrm>
        </p:grpSpPr>
        <p:sp>
          <p:nvSpPr>
            <p:cNvPr id="53" name="b5f0ff04-f29a-45d4-96dd-e3fdc4b0bf3f" descr="{&quot;SlideNumber&quot;:&quot;8&quot;,&quot;SlideID&quot;:&quot;710&quot;}">
              <a:hlinkClick r:id="rId3" action="ppaction://hlinksldjump"/>
            </p:cNvPr>
            <p:cNvSpPr/>
            <p:nvPr/>
          </p:nvSpPr>
          <p:spPr>
            <a:xfrm>
              <a:off x="810507" y="4442003"/>
              <a:ext cx="255232" cy="216000"/>
            </a:xfrm>
            <a:prstGeom prst="roundRect">
              <a:avLst/>
            </a:prstGeom>
            <a:solidFill>
              <a:srgbClr val="00726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rtlCol="0" anchor="ctr">
              <a:noAutofit/>
            </a:bodyPr>
            <a:lstStyle/>
            <a:p>
              <a:pPr algn="ctr"/>
              <a:r>
                <a:rPr lang="en-US" altLang="zh-CN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zh-CN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0eb32fbd-db00-4832-b955-1c7dfd58e304" descr="{&quot;SlideNumber&quot;:&quot;15&quot;,&quot;SlideID&quot;:&quot;714&quot;}">
              <a:hlinkClick r:id="rId4" action="ppaction://hlinksldjump"/>
            </p:cNvPr>
            <p:cNvSpPr/>
            <p:nvPr/>
          </p:nvSpPr>
          <p:spPr>
            <a:xfrm>
              <a:off x="1156655" y="4442003"/>
              <a:ext cx="255232" cy="216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rtlCol="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200" b="1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CN" altLang="en-US" sz="1200" b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4ac34c96-1702-46de-9c03-c99d185ee74c" descr="{&quot;SlideNumber&quot;:&quot;6&quot;,&quot;SlideID&quot;:&quot;709&quot;}">
              <a:hlinkClick r:id="rId5" action="ppaction://hlinksldjump"/>
            </p:cNvPr>
            <p:cNvSpPr/>
            <p:nvPr/>
          </p:nvSpPr>
          <p:spPr>
            <a:xfrm>
              <a:off x="464359" y="4449623"/>
              <a:ext cx="255232" cy="19556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rtlCol="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200" b="1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zh-CN" altLang="en-US" sz="1200" b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60" grpId="0" uiExpand="1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2" name="yt_shape_10462"/>
          <p:cNvSpPr txBox="1"/>
          <p:nvPr/>
        </p:nvSpPr>
        <p:spPr>
          <a:xfrm>
            <a:off x="467544" y="411510"/>
            <a:ext cx="8444916" cy="269990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4965" indent="-354965" eaLnBrk="1" latinLnBrk="0" hangingPunct="0">
              <a:lnSpc>
                <a:spcPct val="150000"/>
              </a:lnSpc>
            </a:pP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(3)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如图展示了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20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年前三个地市到北京的平均用时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  <a:sym typeface="_⨹_4_48bdb,isEnd"/>
              </a:rPr>
              <a:t>从长春到</a:t>
            </a:r>
            <a:b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</a:b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达北京平均约需要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10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 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h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最近的路线是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1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 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003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公里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  <a:sym typeface="_⨹_3_adaa4,isEnd"/>
              </a:rPr>
              <a:t>最快的</a:t>
            </a:r>
            <a:b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</a:b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动车组需要约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6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小时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  <a:sym typeface="_⨹_15_85c2c,isEnd"/>
              </a:rPr>
              <a:t>可知此时最快的车从长春到达北京</a:t>
            </a:r>
            <a:b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</a:b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运行的平均速度是</a:t>
            </a:r>
            <a:r>
              <a:rPr sz="24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5"/>
              </a:rPr>
              <a:t> </a:t>
            </a:r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5"/>
              </a:rPr>
              <a:t>               </a:t>
            </a:r>
            <a:r>
              <a:rPr sz="13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5"/>
              </a:rPr>
              <a:t> 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km/h(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结果保留整数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)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G912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  <a:sym typeface="_⨹_1_516d1,isEnd"/>
              </a:rPr>
              <a:t>次</a:t>
            </a:r>
            <a:b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</a:b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列车平均速度比该车快</a:t>
            </a:r>
            <a:r>
              <a:rPr sz="21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5"/>
              </a:rPr>
              <a:t> </a:t>
            </a:r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5"/>
              </a:rPr>
              <a:t>             </a:t>
            </a:r>
            <a:r>
              <a:rPr sz="8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5"/>
              </a:rPr>
              <a:t> 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km/h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489986" y="2010624"/>
            <a:ext cx="943674" cy="642252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50000"/>
              </a:lnSpc>
            </a:pPr>
            <a:r>
              <a:rPr kumimoji="0" lang="en-US" altLang="zh-CN" sz="2400" b="1" i="0" strike="noStrike" kern="1200" cap="none" spc="0" normalizeH="0" baseline="0" noProof="0">
                <a:ln>
                  <a:noFill/>
                </a:ln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15"/>
                <a:ea typeface="宋体" panose="02010600030101010101" pitchFamily="2" charset="-122"/>
                <a:cs typeface="+mn-cs"/>
              </a:rPr>
              <a:t>167</a:t>
            </a:r>
            <a:r>
              <a:rPr kumimoji="0" lang="zh-CN" altLang="zh-CN" sz="2400" b="1" i="0" strike="noStrike" kern="1200" cap="none" spc="0" normalizeH="0" baseline="0" noProof="0">
                <a:ln>
                  <a:noFill/>
                </a:ln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15"/>
                <a:ea typeface="宋体" panose="02010600030101010101" pitchFamily="2" charset="-122"/>
                <a:cs typeface="+mn-cs"/>
              </a:rPr>
              <a:t>　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102761" y="2559264"/>
            <a:ext cx="791274" cy="572847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50000"/>
              </a:lnSpc>
            </a:pPr>
            <a:r>
              <a:rPr kumimoji="0" lang="en-US" altLang="zh-CN" sz="2400" b="1" i="0" strike="noStrike" kern="1200" cap="none" spc="0" normalizeH="0" baseline="0" noProof="0">
                <a:ln>
                  <a:noFill/>
                </a:ln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15"/>
                <a:ea typeface="宋体" panose="02010600030101010101" pitchFamily="2" charset="-122"/>
                <a:cs typeface="+mn-cs"/>
              </a:rPr>
              <a:t>85</a:t>
            </a:r>
            <a:r>
              <a:rPr kumimoji="0" lang="zh-CN" altLang="zh-CN" sz="2400" b="1" i="0" strike="noStrike" kern="1200" cap="none" spc="0" normalizeH="0" baseline="0" noProof="0">
                <a:ln>
                  <a:noFill/>
                </a:ln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15"/>
                <a:ea typeface="宋体" panose="02010600030101010101" pitchFamily="2" charset="-122"/>
                <a:cs typeface="+mn-cs"/>
              </a:rPr>
              <a:t>　</a:t>
            </a:r>
            <a:endParaRPr lang="zh-CN" altLang="en-US"/>
          </a:p>
        </p:txBody>
      </p:sp>
      <p:pic>
        <p:nvPicPr>
          <p:cNvPr id="5" name="yt_image_1046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846033" y="2582020"/>
            <a:ext cx="2550169" cy="1789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组合 5"/>
          <p:cNvGrpSpPr/>
          <p:nvPr/>
        </p:nvGrpSpPr>
        <p:grpSpPr>
          <a:xfrm>
            <a:off x="4099244" y="4438919"/>
            <a:ext cx="947528" cy="216000"/>
            <a:chOff x="464359" y="4442003"/>
            <a:chExt cx="947528" cy="216000"/>
          </a:xfrm>
        </p:grpSpPr>
        <p:sp>
          <p:nvSpPr>
            <p:cNvPr id="53" name="99dd2b0d-9bef-4f43-aacc-8198dd4327d5" descr="{&quot;SlideNumber&quot;:&quot;8&quot;,&quot;SlideID&quot;:&quot;710&quot;}">
              <a:hlinkClick r:id="rId3" action="ppaction://hlinksldjump"/>
            </p:cNvPr>
            <p:cNvSpPr/>
            <p:nvPr/>
          </p:nvSpPr>
          <p:spPr>
            <a:xfrm>
              <a:off x="810507" y="4442003"/>
              <a:ext cx="255232" cy="216000"/>
            </a:xfrm>
            <a:prstGeom prst="roundRect">
              <a:avLst/>
            </a:prstGeom>
            <a:solidFill>
              <a:srgbClr val="00726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rtlCol="0" anchor="ctr">
              <a:noAutofit/>
            </a:bodyPr>
            <a:lstStyle/>
            <a:p>
              <a:pPr algn="ctr"/>
              <a:r>
                <a:rPr lang="en-US" altLang="zh-CN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zh-CN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e533c0dd-e475-4728-9018-39b4fce9d554" descr="{&quot;SlideNumber&quot;:&quot;15&quot;,&quot;SlideID&quot;:&quot;714&quot;}">
              <a:hlinkClick r:id="rId4" action="ppaction://hlinksldjump"/>
            </p:cNvPr>
            <p:cNvSpPr/>
            <p:nvPr/>
          </p:nvSpPr>
          <p:spPr>
            <a:xfrm>
              <a:off x="1156655" y="4442003"/>
              <a:ext cx="255232" cy="216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rtlCol="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200" b="1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CN" altLang="en-US" sz="1200" b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3790a4d1-fd22-472e-8883-8d77fab56cf3" descr="{&quot;SlideNumber&quot;:&quot;6&quot;,&quot;SlideID&quot;:&quot;709&quot;}">
              <a:hlinkClick r:id="rId5" action="ppaction://hlinksldjump"/>
            </p:cNvPr>
            <p:cNvSpPr/>
            <p:nvPr/>
          </p:nvSpPr>
          <p:spPr>
            <a:xfrm>
              <a:off x="464359" y="4449623"/>
              <a:ext cx="255232" cy="19556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rtlCol="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200" b="1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zh-CN" altLang="en-US" sz="1200" b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5" name="yt_shape_10465"/>
          <p:cNvSpPr txBox="1"/>
          <p:nvPr/>
        </p:nvSpPr>
        <p:spPr>
          <a:xfrm>
            <a:off x="539552" y="486735"/>
            <a:ext cx="8444916" cy="214590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4965" indent="-354965" eaLnBrk="1" latinLnBrk="0" hangingPunct="0"/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(4)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如图所示为查阅资料获得的列车最高速度排名前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10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  <a:sym typeface="_⨹_2_ad122,isEnd"/>
              </a:rPr>
              <a:t>的国</a:t>
            </a:r>
            <a:b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</a:b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家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已知地球赤道长度约为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40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 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000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 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km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  <a:sym typeface="_⨹_7_c3e62,isEnd"/>
              </a:rPr>
              <a:t>则中国的高铁以</a:t>
            </a:r>
            <a:b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</a:b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  <a:sym typeface="_⨹_25_3067c,isEnd"/>
              </a:rPr>
              <a:t>最高时速运行完赤道一圈比韩国高铁以最高时速运行完赤</a:t>
            </a:r>
            <a:b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</a:b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道一圈少用</a:t>
            </a:r>
            <a:r>
              <a:rPr sz="21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5"/>
              </a:rPr>
              <a:t> </a:t>
            </a:r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5"/>
              </a:rPr>
              <a:t>             </a:t>
            </a:r>
            <a:r>
              <a:rPr sz="8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5"/>
              </a:rPr>
              <a:t> 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h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(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结果保留整数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  <a:sym typeface=",isEnd"/>
              </a:rPr>
              <a:t>)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642831" y="1422839"/>
            <a:ext cx="791274" cy="572847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50000"/>
              </a:lnSpc>
            </a:pPr>
            <a:r>
              <a:rPr kumimoji="0" lang="en-US" altLang="zh-CN" sz="2400" b="1" i="0" strike="noStrike" kern="1200" cap="none" spc="0" normalizeH="0" baseline="0" noProof="0">
                <a:ln>
                  <a:noFill/>
                </a:ln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15"/>
                <a:ea typeface="宋体" panose="02010600030101010101" pitchFamily="2" charset="-122"/>
                <a:cs typeface="+mn-cs"/>
              </a:rPr>
              <a:t>19</a:t>
            </a:r>
            <a:r>
              <a:rPr kumimoji="0" lang="zh-CN" altLang="zh-CN" sz="2400" b="1" i="0" strike="noStrike" kern="1200" cap="none" spc="0" normalizeH="0" baseline="0" noProof="0">
                <a:ln>
                  <a:noFill/>
                </a:ln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15"/>
                <a:ea typeface="宋体" panose="02010600030101010101" pitchFamily="2" charset="-122"/>
                <a:cs typeface="+mn-cs"/>
              </a:rPr>
              <a:t>　</a:t>
            </a:r>
            <a:endParaRPr lang="zh-CN" altLang="en-US"/>
          </a:p>
        </p:txBody>
      </p:sp>
      <p:pic>
        <p:nvPicPr>
          <p:cNvPr id="4" name="yt_image_1046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233127" y="1962524"/>
            <a:ext cx="2452965" cy="2480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组合 4"/>
          <p:cNvGrpSpPr/>
          <p:nvPr/>
        </p:nvGrpSpPr>
        <p:grpSpPr>
          <a:xfrm>
            <a:off x="4099244" y="4438919"/>
            <a:ext cx="947528" cy="216000"/>
            <a:chOff x="464359" y="4442003"/>
            <a:chExt cx="947528" cy="216000"/>
          </a:xfrm>
        </p:grpSpPr>
        <p:sp>
          <p:nvSpPr>
            <p:cNvPr id="53" name="629a5b5c-629c-422a-9882-03da50723aef" descr="{&quot;SlideNumber&quot;:&quot;8&quot;,&quot;SlideID&quot;:&quot;710&quot;}">
              <a:hlinkClick r:id="rId3" action="ppaction://hlinksldjump"/>
            </p:cNvPr>
            <p:cNvSpPr/>
            <p:nvPr/>
          </p:nvSpPr>
          <p:spPr>
            <a:xfrm>
              <a:off x="810507" y="4442003"/>
              <a:ext cx="255232" cy="216000"/>
            </a:xfrm>
            <a:prstGeom prst="roundRect">
              <a:avLst/>
            </a:prstGeom>
            <a:solidFill>
              <a:srgbClr val="00726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rtlCol="0" anchor="ctr">
              <a:noAutofit/>
            </a:bodyPr>
            <a:lstStyle/>
            <a:p>
              <a:pPr algn="ctr"/>
              <a:r>
                <a:rPr lang="en-US" altLang="zh-CN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zh-CN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59f2c870-f8fd-444e-8dd7-a946531df68b" descr="{&quot;SlideNumber&quot;:&quot;15&quot;,&quot;SlideID&quot;:&quot;714&quot;}">
              <a:hlinkClick r:id="rId4" action="ppaction://hlinksldjump"/>
            </p:cNvPr>
            <p:cNvSpPr/>
            <p:nvPr/>
          </p:nvSpPr>
          <p:spPr>
            <a:xfrm>
              <a:off x="1156655" y="4442003"/>
              <a:ext cx="255232" cy="216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rtlCol="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200" b="1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CN" altLang="en-US" sz="1200" b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ce9a5ca3-44bb-4289-a3b2-3c1020552d66" descr="{&quot;SlideNumber&quot;:&quot;6&quot;,&quot;SlideID&quot;:&quot;709&quot;}">
              <a:hlinkClick r:id="rId5" action="ppaction://hlinksldjump"/>
            </p:cNvPr>
            <p:cNvSpPr/>
            <p:nvPr/>
          </p:nvSpPr>
          <p:spPr>
            <a:xfrm>
              <a:off x="464359" y="4449623"/>
              <a:ext cx="255232" cy="19556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rtlCol="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200" b="1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zh-CN" altLang="en-US" sz="1200" b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8" name="yt_shape_10468"/>
          <p:cNvSpPr txBox="1"/>
          <p:nvPr/>
        </p:nvSpPr>
        <p:spPr>
          <a:xfrm>
            <a:off x="467544" y="308878"/>
            <a:ext cx="8136904" cy="212942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0365" indent="-380365" algn="l" eaLnBrk="1" latinLnBrk="0" hangingPunct="0">
              <a:lnSpc>
                <a:spcPct val="150000"/>
              </a:lnSpc>
            </a:pPr>
            <a:r>
              <a:rPr lang="en-US" altLang="zh-CN" sz="2400" b="1" i="0" u="none">
                <a:solidFill>
                  <a:srgbClr val="949493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3</a:t>
            </a:r>
            <a:r>
              <a:rPr lang="en-US" altLang="zh-CN" sz="2400" b="1" i="0" u="none">
                <a:solidFill>
                  <a:srgbClr val="94949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en-US" altLang="zh-CN" sz="2400" b="1" i="0" u="none">
                <a:solidFill>
                  <a:srgbClr val="949493"/>
                </a:solidFill>
                <a:effectLst/>
                <a:latin typeface="Times New Roman" panose="02020603050405020304" pitchFamily="15"/>
                <a:ea typeface="Times New Roman" panose="02020603050405020304" pitchFamily="15"/>
              </a:rPr>
              <a:t> 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小点最终选择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G912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次列车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</a:p>
          <a:p>
            <a:pPr marL="354330" indent="-354330" algn="l" eaLnBrk="1" latinLnBrk="0" hangingPunct="0">
              <a:lnSpc>
                <a:spcPct val="150000"/>
              </a:lnSpc>
            </a:pP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(1)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出发当天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  <a:sym typeface="_⨹_18_075f4"/>
              </a:rPr>
              <a:t>爸爸叫了一辆网约车从家出发送小点去车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站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如图所示是手机上显示的打车的相关信息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  <a:sym typeface="_⨹_2_bf47a"/>
              </a:rPr>
              <a:t>这辆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车从现在按预计时间到达的平均速度是多少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？</a:t>
            </a:r>
          </a:p>
        </p:txBody>
      </p:sp>
      <p:pic>
        <p:nvPicPr>
          <p:cNvPr id="3" name="yt_image_1047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939756" y="1885072"/>
            <a:ext cx="2088232" cy="2558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组合 3"/>
          <p:cNvGrpSpPr/>
          <p:nvPr/>
        </p:nvGrpSpPr>
        <p:grpSpPr>
          <a:xfrm>
            <a:off x="4099244" y="4438919"/>
            <a:ext cx="947528" cy="216000"/>
            <a:chOff x="464359" y="4442003"/>
            <a:chExt cx="947528" cy="216000"/>
          </a:xfrm>
        </p:grpSpPr>
        <p:sp>
          <p:nvSpPr>
            <p:cNvPr id="36" name="10f3d25a-e4b4-41a7-b721-56479e1e6201" descr="{&quot;SlideNumber&quot;:&quot;8&quot;,&quot;SlideID&quot;:&quot;710&quot;}">
              <a:hlinkClick r:id="rId3" action="ppaction://hlinksldjump"/>
            </p:cNvPr>
            <p:cNvSpPr/>
            <p:nvPr/>
          </p:nvSpPr>
          <p:spPr>
            <a:xfrm>
              <a:off x="810507" y="4442003"/>
              <a:ext cx="255232" cy="216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rtlCol="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200" b="1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zh-CN" altLang="en-US" sz="1200" b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8195ba1a-2ca2-4722-913c-3b0ccb687ee5" descr="{&quot;SlideNumber&quot;:&quot;15&quot;,&quot;SlideID&quot;:&quot;714&quot;}">
              <a:hlinkClick r:id="rId4" action="ppaction://hlinksldjump"/>
            </p:cNvPr>
            <p:cNvSpPr/>
            <p:nvPr/>
          </p:nvSpPr>
          <p:spPr>
            <a:xfrm>
              <a:off x="1156655" y="4442003"/>
              <a:ext cx="255232" cy="216000"/>
            </a:xfrm>
            <a:prstGeom prst="roundRect">
              <a:avLst/>
            </a:prstGeom>
            <a:solidFill>
              <a:srgbClr val="00726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rtlCol="0" anchor="ctr">
              <a:noAutofit/>
            </a:bodyPr>
            <a:lstStyle/>
            <a:p>
              <a:pPr algn="ctr"/>
              <a:r>
                <a:rPr lang="en-US" altLang="zh-CN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CN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56cd4ba2-d2c3-4b62-a1a4-cf19dbefa31a" descr="{&quot;SlideNumber&quot;:&quot;6&quot;,&quot;SlideID&quot;:&quot;709&quot;}">
              <a:hlinkClick r:id="rId5" action="ppaction://hlinksldjump"/>
            </p:cNvPr>
            <p:cNvSpPr/>
            <p:nvPr/>
          </p:nvSpPr>
          <p:spPr>
            <a:xfrm>
              <a:off x="464359" y="4449623"/>
              <a:ext cx="255232" cy="19556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rtlCol="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200" b="1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zh-CN" altLang="en-US" sz="1200" b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472" name="yt_shape_10472"/>
              <p:cNvSpPr txBox="1"/>
              <p:nvPr/>
            </p:nvSpPr>
            <p:spPr>
              <a:xfrm>
                <a:off x="-32008" y="627534"/>
                <a:ext cx="8444916" cy="2959977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noAutofit/>
              </a:bodyPr>
              <a:lstStyle/>
              <a:p>
                <a:pPr marL="735330" algn="l" eaLnBrk="1" latinLnBrk="0" hangingPunct="0">
                  <a:lnSpc>
                    <a:spcPct val="150000"/>
                  </a:lnSpc>
                </a:pPr>
                <a:r>
                  <a:rPr lang="zh-CN" altLang="zh-CN" sz="2400" b="1" i="0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</a:rPr>
                  <a:t>解</a:t>
                </a:r>
                <a:r>
                  <a:rPr lang="zh-CN" altLang="zh-CN" sz="2400" b="1" i="0" u="none">
                    <a:solidFill>
                      <a:srgbClr val="C0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</a:rPr>
                  <a:t>：</a:t>
                </a:r>
                <a:r>
                  <a:rPr lang="zh-CN" altLang="zh-CN" sz="2400" b="1" i="0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</a:rPr>
                  <a:t>由图可知</a:t>
                </a:r>
                <a:r>
                  <a:rPr lang="zh-CN" altLang="zh-CN" sz="2400" b="1" i="0" u="none">
                    <a:solidFill>
                      <a:srgbClr val="C0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</a:rPr>
                  <a:t>，</a:t>
                </a:r>
                <a:r>
                  <a:rPr lang="zh-CN" altLang="zh-CN" sz="2400" b="1" i="0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</a:rPr>
                  <a:t>汽车预计行驶的路程为</a:t>
                </a:r>
                <a:r>
                  <a:rPr lang="en-US" altLang="zh-CN" sz="2400" b="1" i="1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</a:rPr>
                  <a:t>s</a:t>
                </a:r>
                <a:r>
                  <a:rPr lang="zh-CN" altLang="zh-CN" sz="2400" b="1" i="0" u="none">
                    <a:solidFill>
                      <a:srgbClr val="C0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</a:rPr>
                  <a:t>＝</a:t>
                </a:r>
                <a:r>
                  <a:rPr lang="en-US" altLang="zh-CN" sz="2400" b="1" i="0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</a:rPr>
                  <a:t>6</a:t>
                </a:r>
                <a:r>
                  <a:rPr lang="zh-CN" altLang="zh-CN" sz="2400" b="1" i="0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</a:rPr>
                  <a:t> </a:t>
                </a:r>
                <a:r>
                  <a:rPr lang="en-US" altLang="zh-CN" sz="2400" b="1" i="0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</a:rPr>
                  <a:t>km</a:t>
                </a:r>
                <a:r>
                  <a:rPr lang="zh-CN" altLang="zh-CN" sz="2400" b="1" i="0" u="none">
                    <a:solidFill>
                      <a:srgbClr val="C0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</a:rPr>
                  <a:t>，</a:t>
                </a:r>
                <a:r>
                  <a:rPr lang="zh-CN" altLang="zh-CN" sz="2400" b="1" i="0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  <a:sym typeface="_⨹_2_fe4a2"/>
                  </a:rPr>
                  <a:t>预计</a:t>
                </a:r>
                <a:br>
                  <a:rPr lang="zh-CN" altLang="zh-CN" sz="2400" b="1" i="0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</a:rPr>
                </a:br>
                <a:r>
                  <a:rPr lang="zh-CN" altLang="zh-CN" sz="2400" b="1" i="0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</a:rPr>
                  <a:t>行驶的时间为</a:t>
                </a:r>
              </a:p>
              <a:p>
                <a:pPr marL="735330" algn="l" eaLnBrk="1" latinLnBrk="0" hangingPunct="0">
                  <a:lnSpc>
                    <a:spcPct val="150000"/>
                  </a:lnSpc>
                </a:pPr>
                <a:r>
                  <a:rPr lang="en-US" altLang="zh-CN" sz="2400" b="1" i="1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</a:rPr>
                  <a:t>t</a:t>
                </a:r>
                <a:r>
                  <a:rPr lang="zh-CN" altLang="zh-CN" sz="2400" b="1" i="0" u="none">
                    <a:solidFill>
                      <a:srgbClr val="C0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</a:rPr>
                  <a:t>＝</a:t>
                </a:r>
                <a:r>
                  <a:rPr lang="en-US" altLang="zh-CN" sz="2400" b="1" i="0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</a:rPr>
                  <a:t>15</a:t>
                </a:r>
                <a:r>
                  <a:rPr lang="zh-CN" altLang="zh-CN" sz="2400" b="1" i="0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</a:rPr>
                  <a:t> </a:t>
                </a:r>
                <a:r>
                  <a:rPr lang="en-US" altLang="zh-CN" sz="2400" b="1" i="0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</a:rPr>
                  <a:t>min</a:t>
                </a:r>
                <a:r>
                  <a:rPr lang="zh-CN" altLang="zh-CN" sz="2400" b="1" i="0" u="none">
                    <a:solidFill>
                      <a:srgbClr val="C0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</a:rPr>
                  <a:t>＝</a:t>
                </a:r>
                <a:r>
                  <a:rPr lang="en-US" altLang="zh-CN" sz="2400" b="1" i="0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</a:rPr>
                  <a:t>0</a:t>
                </a:r>
                <a:r>
                  <a:rPr lang="en-US" altLang="zh-CN" sz="2400" b="1" i="0" u="none">
                    <a:solidFill>
                      <a:srgbClr val="C0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</a:rPr>
                  <a:t>.</a:t>
                </a:r>
                <a:r>
                  <a:rPr lang="en-US" altLang="zh-CN" sz="2400" b="1" i="0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</a:rPr>
                  <a:t>25</a:t>
                </a:r>
                <a:r>
                  <a:rPr lang="zh-CN" altLang="zh-CN" sz="2400" b="1" i="0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</a:rPr>
                  <a:t> </a:t>
                </a:r>
                <a:r>
                  <a:rPr lang="en-US" altLang="zh-CN" sz="2400" b="1" i="0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</a:rPr>
                  <a:t>h</a:t>
                </a:r>
                <a:r>
                  <a:rPr lang="zh-CN" altLang="zh-CN" sz="2400" b="1" i="0" u="none">
                    <a:solidFill>
                      <a:srgbClr val="C0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</a:rPr>
                  <a:t>，</a:t>
                </a:r>
              </a:p>
              <a:p>
                <a:pPr marL="735330" algn="l" eaLnBrk="1" latinLnBrk="0" hangingPunct="0">
                  <a:lnSpc>
                    <a:spcPct val="150000"/>
                  </a:lnSpc>
                </a:pPr>
                <a:r>
                  <a:rPr lang="zh-CN" altLang="zh-CN" sz="2400" b="1" i="0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</a:rPr>
                  <a:t>所以这辆车从现在开始按预计时间到</a:t>
                </a:r>
                <a:endParaRPr lang="en-US" altLang="zh-CN" sz="2400" b="1" i="0" u="none">
                  <a:solidFill>
                    <a:srgbClr val="C00000"/>
                  </a:solidFill>
                  <a:effectLst/>
                  <a:latin typeface="Times New Roman" panose="02020603050405020304" pitchFamily="15"/>
                  <a:ea typeface="宋体" panose="02010600030101010101" pitchFamily="2" charset="-122"/>
                </a:endParaRPr>
              </a:p>
              <a:p>
                <a:pPr marL="735330" algn="l" eaLnBrk="1" latinLnBrk="0" hangingPunct="0">
                  <a:lnSpc>
                    <a:spcPct val="150000"/>
                  </a:lnSpc>
                </a:pPr>
                <a:r>
                  <a:rPr lang="zh-CN" altLang="zh-CN" sz="2400" b="1" i="0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</a:rPr>
                  <a:t>达的平均速度为</a:t>
                </a:r>
                <a:r>
                  <a:rPr lang="en-US" altLang="zh-CN" sz="2400" b="1" i="1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  <a:sym typeface="_⨹_1_ad2f5"/>
                  </a:rPr>
                  <a:t>v</a:t>
                </a:r>
                <a:r>
                  <a:rPr lang="zh-CN" altLang="zh-CN" sz="2400" b="1" i="0" u="none">
                    <a:solidFill>
                      <a:srgbClr val="C0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</a:rPr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i="1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b="1" i="1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𝒔</m:t>
                        </m:r>
                      </m:num>
                      <m:den>
                        <m:r>
                          <a:rPr lang="en-US" altLang="zh-CN" sz="2400" b="1" i="1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𝒕</m:t>
                        </m:r>
                      </m:den>
                    </m:f>
                  </m:oMath>
                </a14:m>
                <a:r>
                  <a:rPr lang="zh-CN" altLang="zh-CN" sz="2400" b="1" i="0" u="none">
                    <a:solidFill>
                      <a:srgbClr val="C0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</a:rPr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i="1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b="1" i="0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  <m:r>
                          <a:rPr lang="en-US" altLang="zh-CN" sz="2400" i="0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 </m:t>
                        </m:r>
                        <m:r>
                          <a:rPr lang="en-US" altLang="zh-CN" sz="2400" b="1" i="0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𝐤𝐦</m:t>
                        </m:r>
                      </m:num>
                      <m:den>
                        <m:r>
                          <a:rPr lang="en-US" altLang="zh-CN" sz="2400" b="1" i="0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  <m:r>
                          <a:rPr lang="en-US" altLang="zh-CN" sz="2400" i="0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.</m:t>
                        </m:r>
                        <m:r>
                          <a:rPr lang="en-US" altLang="zh-CN" sz="2400" b="1" i="0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𝟐𝟓</m:t>
                        </m:r>
                        <m:r>
                          <a:rPr lang="en-US" altLang="zh-CN" sz="2400" i="0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 </m:t>
                        </m:r>
                        <m:r>
                          <a:rPr lang="en-US" altLang="zh-CN" sz="2400" b="1" i="0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𝐡</m:t>
                        </m:r>
                      </m:den>
                    </m:f>
                  </m:oMath>
                </a14:m>
                <a:r>
                  <a:rPr lang="zh-CN" altLang="zh-CN" sz="2400" b="1" i="0" u="none">
                    <a:solidFill>
                      <a:srgbClr val="C00000"/>
                    </a:solidFill>
                    <a:effectLst/>
                    <a:latin typeface="宋体" panose="02010600030101010101" pitchFamily="2" charset="-122"/>
                    <a:ea typeface="宋体" panose="02010600030101010101" pitchFamily="2" charset="-122"/>
                  </a:rPr>
                  <a:t>＝</a:t>
                </a:r>
                <a:r>
                  <a:rPr lang="en-US" altLang="zh-CN" sz="2400" b="1" i="0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</a:rPr>
                  <a:t>24</a:t>
                </a:r>
                <a:r>
                  <a:rPr lang="zh-CN" altLang="zh-CN" sz="2400" b="1" i="0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</a:rPr>
                  <a:t> </a:t>
                </a:r>
                <a:r>
                  <a:rPr lang="en-US" altLang="zh-CN" sz="2400" b="1" i="0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</a:rPr>
                  <a:t>km/h</a:t>
                </a:r>
                <a:r>
                  <a:rPr lang="zh-CN" altLang="zh-CN" sz="2400" b="1" i="0" u="none">
                    <a:solidFill>
                      <a:srgbClr val="C00000"/>
                    </a:solidFill>
                    <a:effectLst/>
                    <a:latin typeface="Times New Roman" panose="02020603050405020304" pitchFamily="15"/>
                    <a:ea typeface="宋体" panose="02010600030101010101" pitchFamily="2" charset="-122"/>
                  </a:rPr>
                  <a:t>。</a:t>
                </a:r>
              </a:p>
            </p:txBody>
          </p:sp>
        </mc:Choice>
        <mc:Fallback xmlns:p159="http://schemas.microsoft.com/office/powerpoint/2015/09/main" xmlns:p15="http://schemas.microsoft.com/office/powerpoint/2012/main" xmlns:p14="http://schemas.microsoft.com/office/powerpoint/2010/main" xmlns:wp="http://schemas.openxmlformats.org/drawingml/2006/wordprocessingDrawing" xmlns:w="http://schemas.openxmlformats.org/wordprocessingml/2006/main" xmlns:m="http://schemas.openxmlformats.org/officeDocument/2006/math" xmlns="">
          <p:sp>
            <p:nvSpPr>
              <p:cNvPr id="10472" name="yt_shape_104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2008" y="627534"/>
                <a:ext cx="8444916" cy="2959977"/>
              </a:xfrm>
              <a:prstGeom prst="rect">
                <a:avLst/>
              </a:prstGeom>
              <a:blipFill rotWithShape="1">
                <a:blip r:embed="rId2"/>
                <a:stretch>
                  <a:fillRect l="3" t="-5" r="5" b="-361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yt_image_1047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6324676" y="1491630"/>
            <a:ext cx="2088232" cy="2558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组合 3"/>
          <p:cNvGrpSpPr/>
          <p:nvPr/>
        </p:nvGrpSpPr>
        <p:grpSpPr>
          <a:xfrm>
            <a:off x="4099244" y="4438919"/>
            <a:ext cx="947528" cy="216000"/>
            <a:chOff x="464359" y="4442003"/>
            <a:chExt cx="947528" cy="216000"/>
          </a:xfrm>
        </p:grpSpPr>
        <p:sp>
          <p:nvSpPr>
            <p:cNvPr id="36" name="81e8eda5-c3b6-48d9-95be-c5d721c4a059" descr="{&quot;SlideNumber&quot;:&quot;8&quot;,&quot;SlideID&quot;:&quot;710&quot;}">
              <a:hlinkClick r:id="rId4" action="ppaction://hlinksldjump"/>
            </p:cNvPr>
            <p:cNvSpPr/>
            <p:nvPr/>
          </p:nvSpPr>
          <p:spPr>
            <a:xfrm>
              <a:off x="810507" y="4442003"/>
              <a:ext cx="255232" cy="216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rtlCol="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200" b="1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zh-CN" altLang="en-US" sz="1200" b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576f55af-bb1c-4fce-b619-0622a71a498e" descr="{&quot;SlideNumber&quot;:&quot;15&quot;,&quot;SlideID&quot;:&quot;714&quot;}">
              <a:hlinkClick r:id="rId5" action="ppaction://hlinksldjump"/>
            </p:cNvPr>
            <p:cNvSpPr/>
            <p:nvPr/>
          </p:nvSpPr>
          <p:spPr>
            <a:xfrm>
              <a:off x="1156655" y="4442003"/>
              <a:ext cx="255232" cy="216000"/>
            </a:xfrm>
            <a:prstGeom prst="roundRect">
              <a:avLst/>
            </a:prstGeom>
            <a:solidFill>
              <a:srgbClr val="00726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rtlCol="0" anchor="ctr">
              <a:noAutofit/>
            </a:bodyPr>
            <a:lstStyle/>
            <a:p>
              <a:pPr algn="ctr"/>
              <a:r>
                <a:rPr lang="en-US" altLang="zh-CN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CN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2492fb2c-267d-45eb-896a-212dc80c00e5" descr="{&quot;SlideNumber&quot;:&quot;6&quot;,&quot;SlideID&quot;:&quot;709&quot;}">
              <a:hlinkClick r:id="rId6" action="ppaction://hlinksldjump"/>
            </p:cNvPr>
            <p:cNvSpPr/>
            <p:nvPr/>
          </p:nvSpPr>
          <p:spPr>
            <a:xfrm>
              <a:off x="464359" y="4449623"/>
              <a:ext cx="255232" cy="19556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rtlCol="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200" b="1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zh-CN" altLang="en-US" sz="1200" b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4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4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4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4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72" grpId="0" uiExpand="1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4" name="yt_shape_10474"/>
          <p:cNvSpPr txBox="1"/>
          <p:nvPr/>
        </p:nvSpPr>
        <p:spPr>
          <a:xfrm>
            <a:off x="540119" y="792000"/>
            <a:ext cx="8444916" cy="159191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4965" indent="-354965" algn="l" eaLnBrk="1" latinLnBrk="0" hangingPunct="0">
              <a:lnSpc>
                <a:spcPct val="150000"/>
              </a:lnSpc>
            </a:pP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(2)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在行驶过程中经过一座大桥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  <a:sym typeface="_⨹_12_ceda4"/>
              </a:rPr>
              <a:t>小点注意到车上的车速表稳</a:t>
            </a:r>
            <a:b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</a:b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定在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18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 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km/h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小点利用手表记录下在桥上的总时间是</a:t>
            </a:r>
            <a:endParaRPr lang="en-US" altLang="zh-CN" sz="2400" b="1" i="0" u="none">
              <a:solidFill>
                <a:srgbClr val="000000"/>
              </a:solidFill>
              <a:effectLst/>
              <a:latin typeface="Times New Roman" panose="02020603050405020304" pitchFamily="15"/>
              <a:ea typeface="宋体" panose="02010600030101010101" pitchFamily="2" charset="-122"/>
            </a:endParaRPr>
          </a:p>
          <a:p>
            <a:pPr marL="354330" indent="1905" algn="l" eaLnBrk="1" latinLnBrk="0" hangingPunct="0">
              <a:lnSpc>
                <a:spcPct val="150000"/>
              </a:lnSpc>
            </a:pP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30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  <a:sym typeface="_⨹_1_ae61d"/>
              </a:rPr>
              <a:t> 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s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请你计算这座大桥的总长度是多少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？</a:t>
            </a:r>
          </a:p>
        </p:txBody>
      </p:sp>
      <p:sp>
        <p:nvSpPr>
          <p:cNvPr id="10475" name="yt_shape_10475"/>
          <p:cNvSpPr txBox="1"/>
          <p:nvPr/>
        </p:nvSpPr>
        <p:spPr>
          <a:xfrm>
            <a:off x="532472" y="2367850"/>
            <a:ext cx="7360348" cy="2145908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marL="354965" algn="l" eaLnBrk="1" latinLnBrk="0" hangingPunct="0">
              <a:lnSpc>
                <a:spcPct val="150000"/>
              </a:lnSpc>
            </a:pPr>
            <a:r>
              <a:rPr lang="zh-CN" altLang="zh-CN" sz="2400" b="1" i="0" u="none">
                <a:effectLst/>
                <a:latin typeface="Times New Roman" panose="02020603050405020304" pitchFamily="15"/>
                <a:ea typeface="宋体" panose="02010600030101010101" pitchFamily="2" charset="-122"/>
              </a:rPr>
              <a:t>解</a:t>
            </a:r>
            <a:r>
              <a:rPr lang="zh-CN" altLang="zh-CN" sz="2400" b="1" i="0" u="none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zh-CN" altLang="zh-CN" sz="2400" b="1" i="0" u="none">
                <a:effectLst/>
                <a:latin typeface="Times New Roman" panose="02020603050405020304" pitchFamily="15"/>
                <a:ea typeface="宋体" panose="02010600030101010101" pitchFamily="2" charset="-122"/>
              </a:rPr>
              <a:t>由题意可知</a:t>
            </a:r>
            <a:r>
              <a:rPr lang="zh-CN" altLang="zh-CN" sz="2400" b="1" i="0" u="none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1" i="0" u="none">
                <a:effectLst/>
                <a:latin typeface="Times New Roman" panose="02020603050405020304" pitchFamily="15"/>
                <a:ea typeface="宋体" panose="02010600030101010101" pitchFamily="2" charset="-122"/>
              </a:rPr>
              <a:t>车速为</a:t>
            </a:r>
            <a:r>
              <a:rPr lang="en-US" altLang="zh-CN" sz="2400" b="1" i="1" u="none">
                <a:effectLst/>
                <a:latin typeface="Times New Roman" panose="02020603050405020304" pitchFamily="15"/>
                <a:ea typeface="宋体" panose="02010600030101010101" pitchFamily="2" charset="-122"/>
              </a:rPr>
              <a:t>v</a:t>
            </a:r>
            <a:r>
              <a:rPr lang="en-US" altLang="zh-CN" sz="2400" b="1" i="0" u="none">
                <a:effectLst/>
                <a:latin typeface="Times New Roman" panose="02020603050405020304" pitchFamily="15"/>
                <a:ea typeface="宋体" panose="02010600030101010101" pitchFamily="2" charset="-122"/>
              </a:rPr>
              <a:t>'</a:t>
            </a:r>
            <a:r>
              <a:rPr lang="zh-CN" altLang="zh-CN" sz="2400" b="1" i="0" u="none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＝</a:t>
            </a:r>
            <a:r>
              <a:rPr lang="en-US" altLang="zh-CN" sz="2400" b="1" i="0" u="none">
                <a:effectLst/>
                <a:latin typeface="Times New Roman" panose="02020603050405020304" pitchFamily="15"/>
                <a:ea typeface="宋体" panose="02010600030101010101" pitchFamily="2" charset="-122"/>
              </a:rPr>
              <a:t>18</a:t>
            </a:r>
            <a:r>
              <a:rPr lang="zh-CN" altLang="zh-CN" sz="2400" b="1" i="0" u="none">
                <a:effectLst/>
                <a:latin typeface="Times New Roman" panose="02020603050405020304" pitchFamily="15"/>
                <a:ea typeface="宋体" panose="02010600030101010101" pitchFamily="2" charset="-122"/>
              </a:rPr>
              <a:t> </a:t>
            </a:r>
            <a:r>
              <a:rPr lang="en-US" altLang="zh-CN" sz="2400" b="1" i="0" u="none">
                <a:effectLst/>
                <a:latin typeface="Times New Roman" panose="02020603050405020304" pitchFamily="15"/>
                <a:ea typeface="宋体" panose="02010600030101010101" pitchFamily="2" charset="-122"/>
              </a:rPr>
              <a:t>km/h</a:t>
            </a:r>
            <a:r>
              <a:rPr lang="zh-CN" altLang="zh-CN" sz="2400" b="1" i="0" u="none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＝</a:t>
            </a:r>
            <a:r>
              <a:rPr lang="en-US" altLang="zh-CN" sz="2400" b="1" i="0" u="none">
                <a:effectLst/>
                <a:latin typeface="Times New Roman" panose="02020603050405020304" pitchFamily="15"/>
                <a:ea typeface="宋体" panose="02010600030101010101" pitchFamily="2" charset="-122"/>
              </a:rPr>
              <a:t>5</a:t>
            </a:r>
            <a:r>
              <a:rPr lang="zh-CN" altLang="zh-CN" sz="2400" b="1" i="0" u="none">
                <a:effectLst/>
                <a:latin typeface="Times New Roman" panose="02020603050405020304" pitchFamily="15"/>
                <a:ea typeface="宋体" panose="02010600030101010101" pitchFamily="2" charset="-122"/>
              </a:rPr>
              <a:t> </a:t>
            </a:r>
            <a:r>
              <a:rPr lang="en-US" altLang="zh-CN" sz="2400" b="1" i="0" u="none">
                <a:effectLst/>
                <a:latin typeface="Times New Roman" panose="02020603050405020304" pitchFamily="15"/>
                <a:ea typeface="宋体" panose="02010600030101010101" pitchFamily="2" charset="-122"/>
              </a:rPr>
              <a:t>m/s</a:t>
            </a:r>
            <a:r>
              <a:rPr lang="zh-CN" altLang="zh-CN" sz="2400" b="1" i="0" u="none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</a:p>
          <a:p>
            <a:pPr marL="354965" algn="l" eaLnBrk="1" latinLnBrk="0" hangingPunct="0">
              <a:lnSpc>
                <a:spcPct val="150000"/>
              </a:lnSpc>
            </a:pPr>
            <a:r>
              <a:rPr lang="zh-CN" altLang="zh-CN" sz="2400" b="1" i="0" u="none"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又因为小点利用手表记录下在桥上的总时间</a:t>
            </a:r>
            <a:endParaRPr lang="en-US" altLang="zh-CN" sz="2400" b="1" i="0" u="none">
              <a:effectLst/>
              <a:latin typeface="Times New Roman" panose="02020603050405020304" pitchFamily="15"/>
              <a:ea typeface="宋体" panose="02010600030101010101" pitchFamily="2" charset="-122"/>
            </a:endParaRPr>
          </a:p>
          <a:p>
            <a:pPr marL="354965" algn="l" eaLnBrk="1" latinLnBrk="0" hangingPunct="0">
              <a:lnSpc>
                <a:spcPct val="150000"/>
              </a:lnSpc>
            </a:pPr>
            <a:r>
              <a:rPr lang="zh-CN" altLang="zh-CN" sz="2400" b="1" i="0" u="none">
                <a:effectLst/>
                <a:latin typeface="Times New Roman" panose="02020603050405020304" pitchFamily="15"/>
                <a:ea typeface="宋体" panose="02010600030101010101" pitchFamily="2" charset="-122"/>
              </a:rPr>
              <a:t>是</a:t>
            </a:r>
            <a:r>
              <a:rPr lang="en-US" altLang="zh-CN" sz="2400" b="1" i="0" u="none">
                <a:effectLst/>
                <a:latin typeface="Times New Roman" panose="02020603050405020304" pitchFamily="15"/>
                <a:ea typeface="宋体" panose="02010600030101010101" pitchFamily="2" charset="-122"/>
              </a:rPr>
              <a:t>30</a:t>
            </a:r>
            <a:r>
              <a:rPr lang="zh-CN" altLang="zh-CN" sz="2400" b="1" i="0" u="none">
                <a:effectLst/>
                <a:latin typeface="Times New Roman" panose="02020603050405020304" pitchFamily="15"/>
                <a:ea typeface="宋体" panose="02010600030101010101" pitchFamily="2" charset="-122"/>
              </a:rPr>
              <a:t> </a:t>
            </a:r>
            <a:r>
              <a:rPr lang="en-US" altLang="zh-CN" sz="2400" b="1" i="0" u="none">
                <a:effectLst/>
                <a:latin typeface="Times New Roman" panose="02020603050405020304" pitchFamily="15"/>
                <a:ea typeface="宋体" panose="02010600030101010101" pitchFamily="2" charset="-122"/>
              </a:rPr>
              <a:t>s</a:t>
            </a:r>
            <a:r>
              <a:rPr lang="zh-CN" altLang="zh-CN" sz="2400" b="1" i="0" u="none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1" i="0" u="none">
                <a:effectLst/>
                <a:latin typeface="Times New Roman" panose="02020603050405020304" pitchFamily="15"/>
                <a:ea typeface="宋体" panose="02010600030101010101" pitchFamily="2" charset="-122"/>
              </a:rPr>
              <a:t>所以这座大桥的总长度为</a:t>
            </a:r>
          </a:p>
          <a:p>
            <a:pPr marL="354965" algn="l" eaLnBrk="1" latinLnBrk="0" hangingPunct="0">
              <a:lnSpc>
                <a:spcPct val="150000"/>
              </a:lnSpc>
            </a:pPr>
            <a:r>
              <a:rPr lang="en-US" altLang="zh-CN" sz="2400" b="1" i="1" u="none">
                <a:effectLst/>
                <a:latin typeface="Times New Roman" panose="02020603050405020304" pitchFamily="15"/>
                <a:ea typeface="宋体" panose="02010600030101010101" pitchFamily="2" charset="-122"/>
              </a:rPr>
              <a:t>s'</a:t>
            </a:r>
            <a:r>
              <a:rPr lang="zh-CN" altLang="zh-CN" sz="2400" b="1" i="0" u="none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＝</a:t>
            </a:r>
            <a:r>
              <a:rPr lang="en-US" altLang="zh-CN" sz="2400" b="1" i="1" u="none" err="1">
                <a:effectLst/>
                <a:latin typeface="Times New Roman" panose="02020603050405020304" pitchFamily="15"/>
                <a:ea typeface="宋体" panose="02010600030101010101" pitchFamily="2" charset="-122"/>
              </a:rPr>
              <a:t>v't'</a:t>
            </a:r>
            <a:r>
              <a:rPr lang="zh-CN" altLang="zh-CN" sz="2400" b="1" i="0" u="none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＝</a:t>
            </a:r>
            <a:r>
              <a:rPr lang="en-US" altLang="zh-CN" sz="2400" b="1" i="0" u="none">
                <a:effectLst/>
                <a:latin typeface="Times New Roman" panose="02020603050405020304" pitchFamily="15"/>
                <a:ea typeface="宋体" panose="02010600030101010101" pitchFamily="2" charset="-122"/>
              </a:rPr>
              <a:t>5</a:t>
            </a:r>
            <a:r>
              <a:rPr lang="zh-CN" altLang="zh-CN" sz="2400" b="1" i="0" u="none">
                <a:effectLst/>
                <a:latin typeface="Times New Roman" panose="02020603050405020304" pitchFamily="15"/>
                <a:ea typeface="宋体" panose="02010600030101010101" pitchFamily="2" charset="-122"/>
              </a:rPr>
              <a:t> </a:t>
            </a:r>
            <a:r>
              <a:rPr lang="en-US" altLang="zh-CN" sz="2400" b="1" i="0" u="none">
                <a:effectLst/>
                <a:latin typeface="Times New Roman" panose="02020603050405020304" pitchFamily="15"/>
                <a:ea typeface="宋体" panose="02010600030101010101" pitchFamily="2" charset="-122"/>
              </a:rPr>
              <a:t>m/s</a:t>
            </a:r>
            <a:r>
              <a:rPr lang="en-US" altLang="zh-CN" sz="2400" b="1" i="0" u="none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×</a:t>
            </a:r>
            <a:r>
              <a:rPr lang="en-US" altLang="zh-CN" sz="2400" b="1" i="0" u="none">
                <a:effectLst/>
                <a:latin typeface="Times New Roman" panose="02020603050405020304" pitchFamily="15"/>
                <a:ea typeface="宋体" panose="02010600030101010101" pitchFamily="2" charset="-122"/>
              </a:rPr>
              <a:t>30</a:t>
            </a:r>
            <a:r>
              <a:rPr lang="zh-CN" altLang="zh-CN" sz="2400" b="1" i="0" u="none">
                <a:effectLst/>
                <a:latin typeface="Times New Roman" panose="02020603050405020304" pitchFamily="15"/>
                <a:ea typeface="宋体" panose="02010600030101010101" pitchFamily="2" charset="-122"/>
              </a:rPr>
              <a:t> </a:t>
            </a:r>
            <a:r>
              <a:rPr lang="en-US" altLang="zh-CN" sz="2400" b="1" i="0" u="none">
                <a:effectLst/>
                <a:latin typeface="Times New Roman" panose="02020603050405020304" pitchFamily="15"/>
                <a:ea typeface="宋体" panose="02010600030101010101" pitchFamily="2" charset="-122"/>
              </a:rPr>
              <a:t>s</a:t>
            </a:r>
            <a:r>
              <a:rPr lang="zh-CN" altLang="zh-CN" sz="2400" b="1" i="0" u="none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＝</a:t>
            </a:r>
            <a:r>
              <a:rPr lang="en-US" altLang="zh-CN" sz="2400" b="1" i="0" u="none">
                <a:effectLst/>
                <a:latin typeface="Times New Roman" panose="02020603050405020304" pitchFamily="15"/>
                <a:ea typeface="宋体" panose="02010600030101010101" pitchFamily="2" charset="-122"/>
              </a:rPr>
              <a:t>150</a:t>
            </a:r>
            <a:r>
              <a:rPr lang="zh-CN" altLang="zh-CN" sz="2400" b="1" i="0" u="none">
                <a:effectLst/>
                <a:latin typeface="Times New Roman" panose="02020603050405020304" pitchFamily="15"/>
                <a:ea typeface="宋体" panose="02010600030101010101" pitchFamily="2" charset="-122"/>
              </a:rPr>
              <a:t> </a:t>
            </a:r>
            <a:r>
              <a:rPr lang="en-US" altLang="zh-CN" sz="2400" b="1" i="0" u="none">
                <a:effectLst/>
                <a:latin typeface="Times New Roman" panose="02020603050405020304" pitchFamily="15"/>
                <a:ea typeface="宋体" panose="02010600030101010101" pitchFamily="2" charset="-122"/>
              </a:rPr>
              <a:t>m</a:t>
            </a:r>
            <a:r>
              <a:rPr lang="zh-CN" altLang="zh-CN" sz="2400" b="1" i="0" u="none">
                <a:effectLst/>
                <a:latin typeface="Times New Roman" panose="02020603050405020304" pitchFamily="15"/>
                <a:ea typeface="宋体" panose="02010600030101010101" pitchFamily="2" charset="-122"/>
              </a:rPr>
              <a:t>。</a:t>
            </a:r>
          </a:p>
        </p:txBody>
      </p:sp>
      <p:sp>
        <p:nvSpPr>
          <p:cNvPr id="2" name="矩形 1"/>
          <p:cNvSpPr/>
          <p:nvPr/>
        </p:nvSpPr>
        <p:spPr>
          <a:xfrm>
            <a:off x="397279" y="267494"/>
            <a:ext cx="43652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80365" lvl="0" indent="-380365" eaLnBrk="1">
              <a:lnSpc>
                <a:spcPct val="150000"/>
              </a:lnSpc>
            </a:pPr>
            <a:r>
              <a:rPr lang="en-US" altLang="zh-CN">
                <a:solidFill>
                  <a:srgbClr val="949493"/>
                </a:solidFill>
                <a:latin typeface="Times New Roman" panose="02020603050405020304" pitchFamily="15"/>
                <a:ea typeface="宋体" panose="02010600030101010101" pitchFamily="2" charset="-122"/>
              </a:rPr>
              <a:t>3</a:t>
            </a:r>
            <a:r>
              <a:rPr lang="en-US" altLang="zh-CN">
                <a:solidFill>
                  <a:srgbClr val="949493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en-US" altLang="zh-CN">
                <a:solidFill>
                  <a:srgbClr val="949493"/>
                </a:solidFill>
                <a:latin typeface="Times New Roman" panose="02020603050405020304" pitchFamily="15"/>
                <a:ea typeface="Times New Roman" panose="02020603050405020304" pitchFamily="15"/>
              </a:rPr>
              <a:t> </a:t>
            </a:r>
            <a:r>
              <a:rPr lang="zh-CN" altLang="zh-CN">
                <a:solidFill>
                  <a:srgbClr val="000000"/>
                </a:solidFill>
                <a:latin typeface="Times New Roman" panose="02020603050405020304" pitchFamily="15"/>
                <a:ea typeface="宋体" panose="02010600030101010101" pitchFamily="2" charset="-122"/>
              </a:rPr>
              <a:t>小点最终选择</a:t>
            </a:r>
            <a:r>
              <a:rPr lang="en-US" altLang="zh-CN">
                <a:solidFill>
                  <a:srgbClr val="000000"/>
                </a:solidFill>
                <a:latin typeface="Times New Roman" panose="02020603050405020304" pitchFamily="15"/>
                <a:ea typeface="宋体" panose="02010600030101010101" pitchFamily="2" charset="-122"/>
              </a:rPr>
              <a:t>G912</a:t>
            </a:r>
            <a:r>
              <a:rPr lang="zh-CN" altLang="zh-CN">
                <a:solidFill>
                  <a:srgbClr val="000000"/>
                </a:solidFill>
                <a:latin typeface="Times New Roman" panose="02020603050405020304" pitchFamily="15"/>
                <a:ea typeface="宋体" panose="02010600030101010101" pitchFamily="2" charset="-122"/>
              </a:rPr>
              <a:t>次列车</a:t>
            </a:r>
            <a:r>
              <a:rPr lang="zh-CN" altLang="zh-CN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</a:p>
        </p:txBody>
      </p:sp>
      <p:pic>
        <p:nvPicPr>
          <p:cNvPr id="5" name="yt_image_1047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6876256" y="1851670"/>
            <a:ext cx="1912348" cy="2342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组合 3"/>
          <p:cNvGrpSpPr/>
          <p:nvPr/>
        </p:nvGrpSpPr>
        <p:grpSpPr>
          <a:xfrm>
            <a:off x="4099244" y="4438919"/>
            <a:ext cx="947528" cy="216000"/>
            <a:chOff x="464359" y="4442003"/>
            <a:chExt cx="947528" cy="216000"/>
          </a:xfrm>
        </p:grpSpPr>
        <p:sp>
          <p:nvSpPr>
            <p:cNvPr id="36" name="16c3702e-a791-4a10-8a71-26dab7efb9cd" descr="{&quot;SlideNumber&quot;:&quot;8&quot;,&quot;SlideID&quot;:&quot;710&quot;}">
              <a:hlinkClick r:id="rId3" action="ppaction://hlinksldjump"/>
            </p:cNvPr>
            <p:cNvSpPr/>
            <p:nvPr/>
          </p:nvSpPr>
          <p:spPr>
            <a:xfrm>
              <a:off x="810507" y="4442003"/>
              <a:ext cx="255232" cy="216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rtlCol="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200" b="1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zh-CN" altLang="en-US" sz="1200" b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fd08c396-5a5b-44a1-9df7-1de09c737434" descr="{&quot;SlideNumber&quot;:&quot;15&quot;,&quot;SlideID&quot;:&quot;714&quot;}">
              <a:hlinkClick r:id="rId4" action="ppaction://hlinksldjump"/>
            </p:cNvPr>
            <p:cNvSpPr/>
            <p:nvPr/>
          </p:nvSpPr>
          <p:spPr>
            <a:xfrm>
              <a:off x="1156655" y="4442003"/>
              <a:ext cx="255232" cy="216000"/>
            </a:xfrm>
            <a:prstGeom prst="roundRect">
              <a:avLst/>
            </a:prstGeom>
            <a:solidFill>
              <a:srgbClr val="00726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rtlCol="0" anchor="ctr">
              <a:noAutofit/>
            </a:bodyPr>
            <a:lstStyle/>
            <a:p>
              <a:pPr algn="ctr"/>
              <a:r>
                <a:rPr lang="en-US" altLang="zh-CN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CN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26228dd4-1705-4dd1-a563-75796920bef3" descr="{&quot;SlideNumber&quot;:&quot;6&quot;,&quot;SlideID&quot;:&quot;709&quot;}">
              <a:hlinkClick r:id="rId5" action="ppaction://hlinksldjump"/>
            </p:cNvPr>
            <p:cNvSpPr/>
            <p:nvPr/>
          </p:nvSpPr>
          <p:spPr>
            <a:xfrm>
              <a:off x="464359" y="4449623"/>
              <a:ext cx="255232" cy="19556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rtlCol="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200" b="1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zh-CN" altLang="en-US" sz="1200" b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75" grpId="0" uiExpand="1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6" name="yt_shape_10476"/>
          <p:cNvSpPr txBox="1"/>
          <p:nvPr/>
        </p:nvSpPr>
        <p:spPr>
          <a:xfrm>
            <a:off x="540119" y="359952"/>
            <a:ext cx="8444916" cy="157543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l" eaLnBrk="1" latinLnBrk="0" hangingPunct="0">
              <a:lnSpc>
                <a:spcPct val="150000"/>
              </a:lnSpc>
            </a:pP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(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二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)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畅游北京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筑梦民族复兴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</a:p>
          <a:p>
            <a:pPr marL="380365" indent="-380365" algn="l" eaLnBrk="1" latinLnBrk="0" hangingPunct="0">
              <a:lnSpc>
                <a:spcPct val="150000"/>
              </a:lnSpc>
            </a:pPr>
            <a:r>
              <a:rPr lang="en-US" altLang="zh-CN" sz="2400" b="1" i="0" u="none">
                <a:solidFill>
                  <a:srgbClr val="949493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1</a:t>
            </a:r>
            <a:r>
              <a:rPr lang="en-US" altLang="zh-CN" sz="2400" b="1" i="0" u="none">
                <a:solidFill>
                  <a:srgbClr val="94949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en-US" altLang="zh-CN" sz="2400" b="1" i="0" u="none">
                <a:solidFill>
                  <a:srgbClr val="949493"/>
                </a:solidFill>
                <a:effectLst/>
                <a:latin typeface="Times New Roman" panose="02020603050405020304" pitchFamily="15"/>
                <a:ea typeface="Times New Roman" panose="02020603050405020304" pitchFamily="15"/>
              </a:rPr>
              <a:t> 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各景点间的位置关系如图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  <a:sym typeface="_⨹_13_434d7"/>
              </a:rPr>
              <a:t>请你对上述研学活动安排进行</a:t>
            </a:r>
            <a:b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</a:b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合理规划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绘制行程地图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并制作表格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</a:p>
        </p:txBody>
      </p:sp>
      <p:pic>
        <p:nvPicPr>
          <p:cNvPr id="10478" name="yt_image_1047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643538" y="1984708"/>
            <a:ext cx="3667598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67b4e054-d290-4f04-a342-af7873f74af9">
            <a:hlinkClick r:id="rId3" action="ppaction://hlinksldjump"/>
          </p:cNvPr>
          <p:cNvSpPr/>
          <p:nvPr/>
        </p:nvSpPr>
        <p:spPr>
          <a:xfrm>
            <a:off x="4444384" y="4449623"/>
            <a:ext cx="255232" cy="195566"/>
          </a:xfrm>
          <a:prstGeom prst="roundRect">
            <a:avLst/>
          </a:prstGeom>
          <a:solidFill>
            <a:srgbClr val="00726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/>
            <a:r>
              <a:rPr lang="en-US" altLang="zh-CN" sz="12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10452100" y="10807700"/>
            <a:ext cx="0" cy="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0" name="yt_shape_10480"/>
          <p:cNvSpPr txBox="1"/>
          <p:nvPr/>
        </p:nvSpPr>
        <p:spPr>
          <a:xfrm>
            <a:off x="264580" y="359233"/>
            <a:ext cx="2549737" cy="48391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marL="380365" algn="l" eaLnBrk="1" latinLnBrk="0" hangingPunct="0">
              <a:lnSpc>
                <a:spcPct val="150000"/>
              </a:lnSpc>
            </a:pPr>
            <a:r>
              <a:rPr lang="zh-CN" altLang="zh-CN" sz="2400" b="1" i="0" u="none">
                <a:effectLst/>
                <a:latin typeface="Times New Roman" panose="02020603050405020304" pitchFamily="15"/>
                <a:ea typeface="宋体" panose="02010600030101010101" pitchFamily="2" charset="-122"/>
              </a:rPr>
              <a:t>解</a:t>
            </a:r>
            <a:r>
              <a:rPr lang="zh-CN" altLang="zh-CN" sz="2400" b="1" i="0" u="none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zh-CN" altLang="zh-CN" sz="2400" b="1" i="0" u="none"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如图所示。</a:t>
            </a:r>
          </a:p>
        </p:txBody>
      </p:sp>
      <p:sp>
        <p:nvSpPr>
          <p:cNvPr id="10481" name="yt_shape_10481"/>
          <p:cNvSpPr txBox="1"/>
          <p:nvPr/>
        </p:nvSpPr>
        <p:spPr>
          <a:xfrm>
            <a:off x="264580" y="893936"/>
            <a:ext cx="1930978" cy="48391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marL="380365" algn="l" eaLnBrk="1" latinLnBrk="0" hangingPunct="0">
              <a:lnSpc>
                <a:spcPct val="150000"/>
              </a:lnSpc>
            </a:pPr>
            <a:r>
              <a:rPr lang="zh-CN" altLang="zh-CN" sz="2400" b="1" i="0" u="none"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如表所示。</a:t>
            </a:r>
          </a:p>
        </p:txBody>
      </p:sp>
      <p:pic>
        <p:nvPicPr>
          <p:cNvPr id="10482" name="yt_image_1048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611560" y="1491630"/>
            <a:ext cx="3023980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yt_table_10484"/>
          <p:cNvGraphicFramePr>
            <a:graphicFrameLocks noGrp="1"/>
          </p:cNvGraphicFramePr>
          <p:nvPr/>
        </p:nvGraphicFramePr>
        <p:xfrm>
          <a:off x="3851920" y="1291590"/>
          <a:ext cx="4680520" cy="25603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50000"/>
                        </a:lnSpc>
                      </a:pPr>
                      <a:r>
                        <a:rPr lang="zh-CN" altLang="zh-CN" sz="2400" b="1" i="0" u="non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5"/>
                          <a:ea typeface="宋体" panose="02010600030101010101" pitchFamily="2" charset="-122"/>
                        </a:rPr>
                        <a:t>时间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50000"/>
                        </a:lnSpc>
                      </a:pPr>
                      <a:r>
                        <a:rPr lang="zh-CN" altLang="zh-CN" sz="2400" b="1" i="0" u="non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5"/>
                          <a:ea typeface="宋体" panose="02010600030101010101" pitchFamily="2" charset="-122"/>
                        </a:rPr>
                        <a:t>地点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50000"/>
                        </a:lnSpc>
                      </a:pPr>
                      <a:r>
                        <a:rPr lang="zh-CN" altLang="zh-CN" sz="2400" b="1" i="0" u="non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5"/>
                          <a:ea typeface="宋体" panose="02010600030101010101" pitchFamily="2" charset="-122"/>
                        </a:rPr>
                        <a:t>活动安排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50000"/>
                        </a:lnSpc>
                      </a:pPr>
                      <a:endParaRPr lang="zh-CN" altLang="zh-CN" sz="2400" b="1" i="0" u="none">
                        <a:solidFill>
                          <a:srgbClr val="C00000"/>
                        </a:solidFill>
                        <a:effectLst/>
                        <a:latin typeface="Times New Roman" panose="02020603050405020304" pitchFamily="15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50000"/>
                        </a:lnSpc>
                      </a:pPr>
                      <a:endParaRPr lang="zh-CN" altLang="zh-CN" sz="2400" b="1" i="0" u="none">
                        <a:solidFill>
                          <a:srgbClr val="C00000"/>
                        </a:solidFill>
                        <a:effectLst/>
                        <a:latin typeface="Times New Roman" panose="02020603050405020304" pitchFamily="15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50000"/>
                        </a:lnSpc>
                      </a:pPr>
                      <a:endParaRPr lang="zh-CN" altLang="zh-CN" sz="2400" b="1" i="0" u="none">
                        <a:solidFill>
                          <a:srgbClr val="C00000"/>
                        </a:solidFill>
                        <a:effectLst/>
                        <a:latin typeface="Times New Roman" panose="02020603050405020304" pitchFamily="15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50000"/>
                        </a:lnSpc>
                      </a:pPr>
                      <a:endParaRPr lang="zh-CN" altLang="zh-CN" sz="2400" b="1" i="0" u="none">
                        <a:solidFill>
                          <a:srgbClr val="C00000"/>
                        </a:solidFill>
                        <a:effectLst/>
                        <a:latin typeface="Times New Roman" panose="02020603050405020304" pitchFamily="15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50000"/>
                        </a:lnSpc>
                      </a:pPr>
                      <a:endParaRPr lang="zh-CN" altLang="zh-CN" sz="2400" b="1" i="0" u="none">
                        <a:solidFill>
                          <a:srgbClr val="C00000"/>
                        </a:solidFill>
                        <a:effectLst/>
                        <a:latin typeface="Times New Roman" panose="02020603050405020304" pitchFamily="15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50000"/>
                        </a:lnSpc>
                      </a:pPr>
                      <a:endParaRPr lang="zh-CN" altLang="zh-CN" sz="2400" b="1" i="0" u="none">
                        <a:solidFill>
                          <a:srgbClr val="C00000"/>
                        </a:solidFill>
                        <a:effectLst/>
                        <a:latin typeface="Times New Roman" panose="02020603050405020304" pitchFamily="15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50000"/>
                        </a:lnSpc>
                      </a:pPr>
                      <a:endParaRPr lang="zh-CN" altLang="zh-CN" sz="2400" b="1" i="0" u="none">
                        <a:solidFill>
                          <a:srgbClr val="C00000"/>
                        </a:solidFill>
                        <a:effectLst/>
                        <a:latin typeface="Times New Roman" panose="02020603050405020304" pitchFamily="15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50000"/>
                        </a:lnSpc>
                      </a:pPr>
                      <a:endParaRPr lang="zh-CN" altLang="zh-CN" sz="2400" b="1" i="0" u="none">
                        <a:solidFill>
                          <a:srgbClr val="C00000"/>
                        </a:solidFill>
                        <a:effectLst/>
                        <a:latin typeface="Times New Roman" panose="02020603050405020304" pitchFamily="15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50000"/>
                        </a:lnSpc>
                      </a:pPr>
                      <a:endParaRPr lang="zh-CN" altLang="zh-CN" sz="2400" b="1" i="0" u="none">
                        <a:solidFill>
                          <a:srgbClr val="C00000"/>
                        </a:solidFill>
                        <a:effectLst/>
                        <a:latin typeface="Times New Roman" panose="02020603050405020304" pitchFamily="15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" name="fffba1ea-1c84-4b09-b5c7-3820cd286ab3">
            <a:hlinkClick r:id="rId3" action="ppaction://hlinksldjump"/>
          </p:cNvPr>
          <p:cNvSpPr/>
          <p:nvPr/>
        </p:nvSpPr>
        <p:spPr>
          <a:xfrm>
            <a:off x="4444384" y="4449623"/>
            <a:ext cx="255232" cy="195566"/>
          </a:xfrm>
          <a:prstGeom prst="roundRect">
            <a:avLst/>
          </a:prstGeom>
          <a:solidFill>
            <a:srgbClr val="00726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/>
            <a:r>
              <a:rPr lang="en-US" altLang="zh-CN" sz="12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4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0" grpId="0" build="allAtOnce"/>
      <p:bldP spid="10481" grpId="0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" name="yt_shape_10486"/>
          <p:cNvSpPr txBox="1"/>
          <p:nvPr/>
        </p:nvSpPr>
        <p:spPr>
          <a:xfrm>
            <a:off x="540118" y="792001"/>
            <a:ext cx="8603881" cy="257183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l" eaLnBrk="1" latinLnBrk="0" hangingPunct="0">
              <a:lnSpc>
                <a:spcPct val="150000"/>
              </a:lnSpc>
            </a:pP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(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三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)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进行充分的安全保障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(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包括餐饮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住宿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交通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  <a:sym typeface="_⨹_2_c33c1"/>
              </a:rPr>
              <a:t>保险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等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)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</a:p>
          <a:p>
            <a:pPr algn="l" eaLnBrk="1" latinLnBrk="0" hangingPunct="0">
              <a:lnSpc>
                <a:spcPct val="150000"/>
              </a:lnSpc>
            </a:pP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(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四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)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交流评价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</a:p>
          <a:p>
            <a:pPr algn="l" eaLnBrk="1" latinLnBrk="0" hangingPunct="0">
              <a:lnSpc>
                <a:spcPct val="150000"/>
              </a:lnSpc>
            </a:pP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　　总结连日来的所见所闻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汇总成见闻笔记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  <a:sym typeface="_⨹_5_28b4a"/>
              </a:rPr>
              <a:t>和你的小伙</a:t>
            </a:r>
            <a:b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</a:b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伴们一起规划你们本次活动的成果展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</a:p>
        </p:txBody>
      </p:sp>
      <p:sp>
        <p:nvSpPr>
          <p:cNvPr id="22" name="43bbd9c9-1b2d-47dd-acfd-8531a40ece00">
            <a:hlinkClick r:id="rId2" action="ppaction://hlinksldjump"/>
          </p:cNvPr>
          <p:cNvSpPr/>
          <p:nvPr/>
        </p:nvSpPr>
        <p:spPr>
          <a:xfrm>
            <a:off x="4444384" y="4449623"/>
            <a:ext cx="255232" cy="195566"/>
          </a:xfrm>
          <a:prstGeom prst="roundRect">
            <a:avLst/>
          </a:prstGeom>
          <a:solidFill>
            <a:srgbClr val="00726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/>
            <a:r>
              <a:rPr lang="en-US" altLang="zh-CN" sz="12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4" name="yt_shape_10424"/>
          <p:cNvSpPr txBox="1"/>
          <p:nvPr/>
        </p:nvSpPr>
        <p:spPr>
          <a:xfrm>
            <a:off x="540000" y="792000"/>
            <a:ext cx="1413079" cy="304763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l" eaLnBrk="1" latinLnBrk="0" hangingPunct="0">
              <a:lnSpc>
                <a:spcPct val="150000"/>
              </a:lnSpc>
            </a:pPr>
            <a:r>
              <a:rPr lang="en-US" altLang="zh-CN" sz="1500" b="0" i="0" u="none" spc="10644">
                <a:solidFill>
                  <a:srgbClr val="1EE3CF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 </a:t>
            </a:r>
          </a:p>
        </p:txBody>
      </p:sp>
      <p:pic>
        <p:nvPicPr>
          <p:cNvPr id="10423" name="yt_image_1042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40000" y="893833"/>
            <a:ext cx="1399110" cy="346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26" name="yt_shape_10426"/>
          <p:cNvSpPr txBox="1"/>
          <p:nvPr/>
        </p:nvSpPr>
        <p:spPr>
          <a:xfrm>
            <a:off x="540119" y="1291232"/>
            <a:ext cx="8444916" cy="3237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l" eaLnBrk="1" latinLnBrk="0" hangingPunct="0">
              <a:lnSpc>
                <a:spcPct val="150000"/>
              </a:lnSpc>
            </a:pPr>
            <a:r>
              <a:rPr lang="zh-CN" altLang="zh-CN" sz="2400" b="1" i="0" u="none" spc="150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　　有关文件指出</a:t>
            </a:r>
            <a:r>
              <a:rPr lang="zh-CN" altLang="zh-CN" sz="2400" b="1" i="0" u="none" spc="15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1" i="0" u="none" spc="150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  <a:sym typeface="_⨹_15_557a6"/>
              </a:rPr>
              <a:t>开展研学旅行有利于推动全面实施</a:t>
            </a:r>
            <a:br>
              <a:rPr lang="zh-CN" altLang="zh-CN" sz="2400" b="1" i="0" u="none" spc="150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</a:br>
            <a:r>
              <a:rPr lang="zh-CN" altLang="zh-CN" sz="2400" b="1" i="0" u="none" spc="150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素质教育</a:t>
            </a:r>
            <a:r>
              <a:rPr lang="zh-CN" altLang="zh-CN" sz="2400" b="1" i="0" u="none" spc="15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1" i="0" u="none" spc="150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促进书本知识和生活经验的深度融合</a:t>
            </a:r>
            <a:r>
              <a:rPr lang="zh-CN" altLang="zh-CN" sz="2400" b="1" i="0" u="none" spc="15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r>
              <a:rPr lang="zh-CN" altLang="zh-CN" sz="2400" b="1" i="0" u="none" spc="150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  <a:sym typeface="_⨹_2_5b131"/>
              </a:rPr>
              <a:t>该活</a:t>
            </a:r>
            <a:br>
              <a:rPr lang="zh-CN" altLang="zh-CN" sz="2400" b="1" i="0" u="none" spc="150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</a:br>
            <a:r>
              <a:rPr lang="zh-CN" altLang="zh-CN" sz="2400" b="1" i="0" u="none" spc="150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动深挖北京文化资源</a:t>
            </a:r>
            <a:r>
              <a:rPr lang="zh-CN" altLang="zh-CN" sz="2400" b="1" i="0" u="none" spc="15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1" i="0" u="none" spc="150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设置跨学科整合项目</a:t>
            </a:r>
            <a:r>
              <a:rPr lang="zh-CN" altLang="zh-CN" sz="2400" b="1" i="0" u="none" spc="15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1" i="0" u="none" spc="150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  <a:sym typeface="_⨹_4_f9c8a"/>
              </a:rPr>
              <a:t>紧贴中学</a:t>
            </a:r>
            <a:br>
              <a:rPr lang="zh-CN" altLang="zh-CN" sz="2400" b="1" i="0" u="none" spc="150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</a:br>
            <a:r>
              <a:rPr lang="zh-CN" altLang="zh-CN" sz="2400" b="1" i="0" u="none" spc="150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生身心特点和认知水平</a:t>
            </a:r>
            <a:r>
              <a:rPr lang="zh-CN" altLang="zh-CN" sz="2400" b="1" i="0" u="none" spc="15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1" i="0" u="none" spc="150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身临其境式唤醒探究意识</a:t>
            </a:r>
            <a:r>
              <a:rPr lang="zh-CN" altLang="zh-CN" sz="2400" b="1" i="0" u="none" spc="15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r>
              <a:rPr lang="zh-CN" altLang="zh-CN" sz="2400" b="1" i="0" u="none" spc="150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  <a:sym typeface="_⨹_1_e666d"/>
              </a:rPr>
              <a:t>感</a:t>
            </a:r>
            <a:br>
              <a:rPr lang="zh-CN" altLang="zh-CN" sz="2400" b="1" i="0" u="none" spc="150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</a:br>
            <a:r>
              <a:rPr lang="zh-CN" altLang="zh-CN" sz="2400" b="1" i="0" u="none" spc="150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知时代脉搏与历史命运</a:t>
            </a:r>
            <a:r>
              <a:rPr lang="zh-CN" altLang="zh-CN" sz="2400" b="1" i="0" u="none" spc="15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1" i="0" u="none" spc="150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增强民族自豪感</a:t>
            </a:r>
            <a:r>
              <a:rPr lang="zh-CN" altLang="zh-CN" sz="2400" b="1" i="0" u="none" spc="15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1" i="0" u="none" spc="150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  <a:sym typeface="_⨹_5_ba449"/>
              </a:rPr>
              <a:t>提升民族精</a:t>
            </a:r>
            <a:br>
              <a:rPr lang="zh-CN" altLang="zh-CN" sz="2400" b="1" i="0" u="none" spc="150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</a:br>
            <a:r>
              <a:rPr lang="zh-CN" altLang="zh-CN" sz="2400" b="1" i="0" u="none" spc="150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神</a:t>
            </a:r>
            <a:r>
              <a:rPr lang="zh-CN" altLang="zh-CN" sz="2400" b="1" i="0" u="none" spc="15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1" i="0" u="none" spc="150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激发学习热情和自信</a:t>
            </a:r>
            <a:r>
              <a:rPr lang="zh-CN" altLang="zh-CN" sz="2400" b="1" i="0" u="none" spc="15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27" name="yt_image_1042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40000" y="792000"/>
            <a:ext cx="1399110" cy="346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29" name="yt_shape_10429"/>
          <p:cNvSpPr txBox="1"/>
          <p:nvPr/>
        </p:nvSpPr>
        <p:spPr>
          <a:xfrm>
            <a:off x="899592" y="1491630"/>
            <a:ext cx="5248232" cy="48391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l" eaLnBrk="1" latinLnBrk="0" hangingPunct="0">
              <a:lnSpc>
                <a:spcPct val="150000"/>
              </a:lnSpc>
            </a:pPr>
            <a:r>
              <a:rPr lang="zh-CN" altLang="zh-CN" sz="2400" b="1" i="0" u="none" dirty="0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　　</a:t>
            </a:r>
            <a:r>
              <a:rPr lang="en-US" altLang="zh-CN" sz="2400" b="1" i="0" u="none" dirty="0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2024</a:t>
            </a:r>
            <a:r>
              <a:rPr lang="zh-CN" altLang="zh-CN" sz="2400" b="1" i="0" u="none" dirty="0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年</a:t>
            </a:r>
            <a:r>
              <a:rPr lang="en-US" altLang="zh-CN" sz="2400" b="1" i="0" u="none" dirty="0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10</a:t>
            </a:r>
            <a:r>
              <a:rPr lang="zh-CN" altLang="zh-CN" sz="2400" b="1" i="0" u="none" dirty="0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月</a:t>
            </a:r>
            <a:r>
              <a:rPr lang="en-US" altLang="zh-CN" sz="2400" b="1" i="0" u="none" dirty="0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1</a:t>
            </a:r>
            <a:r>
              <a:rPr lang="zh-CN" altLang="zh-CN" sz="2400" b="1" i="0" u="none" dirty="0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日</a:t>
            </a:r>
            <a:r>
              <a:rPr lang="zh-CN" altLang="zh-CN" sz="2400" b="1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～</a:t>
            </a:r>
            <a:r>
              <a:rPr lang="en-US" altLang="zh-CN" sz="2400" b="1" i="0" u="none" dirty="0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2024</a:t>
            </a:r>
            <a:r>
              <a:rPr lang="zh-CN" altLang="zh-CN" sz="2400" b="1" i="0" u="none" dirty="0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年</a:t>
            </a:r>
            <a:r>
              <a:rPr lang="en-US" altLang="zh-CN" sz="2400" b="1" i="0" u="none" dirty="0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10</a:t>
            </a:r>
            <a:r>
              <a:rPr lang="zh-CN" altLang="zh-CN" sz="2400" b="1" i="0" u="none" dirty="0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月</a:t>
            </a:r>
            <a:r>
              <a:rPr lang="en-US" altLang="zh-CN" sz="2400" b="1" i="0" u="none" dirty="0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4</a:t>
            </a:r>
            <a:r>
              <a:rPr lang="zh-CN" altLang="zh-CN" sz="2400" b="1" i="0" u="none" dirty="0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日</a:t>
            </a:r>
            <a:r>
              <a:rPr lang="zh-CN" altLang="zh-CN" sz="2400" b="1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1" name="yt_shape_10431"/>
          <p:cNvSpPr txBox="1"/>
          <p:nvPr/>
        </p:nvSpPr>
        <p:spPr>
          <a:xfrm>
            <a:off x="539433" y="445566"/>
            <a:ext cx="3814762" cy="304763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l" eaLnBrk="1" latinLnBrk="0" hangingPunct="0">
              <a:lnSpc>
                <a:spcPct val="150000"/>
              </a:lnSpc>
            </a:pPr>
            <a:r>
              <a:rPr lang="en-US" altLang="zh-CN" sz="1500" b="0" i="0" u="none" spc="29372">
                <a:solidFill>
                  <a:srgbClr val="1EE3CF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 </a:t>
            </a:r>
          </a:p>
        </p:txBody>
      </p:sp>
      <p:pic>
        <p:nvPicPr>
          <p:cNvPr id="10430" name="yt_image_1043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39433" y="547399"/>
            <a:ext cx="3776980" cy="346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33" name="yt_shape_10433"/>
          <p:cNvSpPr txBox="1"/>
          <p:nvPr/>
        </p:nvSpPr>
        <p:spPr>
          <a:xfrm>
            <a:off x="539552" y="944798"/>
            <a:ext cx="8064896" cy="325390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eaLnBrk="1" latinLnBrk="0" hangingPunct="0"/>
            <a:r>
              <a:rPr lang="en-US" altLang="zh-CN" sz="20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(</a:t>
            </a:r>
            <a:r>
              <a:rPr lang="zh-CN" altLang="zh-CN" sz="20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一</a:t>
            </a:r>
            <a:r>
              <a:rPr lang="en-US" altLang="zh-CN" sz="20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)</a:t>
            </a:r>
            <a:r>
              <a:rPr lang="zh-CN" altLang="zh-CN" sz="20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乘坐高铁到达北京</a:t>
            </a:r>
            <a:r>
              <a:rPr lang="zh-CN" altLang="zh-CN" sz="20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0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了解</a:t>
            </a:r>
            <a:r>
              <a:rPr lang="en-US" altLang="zh-CN" sz="20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zh-CN" sz="20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铁路成长史</a:t>
            </a:r>
            <a:r>
              <a:rPr lang="en-US" altLang="zh-CN" sz="20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r>
              <a:rPr lang="zh-CN" altLang="zh-CN" sz="20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。</a:t>
            </a:r>
          </a:p>
          <a:p>
            <a:pPr marL="380365" indent="-380365" eaLnBrk="1" latinLnBrk="0" hangingPunct="0"/>
            <a:r>
              <a:rPr lang="en-US" altLang="zh-CN" sz="2000" b="1" i="0" u="none">
                <a:solidFill>
                  <a:srgbClr val="949493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1</a:t>
            </a:r>
            <a:r>
              <a:rPr lang="en-US" altLang="zh-CN" sz="2000" b="1" i="0" u="none">
                <a:solidFill>
                  <a:srgbClr val="94949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en-US" altLang="zh-CN" sz="2000" b="1" i="0" u="none">
                <a:solidFill>
                  <a:srgbClr val="949493"/>
                </a:solidFill>
                <a:effectLst/>
                <a:latin typeface="Times New Roman" panose="02020603050405020304" pitchFamily="15"/>
                <a:ea typeface="Times New Roman" panose="02020603050405020304" pitchFamily="15"/>
              </a:rPr>
              <a:t> </a:t>
            </a:r>
            <a:r>
              <a:rPr lang="zh-CN" altLang="zh-CN" sz="20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小点家住长春</a:t>
            </a:r>
            <a:r>
              <a:rPr lang="zh-CN" altLang="zh-CN" sz="20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0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打算上午</a:t>
            </a:r>
            <a:r>
              <a:rPr lang="en-US" altLang="zh-CN" sz="20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8</a:t>
            </a:r>
            <a:r>
              <a:rPr lang="zh-CN" altLang="zh-CN" sz="20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en-US" altLang="zh-CN" sz="20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30</a:t>
            </a:r>
            <a:r>
              <a:rPr lang="zh-CN" altLang="zh-CN" sz="20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之前出发</a:t>
            </a:r>
            <a:r>
              <a:rPr lang="zh-CN" altLang="zh-CN" sz="20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0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他查询</a:t>
            </a:r>
            <a:r>
              <a:rPr lang="en-US" altLang="zh-CN" sz="20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12306</a:t>
            </a:r>
            <a:r>
              <a:rPr lang="zh-CN" altLang="zh-CN" sz="20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_⨹_1_207f1,isEnd"/>
              </a:rPr>
              <a:t>，</a:t>
            </a:r>
            <a:r>
              <a:rPr lang="zh-CN" altLang="zh-CN" sz="20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选择了如图所示到达北京的几趟车</a:t>
            </a:r>
            <a:r>
              <a:rPr lang="zh-CN" altLang="zh-CN" sz="20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r>
              <a:rPr lang="zh-CN" altLang="zh-CN" sz="20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  <a:sym typeface="_⨹_9_10a38,isEnd"/>
              </a:rPr>
              <a:t>小点注意到各车从长</a:t>
            </a:r>
            <a:r>
              <a:rPr lang="zh-CN" altLang="zh-CN" sz="20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春到达北京的运行时间如表所示</a:t>
            </a:r>
            <a:r>
              <a:rPr lang="zh-CN" altLang="zh-CN" sz="20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0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请补全表格内容</a:t>
            </a:r>
            <a:r>
              <a:rPr lang="zh-CN" altLang="zh-CN" sz="20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r>
              <a:rPr lang="zh-CN" altLang="zh-CN" sz="20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  <a:sym typeface="_⨹_2_e8f60,isEnd"/>
              </a:rPr>
              <a:t>从时</a:t>
            </a:r>
            <a:r>
              <a:rPr lang="zh-CN" altLang="zh-CN" sz="20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间成本上考虑</a:t>
            </a:r>
            <a:r>
              <a:rPr lang="zh-CN" altLang="zh-CN" sz="20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0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他首先应排除的是</a:t>
            </a:r>
            <a:endParaRPr lang="en-US" altLang="zh-CN" sz="2000" b="1" i="0" u="none">
              <a:solidFill>
                <a:srgbClr val="000000"/>
              </a:solidFill>
              <a:effectLst/>
              <a:latin typeface="Times New Roman" panose="02020603050405020304" pitchFamily="15"/>
              <a:ea typeface="宋体" panose="02010600030101010101" pitchFamily="2" charset="-122"/>
            </a:endParaRPr>
          </a:p>
          <a:p>
            <a:pPr marL="379730" indent="-22225" eaLnBrk="1" latinLnBrk="0" hangingPunct="0"/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5"/>
              </a:rPr>
              <a:t>                     </a:t>
            </a:r>
            <a:r>
              <a:rPr lang="zh-CN" altLang="zh-CN" sz="20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次列车</a:t>
            </a:r>
            <a:r>
              <a:rPr lang="zh-CN" altLang="zh-CN" sz="20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r>
              <a:rPr lang="zh-CN" altLang="zh-CN" sz="20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  <a:sym typeface="_⨹_1_3e4cf,isEnd"/>
              </a:rPr>
              <a:t>用</a:t>
            </a:r>
            <a:r>
              <a:rPr lang="zh-CN" altLang="zh-CN" sz="20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时最短的是</a:t>
            </a:r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5"/>
              </a:rPr>
              <a:t>                     </a:t>
            </a:r>
            <a:r>
              <a:rPr lang="zh-CN" altLang="zh-CN" sz="20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次列车</a:t>
            </a:r>
            <a:r>
              <a:rPr lang="zh-CN" altLang="zh-CN" sz="20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116013" y="1918064"/>
            <a:ext cx="1180212" cy="642252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50000"/>
              </a:lnSpc>
            </a:pPr>
            <a:r>
              <a:rPr kumimoji="0" lang="en-US" altLang="zh-CN" sz="2400" b="1" i="0" strike="noStrike" kern="1200" cap="none" spc="0" normalizeH="0" baseline="0" noProof="0">
                <a:ln>
                  <a:noFill/>
                </a:ln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15"/>
                <a:ea typeface="宋体" panose="02010600030101010101" pitchFamily="2" charset="-122"/>
                <a:cs typeface="+mn-cs"/>
              </a:rPr>
              <a:t>K350</a:t>
            </a:r>
            <a:r>
              <a:rPr kumimoji="0" lang="zh-CN" altLang="zh-CN" sz="2400" b="1" i="0" strike="noStrike" kern="1200" cap="none" spc="0" normalizeH="0" baseline="0" noProof="0">
                <a:ln>
                  <a:noFill/>
                </a:ln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15"/>
                <a:ea typeface="宋体" panose="02010600030101010101" pitchFamily="2" charset="-122"/>
                <a:cs typeface="+mn-cs"/>
              </a:rPr>
              <a:t>　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5020923" y="1917670"/>
            <a:ext cx="1180212" cy="572847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50000"/>
              </a:lnSpc>
            </a:pPr>
            <a:r>
              <a:rPr kumimoji="0" lang="en-US" altLang="zh-CN" sz="2400" b="1" i="0" strike="noStrike" kern="1200" cap="none" spc="0" normalizeH="0" baseline="0" noProof="0">
                <a:ln>
                  <a:noFill/>
                </a:ln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15"/>
                <a:ea typeface="宋体" panose="02010600030101010101" pitchFamily="2" charset="-122"/>
                <a:cs typeface="+mn-cs"/>
              </a:rPr>
              <a:t>G912</a:t>
            </a:r>
            <a:r>
              <a:rPr kumimoji="0" lang="zh-CN" altLang="zh-CN" sz="2400" b="1" i="0" strike="noStrike" kern="1200" cap="none" spc="0" normalizeH="0" baseline="0" noProof="0">
                <a:ln>
                  <a:noFill/>
                </a:ln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15"/>
                <a:ea typeface="宋体" panose="02010600030101010101" pitchFamily="2" charset="-122"/>
                <a:cs typeface="+mn-cs"/>
              </a:rPr>
              <a:t>　</a:t>
            </a:r>
            <a:endParaRPr lang="zh-CN" altLang="en-US"/>
          </a:p>
        </p:txBody>
      </p:sp>
      <p:pic>
        <p:nvPicPr>
          <p:cNvPr id="32" name="yt_image_1043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73234" y="2500380"/>
            <a:ext cx="3456384" cy="959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yt_image_1043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628309" y="2502900"/>
            <a:ext cx="3295224" cy="981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yt_image_1043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948258" y="3432992"/>
            <a:ext cx="2950722" cy="926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组合 4"/>
          <p:cNvGrpSpPr/>
          <p:nvPr/>
        </p:nvGrpSpPr>
        <p:grpSpPr>
          <a:xfrm>
            <a:off x="4099244" y="4438919"/>
            <a:ext cx="947528" cy="216000"/>
            <a:chOff x="464359" y="4442003"/>
            <a:chExt cx="947528" cy="216000"/>
          </a:xfrm>
        </p:grpSpPr>
        <p:sp>
          <p:nvSpPr>
            <p:cNvPr id="36" name="b8f8a7c3-c137-4819-ab0a-79b9e5236d45" descr="{&quot;SlideNumber&quot;:&quot;8&quot;,&quot;SlideID&quot;:&quot;710&quot;}">
              <a:hlinkClick r:id="rId6" action="ppaction://hlinksldjump"/>
            </p:cNvPr>
            <p:cNvSpPr/>
            <p:nvPr/>
          </p:nvSpPr>
          <p:spPr>
            <a:xfrm>
              <a:off x="810507" y="4442003"/>
              <a:ext cx="255232" cy="216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rtlCol="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200" b="1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zh-CN" altLang="en-US" sz="1200" b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051fece9-afaf-4d27-a742-59f12f71cc70" descr="{&quot;SlideNumber&quot;:&quot;15&quot;,&quot;SlideID&quot;:&quot;714&quot;}">
              <a:hlinkClick r:id="rId7" action="ppaction://hlinksldjump"/>
            </p:cNvPr>
            <p:cNvSpPr/>
            <p:nvPr/>
          </p:nvSpPr>
          <p:spPr>
            <a:xfrm>
              <a:off x="1156655" y="4442003"/>
              <a:ext cx="255232" cy="216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rtlCol="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200" b="1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CN" altLang="en-US" sz="1200" b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1aea8e5d-dbde-4830-a259-e1408ad03c37" descr="{&quot;SlideNumber&quot;:&quot;6&quot;,&quot;SlideID&quot;:&quot;709&quot;}">
              <a:hlinkClick r:id="rId8" action="ppaction://hlinksldjump"/>
            </p:cNvPr>
            <p:cNvSpPr/>
            <p:nvPr/>
          </p:nvSpPr>
          <p:spPr>
            <a:xfrm>
              <a:off x="464359" y="4449623"/>
              <a:ext cx="255232" cy="195566"/>
            </a:xfrm>
            <a:prstGeom prst="roundRect">
              <a:avLst/>
            </a:prstGeom>
            <a:solidFill>
              <a:srgbClr val="00726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rtlCol="0" anchor="ctr">
              <a:noAutofit/>
            </a:bodyPr>
            <a:lstStyle/>
            <a:p>
              <a:pPr algn="ctr"/>
              <a:r>
                <a:rPr lang="en-US" altLang="zh-CN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zh-CN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41" name="yt_table_10441"/>
          <p:cNvGraphicFramePr>
            <a:graphicFrameLocks noGrp="1"/>
          </p:cNvGraphicFramePr>
          <p:nvPr/>
        </p:nvGraphicFramePr>
        <p:xfrm>
          <a:off x="540001" y="555526"/>
          <a:ext cx="8063998" cy="13258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83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06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06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89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50000"/>
                        </a:lnSpc>
                      </a:pPr>
                      <a:r>
                        <a:rPr lang="zh-CN" altLang="zh-CN" sz="2400" b="1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5"/>
                          <a:ea typeface="黑体" panose="02010609060101010101" pitchFamily="49" charset="-122"/>
                          <a:sym typeface=",isEnd"/>
                        </a:rPr>
                        <a:t>车次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50000"/>
                        </a:lnSpc>
                      </a:pPr>
                      <a:r>
                        <a:rPr lang="en-US" altLang="zh-CN" sz="2400" b="1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5"/>
                          <a:ea typeface="宋体" panose="02010600030101010101" pitchFamily="2" charset="-122"/>
                          <a:sym typeface=",isEnd"/>
                        </a:rPr>
                        <a:t>K350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50000"/>
                        </a:lnSpc>
                      </a:pPr>
                      <a:r>
                        <a:rPr lang="en-US" altLang="zh-CN" sz="2400" b="1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5"/>
                          <a:ea typeface="宋体" panose="02010600030101010101" pitchFamily="2" charset="-122"/>
                          <a:sym typeface=",isEnd"/>
                        </a:rPr>
                        <a:t>G956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50000"/>
                        </a:lnSpc>
                      </a:pPr>
                      <a:r>
                        <a:rPr lang="en-US" altLang="zh-CN" sz="2400" b="1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5"/>
                          <a:ea typeface="宋体" panose="02010600030101010101" pitchFamily="2" charset="-122"/>
                          <a:sym typeface=",isEnd"/>
                        </a:rPr>
                        <a:t>G912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50000"/>
                        </a:lnSpc>
                      </a:pPr>
                      <a:r>
                        <a:rPr lang="zh-CN" altLang="zh-CN" sz="2400" b="1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5"/>
                          <a:ea typeface="黑体" panose="02010609060101010101" pitchFamily="49" charset="-122"/>
                          <a:sym typeface="_⨹_3_77a5c,isEnd"/>
                        </a:rPr>
                        <a:t>运行时</a:t>
                      </a:r>
                      <a:r>
                        <a:rPr lang="zh-CN" altLang="zh-CN" sz="2400" b="1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5"/>
                          <a:ea typeface="黑体" panose="02010609060101010101" pitchFamily="49" charset="-122"/>
                          <a:sym typeface=",isEnd"/>
                        </a:rPr>
                        <a:t>间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50000"/>
                        </a:lnSpc>
                      </a:pPr>
                      <a:r>
                        <a:rPr lang="en-US" altLang="zh-CN" sz="2400" b="1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5"/>
                          <a:ea typeface="宋体" panose="02010600030101010101" pitchFamily="2" charset="-122"/>
                        </a:rPr>
                        <a:t>11</a:t>
                      </a:r>
                      <a:r>
                        <a:rPr lang="zh-CN" altLang="zh-CN" sz="2400" b="1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5"/>
                          <a:ea typeface="楷体" panose="02010609060101010101" pitchFamily="24" charset="-122"/>
                        </a:rPr>
                        <a:t>小时</a:t>
                      </a:r>
                      <a:r>
                        <a:rPr lang="en-US" altLang="zh-CN" sz="2400" b="1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5"/>
                          <a:ea typeface="宋体" panose="02010600030101010101" pitchFamily="2" charset="-122"/>
                        </a:rPr>
                        <a:t>59</a:t>
                      </a:r>
                      <a:r>
                        <a:rPr lang="zh-CN" altLang="zh-CN" sz="2400" b="1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5"/>
                          <a:ea typeface="楷体" panose="02010609060101010101" pitchFamily="24" charset="-122"/>
                          <a:sym typeface=",isEnd"/>
                        </a:rPr>
                        <a:t>分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50000"/>
                        </a:lnSpc>
                      </a:pPr>
                      <a:r>
                        <a:rPr sz="26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5"/>
                        </a:rPr>
                        <a:t> </a:t>
                      </a:r>
                      <a:r>
                        <a:rPr sz="20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5"/>
                        </a:rPr>
                        <a:t>                              </a:t>
                      </a:r>
                      <a:r>
                        <a:rPr sz="3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5"/>
                        </a:rPr>
                        <a:t> </a:t>
                      </a:r>
                      <a:r>
                        <a:rPr sz="100" spc="-100">
                          <a:latin typeface="Times New Roman" panose="02020603050405020304" pitchFamily="15"/>
                        </a:rPr>
                        <a:t>⁠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50000"/>
                        </a:lnSpc>
                      </a:pPr>
                      <a:r>
                        <a:rPr sz="26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5"/>
                        </a:rPr>
                        <a:t> </a:t>
                      </a:r>
                      <a:r>
                        <a:rPr sz="20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5"/>
                        </a:rPr>
                        <a:t>                    </a:t>
                      </a:r>
                      <a:r>
                        <a:rPr sz="10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5"/>
                        </a:rPr>
                        <a:t> </a:t>
                      </a:r>
                      <a:r>
                        <a:rPr sz="100" spc="-100">
                          <a:latin typeface="Times New Roman" panose="02020603050405020304" pitchFamily="15"/>
                        </a:rPr>
                        <a:t>⁠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4308587" y="1347614"/>
            <a:ext cx="1862836" cy="642252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en-US" altLang="zh-CN" sz="2400" b="1" i="0" strike="noStrike" kern="1200" cap="none" spc="0" normalizeH="0" baseline="0" noProof="0">
                <a:ln>
                  <a:noFill/>
                </a:ln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15"/>
                <a:ea typeface="宋体" panose="02010600030101010101" pitchFamily="2" charset="-122"/>
                <a:cs typeface="+mn-cs"/>
              </a:rPr>
              <a:t>5</a:t>
            </a:r>
            <a:r>
              <a:rPr kumimoji="0" lang="zh-CN" altLang="zh-CN" sz="2400" b="1" i="0" strike="noStrike" kern="1200" cap="none" spc="0" normalizeH="0" baseline="0" noProof="0">
                <a:ln>
                  <a:noFill/>
                </a:ln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15"/>
                <a:ea typeface="宋体" panose="02010600030101010101" pitchFamily="2" charset="-122"/>
                <a:cs typeface="+mn-cs"/>
              </a:rPr>
              <a:t>小时</a:t>
            </a:r>
            <a:r>
              <a:rPr kumimoji="0" lang="en-US" altLang="zh-CN" sz="2400" b="1" i="0" strike="noStrike" kern="1200" cap="none" spc="0" normalizeH="0" baseline="0" noProof="0">
                <a:ln>
                  <a:noFill/>
                </a:ln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15"/>
                <a:ea typeface="宋体" panose="02010600030101010101" pitchFamily="2" charset="-122"/>
                <a:cs typeface="+mn-cs"/>
              </a:rPr>
              <a:t>10</a:t>
            </a:r>
            <a:r>
              <a:rPr kumimoji="0" lang="zh-CN" altLang="zh-CN" sz="2400" b="1" i="0" strike="noStrike" kern="1200" cap="none" spc="0" normalizeH="0" baseline="0" noProof="0">
                <a:ln>
                  <a:noFill/>
                </a:ln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15"/>
                <a:ea typeface="宋体" panose="02010600030101010101" pitchFamily="2" charset="-122"/>
                <a:cs typeface="+mn-cs"/>
              </a:rPr>
              <a:t>分　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6660232" y="1347614"/>
            <a:ext cx="1251649" cy="642252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en-US" altLang="zh-CN" sz="2400" b="1" i="0" strike="noStrike" kern="1200" cap="none" spc="0" normalizeH="0" baseline="0" noProof="0">
                <a:ln>
                  <a:noFill/>
                </a:ln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15"/>
                <a:ea typeface="宋体" panose="02010600030101010101" pitchFamily="2" charset="-122"/>
                <a:cs typeface="+mn-cs"/>
              </a:rPr>
              <a:t>4</a:t>
            </a:r>
            <a:r>
              <a:rPr kumimoji="0" lang="zh-CN" altLang="zh-CN" sz="2400" b="1" i="0" strike="noStrike" kern="1200" cap="none" spc="0" normalizeH="0" baseline="0" noProof="0">
                <a:ln>
                  <a:noFill/>
                </a:ln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15"/>
                <a:ea typeface="宋体" panose="02010600030101010101" pitchFamily="2" charset="-122"/>
                <a:cs typeface="+mn-cs"/>
              </a:rPr>
              <a:t>小时　</a:t>
            </a:r>
            <a:endParaRPr lang="zh-CN" altLang="en-US"/>
          </a:p>
        </p:txBody>
      </p:sp>
      <p:pic>
        <p:nvPicPr>
          <p:cNvPr id="6" name="yt_image_1043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67544" y="2091981"/>
            <a:ext cx="3600400" cy="999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yt_image_1043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407244" y="2022106"/>
            <a:ext cx="3489741" cy="1039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yt_image_1043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40001" y="3219822"/>
            <a:ext cx="3536545" cy="1109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组合 4"/>
          <p:cNvGrpSpPr/>
          <p:nvPr/>
        </p:nvGrpSpPr>
        <p:grpSpPr>
          <a:xfrm>
            <a:off x="4099244" y="4438919"/>
            <a:ext cx="947528" cy="216000"/>
            <a:chOff x="464359" y="4442003"/>
            <a:chExt cx="947528" cy="216000"/>
          </a:xfrm>
        </p:grpSpPr>
        <p:sp>
          <p:nvSpPr>
            <p:cNvPr id="36" name="99c86b0f-3bc1-4dca-af4b-998b3f0b733c" descr="{&quot;SlideNumber&quot;:&quot;8&quot;,&quot;SlideID&quot;:&quot;710&quot;}">
              <a:hlinkClick r:id="rId5" action="ppaction://hlinksldjump"/>
            </p:cNvPr>
            <p:cNvSpPr/>
            <p:nvPr/>
          </p:nvSpPr>
          <p:spPr>
            <a:xfrm>
              <a:off x="810507" y="4442003"/>
              <a:ext cx="255232" cy="216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rtlCol="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200" b="1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zh-CN" altLang="en-US" sz="1200" b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9b0a059e-dfa3-466c-bb03-3fd4201e3e64" descr="{&quot;SlideNumber&quot;:&quot;15&quot;,&quot;SlideID&quot;:&quot;714&quot;}">
              <a:hlinkClick r:id="rId6" action="ppaction://hlinksldjump"/>
            </p:cNvPr>
            <p:cNvSpPr/>
            <p:nvPr/>
          </p:nvSpPr>
          <p:spPr>
            <a:xfrm>
              <a:off x="1156655" y="4442003"/>
              <a:ext cx="255232" cy="216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rtlCol="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200" b="1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CN" altLang="en-US" sz="1200" b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f74164cd-7403-4bbb-b5ed-811f775ba8b0" descr="{&quot;SlideNumber&quot;:&quot;6&quot;,&quot;SlideID&quot;:&quot;709&quot;}">
              <a:hlinkClick r:id="rId7" action="ppaction://hlinksldjump"/>
            </p:cNvPr>
            <p:cNvSpPr/>
            <p:nvPr/>
          </p:nvSpPr>
          <p:spPr>
            <a:xfrm>
              <a:off x="464359" y="4449623"/>
              <a:ext cx="255232" cy="195566"/>
            </a:xfrm>
            <a:prstGeom prst="roundRect">
              <a:avLst/>
            </a:prstGeom>
            <a:solidFill>
              <a:srgbClr val="00726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rtlCol="0" anchor="ctr">
              <a:noAutofit/>
            </a:bodyPr>
            <a:lstStyle/>
            <a:p>
              <a:pPr algn="ctr"/>
              <a:r>
                <a:rPr lang="en-US" altLang="zh-CN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zh-CN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3" name="yt_shape_10443"/>
          <p:cNvSpPr txBox="1"/>
          <p:nvPr/>
        </p:nvSpPr>
        <p:spPr>
          <a:xfrm>
            <a:off x="539552" y="555526"/>
            <a:ext cx="8444916" cy="3237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0365" indent="-380365" algn="l" eaLnBrk="1" latinLnBrk="0" hangingPunct="0">
              <a:lnSpc>
                <a:spcPct val="150000"/>
              </a:lnSpc>
            </a:pPr>
            <a:r>
              <a:rPr lang="en-US" altLang="zh-CN" sz="2400" b="1" i="0" u="none">
                <a:solidFill>
                  <a:srgbClr val="949493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2</a:t>
            </a:r>
            <a:r>
              <a:rPr lang="en-US" altLang="zh-CN" sz="2400" b="1" i="0" u="none">
                <a:solidFill>
                  <a:srgbClr val="94949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en-US" altLang="zh-CN" sz="2400" b="1" i="0" u="none">
                <a:solidFill>
                  <a:srgbClr val="949493"/>
                </a:solidFill>
                <a:effectLst/>
                <a:latin typeface="Times New Roman" panose="02020603050405020304" pitchFamily="15"/>
                <a:ea typeface="Times New Roman" panose="02020603050405020304" pitchFamily="15"/>
              </a:rPr>
              <a:t> 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小点发现他查询到的列车开头字母不一样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  <a:sym typeface="_⨹_6_0dbcf"/>
              </a:rPr>
              <a:t>他对铁路成长</a:t>
            </a:r>
            <a:b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</a:b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史产生了兴趣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</a:p>
          <a:p>
            <a:pPr marL="354330" indent="-354330" algn="l" eaLnBrk="1" latinLnBrk="0" hangingPunct="0">
              <a:lnSpc>
                <a:spcPct val="150000"/>
              </a:lnSpc>
            </a:pP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(1)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资料显示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从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0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5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公里的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展示铁路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到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八纵八横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_⨹_1_349d4"/>
              </a:rPr>
              <a:t>”</a:t>
            </a:r>
            <a:br>
              <a:rPr lang="en-US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的铁路交通网构建完毕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从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龙号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机车到时速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350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  <a:sym typeface="_⨹_1_5383a"/>
              </a:rPr>
              <a:t>公</a:t>
            </a:r>
            <a:b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</a:b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里的高速列车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中国铁路发展史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  <a:sym typeface="_⨹_8_79cf4"/>
              </a:rPr>
              <a:t>见证了一个国家百</a:t>
            </a:r>
            <a:b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</a:b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年巨变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我国列车前的字母依次有以下几种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4099244" y="4438919"/>
            <a:ext cx="947528" cy="216000"/>
            <a:chOff x="464359" y="4442003"/>
            <a:chExt cx="947528" cy="216000"/>
          </a:xfrm>
        </p:grpSpPr>
        <p:sp>
          <p:nvSpPr>
            <p:cNvPr id="53" name="9e648782-2df5-426e-bcf6-6713f083104c" descr="{&quot;SlideNumber&quot;:&quot;8&quot;,&quot;SlideID&quot;:&quot;710&quot;}">
              <a:hlinkClick r:id="rId2" action="ppaction://hlinksldjump"/>
            </p:cNvPr>
            <p:cNvSpPr/>
            <p:nvPr/>
          </p:nvSpPr>
          <p:spPr>
            <a:xfrm>
              <a:off x="810507" y="4442003"/>
              <a:ext cx="255232" cy="216000"/>
            </a:xfrm>
            <a:prstGeom prst="roundRect">
              <a:avLst/>
            </a:prstGeom>
            <a:solidFill>
              <a:srgbClr val="00726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rtlCol="0" anchor="ctr">
              <a:noAutofit/>
            </a:bodyPr>
            <a:lstStyle/>
            <a:p>
              <a:pPr algn="ctr"/>
              <a:r>
                <a:rPr lang="en-US" altLang="zh-CN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zh-CN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e28f6e59-d79d-49ae-9cc3-cfe76b582365" descr="{&quot;SlideNumber&quot;:&quot;15&quot;,&quot;SlideID&quot;:&quot;714&quot;}">
              <a:hlinkClick r:id="rId3" action="ppaction://hlinksldjump"/>
            </p:cNvPr>
            <p:cNvSpPr/>
            <p:nvPr/>
          </p:nvSpPr>
          <p:spPr>
            <a:xfrm>
              <a:off x="1156655" y="4442003"/>
              <a:ext cx="255232" cy="216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rtlCol="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200" b="1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CN" altLang="en-US" sz="1200" b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c9f40c0a-8ffa-4f53-a389-709ffd18ecc4" descr="{&quot;SlideNumber&quot;:&quot;6&quot;,&quot;SlideID&quot;:&quot;709&quot;}">
              <a:hlinkClick r:id="rId4" action="ppaction://hlinksldjump"/>
            </p:cNvPr>
            <p:cNvSpPr/>
            <p:nvPr/>
          </p:nvSpPr>
          <p:spPr>
            <a:xfrm>
              <a:off x="464359" y="4449623"/>
              <a:ext cx="255232" cy="19556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rtlCol="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200" b="1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zh-CN" altLang="en-US" sz="1200" b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" name="yt_shape_10445"/>
          <p:cNvSpPr txBox="1"/>
          <p:nvPr/>
        </p:nvSpPr>
        <p:spPr>
          <a:xfrm>
            <a:off x="-108520" y="411510"/>
            <a:ext cx="8856984" cy="280831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735330" algn="l" eaLnBrk="1" latinLnBrk="0" hangingPunct="0">
              <a:lnSpc>
                <a:spcPct val="150000"/>
              </a:lnSpc>
            </a:pP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Times New Roman" panose="02020603050405020304" pitchFamily="15"/>
              </a:rPr>
              <a:t>·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G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字头车次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高速动车组列车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列车时速能达到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350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  <a:sym typeface="_⨹_1_4dffd"/>
              </a:rPr>
              <a:t> 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km</a:t>
            </a:r>
          </a:p>
          <a:p>
            <a:pPr marL="735330" algn="l" eaLnBrk="1" latinLnBrk="0" hangingPunct="0">
              <a:lnSpc>
                <a:spcPct val="150000"/>
              </a:lnSpc>
            </a:pP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Times New Roman" panose="02020603050405020304" pitchFamily="15"/>
              </a:rPr>
              <a:t>·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D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字头车次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动车组列车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列车时速一般大于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200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 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km</a:t>
            </a:r>
          </a:p>
          <a:p>
            <a:pPr marL="735330" algn="l" eaLnBrk="1" latinLnBrk="0" hangingPunct="0">
              <a:lnSpc>
                <a:spcPct val="150000"/>
              </a:lnSpc>
            </a:pPr>
            <a:r>
              <a:rPr lang="zh-CN" altLang="zh-CN" sz="2400" b="1" i="0" u="none" spc="150">
                <a:solidFill>
                  <a:srgbClr val="000000"/>
                </a:solidFill>
                <a:effectLst/>
                <a:latin typeface="Times New Roman" panose="02020603050405020304" pitchFamily="15"/>
                <a:ea typeface="Times New Roman" panose="02020603050405020304" pitchFamily="15"/>
              </a:rPr>
              <a:t>·</a:t>
            </a:r>
            <a:r>
              <a:rPr lang="en-US" altLang="zh-CN" sz="2400" b="1" i="0" u="none" spc="150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C</a:t>
            </a:r>
            <a:r>
              <a:rPr lang="zh-CN" altLang="zh-CN" sz="2400" b="1" i="0" u="none" spc="150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字头车次</a:t>
            </a:r>
            <a:r>
              <a:rPr lang="zh-CN" altLang="zh-CN" sz="2400" b="1" i="0" u="none" spc="15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zh-CN" altLang="zh-CN" sz="2400" b="1" i="0" u="none" spc="150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城际动车组列车</a:t>
            </a:r>
            <a:r>
              <a:rPr lang="zh-CN" altLang="zh-CN" sz="2400" b="1" i="0" u="none" spc="15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1" i="0" u="none" spc="150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  <a:sym typeface="_⨹_8_19aca"/>
              </a:rPr>
              <a:t>与高铁动车速度差</a:t>
            </a:r>
            <a:r>
              <a:rPr lang="zh-CN" altLang="zh-CN" sz="2400" b="1" i="0" u="none" spc="150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不多</a:t>
            </a:r>
          </a:p>
          <a:p>
            <a:pPr marL="735330" algn="l" eaLnBrk="1" latinLnBrk="0" hangingPunct="0">
              <a:lnSpc>
                <a:spcPct val="150000"/>
              </a:lnSpc>
            </a:pP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Times New Roman" panose="02020603050405020304" pitchFamily="15"/>
              </a:rPr>
              <a:t>·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K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字头车次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快速列车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列车最高时速为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120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 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km</a:t>
            </a:r>
          </a:p>
          <a:p>
            <a:pPr marL="735330" algn="l" eaLnBrk="1" latinLnBrk="0" hangingPunct="0">
              <a:lnSpc>
                <a:spcPct val="150000"/>
              </a:lnSpc>
            </a:pP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Times New Roman" panose="02020603050405020304" pitchFamily="15"/>
              </a:rPr>
              <a:t>·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T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字头车次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特快旅客列车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列车最高时速为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140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 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km</a:t>
            </a:r>
          </a:p>
        </p:txBody>
      </p:sp>
      <p:sp>
        <p:nvSpPr>
          <p:cNvPr id="2" name="矩形 1"/>
          <p:cNvSpPr/>
          <p:nvPr/>
        </p:nvSpPr>
        <p:spPr>
          <a:xfrm>
            <a:off x="-200008" y="3075806"/>
            <a:ext cx="84444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35330" lvl="0" eaLnBrk="1">
              <a:lnSpc>
                <a:spcPct val="150000"/>
              </a:lnSpc>
            </a:pPr>
            <a:r>
              <a:rPr lang="zh-CN" altLang="zh-CN">
                <a:solidFill>
                  <a:srgbClr val="000000"/>
                </a:solidFill>
                <a:latin typeface="Times New Roman" panose="02020603050405020304" pitchFamily="15"/>
                <a:ea typeface="Times New Roman" panose="02020603050405020304" pitchFamily="15"/>
              </a:rPr>
              <a:t>·</a:t>
            </a:r>
            <a:r>
              <a:rPr lang="en-US" altLang="zh-CN">
                <a:solidFill>
                  <a:srgbClr val="000000"/>
                </a:solidFill>
                <a:latin typeface="Times New Roman" panose="02020603050405020304" pitchFamily="15"/>
                <a:ea typeface="宋体" panose="02010600030101010101" pitchFamily="2" charset="-122"/>
              </a:rPr>
              <a:t>Z</a:t>
            </a:r>
            <a:r>
              <a:rPr lang="zh-CN" altLang="zh-CN">
                <a:solidFill>
                  <a:srgbClr val="000000"/>
                </a:solidFill>
                <a:latin typeface="Times New Roman" panose="02020603050405020304" pitchFamily="15"/>
                <a:ea typeface="宋体" panose="02010600030101010101" pitchFamily="2" charset="-122"/>
              </a:rPr>
              <a:t>字头车次</a:t>
            </a:r>
            <a:r>
              <a:rPr lang="zh-CN" altLang="zh-CN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zh-CN" altLang="zh-CN">
                <a:solidFill>
                  <a:srgbClr val="000000"/>
                </a:solidFill>
                <a:latin typeface="Times New Roman" panose="02020603050405020304" pitchFamily="15"/>
                <a:ea typeface="宋体" panose="02010600030101010101" pitchFamily="2" charset="-122"/>
              </a:rPr>
              <a:t>直达特快列车</a:t>
            </a:r>
            <a:r>
              <a:rPr lang="zh-CN" altLang="zh-CN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>
                <a:solidFill>
                  <a:srgbClr val="000000"/>
                </a:solidFill>
                <a:latin typeface="Times New Roman" panose="02020603050405020304" pitchFamily="15"/>
                <a:ea typeface="宋体" panose="02010600030101010101" pitchFamily="2" charset="-122"/>
              </a:rPr>
              <a:t>列车最高时速为</a:t>
            </a:r>
            <a:r>
              <a:rPr lang="en-US" altLang="zh-CN">
                <a:solidFill>
                  <a:srgbClr val="000000"/>
                </a:solidFill>
                <a:latin typeface="Times New Roman" panose="02020603050405020304" pitchFamily="15"/>
                <a:ea typeface="宋体" panose="02010600030101010101" pitchFamily="2" charset="-122"/>
              </a:rPr>
              <a:t>160</a:t>
            </a:r>
            <a:r>
              <a:rPr lang="zh-CN" altLang="zh-CN">
                <a:solidFill>
                  <a:srgbClr val="000000"/>
                </a:solidFill>
                <a:latin typeface="Times New Roman" panose="02020603050405020304" pitchFamily="15"/>
                <a:ea typeface="宋体" panose="02010600030101010101" pitchFamily="2" charset="-122"/>
              </a:rPr>
              <a:t> </a:t>
            </a:r>
            <a:r>
              <a:rPr lang="en-US" altLang="zh-CN">
                <a:solidFill>
                  <a:srgbClr val="000000"/>
                </a:solidFill>
                <a:latin typeface="Times New Roman" panose="02020603050405020304" pitchFamily="15"/>
                <a:ea typeface="宋体" panose="02010600030101010101" pitchFamily="2" charset="-122"/>
                <a:sym typeface=",isEnd"/>
              </a:rPr>
              <a:t>km</a:t>
            </a:r>
          </a:p>
          <a:p>
            <a:pPr marL="735330" lvl="0" eaLnBrk="1">
              <a:lnSpc>
                <a:spcPct val="150000"/>
              </a:lnSpc>
            </a:pPr>
            <a:r>
              <a:rPr lang="zh-CN" altLang="zh-CN">
                <a:solidFill>
                  <a:srgbClr val="000000"/>
                </a:solidFill>
                <a:latin typeface="Times New Roman" panose="02020603050405020304" pitchFamily="15"/>
                <a:ea typeface="Times New Roman" panose="02020603050405020304" pitchFamily="15"/>
              </a:rPr>
              <a:t>·</a:t>
            </a:r>
            <a:r>
              <a:rPr lang="zh-CN" altLang="zh-CN">
                <a:solidFill>
                  <a:srgbClr val="000000"/>
                </a:solidFill>
                <a:latin typeface="Times New Roman" panose="02020603050405020304" pitchFamily="15"/>
                <a:ea typeface="宋体" panose="02010600030101010101" pitchFamily="2" charset="-122"/>
              </a:rPr>
              <a:t>不带字母</a:t>
            </a:r>
            <a:r>
              <a:rPr lang="zh-CN" altLang="zh-CN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zh-CN" altLang="zh-CN">
                <a:solidFill>
                  <a:srgbClr val="000000"/>
                </a:solidFill>
                <a:latin typeface="Times New Roman" panose="02020603050405020304" pitchFamily="15"/>
                <a:ea typeface="宋体" panose="02010600030101010101" pitchFamily="2" charset="-122"/>
              </a:rPr>
              <a:t>普通旅客列车</a:t>
            </a:r>
            <a:r>
              <a:rPr lang="zh-CN" altLang="zh-CN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>
                <a:solidFill>
                  <a:srgbClr val="000000"/>
                </a:solidFill>
                <a:latin typeface="Times New Roman" panose="02020603050405020304" pitchFamily="15"/>
                <a:ea typeface="宋体" panose="02010600030101010101" pitchFamily="2" charset="-122"/>
              </a:rPr>
              <a:t>最慢</a:t>
            </a:r>
            <a:r>
              <a:rPr lang="zh-CN" altLang="zh-CN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>
                <a:solidFill>
                  <a:srgbClr val="000000"/>
                </a:solidFill>
                <a:latin typeface="Times New Roman" panose="02020603050405020304" pitchFamily="15"/>
                <a:ea typeface="宋体" panose="02010600030101010101" pitchFamily="2" charset="-122"/>
                <a:sym typeface=",isEnd"/>
              </a:rPr>
              <a:t>买票时很少见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4099244" y="4438919"/>
            <a:ext cx="947528" cy="216000"/>
            <a:chOff x="464359" y="4442003"/>
            <a:chExt cx="947528" cy="216000"/>
          </a:xfrm>
        </p:grpSpPr>
        <p:sp>
          <p:nvSpPr>
            <p:cNvPr id="53" name="57023e4d-f450-443a-8846-0b25fd3bfc1f" descr="{&quot;SlideNumber&quot;:&quot;8&quot;,&quot;SlideID&quot;:&quot;710&quot;}">
              <a:hlinkClick r:id="rId2" action="ppaction://hlinksldjump"/>
            </p:cNvPr>
            <p:cNvSpPr/>
            <p:nvPr/>
          </p:nvSpPr>
          <p:spPr>
            <a:xfrm>
              <a:off x="810507" y="4442003"/>
              <a:ext cx="255232" cy="216000"/>
            </a:xfrm>
            <a:prstGeom prst="roundRect">
              <a:avLst/>
            </a:prstGeom>
            <a:solidFill>
              <a:srgbClr val="00726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rtlCol="0" anchor="ctr">
              <a:noAutofit/>
            </a:bodyPr>
            <a:lstStyle/>
            <a:p>
              <a:pPr algn="ctr"/>
              <a:r>
                <a:rPr lang="en-US" altLang="zh-CN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zh-CN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1fec6897-3d74-4f1e-95d8-e5710d72606c" descr="{&quot;SlideNumber&quot;:&quot;15&quot;,&quot;SlideID&quot;:&quot;714&quot;}">
              <a:hlinkClick r:id="rId3" action="ppaction://hlinksldjump"/>
            </p:cNvPr>
            <p:cNvSpPr/>
            <p:nvPr/>
          </p:nvSpPr>
          <p:spPr>
            <a:xfrm>
              <a:off x="1156655" y="4442003"/>
              <a:ext cx="255232" cy="216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rtlCol="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200" b="1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CN" altLang="en-US" sz="1200" b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0c293e62-210f-45c5-b981-17370d2e6642" descr="{&quot;SlideNumber&quot;:&quot;6&quot;,&quot;SlideID&quot;:&quot;709&quot;}">
              <a:hlinkClick r:id="rId4" action="ppaction://hlinksldjump"/>
            </p:cNvPr>
            <p:cNvSpPr/>
            <p:nvPr/>
          </p:nvSpPr>
          <p:spPr>
            <a:xfrm>
              <a:off x="464359" y="4449623"/>
              <a:ext cx="255232" cy="19556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rtlCol="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200" b="1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zh-CN" altLang="en-US" sz="1200" b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0" name="yt_shape_10450"/>
          <p:cNvSpPr txBox="1"/>
          <p:nvPr/>
        </p:nvSpPr>
        <p:spPr>
          <a:xfrm>
            <a:off x="107504" y="793727"/>
            <a:ext cx="8444916" cy="214590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735330" eaLnBrk="1" latinLnBrk="0" hangingPunct="0">
              <a:lnSpc>
                <a:spcPct val="150000"/>
              </a:lnSpc>
            </a:pP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D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字头列车在上述车中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运行速度仅次于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G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字头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C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  <a:sym typeface="_⨹_1_7e5ee,isEnd"/>
              </a:rPr>
              <a:t>字</a:t>
            </a:r>
            <a:b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</a:b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头的列车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请你猜测其最高时速范围可能是</a:t>
            </a:r>
            <a:r>
              <a:rPr sz="21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5"/>
              </a:rPr>
              <a:t> </a:t>
            </a:r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5"/>
              </a:rPr>
              <a:t>            </a:t>
            </a:r>
            <a:r>
              <a:rPr sz="2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5"/>
              </a:rPr>
              <a:t> </a:t>
            </a:r>
            <a:r>
              <a:rPr sz="100" spc="-100">
                <a:latin typeface="Times New Roman" panose="02020603050405020304" pitchFamily="15"/>
              </a:rPr>
              <a:t>⁠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。</a:t>
            </a:r>
          </a:p>
        </p:txBody>
      </p:sp>
      <p:graphicFrame>
        <p:nvGraphicFramePr>
          <p:cNvPr id="10453" name="yt_table_10453"/>
          <p:cNvGraphicFramePr>
            <a:graphicFrameLocks noGrp="1"/>
          </p:cNvGraphicFramePr>
          <p:nvPr/>
        </p:nvGraphicFramePr>
        <p:xfrm>
          <a:off x="892651" y="1778311"/>
          <a:ext cx="7358698" cy="1097280"/>
        </p:xfrm>
        <a:graphic>
          <a:graphicData uri="http://schemas.openxmlformats.org/drawingml/2006/table">
            <a:tbl>
              <a:tblPr/>
              <a:tblGrid>
                <a:gridCol w="3688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50000"/>
                        </a:lnSpc>
                      </a:pPr>
                      <a:r>
                        <a:rPr lang="en-US" altLang="zh-CN" sz="2400" b="1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5"/>
                          <a:ea typeface="宋体" panose="02010600030101010101" pitchFamily="2" charset="-122"/>
                        </a:rPr>
                        <a:t>A</a:t>
                      </a:r>
                      <a:r>
                        <a:rPr lang="en-US" altLang="zh-CN" sz="2400" b="1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en-US" altLang="zh-CN" sz="2400" b="1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5"/>
                          <a:ea typeface="宋体" panose="02010600030101010101" pitchFamily="2" charset="-122"/>
                        </a:rPr>
                        <a:t> 200</a:t>
                      </a:r>
                      <a:r>
                        <a:rPr lang="zh-CN" altLang="zh-CN" sz="2400" b="1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～</a:t>
                      </a:r>
                      <a:r>
                        <a:rPr lang="en-US" altLang="zh-CN" sz="2400" b="1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5"/>
                          <a:ea typeface="宋体" panose="02010600030101010101" pitchFamily="2" charset="-122"/>
                        </a:rPr>
                        <a:t>250</a:t>
                      </a:r>
                      <a:r>
                        <a:rPr lang="zh-CN" altLang="zh-CN" sz="2400" b="1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5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altLang="zh-CN" sz="2400" b="1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5"/>
                          <a:ea typeface="宋体" panose="02010600030101010101" pitchFamily="2" charset="-122"/>
                        </a:rPr>
                        <a:t>km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50000"/>
                        </a:lnSpc>
                      </a:pPr>
                      <a:r>
                        <a:rPr lang="en-US" altLang="zh-CN" sz="2400" b="1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5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en-US" altLang="zh-CN" sz="2400" b="1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en-US" altLang="zh-CN" sz="2400" b="1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5"/>
                          <a:ea typeface="宋体" panose="02010600030101010101" pitchFamily="2" charset="-122"/>
                        </a:rPr>
                        <a:t> 100</a:t>
                      </a:r>
                      <a:r>
                        <a:rPr lang="zh-CN" altLang="zh-CN" sz="2400" b="1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～</a:t>
                      </a:r>
                      <a:r>
                        <a:rPr lang="en-US" altLang="zh-CN" sz="2400" b="1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5"/>
                          <a:ea typeface="宋体" panose="02010600030101010101" pitchFamily="2" charset="-122"/>
                        </a:rPr>
                        <a:t>200</a:t>
                      </a:r>
                      <a:r>
                        <a:rPr lang="zh-CN" altLang="zh-CN" sz="2400" b="1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5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altLang="zh-CN" sz="2400" b="1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5"/>
                          <a:ea typeface="宋体" panose="02010600030101010101" pitchFamily="2" charset="-122"/>
                        </a:rPr>
                        <a:t>km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50000"/>
                        </a:lnSpc>
                      </a:pPr>
                      <a:r>
                        <a:rPr lang="en-US" altLang="zh-CN" sz="2400" b="1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5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400" b="1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en-US" altLang="zh-CN" sz="2400" b="1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5"/>
                          <a:ea typeface="宋体" panose="02010600030101010101" pitchFamily="2" charset="-122"/>
                        </a:rPr>
                        <a:t> 120</a:t>
                      </a:r>
                      <a:r>
                        <a:rPr lang="zh-CN" altLang="zh-CN" sz="2400" b="1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～</a:t>
                      </a:r>
                      <a:r>
                        <a:rPr lang="en-US" altLang="zh-CN" sz="2400" b="1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5"/>
                          <a:ea typeface="宋体" panose="02010600030101010101" pitchFamily="2" charset="-122"/>
                        </a:rPr>
                        <a:t>160</a:t>
                      </a:r>
                      <a:r>
                        <a:rPr lang="zh-CN" altLang="zh-CN" sz="2400" b="1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5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altLang="zh-CN" sz="2400" b="1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5"/>
                          <a:ea typeface="宋体" panose="02010600030101010101" pitchFamily="2" charset="-122"/>
                        </a:rPr>
                        <a:t>km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6948264" y="1253997"/>
            <a:ext cx="707136" cy="612684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50000"/>
              </a:lnSpc>
            </a:pPr>
            <a:r>
              <a:rPr kumimoji="0" lang="en-US" altLang="zh-CN" sz="2400" b="1" i="0" strike="noStrike" kern="1200" cap="none" spc="0" normalizeH="0" baseline="0" noProof="0">
                <a:ln>
                  <a:noFill/>
                </a:ln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15"/>
                <a:ea typeface="宋体" panose="02010600030101010101" pitchFamily="2" charset="-122"/>
                <a:cs typeface="+mn-cs"/>
              </a:rPr>
              <a:t>A</a:t>
            </a:r>
            <a:r>
              <a:rPr kumimoji="0" lang="zh-CN" altLang="zh-CN" sz="2400" b="1" i="0" strike="noStrike" kern="1200" cap="none" spc="0" normalizeH="0" baseline="0" noProof="0">
                <a:ln>
                  <a:noFill/>
                </a:ln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15"/>
                <a:ea typeface="宋体" panose="02010600030101010101" pitchFamily="2" charset="-122"/>
                <a:cs typeface="+mn-cs"/>
              </a:rPr>
              <a:t>　</a:t>
            </a:r>
            <a:endParaRPr lang="zh-CN" altLang="en-US"/>
          </a:p>
        </p:txBody>
      </p:sp>
      <p:grpSp>
        <p:nvGrpSpPr>
          <p:cNvPr id="4" name="组合 3"/>
          <p:cNvGrpSpPr/>
          <p:nvPr/>
        </p:nvGrpSpPr>
        <p:grpSpPr>
          <a:xfrm>
            <a:off x="4099244" y="4438919"/>
            <a:ext cx="947528" cy="216000"/>
            <a:chOff x="464359" y="4442003"/>
            <a:chExt cx="947528" cy="216000"/>
          </a:xfrm>
        </p:grpSpPr>
        <p:sp>
          <p:nvSpPr>
            <p:cNvPr id="53" name="22f9bb14-9ea4-4335-856a-afcba1706486" descr="{&quot;SlideNumber&quot;:&quot;8&quot;,&quot;SlideID&quot;:&quot;710&quot;}">
              <a:hlinkClick r:id="rId2" action="ppaction://hlinksldjump"/>
            </p:cNvPr>
            <p:cNvSpPr/>
            <p:nvPr/>
          </p:nvSpPr>
          <p:spPr>
            <a:xfrm>
              <a:off x="810507" y="4442003"/>
              <a:ext cx="255232" cy="216000"/>
            </a:xfrm>
            <a:prstGeom prst="roundRect">
              <a:avLst/>
            </a:prstGeom>
            <a:solidFill>
              <a:srgbClr val="00726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rtlCol="0" anchor="ctr">
              <a:noAutofit/>
            </a:bodyPr>
            <a:lstStyle/>
            <a:p>
              <a:pPr algn="ctr"/>
              <a:r>
                <a:rPr lang="en-US" altLang="zh-CN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zh-CN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8f785d36-b9ef-43d7-afc1-8601e4aa8c38" descr="{&quot;SlideNumber&quot;:&quot;15&quot;,&quot;SlideID&quot;:&quot;714&quot;}">
              <a:hlinkClick r:id="rId3" action="ppaction://hlinksldjump"/>
            </p:cNvPr>
            <p:cNvSpPr/>
            <p:nvPr/>
          </p:nvSpPr>
          <p:spPr>
            <a:xfrm>
              <a:off x="1156655" y="4442003"/>
              <a:ext cx="255232" cy="216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rtlCol="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200" b="1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CN" altLang="en-US" sz="1200" b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de5ebd41-ac04-40fe-91dc-4aa7e8c1c35a" descr="{&quot;SlideNumber&quot;:&quot;6&quot;,&quot;SlideID&quot;:&quot;709&quot;}">
              <a:hlinkClick r:id="rId4" action="ppaction://hlinksldjump"/>
            </p:cNvPr>
            <p:cNvSpPr/>
            <p:nvPr/>
          </p:nvSpPr>
          <p:spPr>
            <a:xfrm>
              <a:off x="464359" y="4449623"/>
              <a:ext cx="255232" cy="19556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rtlCol="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200" b="1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zh-CN" altLang="en-US" sz="1200" b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5" name="yt_shape_10455"/>
          <p:cNvSpPr txBox="1"/>
          <p:nvPr/>
        </p:nvSpPr>
        <p:spPr>
          <a:xfrm>
            <a:off x="637125" y="546331"/>
            <a:ext cx="8444916" cy="103791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4965" indent="-354965" algn="l" eaLnBrk="1" latinLnBrk="0" hangingPunct="0"/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(2)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他从网上查询到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G912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次列车信息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如表所示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  <a:sym typeface="_⨹_4_59363"/>
              </a:rPr>
              <a:t>请你计算</a:t>
            </a:r>
            <a:b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</a:b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该列车从长春到北京的平均速度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(</a:t>
            </a:r>
            <a:r>
              <a:rPr lang="zh-CN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保留整数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15"/>
                <a:ea typeface="宋体" panose="02010600030101010101" pitchFamily="2" charset="-122"/>
              </a:rPr>
              <a:t>)</a:t>
            </a:r>
          </a:p>
        </p:txBody>
      </p:sp>
      <p:graphicFrame>
        <p:nvGraphicFramePr>
          <p:cNvPr id="10456" name="yt_table_10456"/>
          <p:cNvGraphicFramePr>
            <a:graphicFrameLocks noGrp="1"/>
          </p:cNvGraphicFramePr>
          <p:nvPr/>
        </p:nvGraphicFramePr>
        <p:xfrm>
          <a:off x="1773904" y="1401752"/>
          <a:ext cx="5307267" cy="233999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26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1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r>
                        <a:rPr lang="zh-CN" altLang="zh-CN" sz="2400" b="1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5"/>
                          <a:ea typeface="黑体" panose="02010609060101010101" pitchFamily="49" charset="-122"/>
                        </a:rPr>
                        <a:t>车次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r>
                        <a:rPr lang="en-US" altLang="zh-CN" sz="2400" b="1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5"/>
                          <a:ea typeface="宋体" panose="02010600030101010101" pitchFamily="2" charset="-122"/>
                        </a:rPr>
                        <a:t>G912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r>
                        <a:rPr lang="zh-CN" altLang="zh-CN" sz="2400" b="1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5"/>
                          <a:ea typeface="黑体" panose="02010609060101010101" pitchFamily="49" charset="-122"/>
                        </a:rPr>
                        <a:t>始发站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r>
                        <a:rPr lang="zh-CN" altLang="zh-CN" sz="2400" b="1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5"/>
                          <a:ea typeface="楷体" panose="02010609060101010101" pitchFamily="24" charset="-122"/>
                        </a:rPr>
                        <a:t>长春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r>
                        <a:rPr lang="zh-CN" altLang="zh-CN" sz="2400" b="1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5"/>
                          <a:ea typeface="黑体" panose="02010609060101010101" pitchFamily="49" charset="-122"/>
                        </a:rPr>
                        <a:t>发车时间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r>
                        <a:rPr lang="en-US" altLang="zh-CN" sz="2400" b="1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5"/>
                          <a:ea typeface="宋体" panose="02010600030101010101" pitchFamily="2" charset="-122"/>
                        </a:rPr>
                        <a:t>08</a:t>
                      </a:r>
                      <a:r>
                        <a:rPr lang="zh-CN" altLang="zh-CN" sz="2400" b="1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：</a:t>
                      </a:r>
                      <a:r>
                        <a:rPr lang="en-US" altLang="zh-CN" sz="2400" b="1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5"/>
                          <a:ea typeface="宋体" panose="02010600030101010101" pitchFamily="2" charset="-122"/>
                        </a:rPr>
                        <a:t>10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r>
                        <a:rPr lang="zh-CN" altLang="zh-CN" sz="2400" b="1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5"/>
                          <a:ea typeface="黑体" panose="02010609060101010101" pitchFamily="49" charset="-122"/>
                        </a:rPr>
                        <a:t>到站时间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r>
                        <a:rPr lang="en-US" altLang="zh-CN" sz="2400" b="1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5"/>
                          <a:ea typeface="宋体" panose="02010600030101010101" pitchFamily="2" charset="-122"/>
                        </a:rPr>
                        <a:t>12</a:t>
                      </a:r>
                      <a:r>
                        <a:rPr lang="zh-CN" altLang="zh-CN" sz="2400" b="1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：</a:t>
                      </a:r>
                      <a:r>
                        <a:rPr lang="en-US" altLang="zh-CN" sz="2400" b="1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5"/>
                          <a:ea typeface="宋体" panose="02010600030101010101" pitchFamily="2" charset="-122"/>
                        </a:rPr>
                        <a:t>10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r>
                        <a:rPr lang="zh-CN" altLang="zh-CN" sz="2400" b="1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5"/>
                          <a:ea typeface="黑体" panose="02010609060101010101" pitchFamily="49" charset="-122"/>
                        </a:rPr>
                        <a:t>终点站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r>
                        <a:rPr lang="zh-CN" altLang="zh-CN" sz="2400" b="1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5"/>
                          <a:ea typeface="楷体" panose="02010609060101010101" pitchFamily="24" charset="-122"/>
                        </a:rPr>
                        <a:t>北京朝阳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" name="yt_table_10458"/>
          <p:cNvGraphicFramePr>
            <a:graphicFrameLocks noGrp="1"/>
          </p:cNvGraphicFramePr>
          <p:nvPr/>
        </p:nvGraphicFramePr>
        <p:xfrm>
          <a:off x="1773904" y="3747441"/>
          <a:ext cx="5318376" cy="46799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26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r>
                        <a:rPr lang="zh-CN" altLang="zh-CN" sz="2400" b="1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5"/>
                          <a:ea typeface="黑体" panose="02010609060101010101" pitchFamily="49" charset="-122"/>
                        </a:rPr>
                        <a:t>总里程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00000"/>
                        </a:lnSpc>
                      </a:pPr>
                      <a:r>
                        <a:rPr lang="en-US" altLang="zh-CN" sz="2400" b="1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5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zh-CN" altLang="zh-CN" sz="2400" b="1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5"/>
                          <a:ea typeface="楷体" panose="02010609060101010101" pitchFamily="24" charset="-122"/>
                        </a:rPr>
                        <a:t> </a:t>
                      </a:r>
                      <a:r>
                        <a:rPr lang="en-US" altLang="zh-CN" sz="2400" b="1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5"/>
                          <a:ea typeface="宋体" panose="02010600030101010101" pitchFamily="2" charset="-122"/>
                        </a:rPr>
                        <a:t>007</a:t>
                      </a:r>
                      <a:r>
                        <a:rPr lang="zh-CN" altLang="zh-CN" sz="2400" b="1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5"/>
                          <a:ea typeface="楷体" panose="02010609060101010101" pitchFamily="24" charset="-122"/>
                        </a:rPr>
                        <a:t>公里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3" name="组合 2"/>
          <p:cNvGrpSpPr/>
          <p:nvPr/>
        </p:nvGrpSpPr>
        <p:grpSpPr>
          <a:xfrm>
            <a:off x="4099244" y="4438919"/>
            <a:ext cx="947528" cy="216000"/>
            <a:chOff x="464359" y="4442003"/>
            <a:chExt cx="947528" cy="216000"/>
          </a:xfrm>
        </p:grpSpPr>
        <p:sp>
          <p:nvSpPr>
            <p:cNvPr id="53" name="99c8866d-da04-47fe-a3ee-5f428cb393b1" descr="{&quot;SlideNumber&quot;:&quot;8&quot;,&quot;SlideID&quot;:&quot;710&quot;}">
              <a:hlinkClick r:id="rId2" action="ppaction://hlinksldjump"/>
            </p:cNvPr>
            <p:cNvSpPr/>
            <p:nvPr/>
          </p:nvSpPr>
          <p:spPr>
            <a:xfrm>
              <a:off x="810507" y="4442003"/>
              <a:ext cx="255232" cy="216000"/>
            </a:xfrm>
            <a:prstGeom prst="roundRect">
              <a:avLst/>
            </a:prstGeom>
            <a:solidFill>
              <a:srgbClr val="00726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rtlCol="0" anchor="ctr">
              <a:noAutofit/>
            </a:bodyPr>
            <a:lstStyle/>
            <a:p>
              <a:pPr algn="ctr"/>
              <a:r>
                <a:rPr lang="en-US" altLang="zh-CN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zh-CN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751a493a-7cea-475a-98ba-1dd7829fde2f" descr="{&quot;SlideNumber&quot;:&quot;15&quot;,&quot;SlideID&quot;:&quot;714&quot;}">
              <a:hlinkClick r:id="rId3" action="ppaction://hlinksldjump"/>
            </p:cNvPr>
            <p:cNvSpPr/>
            <p:nvPr/>
          </p:nvSpPr>
          <p:spPr>
            <a:xfrm>
              <a:off x="1156655" y="4442003"/>
              <a:ext cx="255232" cy="216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rtlCol="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200" b="1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CN" altLang="en-US" sz="1200" b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e7713315-76d9-45e8-94a3-59458462958e" descr="{&quot;SlideNumber&quot;:&quot;6&quot;,&quot;SlideID&quot;:&quot;709&quot;}">
              <a:hlinkClick r:id="rId4" action="ppaction://hlinksldjump"/>
            </p:cNvPr>
            <p:cNvSpPr/>
            <p:nvPr/>
          </p:nvSpPr>
          <p:spPr>
            <a:xfrm>
              <a:off x="464359" y="4449623"/>
              <a:ext cx="255232" cy="19556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rtlCol="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200" b="1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zh-CN" altLang="en-US" sz="1200" b="1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3.03.31"/>
  <p:tag name="AS_TITLE" val="Aspose.Slides for Java"/>
  <p:tag name="AS_VERSION" val="23.3"/>
  <p:tag name="COMMONDATA" val="eyJoZGlkIjoiZjUyNTI4ODFlZmNmNjRiNmJkYzhhNjgyNmQ1MTA0NzY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heme/theme1.xml><?xml version="1.0" encoding="utf-8"?>
<a:theme xmlns:a="http://schemas.openxmlformats.org/drawingml/2006/main" name="自定义设计方案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1134</Words>
  <PresentationFormat>全屏显示(16:9)</PresentationFormat>
  <Paragraphs>118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6" baseType="lpstr">
      <vt:lpstr>黑体</vt:lpstr>
      <vt:lpstr>宋体</vt:lpstr>
      <vt:lpstr>Arial</vt:lpstr>
      <vt:lpstr>Calibri</vt:lpstr>
      <vt:lpstr>Cambria Math</vt:lpstr>
      <vt:lpstr>Times New Roman</vt:lpstr>
      <vt:lpstr>Wingdings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2024-06-26T19:52:28Z</cp:lastPrinted>
  <dcterms:created xsi:type="dcterms:W3CDTF">2024-06-26T19:52:28Z</dcterms:created>
  <dcterms:modified xsi:type="dcterms:W3CDTF">2024-08-09T00:39:31Z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