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02" r:id="rId2"/>
    <p:sldId id="676" r:id="rId3"/>
    <p:sldId id="677" r:id="rId4"/>
    <p:sldId id="675" r:id="rId5"/>
    <p:sldId id="678" r:id="rId6"/>
    <p:sldId id="679" r:id="rId7"/>
    <p:sldId id="680" r:id="rId8"/>
    <p:sldId id="681" r:id="rId9"/>
    <p:sldId id="682" r:id="rId10"/>
    <p:sldId id="683" r:id="rId11"/>
    <p:sldId id="685" r:id="rId12"/>
    <p:sldId id="686" r:id="rId13"/>
    <p:sldId id="687" r:id="rId14"/>
    <p:sldId id="688" r:id="rId15"/>
    <p:sldId id="690" r:id="rId16"/>
    <p:sldId id="691" r:id="rId17"/>
    <p:sldId id="692" r:id="rId18"/>
    <p:sldId id="693" r:id="rId19"/>
    <p:sldId id="695" r:id="rId20"/>
    <p:sldId id="696" r:id="rId21"/>
    <p:sldId id="697" r:id="rId22"/>
    <p:sldId id="699" r:id="rId23"/>
    <p:sldId id="698" r:id="rId24"/>
    <p:sldId id="700" r:id="rId25"/>
    <p:sldId id="701" r:id="rId26"/>
    <p:sldId id="702" r:id="rId27"/>
    <p:sldId id="70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 userDrawn="1">
          <p15:clr>
            <a:srgbClr val="A4A3A4"/>
          </p15:clr>
        </p15:guide>
        <p15:guide id="2" pos="3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qy" initials="z" lastIdx="0" clrIdx="0"/>
  <p:cmAuthor id="2" name="阿姆斯特捷捷捷" initials="阿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25" y="67"/>
      </p:cViewPr>
      <p:guideLst>
        <p:guide orient="horz" pos="2033"/>
        <p:guide pos="36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7" name="Rectangle 3"/>
          <p:cNvSpPr>
            <a:spLocks noGrp="1"/>
          </p:cNvSpPr>
          <p:nvPr>
            <p:ph type="body" sz="quarter" idx="1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5175" cy="15005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xuexijihua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48615"/>
            <a:ext cx="551180" cy="5518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6835" y="318770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xuexi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357823"/>
            <a:ext cx="642620" cy="54356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6835" y="295275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学习导入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课堂讲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xuexizhongx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" y="359410"/>
            <a:ext cx="557530" cy="55118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346835" y="295275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a-xuex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359410"/>
            <a:ext cx="495300" cy="57404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346835" y="295275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52" name="图片 51" descr="zhishixiaoj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" y="339090"/>
            <a:ext cx="482600" cy="56261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346835" y="295275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5875" y="241300"/>
            <a:ext cx="3543300" cy="776605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-10160" y="6763385"/>
            <a:ext cx="12226290" cy="110490"/>
          </a:xfrm>
          <a:prstGeom prst="rect">
            <a:avLst/>
          </a:prstGeom>
          <a:solidFill>
            <a:srgbClr val="6CC9F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8FB7"/>
              </a:solidFill>
            </a:endParaRPr>
          </a:p>
        </p:txBody>
      </p:sp>
      <p:pic>
        <p:nvPicPr>
          <p:cNvPr id="5" name="图片 4" descr="a-xuexi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359410"/>
            <a:ext cx="521335" cy="5613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346835" y="295275"/>
            <a:ext cx="445389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/>
          <p:nvPr/>
        </p:nvSpPr>
        <p:spPr>
          <a:xfrm>
            <a:off x="1415480" y="387714"/>
            <a:ext cx="9036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  运动的世界</a:t>
            </a:r>
          </a:p>
        </p:txBody>
      </p:sp>
      <p:sp>
        <p:nvSpPr>
          <p:cNvPr id="7" name="Rectangle 5"/>
          <p:cNvSpPr/>
          <p:nvPr/>
        </p:nvSpPr>
        <p:spPr>
          <a:xfrm>
            <a:off x="267970" y="1985010"/>
            <a:ext cx="11560810" cy="18059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 </a:t>
            </a:r>
            <a:r>
              <a:rPr lang="zh-CN" sz="36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跨学科实践：设计一个乘坐高铁去研学的旅行方案</a:t>
            </a:r>
            <a:endParaRPr lang="zh-CN" sz="3600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49029" y="554890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问题缘起</a:t>
            </a:r>
          </a:p>
        </p:txBody>
      </p: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7967964" y="551715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交流评价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585595" y="4587875"/>
            <a:ext cx="720090" cy="720090"/>
            <a:chOff x="2557" y="7230"/>
            <a:chExt cx="1134" cy="1134"/>
          </a:xfrm>
          <a:solidFill>
            <a:srgbClr val="6CC9F3"/>
          </a:solidFill>
        </p:grpSpPr>
        <p:sp>
          <p:nvSpPr>
            <p:cNvPr id="8" name="圆角矩形 7"/>
            <p:cNvSpPr/>
            <p:nvPr>
              <p:custDataLst>
                <p:tags r:id="rId6"/>
              </p:custDataLst>
            </p:nvPr>
          </p:nvSpPr>
          <p:spPr>
            <a:xfrm>
              <a:off x="2557" y="7230"/>
              <a:ext cx="1135" cy="11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xuexijihua-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8" y="7368"/>
              <a:ext cx="868" cy="869"/>
            </a:xfrm>
            <a:prstGeom prst="rect">
              <a:avLst/>
            </a:prstGeom>
            <a:grpFill/>
          </p:spPr>
        </p:pic>
      </p:grpSp>
      <p:grpSp>
        <p:nvGrpSpPr>
          <p:cNvPr id="45" name="组合 44"/>
          <p:cNvGrpSpPr/>
          <p:nvPr/>
        </p:nvGrpSpPr>
        <p:grpSpPr>
          <a:xfrm>
            <a:off x="8249285" y="4672965"/>
            <a:ext cx="720090" cy="720090"/>
            <a:chOff x="8803" y="7206"/>
            <a:chExt cx="1134" cy="1134"/>
          </a:xfrm>
          <a:solidFill>
            <a:srgbClr val="6CC9F3"/>
          </a:solidFill>
        </p:grpSpPr>
        <p:sp>
          <p:nvSpPr>
            <p:cNvPr id="24" name="圆角矩形 23"/>
            <p:cNvSpPr/>
            <p:nvPr>
              <p:custDataLst>
                <p:tags r:id="rId5"/>
              </p:custDataLst>
            </p:nvPr>
          </p:nvSpPr>
          <p:spPr>
            <a:xfrm>
              <a:off x="8803" y="7206"/>
              <a:ext cx="1135" cy="11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 descr="xuexizhongxin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27" y="7340"/>
              <a:ext cx="878" cy="868"/>
            </a:xfrm>
            <a:prstGeom prst="rect">
              <a:avLst/>
            </a:prstGeom>
            <a:grpFill/>
          </p:spPr>
        </p:pic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727559" y="551715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活动方案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057140" y="4581525"/>
            <a:ext cx="720090" cy="720090"/>
            <a:chOff x="5091" y="7230"/>
            <a:chExt cx="1134" cy="1134"/>
          </a:xfrm>
          <a:solidFill>
            <a:srgbClr val="6CC9F3"/>
          </a:solidFill>
        </p:grpSpPr>
        <p:sp>
          <p:nvSpPr>
            <p:cNvPr id="21" name="圆角矩形 20"/>
            <p:cNvSpPr/>
            <p:nvPr>
              <p:custDataLst>
                <p:tags r:id="rId4"/>
              </p:custDataLst>
            </p:nvPr>
          </p:nvSpPr>
          <p:spPr>
            <a:xfrm>
              <a:off x="5091" y="7230"/>
              <a:ext cx="1135" cy="11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xuexi (1)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39" y="7391"/>
              <a:ext cx="1012" cy="856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988" r="24988"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预算制定及费用筹措</a:t>
            </a: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费用筹措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通过学校、企业、社会等多渠道筹措资金，确保研学旅行所需经费的落实。同时，可引导参与者承担部分费用，以增强其责任感和参与度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财务管理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设立专门的财务管理小组，负责研学旅行经费的收支管理，确保资金使用透明、合理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预算编制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根据研学旅行规模和实际需求，编制详细的预算方案，包括交通费、住宿费、餐饮费、门票费等各项开支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497" r="20497"/>
          <a:stretch>
            <a:fillRect/>
          </a:stretch>
        </p:blipFill>
        <p:spPr>
          <a:xfrm>
            <a:off x="6920794" y="1179728"/>
            <a:ext cx="4502871" cy="5087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4216" y="1683936"/>
            <a:ext cx="7039534" cy="4239495"/>
          </a:xfrm>
          <a:prstGeom prst="roundRect">
            <a:avLst>
              <a:gd name="adj" fmla="val 7364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431913" y="2167472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根据研学目的地和出行时间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了解我国高速列车的运行速度，以及铁路交通的发展进程</a:t>
            </a: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选择合适的高铁车次，确保按时到达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高铁车次选择及座位预订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1913" y="3361490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提前预订车票，可选座位类型包括二等座、一等座、商务座等，根据预算和需求进行选择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1913" y="4555508"/>
            <a:ext cx="5845181" cy="77436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考虑团队人数，尽量确保团队成员座位相邻或相近，便于管理和照顾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979151" y="2377187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979151" y="3605797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979151" y="4799815"/>
            <a:ext cx="285750" cy="2857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17232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490139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654686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lt2">
              <a:alpha val="100000"/>
            </a:schemeClr>
          </a:solidFill>
          <a:effectLst>
            <a:outerShdw blurRad="342900" dist="95250">
              <a:schemeClr val="dk1">
                <a:alpha val="7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4638346" y="4240389"/>
            <a:ext cx="3163675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提醒团队成员系好安全带、不要乱动车内设施、不要随意打开或关闭车门等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79828" y="4263254"/>
            <a:ext cx="3173824" cy="133747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针对可能出现的紧急情况，提前制定应对措施，确保团队成员的安全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575" r="9575"/>
          <a:stretch>
            <a:fillRect/>
          </a:stretch>
        </p:blipFill>
        <p:spPr>
          <a:xfrm>
            <a:off x="972038" y="1771933"/>
            <a:ext cx="2672865" cy="2203993"/>
          </a:xfrm>
          <a:prstGeom prst="round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1748" r="11748"/>
          <a:stretch>
            <a:fillRect/>
          </a:stretch>
        </p:blipFill>
        <p:spPr>
          <a:xfrm>
            <a:off x="4761067" y="1771933"/>
            <a:ext cx="2672865" cy="2203993"/>
          </a:xfrm>
          <a:prstGeom prst="round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5937" r="5937"/>
          <a:stretch>
            <a:fillRect/>
          </a:stretch>
        </p:blipFill>
        <p:spPr>
          <a:xfrm>
            <a:off x="8536741" y="1771933"/>
            <a:ext cx="2672865" cy="2203993"/>
          </a:xfrm>
          <a:prstGeom prst="round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13909" y="4240389"/>
            <a:ext cx="3152659" cy="133747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在高铁出发前，向团队成员介绍高铁安全知识和乘车注意事项，强调安全意识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车上安全教育与注意事项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414" r="9414"/>
          <a:stretch>
            <a:fillRect/>
          </a:stretch>
        </p:blipFill>
        <p:spPr>
          <a:xfrm>
            <a:off x="469589" y="1457346"/>
            <a:ext cx="3082869" cy="2531987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车载娱乐活动组织策划</a:t>
            </a:r>
          </a:p>
        </p:txBody>
      </p:sp>
      <p:sp>
        <p:nvSpPr>
          <p:cNvPr id="4" name="AutoShape 4"/>
          <p:cNvSpPr/>
          <p:nvPr/>
        </p:nvSpPr>
        <p:spPr>
          <a:xfrm>
            <a:off x="713532" y="338271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767409" y="4597331"/>
            <a:ext cx="2877942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根据团队成员的兴趣爱好，策划多样化的车载娱乐活动，如才艺展示、互动游戏等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599" y="349145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7074" b="7074"/>
          <a:stretch>
            <a:fillRect/>
          </a:stretch>
        </p:blipFill>
        <p:spPr>
          <a:xfrm>
            <a:off x="4395966" y="1452436"/>
            <a:ext cx="3082869" cy="2531987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836297" y="333754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9"/>
          <p:cNvSpPr txBox="1"/>
          <p:nvPr/>
        </p:nvSpPr>
        <p:spPr>
          <a:xfrm>
            <a:off x="5017815" y="4604330"/>
            <a:ext cx="2748167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准备必要的活动道具和器材，确保活动能够顺利进行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55441" y="348654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8349" r="8349"/>
          <a:stretch>
            <a:fillRect/>
          </a:stretch>
        </p:blipFill>
        <p:spPr>
          <a:xfrm>
            <a:off x="8322344" y="1497606"/>
            <a:ext cx="3082869" cy="2531987"/>
          </a:xfrm>
          <a:prstGeom prst="round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766209" y="338271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52425" dist="95250">
              <a:schemeClr val="dk1">
                <a:alpha val="6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8947729" y="4649499"/>
            <a:ext cx="274816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设定活动规则和流程，让团队成员在轻松愉快的氛围中度过高铁旅程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5354" y="353171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78836" y="2697291"/>
            <a:ext cx="6703289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160026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160026" y="2444878"/>
            <a:ext cx="692012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sp>
        <p:nvSpPr>
          <p:cNvPr id="5" name="AutoShape 5"/>
          <p:cNvSpPr/>
          <p:nvPr/>
        </p:nvSpPr>
        <p:spPr>
          <a:xfrm>
            <a:off x="3496698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3505842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7" name="AutoShape 7"/>
          <p:cNvSpPr/>
          <p:nvPr/>
        </p:nvSpPr>
        <p:spPr>
          <a:xfrm>
            <a:off x="5931843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cxnSp>
        <p:nvCxnSpPr>
          <p:cNvPr id="8" name="Connector 8"/>
          <p:cNvCxnSpPr/>
          <p:nvPr/>
        </p:nvCxnSpPr>
        <p:spPr>
          <a:xfrm flipH="1">
            <a:off x="267370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224" r="16224"/>
          <a:stretch>
            <a:fillRect/>
          </a:stretch>
        </p:blipFill>
        <p:spPr>
          <a:xfrm>
            <a:off x="7914076" y="1441513"/>
            <a:ext cx="3801448" cy="3742281"/>
          </a:xfrm>
          <a:prstGeom prst="ellipse">
            <a:avLst/>
          </a:prstGeom>
        </p:spPr>
      </p:pic>
      <p:cxnSp>
        <p:nvCxnSpPr>
          <p:cNvPr id="10" name="Connector 10"/>
          <p:cNvCxnSpPr/>
          <p:nvPr/>
        </p:nvCxnSpPr>
        <p:spPr>
          <a:xfrm flipH="1">
            <a:off x="504209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5931843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625" b="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1986" y="3429000"/>
            <a:ext cx="2053530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提前了解高铁沿途的风景名胜和历史文化，为团队成员提供丰富的讲解内容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90097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在高铁行驶过程中，适时组织团队成员观赏窗外风景，并进行相关讲解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56452" y="3532670"/>
            <a:ext cx="2085247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结合研学主题，引导团队成员提问和讨论，加深对沿途风景和文化的理解和认知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沿途风景观赏与讲解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290" y="4933294"/>
            <a:ext cx="2809472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组织学生参观当地博物馆、民俗村等，深入了解目的地的历史文化、风土人情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民俗文化课程</a:t>
            </a:r>
          </a:p>
        </p:txBody>
      </p:sp>
      <p:cxnSp>
        <p:nvCxnSpPr>
          <p:cNvPr id="4" name="Connector 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7458" r="17458"/>
          <a:stretch>
            <a:fillRect/>
          </a:stretch>
        </p:blipFill>
        <p:spPr>
          <a:xfrm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语言学习课程</a:t>
            </a:r>
          </a:p>
        </p:txBody>
      </p:sp>
      <p:cxnSp>
        <p:nvCxnSpPr>
          <p:cNvPr id="7" name="Connector 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6626" r="16626"/>
          <a:stretch>
            <a:fillRect/>
          </a:stretch>
        </p:blipFill>
        <p:spPr>
          <a:xfrm>
            <a:off x="8682669" y="1649322"/>
            <a:ext cx="2231507" cy="22315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文化艺术课程</a:t>
            </a:r>
          </a:p>
        </p:txBody>
      </p:sp>
      <p:cxnSp>
        <p:nvCxnSpPr>
          <p:cNvPr id="10" name="Connector 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4667" r="14667"/>
          <a:stretch>
            <a:fillRect/>
          </a:stretch>
        </p:blipFill>
        <p:spPr>
          <a:xfrm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12639" y="4933294"/>
            <a:ext cx="2768130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安排短期语言学习班，学习当地方言或特色语言，增强文化沟通能力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73015" y="4933294"/>
            <a:ext cx="2907561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邀请当地艺术家或文化工作者，教授学生目的地特色的艺术形式和技艺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当地文化体验课程安排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80381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678104" y="2278958"/>
            <a:ext cx="4394883" cy="7986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安排学生实地考察当地著名的历史文化遗址，感受历史的厚重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4345" y="1668690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历史文化遗址考察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6246240" y="1339655"/>
            <a:ext cx="4916403" cy="4916403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8104" y="3888302"/>
            <a:ext cx="4391025" cy="7822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组织学生参观当地的科技园区或知名企业，了解最新的科技发展和应用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4345" y="3319377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科技企业参观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8104" y="5524739"/>
            <a:ext cx="4391025" cy="7960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安排户外探险活动，让学生亲近自然，探索目的地的独特自然风貌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345" y="4955814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自然环境探秘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3829" y="3433833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763829" y="5070271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实地考察与参观活动组织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93" r="13193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邀请当地学者或专家，就目的地的历史文化、社会发展等主题进行学术讲座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学术讲座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组织学生与当地居民、行业从业者等进行互动交流，分享彼此的文化和生活经验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互动交流会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分组进行研讨，围绕研学主题展开深入讨论，并形成汇报成果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小组讨论与汇报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专题讲座与互动交流环节设置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成果展示活动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36725" y="2046214"/>
            <a:ext cx="7078797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在研学结束前，组织学生进行成果展示，包括研究报告、摄影作品、心得体会等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6626" r="16626"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总结反馈会议</a:t>
            </a: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后续跟进计划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成果展示与总结反馈机制建立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邀请带队老师、学生代表等参加总结反馈会议，对本次研学活动进行全面总结和评估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根据总结反馈情况，制定后续跟进计划，巩固和拓展研学成果，促进学生全面发展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出行前安全教育培训工作部署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组织专业安全教育培训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在出行前，组织全体参与研学旅行的人员参加专业的安全教育培训，包括高铁安全知识、紧急情况下的自救互救技能等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制定安全责任制度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明确各级领导、教师和学生的安全责任，确保每个环节都有专人负责，形成严密的安全管理体系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发放安全手册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向每位参与研学旅行的人员发放安全手册，内容包括高铁安全规定、应急电话、自救互救常识等，方便随时查阅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0387" y="2985844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384" y="83671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5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问题缘起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9656" y="2996952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 dirty="0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144" b="23144"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192" b="12192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应急情况下处理流程演练和实施指南编制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制定应急预案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根据可能发生的紧急情况，制定详细的应急预案，包括火灾、列车故障、突发公共卫生事件等，明确应对措施和人员分工。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1281" b="21281"/>
          <a:stretch>
            <a:fillRect/>
          </a:stretch>
        </p:blipFill>
        <p:spPr>
          <a:xfrm>
            <a:off x="4405937" y="1779195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开展应急演练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编制实施指南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在出行前，组织全体人员开展应急演练，模拟各种紧急情况下的处理流程，提高应对突发事件的能力。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根据应急预案，编制简洁明了的实施指南，方便在紧急情况下迅速查阅和执行。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后期总结评估及改进方向明确</a:t>
            </a:r>
          </a:p>
        </p:txBody>
      </p:sp>
      <p:sp>
        <p:nvSpPr>
          <p:cNvPr id="3" name="AutoShape 3"/>
          <p:cNvSpPr/>
          <p:nvPr/>
        </p:nvSpPr>
        <p:spPr>
          <a:xfrm>
            <a:off x="1043632" y="1558004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 rot="1800000">
            <a:off x="644958" y="1963388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519875" y="1983537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839654" y="2145030"/>
            <a:ext cx="7568714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在研学旅行结束后，对整个活动的安全保障工作进行总结评估，分析存在的问题和不足。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159565" y="3291252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8"/>
          <p:cNvSpPr txBox="1"/>
          <p:nvPr/>
        </p:nvSpPr>
        <p:spPr>
          <a:xfrm>
            <a:off x="3011101" y="3888105"/>
            <a:ext cx="7409867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向参与研学旅行的人员收集反馈意见，了解他们对安全保障工作的看法和建议，以便更好地改进工作。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3275499" y="4988243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4071520" y="5572125"/>
            <a:ext cx="7409867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根据总结评估和反馈意见，明确安全保障工作的改进方向，制定具体的改进措施，为今后的研学旅行提供更加完善的安全保障。</a:t>
            </a:r>
          </a:p>
        </p:txBody>
      </p:sp>
      <p:sp>
        <p:nvSpPr>
          <p:cNvPr id="11" name="AutoShape 11"/>
          <p:cNvSpPr/>
          <p:nvPr/>
        </p:nvSpPr>
        <p:spPr>
          <a:xfrm rot="1800000">
            <a:off x="1730824" y="3697112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1605741" y="3717260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 rot="1800000">
            <a:off x="2866220" y="5394102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2741137" y="5414251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835843" y="1723773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总结评估安全保障工作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1101" y="3465700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收集反馈意见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71520" y="5174021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明确改进方向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19000" y="11595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2171" y="5227662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952171" y="3587199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4952171" y="1935625"/>
            <a:ext cx="620077" cy="620077"/>
          </a:xfrm>
          <a:prstGeom prst="ellipse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1663" r="21663"/>
          <a:stretch>
            <a:fillRect/>
          </a:stretch>
        </p:blipFill>
        <p:spPr>
          <a:xfrm>
            <a:off x="641457" y="1623215"/>
            <a:ext cx="3722789" cy="43844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研学成果评价指标体系构建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56445" y="2015476"/>
            <a:ext cx="811530" cy="46037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56445" y="3667050"/>
            <a:ext cx="811530" cy="46037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56445" y="5307513"/>
            <a:ext cx="811530" cy="460375"/>
          </a:xfrm>
          <a:prstGeom prst="rect">
            <a:avLst/>
          </a:prstGeom>
          <a:ln w="12668"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3333" y="1622245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确立评价指标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3332" y="2124843"/>
            <a:ext cx="5877283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根据研学目标和任务，制定科学、合理的评价指标，包括知识掌握、能力提升、创新思维等方面。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63333" y="3297452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量化评价标准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63333" y="3800050"/>
            <a:ext cx="5952190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对每个指标进行量化处理，设定具体的评价标准和权重，以便客观、准确地评估研学成果。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63333" y="4906667"/>
            <a:ext cx="573719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多元评价主体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63333" y="5409265"/>
            <a:ext cx="5737199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引入教师、同学、自我评价等多个评价主体，形成全方位、多角度的评价体系。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2064" y="2858310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384" y="548680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5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交流评价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9656" y="2852936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成果分享交流平台搭建</a:t>
            </a:r>
          </a:p>
        </p:txBody>
      </p:sp>
      <p:sp>
        <p:nvSpPr>
          <p:cNvPr id="3" name="AutoShape 3"/>
          <p:cNvSpPr/>
          <p:nvPr/>
        </p:nvSpPr>
        <p:spPr>
          <a:xfrm>
            <a:off x="747178" y="2819520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831204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利用互联网技术，搭建线上研学成果分享交流平台，方便同学们随时随地进行交流和互动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1204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线上交流平台</a:t>
            </a:r>
          </a:p>
        </p:txBody>
      </p:sp>
      <p:sp>
        <p:nvSpPr>
          <p:cNvPr id="6" name="AutoShape 6"/>
          <p:cNvSpPr/>
          <p:nvPr/>
        </p:nvSpPr>
        <p:spPr>
          <a:xfrm>
            <a:off x="4359469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576006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组织定期的线下分享活动，让同学们有机会面对面交流心得、展示成果，增强团队凝聚力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6006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线下分享活动</a:t>
            </a:r>
          </a:p>
        </p:txBody>
      </p:sp>
      <p:sp>
        <p:nvSpPr>
          <p:cNvPr id="9" name="AutoShape 9"/>
          <p:cNvSpPr/>
          <p:nvPr/>
        </p:nvSpPr>
        <p:spPr>
          <a:xfrm>
            <a:off x="8104272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79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8320808" y="4473654"/>
            <a:ext cx="3175792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与其他学校或机构建立合作关系，共同搭建更广阔的成果分享交流平台，促进资源共享和优势互补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20808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跨校合作与联动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8834133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7407" r="17407"/>
          <a:stretch>
            <a:fillRect/>
          </a:stretch>
        </p:blipFill>
        <p:spPr>
          <a:xfrm>
            <a:off x="5123204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412275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案例分析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436752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鼓励同学们积极思考如何将研学成果转化为实际应用，探索多种可能的转化途径和实施方案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途径探索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实践操作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593042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组织同学们参与实际项目或社会实践活动，将研学成果应用于实际情境中，检验其可行性和有效性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选取典型的研学成果转化应用案例进行深入剖析，总结成功经验和存在问题，为同学们提供借鉴和参考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转化应用途径探索和实践案例剖析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707332" y="1680158"/>
            <a:ext cx="716280" cy="902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  <a:p>
            <a:pPr algn="l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15769" y="1445091"/>
            <a:ext cx="7852817" cy="618651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反馈收集与整理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15769" y="2040792"/>
            <a:ext cx="7869353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定期收集同学们、教师及其他相关方的反馈意见，整理分析后找出存在的问题和不足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15769" y="3143851"/>
            <a:ext cx="7852817" cy="563658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持续改进计划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15769" y="3684559"/>
            <a:ext cx="8032759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针对问题和不足制定具体的改进计划，明确改进目标和时间节点，推动研学活动的持续优化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9031" y="4717412"/>
            <a:ext cx="7869555" cy="691975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目标设定与追踪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99031" y="5386437"/>
            <a:ext cx="7869555" cy="90212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根据研学活动的实际情况和发展需求，设定合理的长期和短期目标，并建立相应的追踪评估机制，确保目标的顺利实现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err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持续改进方向和目标设定</a:t>
            </a:r>
            <a:endParaRPr lang="en-US" sz="3200" b="1" dirty="0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1707332" y="3379597"/>
            <a:ext cx="716280" cy="902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  <a:p>
            <a:pPr algn="l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707332" y="5065479"/>
            <a:ext cx="716280" cy="902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  <a:p>
            <a:pPr algn="l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47528" y="2609800"/>
            <a:ext cx="7439025" cy="8890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56000"/>
              </a:lnSpc>
            </a:pPr>
            <a:r>
              <a:rPr lang="en-US" sz="9000" b="1" dirty="0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751642" y="4006380"/>
            <a:ext cx="7813795" cy="223093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751641" y="1956104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rcRect l="25969" r="25969"/>
          <a:stretch>
            <a:fillRect/>
          </a:stretch>
        </p:blipFill>
        <p:spPr>
          <a:xfrm>
            <a:off x="7804005" y="1329783"/>
            <a:ext cx="3831202" cy="5108268"/>
          </a:xfrm>
          <a:prstGeom prst="rect">
            <a:avLst/>
          </a:prstGeom>
        </p:spPr>
      </p:pic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研学旅行定义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当下倡导的研学旅行，是一种将旅行与学习融为一体的实践性学习方式，这体现了</a:t>
            </a:r>
            <a:r>
              <a:rPr lang="en-US" altLang="zh-CN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知行合一</a:t>
            </a:r>
            <a:r>
              <a:rPr lang="en-US" altLang="zh-CN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的思想</a:t>
            </a: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研学旅行的意义</a:t>
            </a: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1030579" y="4712439"/>
            <a:ext cx="6773426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研学旅行能够拓宽学生的视野，增强其社会实践能力，培养团队合作精神和自主学习能力，同时也有助于提升学生的综合素质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研学旅行概念及意义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节能环保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67800" y="5523753"/>
            <a:ext cx="6732856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高铁作为绿色交通工具，具有低能耗、低排放的优势，符合可持续发展的理念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快速便捷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高铁具有速度快、准时率高的特点，能够大大缩短旅行时间，提高出行效率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舒适安全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高铁车厢内环境舒适，座位宽敞，且高铁运行平稳、安全，为研学旅行提供了良好的交通条件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高铁出行优势分析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 l="32546" r="32546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/>
          <a:srcRect l="33943" r="33943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rcRect l="32677" r="32677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1"/>
            </p:custDataLst>
          </p:nvPr>
        </p:nvSpPr>
        <p:spPr>
          <a:xfrm>
            <a:off x="7608168" y="1342577"/>
            <a:ext cx="443669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本次研学旅行以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乡土乡情培根，科普研学育人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为主题，通过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调研了解我国高速列车的运行速度，以及铁路发展进程，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参观科技博物馆、历史文化遗址等地，让学生深入了解科技与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风土人情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的融合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sz="1400" dirty="0"/>
          </a:p>
        </p:txBody>
      </p:sp>
      <p:sp>
        <p:nvSpPr>
          <p:cNvPr id="6" name="AutoShape 6"/>
          <p:cNvSpPr/>
          <p:nvPr>
            <p:custDataLst>
              <p:tags r:id="rId2"/>
            </p:custDataLst>
          </p:nvPr>
        </p:nvSpPr>
        <p:spPr>
          <a:xfrm>
            <a:off x="7608168" y="739675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 fontScale="92500" lnSpcReduction="1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研学主题</a:t>
            </a:r>
            <a:endParaRPr lang="en-US" sz="1400" dirty="0"/>
          </a:p>
        </p:txBody>
      </p:sp>
      <p:sp>
        <p:nvSpPr>
          <p:cNvPr id="7" name="AutoShape 7"/>
          <p:cNvSpPr/>
          <p:nvPr>
            <p:custDataLst>
              <p:tags r:id="rId3"/>
            </p:custDataLst>
          </p:nvPr>
        </p:nvSpPr>
        <p:spPr>
          <a:xfrm>
            <a:off x="7712079" y="4221088"/>
            <a:ext cx="443669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通过本次研学旅行，旨在培养学生的科技素养和人文素养，通过发掘乡土文化，用水墨画的表现形式，启发同学们感受艺术来源于生活而又高于生活，热爱自然和家乡的美好情感，促进身心健康，提高美术素养。</a:t>
            </a:r>
          </a:p>
        </p:txBody>
      </p:sp>
      <p:sp>
        <p:nvSpPr>
          <p:cNvPr id="8" name="AutoShape 8"/>
          <p:cNvSpPr/>
          <p:nvPr>
            <p:custDataLst>
              <p:tags r:id="rId4"/>
            </p:custDataLst>
          </p:nvPr>
        </p:nvSpPr>
        <p:spPr>
          <a:xfrm>
            <a:off x="7648391" y="3497018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研学目标</a:t>
            </a:r>
            <a:endParaRPr lang="en-US" sz="1400" dirty="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本次研学旅行主题与目标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88088" y="2239797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384" y="47667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5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活动方案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15680" y="2204864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8000" b="1">
                <a:solidFill>
                  <a:srgbClr val="00FFD1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750" r="16750"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87888" y="1214177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确定研学主题</a:t>
            </a:r>
            <a:endParaRPr lang="en-US" sz="32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92712" y="1807064"/>
            <a:ext cx="6322811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根据研学目标，选择与之相匹配的高铁可达目的地，如历史文化名城、科技创新园区等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59896" y="3028950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实地考察</a:t>
            </a:r>
            <a:endParaRPr lang="en-US" sz="32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64946" y="3409937"/>
            <a:ext cx="6728566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组织筹备团队提前赴目的地考察，了解当地资源、环境、交通等情况，为研学活动提供详实的第一手资料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59896" y="4521511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32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评估可行性</a:t>
            </a:r>
            <a:endParaRPr lang="en-US" sz="32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0389" y="4996676"/>
            <a:ext cx="6628995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综合考虑目的地的安全性、教育性、实践性等方面，评估研学旅行的可行性。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目的地选择与考察</a:t>
            </a:r>
            <a:endParaRPr lang="en-US" sz="3600" b="1" dirty="0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226" r="18226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69721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根据研学主题和目的地资源，规划合理的行程路线，确保活动内容丰富、紧凑且有序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7725" y="1209171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制定详细行程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670488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合理安排每个研学点的时间，预留足够的自由活动时间，以满足不同参与者的需求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1003" y="3005441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时间管理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针对可能出现的突发情况，制定应急预案，确保研学旅行安全顺利进行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err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行程规划及时间安排</a:t>
            </a:r>
            <a:endParaRPr lang="en-US" sz="3200" b="1" dirty="0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87059"/>
            <a:ext cx="849630" cy="46037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238" y="3425635"/>
            <a:ext cx="849630" cy="46037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2238" y="5146916"/>
            <a:ext cx="849630" cy="46037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成立研学旅行筹备小组，明确各成员职责，确保活动筹备工作有序进行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组织架构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根据参与人员的特长和兴趣，合理分配工作任务，如行程策划、物资准备、安全保障等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人员分工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2" y="5118981"/>
            <a:ext cx="64331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组织参与人员进行研学旅行前的培训，提高团队协作能力和应对突发情况的能力，同时进行动员，激发参与热情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培训与动员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8292" r="18292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参与人员组织与分工</a:t>
            </a:r>
            <a:endParaRPr lang="en-US" sz="3600" b="1" dirty="0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EwZDU2NmIzNDJmNWNhOGYyZmQzN2JlZTAwNDIwM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5.18614173228343,&quot;left&quot;:106.94874015748033,&quot;top&quot;:358.0457480314961,&quot;width&quot;:734.436929133858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670</Words>
  <PresentationFormat>宽屏</PresentationFormat>
  <Paragraphs>174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微软雅黑</vt:lpstr>
      <vt:lpstr>Arial</vt:lpstr>
      <vt:lpstr>Wingdings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2024-07-12T18:29:54Z</cp:lastPrinted>
  <dcterms:created xsi:type="dcterms:W3CDTF">2024-07-12T18:29:54Z</dcterms:created>
  <dcterms:modified xsi:type="dcterms:W3CDTF">2024-08-09T00:38:57Z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