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351" r:id="rId3"/>
    <p:sldId id="708" r:id="rId4"/>
    <p:sldId id="709" r:id="rId5"/>
    <p:sldId id="710" r:id="rId6"/>
    <p:sldId id="714" r:id="rId7"/>
    <p:sldId id="724" r:id="rId8"/>
    <p:sldId id="715" r:id="rId9"/>
    <p:sldId id="725" r:id="rId10"/>
    <p:sldId id="716" r:id="rId11"/>
    <p:sldId id="726" r:id="rId12"/>
    <p:sldId id="719" r:id="rId13"/>
    <p:sldId id="727" r:id="rId14"/>
    <p:sldId id="717" r:id="rId15"/>
    <p:sldId id="711" r:id="rId16"/>
  </p:sldIdLst>
  <p:sldSz cx="9144000" cy="5143500" type="screen16x9"/>
  <p:notesSz cx="6858000" cy="9144000"/>
  <p:custDataLst>
    <p:tags r:id="rId17"/>
  </p:custDataLst>
  <p:defaultTextStyle>
    <a:defPPr>
      <a:defRPr lang="zh-CN"/>
    </a:defPPr>
    <a:lvl1pPr algn="l" rtl="0" eaLnBrk="0" fontAlgn="auto" hangingPunct="0">
      <a:defRPr sz="2400" b="1" kern="1200">
        <a:solidFill>
          <a:srgbClr val="C00000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auto" hangingPunct="0">
      <a:defRPr sz="2400" b="1" kern="1200">
        <a:solidFill>
          <a:srgbClr val="C00000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auto" hangingPunct="0">
      <a:defRPr sz="2400" b="1" kern="1200">
        <a:solidFill>
          <a:srgbClr val="C00000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auto" hangingPunct="0">
      <a:defRPr sz="2400" b="1" kern="1200">
        <a:solidFill>
          <a:srgbClr val="C00000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auto" hangingPunct="0">
      <a:defRPr sz="2400" b="1" kern="1200">
        <a:solidFill>
          <a:srgbClr val="C00000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2400" b="1" kern="1200">
        <a:solidFill>
          <a:srgbClr val="C00000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2400" b="1" kern="1200">
        <a:solidFill>
          <a:srgbClr val="C00000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2400" b="1" kern="1200">
        <a:solidFill>
          <a:srgbClr val="C00000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2400" b="1" kern="1200">
        <a:solidFill>
          <a:srgbClr val="C00000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799" userDrawn="1">
          <p15:clr>
            <a:srgbClr val="A4A3A4"/>
          </p15:clr>
        </p15:guide>
        <p15:guide id="4" pos="5057" userDrawn="1">
          <p15:clr>
            <a:srgbClr val="A4A3A4"/>
          </p15:clr>
        </p15:guide>
        <p15:guide id="5" pos="2789" userDrawn="1">
          <p15:clr>
            <a:srgbClr val="A4A3A4"/>
          </p15:clr>
        </p15:guide>
        <p15:guide id="6" pos="7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2" autoAdjust="0"/>
    <p:restoredTop sz="98756" autoAdjust="0"/>
  </p:normalViewPr>
  <p:slideViewPr>
    <p:cSldViewPr showGuides="1">
      <p:cViewPr varScale="1">
        <p:scale>
          <a:sx n="79" d="100"/>
          <a:sy n="79" d="100"/>
        </p:scale>
        <p:origin x="828" y="56"/>
      </p:cViewPr>
      <p:guideLst>
        <p:guide orient="horz" pos="1620"/>
        <p:guide pos="2880"/>
        <p:guide orient="horz" pos="2799"/>
        <p:guide pos="5057"/>
        <p:guide pos="2789"/>
        <p:guide pos="70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tags" Target="tags/tag65.xml" /><Relationship Id="rId18" Type="http://schemas.openxmlformats.org/officeDocument/2006/relationships/presProps" Target="presProps.xml" /><Relationship Id="rId19" Type="http://schemas.openxmlformats.org/officeDocument/2006/relationships/viewProps" Target="viewProps.xml" /><Relationship Id="rId2" Type="http://schemas.openxmlformats.org/officeDocument/2006/relationships/notesMaster" Target="notesMasters/notesMaster1.xml" /><Relationship Id="rId20" Type="http://schemas.openxmlformats.org/officeDocument/2006/relationships/theme" Target="theme/theme1.xml" /><Relationship Id="rId21" Type="http://schemas.openxmlformats.org/officeDocument/2006/relationships/tableStyles" Target="tableStyles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C477E6F-2748-44B8-B66D-2440B382ADE5}" type="datetimeFigureOut">
              <a:rPr lang="zh-CN" altLang="en-US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6C2C29C7-392C-45DA-9A21-E6D143B17509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8.xml" /><Relationship Id="rId2" Type="http://schemas.openxmlformats.org/officeDocument/2006/relationships/tags" Target="../tags/tag49.xml" /><Relationship Id="rId3" Type="http://schemas.openxmlformats.org/officeDocument/2006/relationships/tags" Target="../tags/tag50.xml" /><Relationship Id="rId4" Type="http://schemas.openxmlformats.org/officeDocument/2006/relationships/tags" Target="../tags/tag51.xml" /><Relationship Id="rId5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2.xml" /><Relationship Id="rId2" Type="http://schemas.openxmlformats.org/officeDocument/2006/relationships/tags" Target="../tags/tag53.xml" /><Relationship Id="rId3" Type="http://schemas.openxmlformats.org/officeDocument/2006/relationships/tags" Target="../tags/tag54.xml" /><Relationship Id="rId4" Type="http://schemas.openxmlformats.org/officeDocument/2006/relationships/tags" Target="../tags/tag55.xml" /><Relationship Id="rId5" Type="http://schemas.openxmlformats.org/officeDocument/2006/relationships/tags" Target="../tags/tag56.xml" /><Relationship Id="rId6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tags" Target="../tags/tag7.xml" /><Relationship Id="rId3" Type="http://schemas.openxmlformats.org/officeDocument/2006/relationships/tags" Target="../tags/tag8.xml" /><Relationship Id="rId4" Type="http://schemas.openxmlformats.org/officeDocument/2006/relationships/tags" Target="../tags/tag9.xml" /><Relationship Id="rId5" Type="http://schemas.openxmlformats.org/officeDocument/2006/relationships/tags" Target="../tags/tag10.xml" /><Relationship Id="rId6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tags" Target="../tags/tag12.xml" /><Relationship Id="rId3" Type="http://schemas.openxmlformats.org/officeDocument/2006/relationships/tags" Target="../tags/tag13.xml" /><Relationship Id="rId4" Type="http://schemas.openxmlformats.org/officeDocument/2006/relationships/tags" Target="../tags/tag14.xml" /><Relationship Id="rId5" Type="http://schemas.openxmlformats.org/officeDocument/2006/relationships/tags" Target="../tags/tag15.xml" /><Relationship Id="rId6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tags" Target="../tags/tag20.xml" /><Relationship Id="rId6" Type="http://schemas.openxmlformats.org/officeDocument/2006/relationships/tags" Target="../tags/tag21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tags" Target="../tags/tag28.xml" /><Relationship Id="rId8" Type="http://schemas.openxmlformats.org/officeDocument/2006/relationships/tags" Target="../tags/tag29.xml" /><Relationship Id="rId9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.xml" /><Relationship Id="rId2" Type="http://schemas.openxmlformats.org/officeDocument/2006/relationships/tags" Target="../tags/tag31.xml" /><Relationship Id="rId3" Type="http://schemas.openxmlformats.org/officeDocument/2006/relationships/tags" Target="../tags/tag32.xml" /><Relationship Id="rId4" Type="http://schemas.openxmlformats.org/officeDocument/2006/relationships/tags" Target="../tags/tag33.xml" /><Relationship Id="rId5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2" Type="http://schemas.openxmlformats.org/officeDocument/2006/relationships/tags" Target="../tags/tag35.xml" /><Relationship Id="rId3" Type="http://schemas.openxmlformats.org/officeDocument/2006/relationships/tags" Target="../tags/tag36.xml" /><Relationship Id="rId4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.xml" /><Relationship Id="rId2" Type="http://schemas.openxmlformats.org/officeDocument/2006/relationships/tags" Target="../tags/tag44.xml" /><Relationship Id="rId3" Type="http://schemas.openxmlformats.org/officeDocument/2006/relationships/tags" Target="../tags/tag45.xml" /><Relationship Id="rId4" Type="http://schemas.openxmlformats.org/officeDocument/2006/relationships/tags" Target="../tags/tag46.xml" /><Relationship Id="rId5" Type="http://schemas.openxmlformats.org/officeDocument/2006/relationships/tags" Target="../tags/tag47.xml" /><Relationship Id="rId6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99100" y="685800"/>
            <a:ext cx="7349400" cy="19278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899100" y="2670300"/>
            <a:ext cx="7349400" cy="11043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56300" y="580500"/>
            <a:ext cx="8229600" cy="411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99100" y="1863000"/>
            <a:ext cx="7349400" cy="7641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899100" y="2670300"/>
            <a:ext cx="7349400" cy="3537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6300" y="1117800"/>
            <a:ext cx="8226900" cy="3569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493100" y="2886300"/>
            <a:ext cx="5826600" cy="5751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493100" y="3461400"/>
            <a:ext cx="5826600" cy="6507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6300" y="1125900"/>
            <a:ext cx="3882600" cy="35613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808700" y="1125900"/>
            <a:ext cx="3882600" cy="35613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456300" y="1071900"/>
            <a:ext cx="4006800" cy="2862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300" y="1390500"/>
            <a:ext cx="4006800" cy="32967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3" y="1066297"/>
            <a:ext cx="4006800" cy="2862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3" y="1390500"/>
            <a:ext cx="4006800" cy="32967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456300" y="1166400"/>
            <a:ext cx="3924808" cy="3456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762800" y="1166400"/>
            <a:ext cx="3920400" cy="3456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7676100" y="685800"/>
            <a:ext cx="783000" cy="37719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85800"/>
            <a:ext cx="6876900" cy="3771900"/>
          </a:xfr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slideLayout" Target="../slideLayouts/slideLayout17.xml" /><Relationship Id="rId18" Type="http://schemas.openxmlformats.org/officeDocument/2006/relationships/slideLayout" Target="../slideLayouts/slideLayout18.xml" /><Relationship Id="rId19" Type="http://schemas.openxmlformats.org/officeDocument/2006/relationships/slideLayout" Target="../slideLayouts/slideLayout19.xml" /><Relationship Id="rId2" Type="http://schemas.openxmlformats.org/officeDocument/2006/relationships/slideLayout" Target="../slideLayouts/slideLayout2.xml" /><Relationship Id="rId20" Type="http://schemas.openxmlformats.org/officeDocument/2006/relationships/slideLayout" Target="../slideLayouts/slideLayout20.xml" /><Relationship Id="rId21" Type="http://schemas.openxmlformats.org/officeDocument/2006/relationships/slideLayout" Target="../slideLayouts/slideLayout21.xml" /><Relationship Id="rId22" Type="http://schemas.openxmlformats.org/officeDocument/2006/relationships/slideLayout" Target="../slideLayouts/slideLayout22.xml" /><Relationship Id="rId23" Type="http://schemas.openxmlformats.org/officeDocument/2006/relationships/slideLayout" Target="../slideLayouts/slideLayout23.xml" /><Relationship Id="rId24" Type="http://schemas.openxmlformats.org/officeDocument/2006/relationships/slideLayout" Target="../slideLayouts/slideLayout24.xml" /><Relationship Id="rId25" Type="http://schemas.openxmlformats.org/officeDocument/2006/relationships/slideLayout" Target="../slideLayouts/slideLayout25.xml" /><Relationship Id="rId26" Type="http://schemas.openxmlformats.org/officeDocument/2006/relationships/tags" Target="../tags/tag57.xml" /><Relationship Id="rId27" Type="http://schemas.openxmlformats.org/officeDocument/2006/relationships/tags" Target="../tags/tag58.xml" /><Relationship Id="rId28" Type="http://schemas.openxmlformats.org/officeDocument/2006/relationships/tags" Target="../tags/tag59.xml" /><Relationship Id="rId29" Type="http://schemas.openxmlformats.org/officeDocument/2006/relationships/tags" Target="../tags/tag60.xml" /><Relationship Id="rId3" Type="http://schemas.openxmlformats.org/officeDocument/2006/relationships/slideLayout" Target="../slideLayouts/slideLayout3.xml" /><Relationship Id="rId30" Type="http://schemas.openxmlformats.org/officeDocument/2006/relationships/tags" Target="../tags/tag61.xml" /><Relationship Id="rId31" Type="http://schemas.openxmlformats.org/officeDocument/2006/relationships/image" Target="file:///D:\qq&#25991;&#20214;\712321467\Image\C2C\Image2\%7b75232B38-A165-1FB7-499C-2E1C792CACB5%7d.png" TargetMode="External" /><Relationship Id="rId32" Type="http://schemas.openxmlformats.org/officeDocument/2006/relationships/image" Target="../media/image1.png" /><Relationship Id="rId33" Type="http://schemas.openxmlformats.org/officeDocument/2006/relationships/tags" Target="../tags/tag62.xml" /><Relationship Id="rId34" Type="http://schemas.openxmlformats.org/officeDocument/2006/relationships/theme" Target="../theme/theme1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456300" y="456300"/>
            <a:ext cx="8226900" cy="5292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7"/>
            </p:custDataLst>
          </p:nvPr>
        </p:nvSpPr>
        <p:spPr>
          <a:xfrm>
            <a:off x="456300" y="1117800"/>
            <a:ext cx="8226900" cy="3569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8"/>
            </p:custDataLst>
          </p:nvPr>
        </p:nvSpPr>
        <p:spPr>
          <a:xfrm>
            <a:off x="459000" y="4735800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9"/>
            </p:custDataLst>
          </p:nvPr>
        </p:nvSpPr>
        <p:spPr>
          <a:xfrm>
            <a:off x="3087000" y="4735800"/>
            <a:ext cx="2970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/>
        </p:nvPicPr>
        <p:blipFill>
          <a:blip r:embed="rId32" r:link="rId3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3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ransition/>
  <p:timing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tags" Target="../tags/tag63.xml" /><Relationship Id="rId3" Type="http://schemas.openxmlformats.org/officeDocument/2006/relationships/tags" Target="../tags/tag64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 /><Relationship Id="rId2" Type="http://schemas.openxmlformats.org/officeDocument/2006/relationships/image" Target="../media/image5.png" /><Relationship Id="rId3" Type="http://schemas.openxmlformats.org/officeDocument/2006/relationships/image" Target="../media/image6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2" Type="http://schemas.openxmlformats.org/officeDocument/2006/relationships/image" Target="../media/image5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 /><Relationship Id="rId2" Type="http://schemas.openxmlformats.org/officeDocument/2006/relationships/image" Target="../media/image5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 /><Relationship Id="rId2" Type="http://schemas.openxmlformats.org/officeDocument/2006/relationships/image" Target="../media/image7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image" Target="../media/image3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image" Target="../media/image4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 /><Relationship Id="rId2" Type="http://schemas.openxmlformats.org/officeDocument/2006/relationships/image" Target="../media/image5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文本框 6" title="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491630"/>
            <a:ext cx="91440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latin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600">
                <a:solidFill>
                  <a:schemeClr val="tx1"/>
                </a:solidFill>
                <a:ea typeface="黑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第六章　熟悉而陌生的力</a:t>
            </a:r>
            <a:endParaRPr lang="en-US" altLang="zh-CN" sz="3600">
              <a:solidFill>
                <a:srgbClr val="669900"/>
              </a:solidFill>
              <a:ea typeface="黑体" panose="020106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文本框 6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6774" y="2350963"/>
            <a:ext cx="91440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latin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600">
                <a:solidFill>
                  <a:srgbClr val="007267"/>
                </a:solidFill>
                <a:ea typeface="黑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跨学科实践</a:t>
            </a:r>
            <a:endParaRPr lang="en-US" altLang="zh-CN" sz="3600">
              <a:solidFill>
                <a:srgbClr val="007267"/>
              </a:solidFill>
              <a:ea typeface="黑体" panose="020106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600">
                <a:solidFill>
                  <a:srgbClr val="007267"/>
                </a:solidFill>
                <a:ea typeface="黑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6.创作飞天科幻故事</a:t>
            </a:r>
            <a:endParaRPr lang="en-US" altLang="zh-CN" sz="3600">
              <a:solidFill>
                <a:srgbClr val="007267"/>
              </a:solidFill>
              <a:ea typeface="黑体" panose="020106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/>
      </p:nvGrpSpPr>
      <p:grpSpPr>
        <a:xfrm>
          <a:off x="0" y="0"/>
          <a:ext cx="0" cy="0"/>
        </a:xfrm>
      </p:grpSpPr>
      <p:sp>
        <p:nvSpPr>
          <p:cNvPr id="13407" name="yt_shape_13407" title=""/>
          <p:cNvSpPr txBox="1"/>
          <p:nvPr/>
        </p:nvSpPr>
        <p:spPr>
          <a:xfrm>
            <a:off x="553871" y="522433"/>
            <a:ext cx="8444916" cy="295232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eaLnBrk="1" latinLnBrk="0" hangingPunct="0">
              <a:lnSpc>
                <a:spcPct val="110000"/>
              </a:lnSpc>
            </a:pP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　　我在火星上还有一个好朋友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祝融号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火星车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(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如图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)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_⨹_1_55de7,isEnd"/>
              </a:rPr>
              <a:t>，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它在地球表面质量是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240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 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kg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它到达火星后的质量</a:t>
            </a:r>
            <a:r>
              <a:rPr sz="2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</a:t>
            </a:r>
            <a:r>
              <a:rPr sz="9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100" spc="-100">
                <a:latin typeface="Times New Roman" panose="02020603050405020304" pitchFamily="14"/>
              </a:rPr>
              <a:t>⁠</a:t>
            </a:r>
            <a:br>
              <a:rPr lang="zh-CN" altLang="zh-CN" sz="2400" b="1" i="0" u="sng">
                <a:solidFill>
                  <a:srgbClr val="FF0000">
                    <a:alpha val="0"/>
                  </a:srgbClr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sym typeface="W:6.005039,H:43.2"/>
              </a:rPr>
            </a:br>
            <a:r>
              <a:rPr sz="2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</a:t>
            </a:r>
            <a:r>
              <a:rPr sz="9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(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填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大于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”“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小于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或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等于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)240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 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kg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4_6ca40,isEnd"/>
              </a:rPr>
              <a:t>它还对我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说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人类是用火箭发射送它长途跋涉来到这里的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4_bd06c,isEnd"/>
              </a:rPr>
              <a:t>火箭发射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时向下喷气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利用</a:t>
            </a:r>
            <a:r>
              <a:rPr sz="2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                                       </a:t>
            </a:r>
            <a:r>
              <a:rPr sz="1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100" spc="-100">
                <a:latin typeface="Times New Roman" panose="02020603050405020304" pitchFamily="14"/>
              </a:rPr>
              <a:t>⁠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8_1146d,isEnd"/>
              </a:rPr>
              <a:t>的原理人类实现了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飞天梦想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它的轮胎上有很多明显的花纹是为了增大</a:t>
            </a:r>
            <a:r>
              <a:rPr sz="2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     </a:t>
            </a:r>
            <a:r>
              <a:rPr sz="6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100" spc="-100">
                <a:latin typeface="Times New Roman" panose="02020603050405020304" pitchFamily="14"/>
              </a:rPr>
              <a:t>⁠</a:t>
            </a:r>
            <a:br>
              <a:rPr lang="zh-CN" altLang="zh-CN" sz="2400" b="1" i="0" u="sng">
                <a:solidFill>
                  <a:srgbClr val="FF0000">
                    <a:alpha val="0"/>
                  </a:srgbClr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sym typeface="W:6.005039,H:43.2"/>
              </a:rPr>
            </a:br>
            <a:r>
              <a:rPr sz="21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</a:t>
            </a:r>
            <a:r>
              <a:rPr sz="12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100" spc="-100">
                <a:latin typeface="Times New Roman" panose="02020603050405020304" pitchFamily="14"/>
              </a:rPr>
              <a:t>⁠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,isEnd"/>
              </a:rPr>
              <a:t>。</a:t>
            </a:r>
            <a:endParaRPr lang="zh-CN" altLang="zh-CN" sz="2400" b="1" i="0" u="none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sym typeface=",isEnd"/>
            </a:endParaRPr>
          </a:p>
        </p:txBody>
      </p:sp>
      <p:sp>
        <p:nvSpPr>
          <p:cNvPr id="2" name="文本框 1" title=""/>
          <p:cNvSpPr txBox="1"/>
          <p:nvPr/>
        </p:nvSpPr>
        <p:spPr>
          <a:xfrm>
            <a:off x="7457475" y="738457"/>
            <a:ext cx="562674" cy="642252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kumimoji="0" lang="zh-CN" altLang="zh-CN" sz="2400" b="1" i="0" strike="noStrike" kern="1200" cap="none" spc="0" normalizeH="0" baseline="0" noProof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cs typeface="+mn-cs"/>
                <a:sym typeface="_⨹_2_31b0b"/>
              </a:rPr>
              <a:t>等</a:t>
            </a:r>
            <a:br>
              <a:rPr kumimoji="0" lang="zh-CN" altLang="zh-CN" sz="2400" b="1" i="0" strike="noStrike" kern="1200" cap="none" spc="0" normalizeH="0" baseline="0" noProof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cs typeface="+mn-cs"/>
              </a:rPr>
            </a:br>
            <a:endParaRPr lang="zh-CN" altLang="en-US"/>
          </a:p>
        </p:txBody>
      </p:sp>
      <p:sp>
        <p:nvSpPr>
          <p:cNvPr id="3" name="文本框 2" title=""/>
          <p:cNvSpPr txBox="1"/>
          <p:nvPr/>
        </p:nvSpPr>
        <p:spPr>
          <a:xfrm>
            <a:off x="455503" y="1170505"/>
            <a:ext cx="792861" cy="642252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kumimoji="0" lang="zh-CN" altLang="zh-CN" sz="2400" b="1" i="0" strike="noStrike" kern="1200" cap="none" spc="0" normalizeH="0" baseline="0" noProof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cs typeface="+mn-cs"/>
              </a:rPr>
              <a:t>于　</a:t>
            </a:r>
            <a:endParaRPr lang="zh-CN" altLang="en-US"/>
          </a:p>
        </p:txBody>
      </p:sp>
      <p:sp>
        <p:nvSpPr>
          <p:cNvPr id="4" name="文本框 3" title=""/>
          <p:cNvSpPr txBox="1"/>
          <p:nvPr/>
        </p:nvSpPr>
        <p:spPr>
          <a:xfrm>
            <a:off x="3117532" y="1890585"/>
            <a:ext cx="2937574" cy="642252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kumimoji="0" lang="zh-CN" altLang="zh-CN" sz="2400" b="1" i="0" strike="noStrike" kern="1200" cap="none" spc="0" normalizeH="0" baseline="0" noProof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cs typeface="+mn-cs"/>
              </a:rPr>
              <a:t>力的作用是相互的　</a:t>
            </a:r>
            <a:endParaRPr lang="zh-CN" altLang="en-US"/>
          </a:p>
        </p:txBody>
      </p:sp>
      <p:sp>
        <p:nvSpPr>
          <p:cNvPr id="5" name="文本框 4" title=""/>
          <p:cNvSpPr txBox="1"/>
          <p:nvPr/>
        </p:nvSpPr>
        <p:spPr>
          <a:xfrm>
            <a:off x="7749706" y="2361547"/>
            <a:ext cx="869061" cy="642252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kumimoji="0" lang="zh-CN" altLang="zh-CN" sz="2400" b="1" i="0" strike="noStrike" kern="1200" cap="none" spc="0" normalizeH="0" baseline="0" noProof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cs typeface="+mn-cs"/>
                <a:sym typeface="_⨹_3_0f949"/>
              </a:rPr>
              <a:t>摩擦</a:t>
            </a:r>
            <a:br>
              <a:rPr kumimoji="0" lang="zh-CN" altLang="zh-CN" sz="2400" b="1" i="0" strike="noStrike" kern="1200" cap="none" spc="0" normalizeH="0" baseline="0" noProof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cs typeface="+mn-cs"/>
              </a:rPr>
            </a:br>
            <a:endParaRPr lang="zh-CN" altLang="en-US"/>
          </a:p>
        </p:txBody>
      </p:sp>
      <p:sp>
        <p:nvSpPr>
          <p:cNvPr id="6" name="文本框 5" title=""/>
          <p:cNvSpPr txBox="1"/>
          <p:nvPr/>
        </p:nvSpPr>
        <p:spPr>
          <a:xfrm>
            <a:off x="455503" y="2725535"/>
            <a:ext cx="792861" cy="55652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kumimoji="0" lang="zh-CN" altLang="zh-CN" sz="2400" b="1" i="0" strike="noStrike" kern="1200" cap="none" spc="0" normalizeH="0" baseline="0" noProof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cs typeface="+mn-cs"/>
              </a:rPr>
              <a:t>力　</a:t>
            </a:r>
            <a:endParaRPr lang="zh-CN" altLang="en-US"/>
          </a:p>
        </p:txBody>
      </p:sp>
      <p:pic>
        <p:nvPicPr>
          <p:cNvPr id="8" name="yt_image_13408" title="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419872" y="3003798"/>
            <a:ext cx="2158326" cy="159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04600" y="125476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build="allAtOnce"/>
      <p:bldP spid="4" grpId="0" build="allAtOnce"/>
      <p:bldP spid="5" grpId="0" build="allAtOnce"/>
      <p:bldP spid="6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/>
      </p:nvGrpSpPr>
      <p:grpSpPr>
        <a:xfrm>
          <a:off x="0" y="0"/>
          <a:ext cx="0" cy="0"/>
        </a:xfrm>
      </p:grpSpPr>
      <p:sp>
        <p:nvSpPr>
          <p:cNvPr id="2" name="yt_shape_2" title=""/>
          <p:cNvSpPr txBox="1"/>
          <p:nvPr/>
        </p:nvSpPr>
        <p:spPr>
          <a:xfrm>
            <a:off x="539552" y="411510"/>
            <a:ext cx="8446693" cy="325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noAutofit/>
          </a:bodyPr>
          <a:lstStyle/>
          <a:p>
            <a:pPr eaLnBrk="1">
              <a:lnSpc>
                <a:spcPct val="150000"/>
              </a:lnSpc>
            </a:pP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它的太阳能电池板表面有一层钛</a:t>
            </a:r>
            <a:r>
              <a:rPr lang="zh-CN" altLang="zh-CN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硅材料微结构膜</a:t>
            </a:r>
            <a:r>
              <a:rPr lang="zh-CN" altLang="zh-CN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  <a:sym typeface="_⨹_3_e7fd2,isEnd"/>
              </a:rPr>
              <a:t>这层膜</a:t>
            </a:r>
            <a:b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表面的微观结构与莲叶表面的结构类似</a:t>
            </a:r>
            <a:r>
              <a:rPr lang="zh-CN" altLang="zh-CN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  <a:sym typeface="_⨹_8_5171f,isEnd"/>
              </a:rPr>
              <a:t>能够令火星的沙尘</a:t>
            </a:r>
            <a:b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与太阳能电池板表面之间存在一层空气</a:t>
            </a:r>
            <a:r>
              <a:rPr lang="zh-CN" altLang="zh-CN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可以通过</a:t>
            </a:r>
            <a:r>
              <a:rPr sz="2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          </a:t>
            </a:r>
            <a:r>
              <a:rPr sz="2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100" spc="-100">
                <a:latin typeface="Times New Roman" panose="02020603050405020304" pitchFamily="14"/>
              </a:rPr>
              <a:t>⁠</a:t>
            </a:r>
            <a:br>
              <a:rPr lang="zh-CN" altLang="zh-CN" u="sng">
                <a:solidFill>
                  <a:srgbClr val="FF0000">
                    <a:alpha val="0"/>
                  </a:srgbClr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sym typeface="W:6.005039,H:43.2"/>
              </a:rPr>
            </a:br>
            <a:r>
              <a:rPr sz="2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          </a:t>
            </a:r>
            <a:r>
              <a:rPr sz="2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的方式极大</a:t>
            </a:r>
            <a:r>
              <a:rPr sz="2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          </a:t>
            </a:r>
            <a:r>
              <a:rPr sz="2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lang="en-US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(</a:t>
            </a: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填</a:t>
            </a:r>
            <a:r>
              <a:rPr lang="en-US" altLang="zh-CN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增大</a:t>
            </a:r>
            <a:r>
              <a:rPr lang="en-US" altLang="zh-CN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或</a:t>
            </a:r>
            <a:r>
              <a:rPr lang="en-US" altLang="zh-CN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减小</a:t>
            </a:r>
            <a:r>
              <a:rPr lang="en-US" altLang="zh-CN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en-US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)</a:t>
            </a: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  <a:sym typeface="_⨹_2_4fc41,isEnd"/>
              </a:rPr>
              <a:t>火星</a:t>
            </a:r>
            <a:b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尘埃与太阳能电池板表面的摩擦力</a:t>
            </a:r>
            <a:r>
              <a:rPr lang="zh-CN" altLang="zh-CN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  <a:sym typeface="_⨹_10_06ec1,isEnd"/>
              </a:rPr>
              <a:t>从而大大减少火星沙尘</a:t>
            </a:r>
            <a:b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附着的可能性</a:t>
            </a:r>
            <a:r>
              <a:rPr lang="zh-CN" altLang="zh-CN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,isEnd"/>
              </a:rPr>
              <a:t>。</a:t>
            </a:r>
            <a:endParaRPr lang="zh-CN" altLang="en-US">
              <a:sym typeface=",isEnd"/>
            </a:endParaRPr>
          </a:p>
        </p:txBody>
      </p:sp>
      <p:pic>
        <p:nvPicPr>
          <p:cNvPr id="7" name="yt_image_13408" title="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513416" y="3147814"/>
            <a:ext cx="2158326" cy="159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/>
      </p:nvGrpSpPr>
      <p:grpSpPr>
        <a:xfrm>
          <a:off x="0" y="0"/>
          <a:ext cx="0" cy="0"/>
        </a:xfrm>
      </p:grpSpPr>
      <p:sp>
        <p:nvSpPr>
          <p:cNvPr id="2" name="yt_shape_2" title=""/>
          <p:cNvSpPr txBox="1"/>
          <p:nvPr/>
        </p:nvSpPr>
        <p:spPr>
          <a:xfrm>
            <a:off x="539552" y="411510"/>
            <a:ext cx="8446693" cy="325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noAutofit/>
          </a:bodyPr>
          <a:lstStyle/>
          <a:p>
            <a:pPr eaLnBrk="1">
              <a:lnSpc>
                <a:spcPct val="150000"/>
              </a:lnSpc>
            </a:pP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它的太阳能电池板表面有一层钛</a:t>
            </a:r>
            <a:r>
              <a:rPr lang="zh-CN" altLang="zh-CN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硅材料微结构膜</a:t>
            </a:r>
            <a:r>
              <a:rPr lang="zh-CN" altLang="zh-CN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  <a:sym typeface="_⨹_3_e7fd2,isEnd"/>
              </a:rPr>
              <a:t>这层膜</a:t>
            </a:r>
            <a:b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表面的微观结构与莲叶表面的结构类似</a:t>
            </a:r>
            <a:r>
              <a:rPr lang="zh-CN" altLang="zh-CN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  <a:sym typeface="_⨹_8_5171f,isEnd"/>
              </a:rPr>
              <a:t>能够令火星的沙尘</a:t>
            </a:r>
            <a:b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与太阳能电池板表面之间存在一层空气</a:t>
            </a:r>
            <a:r>
              <a:rPr lang="zh-CN" altLang="zh-CN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可以通过</a:t>
            </a:r>
            <a:r>
              <a:rPr sz="2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          </a:t>
            </a:r>
            <a:r>
              <a:rPr sz="2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100" spc="-100">
                <a:latin typeface="Times New Roman" panose="02020603050405020304" pitchFamily="14"/>
              </a:rPr>
              <a:t>⁠</a:t>
            </a:r>
            <a:br>
              <a:rPr lang="zh-CN" altLang="zh-CN" u="sng">
                <a:solidFill>
                  <a:srgbClr val="FF0000">
                    <a:alpha val="0"/>
                  </a:srgbClr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sym typeface="W:6.005039,H:43.2"/>
              </a:rPr>
            </a:br>
            <a:r>
              <a:rPr sz="2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          </a:t>
            </a:r>
            <a:r>
              <a:rPr sz="2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的方式极大</a:t>
            </a:r>
            <a:r>
              <a:rPr sz="2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          </a:t>
            </a:r>
            <a:r>
              <a:rPr sz="2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lang="en-US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(</a:t>
            </a: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填</a:t>
            </a:r>
            <a:r>
              <a:rPr lang="en-US" altLang="zh-CN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增大</a:t>
            </a:r>
            <a:r>
              <a:rPr lang="en-US" altLang="zh-CN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或</a:t>
            </a:r>
            <a:r>
              <a:rPr lang="en-US" altLang="zh-CN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减小</a:t>
            </a:r>
            <a:r>
              <a:rPr lang="en-US" altLang="zh-CN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en-US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)</a:t>
            </a: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  <a:sym typeface="_⨹_2_4fc41,isEnd"/>
              </a:rPr>
              <a:t>火星</a:t>
            </a:r>
            <a:b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尘埃与太阳能电池板表面的摩擦力</a:t>
            </a:r>
            <a:r>
              <a:rPr lang="zh-CN" altLang="zh-CN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  <a:sym typeface="_⨹_10_06ec1,isEnd"/>
              </a:rPr>
              <a:t>从而大大减少火星沙尘</a:t>
            </a:r>
            <a:b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附着的可能性</a:t>
            </a:r>
            <a:r>
              <a:rPr lang="zh-CN" altLang="zh-CN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,isEnd"/>
              </a:rPr>
              <a:t>。</a:t>
            </a:r>
            <a:endParaRPr lang="zh-CN" altLang="en-US">
              <a:sym typeface=",isEnd"/>
            </a:endParaRPr>
          </a:p>
        </p:txBody>
      </p:sp>
      <p:sp>
        <p:nvSpPr>
          <p:cNvPr id="3" name="文本框 2" title=""/>
          <p:cNvSpPr txBox="1"/>
          <p:nvPr/>
        </p:nvSpPr>
        <p:spPr>
          <a:xfrm>
            <a:off x="7496454" y="1461984"/>
            <a:ext cx="1175449" cy="642252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kumimoji="0" lang="zh-CN" altLang="zh-CN" sz="2400" b="1" i="0" strike="noStrike" kern="1200" cap="none" spc="0" normalizeH="0" baseline="0" noProof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cs typeface="+mn-cs"/>
                <a:sym typeface="_⨹_4_d7d4e"/>
              </a:rPr>
              <a:t>使接触</a:t>
            </a:r>
            <a:br>
              <a:rPr kumimoji="0" lang="zh-CN" altLang="zh-CN" sz="2400" b="1" i="0" strike="noStrike" kern="1200" cap="none" spc="0" normalizeH="0" baseline="0" noProof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cs typeface="+mn-cs"/>
              </a:rPr>
            </a:br>
            <a:endParaRPr lang="zh-CN" altLang="en-US"/>
          </a:p>
        </p:txBody>
      </p:sp>
      <p:sp>
        <p:nvSpPr>
          <p:cNvPr id="4" name="文本框 3" title=""/>
          <p:cNvSpPr txBox="1"/>
          <p:nvPr/>
        </p:nvSpPr>
        <p:spPr>
          <a:xfrm>
            <a:off x="449541" y="2010624"/>
            <a:ext cx="1405637" cy="642252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kumimoji="0" lang="zh-CN" altLang="zh-CN" sz="2400" b="1" i="0" strike="noStrike" kern="1200" cap="none" spc="0" normalizeH="0" baseline="0" noProof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cs typeface="+mn-cs"/>
              </a:rPr>
              <a:t>面分离　</a:t>
            </a:r>
            <a:endParaRPr lang="zh-CN" altLang="en-US"/>
          </a:p>
        </p:txBody>
      </p:sp>
      <p:sp>
        <p:nvSpPr>
          <p:cNvPr id="5" name="文本框 4" title=""/>
          <p:cNvSpPr txBox="1"/>
          <p:nvPr/>
        </p:nvSpPr>
        <p:spPr>
          <a:xfrm>
            <a:off x="3513416" y="2010624"/>
            <a:ext cx="1099249" cy="642252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kumimoji="0" lang="zh-CN" altLang="zh-CN" sz="2400" b="1" i="0" strike="noStrike" kern="1200" cap="none" spc="0" normalizeH="0" baseline="0" noProof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cs typeface="+mn-cs"/>
              </a:rPr>
              <a:t>减小　</a:t>
            </a:r>
            <a:endParaRPr lang="zh-CN" altLang="en-US"/>
          </a:p>
        </p:txBody>
      </p:sp>
      <p:pic>
        <p:nvPicPr>
          <p:cNvPr id="7" name="yt_image_13408" title="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513416" y="3147814"/>
            <a:ext cx="2158326" cy="159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allAtOnce"/>
      <p:bldP spid="5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/>
      </p:nvGrpSpPr>
      <p:grpSpPr>
        <a:xfrm>
          <a:off x="0" y="0"/>
          <a:ext cx="0" cy="0"/>
        </a:xfrm>
      </p:grpSpPr>
      <p:sp>
        <p:nvSpPr>
          <p:cNvPr id="13410" name="yt_shape_13410" title=""/>
          <p:cNvSpPr txBox="1"/>
          <p:nvPr/>
        </p:nvSpPr>
        <p:spPr>
          <a:xfrm>
            <a:off x="539552" y="555526"/>
            <a:ext cx="8444916" cy="10214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 eaLnBrk="1" latinLnBrk="0" hangingPunct="0">
              <a:lnSpc>
                <a:spcPct val="150000"/>
              </a:lnSpc>
            </a:pP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　　同学们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20_fb6ba"/>
              </a:rPr>
              <a:t>以我们现在的能力还无法将火星改变成适合人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类居住的星球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所以还请大家爱护好咱们的地球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！</a:t>
            </a:r>
            <a:endParaRPr lang="zh-CN" altLang="zh-CN" sz="2400" b="1" i="0" u="none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/>
      </p:nvGrpSpPr>
      <p:grpSpPr>
        <a:xfrm>
          <a:off x="0" y="0"/>
          <a:ext cx="0" cy="0"/>
        </a:xfrm>
      </p:grpSpPr>
      <p:sp>
        <p:nvSpPr>
          <p:cNvPr id="13412" name="yt_shape_13412" title=""/>
          <p:cNvSpPr txBox="1"/>
          <p:nvPr/>
        </p:nvSpPr>
        <p:spPr>
          <a:xfrm>
            <a:off x="540000" y="792000"/>
            <a:ext cx="1401217" cy="294632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 eaLnBrk="1" latinLnBrk="0" hangingPunct="0">
              <a:lnSpc>
                <a:spcPct val="150000"/>
              </a:lnSpc>
            </a:pPr>
            <a:r>
              <a:rPr lang="en-US" altLang="zh-CN" sz="1450" b="0" i="0" u="none" spc="10564">
                <a:solidFill>
                  <a:srgbClr val="1EE3CF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 </a:t>
            </a:r>
            <a:endParaRPr lang="en-US" altLang="zh-CN" sz="1450" b="0" i="0" u="none" spc="10564">
              <a:solidFill>
                <a:srgbClr val="1EE3CF"/>
              </a:solidFill>
              <a:effectLst/>
              <a:latin typeface="Times New Roman" panose="02020603050405020304" pitchFamily="14"/>
              <a:ea typeface="宋体" panose="02010600030101010101" pitchFamily="2" charset="-122"/>
            </a:endParaRPr>
          </a:p>
        </p:txBody>
      </p:sp>
      <p:pic>
        <p:nvPicPr>
          <p:cNvPr id="13411" name="yt_image_13411" title="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40000" y="897008"/>
            <a:ext cx="1385750" cy="3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" name="yt_shape_13414" title=""/>
          <p:cNvSpPr txBox="1"/>
          <p:nvPr/>
        </p:nvSpPr>
        <p:spPr>
          <a:xfrm>
            <a:off x="540119" y="1288057"/>
            <a:ext cx="8444916" cy="10214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 eaLnBrk="1" latinLnBrk="0" hangingPunct="0">
              <a:lnSpc>
                <a:spcPct val="150000"/>
              </a:lnSpc>
            </a:pP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　　最后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21_5becf"/>
              </a:rPr>
              <a:t>希望这个飞天科幻故事创作项目能够激发你的创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作灵感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让我们一起在科幻的世界里翱翔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！</a:t>
            </a:r>
            <a:endParaRPr lang="zh-CN" altLang="zh-CN" sz="2400" b="1" i="0" u="none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/>
      </p:nvGrpSpPr>
      <p:grpSpPr>
        <a:xfrm>
          <a:off x="0" y="0"/>
          <a:ext cx="0" cy="0"/>
        </a:xfrm>
      </p:grpSpPr>
      <p:sp>
        <p:nvSpPr>
          <p:cNvPr id="13392" name="yt_shape_13392" title=""/>
          <p:cNvSpPr txBox="1"/>
          <p:nvPr/>
        </p:nvSpPr>
        <p:spPr>
          <a:xfrm>
            <a:off x="540000" y="792000"/>
            <a:ext cx="1401217" cy="294632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 eaLnBrk="1" latinLnBrk="0" hangingPunct="0">
              <a:lnSpc>
                <a:spcPct val="150000"/>
              </a:lnSpc>
            </a:pPr>
            <a:r>
              <a:rPr lang="en-US" altLang="zh-CN" sz="1450" b="0" i="0" u="none" spc="10564">
                <a:solidFill>
                  <a:srgbClr val="1EE3CF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 </a:t>
            </a:r>
            <a:endParaRPr lang="en-US" altLang="zh-CN" sz="1450" b="0" i="0" u="none" spc="10564">
              <a:solidFill>
                <a:srgbClr val="1EE3CF"/>
              </a:solidFill>
              <a:effectLst/>
              <a:latin typeface="Times New Roman" panose="02020603050405020304" pitchFamily="14"/>
              <a:ea typeface="宋体" panose="02010600030101010101" pitchFamily="2" charset="-122"/>
            </a:endParaRPr>
          </a:p>
        </p:txBody>
      </p:sp>
      <p:pic>
        <p:nvPicPr>
          <p:cNvPr id="13391" name="yt_image_13391" title="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40000" y="897008"/>
            <a:ext cx="1385750" cy="3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94" name="yt_shape_13394" title=""/>
          <p:cNvSpPr txBox="1"/>
          <p:nvPr/>
        </p:nvSpPr>
        <p:spPr>
          <a:xfrm>
            <a:off x="540119" y="1288057"/>
            <a:ext cx="8444916" cy="268342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 eaLnBrk="1" latinLnBrk="0" hangingPunct="0">
              <a:lnSpc>
                <a:spcPct val="150000"/>
              </a:lnSpc>
            </a:pP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　　随着科技的飞速发展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13_656ae"/>
              </a:rPr>
              <a:t>人类对宇宙的探索欲望愈发强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烈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24_26dfb"/>
              </a:rPr>
              <a:t>飞天科幻故事作为一个能够展现人类对未知领域的向往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与幻想的载体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受到了广大读者的喜爱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8_84f68"/>
              </a:rPr>
              <a:t>本项目旨在创作一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个飞天科幻故事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通过丰富的想象力和科学的逻辑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3_6a5b3"/>
              </a:rPr>
              <a:t>带领读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者探索未知的宇宙世界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zh-CN" sz="2400" b="1" i="0" u="none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/>
      </p:nvGrpSpPr>
      <p:grpSpPr>
        <a:xfrm>
          <a:off x="0" y="0"/>
          <a:ext cx="0" cy="0"/>
        </a:xfrm>
      </p:grpSpPr>
      <p:sp>
        <p:nvSpPr>
          <p:cNvPr id="13396" name="yt_shape_13396" title=""/>
          <p:cNvSpPr txBox="1"/>
          <p:nvPr/>
        </p:nvSpPr>
        <p:spPr>
          <a:xfrm>
            <a:off x="539433" y="419509"/>
            <a:ext cx="1401217" cy="294632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 eaLnBrk="1" latinLnBrk="0" hangingPunct="0">
              <a:lnSpc>
                <a:spcPct val="150000"/>
              </a:lnSpc>
            </a:pPr>
            <a:r>
              <a:rPr lang="en-US" altLang="zh-CN" sz="1450" b="0" i="0" u="none" spc="10564">
                <a:solidFill>
                  <a:srgbClr val="1EE3CF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 </a:t>
            </a:r>
            <a:endParaRPr lang="en-US" altLang="zh-CN" sz="1450" b="0" i="0" u="none" spc="10564">
              <a:solidFill>
                <a:srgbClr val="1EE3CF"/>
              </a:solidFill>
              <a:effectLst/>
              <a:latin typeface="Times New Roman" panose="02020603050405020304" pitchFamily="14"/>
              <a:ea typeface="宋体" panose="02010600030101010101" pitchFamily="2" charset="-122"/>
            </a:endParaRPr>
          </a:p>
        </p:txBody>
      </p:sp>
      <p:pic>
        <p:nvPicPr>
          <p:cNvPr id="13395" name="yt_image_13395" title="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39433" y="524517"/>
            <a:ext cx="1385750" cy="3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98" name="yt_shape_13398" title=""/>
          <p:cNvSpPr txBox="1"/>
          <p:nvPr/>
        </p:nvSpPr>
        <p:spPr>
          <a:xfrm>
            <a:off x="539552" y="915566"/>
            <a:ext cx="8444916" cy="10379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 eaLnBrk="1" latinLnBrk="0" hangingPunct="0">
              <a:lnSpc>
                <a:spcPct val="150000"/>
              </a:lnSpc>
            </a:pP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任务一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22_318ee"/>
              </a:rPr>
              <a:t>了解探月工程取得的成就及人类对未来太空生活的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期盼</a:t>
            </a:r>
            <a:endParaRPr lang="zh-CN" altLang="zh-CN" sz="2400" b="1" i="0" u="none">
              <a:solidFill>
                <a:srgbClr val="000000"/>
              </a:solidFill>
              <a:effectLst/>
              <a:latin typeface="Times New Roman" panose="02020603050405020304" pitchFamily="14"/>
              <a:ea typeface="宋体" panose="02010600030101010101" pitchFamily="2" charset="-122"/>
            </a:endParaRPr>
          </a:p>
        </p:txBody>
      </p:sp>
      <p:sp>
        <p:nvSpPr>
          <p:cNvPr id="5" name="yt_shape_13399" title=""/>
          <p:cNvSpPr txBox="1"/>
          <p:nvPr/>
        </p:nvSpPr>
        <p:spPr>
          <a:xfrm>
            <a:off x="539433" y="1851670"/>
            <a:ext cx="8444916" cy="268342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eaLnBrk="1" latinLnBrk="0" hangingPunct="0">
              <a:lnSpc>
                <a:spcPct val="150000"/>
              </a:lnSpc>
            </a:pP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　　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2024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年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中国探月工程——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sz="2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          </a:t>
            </a:r>
            <a:r>
              <a:rPr sz="2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6_1d93c,isEnd"/>
              </a:rPr>
              <a:t>工程迎来二十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周年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我国探月工程至今已顺利完成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绕月探测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3_7ae3c,isEnd"/>
              </a:rPr>
              <a:t>落月探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测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采样返回探测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(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简称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绕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落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回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)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7_ac62e,isEnd"/>
              </a:rPr>
              <a:t>三个阶段战略目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标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并开始实施探月四期工程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12_b02ae,isEnd"/>
              </a:rPr>
              <a:t>最终建立月球科研站和实现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载人登月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,isEnd"/>
              </a:rPr>
              <a:t>。</a:t>
            </a:r>
            <a:endParaRPr lang="zh-CN" altLang="zh-CN" sz="2400" b="1" i="0" u="none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sym typeface=",isEnd"/>
            </a:endParaRPr>
          </a:p>
        </p:txBody>
      </p:sp>
      <p:sp>
        <p:nvSpPr>
          <p:cNvPr id="6" name="文本框 5" title=""/>
          <p:cNvSpPr txBox="1"/>
          <p:nvPr/>
        </p:nvSpPr>
        <p:spPr>
          <a:xfrm>
            <a:off x="5345272" y="1804864"/>
            <a:ext cx="1099249" cy="642252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kumimoji="0" lang="zh-CN" altLang="zh-CN" sz="2400" b="1" i="0" strike="noStrike" kern="1200" cap="none" spc="0" normalizeH="0" baseline="0" noProof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cs typeface="+mn-cs"/>
              </a:rPr>
              <a:t>嫦娥　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/>
      </p:nvGrpSpPr>
      <p:grpSpPr>
        <a:xfrm>
          <a:off x="0" y="0"/>
          <a:ext cx="0" cy="0"/>
        </a:xfrm>
      </p:grpSpPr>
      <p:sp>
        <p:nvSpPr>
          <p:cNvPr id="13400" name="yt_shape_13400" title=""/>
          <p:cNvSpPr txBox="1"/>
          <p:nvPr/>
        </p:nvSpPr>
        <p:spPr>
          <a:xfrm>
            <a:off x="539671" y="414257"/>
            <a:ext cx="8444916" cy="268342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 eaLnBrk="1" latinLnBrk="0" hangingPunct="0">
              <a:lnSpc>
                <a:spcPct val="150000"/>
              </a:lnSpc>
            </a:pP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任务二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创作一部飞天科幻故事</a:t>
            </a:r>
            <a:endParaRPr lang="zh-CN" altLang="zh-CN" sz="2400" b="1" i="0" u="none">
              <a:solidFill>
                <a:srgbClr val="000000"/>
              </a:solidFill>
              <a:effectLst/>
              <a:latin typeface="Times New Roman" panose="02020603050405020304" pitchFamily="14"/>
              <a:ea typeface="宋体" panose="02010600030101010101" pitchFamily="2" charset="-122"/>
            </a:endParaRPr>
          </a:p>
          <a:p>
            <a:pPr algn="l" eaLnBrk="1" latinLnBrk="0" hangingPunct="0">
              <a:lnSpc>
                <a:spcPct val="150000"/>
              </a:lnSpc>
            </a:pP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案例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endParaRPr lang="zh-CN" altLang="zh-CN" sz="2400" b="1" i="0" u="none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 eaLnBrk="1" latinLnBrk="0" hangingPunct="0">
              <a:lnSpc>
                <a:spcPct val="150000"/>
              </a:lnSpc>
            </a:pP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　　嗨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地球上的小朋友们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！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我是来自火星的特别小朋友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_⨹_1_92f74"/>
              </a:rPr>
              <a:t>，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是第一个在红色星球上火星基地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(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如图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)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出生的人类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今天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_⨹_1_33f10"/>
              </a:rPr>
              <a:t>，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我要带你们一起探索这个神秘而奇妙的星球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zh-CN" sz="2400" b="1" i="0" u="none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3403" name="yt_image_13403" title="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682647" y="3219822"/>
            <a:ext cx="2158964" cy="135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/>
      </p:nvGrpSpPr>
      <p:grpSpPr>
        <a:xfrm>
          <a:off x="0" y="0"/>
          <a:ext cx="0" cy="0"/>
        </a:xfrm>
      </p:grpSpPr>
      <p:sp>
        <p:nvSpPr>
          <p:cNvPr id="13405" name="yt_shape_13405" title=""/>
          <p:cNvSpPr txBox="1"/>
          <p:nvPr/>
        </p:nvSpPr>
        <p:spPr>
          <a:xfrm>
            <a:off x="539552" y="565751"/>
            <a:ext cx="8444916" cy="40119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 eaLnBrk="1">
              <a:lnSpc>
                <a:spcPct val="120000"/>
              </a:lnSpc>
            </a:pP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　　在火星上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晚上我们可以看到两个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月亮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5_ab253,isEnd"/>
              </a:rPr>
              <a:t>——火卫一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和火卫二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是太阳光照到它们上面发生了</a:t>
            </a:r>
            <a:r>
              <a:rPr sz="2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          </a:t>
            </a:r>
            <a:r>
              <a:rPr sz="2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(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填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1_06b86,isEnd"/>
              </a:rPr>
              <a:t>反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射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或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折射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)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因为火星离太阳比地球</a:t>
            </a:r>
            <a:r>
              <a:rPr sz="2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     </a:t>
            </a:r>
            <a:r>
              <a:rPr sz="6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(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填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远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_⨹_1_333b8,isEnd"/>
              </a:rPr>
              <a:t>”</a:t>
            </a:r>
            <a:b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或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近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)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19_e04cd,isEnd"/>
              </a:rPr>
              <a:t>所以它们看起来没有地球上看到的月亮那么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亮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但它们依然是夜晚天空中最亮的星</a:t>
            </a:r>
            <a:r>
              <a:rPr lang="zh-CN" altLang="zh-CN" sz="2400" b="1" i="0" u="none" smtClean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,isEnd"/>
              </a:rPr>
              <a:t>。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火星的重力比</a:t>
            </a: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地</a:t>
            </a:r>
            <a:endParaRPr lang="en-US" altLang="zh-CN" smtClean="0">
              <a:solidFill>
                <a:srgbClr val="000000"/>
              </a:solidFill>
              <a:latin typeface="Times New Roman" panose="02020603050405020304" pitchFamily="14"/>
              <a:ea typeface="宋体" panose="02010600030101010101" pitchFamily="2" charset="-122"/>
            </a:endParaRPr>
          </a:p>
          <a:p>
            <a:pPr lvl="0" eaLnBrk="1">
              <a:lnSpc>
                <a:spcPct val="120000"/>
              </a:lnSpc>
            </a:pP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球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要小很多</a:t>
            </a:r>
            <a:r>
              <a:rPr lang="zh-CN" altLang="en-US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大约为地球上重力的</a:t>
            </a:r>
            <a:r>
              <a:rPr lang="en-US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38</a:t>
            </a:r>
            <a:r>
              <a:rPr lang="zh-CN" altLang="en-US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％，</a:t>
            </a: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  <a:sym typeface="_⨹_1_39776,isEnd"/>
              </a:rPr>
              <a:t>比</a:t>
            </a: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如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我的质量</a:t>
            </a: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为</a:t>
            </a:r>
            <a:endParaRPr lang="en-US" altLang="zh-CN" smtClean="0">
              <a:solidFill>
                <a:srgbClr val="000000"/>
              </a:solidFill>
              <a:latin typeface="Times New Roman" panose="02020603050405020304" pitchFamily="14"/>
              <a:ea typeface="宋体" panose="02010600030101010101" pitchFamily="2" charset="-122"/>
            </a:endParaRPr>
          </a:p>
          <a:p>
            <a:pPr lvl="0" eaLnBrk="1">
              <a:lnSpc>
                <a:spcPct val="120000"/>
              </a:lnSpc>
            </a:pPr>
            <a:r>
              <a:rPr lang="en-US" altLang="zh-CN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60</a:t>
            </a: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 </a:t>
            </a:r>
            <a:r>
              <a:rPr lang="en-US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kg</a:t>
            </a:r>
            <a:r>
              <a:rPr lang="zh-CN" altLang="en-US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那么我在地球上的重力为</a:t>
            </a:r>
            <a:r>
              <a:rPr lang="zh-CN" altLang="en-US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lang="zh-CN" altLang="en-US"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       </a:t>
            </a:r>
            <a:r>
              <a:rPr lang="zh-CN" altLang="en-US" sz="13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lang="en-US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N</a:t>
            </a:r>
            <a:r>
              <a:rPr lang="zh-CN" altLang="en-US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_⨹_1_22949,isEnd"/>
              </a:rPr>
              <a:t>，</a:t>
            </a: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在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火星上</a:t>
            </a: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的</a:t>
            </a:r>
            <a:endParaRPr lang="en-US" altLang="zh-CN" smtClean="0">
              <a:solidFill>
                <a:srgbClr val="000000"/>
              </a:solidFill>
              <a:latin typeface="Times New Roman" panose="02020603050405020304" pitchFamily="14"/>
              <a:ea typeface="宋体" panose="02010600030101010101" pitchFamily="2" charset="-122"/>
            </a:endParaRPr>
          </a:p>
          <a:p>
            <a:pPr lvl="0" eaLnBrk="1">
              <a:lnSpc>
                <a:spcPct val="120000"/>
              </a:lnSpc>
            </a:pP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重力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大约为</a:t>
            </a:r>
            <a:r>
              <a:rPr lang="zh-CN" altLang="en-US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lang="zh-CN" altLang="en-US"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       </a:t>
            </a:r>
            <a:r>
              <a:rPr lang="zh-CN" altLang="en-US" sz="13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lang="en-US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N(</a:t>
            </a:r>
            <a:r>
              <a:rPr lang="en-US" altLang="zh-CN" i="1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g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取</a:t>
            </a:r>
            <a:r>
              <a:rPr lang="en-US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10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 </a:t>
            </a:r>
            <a:r>
              <a:rPr lang="en-US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N/kg)</a:t>
            </a:r>
            <a:r>
              <a:rPr lang="zh-CN" altLang="en-US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  <a:sym typeface="_⨹_5_1ebe5,isEnd"/>
              </a:rPr>
              <a:t>这使得我</a:t>
            </a: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  <a:sym typeface="_⨹_5_1ebe5,isEnd"/>
              </a:rPr>
              <a:t>在</a:t>
            </a: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火星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上</a:t>
            </a: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更</a:t>
            </a:r>
            <a:endParaRPr lang="en-US" altLang="zh-CN" smtClean="0">
              <a:solidFill>
                <a:srgbClr val="000000"/>
              </a:solidFill>
              <a:latin typeface="Times New Roman" panose="02020603050405020304" pitchFamily="14"/>
              <a:ea typeface="宋体" panose="02010600030101010101" pitchFamily="2" charset="-122"/>
            </a:endParaRPr>
          </a:p>
          <a:p>
            <a:pPr lvl="0" eaLnBrk="1">
              <a:lnSpc>
                <a:spcPct val="120000"/>
              </a:lnSpc>
            </a:pP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加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的轻巧</a:t>
            </a:r>
            <a:r>
              <a:rPr lang="zh-CN" altLang="en-US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能跳得更远</a:t>
            </a:r>
            <a:r>
              <a:rPr lang="zh-CN" altLang="en-US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,isEnd"/>
              </a:rPr>
              <a:t>。</a:t>
            </a:r>
            <a:endParaRPr lang="zh-CN" altLang="en-US">
              <a:sym typeface=",isEnd"/>
            </a:endParaRP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/>
      </p:nvGrpSpPr>
      <p:grpSpPr>
        <a:xfrm>
          <a:off x="0" y="0"/>
          <a:ext cx="0" cy="0"/>
        </a:xfrm>
      </p:grpSpPr>
      <p:sp>
        <p:nvSpPr>
          <p:cNvPr id="13405" name="yt_shape_13405" title=""/>
          <p:cNvSpPr txBox="1"/>
          <p:nvPr/>
        </p:nvSpPr>
        <p:spPr>
          <a:xfrm>
            <a:off x="539552" y="565751"/>
            <a:ext cx="8444916" cy="40119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 eaLnBrk="1">
              <a:lnSpc>
                <a:spcPct val="120000"/>
              </a:lnSpc>
            </a:pP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　　在火星上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晚上我们可以看到两个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月亮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5_ab253,isEnd"/>
              </a:rPr>
              <a:t>——火卫一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和火卫二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是太阳光照到它们上面发生了</a:t>
            </a:r>
            <a:r>
              <a:rPr sz="2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          </a:t>
            </a:r>
            <a:r>
              <a:rPr sz="2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(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填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1_06b86,isEnd"/>
              </a:rPr>
              <a:t>反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射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或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折射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)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因为火星离太阳比地球</a:t>
            </a:r>
            <a:r>
              <a:rPr sz="2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     </a:t>
            </a:r>
            <a:r>
              <a:rPr sz="6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(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填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远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_⨹_1_333b8,isEnd"/>
              </a:rPr>
              <a:t>”</a:t>
            </a:r>
            <a:b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或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近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)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19_e04cd,isEnd"/>
              </a:rPr>
              <a:t>所以它们看起来没有地球上看到的月亮那么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亮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但它们依然是夜晚天空中最亮的星</a:t>
            </a:r>
            <a:r>
              <a:rPr lang="zh-CN" altLang="zh-CN" sz="2400" b="1" i="0" u="none" smtClean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,isEnd"/>
              </a:rPr>
              <a:t>。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火星的重力比</a:t>
            </a: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地</a:t>
            </a:r>
            <a:endParaRPr lang="en-US" altLang="zh-CN" smtClean="0">
              <a:solidFill>
                <a:srgbClr val="000000"/>
              </a:solidFill>
              <a:latin typeface="Times New Roman" panose="02020603050405020304" pitchFamily="14"/>
              <a:ea typeface="宋体" panose="02010600030101010101" pitchFamily="2" charset="-122"/>
            </a:endParaRPr>
          </a:p>
          <a:p>
            <a:pPr lvl="0" eaLnBrk="1">
              <a:lnSpc>
                <a:spcPct val="120000"/>
              </a:lnSpc>
            </a:pP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球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要小很多</a:t>
            </a:r>
            <a:r>
              <a:rPr lang="zh-CN" altLang="en-US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大约为地球上重力的</a:t>
            </a:r>
            <a:r>
              <a:rPr lang="en-US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38</a:t>
            </a:r>
            <a:r>
              <a:rPr lang="zh-CN" altLang="en-US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％，</a:t>
            </a: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  <a:sym typeface="_⨹_1_39776,isEnd"/>
              </a:rPr>
              <a:t>比</a:t>
            </a: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如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我的质量</a:t>
            </a: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为</a:t>
            </a:r>
            <a:endParaRPr lang="en-US" altLang="zh-CN" smtClean="0">
              <a:solidFill>
                <a:srgbClr val="000000"/>
              </a:solidFill>
              <a:latin typeface="Times New Roman" panose="02020603050405020304" pitchFamily="14"/>
              <a:ea typeface="宋体" panose="02010600030101010101" pitchFamily="2" charset="-122"/>
            </a:endParaRPr>
          </a:p>
          <a:p>
            <a:pPr lvl="0" eaLnBrk="1">
              <a:lnSpc>
                <a:spcPct val="120000"/>
              </a:lnSpc>
            </a:pPr>
            <a:r>
              <a:rPr lang="en-US" altLang="zh-CN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60</a:t>
            </a: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 </a:t>
            </a:r>
            <a:r>
              <a:rPr lang="en-US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kg</a:t>
            </a:r>
            <a:r>
              <a:rPr lang="zh-CN" altLang="en-US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那么我在地球上的重力为</a:t>
            </a:r>
            <a:r>
              <a:rPr lang="zh-CN" altLang="en-US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lang="zh-CN" altLang="en-US"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       </a:t>
            </a:r>
            <a:r>
              <a:rPr lang="zh-CN" altLang="en-US" sz="13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lang="en-US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N</a:t>
            </a:r>
            <a:r>
              <a:rPr lang="zh-CN" altLang="en-US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_⨹_1_22949,isEnd"/>
              </a:rPr>
              <a:t>，</a:t>
            </a: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在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火星上</a:t>
            </a: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的</a:t>
            </a:r>
            <a:endParaRPr lang="en-US" altLang="zh-CN" smtClean="0">
              <a:solidFill>
                <a:srgbClr val="000000"/>
              </a:solidFill>
              <a:latin typeface="Times New Roman" panose="02020603050405020304" pitchFamily="14"/>
              <a:ea typeface="宋体" panose="02010600030101010101" pitchFamily="2" charset="-122"/>
            </a:endParaRPr>
          </a:p>
          <a:p>
            <a:pPr lvl="0" eaLnBrk="1">
              <a:lnSpc>
                <a:spcPct val="120000"/>
              </a:lnSpc>
            </a:pP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重力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大约为</a:t>
            </a:r>
            <a:r>
              <a:rPr lang="zh-CN" altLang="en-US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lang="zh-CN" altLang="en-US"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       </a:t>
            </a:r>
            <a:r>
              <a:rPr lang="zh-CN" altLang="en-US" sz="13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lang="en-US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N(</a:t>
            </a:r>
            <a:r>
              <a:rPr lang="en-US" altLang="zh-CN" i="1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g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取</a:t>
            </a:r>
            <a:r>
              <a:rPr lang="en-US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10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 </a:t>
            </a:r>
            <a:r>
              <a:rPr lang="en-US" altLang="zh-CN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N/kg)</a:t>
            </a:r>
            <a:r>
              <a:rPr lang="zh-CN" altLang="en-US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  <a:sym typeface="_⨹_5_1ebe5,isEnd"/>
              </a:rPr>
              <a:t>这使得我</a:t>
            </a: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  <a:sym typeface="_⨹_5_1ebe5,isEnd"/>
              </a:rPr>
              <a:t>在</a:t>
            </a: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火星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上</a:t>
            </a: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更</a:t>
            </a:r>
            <a:endParaRPr lang="en-US" altLang="zh-CN" smtClean="0">
              <a:solidFill>
                <a:srgbClr val="000000"/>
              </a:solidFill>
              <a:latin typeface="Times New Roman" panose="02020603050405020304" pitchFamily="14"/>
              <a:ea typeface="宋体" panose="02010600030101010101" pitchFamily="2" charset="-122"/>
            </a:endParaRPr>
          </a:p>
          <a:p>
            <a:pPr lvl="0" eaLnBrk="1">
              <a:lnSpc>
                <a:spcPct val="120000"/>
              </a:lnSpc>
            </a:pPr>
            <a:r>
              <a:rPr lang="zh-CN" altLang="en-US" smtClean="0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加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的轻巧</a:t>
            </a:r>
            <a:r>
              <a:rPr lang="zh-CN" altLang="en-US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4"/>
                <a:ea typeface="宋体" panose="02010600030101010101" pitchFamily="2" charset="-122"/>
              </a:rPr>
              <a:t>能跳得更远</a:t>
            </a:r>
            <a:r>
              <a:rPr lang="zh-CN" altLang="en-US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,isEnd"/>
              </a:rPr>
              <a:t>。</a:t>
            </a:r>
            <a:endParaRPr lang="zh-CN" altLang="en-US">
              <a:sym typeface=",isEnd"/>
            </a:endParaRPr>
          </a:p>
        </p:txBody>
      </p:sp>
      <p:sp>
        <p:nvSpPr>
          <p:cNvPr id="2" name="文本框 1" title=""/>
          <p:cNvSpPr txBox="1"/>
          <p:nvPr/>
        </p:nvSpPr>
        <p:spPr>
          <a:xfrm>
            <a:off x="6270600" y="798974"/>
            <a:ext cx="1099249" cy="642252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kumimoji="0" lang="zh-CN" altLang="zh-CN" sz="2400" b="1" i="0" strike="noStrike" kern="1200" cap="none" spc="0" normalizeH="0" baseline="0" noProof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cs typeface="+mn-cs"/>
              </a:rPr>
              <a:t>反射　</a:t>
            </a:r>
            <a:endParaRPr lang="zh-CN" altLang="en-US"/>
          </a:p>
        </p:txBody>
      </p:sp>
      <p:sp>
        <p:nvSpPr>
          <p:cNvPr id="3" name="文本框 2" title=""/>
          <p:cNvSpPr txBox="1"/>
          <p:nvPr/>
        </p:nvSpPr>
        <p:spPr>
          <a:xfrm>
            <a:off x="6372200" y="1275606"/>
            <a:ext cx="792860" cy="642252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kumimoji="0" lang="zh-CN" altLang="zh-CN" sz="2400" b="1" i="0" strike="noStrike" kern="1200" cap="none" spc="0" normalizeH="0" baseline="0" noProof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cs typeface="+mn-cs"/>
              </a:rPr>
              <a:t>远　</a:t>
            </a:r>
            <a:endParaRPr lang="zh-CN" altLang="en-US"/>
          </a:p>
        </p:txBody>
      </p:sp>
      <p:sp>
        <p:nvSpPr>
          <p:cNvPr id="5" name="文本框 4" title=""/>
          <p:cNvSpPr txBox="1"/>
          <p:nvPr/>
        </p:nvSpPr>
        <p:spPr>
          <a:xfrm>
            <a:off x="5181755" y="3075806"/>
            <a:ext cx="943674" cy="642252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cs typeface="+mn-cs"/>
              </a:rPr>
              <a:t>600</a:t>
            </a:r>
            <a:r>
              <a:rPr kumimoji="0" lang="zh-CN" altLang="zh-CN" sz="2400" b="1" i="0" strike="noStrike" kern="1200" cap="none" spc="0" normalizeH="0" baseline="0" noProof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cs typeface="+mn-cs"/>
              </a:rPr>
              <a:t>　</a:t>
            </a:r>
            <a:endParaRPr lang="zh-CN" altLang="en-US"/>
          </a:p>
        </p:txBody>
      </p:sp>
      <p:sp>
        <p:nvSpPr>
          <p:cNvPr id="6" name="文本框 5" title=""/>
          <p:cNvSpPr txBox="1"/>
          <p:nvPr/>
        </p:nvSpPr>
        <p:spPr>
          <a:xfrm>
            <a:off x="2322717" y="3507854"/>
            <a:ext cx="943674" cy="642252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cs typeface="+mn-cs"/>
              </a:rPr>
              <a:t>228</a:t>
            </a:r>
            <a:r>
              <a:rPr kumimoji="0" lang="zh-CN" altLang="zh-CN" sz="2400" b="1" i="0" strike="noStrike" kern="1200" cap="none" spc="0" normalizeH="0" baseline="0" noProof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cs typeface="+mn-cs"/>
              </a:rPr>
              <a:t>　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build="allAtOnce"/>
      <p:bldP spid="5" grpId="0" build="allAtOnce"/>
      <p:bldP spid="6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/>
      </p:nvGrpSpPr>
      <p:grpSpPr>
        <a:xfrm>
          <a:off x="0" y="0"/>
          <a:ext cx="0" cy="0"/>
        </a:xfrm>
      </p:grpSpPr>
      <p:sp>
        <p:nvSpPr>
          <p:cNvPr id="13406" name="yt_shape_13406" title=""/>
          <p:cNvSpPr txBox="1"/>
          <p:nvPr/>
        </p:nvSpPr>
        <p:spPr>
          <a:xfrm>
            <a:off x="540119" y="792000"/>
            <a:ext cx="8444916" cy="268342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eaLnBrk="1" latinLnBrk="0" hangingPunct="0">
              <a:lnSpc>
                <a:spcPct val="150000"/>
              </a:lnSpc>
            </a:pP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　　火星上的风很大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我们可以通过</a:t>
            </a:r>
            <a:r>
              <a:rPr sz="2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          </a:t>
            </a:r>
            <a:r>
              <a:rPr sz="2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直接听到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1_83222,isEnd"/>
              </a:rPr>
              <a:t>呼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呼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的风声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因为力可以改变物体的</a:t>
            </a:r>
            <a:r>
              <a:rPr sz="2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                   </a:t>
            </a:r>
            <a:r>
              <a:rPr sz="15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3_4864f,isEnd"/>
              </a:rPr>
              <a:t>风把尘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埃吹起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形成沙尘暴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有时沙尘暴会持续几个月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4_a8ad7,isEnd"/>
              </a:rPr>
              <a:t>这些沙尘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落下来可以覆盖整个火星表面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12_0aabd,isEnd"/>
              </a:rPr>
              <a:t>对火星的气候和生态产生深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远影响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,isEnd"/>
              </a:rPr>
              <a:t>。</a:t>
            </a:r>
            <a:endParaRPr lang="zh-CN" altLang="zh-CN" sz="2400" b="1" i="0" u="none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sym typeface=",isEnd"/>
            </a:endParaRP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/>
      </p:nvGrpSpPr>
      <p:grpSpPr>
        <a:xfrm>
          <a:off x="0" y="0"/>
          <a:ext cx="0" cy="0"/>
        </a:xfrm>
      </p:grpSpPr>
      <p:sp>
        <p:nvSpPr>
          <p:cNvPr id="13406" name="yt_shape_13406" title=""/>
          <p:cNvSpPr txBox="1"/>
          <p:nvPr/>
        </p:nvSpPr>
        <p:spPr>
          <a:xfrm>
            <a:off x="540119" y="792000"/>
            <a:ext cx="8444916" cy="268342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eaLnBrk="1" latinLnBrk="0" hangingPunct="0">
              <a:lnSpc>
                <a:spcPct val="150000"/>
              </a:lnSpc>
            </a:pP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　　火星上的风很大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我们可以通过</a:t>
            </a:r>
            <a:r>
              <a:rPr sz="2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          </a:t>
            </a:r>
            <a:r>
              <a:rPr sz="2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直接听到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1_83222,isEnd"/>
              </a:rPr>
              <a:t>呼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呼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的风声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因为力可以改变物体的</a:t>
            </a:r>
            <a:r>
              <a:rPr sz="2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                   </a:t>
            </a:r>
            <a:r>
              <a:rPr sz="15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3_4864f,isEnd"/>
              </a:rPr>
              <a:t>风把尘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埃吹起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形成沙尘暴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有时沙尘暴会持续几个月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4_a8ad7,isEnd"/>
              </a:rPr>
              <a:t>这些沙尘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落下来可以覆盖整个火星表面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12_0aabd,isEnd"/>
              </a:rPr>
              <a:t>对火星的气候和生态产生深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远影响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,isEnd"/>
              </a:rPr>
              <a:t>。</a:t>
            </a:r>
            <a:endParaRPr lang="zh-CN" altLang="zh-CN" sz="2400" b="1" i="0" u="none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sym typeface=",isEnd"/>
            </a:endParaRPr>
          </a:p>
        </p:txBody>
      </p:sp>
      <p:sp>
        <p:nvSpPr>
          <p:cNvPr id="2" name="文本框 1" title=""/>
          <p:cNvSpPr txBox="1"/>
          <p:nvPr/>
        </p:nvSpPr>
        <p:spPr>
          <a:xfrm>
            <a:off x="5658696" y="745194"/>
            <a:ext cx="1099249" cy="642252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kumimoji="0" lang="zh-CN" altLang="zh-CN" sz="2400" b="1" i="0" strike="noStrike" kern="1200" cap="none" spc="0" normalizeH="0" baseline="0" noProof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cs typeface="+mn-cs"/>
              </a:rPr>
              <a:t>空气　</a:t>
            </a:r>
            <a:endParaRPr lang="zh-CN" altLang="en-US"/>
          </a:p>
        </p:txBody>
      </p:sp>
      <p:sp>
        <p:nvSpPr>
          <p:cNvPr id="3" name="文本框 2" title=""/>
          <p:cNvSpPr txBox="1"/>
          <p:nvPr/>
        </p:nvSpPr>
        <p:spPr>
          <a:xfrm>
            <a:off x="5658696" y="1293834"/>
            <a:ext cx="1712023" cy="642252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kumimoji="0" lang="zh-CN" altLang="zh-CN" sz="2400" b="1" i="0" strike="noStrike" kern="1200" cap="none" spc="0" normalizeH="0" baseline="0" noProof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cs typeface="+mn-cs"/>
              </a:rPr>
              <a:t>运动状态　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/>
      </p:nvGrpSpPr>
      <p:grpSpPr>
        <a:xfrm>
          <a:off x="0" y="0"/>
          <a:ext cx="0" cy="0"/>
        </a:xfrm>
      </p:grpSpPr>
      <p:sp>
        <p:nvSpPr>
          <p:cNvPr id="13407" name="yt_shape_13407" title=""/>
          <p:cNvSpPr txBox="1"/>
          <p:nvPr/>
        </p:nvSpPr>
        <p:spPr>
          <a:xfrm>
            <a:off x="553871" y="522433"/>
            <a:ext cx="8444916" cy="295232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eaLnBrk="1" latinLnBrk="0" hangingPunct="0">
              <a:lnSpc>
                <a:spcPct val="110000"/>
              </a:lnSpc>
            </a:pP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　　我在火星上还有一个好朋友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祝融号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火星车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(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如图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)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_⨹_1_55de7,isEnd"/>
              </a:rPr>
              <a:t>，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它在地球表面质量是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240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 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kg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它到达火星后的质量</a:t>
            </a:r>
            <a:r>
              <a:rPr sz="2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</a:t>
            </a:r>
            <a:r>
              <a:rPr sz="9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100" spc="-100">
                <a:latin typeface="Times New Roman" panose="02020603050405020304" pitchFamily="14"/>
              </a:rPr>
              <a:t>⁠</a:t>
            </a:r>
            <a:br>
              <a:rPr lang="zh-CN" altLang="zh-CN" sz="2400" b="1" i="0" u="sng">
                <a:solidFill>
                  <a:srgbClr val="FF0000">
                    <a:alpha val="0"/>
                  </a:srgbClr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sym typeface="W:6.005039,H:43.2"/>
              </a:rPr>
            </a:br>
            <a:r>
              <a:rPr sz="2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</a:t>
            </a:r>
            <a:r>
              <a:rPr sz="9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(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填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大于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”“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小于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或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等于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)240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 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kg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4_6ca40,isEnd"/>
              </a:rPr>
              <a:t>它还对我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说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人类是用火箭发射送它长途跋涉来到这里的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4_bd06c,isEnd"/>
              </a:rPr>
              <a:t>火箭发射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时向下喷气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利用</a:t>
            </a:r>
            <a:r>
              <a:rPr sz="2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                                       </a:t>
            </a:r>
            <a:r>
              <a:rPr sz="1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100" spc="-100">
                <a:latin typeface="Times New Roman" panose="02020603050405020304" pitchFamily="14"/>
              </a:rPr>
              <a:t>⁠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  <a:sym typeface="_⨹_8_1146d,isEnd"/>
              </a:rPr>
              <a:t>的原理人类实现了</a:t>
            </a:r>
            <a:b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</a:b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飞天梦想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4"/>
                <a:ea typeface="宋体" panose="02010600030101010101" pitchFamily="2" charset="-122"/>
              </a:rPr>
              <a:t>它的轮胎上有很多明显的花纹是为了增大</a:t>
            </a:r>
            <a:r>
              <a:rPr sz="2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     </a:t>
            </a:r>
            <a:r>
              <a:rPr sz="6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100" spc="-100">
                <a:latin typeface="Times New Roman" panose="02020603050405020304" pitchFamily="14"/>
              </a:rPr>
              <a:t>⁠</a:t>
            </a:r>
            <a:br>
              <a:rPr lang="zh-CN" altLang="zh-CN" sz="2400" b="1" i="0" u="sng">
                <a:solidFill>
                  <a:srgbClr val="FF0000">
                    <a:alpha val="0"/>
                  </a:srgbClr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  <a:ea typeface="宋体" panose="02010600030101010101" pitchFamily="2" charset="-122"/>
                <a:sym typeface="W:6.005039,H:43.2"/>
              </a:rPr>
            </a:br>
            <a:r>
              <a:rPr sz="21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       </a:t>
            </a:r>
            <a:r>
              <a:rPr sz="12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4"/>
              </a:rPr>
              <a:t> </a:t>
            </a:r>
            <a:r>
              <a:rPr sz="100" spc="-100">
                <a:latin typeface="Times New Roman" panose="02020603050405020304" pitchFamily="14"/>
              </a:rPr>
              <a:t>⁠</a:t>
            </a:r>
            <a:r>
              <a:rPr lang="zh-CN" altLang="zh-CN" sz="2400" b="1" i="0" u="none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,isEnd"/>
              </a:rPr>
              <a:t>。</a:t>
            </a:r>
            <a:endParaRPr lang="zh-CN" altLang="zh-CN" sz="2400" b="1" i="0" u="none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sym typeface=",isEnd"/>
            </a:endParaRPr>
          </a:p>
        </p:txBody>
      </p:sp>
      <p:pic>
        <p:nvPicPr>
          <p:cNvPr id="8" name="yt_image_13408" title="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419872" y="3003798"/>
            <a:ext cx="2158326" cy="159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WI0YzZmNzMyZjAzZjNjNzdlODFhOGRjMWQyMDkxZDgifQ==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heme/theme1.xml><?xml version="1.0" encoding="utf-8"?>
<a:theme xmlns:r="http://schemas.openxmlformats.org/officeDocument/2006/relationships" xmlns:a="http://schemas.openxmlformats.org/drawingml/2006/main" name="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45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59" baseType="lpstr">
      <vt:lpstr>Arial</vt:lpstr>
      <vt:lpstr>微软雅黑</vt:lpstr>
      <vt:lpstr>Wingdings</vt:lpstr>
      <vt:lpstr>Calibri</vt:lpstr>
      <vt:lpstr>Times New Roman</vt:lpstr>
      <vt:lpstr>宋体</vt:lpstr>
      <vt:lpstr>黑体</vt:lpstr>
      <vt:lpstr>_⨹_13_656ae</vt:lpstr>
      <vt:lpstr>_⨹_24_26dfb</vt:lpstr>
      <vt:lpstr>_⨹_8_84f68</vt:lpstr>
      <vt:lpstr>_⨹_3_6a5b3</vt:lpstr>
      <vt:lpstr>_⨹_22_318ee</vt:lpstr>
      <vt:lpstr>_⨹_6_1d93c,isEnd</vt:lpstr>
      <vt:lpstr>_⨹_3_7ae3c,isEnd</vt:lpstr>
      <vt:lpstr>_⨹_7_ac62e,isEnd</vt:lpstr>
      <vt:lpstr>_⨹_12_b02ae,isEnd</vt:lpstr>
      <vt:lpstr>,isEnd</vt:lpstr>
      <vt:lpstr>_⨹_1_92f74</vt:lpstr>
      <vt:lpstr>_⨹_1_33f10</vt:lpstr>
      <vt:lpstr>_⨹_5_ab253,isEnd</vt:lpstr>
      <vt:lpstr>_⨹_1_06b86,isEnd</vt:lpstr>
      <vt:lpstr>_⨹_1_333b8,isEnd</vt:lpstr>
      <vt:lpstr>_⨹_19_e04cd,isEnd</vt:lpstr>
      <vt:lpstr>_⨹_1_39776,isEnd</vt:lpstr>
      <vt:lpstr>_⨹_1_22949,isEnd</vt:lpstr>
      <vt:lpstr>_⨹_5_1ebe5,isEnd</vt:lpstr>
      <vt:lpstr>_⨹_1_83222,isEnd</vt:lpstr>
      <vt:lpstr>_⨹_3_4864f,isEnd</vt:lpstr>
      <vt:lpstr>_⨹_4_a8ad7,isEnd</vt:lpstr>
      <vt:lpstr>_⨹_12_0aabd,isEnd</vt:lpstr>
      <vt:lpstr>_⨹_1_55de7,isEnd</vt:lpstr>
      <vt:lpstr>W:6.005039,H:43.2</vt:lpstr>
      <vt:lpstr>_⨹_4_6ca40,isEnd</vt:lpstr>
      <vt:lpstr>_⨹_4_bd06c,isEnd</vt:lpstr>
      <vt:lpstr>_⨹_8_1146d,isEnd</vt:lpstr>
      <vt:lpstr>_⨹_2_31b0b</vt:lpstr>
      <vt:lpstr>_⨹_3_0f949</vt:lpstr>
      <vt:lpstr>_⨹_3_e7fd2,isEnd</vt:lpstr>
      <vt:lpstr>_⨹_8_5171f,isEnd</vt:lpstr>
      <vt:lpstr>_⨹_2_4fc41,isEnd</vt:lpstr>
      <vt:lpstr>_⨹_10_06ec1,isEnd</vt:lpstr>
      <vt:lpstr>_⨹_4_d7d4e</vt:lpstr>
      <vt:lpstr>_⨹_20_fb6ba</vt:lpstr>
      <vt:lpstr>_⨹_21_5becf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2024-06-26T17:08:23Z</cp:lastPrinted>
  <dcterms:created xsi:type="dcterms:W3CDTF">2024-06-26T17:08:23Z</dcterms:created>
  <dcterms:modified xsi:type="dcterms:W3CDTF">2024-06-26T09:08:23Z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