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056" y="67"/>
      </p:cViewPr>
      <p:guideLst>
        <p:guide orient="horz" pos="2115"/>
        <p:guide pos="3840"/>
        <p:guide orient="horz" pos="10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A2D013-02B1-3A69-FC66-2BF287F84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7E6A14-D57A-73E3-6D44-A9F00E8DB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74D213-06C1-AC99-B8D3-E803CACB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3285E0-5EB3-0155-C233-A0389C35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C42773-2D0D-081C-CF5D-004DCBB3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3891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43846E-70C6-20D1-6808-1D2FB7D2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C93335-D6CB-4488-CEB1-D255CBA8A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C08064-B643-D510-2C60-7A9DDF18B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2FFAAC-87FC-7582-0DFE-CC055043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45B6DA-79D5-FD70-5778-2CA68455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3917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1456FD-FCD6-AFF3-12A8-97AD92FDF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143184A-2919-2FCD-366A-0B56C42EE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D3702D-0199-707C-6A78-B4AA9557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1A5F19-A8D4-0796-6A49-3A4614FED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17FC5B-D127-E1B0-B410-ACAF355F5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448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0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F615B-3028-FD79-73C3-91D93E0F1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3F9CF-A947-6F74-0CC2-D6DB7D13B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CF6650-C892-1F73-6629-996082D1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9BDF4E-4D21-FF89-F6E0-38C61BB8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9A7F10-F24A-FF37-D8B8-4EEA8CC4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609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6AE6C6-CF46-B7A0-5748-8BA532F3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5FE929-061D-EF53-97B6-822D45625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E48D16-B381-1FA1-416B-A5FF5B4F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C79568-C6D6-169F-61B6-AF7D7F9E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2CCEBF-3308-76F1-D789-342CA55E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55589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0CC460-7483-BB61-3726-3C302DEB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F0991E-B943-1CC7-2C94-CB2B3B2C2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2EA889-4EA6-0522-ADCA-60F577013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779B20-D59D-1503-C802-477BEE227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CAC491-AB57-103A-C075-AAE0FB56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4361B0-599E-6D22-DB20-8C154E02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37733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458803-86F9-D018-89E9-54508BD6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410A34-67A6-61B8-ECA4-91E0D85F4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B132F8-6825-EC4E-D1B8-1836641B1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1DAEF2-D18C-B7D8-CA1F-63A308E8C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5F8BD4E-DFE1-CE19-4E32-59D99EB00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5272DC-045B-08C4-B1C6-3A0D2BF7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8C1B913-0054-4E71-7FB6-3EED0D3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2A9415D-C3FE-222D-A6DC-B930F65AD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27804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1A1796-1BBE-19D5-9D65-1C27CCF16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2F9378-348F-282E-EBF7-6C808040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A5C0E4E-27E3-187E-3FF2-7ABBCC4B8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F256B0F-E362-6B06-63F4-149FD9F5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61136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192D81F-9796-9685-9964-C5804850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52F9D92-668C-8E03-55F6-C56A9FC9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5476BB-8F43-2B9C-DE75-323515772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6686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B5DBE-8E7B-9237-9340-B3EE616A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DFAC0C-3075-09C4-805F-433E4D3DE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5AFF64E-A213-455B-0B8A-BE224BFFC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E81B34-FB83-299A-FF63-1D60BB30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1611FF-FE5D-E2D2-5B14-8DB24D06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D98311-0CCF-8D43-16C4-FBE3CF4E0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45594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3E65D2-37D8-30F8-EEFF-C44FCC79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317DD9-4968-3212-2502-EEA2953D9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82636A-FB33-A3DC-3B6A-31EDCFAD8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D1FFFA-D87D-B07A-9484-2691888C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0F6162-0491-3F46-12B9-C3B4D83A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ED5ED9-36FB-4B67-2DB7-56DD714D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207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42BF749-CBB6-35C9-F99E-DBC00C88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E647F8-C752-9695-052E-D5D5E7335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924434-CF31-4AB8-8B49-89E2F3E8C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1990A-B7A8-46D9-830C-8EB482701637}" type="datetimeFigureOut">
              <a:rPr lang="zh-CN" altLang="en-US" smtClean="0"/>
              <a:t>2024/8/13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74B212-602F-1122-216C-18BB60E5B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754AE7-3226-33A0-2AD9-57E43684C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2900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microsoft.com/office/2007/relationships/hdphoto" Target="../media/hdphoto2.wdp"/><Relationship Id="rId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microsoft.com/office/2007/relationships/hdphoto" Target="../media/hdphoto4.wdp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6.jpe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12" Type="http://schemas.openxmlformats.org/officeDocument/2006/relationships/image" Target="../media/image13.jpeg"/><Relationship Id="rId2" Type="http://schemas.openxmlformats.org/officeDocument/2006/relationships/image" Target="../media/image2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4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7.jpeg"/><Relationship Id="rId1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5" Type="http://schemas.microsoft.com/office/2007/relationships/hdphoto" Target="../media/hdphoto1.wdp"/><Relationship Id="rId10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13613" y="31945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3832183" y="2486632"/>
            <a:ext cx="4056311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 质量</a:t>
            </a:r>
          </a:p>
          <a:p>
            <a:endParaRPr lang="zh-CN" altLang="en-US" sz="32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3842467" y="3462209"/>
            <a:ext cx="40460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3984725" y="3354515"/>
            <a:ext cx="3952775" cy="15135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AC04C14-0687-7130-765C-7768EEC5F457}"/>
              </a:ext>
            </a:extLst>
          </p:cNvPr>
          <p:cNvSpPr txBox="1"/>
          <p:nvPr/>
        </p:nvSpPr>
        <p:spPr>
          <a:xfrm>
            <a:off x="-9040601" y="-847899"/>
            <a:ext cx="10451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320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A564D79-5AB4-F107-C150-6A847D8B7A2B}"/>
              </a:ext>
            </a:extLst>
          </p:cNvPr>
          <p:cNvSpPr txBox="1"/>
          <p:nvPr/>
        </p:nvSpPr>
        <p:spPr>
          <a:xfrm rot="17650108">
            <a:off x="-8925094" y="-2263849"/>
            <a:ext cx="10451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600" b="1">
                <a:solidFill>
                  <a:schemeClr val="bg2">
                    <a:lumMod val="90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9600">
              <a:solidFill>
                <a:schemeClr val="bg2">
                  <a:lumMod val="90000"/>
                </a:schemeClr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56B9410-FBFC-96DE-5FFC-272C7D98C497}"/>
              </a:ext>
            </a:extLst>
          </p:cNvPr>
          <p:cNvSpPr/>
          <p:nvPr/>
        </p:nvSpPr>
        <p:spPr>
          <a:xfrm>
            <a:off x="-13623434" y="740913"/>
            <a:ext cx="5046394" cy="4461669"/>
          </a:xfrm>
          <a:prstGeom prst="roundRect">
            <a:avLst>
              <a:gd name="adj" fmla="val 33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1EFB8C3C-C002-87B7-8A88-5D5037206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372571" y="914545"/>
            <a:ext cx="4759841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冰块熔化成水，物体的状态发生了变化，其质量有变化吗？</a:t>
            </a:r>
          </a:p>
        </p:txBody>
      </p:sp>
      <p:sp>
        <p:nvSpPr>
          <p:cNvPr id="66" name="Text Box 9">
            <a:extLst>
              <a:ext uri="{FF2B5EF4-FFF2-40B4-BE49-F238E27FC236}">
                <a16:creationId xmlns:a16="http://schemas.microsoft.com/office/drawing/2014/main" id="{96E61A64-9F62-4E0F-FBC5-85F295EF3B4B}"/>
              </a:ext>
            </a:extLst>
          </p:cNvPr>
          <p:cNvSpPr txBox="1"/>
          <p:nvPr/>
        </p:nvSpPr>
        <p:spPr>
          <a:xfrm>
            <a:off x="-13372571" y="4348745"/>
            <a:ext cx="4521626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冰块熔化成水，物体的状态发生了变化，但其质量没有变化 。</a:t>
            </a: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8EF68174-48ED-4498-5F03-233795DF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01961" y="3894632"/>
            <a:ext cx="1420582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  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 </a:t>
            </a:r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B57F48B5-1395-F97B-85C3-E8ED82C6E7A8}"/>
              </a:ext>
            </a:extLst>
          </p:cNvPr>
          <p:cNvSpPr/>
          <p:nvPr/>
        </p:nvSpPr>
        <p:spPr>
          <a:xfrm>
            <a:off x="-8094767" y="740913"/>
            <a:ext cx="5216895" cy="4461669"/>
          </a:xfrm>
          <a:prstGeom prst="roundRect">
            <a:avLst>
              <a:gd name="adj" fmla="val 483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Rectangle 3">
            <a:extLst>
              <a:ext uri="{FF2B5EF4-FFF2-40B4-BE49-F238E27FC236}">
                <a16:creationId xmlns:a16="http://schemas.microsoft.com/office/drawing/2014/main" id="{1DD61705-B653-67D2-3F20-9B10235E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004724" y="902487"/>
            <a:ext cx="5090072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橡皮泥被捏成鸭子，物体的形状发生了变化，但其质量有变化吗？</a:t>
            </a:r>
          </a:p>
        </p:txBody>
      </p:sp>
      <p:sp>
        <p:nvSpPr>
          <p:cNvPr id="78" name="Text Box 7">
            <a:extLst>
              <a:ext uri="{FF2B5EF4-FFF2-40B4-BE49-F238E27FC236}">
                <a16:creationId xmlns:a16="http://schemas.microsoft.com/office/drawing/2014/main" id="{2E3B1391-B646-3395-FFF0-247984EC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233297" y="3818762"/>
            <a:ext cx="1547218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 将泥团捏成鸭子 </a:t>
            </a:r>
          </a:p>
        </p:txBody>
      </p:sp>
      <p:sp>
        <p:nvSpPr>
          <p:cNvPr id="80" name="Text Box 8">
            <a:extLst>
              <a:ext uri="{FF2B5EF4-FFF2-40B4-BE49-F238E27FC236}">
                <a16:creationId xmlns:a16="http://schemas.microsoft.com/office/drawing/2014/main" id="{FF6F21ED-3F9E-9268-B006-D3393004635A}"/>
              </a:ext>
            </a:extLst>
          </p:cNvPr>
          <p:cNvSpPr txBox="1"/>
          <p:nvPr/>
        </p:nvSpPr>
        <p:spPr>
          <a:xfrm>
            <a:off x="-7733511" y="4282859"/>
            <a:ext cx="4601260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捏成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鸭子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，物体的形状发生了变化，但其质量没有变化。 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0EAFFFB6-5E84-50BA-EBE3-301E3EDA6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80956" y="1822239"/>
            <a:ext cx="3100204" cy="2041597"/>
          </a:xfrm>
          <a:prstGeom prst="rect">
            <a:avLst/>
          </a:prstGeom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CAA54E6-D6DB-1B93-3CDA-5445A170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90783" l="6462" r="90000">
                        <a14:foregroundMark x1="21077" y1="15361" x2="44154" y2="41628"/>
                        <a14:foregroundMark x1="44154" y1="41628" x2="45077" y2="42089"/>
                        <a14:foregroundMark x1="12923" y1="23963" x2="17231" y2="45315"/>
                        <a14:foregroundMark x1="32308" y1="10599" x2="48308" y2="27803"/>
                        <a14:foregroundMark x1="48308" y1="27803" x2="48308" y2="41628"/>
                        <a14:foregroundMark x1="8154" y1="64055" x2="9231" y2="67281"/>
                        <a14:foregroundMark x1="6615" y1="74194" x2="10308" y2="74654"/>
                        <a14:foregroundMark x1="63846" y1="87558" x2="67077" y2="90783"/>
                        <a14:foregroundMark x1="79846" y1="85407" x2="82000" y2="90169"/>
                        <a14:foregroundMark x1="16923" y1="18587" x2="18462" y2="19816"/>
                        <a14:foregroundMark x1="71846" y1="39785" x2="73846" y2="4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703695" y="1520778"/>
            <a:ext cx="2450698" cy="245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Text Box 13">
            <a:extLst>
              <a:ext uri="{FF2B5EF4-FFF2-40B4-BE49-F238E27FC236}">
                <a16:creationId xmlns:a16="http://schemas.microsoft.com/office/drawing/2014/main" id="{12EEC5D6-DCB7-967B-186C-63FE65C6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23" y="2092508"/>
            <a:ext cx="2453347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dist"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发生变化的是：</a:t>
            </a: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A379038A-D973-9CB6-EFE0-A0B811BB6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23" y="2556802"/>
            <a:ext cx="2568241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没有发生变化的是：</a:t>
            </a:r>
          </a:p>
        </p:txBody>
      </p:sp>
      <p:sp>
        <p:nvSpPr>
          <p:cNvPr id="73" name="Text Box 13">
            <a:extLst>
              <a:ext uri="{FF2B5EF4-FFF2-40B4-BE49-F238E27FC236}">
                <a16:creationId xmlns:a16="http://schemas.microsoft.com/office/drawing/2014/main" id="{FF91615B-FB15-A896-FDC1-DB4BE5278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795" y="2095065"/>
            <a:ext cx="4775587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物体的状态、形状、所处的空间位置。</a:t>
            </a:r>
          </a:p>
        </p:txBody>
      </p:sp>
      <p:sp>
        <p:nvSpPr>
          <p:cNvPr id="81" name="Text Box 13">
            <a:extLst>
              <a:ext uri="{FF2B5EF4-FFF2-40B4-BE49-F238E27FC236}">
                <a16:creationId xmlns:a16="http://schemas.microsoft.com/office/drawing/2014/main" id="{C64999CA-30D4-EA8F-F8ED-EF331DA7F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674" y="2574743"/>
            <a:ext cx="3038943" cy="43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所含物质的多少。</a:t>
            </a:r>
          </a:p>
        </p:txBody>
      </p:sp>
      <p:pic>
        <p:nvPicPr>
          <p:cNvPr id="87" name="图片 86">
            <a:extLst>
              <a:ext uri="{FF2B5EF4-FFF2-40B4-BE49-F238E27FC236}">
                <a16:creationId xmlns:a16="http://schemas.microsoft.com/office/drawing/2014/main" id="{83DF25C6-0DCC-7727-C71D-1DC3CC3DA7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22896" y="3352889"/>
            <a:ext cx="3388883" cy="428158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87E4EF-E03F-9221-5A71-0B0054B1D161}"/>
              </a:ext>
            </a:extLst>
          </p:cNvPr>
          <p:cNvSpPr/>
          <p:nvPr/>
        </p:nvSpPr>
        <p:spPr>
          <a:xfrm>
            <a:off x="164957" y="1333411"/>
            <a:ext cx="11657984" cy="582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54377F85-F9CC-6D1A-68E2-B455B6E96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22" y="1364320"/>
            <a:ext cx="1026672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思考：这些实例中，发生变化的是什么？没有发生变化的是什么？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293B2AB-0C55-194E-09D6-5953AA818D67}"/>
              </a:ext>
            </a:extLst>
          </p:cNvPr>
          <p:cNvSpPr/>
          <p:nvPr/>
        </p:nvSpPr>
        <p:spPr>
          <a:xfrm>
            <a:off x="168458" y="3308652"/>
            <a:ext cx="11654482" cy="582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13">
            <a:extLst>
              <a:ext uri="{FF2B5EF4-FFF2-40B4-BE49-F238E27FC236}">
                <a16:creationId xmlns:a16="http://schemas.microsoft.com/office/drawing/2014/main" id="{523096FE-DED7-72D7-A1D6-F5A2E7173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06" y="3384284"/>
            <a:ext cx="1007715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结论：质量是物体的一种基本属性，与物体的状态、形状、所处的空间位置变化无关。</a:t>
            </a:r>
          </a:p>
        </p:txBody>
      </p:sp>
      <p:sp>
        <p:nvSpPr>
          <p:cNvPr id="4" name="等腰三角形 3">
            <a:extLst>
              <a:ext uri="{FF2B5EF4-FFF2-40B4-BE49-F238E27FC236}">
                <a16:creationId xmlns:a16="http://schemas.microsoft.com/office/drawing/2014/main" id="{B150F3E7-0EC4-65D2-592C-D816F66F2C89}"/>
              </a:ext>
            </a:extLst>
          </p:cNvPr>
          <p:cNvSpPr/>
          <p:nvPr/>
        </p:nvSpPr>
        <p:spPr>
          <a:xfrm>
            <a:off x="164957" y="3137294"/>
            <a:ext cx="147143" cy="1713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等腰三角形 75">
            <a:extLst>
              <a:ext uri="{FF2B5EF4-FFF2-40B4-BE49-F238E27FC236}">
                <a16:creationId xmlns:a16="http://schemas.microsoft.com/office/drawing/2014/main" id="{BCDF22FA-F59F-8CB7-FDD1-85E0029DDCFD}"/>
              </a:ext>
            </a:extLst>
          </p:cNvPr>
          <p:cNvSpPr/>
          <p:nvPr/>
        </p:nvSpPr>
        <p:spPr>
          <a:xfrm>
            <a:off x="172027" y="1165929"/>
            <a:ext cx="147143" cy="1713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2" name="图片 81">
            <a:extLst>
              <a:ext uri="{FF2B5EF4-FFF2-40B4-BE49-F238E27FC236}">
                <a16:creationId xmlns:a16="http://schemas.microsoft.com/office/drawing/2014/main" id="{AFB69A68-374A-F47E-8CC6-AEBD2E9C8D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676578" y="3227980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63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1" grpId="0"/>
      <p:bldP spid="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54377F85-F9CC-6D1A-68E2-B455B6E96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0063" y="2034880"/>
            <a:ext cx="1026672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思考：这些实例中，发生变化的是什么？没有发生变化的是什么？</a:t>
            </a:r>
          </a:p>
        </p:txBody>
      </p:sp>
      <p:sp>
        <p:nvSpPr>
          <p:cNvPr id="69" name="Text Box 13">
            <a:extLst>
              <a:ext uri="{FF2B5EF4-FFF2-40B4-BE49-F238E27FC236}">
                <a16:creationId xmlns:a16="http://schemas.microsoft.com/office/drawing/2014/main" id="{523096FE-DED7-72D7-A1D6-F5A2E7173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2346" y="3739143"/>
            <a:ext cx="10077153" cy="4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结论：质量是物体的一种基本属性，与物体的状态、形状、所处的空间位置变化无关。</a:t>
            </a:r>
          </a:p>
        </p:txBody>
      </p:sp>
      <p:sp>
        <p:nvSpPr>
          <p:cNvPr id="71" name="Text Box 5">
            <a:extLst>
              <a:ext uri="{FF2B5EF4-FFF2-40B4-BE49-F238E27FC236}">
                <a16:creationId xmlns:a16="http://schemas.microsoft.com/office/drawing/2014/main" id="{1C7BADC5-5BB6-2BA1-9C51-5666616B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91" y="1136497"/>
            <a:ext cx="773573" cy="45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77D2B5-1C7F-E1E0-A255-14585A0326AD}"/>
              </a:ext>
            </a:extLst>
          </p:cNvPr>
          <p:cNvSpPr/>
          <p:nvPr/>
        </p:nvSpPr>
        <p:spPr>
          <a:xfrm>
            <a:off x="296254" y="4261373"/>
            <a:ext cx="11525369" cy="14614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4981FBF8-4038-2F44-CF0D-667EE421D67D}"/>
              </a:ext>
            </a:extLst>
          </p:cNvPr>
          <p:cNvSpPr/>
          <p:nvPr/>
        </p:nvSpPr>
        <p:spPr>
          <a:xfrm>
            <a:off x="301590" y="1916065"/>
            <a:ext cx="11525369" cy="1461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5908D2DA-2FBB-538A-785A-F9A425AEE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19" y="1967597"/>
            <a:ext cx="9868475" cy="142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物理学中的质量与日常生活中说的“质量”的意义是否相同？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在日常生活中，人们常用“质量”来表示工作的好坏、产品的优劣。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物理学中物体的质量指物体所含物质的多少。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617E4AA8-D277-8020-4969-51786A81A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2014084" y="1875970"/>
            <a:ext cx="3388883" cy="4281584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40767D6E-64E8-198A-3392-6F4085382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223879" y="2660731"/>
            <a:ext cx="3388883" cy="4281584"/>
          </a:xfrm>
          <a:prstGeom prst="rect">
            <a:avLst/>
          </a:prstGeom>
        </p:spPr>
      </p:pic>
      <p:sp>
        <p:nvSpPr>
          <p:cNvPr id="62" name="文本框 61">
            <a:extLst>
              <a:ext uri="{FF2B5EF4-FFF2-40B4-BE49-F238E27FC236}">
                <a16:creationId xmlns:a16="http://schemas.microsoft.com/office/drawing/2014/main" id="{61DB1915-43A1-9ABF-4425-8120577AE21E}"/>
              </a:ext>
            </a:extLst>
          </p:cNvPr>
          <p:cNvSpPr txBox="1"/>
          <p:nvPr/>
        </p:nvSpPr>
        <p:spPr>
          <a:xfrm>
            <a:off x="2475323" y="4438076"/>
            <a:ext cx="8160889" cy="11079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altLang="zh-CN" sz="6600" b="1">
                <a:gradFill>
                  <a:gsLst>
                    <a:gs pos="0">
                      <a:srgbClr val="FFC000"/>
                    </a:gs>
                    <a:gs pos="51000">
                      <a:schemeClr val="accent1">
                        <a:lumMod val="75000"/>
                      </a:schemeClr>
                    </a:gs>
                    <a:gs pos="100000">
                      <a:srgbClr val="FF0000"/>
                    </a:gs>
                  </a:gsLst>
                  <a:lin ang="108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Mass  or  Quality</a:t>
            </a:r>
            <a:endParaRPr lang="zh-CN" altLang="en-US" sz="6600">
              <a:gradFill>
                <a:gsLst>
                  <a:gs pos="0">
                    <a:srgbClr val="FFC000"/>
                  </a:gs>
                  <a:gs pos="51000">
                    <a:schemeClr val="accent1">
                      <a:lumMod val="75000"/>
                    </a:schemeClr>
                  </a:gs>
                  <a:gs pos="100000">
                    <a:srgbClr val="FF0000"/>
                  </a:gs>
                </a:gsLst>
                <a:lin ang="10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24751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5908D2DA-2FBB-538A-785A-F9A425AEE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5546" y="2679039"/>
            <a:ext cx="7453313" cy="235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物理学中的质量与日常生活中说的“质量”的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意义是否相同？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在日常生活中，人们常用“质量”来表示工作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的好坏、产品的优劣。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物理学中物体的质量指物体所含物质的多少。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sp>
        <p:nvSpPr>
          <p:cNvPr id="71" name="Text Box 5">
            <a:extLst>
              <a:ext uri="{FF2B5EF4-FFF2-40B4-BE49-F238E27FC236}">
                <a16:creationId xmlns:a16="http://schemas.microsoft.com/office/drawing/2014/main" id="{1C7BADC5-5BB6-2BA1-9C51-5666616B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9971" y="2021814"/>
            <a:ext cx="2151063" cy="45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问一问</a:t>
            </a:r>
          </a:p>
        </p:txBody>
      </p:sp>
      <p:sp>
        <p:nvSpPr>
          <p:cNvPr id="72" name="Rectangle 6">
            <a:extLst>
              <a:ext uri="{FF2B5EF4-FFF2-40B4-BE49-F238E27FC236}">
                <a16:creationId xmlns:a16="http://schemas.microsoft.com/office/drawing/2014/main" id="{FB6D9EB7-3DB8-B7C5-FC8F-9CDC9F9F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1421" y="3296577"/>
            <a:ext cx="697627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不同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楷体_GB2312"/>
            </a:endParaRPr>
          </a:p>
        </p:txBody>
      </p:sp>
      <p:pic>
        <p:nvPicPr>
          <p:cNvPr id="62" name="图片 15362">
            <a:extLst>
              <a:ext uri="{FF2B5EF4-FFF2-40B4-BE49-F238E27FC236}">
                <a16:creationId xmlns:a16="http://schemas.microsoft.com/office/drawing/2014/main" id="{30B54418-55D6-7C30-8E4C-25F45A26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1203" y="1588990"/>
            <a:ext cx="2776538" cy="3290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文本框 15364">
            <a:extLst>
              <a:ext uri="{FF2B5EF4-FFF2-40B4-BE49-F238E27FC236}">
                <a16:creationId xmlns:a16="http://schemas.microsoft.com/office/drawing/2014/main" id="{210FC559-0838-1716-0098-E23F05555E96}"/>
              </a:ext>
            </a:extLst>
          </p:cNvPr>
          <p:cNvSpPr/>
          <p:nvPr/>
        </p:nvSpPr>
        <p:spPr>
          <a:xfrm>
            <a:off x="2161497" y="5064203"/>
            <a:ext cx="2054939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国际千克原器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15376">
            <a:extLst>
              <a:ext uri="{FF2B5EF4-FFF2-40B4-BE49-F238E27FC236}">
                <a16:creationId xmlns:a16="http://schemas.microsoft.com/office/drawing/2014/main" id="{858C1DED-FB6A-8AE0-1BD8-F3CD84FA70A4}"/>
              </a:ext>
            </a:extLst>
          </p:cNvPr>
          <p:cNvSpPr/>
          <p:nvPr/>
        </p:nvSpPr>
        <p:spPr>
          <a:xfrm>
            <a:off x="1926167" y="926450"/>
            <a:ext cx="81816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千克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15377">
            <a:extLst>
              <a:ext uri="{FF2B5EF4-FFF2-40B4-BE49-F238E27FC236}">
                <a16:creationId xmlns:a16="http://schemas.microsoft.com/office/drawing/2014/main" id="{2B78FC5C-46CE-4D23-9649-65A6C77C8F2D}"/>
              </a:ext>
            </a:extLst>
          </p:cNvPr>
          <p:cNvSpPr/>
          <p:nvPr/>
        </p:nvSpPr>
        <p:spPr>
          <a:xfrm>
            <a:off x="2510450" y="903174"/>
            <a:ext cx="99593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15378">
            <a:extLst>
              <a:ext uri="{FF2B5EF4-FFF2-40B4-BE49-F238E27FC236}">
                <a16:creationId xmlns:a16="http://schemas.microsoft.com/office/drawing/2014/main" id="{3E835A10-22B2-923E-1FDB-995EF3346573}"/>
              </a:ext>
            </a:extLst>
          </p:cNvPr>
          <p:cNvSpPr/>
          <p:nvPr/>
        </p:nvSpPr>
        <p:spPr>
          <a:xfrm>
            <a:off x="656126" y="903438"/>
            <a:ext cx="137207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国际单位：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4" name="图片 15362">
            <a:extLst>
              <a:ext uri="{FF2B5EF4-FFF2-40B4-BE49-F238E27FC236}">
                <a16:creationId xmlns:a16="http://schemas.microsoft.com/office/drawing/2014/main" id="{CF84A710-FF34-5D9A-1801-B2214CEFA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2043" y="1521810"/>
            <a:ext cx="5072245" cy="4138606"/>
          </a:xfrm>
          <a:prstGeom prst="roundRect">
            <a:avLst>
              <a:gd name="adj" fmla="val 549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Text Box 4">
            <a:extLst>
              <a:ext uri="{FF2B5EF4-FFF2-40B4-BE49-F238E27FC236}">
                <a16:creationId xmlns:a16="http://schemas.microsoft.com/office/drawing/2014/main" id="{8D18C6B7-5B3A-7BB5-033F-83BF00800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153" y="1713062"/>
            <a:ext cx="4482776" cy="327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最初法国规定在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4℃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纯水的质量为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kg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。后来用铂铱合金制成一个高度和直径都是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39 mm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的圆柱体，在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1819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年国际计量大会上批准为国际千克原器。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，第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届国际计量大会决定更新千克的定义，在不使用具体实物的情况下定义了质量单位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466306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2" name="图片 15362">
            <a:extLst>
              <a:ext uri="{FF2B5EF4-FFF2-40B4-BE49-F238E27FC236}">
                <a16:creationId xmlns:a16="http://schemas.microsoft.com/office/drawing/2014/main" id="{30B54418-55D6-7C30-8E4C-25F45A26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36889" y="1811195"/>
            <a:ext cx="2776538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 Box 4">
            <a:extLst>
              <a:ext uri="{FF2B5EF4-FFF2-40B4-BE49-F238E27FC236}">
                <a16:creationId xmlns:a16="http://schemas.microsoft.com/office/drawing/2014/main" id="{B516C3A0-6F04-6DC2-18BD-D55A7A2092A0}"/>
              </a:ext>
            </a:extLst>
          </p:cNvPr>
          <p:cNvSpPr/>
          <p:nvPr/>
        </p:nvSpPr>
        <p:spPr>
          <a:xfrm>
            <a:off x="19691364" y="1793828"/>
            <a:ext cx="3859823" cy="373127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       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最初，法国规定在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4℃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1dm</a:t>
            </a:r>
            <a:r>
              <a:rPr altLang="zh-CN" sz="20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3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纯水的质量为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。后来国际计量委员们用铂铱合金制成一个高度和直径都是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39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毫米的圆柱体，在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18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8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9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年国际计量大会上被批准为国际千克原器，规定它的质量为</a:t>
            </a:r>
            <a:r>
              <a:rPr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。它现今保存在巴黎的国际计量局里。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15364">
            <a:extLst>
              <a:ext uri="{FF2B5EF4-FFF2-40B4-BE49-F238E27FC236}">
                <a16:creationId xmlns:a16="http://schemas.microsoft.com/office/drawing/2014/main" id="{210FC559-0838-1716-0098-E23F05555E96}"/>
              </a:ext>
            </a:extLst>
          </p:cNvPr>
          <p:cNvSpPr/>
          <p:nvPr/>
        </p:nvSpPr>
        <p:spPr>
          <a:xfrm>
            <a:off x="16123639" y="5263488"/>
            <a:ext cx="2054939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国际千克原器</a:t>
            </a:r>
            <a:endParaRPr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15376">
            <a:extLst>
              <a:ext uri="{FF2B5EF4-FFF2-40B4-BE49-F238E27FC236}">
                <a16:creationId xmlns:a16="http://schemas.microsoft.com/office/drawing/2014/main" id="{858C1DED-FB6A-8AE0-1BD8-F3CD84FA70A4}"/>
              </a:ext>
            </a:extLst>
          </p:cNvPr>
          <p:cNvSpPr/>
          <p:nvPr/>
        </p:nvSpPr>
        <p:spPr>
          <a:xfrm>
            <a:off x="15324500" y="1137465"/>
            <a:ext cx="81816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千克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15377">
            <a:extLst>
              <a:ext uri="{FF2B5EF4-FFF2-40B4-BE49-F238E27FC236}">
                <a16:creationId xmlns:a16="http://schemas.microsoft.com/office/drawing/2014/main" id="{2B78FC5C-46CE-4D23-9649-65A6C77C8F2D}"/>
              </a:ext>
            </a:extLst>
          </p:cNvPr>
          <p:cNvSpPr/>
          <p:nvPr/>
        </p:nvSpPr>
        <p:spPr>
          <a:xfrm>
            <a:off x="15908782" y="1114189"/>
            <a:ext cx="99593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kg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15378">
            <a:extLst>
              <a:ext uri="{FF2B5EF4-FFF2-40B4-BE49-F238E27FC236}">
                <a16:creationId xmlns:a16="http://schemas.microsoft.com/office/drawing/2014/main" id="{3E835A10-22B2-923E-1FDB-995EF3346573}"/>
              </a:ext>
            </a:extLst>
          </p:cNvPr>
          <p:cNvSpPr/>
          <p:nvPr/>
        </p:nvSpPr>
        <p:spPr>
          <a:xfrm>
            <a:off x="14054458" y="1114453"/>
            <a:ext cx="137207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国际单位：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6AF94555-4161-9D61-797D-3BFCE1CA7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791121" y="-640880"/>
            <a:ext cx="3388883" cy="4281584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2CB2EFC5-4E6D-4E63-8DDF-1DEEE4B64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6899013" y="2436964"/>
            <a:ext cx="3388883" cy="4281584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1DABAAB2-F882-55DD-54FE-0AC6142F5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598044" y="2146655"/>
            <a:ext cx="3388883" cy="428158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F32E666-2C9F-125F-1041-72517E286AD2}"/>
              </a:ext>
            </a:extLst>
          </p:cNvPr>
          <p:cNvSpPr/>
          <p:nvPr/>
        </p:nvSpPr>
        <p:spPr>
          <a:xfrm>
            <a:off x="321212" y="1142043"/>
            <a:ext cx="11536073" cy="13289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E55367B4-50DD-07F4-AB13-820D98389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746" y="1212939"/>
            <a:ext cx="1083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吨（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3" name="Rectangle 4">
            <a:extLst>
              <a:ext uri="{FF2B5EF4-FFF2-40B4-BE49-F238E27FC236}">
                <a16:creationId xmlns:a16="http://schemas.microsoft.com/office/drawing/2014/main" id="{414AC35C-8B9D-57D9-4550-878C7ECD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6069" y="1774455"/>
            <a:ext cx="26484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 毫克（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8" name="Text Box 2">
            <a:extLst>
              <a:ext uri="{FF2B5EF4-FFF2-40B4-BE49-F238E27FC236}">
                <a16:creationId xmlns:a16="http://schemas.microsoft.com/office/drawing/2014/main" id="{B416BADB-99E3-B709-1BE3-18F511822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907" y="1168948"/>
            <a:ext cx="23233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比千克大的单位：</a:t>
            </a:r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EAD15838-7697-BDCD-86EC-312407C35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658" y="1781275"/>
            <a:ext cx="22527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比千克小的单位： 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45DBEFA9-36DC-C110-71E0-079898184C02}"/>
              </a:ext>
            </a:extLst>
          </p:cNvPr>
          <p:cNvSpPr/>
          <p:nvPr/>
        </p:nvSpPr>
        <p:spPr>
          <a:xfrm>
            <a:off x="306651" y="2939934"/>
            <a:ext cx="11536073" cy="18350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Text Box 5">
            <a:extLst>
              <a:ext uri="{FF2B5EF4-FFF2-40B4-BE49-F238E27FC236}">
                <a16:creationId xmlns:a16="http://schemas.microsoft.com/office/drawing/2014/main" id="{55F3B7A3-BE9D-1234-4141-6C6EC817E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10" y="2342791"/>
            <a:ext cx="3632200" cy="221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单位进率</a:t>
            </a:r>
          </a:p>
          <a:p>
            <a:pPr eaLnBrk="0" hangingPunct="0">
              <a:lnSpc>
                <a:spcPct val="18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 t=                kg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kg=             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g=              mg</a:t>
            </a:r>
          </a:p>
        </p:txBody>
      </p:sp>
      <p:sp>
        <p:nvSpPr>
          <p:cNvPr id="75" name="Text Box 6">
            <a:extLst>
              <a:ext uri="{FF2B5EF4-FFF2-40B4-BE49-F238E27FC236}">
                <a16:creationId xmlns:a16="http://schemas.microsoft.com/office/drawing/2014/main" id="{AFF895CA-4617-431B-924F-021BA5E80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476" y="2924255"/>
            <a:ext cx="1238250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6" name="Text Box 7">
            <a:extLst>
              <a:ext uri="{FF2B5EF4-FFF2-40B4-BE49-F238E27FC236}">
                <a16:creationId xmlns:a16="http://schemas.microsoft.com/office/drawing/2014/main" id="{4D708F8C-0879-BF87-A339-F235CD906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568" y="3464945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7" name="Text Box 8">
            <a:extLst>
              <a:ext uri="{FF2B5EF4-FFF2-40B4-BE49-F238E27FC236}">
                <a16:creationId xmlns:a16="http://schemas.microsoft.com/office/drawing/2014/main" id="{9E6B099A-4818-43AC-C79A-6EEB928F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309" y="4057299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921102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3" grpId="0"/>
      <p:bldP spid="74" grpId="0"/>
      <p:bldP spid="75" grpId="0"/>
      <p:bldP spid="76" grpId="0"/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>
                  <a:lumMod val="95000"/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C76A523C-EA59-95CD-3A1C-E84351B1D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4227" y="1349929"/>
            <a:ext cx="61955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比千克大的单位：</a:t>
            </a:r>
          </a:p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比千克小的单位： </a:t>
            </a:r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E55367B4-50DD-07F4-AB13-820D98389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64542" y="1293147"/>
            <a:ext cx="1083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吨（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3" name="Rectangle 4">
            <a:extLst>
              <a:ext uri="{FF2B5EF4-FFF2-40B4-BE49-F238E27FC236}">
                <a16:creationId xmlns:a16="http://schemas.microsoft.com/office/drawing/2014/main" id="{414AC35C-8B9D-57D9-4550-878C7ECD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3429" y="1745584"/>
            <a:ext cx="26484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 毫克（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4" name="Text Box 5">
            <a:extLst>
              <a:ext uri="{FF2B5EF4-FFF2-40B4-BE49-F238E27FC236}">
                <a16:creationId xmlns:a16="http://schemas.microsoft.com/office/drawing/2014/main" id="{55F3B7A3-BE9D-1234-4141-6C6EC817E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9254" y="2515522"/>
            <a:ext cx="3632200" cy="221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单位进率</a:t>
            </a:r>
          </a:p>
          <a:p>
            <a:pPr eaLnBrk="0" hangingPunct="0">
              <a:lnSpc>
                <a:spcPct val="18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 t=                kg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kg=             g</a:t>
            </a:r>
          </a:p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1 g=              mg</a:t>
            </a:r>
          </a:p>
        </p:txBody>
      </p:sp>
      <p:sp>
        <p:nvSpPr>
          <p:cNvPr id="75" name="Text Box 6">
            <a:extLst>
              <a:ext uri="{FF2B5EF4-FFF2-40B4-BE49-F238E27FC236}">
                <a16:creationId xmlns:a16="http://schemas.microsoft.com/office/drawing/2014/main" id="{AFF895CA-4617-431B-924F-021BA5E80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5869" y="3101454"/>
            <a:ext cx="1238250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6" name="Text Box 7">
            <a:extLst>
              <a:ext uri="{FF2B5EF4-FFF2-40B4-BE49-F238E27FC236}">
                <a16:creationId xmlns:a16="http://schemas.microsoft.com/office/drawing/2014/main" id="{4D708F8C-0879-BF87-A339-F235CD906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2790" y="3642144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sp>
        <p:nvSpPr>
          <p:cNvPr id="77" name="Text Box 8">
            <a:extLst>
              <a:ext uri="{FF2B5EF4-FFF2-40B4-BE49-F238E27FC236}">
                <a16:creationId xmlns:a16="http://schemas.microsoft.com/office/drawing/2014/main" id="{9E6B099A-4818-43AC-C79A-6EEB928F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3197" y="4149104"/>
            <a:ext cx="847443" cy="56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</a:p>
        </p:txBody>
      </p:sp>
      <p:pic>
        <p:nvPicPr>
          <p:cNvPr id="70" name="图片 6">
            <a:extLst>
              <a:ext uri="{FF2B5EF4-FFF2-40B4-BE49-F238E27FC236}">
                <a16:creationId xmlns:a16="http://schemas.microsoft.com/office/drawing/2014/main" id="{AF44E4EC-4127-26DA-78A3-EDF543408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4317" y="3957559"/>
            <a:ext cx="2500312" cy="161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 Box 19">
            <a:extLst>
              <a:ext uri="{FF2B5EF4-FFF2-40B4-BE49-F238E27FC236}">
                <a16:creationId xmlns:a16="http://schemas.microsoft.com/office/drawing/2014/main" id="{876FD19B-E6B0-AB85-5C17-90A06DB07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11" y="801646"/>
            <a:ext cx="3754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一些常见物体的质量：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7D0BAB-EE54-F4E4-C71A-A8B798BE92E8}"/>
              </a:ext>
            </a:extLst>
          </p:cNvPr>
          <p:cNvSpPr/>
          <p:nvPr/>
        </p:nvSpPr>
        <p:spPr>
          <a:xfrm>
            <a:off x="328060" y="2748864"/>
            <a:ext cx="11535879" cy="60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1" name="Text Box 6">
            <a:extLst>
              <a:ext uri="{FF2B5EF4-FFF2-40B4-BE49-F238E27FC236}">
                <a16:creationId xmlns:a16="http://schemas.microsoft.com/office/drawing/2014/main" id="{5397CE0F-EBB9-989B-4D33-5E004538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506" y="2851505"/>
            <a:ext cx="2346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约8.0×10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2" name="Text Box 8">
            <a:extLst>
              <a:ext uri="{FF2B5EF4-FFF2-40B4-BE49-F238E27FC236}">
                <a16:creationId xmlns:a16="http://schemas.microsoft.com/office/drawing/2014/main" id="{D61C699B-7D3E-974C-7CC0-8A2FEDAB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742" y="2851505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约0.15kg</a:t>
            </a: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B023C5F1-EC44-F0FB-7949-45663A83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6428" y="2851505"/>
            <a:ext cx="17922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约2.0 kg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64D57A76-4802-658B-216A-DDEBBC504D48}"/>
              </a:ext>
            </a:extLst>
          </p:cNvPr>
          <p:cNvSpPr/>
          <p:nvPr/>
        </p:nvSpPr>
        <p:spPr>
          <a:xfrm>
            <a:off x="321406" y="5172820"/>
            <a:ext cx="11535879" cy="60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4" name="Text Box 12">
            <a:extLst>
              <a:ext uri="{FF2B5EF4-FFF2-40B4-BE49-F238E27FC236}">
                <a16:creationId xmlns:a16="http://schemas.microsoft.com/office/drawing/2014/main" id="{58701D6D-811E-3882-6CE2-339470C3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946" y="5276810"/>
            <a:ext cx="1903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5" name="Text Box 17">
            <a:extLst>
              <a:ext uri="{FF2B5EF4-FFF2-40B4-BE49-F238E27FC236}">
                <a16:creationId xmlns:a16="http://schemas.microsoft.com/office/drawing/2014/main" id="{2A169D62-93FB-2A85-0200-4D0EBB720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160" y="5276810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约1500kg</a:t>
            </a:r>
          </a:p>
        </p:txBody>
      </p:sp>
      <p:sp>
        <p:nvSpPr>
          <p:cNvPr id="88" name="Text Box 16">
            <a:extLst>
              <a:ext uri="{FF2B5EF4-FFF2-40B4-BE49-F238E27FC236}">
                <a16:creationId xmlns:a16="http://schemas.microsoft.com/office/drawing/2014/main" id="{F1FA7E2B-0C72-1E54-76C2-D22B90138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544" y="5276810"/>
            <a:ext cx="226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</a:p>
        </p:txBody>
      </p:sp>
      <p:pic>
        <p:nvPicPr>
          <p:cNvPr id="71" name="图片 4">
            <a:extLst>
              <a:ext uri="{FF2B5EF4-FFF2-40B4-BE49-F238E27FC236}">
                <a16:creationId xmlns:a16="http://schemas.microsoft.com/office/drawing/2014/main" id="{54D81669-5CC7-1449-F55D-18D6B23A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0832" y="3550103"/>
            <a:ext cx="1850174" cy="174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图片 7">
            <a:extLst>
              <a:ext uri="{FF2B5EF4-FFF2-40B4-BE49-F238E27FC236}">
                <a16:creationId xmlns:a16="http://schemas.microsoft.com/office/drawing/2014/main" id="{D59BACFF-0932-19A1-9EAB-96226AA7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2758" y="3564858"/>
            <a:ext cx="1712126" cy="170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图片 1">
            <a:extLst>
              <a:ext uri="{FF2B5EF4-FFF2-40B4-BE49-F238E27FC236}">
                <a16:creationId xmlns:a16="http://schemas.microsoft.com/office/drawing/2014/main" id="{F1F7AC0B-2A78-AA24-B712-6281C61A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0106" y="1178986"/>
            <a:ext cx="1996573" cy="1996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图片 2">
            <a:extLst>
              <a:ext uri="{FF2B5EF4-FFF2-40B4-BE49-F238E27FC236}">
                <a16:creationId xmlns:a16="http://schemas.microsoft.com/office/drawing/2014/main" id="{84C9D40C-4A1D-9FDF-BC61-92F4C14B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4591" y="1093115"/>
            <a:ext cx="2032711" cy="185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图片 3">
            <a:extLst>
              <a:ext uri="{FF2B5EF4-FFF2-40B4-BE49-F238E27FC236}">
                <a16:creationId xmlns:a16="http://schemas.microsoft.com/office/drawing/2014/main" id="{3B480AAF-2857-1C3F-D67A-7970FA522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349" y="1249423"/>
            <a:ext cx="1617663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A7B03FBB-BDA5-DCAE-C237-B17D076068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082000">
            <a:off x="-1124895" y="3034373"/>
            <a:ext cx="3388883" cy="4281584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id="{2649D96C-9D66-8048-1522-0E99CB7308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510030">
            <a:off x="9938110" y="1074884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96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0" name="图片 6">
            <a:extLst>
              <a:ext uri="{FF2B5EF4-FFF2-40B4-BE49-F238E27FC236}">
                <a16:creationId xmlns:a16="http://schemas.microsoft.com/office/drawing/2014/main" id="{AF44E4EC-4127-26DA-78A3-EDF543408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80971" y="6584559"/>
            <a:ext cx="2500312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图片 4">
            <a:extLst>
              <a:ext uri="{FF2B5EF4-FFF2-40B4-BE49-F238E27FC236}">
                <a16:creationId xmlns:a16="http://schemas.microsoft.com/office/drawing/2014/main" id="{54D81669-5CC7-1449-F55D-18D6B23A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89072" y="6346076"/>
            <a:ext cx="1963738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图片 3">
            <a:extLst>
              <a:ext uri="{FF2B5EF4-FFF2-40B4-BE49-F238E27FC236}">
                <a16:creationId xmlns:a16="http://schemas.microsoft.com/office/drawing/2014/main" id="{3B480AAF-2857-1C3F-D67A-7970FA522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9026" y="3991768"/>
            <a:ext cx="2232025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图片 2">
            <a:extLst>
              <a:ext uri="{FF2B5EF4-FFF2-40B4-BE49-F238E27FC236}">
                <a16:creationId xmlns:a16="http://schemas.microsoft.com/office/drawing/2014/main" id="{84C9D40C-4A1D-9FDF-BC61-92F4C14B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9860" y="3879056"/>
            <a:ext cx="1843087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图片 1">
            <a:extLst>
              <a:ext uri="{FF2B5EF4-FFF2-40B4-BE49-F238E27FC236}">
                <a16:creationId xmlns:a16="http://schemas.microsoft.com/office/drawing/2014/main" id="{F1F7AC0B-2A78-AA24-B712-6281C61A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62663" y="4011909"/>
            <a:ext cx="16446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5">
            <a:extLst>
              <a:ext uri="{FF2B5EF4-FFF2-40B4-BE49-F238E27FC236}">
                <a16:creationId xmlns:a16="http://schemas.microsoft.com/office/drawing/2014/main" id="{375ADA7F-FA9E-A848-C9FF-B6D7A7DEE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4601" y="5272384"/>
            <a:ext cx="112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大头针</a:t>
            </a:r>
          </a:p>
        </p:txBody>
      </p:sp>
      <p:sp>
        <p:nvSpPr>
          <p:cNvPr id="81" name="Text Box 6">
            <a:extLst>
              <a:ext uri="{FF2B5EF4-FFF2-40B4-BE49-F238E27FC236}">
                <a16:creationId xmlns:a16="http://schemas.microsoft.com/office/drawing/2014/main" id="{5397CE0F-EBB9-989B-4D33-5E004538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763" y="5699629"/>
            <a:ext cx="2346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约8.0×10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2" name="Text Box 8">
            <a:extLst>
              <a:ext uri="{FF2B5EF4-FFF2-40B4-BE49-F238E27FC236}">
                <a16:creationId xmlns:a16="http://schemas.microsoft.com/office/drawing/2014/main" id="{D61C699B-7D3E-974C-7CC0-8A2FEDAB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5051" y="5732759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约0.15kg</a:t>
            </a:r>
          </a:p>
        </p:txBody>
      </p:sp>
      <p:sp>
        <p:nvSpPr>
          <p:cNvPr id="83" name="Text Box 10">
            <a:extLst>
              <a:ext uri="{FF2B5EF4-FFF2-40B4-BE49-F238E27FC236}">
                <a16:creationId xmlns:a16="http://schemas.microsoft.com/office/drawing/2014/main" id="{B023C5F1-EC44-F0FB-7949-45663A83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3338" y="5761334"/>
            <a:ext cx="17922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约2.0 kg</a:t>
            </a:r>
          </a:p>
        </p:txBody>
      </p:sp>
      <p:sp>
        <p:nvSpPr>
          <p:cNvPr id="84" name="Text Box 12">
            <a:extLst>
              <a:ext uri="{FF2B5EF4-FFF2-40B4-BE49-F238E27FC236}">
                <a16:creationId xmlns:a16="http://schemas.microsoft.com/office/drawing/2014/main" id="{58701D6D-811E-3882-6CE2-339470C3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3859" y="8473904"/>
            <a:ext cx="1903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</a:p>
        </p:txBody>
      </p:sp>
      <p:sp>
        <p:nvSpPr>
          <p:cNvPr id="85" name="Text Box 17">
            <a:extLst>
              <a:ext uri="{FF2B5EF4-FFF2-40B4-BE49-F238E27FC236}">
                <a16:creationId xmlns:a16="http://schemas.microsoft.com/office/drawing/2014/main" id="{2A169D62-93FB-2A85-0200-4D0EBB720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1665" y="8481896"/>
            <a:ext cx="158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约1500kg</a:t>
            </a: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876FD19B-E6B0-AB85-5C17-90A06DB07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59" y="1052696"/>
            <a:ext cx="25109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一些常见物体的质量</a:t>
            </a:r>
          </a:p>
        </p:txBody>
      </p:sp>
      <p:pic>
        <p:nvPicPr>
          <p:cNvPr id="87" name="图片 7">
            <a:extLst>
              <a:ext uri="{FF2B5EF4-FFF2-40B4-BE49-F238E27FC236}">
                <a16:creationId xmlns:a16="http://schemas.microsoft.com/office/drawing/2014/main" id="{D59BACFF-0932-19A1-9EAB-96226AA7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0306" y="6446868"/>
            <a:ext cx="19748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 Box 16">
            <a:extLst>
              <a:ext uri="{FF2B5EF4-FFF2-40B4-BE49-F238E27FC236}">
                <a16:creationId xmlns:a16="http://schemas.microsoft.com/office/drawing/2014/main" id="{F1FA7E2B-0C72-1E54-76C2-D22B90138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5009" y="8673959"/>
            <a:ext cx="226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6.0×10</a:t>
            </a:r>
            <a:r>
              <a:rPr lang="zh-CN" altLang="en-US" sz="20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</a:p>
        </p:txBody>
      </p:sp>
      <p:sp>
        <p:nvSpPr>
          <p:cNvPr id="89" name="Text Box 5">
            <a:extLst>
              <a:ext uri="{FF2B5EF4-FFF2-40B4-BE49-F238E27FC236}">
                <a16:creationId xmlns:a16="http://schemas.microsoft.com/office/drawing/2014/main" id="{42A29CEF-5FB6-246B-3533-406D6C139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805" y="2447379"/>
            <a:ext cx="3437419" cy="45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一头鲸鱼质量约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180_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_</a:t>
            </a:r>
          </a:p>
        </p:txBody>
      </p:sp>
      <p:sp>
        <p:nvSpPr>
          <p:cNvPr id="90" name="Text Box 6">
            <a:extLst>
              <a:ext uri="{FF2B5EF4-FFF2-40B4-BE49-F238E27FC236}">
                <a16:creationId xmlns:a16="http://schemas.microsoft.com/office/drawing/2014/main" id="{CDCE79A1-45AD-5D3B-E523-8A4CD1D7B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822" y="2394623"/>
            <a:ext cx="503238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t</a:t>
            </a:r>
          </a:p>
        </p:txBody>
      </p:sp>
      <p:sp>
        <p:nvSpPr>
          <p:cNvPr id="91" name="Text Box 7">
            <a:extLst>
              <a:ext uri="{FF2B5EF4-FFF2-40B4-BE49-F238E27FC236}">
                <a16:creationId xmlns:a16="http://schemas.microsoft.com/office/drawing/2014/main" id="{0D492B91-8F30-DB1A-5DE4-6E1D32493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69" y="3964794"/>
            <a:ext cx="3225271" cy="43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一张邮票质量约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_</a:t>
            </a:r>
          </a:p>
        </p:txBody>
      </p:sp>
      <p:sp>
        <p:nvSpPr>
          <p:cNvPr id="92" name="Text Box 8">
            <a:extLst>
              <a:ext uri="{FF2B5EF4-FFF2-40B4-BE49-F238E27FC236}">
                <a16:creationId xmlns:a16="http://schemas.microsoft.com/office/drawing/2014/main" id="{FD9FD455-1C1D-F118-A4FA-7C478D181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412" y="3853649"/>
            <a:ext cx="720725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mg</a:t>
            </a:r>
          </a:p>
        </p:txBody>
      </p:sp>
      <p:sp>
        <p:nvSpPr>
          <p:cNvPr id="93" name="Text Box 9">
            <a:extLst>
              <a:ext uri="{FF2B5EF4-FFF2-40B4-BE49-F238E27FC236}">
                <a16:creationId xmlns:a16="http://schemas.microsoft.com/office/drawing/2014/main" id="{48A1E194-7E8F-6613-7FAE-A88B4B9D9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988" y="3440113"/>
            <a:ext cx="4530725" cy="45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一只东北虎的质量大约是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200_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__</a:t>
            </a:r>
          </a:p>
        </p:txBody>
      </p:sp>
      <p:sp>
        <p:nvSpPr>
          <p:cNvPr id="94" name="Text Box 10">
            <a:extLst>
              <a:ext uri="{FF2B5EF4-FFF2-40B4-BE49-F238E27FC236}">
                <a16:creationId xmlns:a16="http://schemas.microsoft.com/office/drawing/2014/main" id="{521D567A-21E8-84F9-DE09-B323674AA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221" y="2936140"/>
            <a:ext cx="3618651" cy="4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一瓶矿泉水质量约550</a:t>
            </a:r>
            <a:r>
              <a:rPr lang="en-US" altLang="zh-CN" sz="20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_     _</a:t>
            </a:r>
          </a:p>
        </p:txBody>
      </p:sp>
      <p:sp>
        <p:nvSpPr>
          <p:cNvPr id="95" name="Text Box 11">
            <a:extLst>
              <a:ext uri="{FF2B5EF4-FFF2-40B4-BE49-F238E27FC236}">
                <a16:creationId xmlns:a16="http://schemas.microsoft.com/office/drawing/2014/main" id="{EB417C9A-B848-E45F-0B1A-014EA7B2F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629" y="3357514"/>
            <a:ext cx="865187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kg</a:t>
            </a:r>
          </a:p>
        </p:txBody>
      </p:sp>
      <p:sp>
        <p:nvSpPr>
          <p:cNvPr id="96" name="Text Box 12">
            <a:extLst>
              <a:ext uri="{FF2B5EF4-FFF2-40B4-BE49-F238E27FC236}">
                <a16:creationId xmlns:a16="http://schemas.microsoft.com/office/drawing/2014/main" id="{598E2647-FF50-664C-4E86-135EC7ED2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394" y="2833464"/>
            <a:ext cx="631825" cy="49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g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050BDAB6-1D58-ACAF-45AE-BFA99DBBAF0C}"/>
              </a:ext>
            </a:extLst>
          </p:cNvPr>
          <p:cNvSpPr/>
          <p:nvPr/>
        </p:nvSpPr>
        <p:spPr>
          <a:xfrm>
            <a:off x="1757083" y="4267543"/>
            <a:ext cx="2172728" cy="1021633"/>
          </a:xfrm>
          <a:custGeom>
            <a:avLst/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7" name="图片 3">
            <a:extLst>
              <a:ext uri="{FF2B5EF4-FFF2-40B4-BE49-F238E27FC236}">
                <a16:creationId xmlns:a16="http://schemas.microsoft.com/office/drawing/2014/main" id="{E3E68F77-98F2-242C-F82E-65001B2ED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" b="591"/>
          <a:stretch>
            <a:fillRect/>
          </a:stretch>
        </p:blipFill>
        <p:spPr bwMode="auto">
          <a:xfrm>
            <a:off x="990023" y="4613750"/>
            <a:ext cx="1238305" cy="122367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任意多边形: 形状 109">
            <a:extLst>
              <a:ext uri="{FF2B5EF4-FFF2-40B4-BE49-F238E27FC236}">
                <a16:creationId xmlns:a16="http://schemas.microsoft.com/office/drawing/2014/main" id="{87E45C95-5A39-A191-81FE-10CCB62F32E8}"/>
              </a:ext>
            </a:extLst>
          </p:cNvPr>
          <p:cNvSpPr/>
          <p:nvPr/>
        </p:nvSpPr>
        <p:spPr>
          <a:xfrm>
            <a:off x="4605078" y="2906080"/>
            <a:ext cx="2172728" cy="1021633"/>
          </a:xfrm>
          <a:custGeom>
            <a:avLst/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任意多边形: 形状 110">
            <a:extLst>
              <a:ext uri="{FF2B5EF4-FFF2-40B4-BE49-F238E27FC236}">
                <a16:creationId xmlns:a16="http://schemas.microsoft.com/office/drawing/2014/main" id="{D343DE18-1EBD-1BDE-5282-057C83FD83E2}"/>
              </a:ext>
            </a:extLst>
          </p:cNvPr>
          <p:cNvSpPr/>
          <p:nvPr/>
        </p:nvSpPr>
        <p:spPr>
          <a:xfrm>
            <a:off x="7378354" y="1590897"/>
            <a:ext cx="2172728" cy="1021633"/>
          </a:xfrm>
          <a:custGeom>
            <a:avLst/>
            <a:gdLst>
              <a:gd name="connsiteX0" fmla="*/ 0 w 7602071"/>
              <a:gd name="connsiteY0" fmla="*/ 3451411 h 3451411"/>
              <a:gd name="connsiteX1" fmla="*/ 53789 w 7602071"/>
              <a:gd name="connsiteY1" fmla="*/ 3442447 h 3451411"/>
              <a:gd name="connsiteX2" fmla="*/ 197224 w 7602071"/>
              <a:gd name="connsiteY2" fmla="*/ 3316941 h 3451411"/>
              <a:gd name="connsiteX3" fmla="*/ 259977 w 7602071"/>
              <a:gd name="connsiteY3" fmla="*/ 3281082 h 3451411"/>
              <a:gd name="connsiteX4" fmla="*/ 358589 w 7602071"/>
              <a:gd name="connsiteY4" fmla="*/ 3218329 h 3451411"/>
              <a:gd name="connsiteX5" fmla="*/ 430306 w 7602071"/>
              <a:gd name="connsiteY5" fmla="*/ 3182470 h 3451411"/>
              <a:gd name="connsiteX6" fmla="*/ 582706 w 7602071"/>
              <a:gd name="connsiteY6" fmla="*/ 3110753 h 3451411"/>
              <a:gd name="connsiteX7" fmla="*/ 708212 w 7602071"/>
              <a:gd name="connsiteY7" fmla="*/ 3074894 h 3451411"/>
              <a:gd name="connsiteX8" fmla="*/ 914400 w 7602071"/>
              <a:gd name="connsiteY8" fmla="*/ 3056964 h 3451411"/>
              <a:gd name="connsiteX9" fmla="*/ 1039906 w 7602071"/>
              <a:gd name="connsiteY9" fmla="*/ 3021106 h 3451411"/>
              <a:gd name="connsiteX10" fmla="*/ 1201271 w 7602071"/>
              <a:gd name="connsiteY10" fmla="*/ 2985247 h 3451411"/>
              <a:gd name="connsiteX11" fmla="*/ 1290918 w 7602071"/>
              <a:gd name="connsiteY11" fmla="*/ 2940423 h 3451411"/>
              <a:gd name="connsiteX12" fmla="*/ 1335742 w 7602071"/>
              <a:gd name="connsiteY12" fmla="*/ 2931459 h 3451411"/>
              <a:gd name="connsiteX13" fmla="*/ 1389530 w 7602071"/>
              <a:gd name="connsiteY13" fmla="*/ 2913529 h 3451411"/>
              <a:gd name="connsiteX14" fmla="*/ 1443318 w 7602071"/>
              <a:gd name="connsiteY14" fmla="*/ 2904564 h 3451411"/>
              <a:gd name="connsiteX15" fmla="*/ 1470212 w 7602071"/>
              <a:gd name="connsiteY15" fmla="*/ 2895600 h 3451411"/>
              <a:gd name="connsiteX16" fmla="*/ 1595718 w 7602071"/>
              <a:gd name="connsiteY16" fmla="*/ 2859741 h 3451411"/>
              <a:gd name="connsiteX17" fmla="*/ 1703294 w 7602071"/>
              <a:gd name="connsiteY17" fmla="*/ 2805953 h 3451411"/>
              <a:gd name="connsiteX18" fmla="*/ 1846730 w 7602071"/>
              <a:gd name="connsiteY18" fmla="*/ 2716306 h 3451411"/>
              <a:gd name="connsiteX19" fmla="*/ 2017059 w 7602071"/>
              <a:gd name="connsiteY19" fmla="*/ 2680447 h 3451411"/>
              <a:gd name="connsiteX20" fmla="*/ 2052918 w 7602071"/>
              <a:gd name="connsiteY20" fmla="*/ 2671482 h 3451411"/>
              <a:gd name="connsiteX21" fmla="*/ 2097742 w 7602071"/>
              <a:gd name="connsiteY21" fmla="*/ 2653553 h 3451411"/>
              <a:gd name="connsiteX22" fmla="*/ 2151530 w 7602071"/>
              <a:gd name="connsiteY22" fmla="*/ 2635623 h 3451411"/>
              <a:gd name="connsiteX23" fmla="*/ 2196353 w 7602071"/>
              <a:gd name="connsiteY23" fmla="*/ 2608729 h 3451411"/>
              <a:gd name="connsiteX24" fmla="*/ 2277036 w 7602071"/>
              <a:gd name="connsiteY24" fmla="*/ 2599764 h 3451411"/>
              <a:gd name="connsiteX25" fmla="*/ 2393577 w 7602071"/>
              <a:gd name="connsiteY25" fmla="*/ 2572870 h 3451411"/>
              <a:gd name="connsiteX26" fmla="*/ 2608730 w 7602071"/>
              <a:gd name="connsiteY26" fmla="*/ 2519082 h 3451411"/>
              <a:gd name="connsiteX27" fmla="*/ 2868706 w 7602071"/>
              <a:gd name="connsiteY27" fmla="*/ 2384611 h 3451411"/>
              <a:gd name="connsiteX28" fmla="*/ 2994212 w 7602071"/>
              <a:gd name="connsiteY28" fmla="*/ 2294964 h 3451411"/>
              <a:gd name="connsiteX29" fmla="*/ 3119718 w 7602071"/>
              <a:gd name="connsiteY29" fmla="*/ 2178423 h 3451411"/>
              <a:gd name="connsiteX30" fmla="*/ 3227294 w 7602071"/>
              <a:gd name="connsiteY30" fmla="*/ 2070847 h 3451411"/>
              <a:gd name="connsiteX31" fmla="*/ 3290047 w 7602071"/>
              <a:gd name="connsiteY31" fmla="*/ 1963270 h 3451411"/>
              <a:gd name="connsiteX32" fmla="*/ 3379694 w 7602071"/>
              <a:gd name="connsiteY32" fmla="*/ 1828800 h 3451411"/>
              <a:gd name="connsiteX33" fmla="*/ 3424518 w 7602071"/>
              <a:gd name="connsiteY33" fmla="*/ 1775011 h 3451411"/>
              <a:gd name="connsiteX34" fmla="*/ 3478306 w 7602071"/>
              <a:gd name="connsiteY34" fmla="*/ 1685364 h 3451411"/>
              <a:gd name="connsiteX35" fmla="*/ 3514165 w 7602071"/>
              <a:gd name="connsiteY35" fmla="*/ 1640541 h 3451411"/>
              <a:gd name="connsiteX36" fmla="*/ 3558989 w 7602071"/>
              <a:gd name="connsiteY36" fmla="*/ 1577788 h 3451411"/>
              <a:gd name="connsiteX37" fmla="*/ 3603812 w 7602071"/>
              <a:gd name="connsiteY37" fmla="*/ 1524000 h 3451411"/>
              <a:gd name="connsiteX38" fmla="*/ 3765177 w 7602071"/>
              <a:gd name="connsiteY38" fmla="*/ 1416423 h 3451411"/>
              <a:gd name="connsiteX39" fmla="*/ 3810000 w 7602071"/>
              <a:gd name="connsiteY39" fmla="*/ 1380564 h 3451411"/>
              <a:gd name="connsiteX40" fmla="*/ 3962400 w 7602071"/>
              <a:gd name="connsiteY40" fmla="*/ 1290917 h 3451411"/>
              <a:gd name="connsiteX41" fmla="*/ 4007224 w 7602071"/>
              <a:gd name="connsiteY41" fmla="*/ 1264023 h 3451411"/>
              <a:gd name="connsiteX42" fmla="*/ 4428565 w 7602071"/>
              <a:gd name="connsiteY42" fmla="*/ 1147482 h 3451411"/>
              <a:gd name="connsiteX43" fmla="*/ 4545106 w 7602071"/>
              <a:gd name="connsiteY43" fmla="*/ 1120588 h 3451411"/>
              <a:gd name="connsiteX44" fmla="*/ 5029200 w 7602071"/>
              <a:gd name="connsiteY44" fmla="*/ 1102659 h 3451411"/>
              <a:gd name="connsiteX45" fmla="*/ 5495365 w 7602071"/>
              <a:gd name="connsiteY45" fmla="*/ 1066800 h 3451411"/>
              <a:gd name="connsiteX46" fmla="*/ 5558118 w 7602071"/>
              <a:gd name="connsiteY46" fmla="*/ 1048870 h 3451411"/>
              <a:gd name="connsiteX47" fmla="*/ 5701553 w 7602071"/>
              <a:gd name="connsiteY47" fmla="*/ 1030941 h 3451411"/>
              <a:gd name="connsiteX48" fmla="*/ 5952565 w 7602071"/>
              <a:gd name="connsiteY48" fmla="*/ 977153 h 3451411"/>
              <a:gd name="connsiteX49" fmla="*/ 6078071 w 7602071"/>
              <a:gd name="connsiteY49" fmla="*/ 905435 h 3451411"/>
              <a:gd name="connsiteX50" fmla="*/ 6338047 w 7602071"/>
              <a:gd name="connsiteY50" fmla="*/ 591670 h 3451411"/>
              <a:gd name="connsiteX51" fmla="*/ 6463553 w 7602071"/>
              <a:gd name="connsiteY51" fmla="*/ 430306 h 3451411"/>
              <a:gd name="connsiteX52" fmla="*/ 6741459 w 7602071"/>
              <a:gd name="connsiteY52" fmla="*/ 215153 h 3451411"/>
              <a:gd name="connsiteX53" fmla="*/ 6840071 w 7602071"/>
              <a:gd name="connsiteY53" fmla="*/ 152400 h 3451411"/>
              <a:gd name="connsiteX54" fmla="*/ 7019365 w 7602071"/>
              <a:gd name="connsiteY54" fmla="*/ 107576 h 3451411"/>
              <a:gd name="connsiteX55" fmla="*/ 7091083 w 7602071"/>
              <a:gd name="connsiteY55" fmla="*/ 89647 h 3451411"/>
              <a:gd name="connsiteX56" fmla="*/ 7234518 w 7602071"/>
              <a:gd name="connsiteY56" fmla="*/ 71717 h 3451411"/>
              <a:gd name="connsiteX57" fmla="*/ 7431742 w 7602071"/>
              <a:gd name="connsiteY57" fmla="*/ 53788 h 3451411"/>
              <a:gd name="connsiteX58" fmla="*/ 7557247 w 7602071"/>
              <a:gd name="connsiteY58" fmla="*/ 17929 h 3451411"/>
              <a:gd name="connsiteX59" fmla="*/ 7602071 w 7602071"/>
              <a:gd name="connsiteY59" fmla="*/ 0 h 345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602071" h="3451411">
                <a:moveTo>
                  <a:pt x="0" y="3451411"/>
                </a:moveTo>
                <a:cubicBezTo>
                  <a:pt x="17930" y="3448423"/>
                  <a:pt x="38122" y="3451663"/>
                  <a:pt x="53789" y="3442447"/>
                </a:cubicBezTo>
                <a:cubicBezTo>
                  <a:pt x="237838" y="3334183"/>
                  <a:pt x="87998" y="3398860"/>
                  <a:pt x="197224" y="3316941"/>
                </a:cubicBezTo>
                <a:cubicBezTo>
                  <a:pt x="216498" y="3302486"/>
                  <a:pt x="239420" y="3293645"/>
                  <a:pt x="259977" y="3281082"/>
                </a:cubicBezTo>
                <a:cubicBezTo>
                  <a:pt x="293222" y="3260765"/>
                  <a:pt x="324870" y="3237850"/>
                  <a:pt x="358589" y="3218329"/>
                </a:cubicBezTo>
                <a:cubicBezTo>
                  <a:pt x="381720" y="3204938"/>
                  <a:pt x="406842" y="3195269"/>
                  <a:pt x="430306" y="3182470"/>
                </a:cubicBezTo>
                <a:cubicBezTo>
                  <a:pt x="524596" y="3131039"/>
                  <a:pt x="322568" y="3203659"/>
                  <a:pt x="582706" y="3110753"/>
                </a:cubicBezTo>
                <a:cubicBezTo>
                  <a:pt x="623681" y="3096119"/>
                  <a:pt x="665264" y="3081859"/>
                  <a:pt x="708212" y="3074894"/>
                </a:cubicBezTo>
                <a:cubicBezTo>
                  <a:pt x="776311" y="3063851"/>
                  <a:pt x="914400" y="3056964"/>
                  <a:pt x="914400" y="3056964"/>
                </a:cubicBezTo>
                <a:cubicBezTo>
                  <a:pt x="956235" y="3045011"/>
                  <a:pt x="997242" y="3029639"/>
                  <a:pt x="1039906" y="3021106"/>
                </a:cubicBezTo>
                <a:cubicBezTo>
                  <a:pt x="1123824" y="3004322"/>
                  <a:pt x="1069883" y="3015567"/>
                  <a:pt x="1201271" y="2985247"/>
                </a:cubicBezTo>
                <a:cubicBezTo>
                  <a:pt x="1231153" y="2970306"/>
                  <a:pt x="1259898" y="2952831"/>
                  <a:pt x="1290918" y="2940423"/>
                </a:cubicBezTo>
                <a:cubicBezTo>
                  <a:pt x="1305065" y="2934764"/>
                  <a:pt x="1321042" y="2935468"/>
                  <a:pt x="1335742" y="2931459"/>
                </a:cubicBezTo>
                <a:cubicBezTo>
                  <a:pt x="1353975" y="2926486"/>
                  <a:pt x="1371195" y="2918113"/>
                  <a:pt x="1389530" y="2913529"/>
                </a:cubicBezTo>
                <a:cubicBezTo>
                  <a:pt x="1407164" y="2909120"/>
                  <a:pt x="1425574" y="2908507"/>
                  <a:pt x="1443318" y="2904564"/>
                </a:cubicBezTo>
                <a:cubicBezTo>
                  <a:pt x="1452543" y="2902514"/>
                  <a:pt x="1461045" y="2897892"/>
                  <a:pt x="1470212" y="2895600"/>
                </a:cubicBezTo>
                <a:cubicBezTo>
                  <a:pt x="1535892" y="2879181"/>
                  <a:pt x="1513497" y="2894979"/>
                  <a:pt x="1595718" y="2859741"/>
                </a:cubicBezTo>
                <a:cubicBezTo>
                  <a:pt x="1632568" y="2843948"/>
                  <a:pt x="1671221" y="2830008"/>
                  <a:pt x="1703294" y="2805953"/>
                </a:cubicBezTo>
                <a:cubicBezTo>
                  <a:pt x="1759710" y="2763641"/>
                  <a:pt x="1781095" y="2740919"/>
                  <a:pt x="1846730" y="2716306"/>
                </a:cubicBezTo>
                <a:cubicBezTo>
                  <a:pt x="1885904" y="2701616"/>
                  <a:pt x="1982270" y="2687405"/>
                  <a:pt x="2017059" y="2680447"/>
                </a:cubicBezTo>
                <a:cubicBezTo>
                  <a:pt x="2029141" y="2678031"/>
                  <a:pt x="2041229" y="2675378"/>
                  <a:pt x="2052918" y="2671482"/>
                </a:cubicBezTo>
                <a:cubicBezTo>
                  <a:pt x="2068184" y="2666393"/>
                  <a:pt x="2082619" y="2659052"/>
                  <a:pt x="2097742" y="2653553"/>
                </a:cubicBezTo>
                <a:cubicBezTo>
                  <a:pt x="2115503" y="2647094"/>
                  <a:pt x="2134325" y="2643444"/>
                  <a:pt x="2151530" y="2635623"/>
                </a:cubicBezTo>
                <a:cubicBezTo>
                  <a:pt x="2167392" y="2628413"/>
                  <a:pt x="2179599" y="2613516"/>
                  <a:pt x="2196353" y="2608729"/>
                </a:cubicBezTo>
                <a:cubicBezTo>
                  <a:pt x="2222372" y="2601295"/>
                  <a:pt x="2250142" y="2602752"/>
                  <a:pt x="2277036" y="2599764"/>
                </a:cubicBezTo>
                <a:lnTo>
                  <a:pt x="2393577" y="2572870"/>
                </a:lnTo>
                <a:cubicBezTo>
                  <a:pt x="2518411" y="2546120"/>
                  <a:pt x="2507898" y="2556894"/>
                  <a:pt x="2608730" y="2519082"/>
                </a:cubicBezTo>
                <a:cubicBezTo>
                  <a:pt x="2686692" y="2489847"/>
                  <a:pt x="2827947" y="2413724"/>
                  <a:pt x="2868706" y="2384611"/>
                </a:cubicBezTo>
                <a:cubicBezTo>
                  <a:pt x="2910541" y="2354729"/>
                  <a:pt x="2955177" y="2328422"/>
                  <a:pt x="2994212" y="2294964"/>
                </a:cubicBezTo>
                <a:cubicBezTo>
                  <a:pt x="3156011" y="2156280"/>
                  <a:pt x="2955250" y="2331143"/>
                  <a:pt x="3119718" y="2178423"/>
                </a:cubicBezTo>
                <a:cubicBezTo>
                  <a:pt x="3171542" y="2130301"/>
                  <a:pt x="3189103" y="2128133"/>
                  <a:pt x="3227294" y="2070847"/>
                </a:cubicBezTo>
                <a:cubicBezTo>
                  <a:pt x="3250322" y="2036305"/>
                  <a:pt x="3267019" y="1997812"/>
                  <a:pt x="3290047" y="1963270"/>
                </a:cubicBezTo>
                <a:cubicBezTo>
                  <a:pt x="3319929" y="1918447"/>
                  <a:pt x="3345207" y="1870185"/>
                  <a:pt x="3379694" y="1828800"/>
                </a:cubicBezTo>
                <a:cubicBezTo>
                  <a:pt x="3394635" y="1810870"/>
                  <a:pt x="3411296" y="1794243"/>
                  <a:pt x="3424518" y="1775011"/>
                </a:cubicBezTo>
                <a:cubicBezTo>
                  <a:pt x="3444261" y="1746294"/>
                  <a:pt x="3458976" y="1714360"/>
                  <a:pt x="3478306" y="1685364"/>
                </a:cubicBezTo>
                <a:cubicBezTo>
                  <a:pt x="3488920" y="1669444"/>
                  <a:pt x="3502685" y="1655848"/>
                  <a:pt x="3514165" y="1640541"/>
                </a:cubicBezTo>
                <a:cubicBezTo>
                  <a:pt x="3529589" y="1619976"/>
                  <a:pt x="3543316" y="1598163"/>
                  <a:pt x="3558989" y="1577788"/>
                </a:cubicBezTo>
                <a:cubicBezTo>
                  <a:pt x="3573219" y="1559289"/>
                  <a:pt x="3586710" y="1539881"/>
                  <a:pt x="3603812" y="1524000"/>
                </a:cubicBezTo>
                <a:cubicBezTo>
                  <a:pt x="3690760" y="1443262"/>
                  <a:pt x="3670981" y="1476978"/>
                  <a:pt x="3765177" y="1416423"/>
                </a:cubicBezTo>
                <a:cubicBezTo>
                  <a:pt x="3781272" y="1406076"/>
                  <a:pt x="3793857" y="1390837"/>
                  <a:pt x="3810000" y="1380564"/>
                </a:cubicBezTo>
                <a:cubicBezTo>
                  <a:pt x="3859723" y="1348922"/>
                  <a:pt x="3911659" y="1320900"/>
                  <a:pt x="3962400" y="1290917"/>
                </a:cubicBezTo>
                <a:cubicBezTo>
                  <a:pt x="3977401" y="1282053"/>
                  <a:pt x="3991046" y="1270494"/>
                  <a:pt x="4007224" y="1264023"/>
                </a:cubicBezTo>
                <a:cubicBezTo>
                  <a:pt x="4235795" y="1172595"/>
                  <a:pt x="4088009" y="1223161"/>
                  <a:pt x="4428565" y="1147482"/>
                </a:cubicBezTo>
                <a:cubicBezTo>
                  <a:pt x="4467484" y="1138833"/>
                  <a:pt x="4505316" y="1123075"/>
                  <a:pt x="4545106" y="1120588"/>
                </a:cubicBezTo>
                <a:cubicBezTo>
                  <a:pt x="4801913" y="1104537"/>
                  <a:pt x="4640653" y="1112883"/>
                  <a:pt x="5029200" y="1102659"/>
                </a:cubicBezTo>
                <a:cubicBezTo>
                  <a:pt x="5232066" y="1044696"/>
                  <a:pt x="5004086" y="1104591"/>
                  <a:pt x="5495365" y="1066800"/>
                </a:cubicBezTo>
                <a:cubicBezTo>
                  <a:pt x="5517056" y="1065131"/>
                  <a:pt x="5536685" y="1052598"/>
                  <a:pt x="5558118" y="1048870"/>
                </a:cubicBezTo>
                <a:cubicBezTo>
                  <a:pt x="5605589" y="1040614"/>
                  <a:pt x="5654305" y="1040391"/>
                  <a:pt x="5701553" y="1030941"/>
                </a:cubicBezTo>
                <a:cubicBezTo>
                  <a:pt x="5875118" y="996228"/>
                  <a:pt x="5791483" y="1014326"/>
                  <a:pt x="5952565" y="977153"/>
                </a:cubicBezTo>
                <a:cubicBezTo>
                  <a:pt x="5985600" y="960635"/>
                  <a:pt x="6046778" y="936727"/>
                  <a:pt x="6078071" y="905435"/>
                </a:cubicBezTo>
                <a:cubicBezTo>
                  <a:pt x="6141830" y="841677"/>
                  <a:pt x="6333428" y="598598"/>
                  <a:pt x="6338047" y="591670"/>
                </a:cubicBezTo>
                <a:cubicBezTo>
                  <a:pt x="6390867" y="512442"/>
                  <a:pt x="6393661" y="500198"/>
                  <a:pt x="6463553" y="430306"/>
                </a:cubicBezTo>
                <a:cubicBezTo>
                  <a:pt x="6545422" y="348436"/>
                  <a:pt x="6645358" y="276308"/>
                  <a:pt x="6741459" y="215153"/>
                </a:cubicBezTo>
                <a:cubicBezTo>
                  <a:pt x="6774330" y="194235"/>
                  <a:pt x="6804601" y="168523"/>
                  <a:pt x="6840071" y="152400"/>
                </a:cubicBezTo>
                <a:cubicBezTo>
                  <a:pt x="6869840" y="138868"/>
                  <a:pt x="6982582" y="116231"/>
                  <a:pt x="7019365" y="107576"/>
                </a:cubicBezTo>
                <a:cubicBezTo>
                  <a:pt x="7043352" y="101932"/>
                  <a:pt x="7066777" y="93698"/>
                  <a:pt x="7091083" y="89647"/>
                </a:cubicBezTo>
                <a:cubicBezTo>
                  <a:pt x="7138611" y="81726"/>
                  <a:pt x="7186739" y="77949"/>
                  <a:pt x="7234518" y="71717"/>
                </a:cubicBezTo>
                <a:cubicBezTo>
                  <a:pt x="7362613" y="55009"/>
                  <a:pt x="7231817" y="67117"/>
                  <a:pt x="7431742" y="53788"/>
                </a:cubicBezTo>
                <a:cubicBezTo>
                  <a:pt x="7567216" y="26694"/>
                  <a:pt x="7479783" y="52358"/>
                  <a:pt x="7557247" y="17929"/>
                </a:cubicBezTo>
                <a:cubicBezTo>
                  <a:pt x="7571952" y="11393"/>
                  <a:pt x="7602071" y="0"/>
                  <a:pt x="760207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6" name="图片 1">
            <a:extLst>
              <a:ext uri="{FF2B5EF4-FFF2-40B4-BE49-F238E27FC236}">
                <a16:creationId xmlns:a16="http://schemas.microsoft.com/office/drawing/2014/main" id="{16479EAE-12F5-744D-C7DF-E4D82FD2A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6" r="17426"/>
          <a:stretch>
            <a:fillRect/>
          </a:stretch>
        </p:blipFill>
        <p:spPr bwMode="auto">
          <a:xfrm>
            <a:off x="3466988" y="3440113"/>
            <a:ext cx="1452563" cy="1486419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图片 5">
            <a:extLst>
              <a:ext uri="{FF2B5EF4-FFF2-40B4-BE49-F238E27FC236}">
                <a16:creationId xmlns:a16="http://schemas.microsoft.com/office/drawing/2014/main" id="{470631D1-530F-68F4-2E34-37CD28F1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6" r="16356"/>
          <a:stretch>
            <a:fillRect/>
          </a:stretch>
        </p:blipFill>
        <p:spPr bwMode="auto">
          <a:xfrm>
            <a:off x="6449922" y="2111998"/>
            <a:ext cx="1362490" cy="1331912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图片 4">
            <a:extLst>
              <a:ext uri="{FF2B5EF4-FFF2-40B4-BE49-F238E27FC236}">
                <a16:creationId xmlns:a16="http://schemas.microsoft.com/office/drawing/2014/main" id="{50F47263-4391-707A-2B6F-B9B95D7A1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6" r="11426"/>
          <a:stretch>
            <a:fillRect/>
          </a:stretch>
        </p:blipFill>
        <p:spPr bwMode="auto">
          <a:xfrm>
            <a:off x="9346964" y="808027"/>
            <a:ext cx="1533882" cy="1489075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1C632E5A-3B3E-7F2F-EC1E-F757CD13C198}"/>
              </a:ext>
            </a:extLst>
          </p:cNvPr>
          <p:cNvSpPr/>
          <p:nvPr/>
        </p:nvSpPr>
        <p:spPr>
          <a:xfrm>
            <a:off x="590859" y="1052696"/>
            <a:ext cx="2510929" cy="4765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55DFE9C-46ED-2622-8496-1BEEB1E7133D}"/>
              </a:ext>
            </a:extLst>
          </p:cNvPr>
          <p:cNvGrpSpPr/>
          <p:nvPr/>
        </p:nvGrpSpPr>
        <p:grpSpPr>
          <a:xfrm>
            <a:off x="3112660" y="4526826"/>
            <a:ext cx="9554827" cy="2166300"/>
            <a:chOff x="4489941" y="4232550"/>
            <a:chExt cx="8173422" cy="216630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810FC875-1211-C4E3-73C9-4B1569E3131D}"/>
                </a:ext>
              </a:extLst>
            </p:cNvPr>
            <p:cNvGrpSpPr/>
            <p:nvPr/>
          </p:nvGrpSpPr>
          <p:grpSpPr>
            <a:xfrm rot="21006672">
              <a:off x="4489941" y="4232550"/>
              <a:ext cx="8119662" cy="2034544"/>
              <a:chOff x="4007808" y="4204891"/>
              <a:chExt cx="8119662" cy="2034544"/>
            </a:xfrm>
          </p:grpSpPr>
          <p:sp>
            <p:nvSpPr>
              <p:cNvPr id="5" name="任意多边形: 形状 4">
                <a:extLst>
                  <a:ext uri="{FF2B5EF4-FFF2-40B4-BE49-F238E27FC236}">
                    <a16:creationId xmlns:a16="http://schemas.microsoft.com/office/drawing/2014/main" id="{CE76939A-2743-76B8-EBA5-9F6463D88DAC}"/>
                  </a:ext>
                </a:extLst>
              </p:cNvPr>
              <p:cNvSpPr/>
              <p:nvPr/>
            </p:nvSpPr>
            <p:spPr>
              <a:xfrm>
                <a:off x="4410635" y="5016757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任意多边形: 形状 111">
                <a:extLst>
                  <a:ext uri="{FF2B5EF4-FFF2-40B4-BE49-F238E27FC236}">
                    <a16:creationId xmlns:a16="http://schemas.microsoft.com/office/drawing/2014/main" id="{40DC817C-F61C-CA70-8E0C-999F17CC8980}"/>
                  </a:ext>
                </a:extLst>
              </p:cNvPr>
              <p:cNvSpPr/>
              <p:nvPr/>
            </p:nvSpPr>
            <p:spPr>
              <a:xfrm>
                <a:off x="4351615" y="4874919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任意多边形: 形状 112">
                <a:extLst>
                  <a:ext uri="{FF2B5EF4-FFF2-40B4-BE49-F238E27FC236}">
                    <a16:creationId xmlns:a16="http://schemas.microsoft.com/office/drawing/2014/main" id="{B35F72E5-9AA9-517D-2C3F-0184B68A9AC3}"/>
                  </a:ext>
                </a:extLst>
              </p:cNvPr>
              <p:cNvSpPr/>
              <p:nvPr/>
            </p:nvSpPr>
            <p:spPr>
              <a:xfrm>
                <a:off x="4251602" y="4739478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任意多边形: 形状 113">
                <a:extLst>
                  <a:ext uri="{FF2B5EF4-FFF2-40B4-BE49-F238E27FC236}">
                    <a16:creationId xmlns:a16="http://schemas.microsoft.com/office/drawing/2014/main" id="{566146CF-3CCD-8BE9-B8BF-BDBBACB1361F}"/>
                  </a:ext>
                </a:extLst>
              </p:cNvPr>
              <p:cNvSpPr/>
              <p:nvPr/>
            </p:nvSpPr>
            <p:spPr>
              <a:xfrm>
                <a:off x="4134573" y="4480664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5" name="任意多边形: 形状 114">
                <a:extLst>
                  <a:ext uri="{FF2B5EF4-FFF2-40B4-BE49-F238E27FC236}">
                    <a16:creationId xmlns:a16="http://schemas.microsoft.com/office/drawing/2014/main" id="{0EA8BBE0-13B2-1241-663E-2879B716BF2D}"/>
                  </a:ext>
                </a:extLst>
              </p:cNvPr>
              <p:cNvSpPr/>
              <p:nvPr/>
            </p:nvSpPr>
            <p:spPr>
              <a:xfrm>
                <a:off x="4007808" y="4204891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C2206414-72C2-9010-1C69-EDEA8ABFC58A}"/>
                </a:ext>
              </a:extLst>
            </p:cNvPr>
            <p:cNvGrpSpPr/>
            <p:nvPr/>
          </p:nvGrpSpPr>
          <p:grpSpPr>
            <a:xfrm rot="21006672">
              <a:off x="4543701" y="4364306"/>
              <a:ext cx="8119662" cy="2034544"/>
              <a:chOff x="4007808" y="4204891"/>
              <a:chExt cx="8119662" cy="2034544"/>
            </a:xfrm>
          </p:grpSpPr>
          <p:sp>
            <p:nvSpPr>
              <p:cNvPr id="117" name="任意多边形: 形状 116">
                <a:extLst>
                  <a:ext uri="{FF2B5EF4-FFF2-40B4-BE49-F238E27FC236}">
                    <a16:creationId xmlns:a16="http://schemas.microsoft.com/office/drawing/2014/main" id="{96157BFA-39DF-15F1-2016-8F8EA20C0871}"/>
                  </a:ext>
                </a:extLst>
              </p:cNvPr>
              <p:cNvSpPr/>
              <p:nvPr/>
            </p:nvSpPr>
            <p:spPr>
              <a:xfrm>
                <a:off x="4410635" y="5016757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任意多边形: 形状 118">
                <a:extLst>
                  <a:ext uri="{FF2B5EF4-FFF2-40B4-BE49-F238E27FC236}">
                    <a16:creationId xmlns:a16="http://schemas.microsoft.com/office/drawing/2014/main" id="{3E962FEC-FE36-FBA2-BED0-3C6605BAB598}"/>
                  </a:ext>
                </a:extLst>
              </p:cNvPr>
              <p:cNvSpPr/>
              <p:nvPr/>
            </p:nvSpPr>
            <p:spPr>
              <a:xfrm>
                <a:off x="4251602" y="4739478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任意多边形: 形状 119">
                <a:extLst>
                  <a:ext uri="{FF2B5EF4-FFF2-40B4-BE49-F238E27FC236}">
                    <a16:creationId xmlns:a16="http://schemas.microsoft.com/office/drawing/2014/main" id="{D1F3E051-29E7-4876-7F86-2A391C02C585}"/>
                  </a:ext>
                </a:extLst>
              </p:cNvPr>
              <p:cNvSpPr/>
              <p:nvPr/>
            </p:nvSpPr>
            <p:spPr>
              <a:xfrm>
                <a:off x="4134573" y="4480664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任意多边形: 形状 120">
                <a:extLst>
                  <a:ext uri="{FF2B5EF4-FFF2-40B4-BE49-F238E27FC236}">
                    <a16:creationId xmlns:a16="http://schemas.microsoft.com/office/drawing/2014/main" id="{19D727F9-3445-AC5E-225F-E4AA4C4BBD14}"/>
                  </a:ext>
                </a:extLst>
              </p:cNvPr>
              <p:cNvSpPr/>
              <p:nvPr/>
            </p:nvSpPr>
            <p:spPr>
              <a:xfrm>
                <a:off x="4007808" y="4204891"/>
                <a:ext cx="7716835" cy="1222678"/>
              </a:xfrm>
              <a:custGeom>
                <a:avLst/>
                <a:gdLst>
                  <a:gd name="connsiteX0" fmla="*/ 0 w 7716835"/>
                  <a:gd name="connsiteY0" fmla="*/ 1222678 h 1222678"/>
                  <a:gd name="connsiteX1" fmla="*/ 636494 w 7716835"/>
                  <a:gd name="connsiteY1" fmla="*/ 855125 h 1222678"/>
                  <a:gd name="connsiteX2" fmla="*/ 2196353 w 7716835"/>
                  <a:gd name="connsiteY2" fmla="*/ 1186819 h 1222678"/>
                  <a:gd name="connsiteX3" fmla="*/ 3352800 w 7716835"/>
                  <a:gd name="connsiteY3" fmla="*/ 720655 h 1222678"/>
                  <a:gd name="connsiteX4" fmla="*/ 4876800 w 7716835"/>
                  <a:gd name="connsiteY4" fmla="*/ 953737 h 1222678"/>
                  <a:gd name="connsiteX5" fmla="*/ 5997389 w 7716835"/>
                  <a:gd name="connsiteY5" fmla="*/ 899949 h 1222678"/>
                  <a:gd name="connsiteX6" fmla="*/ 6992471 w 7716835"/>
                  <a:gd name="connsiteY6" fmla="*/ 30372 h 1222678"/>
                  <a:gd name="connsiteX7" fmla="*/ 7655859 w 7716835"/>
                  <a:gd name="connsiteY7" fmla="*/ 236561 h 1222678"/>
                  <a:gd name="connsiteX8" fmla="*/ 7646894 w 7716835"/>
                  <a:gd name="connsiteY8" fmla="*/ 613078 h 122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6835" h="1222678">
                    <a:moveTo>
                      <a:pt x="0" y="1222678"/>
                    </a:moveTo>
                    <a:cubicBezTo>
                      <a:pt x="135217" y="1041889"/>
                      <a:pt x="270435" y="861101"/>
                      <a:pt x="636494" y="855125"/>
                    </a:cubicBezTo>
                    <a:cubicBezTo>
                      <a:pt x="1002553" y="849149"/>
                      <a:pt x="1743635" y="1209231"/>
                      <a:pt x="2196353" y="1186819"/>
                    </a:cubicBezTo>
                    <a:cubicBezTo>
                      <a:pt x="2649071" y="1164407"/>
                      <a:pt x="2906059" y="759502"/>
                      <a:pt x="3352800" y="720655"/>
                    </a:cubicBezTo>
                    <a:cubicBezTo>
                      <a:pt x="3799541" y="681808"/>
                      <a:pt x="4436035" y="923855"/>
                      <a:pt x="4876800" y="953737"/>
                    </a:cubicBezTo>
                    <a:cubicBezTo>
                      <a:pt x="5317565" y="983619"/>
                      <a:pt x="5644777" y="1053843"/>
                      <a:pt x="5997389" y="899949"/>
                    </a:cubicBezTo>
                    <a:cubicBezTo>
                      <a:pt x="6350001" y="746055"/>
                      <a:pt x="6716059" y="140937"/>
                      <a:pt x="6992471" y="30372"/>
                    </a:cubicBezTo>
                    <a:cubicBezTo>
                      <a:pt x="7268883" y="-80193"/>
                      <a:pt x="7546789" y="139443"/>
                      <a:pt x="7655859" y="236561"/>
                    </a:cubicBezTo>
                    <a:cubicBezTo>
                      <a:pt x="7764929" y="333679"/>
                      <a:pt x="7705911" y="473378"/>
                      <a:pt x="7646894" y="613078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002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3" grpId="0" animBg="1"/>
      <p:bldP spid="110" grpId="0" animBg="1"/>
      <p:bldP spid="1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11" name="Rectangle 3">
            <a:extLst>
              <a:ext uri="{FF2B5EF4-FFF2-40B4-BE49-F238E27FC236}">
                <a16:creationId xmlns:a16="http://schemas.microsoft.com/office/drawing/2014/main" id="{78B0C9F5-C9D6-FFB9-FE29-DB3E6EF0EBB6}"/>
              </a:ext>
            </a:extLst>
          </p:cNvPr>
          <p:cNvSpPr/>
          <p:nvPr/>
        </p:nvSpPr>
        <p:spPr>
          <a:xfrm>
            <a:off x="546790" y="950352"/>
            <a:ext cx="198002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隶书" pitchFamily="49" charset="-122"/>
                <a:ea typeface="楷体_GB2312" pitchFamily="49" charset="-122"/>
                <a:sym typeface="Wingdings"/>
              </a:rPr>
              <a:t>单位换算：</a:t>
            </a:r>
            <a:endParaRPr sz="2800" b="1">
              <a:solidFill>
                <a:schemeClr val="accent2"/>
              </a:solidFill>
              <a:latin typeface="隶书" pitchFamily="49" charset="-122"/>
              <a:ea typeface="楷体_GB2312" pitchFamily="49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2607E67-B985-6B2A-56DD-A3AEE31BC1F7}"/>
              </a:ext>
            </a:extLst>
          </p:cNvPr>
          <p:cNvSpPr/>
          <p:nvPr/>
        </p:nvSpPr>
        <p:spPr>
          <a:xfrm>
            <a:off x="2349059" y="1642353"/>
            <a:ext cx="3327450" cy="3764132"/>
          </a:xfrm>
          <a:prstGeom prst="roundRect">
            <a:avLst>
              <a:gd name="adj" fmla="val 7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Text Box 7">
            <a:extLst>
              <a:ext uri="{FF2B5EF4-FFF2-40B4-BE49-F238E27FC236}">
                <a16:creationId xmlns:a16="http://schemas.microsoft.com/office/drawing/2014/main" id="{599AD126-AA26-2D6D-C436-FDEC5A6C6E38}"/>
              </a:ext>
            </a:extLst>
          </p:cNvPr>
          <p:cNvSpPr/>
          <p:nvPr/>
        </p:nvSpPr>
        <p:spPr>
          <a:xfrm>
            <a:off x="3144354" y="4220371"/>
            <a:ext cx="180938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数学书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520 g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0" name="图片 90126">
            <a:extLst>
              <a:ext uri="{FF2B5EF4-FFF2-40B4-BE49-F238E27FC236}">
                <a16:creationId xmlns:a16="http://schemas.microsoft.com/office/drawing/2014/main" id="{BF5F2588-335A-9A95-E563-482DC49A0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0" t="17076" r="16792" b="14659"/>
          <a:stretch>
            <a:fillRect/>
          </a:stretch>
        </p:blipFill>
        <p:spPr bwMode="auto">
          <a:xfrm>
            <a:off x="2988393" y="2099957"/>
            <a:ext cx="2008468" cy="1924481"/>
          </a:xfrm>
          <a:prstGeom prst="ellipse">
            <a:avLst/>
          </a:prstGeom>
          <a:noFill/>
          <a:ln w="9525" algn="ctr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矩形: 圆角 120">
            <a:extLst>
              <a:ext uri="{FF2B5EF4-FFF2-40B4-BE49-F238E27FC236}">
                <a16:creationId xmlns:a16="http://schemas.microsoft.com/office/drawing/2014/main" id="{8FD5D8B9-7958-DAFA-77C3-2F534129E1BB}"/>
              </a:ext>
            </a:extLst>
          </p:cNvPr>
          <p:cNvSpPr/>
          <p:nvPr/>
        </p:nvSpPr>
        <p:spPr>
          <a:xfrm>
            <a:off x="6515716" y="1599638"/>
            <a:ext cx="3327450" cy="3764132"/>
          </a:xfrm>
          <a:prstGeom prst="roundRect">
            <a:avLst>
              <a:gd name="adj" fmla="val 7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Text Box 13">
            <a:extLst>
              <a:ext uri="{FF2B5EF4-FFF2-40B4-BE49-F238E27FC236}">
                <a16:creationId xmlns:a16="http://schemas.microsoft.com/office/drawing/2014/main" id="{15D351F6-F2E9-BF42-1F98-7B32813CE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0556" y="3582826"/>
            <a:ext cx="2532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3" name="Rectangle 11">
            <a:extLst>
              <a:ext uri="{FF2B5EF4-FFF2-40B4-BE49-F238E27FC236}">
                <a16:creationId xmlns:a16="http://schemas.microsoft.com/office/drawing/2014/main" id="{D007FC62-1192-C343-F2C0-F7DBC0AEA29F}"/>
              </a:ext>
            </a:extLst>
          </p:cNvPr>
          <p:cNvSpPr/>
          <p:nvPr/>
        </p:nvSpPr>
        <p:spPr>
          <a:xfrm>
            <a:off x="7082028" y="1913012"/>
            <a:ext cx="266080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520g=520×1g</a:t>
            </a:r>
            <a:endParaRPr lang="en-US" altLang="zh-CN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4" name="Rectangle 12">
            <a:extLst>
              <a:ext uri="{FF2B5EF4-FFF2-40B4-BE49-F238E27FC236}">
                <a16:creationId xmlns:a16="http://schemas.microsoft.com/office/drawing/2014/main" id="{EA016990-6331-6BAB-5460-64A2474DB23D}"/>
              </a:ext>
            </a:extLst>
          </p:cNvPr>
          <p:cNvSpPr/>
          <p:nvPr/>
        </p:nvSpPr>
        <p:spPr>
          <a:xfrm>
            <a:off x="7167434" y="3075284"/>
            <a:ext cx="2751138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=520×10</a:t>
            </a:r>
            <a:r>
              <a:rPr lang="en-US" altLang="zh-CN" sz="28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3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altLang="zh-CN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5" name="Rectangle 13">
            <a:extLst>
              <a:ext uri="{FF2B5EF4-FFF2-40B4-BE49-F238E27FC236}">
                <a16:creationId xmlns:a16="http://schemas.microsoft.com/office/drawing/2014/main" id="{33E0A9A9-CB85-2874-8A71-80FC2890E3D3}"/>
              </a:ext>
            </a:extLst>
          </p:cNvPr>
          <p:cNvSpPr/>
          <p:nvPr/>
        </p:nvSpPr>
        <p:spPr>
          <a:xfrm>
            <a:off x="7221551" y="4378126"/>
            <a:ext cx="2532064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=5.2×10</a:t>
            </a:r>
            <a:r>
              <a:rPr lang="en-US" altLang="zh-CN" sz="28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5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7" name="文本框 90122">
            <a:extLst>
              <a:ext uri="{FF2B5EF4-FFF2-40B4-BE49-F238E27FC236}">
                <a16:creationId xmlns:a16="http://schemas.microsoft.com/office/drawing/2014/main" id="{14E2CDCB-3890-62C8-EA49-8CCEDD29347A}"/>
              </a:ext>
            </a:extLst>
          </p:cNvPr>
          <p:cNvSpPr/>
          <p:nvPr/>
        </p:nvSpPr>
        <p:spPr>
          <a:xfrm>
            <a:off x="7896545" y="2597638"/>
            <a:ext cx="100464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先换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90124">
            <a:extLst>
              <a:ext uri="{FF2B5EF4-FFF2-40B4-BE49-F238E27FC236}">
                <a16:creationId xmlns:a16="http://schemas.microsoft.com/office/drawing/2014/main" id="{84DEFFB3-77AC-2591-332E-7F6548996475}"/>
              </a:ext>
            </a:extLst>
          </p:cNvPr>
          <p:cNvSpPr/>
          <p:nvPr/>
        </p:nvSpPr>
        <p:spPr>
          <a:xfrm>
            <a:off x="7976766" y="3828123"/>
            <a:ext cx="113247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后算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6182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 fill="hold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 fill="hold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3" grpId="0"/>
      <p:bldP spid="114" grpId="0"/>
      <p:bldP spid="115" grpId="0"/>
      <p:bldP spid="117" grpId="0"/>
      <p:bldP spid="1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4" name="Text Box 7">
            <a:extLst>
              <a:ext uri="{FF2B5EF4-FFF2-40B4-BE49-F238E27FC236}">
                <a16:creationId xmlns:a16="http://schemas.microsoft.com/office/drawing/2014/main" id="{599AD126-AA26-2D6D-C436-FDEC5A6C6E38}"/>
              </a:ext>
            </a:extLst>
          </p:cNvPr>
          <p:cNvSpPr/>
          <p:nvPr/>
        </p:nvSpPr>
        <p:spPr>
          <a:xfrm>
            <a:off x="17575902" y="2059174"/>
            <a:ext cx="3278187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      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约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sym typeface="Wingdings"/>
              </a:rPr>
              <a:t>450 </a:t>
            </a:r>
            <a:r>
              <a:rPr lang="en-US" altLang="zh-CN" sz="5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/>
              </a:rPr>
              <a:t>g</a:t>
            </a:r>
            <a:endParaRPr lang="en-US" altLang="zh-CN" sz="5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0" name="Text Box 13">
            <a:extLst>
              <a:ext uri="{FF2B5EF4-FFF2-40B4-BE49-F238E27FC236}">
                <a16:creationId xmlns:a16="http://schemas.microsoft.com/office/drawing/2014/main" id="{15D351F6-F2E9-BF42-1F98-7B32813CE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2390" y="4938899"/>
            <a:ext cx="2532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 </a:t>
            </a:r>
            <a:endParaRPr lang="en-US" altLang="zh-CN" sz="5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1" name="Rectangle 3">
            <a:extLst>
              <a:ext uri="{FF2B5EF4-FFF2-40B4-BE49-F238E27FC236}">
                <a16:creationId xmlns:a16="http://schemas.microsoft.com/office/drawing/2014/main" id="{78B0C9F5-C9D6-FFB9-FE29-DB3E6EF0EBB6}"/>
              </a:ext>
            </a:extLst>
          </p:cNvPr>
          <p:cNvSpPr/>
          <p:nvPr/>
        </p:nvSpPr>
        <p:spPr>
          <a:xfrm>
            <a:off x="13081690" y="1897249"/>
            <a:ext cx="3994150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6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隶书" pitchFamily="49" charset="-122"/>
                <a:ea typeface="楷体_GB2312" pitchFamily="49" charset="-122"/>
                <a:sym typeface="Wingdings"/>
              </a:rPr>
              <a:t>单位换算：</a:t>
            </a:r>
            <a:endParaRPr sz="6000" b="1">
              <a:solidFill>
                <a:schemeClr val="accent2"/>
              </a:solidFill>
              <a:latin typeface="隶书" pitchFamily="49" charset="-122"/>
              <a:ea typeface="楷体_GB2312" pitchFamily="49" charset="-122"/>
            </a:endParaRPr>
          </a:p>
        </p:txBody>
      </p:sp>
      <p:sp>
        <p:nvSpPr>
          <p:cNvPr id="112" name="Rectangle 4">
            <a:extLst>
              <a:ext uri="{FF2B5EF4-FFF2-40B4-BE49-F238E27FC236}">
                <a16:creationId xmlns:a16="http://schemas.microsoft.com/office/drawing/2014/main" id="{EFFA4BDF-C095-C3C5-2A5C-6F46854F6B74}"/>
              </a:ext>
            </a:extLst>
          </p:cNvPr>
          <p:cNvSpPr/>
          <p:nvPr/>
        </p:nvSpPr>
        <p:spPr>
          <a:xfrm>
            <a:off x="13324577" y="3251387"/>
            <a:ext cx="50165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          450 g =</a:t>
            </a:r>
            <a:endParaRPr lang="en-US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3" name="Rectangle 11">
            <a:extLst>
              <a:ext uri="{FF2B5EF4-FFF2-40B4-BE49-F238E27FC236}">
                <a16:creationId xmlns:a16="http://schemas.microsoft.com/office/drawing/2014/main" id="{D007FC62-1192-C343-F2C0-F7DBC0AEA29F}"/>
              </a:ext>
            </a:extLst>
          </p:cNvPr>
          <p:cNvSpPr/>
          <p:nvPr/>
        </p:nvSpPr>
        <p:spPr>
          <a:xfrm>
            <a:off x="16155090" y="3227574"/>
            <a:ext cx="220027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450×1g</a:t>
            </a:r>
            <a:endParaRPr lang="en-US" altLang="zh-CN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4" name="Rectangle 12">
            <a:extLst>
              <a:ext uri="{FF2B5EF4-FFF2-40B4-BE49-F238E27FC236}">
                <a16:creationId xmlns:a16="http://schemas.microsoft.com/office/drawing/2014/main" id="{EA016990-6331-6BAB-5460-64A2474DB23D}"/>
              </a:ext>
            </a:extLst>
          </p:cNvPr>
          <p:cNvSpPr/>
          <p:nvPr/>
        </p:nvSpPr>
        <p:spPr>
          <a:xfrm>
            <a:off x="15923315" y="4181662"/>
            <a:ext cx="378777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=450×10</a:t>
            </a:r>
            <a:r>
              <a:rPr lang="en-US" altLang="zh-CN" sz="40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3</a:t>
            </a: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altLang="zh-CN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5" name="Rectangle 13">
            <a:extLst>
              <a:ext uri="{FF2B5EF4-FFF2-40B4-BE49-F238E27FC236}">
                <a16:creationId xmlns:a16="http://schemas.microsoft.com/office/drawing/2014/main" id="{33E0A9A9-CB85-2874-8A71-80FC2890E3D3}"/>
              </a:ext>
            </a:extLst>
          </p:cNvPr>
          <p:cNvSpPr/>
          <p:nvPr/>
        </p:nvSpPr>
        <p:spPr>
          <a:xfrm>
            <a:off x="15953477" y="5167499"/>
            <a:ext cx="3011487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=4.5×10</a:t>
            </a:r>
            <a:r>
              <a:rPr lang="en-US" altLang="zh-CN" sz="4000" b="1" baseline="4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5</a:t>
            </a:r>
            <a:r>
              <a:rPr lang="en-US" altLang="zh-CN"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Times New Roman" panose="02020603050405020304" pitchFamily="18" charset="0"/>
                <a:sym typeface="Wingdings"/>
              </a:rPr>
              <a:t>mg</a:t>
            </a:r>
            <a:endParaRPr lang="en-US" sz="4000" b="1">
              <a:solidFill>
                <a:schemeClr val="accent2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sp>
        <p:nvSpPr>
          <p:cNvPr id="116" name="右弧形箭头 90121">
            <a:extLst>
              <a:ext uri="{FF2B5EF4-FFF2-40B4-BE49-F238E27FC236}">
                <a16:creationId xmlns:a16="http://schemas.microsoft.com/office/drawing/2014/main" id="{AF6545BA-04FC-D631-B13B-621D54705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1490" y="3506974"/>
            <a:ext cx="457200" cy="1066800"/>
          </a:xfrm>
          <a:prstGeom prst="curvedLeftArrow">
            <a:avLst>
              <a:gd name="adj1" fmla="val 45370"/>
              <a:gd name="adj2" fmla="val 92901"/>
              <a:gd name="adj3" fmla="val 3331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17" name="文本框 90122">
            <a:extLst>
              <a:ext uri="{FF2B5EF4-FFF2-40B4-BE49-F238E27FC236}">
                <a16:creationId xmlns:a16="http://schemas.microsoft.com/office/drawing/2014/main" id="{14E2CDCB-3890-62C8-EA49-8CCEDD29347A}"/>
              </a:ext>
            </a:extLst>
          </p:cNvPr>
          <p:cNvSpPr/>
          <p:nvPr/>
        </p:nvSpPr>
        <p:spPr>
          <a:xfrm>
            <a:off x="19863490" y="3567299"/>
            <a:ext cx="16764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先换</a:t>
            </a:r>
            <a:endParaRPr sz="4000" b="1">
              <a:solidFill>
                <a:srgbClr val="FF0000"/>
              </a:solidFill>
            </a:endParaRPr>
          </a:p>
        </p:txBody>
      </p:sp>
      <p:sp>
        <p:nvSpPr>
          <p:cNvPr id="118" name="右弧形箭头 90123">
            <a:extLst>
              <a:ext uri="{FF2B5EF4-FFF2-40B4-BE49-F238E27FC236}">
                <a16:creationId xmlns:a16="http://schemas.microsoft.com/office/drawing/2014/main" id="{30E5ADEE-A74F-BA81-A97A-790D4E708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690" y="4549962"/>
            <a:ext cx="457200" cy="1090612"/>
          </a:xfrm>
          <a:prstGeom prst="curvedLeftArrow">
            <a:avLst>
              <a:gd name="adj1" fmla="val 46383"/>
              <a:gd name="adj2" fmla="val 94975"/>
              <a:gd name="adj3" fmla="val 33315"/>
            </a:avLst>
          </a:prstGeom>
          <a:solidFill>
            <a:srgbClr val="FF00FF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0000"/>
              </a:solidFill>
            </a:endParaRPr>
          </a:p>
        </p:txBody>
      </p:sp>
      <p:sp>
        <p:nvSpPr>
          <p:cNvPr id="119" name="文本框 90124">
            <a:extLst>
              <a:ext uri="{FF2B5EF4-FFF2-40B4-BE49-F238E27FC236}">
                <a16:creationId xmlns:a16="http://schemas.microsoft.com/office/drawing/2014/main" id="{84DEFFB3-77AC-2591-332E-7F6548996475}"/>
              </a:ext>
            </a:extLst>
          </p:cNvPr>
          <p:cNvSpPr/>
          <p:nvPr/>
        </p:nvSpPr>
        <p:spPr>
          <a:xfrm>
            <a:off x="19863490" y="4710299"/>
            <a:ext cx="16764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4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sym typeface="Wingdings"/>
              </a:rPr>
              <a:t>后算</a:t>
            </a:r>
            <a:endParaRPr sz="4000" b="1">
              <a:solidFill>
                <a:srgbClr val="FF00FF"/>
              </a:solidFill>
            </a:endParaRPr>
          </a:p>
        </p:txBody>
      </p:sp>
      <p:pic>
        <p:nvPicPr>
          <p:cNvPr id="120" name="图片 90126">
            <a:extLst>
              <a:ext uri="{FF2B5EF4-FFF2-40B4-BE49-F238E27FC236}">
                <a16:creationId xmlns:a16="http://schemas.microsoft.com/office/drawing/2014/main" id="{BF5F2588-335A-9A95-E563-482DC49A0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53112" y="-465745"/>
            <a:ext cx="2362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文本框 24577">
            <a:extLst>
              <a:ext uri="{FF2B5EF4-FFF2-40B4-BE49-F238E27FC236}">
                <a16:creationId xmlns:a16="http://schemas.microsoft.com/office/drawing/2014/main" id="{4DFB994B-D0FD-1C67-E2A1-EFC81EAAF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283" y="880609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测量质量的工具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206C23-D451-D309-DD50-8D8B23A5E060}"/>
              </a:ext>
            </a:extLst>
          </p:cNvPr>
          <p:cNvGrpSpPr/>
          <p:nvPr/>
        </p:nvGrpSpPr>
        <p:grpSpPr>
          <a:xfrm>
            <a:off x="4730917" y="1211889"/>
            <a:ext cx="2468107" cy="2521814"/>
            <a:chOff x="4566155" y="1093271"/>
            <a:chExt cx="2468107" cy="2521814"/>
          </a:xfrm>
        </p:grpSpPr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D7658ADC-5DEE-6B7A-3B25-95953DC59775}"/>
                </a:ext>
              </a:extLst>
            </p:cNvPr>
            <p:cNvSpPr/>
            <p:nvPr/>
          </p:nvSpPr>
          <p:spPr>
            <a:xfrm>
              <a:off x="4827124" y="1390993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200" name="Picture 8" descr="查看源图像">
              <a:extLst>
                <a:ext uri="{FF2B5EF4-FFF2-40B4-BE49-F238E27FC236}">
                  <a16:creationId xmlns:a16="http://schemas.microsoft.com/office/drawing/2014/main" id="{E508E40B-A192-873E-480A-A68C910D6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6155" y="1093271"/>
              <a:ext cx="2468107" cy="2468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文本框 24581">
              <a:extLst>
                <a:ext uri="{FF2B5EF4-FFF2-40B4-BE49-F238E27FC236}">
                  <a16:creationId xmlns:a16="http://schemas.microsoft.com/office/drawing/2014/main" id="{544EE58D-DDBF-F4C1-ADA9-449C37EF983E}"/>
                </a:ext>
              </a:extLst>
            </p:cNvPr>
            <p:cNvSpPr/>
            <p:nvPr/>
          </p:nvSpPr>
          <p:spPr>
            <a:xfrm>
              <a:off x="5439867" y="3157885"/>
              <a:ext cx="1152525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台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EBC96939-73BE-A5D8-D2B0-DB9C7DDCF809}"/>
              </a:ext>
            </a:extLst>
          </p:cNvPr>
          <p:cNvGrpSpPr/>
          <p:nvPr/>
        </p:nvGrpSpPr>
        <p:grpSpPr>
          <a:xfrm>
            <a:off x="8679516" y="1135450"/>
            <a:ext cx="2236922" cy="2660340"/>
            <a:chOff x="8012662" y="1201260"/>
            <a:chExt cx="2236922" cy="2660340"/>
          </a:xfrm>
        </p:grpSpPr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9B4A7045-2526-E526-6A06-1D9F86E1C201}"/>
                </a:ext>
              </a:extLst>
            </p:cNvPr>
            <p:cNvSpPr/>
            <p:nvPr/>
          </p:nvSpPr>
          <p:spPr>
            <a:xfrm>
              <a:off x="8251250" y="1543579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8" name="Picture 6" descr="查看源图像">
              <a:extLst>
                <a:ext uri="{FF2B5EF4-FFF2-40B4-BE49-F238E27FC236}">
                  <a16:creationId xmlns:a16="http://schemas.microsoft.com/office/drawing/2014/main" id="{0C95F8F5-4E1F-49AE-778A-DBAE13E93A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12662" y="1201260"/>
              <a:ext cx="2236922" cy="2236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" name="文本框 24588">
              <a:extLst>
                <a:ext uri="{FF2B5EF4-FFF2-40B4-BE49-F238E27FC236}">
                  <a16:creationId xmlns:a16="http://schemas.microsoft.com/office/drawing/2014/main" id="{6E5C2E1E-AD64-67F4-26C0-7E9A1DF4C1FD}"/>
                </a:ext>
              </a:extLst>
            </p:cNvPr>
            <p:cNvSpPr/>
            <p:nvPr/>
          </p:nvSpPr>
          <p:spPr>
            <a:xfrm>
              <a:off x="8886320" y="3404400"/>
              <a:ext cx="1147765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电子秤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0E26962-BC2B-72AF-AE07-A610EEC7F917}"/>
              </a:ext>
            </a:extLst>
          </p:cNvPr>
          <p:cNvGrpSpPr/>
          <p:nvPr/>
        </p:nvGrpSpPr>
        <p:grpSpPr>
          <a:xfrm>
            <a:off x="2486603" y="3276503"/>
            <a:ext cx="2289750" cy="2699968"/>
            <a:chOff x="2549736" y="3201733"/>
            <a:chExt cx="2289750" cy="2699968"/>
          </a:xfrm>
        </p:grpSpPr>
        <p:sp>
          <p:nvSpPr>
            <p:cNvPr id="122" name="文本框 24585">
              <a:extLst>
                <a:ext uri="{FF2B5EF4-FFF2-40B4-BE49-F238E27FC236}">
                  <a16:creationId xmlns:a16="http://schemas.microsoft.com/office/drawing/2014/main" id="{92965CFB-F3C1-9EB2-0A27-C2633045EBD5}"/>
                </a:ext>
              </a:extLst>
            </p:cNvPr>
            <p:cNvSpPr/>
            <p:nvPr/>
          </p:nvSpPr>
          <p:spPr>
            <a:xfrm>
              <a:off x="3153045" y="5444501"/>
              <a:ext cx="1092200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磅 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376F9C06-329C-C5D7-05F5-2D95465E2C08}"/>
                </a:ext>
              </a:extLst>
            </p:cNvPr>
            <p:cNvSpPr/>
            <p:nvPr/>
          </p:nvSpPr>
          <p:spPr>
            <a:xfrm>
              <a:off x="2650454" y="3569256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3" name="Picture 2" descr="200759155928599">
              <a:extLst>
                <a:ext uri="{FF2B5EF4-FFF2-40B4-BE49-F238E27FC236}">
                  <a16:creationId xmlns:a16="http://schemas.microsoft.com/office/drawing/2014/main" id="{FBC9BC47-0AEB-DBDF-A547-165376D2F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98"/>
            <a:stretch>
              <a:fillRect/>
            </a:stretch>
          </p:blipFill>
          <p:spPr bwMode="auto">
            <a:xfrm>
              <a:off x="2549736" y="3201733"/>
              <a:ext cx="2289750" cy="193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6838758" y="3692965"/>
            <a:ext cx="2227743" cy="2345257"/>
            <a:chOff x="6446318" y="3534158"/>
            <a:chExt cx="2227743" cy="2345257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6678345" y="3534158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446318" y="3827158"/>
              <a:ext cx="2227743" cy="1520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00E4995-D147-BC75-9A31-4827E9720D18}"/>
              </a:ext>
            </a:extLst>
          </p:cNvPr>
          <p:cNvGrpSpPr/>
          <p:nvPr/>
        </p:nvGrpSpPr>
        <p:grpSpPr>
          <a:xfrm>
            <a:off x="1139229" y="1355807"/>
            <a:ext cx="3306731" cy="2424270"/>
            <a:chOff x="1139229" y="1355807"/>
            <a:chExt cx="3306731" cy="242427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AEF6DA15-DCA8-44AE-F0E6-EB426EEFA567}"/>
                </a:ext>
              </a:extLst>
            </p:cNvPr>
            <p:cNvGrpSpPr/>
            <p:nvPr/>
          </p:nvGrpSpPr>
          <p:grpSpPr>
            <a:xfrm>
              <a:off x="1139229" y="1526840"/>
              <a:ext cx="1860171" cy="2253237"/>
              <a:chOff x="1139229" y="1526840"/>
              <a:chExt cx="1860171" cy="2253237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1F89535D-7B5F-D654-92FA-9E3F38D29766}"/>
                  </a:ext>
                </a:extLst>
              </p:cNvPr>
              <p:cNvSpPr/>
              <p:nvPr/>
            </p:nvSpPr>
            <p:spPr>
              <a:xfrm>
                <a:off x="1139229" y="1526840"/>
                <a:ext cx="1860171" cy="187756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文本框 24588">
                <a:extLst>
                  <a:ext uri="{FF2B5EF4-FFF2-40B4-BE49-F238E27FC236}">
                    <a16:creationId xmlns:a16="http://schemas.microsoft.com/office/drawing/2014/main" id="{A8B66A4E-A090-98FD-0117-81CF77D6B109}"/>
                  </a:ext>
                </a:extLst>
              </p:cNvPr>
              <p:cNvSpPr/>
              <p:nvPr/>
            </p:nvSpPr>
            <p:spPr>
              <a:xfrm>
                <a:off x="1589013" y="3322877"/>
                <a:ext cx="975877" cy="457200"/>
              </a:xfrm>
              <a:prstGeom prst="rect">
                <a:avLst/>
              </a:prstGeom>
              <a:noFill/>
              <a:ln w="12700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eaLnBrk="1" hangingPunct="1"/>
                <a:r>
                  <a:rPr lang="zh-CN" altLang="en-US" sz="24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sym typeface="Wingdings"/>
                  </a:rPr>
                  <a:t>杆秤</a:t>
                </a:r>
                <a:endParaRPr sz="24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36" name="图片 135" descr="杆秤6">
              <a:extLst>
                <a:ext uri="{FF2B5EF4-FFF2-40B4-BE49-F238E27FC236}">
                  <a16:creationId xmlns:a16="http://schemas.microsoft.com/office/drawing/2014/main" id="{FE1234CA-BCC1-AC49-AC96-8F4DCEF88A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8447" b="72330" l="9091" r="77557">
                          <a14:foregroundMark x1="12500" y1="36893" x2="8239" y2="62621"/>
                          <a14:foregroundMark x1="8239" y1="62621" x2="20170" y2="75243"/>
                          <a14:foregroundMark x1="20170" y1="75243" x2="31250" y2="74272"/>
                          <a14:foregroundMark x1="31250" y1="74272" x2="39489" y2="57282"/>
                          <a14:foregroundMark x1="39489" y1="57282" x2="31534" y2="47087"/>
                          <a14:foregroundMark x1="31534" y1="47087" x2="17330" y2="38835"/>
                          <a14:foregroundMark x1="17330" y1="38835" x2="12216" y2="39320"/>
                          <a14:foregroundMark x1="9091" y1="44660" x2="9659" y2="57767"/>
                          <a14:foregroundMark x1="11364" y1="19903" x2="16477" y2="26214"/>
                          <a14:foregroundMark x1="11648" y1="18932" x2="11364" y2="25243"/>
                          <a14:foregroundMark x1="19886" y1="71845" x2="30114" y2="72330"/>
                          <a14:foregroundMark x1="30114" y1="72330" x2="30398" y2="723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8" t="16774" r="14306" b="25525"/>
            <a:stretch>
              <a:fillRect/>
            </a:stretch>
          </p:blipFill>
          <p:spPr bwMode="auto">
            <a:xfrm rot="20390334">
              <a:off x="1171257" y="1355807"/>
              <a:ext cx="3274703" cy="1538006"/>
            </a:xfrm>
            <a:custGeom>
              <a:avLst/>
              <a:gdLst>
                <a:gd name="connsiteX0" fmla="*/ 289367 w 5150735"/>
                <a:gd name="connsiteY0" fmla="*/ 0 h 2419109"/>
                <a:gd name="connsiteX1" fmla="*/ 486137 w 5150735"/>
                <a:gd name="connsiteY1" fmla="*/ 34724 h 2419109"/>
                <a:gd name="connsiteX2" fmla="*/ 763929 w 5150735"/>
                <a:gd name="connsiteY2" fmla="*/ 127321 h 2419109"/>
                <a:gd name="connsiteX3" fmla="*/ 833378 w 5150735"/>
                <a:gd name="connsiteY3" fmla="*/ 219919 h 2419109"/>
                <a:gd name="connsiteX4" fmla="*/ 1145894 w 5150735"/>
                <a:gd name="connsiteY4" fmla="*/ 127321 h 2419109"/>
                <a:gd name="connsiteX5" fmla="*/ 1516284 w 5150735"/>
                <a:gd name="connsiteY5" fmla="*/ 46298 h 2419109"/>
                <a:gd name="connsiteX6" fmla="*/ 1990846 w 5150735"/>
                <a:gd name="connsiteY6" fmla="*/ 104172 h 2419109"/>
                <a:gd name="connsiteX7" fmla="*/ 2280213 w 5150735"/>
                <a:gd name="connsiteY7" fmla="*/ 231493 h 2419109"/>
                <a:gd name="connsiteX8" fmla="*/ 2615879 w 5150735"/>
                <a:gd name="connsiteY8" fmla="*/ 520860 h 2419109"/>
                <a:gd name="connsiteX9" fmla="*/ 2766350 w 5150735"/>
                <a:gd name="connsiteY9" fmla="*/ 775504 h 2419109"/>
                <a:gd name="connsiteX10" fmla="*/ 2777924 w 5150735"/>
                <a:gd name="connsiteY10" fmla="*/ 949124 h 2419109"/>
                <a:gd name="connsiteX11" fmla="*/ 2916821 w 5150735"/>
                <a:gd name="connsiteY11" fmla="*/ 1041721 h 2419109"/>
                <a:gd name="connsiteX12" fmla="*/ 5058137 w 5150735"/>
                <a:gd name="connsiteY12" fmla="*/ 1747777 h 2419109"/>
                <a:gd name="connsiteX13" fmla="*/ 5150735 w 5150735"/>
                <a:gd name="connsiteY13" fmla="*/ 1840374 h 2419109"/>
                <a:gd name="connsiteX14" fmla="*/ 2812648 w 5150735"/>
                <a:gd name="connsiteY14" fmla="*/ 1111169 h 2419109"/>
                <a:gd name="connsiteX15" fmla="*/ 2777924 w 5150735"/>
                <a:gd name="connsiteY15" fmla="*/ 1446835 h 2419109"/>
                <a:gd name="connsiteX16" fmla="*/ 2685327 w 5150735"/>
                <a:gd name="connsiteY16" fmla="*/ 1701478 h 2419109"/>
                <a:gd name="connsiteX17" fmla="*/ 2430684 w 5150735"/>
                <a:gd name="connsiteY17" fmla="*/ 1944547 h 2419109"/>
                <a:gd name="connsiteX18" fmla="*/ 2025570 w 5150735"/>
                <a:gd name="connsiteY18" fmla="*/ 2187615 h 2419109"/>
                <a:gd name="connsiteX19" fmla="*/ 1655180 w 5150735"/>
                <a:gd name="connsiteY19" fmla="*/ 2372810 h 2419109"/>
                <a:gd name="connsiteX20" fmla="*/ 1122745 w 5150735"/>
                <a:gd name="connsiteY20" fmla="*/ 2419109 h 2419109"/>
                <a:gd name="connsiteX21" fmla="*/ 625033 w 5150735"/>
                <a:gd name="connsiteY21" fmla="*/ 2268638 h 2419109"/>
                <a:gd name="connsiteX22" fmla="*/ 439838 w 5150735"/>
                <a:gd name="connsiteY22" fmla="*/ 2176040 h 2419109"/>
                <a:gd name="connsiteX23" fmla="*/ 277793 w 5150735"/>
                <a:gd name="connsiteY23" fmla="*/ 1990845 h 2419109"/>
                <a:gd name="connsiteX24" fmla="*/ 162046 w 5150735"/>
                <a:gd name="connsiteY24" fmla="*/ 1851949 h 2419109"/>
                <a:gd name="connsiteX25" fmla="*/ 127322 w 5150735"/>
                <a:gd name="connsiteY25" fmla="*/ 1689904 h 2419109"/>
                <a:gd name="connsiteX26" fmla="*/ 34724 w 5150735"/>
                <a:gd name="connsiteY26" fmla="*/ 1562582 h 2419109"/>
                <a:gd name="connsiteX27" fmla="*/ 0 w 5150735"/>
                <a:gd name="connsiteY27" fmla="*/ 1342663 h 2419109"/>
                <a:gd name="connsiteX28" fmla="*/ 127322 w 5150735"/>
                <a:gd name="connsiteY28" fmla="*/ 983848 h 2419109"/>
                <a:gd name="connsiteX29" fmla="*/ 277793 w 5150735"/>
                <a:gd name="connsiteY29" fmla="*/ 694481 h 2419109"/>
                <a:gd name="connsiteX30" fmla="*/ 462988 w 5150735"/>
                <a:gd name="connsiteY30" fmla="*/ 486136 h 2419109"/>
                <a:gd name="connsiteX31" fmla="*/ 509286 w 5150735"/>
                <a:gd name="connsiteY31" fmla="*/ 405114 h 2419109"/>
                <a:gd name="connsiteX32" fmla="*/ 428264 w 5150735"/>
                <a:gd name="connsiteY32" fmla="*/ 277792 h 2419109"/>
                <a:gd name="connsiteX33" fmla="*/ 370390 w 5150735"/>
                <a:gd name="connsiteY33" fmla="*/ 231493 h 2419109"/>
                <a:gd name="connsiteX34" fmla="*/ 277793 w 5150735"/>
                <a:gd name="connsiteY34" fmla="*/ 208344 h 2419109"/>
                <a:gd name="connsiteX35" fmla="*/ 277793 w 5150735"/>
                <a:gd name="connsiteY35" fmla="*/ 81022 h 241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150735" h="2419109">
                  <a:moveTo>
                    <a:pt x="289367" y="0"/>
                  </a:moveTo>
                  <a:lnTo>
                    <a:pt x="486137" y="34724"/>
                  </a:lnTo>
                  <a:lnTo>
                    <a:pt x="763929" y="127321"/>
                  </a:lnTo>
                  <a:lnTo>
                    <a:pt x="833378" y="219919"/>
                  </a:lnTo>
                  <a:lnTo>
                    <a:pt x="1145894" y="127321"/>
                  </a:lnTo>
                  <a:lnTo>
                    <a:pt x="1516284" y="46298"/>
                  </a:lnTo>
                  <a:lnTo>
                    <a:pt x="1990846" y="104172"/>
                  </a:lnTo>
                  <a:lnTo>
                    <a:pt x="2280213" y="231493"/>
                  </a:lnTo>
                  <a:lnTo>
                    <a:pt x="2615879" y="520860"/>
                  </a:lnTo>
                  <a:lnTo>
                    <a:pt x="2766350" y="775504"/>
                  </a:lnTo>
                  <a:lnTo>
                    <a:pt x="2777924" y="949124"/>
                  </a:lnTo>
                  <a:lnTo>
                    <a:pt x="2916821" y="1041721"/>
                  </a:lnTo>
                  <a:lnTo>
                    <a:pt x="5058137" y="1747777"/>
                  </a:lnTo>
                  <a:lnTo>
                    <a:pt x="5150735" y="1840374"/>
                  </a:lnTo>
                  <a:lnTo>
                    <a:pt x="2812648" y="1111169"/>
                  </a:lnTo>
                  <a:lnTo>
                    <a:pt x="2777924" y="1446835"/>
                  </a:lnTo>
                  <a:lnTo>
                    <a:pt x="2685327" y="1701478"/>
                  </a:lnTo>
                  <a:lnTo>
                    <a:pt x="2430684" y="1944547"/>
                  </a:lnTo>
                  <a:lnTo>
                    <a:pt x="2025570" y="2187615"/>
                  </a:lnTo>
                  <a:lnTo>
                    <a:pt x="1655180" y="2372810"/>
                  </a:lnTo>
                  <a:lnTo>
                    <a:pt x="1122745" y="2419109"/>
                  </a:lnTo>
                  <a:lnTo>
                    <a:pt x="625033" y="2268638"/>
                  </a:lnTo>
                  <a:lnTo>
                    <a:pt x="439838" y="2176040"/>
                  </a:lnTo>
                  <a:lnTo>
                    <a:pt x="277793" y="1990845"/>
                  </a:lnTo>
                  <a:lnTo>
                    <a:pt x="162046" y="1851949"/>
                  </a:lnTo>
                  <a:lnTo>
                    <a:pt x="127322" y="1689904"/>
                  </a:lnTo>
                  <a:lnTo>
                    <a:pt x="34724" y="1562582"/>
                  </a:lnTo>
                  <a:lnTo>
                    <a:pt x="0" y="1342663"/>
                  </a:lnTo>
                  <a:lnTo>
                    <a:pt x="127322" y="983848"/>
                  </a:lnTo>
                  <a:lnTo>
                    <a:pt x="277793" y="694481"/>
                  </a:lnTo>
                  <a:lnTo>
                    <a:pt x="462988" y="486136"/>
                  </a:lnTo>
                  <a:lnTo>
                    <a:pt x="509286" y="405114"/>
                  </a:lnTo>
                  <a:lnTo>
                    <a:pt x="428264" y="277792"/>
                  </a:lnTo>
                  <a:lnTo>
                    <a:pt x="370390" y="231493"/>
                  </a:lnTo>
                  <a:lnTo>
                    <a:pt x="277793" y="208344"/>
                  </a:lnTo>
                  <a:lnTo>
                    <a:pt x="277793" y="8102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3983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4" name="文本框 24577">
            <a:extLst>
              <a:ext uri="{FF2B5EF4-FFF2-40B4-BE49-F238E27FC236}">
                <a16:creationId xmlns:a16="http://schemas.microsoft.com/office/drawing/2014/main" id="{4DFB994B-D0FD-1C67-E2A1-EFC81EAAF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0767" y="819656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测量质量的工具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206C23-D451-D309-DD50-8D8B23A5E060}"/>
              </a:ext>
            </a:extLst>
          </p:cNvPr>
          <p:cNvGrpSpPr/>
          <p:nvPr/>
        </p:nvGrpSpPr>
        <p:grpSpPr>
          <a:xfrm>
            <a:off x="17379029" y="1296205"/>
            <a:ext cx="2468107" cy="2521814"/>
            <a:chOff x="4566155" y="1093271"/>
            <a:chExt cx="2468107" cy="2521814"/>
          </a:xfrm>
        </p:grpSpPr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D7658ADC-5DEE-6B7A-3B25-95953DC59775}"/>
                </a:ext>
              </a:extLst>
            </p:cNvPr>
            <p:cNvSpPr/>
            <p:nvPr/>
          </p:nvSpPr>
          <p:spPr>
            <a:xfrm>
              <a:off x="4827124" y="1390993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200" name="Picture 8" descr="查看源图像">
              <a:extLst>
                <a:ext uri="{FF2B5EF4-FFF2-40B4-BE49-F238E27FC236}">
                  <a16:creationId xmlns:a16="http://schemas.microsoft.com/office/drawing/2014/main" id="{E508E40B-A192-873E-480A-A68C910D6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6155" y="1093271"/>
              <a:ext cx="2468107" cy="2468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文本框 24581">
              <a:extLst>
                <a:ext uri="{FF2B5EF4-FFF2-40B4-BE49-F238E27FC236}">
                  <a16:creationId xmlns:a16="http://schemas.microsoft.com/office/drawing/2014/main" id="{544EE58D-DDBF-F4C1-ADA9-449C37EF983E}"/>
                </a:ext>
              </a:extLst>
            </p:cNvPr>
            <p:cNvSpPr/>
            <p:nvPr/>
          </p:nvSpPr>
          <p:spPr>
            <a:xfrm>
              <a:off x="5439867" y="3157885"/>
              <a:ext cx="1152525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台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EBC96939-73BE-A5D8-D2B0-DB9C7DDCF809}"/>
              </a:ext>
            </a:extLst>
          </p:cNvPr>
          <p:cNvGrpSpPr/>
          <p:nvPr/>
        </p:nvGrpSpPr>
        <p:grpSpPr>
          <a:xfrm>
            <a:off x="21327628" y="1219766"/>
            <a:ext cx="2236922" cy="2660340"/>
            <a:chOff x="8012662" y="1201260"/>
            <a:chExt cx="2236922" cy="2660340"/>
          </a:xfrm>
        </p:grpSpPr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9B4A7045-2526-E526-6A06-1D9F86E1C201}"/>
                </a:ext>
              </a:extLst>
            </p:cNvPr>
            <p:cNvSpPr/>
            <p:nvPr/>
          </p:nvSpPr>
          <p:spPr>
            <a:xfrm>
              <a:off x="8251250" y="1543579"/>
              <a:ext cx="1939692" cy="184591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8" name="Picture 6" descr="查看源图像">
              <a:extLst>
                <a:ext uri="{FF2B5EF4-FFF2-40B4-BE49-F238E27FC236}">
                  <a16:creationId xmlns:a16="http://schemas.microsoft.com/office/drawing/2014/main" id="{0C95F8F5-4E1F-49AE-778A-DBAE13E93A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12662" y="1201260"/>
              <a:ext cx="2236922" cy="2236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" name="文本框 24588">
              <a:extLst>
                <a:ext uri="{FF2B5EF4-FFF2-40B4-BE49-F238E27FC236}">
                  <a16:creationId xmlns:a16="http://schemas.microsoft.com/office/drawing/2014/main" id="{6E5C2E1E-AD64-67F4-26C0-7E9A1DF4C1FD}"/>
                </a:ext>
              </a:extLst>
            </p:cNvPr>
            <p:cNvSpPr/>
            <p:nvPr/>
          </p:nvSpPr>
          <p:spPr>
            <a:xfrm>
              <a:off x="8886320" y="3404400"/>
              <a:ext cx="1147765" cy="457200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电子秤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0E26962-BC2B-72AF-AE07-A610EEC7F917}"/>
              </a:ext>
            </a:extLst>
          </p:cNvPr>
          <p:cNvGrpSpPr/>
          <p:nvPr/>
        </p:nvGrpSpPr>
        <p:grpSpPr>
          <a:xfrm>
            <a:off x="15134715" y="3360819"/>
            <a:ext cx="2289750" cy="2699968"/>
            <a:chOff x="2549736" y="3201733"/>
            <a:chExt cx="2289750" cy="2699968"/>
          </a:xfrm>
        </p:grpSpPr>
        <p:sp>
          <p:nvSpPr>
            <p:cNvPr id="122" name="文本框 24585">
              <a:extLst>
                <a:ext uri="{FF2B5EF4-FFF2-40B4-BE49-F238E27FC236}">
                  <a16:creationId xmlns:a16="http://schemas.microsoft.com/office/drawing/2014/main" id="{92965CFB-F3C1-9EB2-0A27-C2633045EBD5}"/>
                </a:ext>
              </a:extLst>
            </p:cNvPr>
            <p:cNvSpPr/>
            <p:nvPr/>
          </p:nvSpPr>
          <p:spPr>
            <a:xfrm>
              <a:off x="3153045" y="5444501"/>
              <a:ext cx="1092200" cy="4572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磅  秤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376F9C06-329C-C5D7-05F5-2D95465E2C08}"/>
                </a:ext>
              </a:extLst>
            </p:cNvPr>
            <p:cNvSpPr/>
            <p:nvPr/>
          </p:nvSpPr>
          <p:spPr>
            <a:xfrm>
              <a:off x="2650454" y="3569256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3" name="Picture 2" descr="200759155928599">
              <a:extLst>
                <a:ext uri="{FF2B5EF4-FFF2-40B4-BE49-F238E27FC236}">
                  <a16:creationId xmlns:a16="http://schemas.microsoft.com/office/drawing/2014/main" id="{FBC9BC47-0AEB-DBDF-A547-165376D2F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98"/>
            <a:stretch>
              <a:fillRect/>
            </a:stretch>
          </p:blipFill>
          <p:spPr bwMode="auto">
            <a:xfrm>
              <a:off x="2549736" y="3201733"/>
              <a:ext cx="2289750" cy="193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3305848" y="1984195"/>
            <a:ext cx="4374487" cy="4169131"/>
            <a:chOff x="6446318" y="3534158"/>
            <a:chExt cx="2227743" cy="2123164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6678345" y="3534158"/>
              <a:ext cx="1860171" cy="1877560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446318" y="3827158"/>
              <a:ext cx="2227743" cy="1520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00E4995-D147-BC75-9A31-4827E9720D18}"/>
              </a:ext>
            </a:extLst>
          </p:cNvPr>
          <p:cNvGrpSpPr/>
          <p:nvPr/>
        </p:nvGrpSpPr>
        <p:grpSpPr>
          <a:xfrm>
            <a:off x="13787341" y="1440123"/>
            <a:ext cx="3306731" cy="2424270"/>
            <a:chOff x="1139229" y="1355807"/>
            <a:chExt cx="3306731" cy="242427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AEF6DA15-DCA8-44AE-F0E6-EB426EEFA567}"/>
                </a:ext>
              </a:extLst>
            </p:cNvPr>
            <p:cNvGrpSpPr/>
            <p:nvPr/>
          </p:nvGrpSpPr>
          <p:grpSpPr>
            <a:xfrm>
              <a:off x="1139229" y="1526840"/>
              <a:ext cx="1860171" cy="2253237"/>
              <a:chOff x="1139229" y="1526840"/>
              <a:chExt cx="1860171" cy="2253237"/>
            </a:xfrm>
          </p:grpSpPr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1F89535D-7B5F-D654-92FA-9E3F38D29766}"/>
                  </a:ext>
                </a:extLst>
              </p:cNvPr>
              <p:cNvSpPr/>
              <p:nvPr/>
            </p:nvSpPr>
            <p:spPr>
              <a:xfrm>
                <a:off x="1139229" y="1526840"/>
                <a:ext cx="1860171" cy="187756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文本框 24588">
                <a:extLst>
                  <a:ext uri="{FF2B5EF4-FFF2-40B4-BE49-F238E27FC236}">
                    <a16:creationId xmlns:a16="http://schemas.microsoft.com/office/drawing/2014/main" id="{A8B66A4E-A090-98FD-0117-81CF77D6B109}"/>
                  </a:ext>
                </a:extLst>
              </p:cNvPr>
              <p:cNvSpPr/>
              <p:nvPr/>
            </p:nvSpPr>
            <p:spPr>
              <a:xfrm>
                <a:off x="1589013" y="3322877"/>
                <a:ext cx="975877" cy="457200"/>
              </a:xfrm>
              <a:prstGeom prst="rect">
                <a:avLst/>
              </a:prstGeom>
              <a:noFill/>
              <a:ln w="12700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lang="zh-CN" altLang="en-US" sz="800" b="0" i="0" u="none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eaLnBrk="1" hangingPunct="1"/>
                <a:r>
                  <a:rPr lang="zh-CN" altLang="en-US" sz="24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sym typeface="Wingdings"/>
                  </a:rPr>
                  <a:t>杆秤</a:t>
                </a:r>
                <a:endParaRPr sz="24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36" name="图片 135" descr="杆秤6">
              <a:extLst>
                <a:ext uri="{FF2B5EF4-FFF2-40B4-BE49-F238E27FC236}">
                  <a16:creationId xmlns:a16="http://schemas.microsoft.com/office/drawing/2014/main" id="{FE1234CA-BCC1-AC49-AC96-8F4DCEF88A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8447" b="72330" l="9091" r="77557">
                          <a14:foregroundMark x1="12500" y1="36893" x2="8239" y2="62621"/>
                          <a14:foregroundMark x1="8239" y1="62621" x2="20170" y2="75243"/>
                          <a14:foregroundMark x1="20170" y1="75243" x2="31250" y2="74272"/>
                          <a14:foregroundMark x1="31250" y1="74272" x2="39489" y2="57282"/>
                          <a14:foregroundMark x1="39489" y1="57282" x2="31534" y2="47087"/>
                          <a14:foregroundMark x1="31534" y1="47087" x2="17330" y2="38835"/>
                          <a14:foregroundMark x1="17330" y1="38835" x2="12216" y2="39320"/>
                          <a14:foregroundMark x1="9091" y1="44660" x2="9659" y2="57767"/>
                          <a14:foregroundMark x1="11364" y1="19903" x2="16477" y2="26214"/>
                          <a14:foregroundMark x1="11648" y1="18932" x2="11364" y2="25243"/>
                          <a14:foregroundMark x1="19886" y1="71845" x2="30114" y2="72330"/>
                          <a14:foregroundMark x1="30114" y1="72330" x2="30398" y2="723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8" t="16774" r="14306" b="25525"/>
            <a:stretch>
              <a:fillRect/>
            </a:stretch>
          </p:blipFill>
          <p:spPr bwMode="auto">
            <a:xfrm rot="20390334">
              <a:off x="1171257" y="1355807"/>
              <a:ext cx="3274703" cy="1538006"/>
            </a:xfrm>
            <a:custGeom>
              <a:avLst/>
              <a:gdLst>
                <a:gd name="connsiteX0" fmla="*/ 289367 w 5150735"/>
                <a:gd name="connsiteY0" fmla="*/ 0 h 2419109"/>
                <a:gd name="connsiteX1" fmla="*/ 486137 w 5150735"/>
                <a:gd name="connsiteY1" fmla="*/ 34724 h 2419109"/>
                <a:gd name="connsiteX2" fmla="*/ 763929 w 5150735"/>
                <a:gd name="connsiteY2" fmla="*/ 127321 h 2419109"/>
                <a:gd name="connsiteX3" fmla="*/ 833378 w 5150735"/>
                <a:gd name="connsiteY3" fmla="*/ 219919 h 2419109"/>
                <a:gd name="connsiteX4" fmla="*/ 1145894 w 5150735"/>
                <a:gd name="connsiteY4" fmla="*/ 127321 h 2419109"/>
                <a:gd name="connsiteX5" fmla="*/ 1516284 w 5150735"/>
                <a:gd name="connsiteY5" fmla="*/ 46298 h 2419109"/>
                <a:gd name="connsiteX6" fmla="*/ 1990846 w 5150735"/>
                <a:gd name="connsiteY6" fmla="*/ 104172 h 2419109"/>
                <a:gd name="connsiteX7" fmla="*/ 2280213 w 5150735"/>
                <a:gd name="connsiteY7" fmla="*/ 231493 h 2419109"/>
                <a:gd name="connsiteX8" fmla="*/ 2615879 w 5150735"/>
                <a:gd name="connsiteY8" fmla="*/ 520860 h 2419109"/>
                <a:gd name="connsiteX9" fmla="*/ 2766350 w 5150735"/>
                <a:gd name="connsiteY9" fmla="*/ 775504 h 2419109"/>
                <a:gd name="connsiteX10" fmla="*/ 2777924 w 5150735"/>
                <a:gd name="connsiteY10" fmla="*/ 949124 h 2419109"/>
                <a:gd name="connsiteX11" fmla="*/ 2916821 w 5150735"/>
                <a:gd name="connsiteY11" fmla="*/ 1041721 h 2419109"/>
                <a:gd name="connsiteX12" fmla="*/ 5058137 w 5150735"/>
                <a:gd name="connsiteY12" fmla="*/ 1747777 h 2419109"/>
                <a:gd name="connsiteX13" fmla="*/ 5150735 w 5150735"/>
                <a:gd name="connsiteY13" fmla="*/ 1840374 h 2419109"/>
                <a:gd name="connsiteX14" fmla="*/ 2812648 w 5150735"/>
                <a:gd name="connsiteY14" fmla="*/ 1111169 h 2419109"/>
                <a:gd name="connsiteX15" fmla="*/ 2777924 w 5150735"/>
                <a:gd name="connsiteY15" fmla="*/ 1446835 h 2419109"/>
                <a:gd name="connsiteX16" fmla="*/ 2685327 w 5150735"/>
                <a:gd name="connsiteY16" fmla="*/ 1701478 h 2419109"/>
                <a:gd name="connsiteX17" fmla="*/ 2430684 w 5150735"/>
                <a:gd name="connsiteY17" fmla="*/ 1944547 h 2419109"/>
                <a:gd name="connsiteX18" fmla="*/ 2025570 w 5150735"/>
                <a:gd name="connsiteY18" fmla="*/ 2187615 h 2419109"/>
                <a:gd name="connsiteX19" fmla="*/ 1655180 w 5150735"/>
                <a:gd name="connsiteY19" fmla="*/ 2372810 h 2419109"/>
                <a:gd name="connsiteX20" fmla="*/ 1122745 w 5150735"/>
                <a:gd name="connsiteY20" fmla="*/ 2419109 h 2419109"/>
                <a:gd name="connsiteX21" fmla="*/ 625033 w 5150735"/>
                <a:gd name="connsiteY21" fmla="*/ 2268638 h 2419109"/>
                <a:gd name="connsiteX22" fmla="*/ 439838 w 5150735"/>
                <a:gd name="connsiteY22" fmla="*/ 2176040 h 2419109"/>
                <a:gd name="connsiteX23" fmla="*/ 277793 w 5150735"/>
                <a:gd name="connsiteY23" fmla="*/ 1990845 h 2419109"/>
                <a:gd name="connsiteX24" fmla="*/ 162046 w 5150735"/>
                <a:gd name="connsiteY24" fmla="*/ 1851949 h 2419109"/>
                <a:gd name="connsiteX25" fmla="*/ 127322 w 5150735"/>
                <a:gd name="connsiteY25" fmla="*/ 1689904 h 2419109"/>
                <a:gd name="connsiteX26" fmla="*/ 34724 w 5150735"/>
                <a:gd name="connsiteY26" fmla="*/ 1562582 h 2419109"/>
                <a:gd name="connsiteX27" fmla="*/ 0 w 5150735"/>
                <a:gd name="connsiteY27" fmla="*/ 1342663 h 2419109"/>
                <a:gd name="connsiteX28" fmla="*/ 127322 w 5150735"/>
                <a:gd name="connsiteY28" fmla="*/ 983848 h 2419109"/>
                <a:gd name="connsiteX29" fmla="*/ 277793 w 5150735"/>
                <a:gd name="connsiteY29" fmla="*/ 694481 h 2419109"/>
                <a:gd name="connsiteX30" fmla="*/ 462988 w 5150735"/>
                <a:gd name="connsiteY30" fmla="*/ 486136 h 2419109"/>
                <a:gd name="connsiteX31" fmla="*/ 509286 w 5150735"/>
                <a:gd name="connsiteY31" fmla="*/ 405114 h 2419109"/>
                <a:gd name="connsiteX32" fmla="*/ 428264 w 5150735"/>
                <a:gd name="connsiteY32" fmla="*/ 277792 h 2419109"/>
                <a:gd name="connsiteX33" fmla="*/ 370390 w 5150735"/>
                <a:gd name="connsiteY33" fmla="*/ 231493 h 2419109"/>
                <a:gd name="connsiteX34" fmla="*/ 277793 w 5150735"/>
                <a:gd name="connsiteY34" fmla="*/ 208344 h 2419109"/>
                <a:gd name="connsiteX35" fmla="*/ 277793 w 5150735"/>
                <a:gd name="connsiteY35" fmla="*/ 81022 h 241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150735" h="2419109">
                  <a:moveTo>
                    <a:pt x="289367" y="0"/>
                  </a:moveTo>
                  <a:lnTo>
                    <a:pt x="486137" y="34724"/>
                  </a:lnTo>
                  <a:lnTo>
                    <a:pt x="763929" y="127321"/>
                  </a:lnTo>
                  <a:lnTo>
                    <a:pt x="833378" y="219919"/>
                  </a:lnTo>
                  <a:lnTo>
                    <a:pt x="1145894" y="127321"/>
                  </a:lnTo>
                  <a:lnTo>
                    <a:pt x="1516284" y="46298"/>
                  </a:lnTo>
                  <a:lnTo>
                    <a:pt x="1990846" y="104172"/>
                  </a:lnTo>
                  <a:lnTo>
                    <a:pt x="2280213" y="231493"/>
                  </a:lnTo>
                  <a:lnTo>
                    <a:pt x="2615879" y="520860"/>
                  </a:lnTo>
                  <a:lnTo>
                    <a:pt x="2766350" y="775504"/>
                  </a:lnTo>
                  <a:lnTo>
                    <a:pt x="2777924" y="949124"/>
                  </a:lnTo>
                  <a:lnTo>
                    <a:pt x="2916821" y="1041721"/>
                  </a:lnTo>
                  <a:lnTo>
                    <a:pt x="5058137" y="1747777"/>
                  </a:lnTo>
                  <a:lnTo>
                    <a:pt x="5150735" y="1840374"/>
                  </a:lnTo>
                  <a:lnTo>
                    <a:pt x="2812648" y="1111169"/>
                  </a:lnTo>
                  <a:lnTo>
                    <a:pt x="2777924" y="1446835"/>
                  </a:lnTo>
                  <a:lnTo>
                    <a:pt x="2685327" y="1701478"/>
                  </a:lnTo>
                  <a:lnTo>
                    <a:pt x="2430684" y="1944547"/>
                  </a:lnTo>
                  <a:lnTo>
                    <a:pt x="2025570" y="2187615"/>
                  </a:lnTo>
                  <a:lnTo>
                    <a:pt x="1655180" y="2372810"/>
                  </a:lnTo>
                  <a:lnTo>
                    <a:pt x="1122745" y="2419109"/>
                  </a:lnTo>
                  <a:lnTo>
                    <a:pt x="625033" y="2268638"/>
                  </a:lnTo>
                  <a:lnTo>
                    <a:pt x="439838" y="2176040"/>
                  </a:lnTo>
                  <a:lnTo>
                    <a:pt x="277793" y="1990845"/>
                  </a:lnTo>
                  <a:lnTo>
                    <a:pt x="162046" y="1851949"/>
                  </a:lnTo>
                  <a:lnTo>
                    <a:pt x="127322" y="1689904"/>
                  </a:lnTo>
                  <a:lnTo>
                    <a:pt x="34724" y="1562582"/>
                  </a:lnTo>
                  <a:lnTo>
                    <a:pt x="0" y="1342663"/>
                  </a:lnTo>
                  <a:lnTo>
                    <a:pt x="127322" y="983848"/>
                  </a:lnTo>
                  <a:lnTo>
                    <a:pt x="277793" y="694481"/>
                  </a:lnTo>
                  <a:lnTo>
                    <a:pt x="462988" y="486136"/>
                  </a:lnTo>
                  <a:lnTo>
                    <a:pt x="509286" y="405114"/>
                  </a:lnTo>
                  <a:lnTo>
                    <a:pt x="428264" y="277792"/>
                  </a:lnTo>
                  <a:lnTo>
                    <a:pt x="370390" y="231493"/>
                  </a:lnTo>
                  <a:lnTo>
                    <a:pt x="277793" y="208344"/>
                  </a:lnTo>
                  <a:lnTo>
                    <a:pt x="277793" y="8102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5" name="Text Box 5">
            <a:extLst>
              <a:ext uri="{FF2B5EF4-FFF2-40B4-BE49-F238E27FC236}">
                <a16:creationId xmlns:a16="http://schemas.microsoft.com/office/drawing/2014/main" id="{E84E6C50-2072-DFC2-3E83-5E4EA0111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25" y="1019711"/>
            <a:ext cx="7150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实验室里常用的测量质量的工具：托盘天平</a:t>
            </a:r>
          </a:p>
        </p:txBody>
      </p:sp>
    </p:spTree>
    <p:extLst>
      <p:ext uri="{BB962C8B-B14F-4D97-AF65-F5344CB8AC3E}">
        <p14:creationId xmlns:p14="http://schemas.microsoft.com/office/powerpoint/2010/main" val="2240245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35231" y="418126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1199237" y="-130049"/>
            <a:ext cx="9647786" cy="9737974"/>
            <a:chOff x="5187572" y="3060197"/>
            <a:chExt cx="4913214" cy="4959143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096356" y="5422215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5187572" y="3060197"/>
              <a:ext cx="4913214" cy="495914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6320649" y="3927719"/>
              <a:ext cx="2628241" cy="1793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75" name="Text Box 3">
            <a:extLst>
              <a:ext uri="{FF2B5EF4-FFF2-40B4-BE49-F238E27FC236}">
                <a16:creationId xmlns:a16="http://schemas.microsoft.com/office/drawing/2014/main" id="{276C9789-6C17-2524-5E44-D3C49FB9B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488" y="2401164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F20C2A11-1E37-7E3A-799B-9CE24A2D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3805023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77" name="Line 5">
            <a:extLst>
              <a:ext uri="{FF2B5EF4-FFF2-40B4-BE49-F238E27FC236}">
                <a16:creationId xmlns:a16="http://schemas.microsoft.com/office/drawing/2014/main" id="{C07C5313-82C5-6EEE-1FCE-48E9AF0CB8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1804" y="3787671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Text Box 6">
            <a:extLst>
              <a:ext uri="{FF2B5EF4-FFF2-40B4-BE49-F238E27FC236}">
                <a16:creationId xmlns:a16="http://schemas.microsoft.com/office/drawing/2014/main" id="{3A7383BE-96CD-2CE2-C1D5-9988A7F5B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9053" y="5252810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79" name="Text Box 7">
            <a:extLst>
              <a:ext uri="{FF2B5EF4-FFF2-40B4-BE49-F238E27FC236}">
                <a16:creationId xmlns:a16="http://schemas.microsoft.com/office/drawing/2014/main" id="{99EB8A95-1174-1E0A-3E5F-1BFD41FA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5252810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AA0A61E7-A98C-5583-2993-9321756BC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86" y="3817449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3C7AA072-6A8E-582C-C367-4DDCF76B05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695" y="4339737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Text Box 10">
            <a:extLst>
              <a:ext uri="{FF2B5EF4-FFF2-40B4-BE49-F238E27FC236}">
                <a16:creationId xmlns:a16="http://schemas.microsoft.com/office/drawing/2014/main" id="{AF0AA301-CE07-0EE3-4F67-CB4B52BEA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106" y="5237750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83" name="Text Box 11">
            <a:extLst>
              <a:ext uri="{FF2B5EF4-FFF2-40B4-BE49-F238E27FC236}">
                <a16:creationId xmlns:a16="http://schemas.microsoft.com/office/drawing/2014/main" id="{3614BDB9-AC02-C296-946C-C75C7D29F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18" y="1514983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87" name="Text Box 13">
            <a:extLst>
              <a:ext uri="{FF2B5EF4-FFF2-40B4-BE49-F238E27FC236}">
                <a16:creationId xmlns:a16="http://schemas.microsoft.com/office/drawing/2014/main" id="{98367278-5233-6A97-99CC-12AF83509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331" y="785517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89" name="Line 14">
            <a:extLst>
              <a:ext uri="{FF2B5EF4-FFF2-40B4-BE49-F238E27FC236}">
                <a16:creationId xmlns:a16="http://schemas.microsoft.com/office/drawing/2014/main" id="{934F46B5-ACF4-108A-7C55-D67E816F6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7635" y="2679195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Line 15">
            <a:extLst>
              <a:ext uri="{FF2B5EF4-FFF2-40B4-BE49-F238E27FC236}">
                <a16:creationId xmlns:a16="http://schemas.microsoft.com/office/drawing/2014/main" id="{5668173E-F237-8618-0A89-792D8686E5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181" y="2494308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Line 16">
            <a:extLst>
              <a:ext uri="{FF2B5EF4-FFF2-40B4-BE49-F238E27FC236}">
                <a16:creationId xmlns:a16="http://schemas.microsoft.com/office/drawing/2014/main" id="{F27C4118-3409-4A7E-C8F6-C966036E40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45449" y="3186695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Line 17">
            <a:extLst>
              <a:ext uri="{FF2B5EF4-FFF2-40B4-BE49-F238E27FC236}">
                <a16:creationId xmlns:a16="http://schemas.microsoft.com/office/drawing/2014/main" id="{DEEB390E-B2FC-870D-ACC7-7053CAF96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3553" y="3509464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18">
            <a:extLst>
              <a:ext uri="{FF2B5EF4-FFF2-40B4-BE49-F238E27FC236}">
                <a16:creationId xmlns:a16="http://schemas.microsoft.com/office/drawing/2014/main" id="{C70CC35E-4DDE-C6BB-3AAD-4BE418D4F4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53269" y="4109345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Line 19">
            <a:extLst>
              <a:ext uri="{FF2B5EF4-FFF2-40B4-BE49-F238E27FC236}">
                <a16:creationId xmlns:a16="http://schemas.microsoft.com/office/drawing/2014/main" id="{9A211A7A-F6E2-45D0-D773-5D7145A72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5550" y="1758180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0">
            <a:extLst>
              <a:ext uri="{FF2B5EF4-FFF2-40B4-BE49-F238E27FC236}">
                <a16:creationId xmlns:a16="http://schemas.microsoft.com/office/drawing/2014/main" id="{0EE73D27-BEC4-E606-6FF5-48E4758D9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12376" y="1804862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3">
            <a:extLst>
              <a:ext uri="{FF2B5EF4-FFF2-40B4-BE49-F238E27FC236}">
                <a16:creationId xmlns:a16="http://schemas.microsoft.com/office/drawing/2014/main" id="{F50B8521-8B2A-44BB-C858-E515AE919B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29819" y="3448741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4">
            <a:extLst>
              <a:ext uri="{FF2B5EF4-FFF2-40B4-BE49-F238E27FC236}">
                <a16:creationId xmlns:a16="http://schemas.microsoft.com/office/drawing/2014/main" id="{3B3B1E3A-E03E-A845-B571-44EA90146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202" y="5252810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86" name="Rectangle 12">
            <a:extLst>
              <a:ext uri="{FF2B5EF4-FFF2-40B4-BE49-F238E27FC236}">
                <a16:creationId xmlns:a16="http://schemas.microsoft.com/office/drawing/2014/main" id="{DFC05178-F8CC-7137-E0C9-A24AB8F4D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958" y="1553912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AFE13B5-DEF6-22B2-FF91-A419BC88FF11}"/>
              </a:ext>
            </a:extLst>
          </p:cNvPr>
          <p:cNvSpPr/>
          <p:nvPr/>
        </p:nvSpPr>
        <p:spPr>
          <a:xfrm>
            <a:off x="4316015" y="785517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288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8" grpId="0" animBg="1"/>
      <p:bldP spid="79" grpId="0" animBg="1"/>
      <p:bldP spid="80" grpId="0" animBg="1"/>
      <p:bldP spid="82" grpId="0" animBg="1"/>
      <p:bldP spid="83" grpId="0" animBg="1"/>
      <p:bldP spid="97" grpId="0" animBg="1"/>
      <p:bldP spid="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68113" y="6930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 质量</a:t>
            </a:r>
          </a:p>
          <a:p>
            <a:pPr algn="r"/>
            <a:endParaRPr lang="zh-CN" altLang="en-US" sz="1600" dirty="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3">
            <a:extLst>
              <a:ext uri="{FF2B5EF4-FFF2-40B4-BE49-F238E27FC236}">
                <a16:creationId xmlns:a16="http://schemas.microsoft.com/office/drawing/2014/main" id="{EC2C5CA6-D74B-40C0-3347-247E7E6C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63" y="454488"/>
            <a:ext cx="1317163" cy="58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2400" b="1">
                <a:solidFill>
                  <a:schemeClr val="bg1"/>
                </a:solidFill>
              </a:rPr>
              <a:t>：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CCE1498F-34E7-CD75-1917-A7B3BC09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91" y="5280498"/>
            <a:ext cx="9669835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铁锤和钢管两种物体都是由什么物质组成的？它们所含的物质的多少一样吗？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851020" y="1103350"/>
            <a:ext cx="10354000" cy="4069183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FD5FE0-6734-E833-1765-DECD7DD83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0970" y="1515530"/>
            <a:ext cx="3170617" cy="2963466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F1E6E1-FC7D-5702-E097-1FB0BEAD5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6666" y="1515530"/>
            <a:ext cx="3170618" cy="2963466"/>
          </a:xfrm>
          <a:prstGeom prst="roundRect">
            <a:avLst>
              <a:gd name="adj" fmla="val 57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975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35231" y="418126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81989" y="7607982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BC24CD7-306F-78CF-1B68-06941393494D}"/>
              </a:ext>
            </a:extLst>
          </p:cNvPr>
          <p:cNvGrpSpPr/>
          <p:nvPr/>
        </p:nvGrpSpPr>
        <p:grpSpPr>
          <a:xfrm>
            <a:off x="-14061827" y="-739649"/>
            <a:ext cx="36442405" cy="9921129"/>
            <a:chOff x="-2584250" y="2749753"/>
            <a:chExt cx="18558593" cy="5052416"/>
          </a:xfrm>
        </p:grpSpPr>
        <p:sp>
          <p:nvSpPr>
            <p:cNvPr id="137" name="文本框 24588">
              <a:extLst>
                <a:ext uri="{FF2B5EF4-FFF2-40B4-BE49-F238E27FC236}">
                  <a16:creationId xmlns:a16="http://schemas.microsoft.com/office/drawing/2014/main" id="{C400481B-2811-F732-41B1-9FE6C4F39D6F}"/>
                </a:ext>
              </a:extLst>
            </p:cNvPr>
            <p:cNvSpPr/>
            <p:nvPr/>
          </p:nvSpPr>
          <p:spPr>
            <a:xfrm>
              <a:off x="7391587" y="7567062"/>
              <a:ext cx="1015398" cy="235107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/>
              <a:r>
                <a:rPr lang="zh-CN" altLang="en-US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sym typeface="Wingdings"/>
                </a:rPr>
                <a:t>托盘天平</a:t>
              </a:r>
              <a:endParaRPr sz="24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C6EBBC4F-EAFA-7437-AE0D-A685F55D48C2}"/>
                </a:ext>
              </a:extLst>
            </p:cNvPr>
            <p:cNvSpPr/>
            <p:nvPr/>
          </p:nvSpPr>
          <p:spPr>
            <a:xfrm>
              <a:off x="-2584250" y="2749753"/>
              <a:ext cx="4913214" cy="4959143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196" name="Picture 4" descr="查看源图像">
              <a:extLst>
                <a:ext uri="{FF2B5EF4-FFF2-40B4-BE49-F238E27FC236}">
                  <a16:creationId xmlns:a16="http://schemas.microsoft.com/office/drawing/2014/main" id="{0F6D1D08-CF38-6E57-FA9C-C9ABDFE7D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2" t="17568" r="6810" b="23427"/>
            <a:stretch>
              <a:fillRect/>
            </a:stretch>
          </p:blipFill>
          <p:spPr bwMode="auto">
            <a:xfrm>
              <a:off x="13346102" y="3939439"/>
              <a:ext cx="2628241" cy="1793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5" name="Text Box 3">
            <a:extLst>
              <a:ext uri="{FF2B5EF4-FFF2-40B4-BE49-F238E27FC236}">
                <a16:creationId xmlns:a16="http://schemas.microsoft.com/office/drawing/2014/main" id="{276C9789-6C17-2524-5E44-D3C49FB9B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724" y="12415418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F20C2A11-1E37-7E3A-799B-9CE24A2D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3" y="13819277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77" name="Line 5">
            <a:extLst>
              <a:ext uri="{FF2B5EF4-FFF2-40B4-BE49-F238E27FC236}">
                <a16:creationId xmlns:a16="http://schemas.microsoft.com/office/drawing/2014/main" id="{C07C5313-82C5-6EEE-1FCE-48E9AF0CB8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1040" y="13801925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Text Box 6">
            <a:extLst>
              <a:ext uri="{FF2B5EF4-FFF2-40B4-BE49-F238E27FC236}">
                <a16:creationId xmlns:a16="http://schemas.microsoft.com/office/drawing/2014/main" id="{3A7383BE-96CD-2CE2-C1D5-9988A7F5B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289" y="15267063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79" name="Text Box 7">
            <a:extLst>
              <a:ext uri="{FF2B5EF4-FFF2-40B4-BE49-F238E27FC236}">
                <a16:creationId xmlns:a16="http://schemas.microsoft.com/office/drawing/2014/main" id="{99EB8A95-1174-1E0A-3E5F-1BFD41FA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673" y="15267063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AA0A61E7-A98C-5583-2993-9321756BC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22" y="13831703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3C7AA072-6A8E-582C-C367-4DDCF76B05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49931" y="14353991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Text Box 10">
            <a:extLst>
              <a:ext uri="{FF2B5EF4-FFF2-40B4-BE49-F238E27FC236}">
                <a16:creationId xmlns:a16="http://schemas.microsoft.com/office/drawing/2014/main" id="{AF0AA301-CE07-0EE3-4F67-CB4B52BEA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342" y="15252004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83" name="Text Box 11">
            <a:extLst>
              <a:ext uri="{FF2B5EF4-FFF2-40B4-BE49-F238E27FC236}">
                <a16:creationId xmlns:a16="http://schemas.microsoft.com/office/drawing/2014/main" id="{3614BDB9-AC02-C296-946C-C75C7D29F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854" y="11529237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87" name="Text Box 13">
            <a:extLst>
              <a:ext uri="{FF2B5EF4-FFF2-40B4-BE49-F238E27FC236}">
                <a16:creationId xmlns:a16="http://schemas.microsoft.com/office/drawing/2014/main" id="{98367278-5233-6A97-99CC-12AF83509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5" y="9278043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89" name="Line 14">
            <a:extLst>
              <a:ext uri="{FF2B5EF4-FFF2-40B4-BE49-F238E27FC236}">
                <a16:creationId xmlns:a16="http://schemas.microsoft.com/office/drawing/2014/main" id="{934F46B5-ACF4-108A-7C55-D67E816F6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871" y="12693449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Line 15">
            <a:extLst>
              <a:ext uri="{FF2B5EF4-FFF2-40B4-BE49-F238E27FC236}">
                <a16:creationId xmlns:a16="http://schemas.microsoft.com/office/drawing/2014/main" id="{5668173E-F237-8618-0A89-792D8686E5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7417" y="12508562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Line 16">
            <a:extLst>
              <a:ext uri="{FF2B5EF4-FFF2-40B4-BE49-F238E27FC236}">
                <a16:creationId xmlns:a16="http://schemas.microsoft.com/office/drawing/2014/main" id="{F27C4118-3409-4A7E-C8F6-C966036E40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54685" y="13200949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Line 17">
            <a:extLst>
              <a:ext uri="{FF2B5EF4-FFF2-40B4-BE49-F238E27FC236}">
                <a16:creationId xmlns:a16="http://schemas.microsoft.com/office/drawing/2014/main" id="{DEEB390E-B2FC-870D-ACC7-7053CAF96B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2789" y="13523719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18">
            <a:extLst>
              <a:ext uri="{FF2B5EF4-FFF2-40B4-BE49-F238E27FC236}">
                <a16:creationId xmlns:a16="http://schemas.microsoft.com/office/drawing/2014/main" id="{C70CC35E-4DDE-C6BB-3AAD-4BE418D4F4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62505" y="14123598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Line 19">
            <a:extLst>
              <a:ext uri="{FF2B5EF4-FFF2-40B4-BE49-F238E27FC236}">
                <a16:creationId xmlns:a16="http://schemas.microsoft.com/office/drawing/2014/main" id="{9A211A7A-F6E2-45D0-D773-5D7145A72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4786" y="11772434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0">
            <a:extLst>
              <a:ext uri="{FF2B5EF4-FFF2-40B4-BE49-F238E27FC236}">
                <a16:creationId xmlns:a16="http://schemas.microsoft.com/office/drawing/2014/main" id="{0EE73D27-BEC4-E606-6FF5-48E4758D9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21612" y="11819116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3">
            <a:extLst>
              <a:ext uri="{FF2B5EF4-FFF2-40B4-BE49-F238E27FC236}">
                <a16:creationId xmlns:a16="http://schemas.microsoft.com/office/drawing/2014/main" id="{F50B8521-8B2A-44BB-C858-E515AE919B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39055" y="13462995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4">
            <a:extLst>
              <a:ext uri="{FF2B5EF4-FFF2-40B4-BE49-F238E27FC236}">
                <a16:creationId xmlns:a16="http://schemas.microsoft.com/office/drawing/2014/main" id="{3B3B1E3A-E03E-A845-B571-44EA90146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438" y="15267063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86" name="Rectangle 12">
            <a:extLst>
              <a:ext uri="{FF2B5EF4-FFF2-40B4-BE49-F238E27FC236}">
                <a16:creationId xmlns:a16="http://schemas.microsoft.com/office/drawing/2014/main" id="{DFC05178-F8CC-7137-E0C9-A24AB8F4D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4194" y="11568166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AFE13B5-DEF6-22B2-FF91-A419BC88FF11}"/>
              </a:ext>
            </a:extLst>
          </p:cNvPr>
          <p:cNvSpPr/>
          <p:nvPr/>
        </p:nvSpPr>
        <p:spPr>
          <a:xfrm>
            <a:off x="4625251" y="10799771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Text Box 2">
            <a:extLst>
              <a:ext uri="{FF2B5EF4-FFF2-40B4-BE49-F238E27FC236}">
                <a16:creationId xmlns:a16="http://schemas.microsoft.com/office/drawing/2014/main" id="{C6599E12-6E4A-CA1F-3107-D670609D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44" y="3361888"/>
            <a:ext cx="1476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</a:p>
        </p:txBody>
      </p:sp>
      <p:sp>
        <p:nvSpPr>
          <p:cNvPr id="85" name="AutoShape 3">
            <a:extLst>
              <a:ext uri="{FF2B5EF4-FFF2-40B4-BE49-F238E27FC236}">
                <a16:creationId xmlns:a16="http://schemas.microsoft.com/office/drawing/2014/main" id="{D33571DF-453E-56BF-A875-8C6AADF4D8E6}"/>
              </a:ext>
            </a:extLst>
          </p:cNvPr>
          <p:cNvSpPr/>
          <p:nvPr/>
        </p:nvSpPr>
        <p:spPr bwMode="auto">
          <a:xfrm>
            <a:off x="1169481" y="1988701"/>
            <a:ext cx="541338" cy="3255962"/>
          </a:xfrm>
          <a:prstGeom prst="leftBrace">
            <a:avLst>
              <a:gd name="adj1" fmla="val 50011"/>
              <a:gd name="adj2" fmla="val 50000"/>
            </a:avLst>
          </a:prstGeom>
          <a:noFill/>
          <a:ln w="190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zh-CN" altLang="zh-CN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 Box 4">
            <a:extLst>
              <a:ext uri="{FF2B5EF4-FFF2-40B4-BE49-F238E27FC236}">
                <a16:creationId xmlns:a16="http://schemas.microsoft.com/office/drawing/2014/main" id="{9AEF4CA1-829A-A38D-C02E-458D2987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219" y="1725176"/>
            <a:ext cx="5813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概念：物体所含物质的多少</a:t>
            </a:r>
          </a:p>
        </p:txBody>
      </p:sp>
      <p:sp>
        <p:nvSpPr>
          <p:cNvPr id="98" name="Text Box 5">
            <a:extLst>
              <a:ext uri="{FF2B5EF4-FFF2-40B4-BE49-F238E27FC236}">
                <a16:creationId xmlns:a16="http://schemas.microsoft.com/office/drawing/2014/main" id="{03AA4AD0-8C4C-2BEF-7743-C76CFC41B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469" y="2344301"/>
            <a:ext cx="70088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特点：不随物体的形状、状态和位置的变化而改变</a:t>
            </a:r>
          </a:p>
        </p:txBody>
      </p:sp>
      <p:sp>
        <p:nvSpPr>
          <p:cNvPr id="99" name="Text Box 6">
            <a:extLst>
              <a:ext uri="{FF2B5EF4-FFF2-40B4-BE49-F238E27FC236}">
                <a16:creationId xmlns:a16="http://schemas.microsoft.com/office/drawing/2014/main" id="{E3FC5802-8C20-7B0D-F952-36DD23842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069" y="3314263"/>
            <a:ext cx="60579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单位：千克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(kg)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毫克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(mg)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、吨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(t)</a:t>
            </a:r>
          </a:p>
        </p:txBody>
      </p:sp>
      <p:sp>
        <p:nvSpPr>
          <p:cNvPr id="100" name="Text Box 7">
            <a:extLst>
              <a:ext uri="{FF2B5EF4-FFF2-40B4-BE49-F238E27FC236}">
                <a16:creationId xmlns:a16="http://schemas.microsoft.com/office/drawing/2014/main" id="{82562BC6-2B8F-CFEA-D92D-145174DA9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319" y="4925576"/>
            <a:ext cx="2590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测量工具：</a:t>
            </a:r>
          </a:p>
        </p:txBody>
      </p:sp>
      <p:sp>
        <p:nvSpPr>
          <p:cNvPr id="101" name="AutoShape 8">
            <a:extLst>
              <a:ext uri="{FF2B5EF4-FFF2-40B4-BE49-F238E27FC236}">
                <a16:creationId xmlns:a16="http://schemas.microsoft.com/office/drawing/2014/main" id="{04D67EB3-7C00-D6CE-4C57-B939AA3AD9F7}"/>
              </a:ext>
            </a:extLst>
          </p:cNvPr>
          <p:cNvSpPr/>
          <p:nvPr/>
        </p:nvSpPr>
        <p:spPr bwMode="auto">
          <a:xfrm>
            <a:off x="3349119" y="4574738"/>
            <a:ext cx="239712" cy="1276350"/>
          </a:xfrm>
          <a:prstGeom prst="leftBrace">
            <a:avLst>
              <a:gd name="adj1" fmla="val 51939"/>
              <a:gd name="adj2" fmla="val 50000"/>
            </a:avLst>
          </a:prstGeom>
          <a:noFill/>
          <a:ln w="190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zh-CN" altLang="zh-CN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Text Box 9">
            <a:extLst>
              <a:ext uri="{FF2B5EF4-FFF2-40B4-BE49-F238E27FC236}">
                <a16:creationId xmlns:a16="http://schemas.microsoft.com/office/drawing/2014/main" id="{7D8FDB46-561B-9CF0-5BBE-6B78601B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569" y="4574738"/>
            <a:ext cx="21764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托盘天平</a:t>
            </a:r>
          </a:p>
        </p:txBody>
      </p:sp>
      <p:sp>
        <p:nvSpPr>
          <p:cNvPr id="103" name="Text Box 10">
            <a:extLst>
              <a:ext uri="{FF2B5EF4-FFF2-40B4-BE49-F238E27FC236}">
                <a16:creationId xmlns:a16="http://schemas.microsoft.com/office/drawing/2014/main" id="{47C3C458-BC72-469A-DA7E-0E235F14A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219" y="5298638"/>
            <a:ext cx="2257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常用工具</a:t>
            </a:r>
          </a:p>
        </p:txBody>
      </p:sp>
      <p:sp>
        <p:nvSpPr>
          <p:cNvPr id="104" name="Text Box 11">
            <a:extLst>
              <a:ext uri="{FF2B5EF4-FFF2-40B4-BE49-F238E27FC236}">
                <a16:creationId xmlns:a16="http://schemas.microsoft.com/office/drawing/2014/main" id="{73C905DC-4FDD-A4D3-1183-9E783E667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806" y="4558863"/>
            <a:ext cx="2216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构造</a:t>
            </a:r>
          </a:p>
        </p:txBody>
      </p:sp>
      <p:sp>
        <p:nvSpPr>
          <p:cNvPr id="105" name="文本框 1">
            <a:extLst>
              <a:ext uri="{FF2B5EF4-FFF2-40B4-BE49-F238E27FC236}">
                <a16:creationId xmlns:a16="http://schemas.microsoft.com/office/drawing/2014/main" id="{FA8B2011-99FE-8F46-250A-209C7377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72" y="912017"/>
            <a:ext cx="2238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【课堂小结】</a:t>
            </a:r>
          </a:p>
        </p:txBody>
      </p:sp>
      <p:pic>
        <p:nvPicPr>
          <p:cNvPr id="819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303000" y="120269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066715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3">
            <a:extLst>
              <a:ext uri="{FF2B5EF4-FFF2-40B4-BE49-F238E27FC236}">
                <a16:creationId xmlns:a16="http://schemas.microsoft.com/office/drawing/2014/main" id="{EC2C5CA6-D74B-40C0-3347-247E7E6C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61902" y="-310591"/>
            <a:ext cx="1317163" cy="58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2400" b="1">
                <a:solidFill>
                  <a:schemeClr val="bg1"/>
                </a:solidFill>
              </a:rPr>
              <a:t>：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CCE1498F-34E7-CD75-1917-A7B3BC09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5790" y="4888546"/>
            <a:ext cx="9669835" cy="5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铁锤和钢管两种物体都是由什么物质组成的？它们所含的物质的多少一样吗？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3315" y="720300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FD5FE0-6734-E833-1765-DECD7DD83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02469" y="1123578"/>
            <a:ext cx="3170617" cy="2963466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F1E6E1-FC7D-5702-E097-1FB0BEAD5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48165" y="1123578"/>
            <a:ext cx="3170618" cy="2963466"/>
          </a:xfrm>
          <a:prstGeom prst="roundRect">
            <a:avLst>
              <a:gd name="adj" fmla="val 57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2" y="912319"/>
            <a:ext cx="193272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4468" y="1897282"/>
            <a:ext cx="2101707" cy="1705826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图片 79901">
            <a:extLst>
              <a:ext uri="{FF2B5EF4-FFF2-40B4-BE49-F238E27FC236}">
                <a16:creationId xmlns:a16="http://schemas.microsoft.com/office/drawing/2014/main" id="{085D561A-2B39-43C6-9FCB-F61FA45A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7500" y="1897282"/>
            <a:ext cx="2101708" cy="1718635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6489" y="4094580"/>
            <a:ext cx="2076296" cy="1705388"/>
          </a:xfrm>
          <a:prstGeom prst="roundRect">
            <a:avLst>
              <a:gd name="adj" fmla="val 10366"/>
            </a:avLst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2588" y="4065042"/>
            <a:ext cx="2176620" cy="1734926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5133914" y="1897282"/>
            <a:ext cx="2092830" cy="169824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2274468" y="4101723"/>
            <a:ext cx="2112217" cy="1698245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>
            <a:extLst>
              <a:ext uri="{FF2B5EF4-FFF2-40B4-BE49-F238E27FC236}">
                <a16:creationId xmlns:a16="http://schemas.microsoft.com/office/drawing/2014/main" id="{31C842B6-95C3-AC85-1FCF-42ED6D23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5162636" y="1897282"/>
            <a:ext cx="2092830" cy="1698244"/>
          </a:xfrm>
          <a:prstGeom prst="roundRect">
            <a:avLst/>
          </a:prstGeom>
          <a:ln w="63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542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2261" y="730915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3" y="912319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1583" y="1909118"/>
            <a:ext cx="1672028" cy="1357082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图片 79901">
            <a:extLst>
              <a:ext uri="{FF2B5EF4-FFF2-40B4-BE49-F238E27FC236}">
                <a16:creationId xmlns:a16="http://schemas.microsoft.com/office/drawing/2014/main" id="{085D561A-2B39-43C6-9FCB-F61FA45A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8690" y="1962310"/>
            <a:ext cx="1594519" cy="130389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9304" y="3685455"/>
            <a:ext cx="1749106" cy="1436647"/>
          </a:xfrm>
          <a:prstGeom prst="roundRect">
            <a:avLst>
              <a:gd name="adj" fmla="val 10366"/>
            </a:avLst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8312" y="3647783"/>
            <a:ext cx="1815096" cy="1446765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8110635" y="1981534"/>
            <a:ext cx="1640797" cy="133143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5298263" y="3785292"/>
            <a:ext cx="1595474" cy="1282778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2253133" y="1746875"/>
            <a:ext cx="2380858" cy="3682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7740605" y="1794563"/>
            <a:ext cx="2380858" cy="36347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45A282B-E7F1-D4FD-6304-97286C79370A}"/>
              </a:ext>
            </a:extLst>
          </p:cNvPr>
          <p:cNvSpPr/>
          <p:nvPr/>
        </p:nvSpPr>
        <p:spPr>
          <a:xfrm>
            <a:off x="4872208" y="1768580"/>
            <a:ext cx="2380858" cy="36607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3179616" y="5448856"/>
            <a:ext cx="4559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5775344" y="5477351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8674742" y="5477351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9169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32261" y="730915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440262" y="1290722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441503" y="912319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0316" y="1787484"/>
            <a:ext cx="1683724" cy="1366574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5417" y="3181489"/>
            <a:ext cx="1669726" cy="1446693"/>
          </a:xfrm>
          <a:prstGeom prst="roundRect">
            <a:avLst>
              <a:gd name="adj" fmla="val 10366"/>
            </a:avLst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7461" y="3168022"/>
            <a:ext cx="1698220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4743409" y="1785275"/>
            <a:ext cx="1652272" cy="1369778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3050413" y="3171941"/>
            <a:ext cx="1636344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1277015" y="1711035"/>
            <a:ext cx="5191494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8920922" y="1711035"/>
            <a:ext cx="1640776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9390572" y="2466949"/>
            <a:ext cx="649887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9390573" y="2990229"/>
            <a:ext cx="103480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9390573" y="3513508"/>
            <a:ext cx="934045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9901">
            <a:extLst>
              <a:ext uri="{FF2B5EF4-FFF2-40B4-BE49-F238E27FC236}">
                <a16:creationId xmlns:a16="http://schemas.microsoft.com/office/drawing/2014/main" id="{E397ADDA-57EB-6011-CE92-3C1B18433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1087" y="1785274"/>
            <a:ext cx="1605670" cy="1362475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 Box 12">
            <a:extLst>
              <a:ext uri="{FF2B5EF4-FFF2-40B4-BE49-F238E27FC236}">
                <a16:creationId xmlns:a16="http://schemas.microsoft.com/office/drawing/2014/main" id="{4502E621-EB28-F5AC-63CC-C315874259C9}"/>
              </a:ext>
            </a:extLst>
          </p:cNvPr>
          <p:cNvSpPr/>
          <p:nvPr/>
        </p:nvSpPr>
        <p:spPr>
          <a:xfrm>
            <a:off x="3455809" y="4809007"/>
            <a:ext cx="753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物体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7" name="Text Box 13">
            <a:extLst>
              <a:ext uri="{FF2B5EF4-FFF2-40B4-BE49-F238E27FC236}">
                <a16:creationId xmlns:a16="http://schemas.microsoft.com/office/drawing/2014/main" id="{F39CCA0D-7DAF-F9EA-954F-FB2853E54A96}"/>
              </a:ext>
            </a:extLst>
          </p:cNvPr>
          <p:cNvSpPr/>
          <p:nvPr/>
        </p:nvSpPr>
        <p:spPr>
          <a:xfrm>
            <a:off x="9320363" y="4779117"/>
            <a:ext cx="13223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物质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8" name="Text Box 14">
            <a:extLst>
              <a:ext uri="{FF2B5EF4-FFF2-40B4-BE49-F238E27FC236}">
                <a16:creationId xmlns:a16="http://schemas.microsoft.com/office/drawing/2014/main" id="{6963EE2B-3B9D-4A5D-C7FE-0188BC49E677}"/>
              </a:ext>
            </a:extLst>
          </p:cNvPr>
          <p:cNvSpPr/>
          <p:nvPr/>
        </p:nvSpPr>
        <p:spPr>
          <a:xfrm>
            <a:off x="10679074" y="4779117"/>
            <a:ext cx="92155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组成。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9" name="Text Box 15">
            <a:extLst>
              <a:ext uri="{FF2B5EF4-FFF2-40B4-BE49-F238E27FC236}">
                <a16:creationId xmlns:a16="http://schemas.microsoft.com/office/drawing/2014/main" id="{864E19BA-6213-699A-A4E0-BBD810068C3D}"/>
              </a:ext>
            </a:extLst>
          </p:cNvPr>
          <p:cNvSpPr/>
          <p:nvPr/>
        </p:nvSpPr>
        <p:spPr>
          <a:xfrm>
            <a:off x="7213569" y="4792178"/>
            <a:ext cx="92538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是由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CF704BCF-DE93-D02F-74F2-B6CE4413D5A2}"/>
              </a:ext>
            </a:extLst>
          </p:cNvPr>
          <p:cNvSpPr/>
          <p:nvPr/>
        </p:nvSpPr>
        <p:spPr>
          <a:xfrm rot="10800000">
            <a:off x="6540363" y="3423471"/>
            <a:ext cx="2354448" cy="204596"/>
          </a:xfrm>
          <a:custGeom>
            <a:avLst/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99D24A13-2A28-08AC-6D58-D605F1D96220}"/>
              </a:ext>
            </a:extLst>
          </p:cNvPr>
          <p:cNvSpPr/>
          <p:nvPr/>
        </p:nvSpPr>
        <p:spPr>
          <a:xfrm>
            <a:off x="6509791" y="3013248"/>
            <a:ext cx="2354448" cy="216686"/>
          </a:xfrm>
          <a:custGeom>
            <a:avLst/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2" name="Text Box 17">
            <a:extLst>
              <a:ext uri="{FF2B5EF4-FFF2-40B4-BE49-F238E27FC236}">
                <a16:creationId xmlns:a16="http://schemas.microsoft.com/office/drawing/2014/main" id="{59BF7DE2-5C0D-147C-BA3D-8CA766525933}"/>
              </a:ext>
            </a:extLst>
          </p:cNvPr>
          <p:cNvSpPr/>
          <p:nvPr/>
        </p:nvSpPr>
        <p:spPr>
          <a:xfrm>
            <a:off x="490525" y="5262164"/>
            <a:ext cx="3719021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结论：物体是由物质组成的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679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  <p:bldP spid="79" grpId="0"/>
      <p:bldP spid="80" grpId="0" animBg="1"/>
      <p:bldP spid="81" grpId="0" animBg="1"/>
      <p:bldP spid="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Text Box 17">
            <a:extLst>
              <a:ext uri="{FF2B5EF4-FFF2-40B4-BE49-F238E27FC236}">
                <a16:creationId xmlns:a16="http://schemas.microsoft.com/office/drawing/2014/main" id="{619709AA-551F-159D-288D-8AB304C96DEB}"/>
              </a:ext>
            </a:extLst>
          </p:cNvPr>
          <p:cNvSpPr/>
          <p:nvPr/>
        </p:nvSpPr>
        <p:spPr>
          <a:xfrm>
            <a:off x="-13519578" y="1109318"/>
            <a:ext cx="4008730" cy="2951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1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 Light" panose="020B0502040204020203" pitchFamily="34" charset="-122"/>
                <a:ea typeface="微软雅黑 Light" panose="020B0502040204020203" pitchFamily="34" charset="-122"/>
                <a:sym typeface="Wingdings"/>
              </a:rPr>
              <a:t>请把下列物体分为三类，并说出根据什么理由来分类？</a:t>
            </a:r>
            <a:endParaRPr sz="1200" b="1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4" name="Text Box 17">
            <a:extLst>
              <a:ext uri="{FF2B5EF4-FFF2-40B4-BE49-F238E27FC236}">
                <a16:creationId xmlns:a16="http://schemas.microsoft.com/office/drawing/2014/main" id="{71669A5B-A487-9BF4-29A1-67BD55F2B76D}"/>
              </a:ext>
            </a:extLst>
          </p:cNvPr>
          <p:cNvSpPr/>
          <p:nvPr/>
        </p:nvSpPr>
        <p:spPr>
          <a:xfrm>
            <a:off x="-13518338" y="730915"/>
            <a:ext cx="966362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分类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79905">
            <a:extLst>
              <a:ext uri="{FF2B5EF4-FFF2-40B4-BE49-F238E27FC236}">
                <a16:creationId xmlns:a16="http://schemas.microsoft.com/office/drawing/2014/main" id="{243E9851-61A2-9F04-7AB4-3D73402D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609524" y="1606080"/>
            <a:ext cx="1683724" cy="1366574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>
            <a:extLst>
              <a:ext uri="{FF2B5EF4-FFF2-40B4-BE49-F238E27FC236}">
                <a16:creationId xmlns:a16="http://schemas.microsoft.com/office/drawing/2014/main" id="{7653C266-F34E-7A4C-FF91-E6E3B182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614423" y="3000085"/>
            <a:ext cx="1669726" cy="1446693"/>
          </a:xfrm>
          <a:prstGeom prst="roundRect">
            <a:avLst>
              <a:gd name="adj" fmla="val 10366"/>
            </a:avLst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B685C8-4F3C-15A6-5D49-80BDEC1C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262379" y="2986618"/>
            <a:ext cx="1698220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5937A3-D422-7D19-5D93-FF538B3C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t="25231" r="11476" b="1764"/>
          <a:stretch>
            <a:fillRect/>
          </a:stretch>
        </p:blipFill>
        <p:spPr bwMode="auto">
          <a:xfrm>
            <a:off x="-9216431" y="1603871"/>
            <a:ext cx="1652272" cy="1369778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791E7EC-2C36-34F4-C5FC-EBC0E95EE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3161" r="15345" b="5421"/>
          <a:stretch>
            <a:fillRect/>
          </a:stretch>
        </p:blipFill>
        <p:spPr bwMode="auto">
          <a:xfrm>
            <a:off x="-10909427" y="2990537"/>
            <a:ext cx="1636344" cy="1435626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8291745-7CC2-C323-FB44-9098F89D72B8}"/>
              </a:ext>
            </a:extLst>
          </p:cNvPr>
          <p:cNvSpPr/>
          <p:nvPr/>
        </p:nvSpPr>
        <p:spPr>
          <a:xfrm>
            <a:off x="-12682825" y="1529631"/>
            <a:ext cx="5191494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36305F0B-AFAC-1BA5-9C28-B554DE420961}"/>
              </a:ext>
            </a:extLst>
          </p:cNvPr>
          <p:cNvSpPr/>
          <p:nvPr/>
        </p:nvSpPr>
        <p:spPr>
          <a:xfrm>
            <a:off x="-5038918" y="1529631"/>
            <a:ext cx="1640776" cy="2975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17">
            <a:extLst>
              <a:ext uri="{FF2B5EF4-FFF2-40B4-BE49-F238E27FC236}">
                <a16:creationId xmlns:a16="http://schemas.microsoft.com/office/drawing/2014/main" id="{7F23D701-DD78-23DD-7D96-B5457BFB1C35}"/>
              </a:ext>
            </a:extLst>
          </p:cNvPr>
          <p:cNvSpPr/>
          <p:nvPr/>
        </p:nvSpPr>
        <p:spPr>
          <a:xfrm>
            <a:off x="-4569268" y="2285545"/>
            <a:ext cx="649887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7">
            <a:extLst>
              <a:ext uri="{FF2B5EF4-FFF2-40B4-BE49-F238E27FC236}">
                <a16:creationId xmlns:a16="http://schemas.microsoft.com/office/drawing/2014/main" id="{804FCB14-A190-CC9D-F229-5A4DF94FA436}"/>
              </a:ext>
            </a:extLst>
          </p:cNvPr>
          <p:cNvSpPr/>
          <p:nvPr/>
        </p:nvSpPr>
        <p:spPr>
          <a:xfrm>
            <a:off x="-4569267" y="2808825"/>
            <a:ext cx="1034803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 Box 17">
            <a:extLst>
              <a:ext uri="{FF2B5EF4-FFF2-40B4-BE49-F238E27FC236}">
                <a16:creationId xmlns:a16="http://schemas.microsoft.com/office/drawing/2014/main" id="{1DA443A3-2F56-1552-F309-9B0542EF14AB}"/>
              </a:ext>
            </a:extLst>
          </p:cNvPr>
          <p:cNvSpPr/>
          <p:nvPr/>
        </p:nvSpPr>
        <p:spPr>
          <a:xfrm>
            <a:off x="-4569267" y="3332104"/>
            <a:ext cx="934045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瓷器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9901">
            <a:extLst>
              <a:ext uri="{FF2B5EF4-FFF2-40B4-BE49-F238E27FC236}">
                <a16:creationId xmlns:a16="http://schemas.microsoft.com/office/drawing/2014/main" id="{E397ADDA-57EB-6011-CE92-3C1B18433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78753" y="1603870"/>
            <a:ext cx="1605670" cy="1362475"/>
          </a:xfrm>
          <a:prstGeom prst="round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 Box 12">
            <a:extLst>
              <a:ext uri="{FF2B5EF4-FFF2-40B4-BE49-F238E27FC236}">
                <a16:creationId xmlns:a16="http://schemas.microsoft.com/office/drawing/2014/main" id="{4502E621-EB28-F5AC-63CC-C315874259C9}"/>
              </a:ext>
            </a:extLst>
          </p:cNvPr>
          <p:cNvSpPr/>
          <p:nvPr/>
        </p:nvSpPr>
        <p:spPr>
          <a:xfrm>
            <a:off x="-10504031" y="4627603"/>
            <a:ext cx="753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物体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7" name="Text Box 13">
            <a:extLst>
              <a:ext uri="{FF2B5EF4-FFF2-40B4-BE49-F238E27FC236}">
                <a16:creationId xmlns:a16="http://schemas.microsoft.com/office/drawing/2014/main" id="{F39CCA0D-7DAF-F9EA-954F-FB2853E54A96}"/>
              </a:ext>
            </a:extLst>
          </p:cNvPr>
          <p:cNvSpPr/>
          <p:nvPr/>
        </p:nvSpPr>
        <p:spPr>
          <a:xfrm>
            <a:off x="-4639477" y="4597713"/>
            <a:ext cx="13223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物质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8" name="Text Box 14">
            <a:extLst>
              <a:ext uri="{FF2B5EF4-FFF2-40B4-BE49-F238E27FC236}">
                <a16:creationId xmlns:a16="http://schemas.microsoft.com/office/drawing/2014/main" id="{6963EE2B-3B9D-4A5D-C7FE-0188BC49E677}"/>
              </a:ext>
            </a:extLst>
          </p:cNvPr>
          <p:cNvSpPr/>
          <p:nvPr/>
        </p:nvSpPr>
        <p:spPr>
          <a:xfrm>
            <a:off x="-3280766" y="4597713"/>
            <a:ext cx="92155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组成。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79" name="Text Box 15">
            <a:extLst>
              <a:ext uri="{FF2B5EF4-FFF2-40B4-BE49-F238E27FC236}">
                <a16:creationId xmlns:a16="http://schemas.microsoft.com/office/drawing/2014/main" id="{864E19BA-6213-699A-A4E0-BBD810068C3D}"/>
              </a:ext>
            </a:extLst>
          </p:cNvPr>
          <p:cNvSpPr/>
          <p:nvPr/>
        </p:nvSpPr>
        <p:spPr>
          <a:xfrm>
            <a:off x="-6746271" y="4610774"/>
            <a:ext cx="92538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ahoma" pitchFamily="34" charset="0"/>
                <a:ea typeface="楷体_GB2312" pitchFamily="49" charset="-122"/>
                <a:sym typeface="Wingdings"/>
              </a:rPr>
              <a:t>是由</a:t>
            </a:r>
            <a:endParaRPr sz="2000" b="1">
              <a:solidFill>
                <a:srgbClr val="FF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CF704BCF-DE93-D02F-74F2-B6CE4413D5A2}"/>
              </a:ext>
            </a:extLst>
          </p:cNvPr>
          <p:cNvSpPr/>
          <p:nvPr/>
        </p:nvSpPr>
        <p:spPr>
          <a:xfrm rot="10800000">
            <a:off x="-7419477" y="3242067"/>
            <a:ext cx="2354448" cy="204596"/>
          </a:xfrm>
          <a:custGeom>
            <a:avLst/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99D24A13-2A28-08AC-6D58-D605F1D96220}"/>
              </a:ext>
            </a:extLst>
          </p:cNvPr>
          <p:cNvSpPr/>
          <p:nvPr/>
        </p:nvSpPr>
        <p:spPr>
          <a:xfrm>
            <a:off x="-7450049" y="2831844"/>
            <a:ext cx="2354448" cy="216686"/>
          </a:xfrm>
          <a:custGeom>
            <a:avLst/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2" name="Text Box 17">
            <a:extLst>
              <a:ext uri="{FF2B5EF4-FFF2-40B4-BE49-F238E27FC236}">
                <a16:creationId xmlns:a16="http://schemas.microsoft.com/office/drawing/2014/main" id="{59BF7DE2-5C0D-147C-BA3D-8CA766525933}"/>
              </a:ext>
            </a:extLst>
          </p:cNvPr>
          <p:cNvSpPr/>
          <p:nvPr/>
        </p:nvSpPr>
        <p:spPr>
          <a:xfrm>
            <a:off x="-13469314" y="5080760"/>
            <a:ext cx="3719021" cy="43037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结论：物体是由物质组成的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1DB7594B-3CB8-9A9A-B0CE-C368AAEBEFE7}"/>
              </a:ext>
            </a:extLst>
          </p:cNvPr>
          <p:cNvSpPr/>
          <p:nvPr/>
        </p:nvSpPr>
        <p:spPr>
          <a:xfrm>
            <a:off x="1549025" y="1201280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CBFF7790-FDA5-E042-3831-A7B969053794}"/>
              </a:ext>
            </a:extLst>
          </p:cNvPr>
          <p:cNvSpPr/>
          <p:nvPr/>
        </p:nvSpPr>
        <p:spPr>
          <a:xfrm>
            <a:off x="6590007" y="1201280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70661">
            <a:extLst>
              <a:ext uri="{FF2B5EF4-FFF2-40B4-BE49-F238E27FC236}">
                <a16:creationId xmlns:a16="http://schemas.microsoft.com/office/drawing/2014/main" id="{4854809B-233E-9BBE-1398-7E9AC86E9B41}"/>
              </a:ext>
            </a:extLst>
          </p:cNvPr>
          <p:cNvSpPr/>
          <p:nvPr/>
        </p:nvSpPr>
        <p:spPr>
          <a:xfrm>
            <a:off x="1820904" y="1763254"/>
            <a:ext cx="2702976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同种物体可由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组成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70671">
            <a:extLst>
              <a:ext uri="{FF2B5EF4-FFF2-40B4-BE49-F238E27FC236}">
                <a16:creationId xmlns:a16="http://schemas.microsoft.com/office/drawing/2014/main" id="{227878EC-24C1-C287-50DE-EEC97CBFBD38}"/>
              </a:ext>
            </a:extLst>
          </p:cNvPr>
          <p:cNvSpPr/>
          <p:nvPr/>
        </p:nvSpPr>
        <p:spPr>
          <a:xfrm>
            <a:off x="1824249" y="1363144"/>
            <a:ext cx="158616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71690">
            <a:extLst>
              <a:ext uri="{FF2B5EF4-FFF2-40B4-BE49-F238E27FC236}">
                <a16:creationId xmlns:a16="http://schemas.microsoft.com/office/drawing/2014/main" id="{6A1DAB19-9F03-6A45-7852-CFF9A74B109F}"/>
              </a:ext>
            </a:extLst>
          </p:cNvPr>
          <p:cNvSpPr/>
          <p:nvPr/>
        </p:nvSpPr>
        <p:spPr>
          <a:xfrm>
            <a:off x="3240674" y="2248053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碗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7AC83C-24E0-4A1A-12FE-3CD03A311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2"/>
          <a:stretch>
            <a:fillRect/>
          </a:stretch>
        </p:blipFill>
        <p:spPr bwMode="auto">
          <a:xfrm>
            <a:off x="2029375" y="2752767"/>
            <a:ext cx="134391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787AB1D-4AD7-A401-4D0F-5F2B597E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8502" r="6856" b="6400"/>
          <a:stretch>
            <a:fillRect/>
          </a:stretch>
        </p:blipFill>
        <p:spPr bwMode="auto">
          <a:xfrm>
            <a:off x="3663412" y="2763100"/>
            <a:ext cx="1366836" cy="1196389"/>
          </a:xfrm>
          <a:prstGeom prst="roundRect">
            <a:avLst>
              <a:gd name="adj" fmla="val 108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矩形 71681">
            <a:extLst>
              <a:ext uri="{FF2B5EF4-FFF2-40B4-BE49-F238E27FC236}">
                <a16:creationId xmlns:a16="http://schemas.microsoft.com/office/drawing/2014/main" id="{DCD6B4C0-7EED-C230-842D-845468A8F4C7}"/>
              </a:ext>
            </a:extLst>
          </p:cNvPr>
          <p:cNvSpPr/>
          <p:nvPr/>
        </p:nvSpPr>
        <p:spPr>
          <a:xfrm>
            <a:off x="6977861" y="1823079"/>
            <a:ext cx="2634947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同种物质可以构成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71690">
            <a:extLst>
              <a:ext uri="{FF2B5EF4-FFF2-40B4-BE49-F238E27FC236}">
                <a16:creationId xmlns:a16="http://schemas.microsoft.com/office/drawing/2014/main" id="{5D201752-E18E-D6A4-9D42-2DD539B83F83}"/>
              </a:ext>
            </a:extLst>
          </p:cNvPr>
          <p:cNvSpPr/>
          <p:nvPr/>
        </p:nvSpPr>
        <p:spPr>
          <a:xfrm>
            <a:off x="6967742" y="1410000"/>
            <a:ext cx="165434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0BF8B80C-F073-C8D3-EDE5-DE76BB10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030" y="4116893"/>
            <a:ext cx="1376556" cy="1217056"/>
          </a:xfrm>
          <a:prstGeom prst="roundRect">
            <a:avLst>
              <a:gd name="adj" fmla="val 1111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AA0C1A4-1221-BBFA-0A59-D85F565E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1061" r="11709" b="25464"/>
          <a:stretch>
            <a:fillRect/>
          </a:stretch>
        </p:blipFill>
        <p:spPr bwMode="auto">
          <a:xfrm>
            <a:off x="3714826" y="4098700"/>
            <a:ext cx="137655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矩形 71690">
            <a:extLst>
              <a:ext uri="{FF2B5EF4-FFF2-40B4-BE49-F238E27FC236}">
                <a16:creationId xmlns:a16="http://schemas.microsoft.com/office/drawing/2014/main" id="{1B07855F-CBAD-3099-0E68-EDB0FC998231}"/>
              </a:ext>
            </a:extLst>
          </p:cNvPr>
          <p:cNvSpPr/>
          <p:nvPr/>
        </p:nvSpPr>
        <p:spPr>
          <a:xfrm>
            <a:off x="8360574" y="2322141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928D0B62-D66C-449D-1656-D65411C03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" t="24556" r="27120" b="15927"/>
          <a:stretch>
            <a:fillRect/>
          </a:stretch>
        </p:blipFill>
        <p:spPr bwMode="auto">
          <a:xfrm>
            <a:off x="7189113" y="2937214"/>
            <a:ext cx="1335806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4D52C2A7-063A-13C7-236F-4D0C7B55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8924" y="2937214"/>
            <a:ext cx="1182246" cy="1105004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418621BD-D818-C597-5692-9D586025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5536" y="4298383"/>
            <a:ext cx="1373432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45A00D79-EFCC-4254-B8CC-24B7F780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40841" y="4272443"/>
            <a:ext cx="1139026" cy="1139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44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1DB7594B-3CB8-9A9A-B0CE-C368AAEBEFE7}"/>
              </a:ext>
            </a:extLst>
          </p:cNvPr>
          <p:cNvSpPr/>
          <p:nvPr/>
        </p:nvSpPr>
        <p:spPr>
          <a:xfrm>
            <a:off x="-6268046" y="1229016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CBFF7790-FDA5-E042-3831-A7B969053794}"/>
              </a:ext>
            </a:extLst>
          </p:cNvPr>
          <p:cNvSpPr/>
          <p:nvPr/>
        </p:nvSpPr>
        <p:spPr>
          <a:xfrm>
            <a:off x="13498982" y="1183616"/>
            <a:ext cx="4064154" cy="4490767"/>
          </a:xfrm>
          <a:prstGeom prst="roundRect">
            <a:avLst>
              <a:gd name="adj" fmla="val 6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70661">
            <a:extLst>
              <a:ext uri="{FF2B5EF4-FFF2-40B4-BE49-F238E27FC236}">
                <a16:creationId xmlns:a16="http://schemas.microsoft.com/office/drawing/2014/main" id="{4854809B-233E-9BBE-1398-7E9AC86E9B41}"/>
              </a:ext>
            </a:extLst>
          </p:cNvPr>
          <p:cNvSpPr/>
          <p:nvPr/>
        </p:nvSpPr>
        <p:spPr>
          <a:xfrm>
            <a:off x="-5996167" y="1790990"/>
            <a:ext cx="2702976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同种物体可由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组成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70671">
            <a:extLst>
              <a:ext uri="{FF2B5EF4-FFF2-40B4-BE49-F238E27FC236}">
                <a16:creationId xmlns:a16="http://schemas.microsoft.com/office/drawing/2014/main" id="{227878EC-24C1-C287-50DE-EEC97CBFBD38}"/>
              </a:ext>
            </a:extLst>
          </p:cNvPr>
          <p:cNvSpPr/>
          <p:nvPr/>
        </p:nvSpPr>
        <p:spPr>
          <a:xfrm>
            <a:off x="-5992822" y="1390880"/>
            <a:ext cx="158616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不同的物质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71690">
            <a:extLst>
              <a:ext uri="{FF2B5EF4-FFF2-40B4-BE49-F238E27FC236}">
                <a16:creationId xmlns:a16="http://schemas.microsoft.com/office/drawing/2014/main" id="{6A1DAB19-9F03-6A45-7852-CFF9A74B109F}"/>
              </a:ext>
            </a:extLst>
          </p:cNvPr>
          <p:cNvSpPr/>
          <p:nvPr/>
        </p:nvSpPr>
        <p:spPr>
          <a:xfrm>
            <a:off x="-4576397" y="2275789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碗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7AC83C-24E0-4A1A-12FE-3CD03A311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2"/>
          <a:stretch>
            <a:fillRect/>
          </a:stretch>
        </p:blipFill>
        <p:spPr bwMode="auto">
          <a:xfrm>
            <a:off x="-5787696" y="2780503"/>
            <a:ext cx="134391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787AB1D-4AD7-A401-4D0F-5F2B597E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18502" r="6856" b="6400"/>
          <a:stretch>
            <a:fillRect/>
          </a:stretch>
        </p:blipFill>
        <p:spPr bwMode="auto">
          <a:xfrm>
            <a:off x="-4153659" y="2790836"/>
            <a:ext cx="1366836" cy="1196389"/>
          </a:xfrm>
          <a:prstGeom prst="roundRect">
            <a:avLst>
              <a:gd name="adj" fmla="val 108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矩形 71681">
            <a:extLst>
              <a:ext uri="{FF2B5EF4-FFF2-40B4-BE49-F238E27FC236}">
                <a16:creationId xmlns:a16="http://schemas.microsoft.com/office/drawing/2014/main" id="{DCD6B4C0-7EED-C230-842D-845468A8F4C7}"/>
              </a:ext>
            </a:extLst>
          </p:cNvPr>
          <p:cNvSpPr/>
          <p:nvPr/>
        </p:nvSpPr>
        <p:spPr>
          <a:xfrm>
            <a:off x="13886838" y="1805415"/>
            <a:ext cx="2634947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同种物质可以构成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71690">
            <a:extLst>
              <a:ext uri="{FF2B5EF4-FFF2-40B4-BE49-F238E27FC236}">
                <a16:creationId xmlns:a16="http://schemas.microsoft.com/office/drawing/2014/main" id="{5D201752-E18E-D6A4-9D42-2DD539B83F83}"/>
              </a:ext>
            </a:extLst>
          </p:cNvPr>
          <p:cNvSpPr/>
          <p:nvPr/>
        </p:nvSpPr>
        <p:spPr>
          <a:xfrm>
            <a:off x="13876717" y="1392336"/>
            <a:ext cx="165434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不同的物体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0BF8B80C-F073-C8D3-EDE5-DE76BB10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797041" y="4144629"/>
            <a:ext cx="1376556" cy="1217056"/>
          </a:xfrm>
          <a:prstGeom prst="roundRect">
            <a:avLst>
              <a:gd name="adj" fmla="val 1111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AA0C1A4-1221-BBFA-0A59-D85F565E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1061" r="11709" b="25464"/>
          <a:stretch>
            <a:fillRect/>
          </a:stretch>
        </p:blipFill>
        <p:spPr bwMode="auto">
          <a:xfrm>
            <a:off x="-4102245" y="4126436"/>
            <a:ext cx="1376557" cy="12170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矩形 71690">
            <a:extLst>
              <a:ext uri="{FF2B5EF4-FFF2-40B4-BE49-F238E27FC236}">
                <a16:creationId xmlns:a16="http://schemas.microsoft.com/office/drawing/2014/main" id="{1B07855F-CBAD-3099-0E68-EDB0FC998231}"/>
              </a:ext>
            </a:extLst>
          </p:cNvPr>
          <p:cNvSpPr/>
          <p:nvPr/>
        </p:nvSpPr>
        <p:spPr>
          <a:xfrm>
            <a:off x="15269550" y="2304477"/>
            <a:ext cx="5454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928D0B62-D66C-449D-1656-D65411C03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" t="24556" r="27120" b="15927"/>
          <a:stretch>
            <a:fillRect/>
          </a:stretch>
        </p:blipFill>
        <p:spPr bwMode="auto">
          <a:xfrm>
            <a:off x="14098088" y="2919550"/>
            <a:ext cx="1335806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4D52C2A7-063A-13C7-236F-4D0C7B55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97899" y="2919550"/>
            <a:ext cx="1182246" cy="1105004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418621BD-D818-C597-5692-9D586025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4512" y="4280719"/>
            <a:ext cx="1373432" cy="1192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45A00D79-EFCC-4254-B8CC-24B7F780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49817" y="4254779"/>
            <a:ext cx="1139026" cy="1139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2" name="文本框 1">
            <a:extLst>
              <a:ext uri="{FF2B5EF4-FFF2-40B4-BE49-F238E27FC236}">
                <a16:creationId xmlns:a16="http://schemas.microsoft.com/office/drawing/2014/main" id="{6E828C32-564F-736B-DC4C-32E68101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10" y="983560"/>
            <a:ext cx="39025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思考：相比哪个含有的物质多？</a:t>
            </a:r>
          </a:p>
        </p:txBody>
      </p:sp>
      <p:pic>
        <p:nvPicPr>
          <p:cNvPr id="93" name="图片 8">
            <a:extLst>
              <a:ext uri="{FF2B5EF4-FFF2-40B4-BE49-F238E27FC236}">
                <a16:creationId xmlns:a16="http://schemas.microsoft.com/office/drawing/2014/main" id="{49999554-F238-3FDF-0DB0-D67B498659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9" r="10509"/>
          <a:stretch>
            <a:fillRect/>
          </a:stretch>
        </p:blipFill>
        <p:spPr bwMode="auto">
          <a:xfrm>
            <a:off x="1371097" y="1822899"/>
            <a:ext cx="3063875" cy="264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2"/>
            </a:solidFill>
            <a:miter lim="800000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E951C93F-290D-5491-F42B-030748455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415" y="4843252"/>
            <a:ext cx="2657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铁牛含有的物质多</a:t>
            </a:r>
          </a:p>
        </p:txBody>
      </p:sp>
      <p:pic>
        <p:nvPicPr>
          <p:cNvPr id="103" name="Picture 2">
            <a:extLst>
              <a:ext uri="{FF2B5EF4-FFF2-40B4-BE49-F238E27FC236}">
                <a16:creationId xmlns:a16="http://schemas.microsoft.com/office/drawing/2014/main" id="{1D1166F8-14C1-3653-8432-BC0409ED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1966" y="1805415"/>
            <a:ext cx="2894190" cy="2705098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6" name="文本框 95">
            <a:extLst>
              <a:ext uri="{FF2B5EF4-FFF2-40B4-BE49-F238E27FC236}">
                <a16:creationId xmlns:a16="http://schemas.microsoft.com/office/drawing/2014/main" id="{41995159-BEFA-5247-65D9-03BA9D1CF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695" y="4855120"/>
            <a:ext cx="2329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铁锤含有的物质少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1320E22-92CB-2C6C-A691-5E391F784A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163" b="99279" l="1154" r="97692">
                        <a14:foregroundMark x1="10385" y1="88702" x2="4359" y2="93269"/>
                        <a14:foregroundMark x1="4359" y1="93269" x2="11282" y2="90144"/>
                        <a14:foregroundMark x1="5128" y1="95192" x2="3205" y2="99519"/>
                        <a14:foregroundMark x1="3333" y1="95192" x2="1410" y2="98077"/>
                        <a14:foregroundMark x1="4359" y1="94471" x2="1538" y2="99279"/>
                        <a14:foregroundMark x1="86795" y1="11298" x2="93590" y2="3846"/>
                        <a14:foregroundMark x1="93590" y1="3846" x2="88718" y2="16827"/>
                        <a14:foregroundMark x1="88718" y1="16827" x2="87692" y2="17067"/>
                        <a14:foregroundMark x1="96923" y1="2163" x2="97692" y2="64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3151" y="1857230"/>
            <a:ext cx="2789331" cy="2673711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" name="文本框 103">
            <a:extLst>
              <a:ext uri="{FF2B5EF4-FFF2-40B4-BE49-F238E27FC236}">
                <a16:creationId xmlns:a16="http://schemas.microsoft.com/office/drawing/2014/main" id="{90DE7F73-5337-762F-C02F-637C095F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095" y="4855120"/>
            <a:ext cx="2477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铁针含有的物质更少</a:t>
            </a:r>
          </a:p>
        </p:txBody>
      </p:sp>
      <p:sp>
        <p:nvSpPr>
          <p:cNvPr id="105" name="文本框 72707">
            <a:extLst>
              <a:ext uri="{FF2B5EF4-FFF2-40B4-BE49-F238E27FC236}">
                <a16:creationId xmlns:a16="http://schemas.microsoft.com/office/drawing/2014/main" id="{37EBF96E-02E1-6A5D-A721-91E9DB586B4E}"/>
              </a:ext>
            </a:extLst>
          </p:cNvPr>
          <p:cNvSpPr/>
          <p:nvPr/>
        </p:nvSpPr>
        <p:spPr>
          <a:xfrm>
            <a:off x="634291" y="5376389"/>
            <a:ext cx="56896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物体所含的物质有多有少！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88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 fill="hold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104" grpId="0"/>
      <p:bldP spid="1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919611" y="30106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20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1">
            <a:extLst>
              <a:ext uri="{FF2B5EF4-FFF2-40B4-BE49-F238E27FC236}">
                <a16:creationId xmlns:a16="http://schemas.microsoft.com/office/drawing/2014/main" id="{6E828C32-564F-736B-DC4C-32E68101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5404" y="1940823"/>
            <a:ext cx="52249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思考：铁牛与斧头相比哪个含有的物质多？</a:t>
            </a:r>
          </a:p>
        </p:txBody>
      </p:sp>
      <p:pic>
        <p:nvPicPr>
          <p:cNvPr id="93" name="图片 8">
            <a:extLst>
              <a:ext uri="{FF2B5EF4-FFF2-40B4-BE49-F238E27FC236}">
                <a16:creationId xmlns:a16="http://schemas.microsoft.com/office/drawing/2014/main" id="{49999554-F238-3FDF-0DB0-D67B498659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9" r="10509"/>
          <a:stretch>
            <a:fillRect/>
          </a:stretch>
        </p:blipFill>
        <p:spPr bwMode="auto">
          <a:xfrm>
            <a:off x="15897692" y="2780161"/>
            <a:ext cx="3063875" cy="264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2"/>
            </a:solidFill>
            <a:miter lim="800000"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E951C93F-290D-5491-F42B-030748455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20010" y="5800514"/>
            <a:ext cx="2657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铁牛含有的物质多</a:t>
            </a:r>
          </a:p>
        </p:txBody>
      </p:sp>
      <p:pic>
        <p:nvPicPr>
          <p:cNvPr id="103" name="Picture 2">
            <a:extLst>
              <a:ext uri="{FF2B5EF4-FFF2-40B4-BE49-F238E27FC236}">
                <a16:creationId xmlns:a16="http://schemas.microsoft.com/office/drawing/2014/main" id="{1D1166F8-14C1-3653-8432-BC0409ED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48562" y="2762677"/>
            <a:ext cx="2894190" cy="2705098"/>
          </a:xfrm>
          <a:prstGeom prst="roundRect">
            <a:avLst>
              <a:gd name="adj" fmla="val 362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6" name="文本框 95">
            <a:extLst>
              <a:ext uri="{FF2B5EF4-FFF2-40B4-BE49-F238E27FC236}">
                <a16:creationId xmlns:a16="http://schemas.microsoft.com/office/drawing/2014/main" id="{41995159-BEFA-5247-65D9-03BA9D1CF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1290" y="5812382"/>
            <a:ext cx="2329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铁锤含有的物质少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1320E22-92CB-2C6C-A691-5E391F784A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63" b="99279" l="1154" r="97692">
                        <a14:foregroundMark x1="10385" y1="88702" x2="4359" y2="93269"/>
                        <a14:foregroundMark x1="4359" y1="93269" x2="11282" y2="90144"/>
                        <a14:foregroundMark x1="5128" y1="95192" x2="3205" y2="99519"/>
                        <a14:foregroundMark x1="3333" y1="95192" x2="1410" y2="98077"/>
                        <a14:foregroundMark x1="4359" y1="94471" x2="1538" y2="99279"/>
                        <a14:foregroundMark x1="86795" y1="11298" x2="93590" y2="3846"/>
                        <a14:foregroundMark x1="93590" y1="3846" x2="88718" y2="16827"/>
                        <a14:foregroundMark x1="88718" y1="16827" x2="87692" y2="17067"/>
                        <a14:foregroundMark x1="96923" y1="2163" x2="97692" y2="64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29746" y="2814492"/>
            <a:ext cx="2789331" cy="2673711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" name="文本框 103">
            <a:extLst>
              <a:ext uri="{FF2B5EF4-FFF2-40B4-BE49-F238E27FC236}">
                <a16:creationId xmlns:a16="http://schemas.microsoft.com/office/drawing/2014/main" id="{90DE7F73-5337-762F-C02F-637C095F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4691" y="5812382"/>
            <a:ext cx="2477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b="1">
                <a:latin typeface="Tahoma" pitchFamily="34" charset="0"/>
              </a:rPr>
              <a:t>铁针含有的物质更少</a:t>
            </a:r>
          </a:p>
        </p:txBody>
      </p:sp>
      <p:sp>
        <p:nvSpPr>
          <p:cNvPr id="76" name="Text Box 3">
            <a:extLst>
              <a:ext uri="{FF2B5EF4-FFF2-40B4-BE49-F238E27FC236}">
                <a16:creationId xmlns:a16="http://schemas.microsoft.com/office/drawing/2014/main" id="{DDF9986A-CA7A-9D34-E416-1D8557113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43" y="1061329"/>
            <a:ext cx="4919663" cy="400110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质量的概念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28768F5-188A-4D85-BCFE-15AF2A124534}"/>
              </a:ext>
            </a:extLst>
          </p:cNvPr>
          <p:cNvSpPr/>
          <p:nvPr/>
        </p:nvSpPr>
        <p:spPr>
          <a:xfrm>
            <a:off x="312099" y="1525877"/>
            <a:ext cx="11525369" cy="766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7F2818F4-8FAA-3CD1-2AF0-C4DB26287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62" y="1684338"/>
            <a:ext cx="7835780" cy="4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自然界中的一切物体都是由物质组成的，组成物体的物质有多有少。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D04A359B-3394-2ED4-F03F-EAB468D45699}"/>
              </a:ext>
            </a:extLst>
          </p:cNvPr>
          <p:cNvSpPr/>
          <p:nvPr/>
        </p:nvSpPr>
        <p:spPr>
          <a:xfrm>
            <a:off x="326474" y="3464493"/>
            <a:ext cx="11525369" cy="766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FC8126DA-FC69-BC66-5721-EFAC79ACD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430" y="3009988"/>
            <a:ext cx="4394449" cy="400110"/>
          </a:xfrm>
          <a:prstGeom prst="rect">
            <a:avLst/>
          </a:prstGeom>
          <a:noFill/>
          <a:ln w="76200" cmpd="tri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物体所含物质的多少叫做物体的质量</a:t>
            </a: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87D42C79-3657-7486-8683-13E93CEE37CA}"/>
              </a:ext>
            </a:extLst>
          </p:cNvPr>
          <p:cNvSpPr/>
          <p:nvPr/>
        </p:nvSpPr>
        <p:spPr>
          <a:xfrm>
            <a:off x="830062" y="3589057"/>
            <a:ext cx="3326429" cy="597087"/>
          </a:xfrm>
          <a:prstGeom prst="rect">
            <a:avLst/>
          </a:prstGeom>
          <a:noFill/>
          <a:ln w="76200" cmpd="tri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质量（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mass)</a:t>
            </a:r>
          </a:p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在物理学用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</a:t>
            </a: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表示质量</a:t>
            </a:r>
            <a:endParaRPr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F48FE281-3D85-FA3E-E655-FDB1512F03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679104" y="2157130"/>
            <a:ext cx="3388883" cy="4281584"/>
          </a:xfrm>
          <a:prstGeom prst="rect">
            <a:avLst/>
          </a:prstGeom>
        </p:spPr>
      </p:pic>
      <p:pic>
        <p:nvPicPr>
          <p:cNvPr id="94" name="图片 93">
            <a:extLst>
              <a:ext uri="{FF2B5EF4-FFF2-40B4-BE49-F238E27FC236}">
                <a16:creationId xmlns:a16="http://schemas.microsoft.com/office/drawing/2014/main" id="{5997407D-C5CD-55F7-D3D7-16EF5379B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963894" y="2908723"/>
            <a:ext cx="3388883" cy="42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71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063" y="3316"/>
            <a:ext cx="11303418" cy="685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10510" y="464282"/>
            <a:ext cx="12170785" cy="6029385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886801" y="-14868"/>
            <a:ext cx="131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节质量</a:t>
            </a:r>
          </a:p>
          <a:p>
            <a:pPr algn="r"/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1129060" y="287562"/>
            <a:ext cx="956597" cy="135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58785" y="229601"/>
            <a:ext cx="2185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Mass of the object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E46E1F0-D331-2CC3-2A31-DD2F82E8F562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86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Text Box 2">
            <a:extLst>
              <a:ext uri="{FF2B5EF4-FFF2-40B4-BE49-F238E27FC236}">
                <a16:creationId xmlns:a16="http://schemas.microsoft.com/office/drawing/2014/main" id="{FC8126DA-FC69-BC66-5721-EFAC79ACD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619" y="3743642"/>
            <a:ext cx="4394449" cy="400110"/>
          </a:xfrm>
          <a:prstGeom prst="rect">
            <a:avLst/>
          </a:prstGeom>
          <a:noFill/>
          <a:ln w="76200" cmpd="tri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物体所含物质的多少叫做物体的质量</a:t>
            </a:r>
          </a:p>
        </p:txBody>
      </p:sp>
      <p:sp>
        <p:nvSpPr>
          <p:cNvPr id="76" name="Text Box 3">
            <a:extLst>
              <a:ext uri="{FF2B5EF4-FFF2-40B4-BE49-F238E27FC236}">
                <a16:creationId xmlns:a16="http://schemas.microsoft.com/office/drawing/2014/main" id="{DDF9986A-CA7A-9D34-E416-1D8557113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6026" y="2397398"/>
            <a:ext cx="4919663" cy="400110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/>
              </a:rPr>
              <a:t>质量的概念</a:t>
            </a: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87D42C79-3657-7486-8683-13E93CEE37CA}"/>
              </a:ext>
            </a:extLst>
          </p:cNvPr>
          <p:cNvSpPr/>
          <p:nvPr/>
        </p:nvSpPr>
        <p:spPr>
          <a:xfrm>
            <a:off x="14085043" y="4559329"/>
            <a:ext cx="3326429" cy="597087"/>
          </a:xfrm>
          <a:prstGeom prst="rect">
            <a:avLst/>
          </a:prstGeom>
          <a:noFill/>
          <a:ln w="76200" cmpd="tri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质量（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mass)</a:t>
            </a:r>
          </a:p>
          <a:p>
            <a:pPr eaLnBrk="1" hangingPunct="1">
              <a:spcBef>
                <a:spcPct val="5000"/>
              </a:spcBef>
            </a:pP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在物理学用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m</a:t>
            </a:r>
            <a:r>
              <a:rPr sz="1600" b="1"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表示质量</a:t>
            </a:r>
            <a:endParaRPr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 Box 2">
            <a:extLst>
              <a:ext uri="{FF2B5EF4-FFF2-40B4-BE49-F238E27FC236}">
                <a16:creationId xmlns:a16="http://schemas.microsoft.com/office/drawing/2014/main" id="{7F2818F4-8FAA-3CD1-2AF0-C4DB26287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619" y="2757472"/>
            <a:ext cx="7835780" cy="4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自然界中的一切物体都是由物质组成的，组成物体的物质有多有少。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AC04C14-0687-7130-765C-7768EEC5F457}"/>
              </a:ext>
            </a:extLst>
          </p:cNvPr>
          <p:cNvSpPr txBox="1"/>
          <p:nvPr/>
        </p:nvSpPr>
        <p:spPr>
          <a:xfrm>
            <a:off x="5515616" y="740913"/>
            <a:ext cx="10451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320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A564D79-5AB4-F107-C150-6A847D8B7A2B}"/>
              </a:ext>
            </a:extLst>
          </p:cNvPr>
          <p:cNvSpPr txBox="1"/>
          <p:nvPr/>
        </p:nvSpPr>
        <p:spPr>
          <a:xfrm rot="17650108">
            <a:off x="4776813" y="88929"/>
            <a:ext cx="10451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600" b="1">
                <a:solidFill>
                  <a:schemeClr val="bg2">
                    <a:lumMod val="90000"/>
                  </a:schemeClr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思考</a:t>
            </a:r>
            <a:endParaRPr lang="zh-CN" altLang="en-US" sz="9600">
              <a:solidFill>
                <a:schemeClr val="bg2">
                  <a:lumMod val="90000"/>
                </a:schemeClr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56B9410-FBFC-96DE-5FFC-272C7D98C497}"/>
              </a:ext>
            </a:extLst>
          </p:cNvPr>
          <p:cNvSpPr/>
          <p:nvPr/>
        </p:nvSpPr>
        <p:spPr>
          <a:xfrm>
            <a:off x="616374" y="1272227"/>
            <a:ext cx="5046394" cy="4461669"/>
          </a:xfrm>
          <a:prstGeom prst="roundRect">
            <a:avLst>
              <a:gd name="adj" fmla="val 33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1EFB8C3C-C002-87B7-8A88-5D5037206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37" y="1445859"/>
            <a:ext cx="4759841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冰块熔化成水，物体的状态发生了变化，其质量有变化吗？</a:t>
            </a:r>
          </a:p>
        </p:txBody>
      </p:sp>
      <p:sp>
        <p:nvSpPr>
          <p:cNvPr id="66" name="Text Box 9">
            <a:extLst>
              <a:ext uri="{FF2B5EF4-FFF2-40B4-BE49-F238E27FC236}">
                <a16:creationId xmlns:a16="http://schemas.microsoft.com/office/drawing/2014/main" id="{96E61A64-9F62-4E0F-FBC5-85F295EF3B4B}"/>
              </a:ext>
            </a:extLst>
          </p:cNvPr>
          <p:cNvSpPr txBox="1"/>
          <p:nvPr/>
        </p:nvSpPr>
        <p:spPr>
          <a:xfrm>
            <a:off x="867237" y="4880059"/>
            <a:ext cx="4521626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冰块熔化成水，物体的状态发生了变化，但其质量没有变化 。</a:t>
            </a: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8EF68174-48ED-4498-5F03-233795DF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847" y="4425946"/>
            <a:ext cx="1420582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  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冰块熔化成水 </a:t>
            </a:r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B57F48B5-1395-F97B-85C3-E8ED82C6E7A8}"/>
              </a:ext>
            </a:extLst>
          </p:cNvPr>
          <p:cNvSpPr/>
          <p:nvPr/>
        </p:nvSpPr>
        <p:spPr>
          <a:xfrm>
            <a:off x="6145041" y="1272227"/>
            <a:ext cx="5216895" cy="4461669"/>
          </a:xfrm>
          <a:prstGeom prst="roundRect">
            <a:avLst>
              <a:gd name="adj" fmla="val 483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Rectangle 3">
            <a:extLst>
              <a:ext uri="{FF2B5EF4-FFF2-40B4-BE49-F238E27FC236}">
                <a16:creationId xmlns:a16="http://schemas.microsoft.com/office/drawing/2014/main" id="{1DD61705-B653-67D2-3F20-9B10235EB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084" y="1433801"/>
            <a:ext cx="5090072" cy="78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橡皮泥被捏成鸭子，物体的形状发生了变化，但其质量有变化吗？</a:t>
            </a:r>
          </a:p>
        </p:txBody>
      </p:sp>
      <p:sp>
        <p:nvSpPr>
          <p:cNvPr id="78" name="Text Box 7">
            <a:extLst>
              <a:ext uri="{FF2B5EF4-FFF2-40B4-BE49-F238E27FC236}">
                <a16:creationId xmlns:a16="http://schemas.microsoft.com/office/drawing/2014/main" id="{2E3B1391-B646-3395-FFF0-247984EC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6511" y="4350076"/>
            <a:ext cx="1547218" cy="37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 将泥团捏成鸭子 </a:t>
            </a:r>
          </a:p>
        </p:txBody>
      </p:sp>
      <p:sp>
        <p:nvSpPr>
          <p:cNvPr id="80" name="Text Box 8">
            <a:extLst>
              <a:ext uri="{FF2B5EF4-FFF2-40B4-BE49-F238E27FC236}">
                <a16:creationId xmlns:a16="http://schemas.microsoft.com/office/drawing/2014/main" id="{FF6F21ED-3F9E-9268-B006-D3393004635A}"/>
              </a:ext>
            </a:extLst>
          </p:cNvPr>
          <p:cNvSpPr txBox="1"/>
          <p:nvPr/>
        </p:nvSpPr>
        <p:spPr>
          <a:xfrm>
            <a:off x="6506297" y="4814173"/>
            <a:ext cx="4601260" cy="787523"/>
          </a:xfrm>
          <a:prstGeom prst="rect">
            <a:avLst/>
          </a:prstGeom>
          <a:noFill/>
          <a:ln w="28575" cap="flat" cmpd="sng">
            <a:noFill/>
            <a:prstDash val="sysDot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结论：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橡皮泥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捏成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鸭子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，物体的形状发生了变化，但其质量没有变化。 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0EAFFFB6-5E84-50BA-EBE3-301E3EDA6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8852" y="2353553"/>
            <a:ext cx="3100204" cy="2041597"/>
          </a:xfrm>
          <a:prstGeom prst="rect">
            <a:avLst/>
          </a:prstGeom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CAA54E6-D6DB-1B93-3CDA-5445A170E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5" b="90783" l="6462" r="90000">
                        <a14:foregroundMark x1="21077" y1="15361" x2="44154" y2="41628"/>
                        <a14:foregroundMark x1="44154" y1="41628" x2="45077" y2="42089"/>
                        <a14:foregroundMark x1="12923" y1="23963" x2="17231" y2="45315"/>
                        <a14:foregroundMark x1="32308" y1="10599" x2="48308" y2="27803"/>
                        <a14:foregroundMark x1="48308" y1="27803" x2="48308" y2="41628"/>
                        <a14:foregroundMark x1="8154" y1="64055" x2="9231" y2="67281"/>
                        <a14:foregroundMark x1="6615" y1="74194" x2="10308" y2="74654"/>
                        <a14:foregroundMark x1="63846" y1="87558" x2="67077" y2="90783"/>
                        <a14:foregroundMark x1="79846" y1="85407" x2="82000" y2="90169"/>
                        <a14:foregroundMark x1="16923" y1="18587" x2="18462" y2="19816"/>
                        <a14:foregroundMark x1="71846" y1="39785" x2="73846" y2="4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6113" y="2052092"/>
            <a:ext cx="2450698" cy="245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6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74" grpId="0"/>
      <p:bldP spid="78" grpId="0"/>
      <p:bldP spid="8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86,&quot;width&quot;:610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086,&quot;width&quot;:610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2464</Words>
  <Application>Microsoft Office PowerPoint</Application>
  <PresentationFormat>宽屏</PresentationFormat>
  <Paragraphs>433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等线</vt:lpstr>
      <vt:lpstr>等线 Light</vt:lpstr>
      <vt:lpstr>黑体</vt:lpstr>
      <vt:lpstr>华文隶书</vt:lpstr>
      <vt:lpstr>华文行楷</vt:lpstr>
      <vt:lpstr>隶书</vt:lpstr>
      <vt:lpstr>宋体</vt:lpstr>
      <vt:lpstr>微软雅黑</vt:lpstr>
      <vt:lpstr>微软雅黑 Light</vt:lpstr>
      <vt:lpstr>Arial</vt:lpstr>
      <vt:lpstr>Tahoma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2022-07-26T10:35:24Z</cp:lastPrinted>
  <dcterms:created xsi:type="dcterms:W3CDTF">2022-07-26T10:35:24Z</dcterms:created>
  <dcterms:modified xsi:type="dcterms:W3CDTF">2024-08-13T08:32:45Z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