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77" r:id="rId4"/>
    <p:sldId id="281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25" userDrawn="1">
          <p15:clr>
            <a:srgbClr val="A4A3A4"/>
          </p15:clr>
        </p15:guide>
        <p15:guide id="4" orient="horz" pos="3657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pos="7446" userDrawn="1">
          <p15:clr>
            <a:srgbClr val="A4A3A4"/>
          </p15:clr>
        </p15:guide>
        <p15:guide id="7" pos="619" userDrawn="1">
          <p15:clr>
            <a:srgbClr val="A4A3A4"/>
          </p15:clr>
        </p15:guide>
        <p15:guide id="8" pos="3364" userDrawn="1">
          <p15:clr>
            <a:srgbClr val="A4A3A4"/>
          </p15:clr>
        </p15:guide>
        <p15:guide id="9" pos="70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2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677" y="77"/>
      </p:cViewPr>
      <p:guideLst>
        <p:guide orient="horz" pos="2137"/>
        <p:guide pos="3840"/>
        <p:guide orient="horz" pos="1525"/>
        <p:guide orient="horz" pos="3657"/>
        <p:guide pos="211"/>
        <p:guide pos="7446"/>
        <p:guide pos="619"/>
        <p:guide pos="3364"/>
        <p:guide pos="70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32752D-0318-2B83-8622-CB8AA6AF3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DC3A18-292F-7585-8BBC-950FD2D19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8953E4-83D5-A6D6-4AE5-3F7CA087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E0ADA4-79C3-8D9B-4C9E-636FEE4C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CBF9C8-5BA1-487A-5290-0F51164F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9056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6CA590-A966-F736-61AD-65F7BD7A7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8D0DC3-BF9C-EFFB-6122-6D8187104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F202C2-669D-D64E-C703-E08F3F3E3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B2748F-BB2C-AF6A-4E83-10B17ACE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94C985-8E14-C347-D386-93E19F89B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4925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43BF965-FFFB-106C-9048-385F669E2C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5FC507-BB41-D6E4-B81E-4F813769A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5D8C86-EB01-00B0-FA59-56376F413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BAF0F9-60BA-834E-8708-433A1715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BD9463-B50E-D0F4-F3E2-2F78BD92D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75196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41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E32D7D-A9DA-97D5-E034-B006B629B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45C2D0-6180-3375-E392-F13AF6472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F93649-BF27-91F1-2973-718168C31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2A04BF-48E6-8B43-F277-B42E3D28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814138-E7BB-A873-014A-A97A6554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164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DE52CC-A49D-02D9-7990-B9092810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58BC1C-4B00-7F05-858F-DC7AC50E0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08B279-9221-5C67-CDD3-08283CCC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1108BA-B66D-46EB-3D9A-92050BC4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69D853-E0AC-EA6B-FC8C-B855098F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6226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A92BB6-D4AA-4542-054C-DB478897B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4FBF26-BEC7-3349-3E11-C3205F4A6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634587-FE21-4119-E2A6-C6274A2F4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60AB21-BC51-7DAF-CD7C-0BA0C0DC2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015FFB-AF0C-204D-9114-282F1A5CF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931C0EE-57FD-570A-397E-E1ED37CDC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779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29C1A9-5DE8-7754-AB19-993098861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BC1D2B-83B7-F915-98B8-B6FAA3774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746DAF-0F07-31FD-D136-ED425ECFE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5B7B2EB-D536-9F11-50F3-C1AB993C19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B2E9214-C8D1-E453-89F8-D8CDA68EAA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D2C9FA8-A279-1671-1544-ACE09E29C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7D6B3B2-61FD-3C02-75A9-9C1061040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9BF9FFF-99B7-C082-800D-BA221D9E7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31633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D58936-AA14-27AE-17AD-81E9FAB2A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70071C-EE98-9375-6B14-5D52CF971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40A20C-F5D4-8C63-6C98-32761C7B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A6475FE-7AD4-5FE4-31B0-6C7644422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1441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A4420A-54C9-0334-2C1B-4351D491F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25D1FB6-66FE-4C4F-1B37-CA9361B7C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85421A-2A52-3927-712C-A504935F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7820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6D377-1E3A-464D-7ACA-6F979D2A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A67094-6171-119C-E236-3D7E751D7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D6E668-91A1-8A70-86B6-E2202213B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815852-E0AA-85A7-3B31-3C498BBC8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61617C-76C7-D225-1BB3-BCEB21678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F4274D-4393-0F86-3B80-7411685DF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74314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02B74B-4EFF-6603-3FE7-7D82A9E32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3E3D397-D1A6-DEB1-838A-4C2430A52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1ED31A-B959-D888-A79F-9F6AFA43C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3EC9219-4E27-0768-327E-BC3F37C9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E3CF49B-32CF-7822-3FA8-F735FE61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EBC67D-1F0A-AAC7-5117-A7AFA518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3265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0441850-F872-B462-D423-8F26AD91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48D68B-0F0B-9688-BDE1-64DC947E7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855D94-1551-9111-A3BF-0A56751699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11EEF-1B2E-4C59-9EBC-2DA9EBBC7874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29680A-491C-DDDB-DE10-137FBAF65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68B447-6D7A-3D4E-93E3-9D4B7CE00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DFD60-D8F8-4334-9F6B-C737B42B567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75695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10" Type="http://schemas.openxmlformats.org/officeDocument/2006/relationships/image" Target="../media/image22.jpe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microsoft.com/office/2007/relationships/hdphoto" Target="../media/hdphoto1.wdp"/><Relationship Id="rId4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microsoft.com/office/2007/relationships/hdphoto" Target="../media/hdphoto2.wdp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12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microsoft.com/office/2017/06/relationships/model3d" Target="../media/model3d1.glb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microsoft.com/office/2007/relationships/hdphoto" Target="../media/hdphoto1.wdp"/><Relationship Id="rId10" Type="http://schemas.microsoft.com/office/2017/06/relationships/model3d" Target="../media/model3d1.glb"/><Relationship Id="rId4" Type="http://schemas.openxmlformats.org/officeDocument/2006/relationships/image" Target="../media/image17.png"/><Relationship Id="rId9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10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oleObject" Target="../embeddings/oleObject6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jpeg"/><Relationship Id="rId9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oleObject" Target="../embeddings/oleObject13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2383F61C-0ACD-2769-3CF1-43391A11DC73}"/>
              </a:ext>
            </a:extLst>
          </p:cNvPr>
          <p:cNvSpPr/>
          <p:nvPr/>
        </p:nvSpPr>
        <p:spPr>
          <a:xfrm>
            <a:off x="-5968663" y="-5659818"/>
            <a:ext cx="24129329" cy="19375816"/>
          </a:xfrm>
          <a:custGeom>
            <a:avLst/>
            <a:gdLst>
              <a:gd name="connsiteX0" fmla="*/ 3073064 w 24129329"/>
              <a:gd name="connsiteY0" fmla="*/ 3312858 h 19375816"/>
              <a:gd name="connsiteX1" fmla="*/ 3073064 w 24129329"/>
              <a:gd name="connsiteY1" fmla="*/ 15824737 h 19375816"/>
              <a:gd name="connsiteX2" fmla="*/ 21818263 w 24129329"/>
              <a:gd name="connsiteY2" fmla="*/ 15824737 h 19375816"/>
              <a:gd name="connsiteX3" fmla="*/ 21818263 w 24129329"/>
              <a:gd name="connsiteY3" fmla="*/ 3312858 h 19375816"/>
              <a:gd name="connsiteX4" fmla="*/ 0 w 24129329"/>
              <a:gd name="connsiteY4" fmla="*/ 0 h 19375816"/>
              <a:gd name="connsiteX5" fmla="*/ 24129329 w 24129329"/>
              <a:gd name="connsiteY5" fmla="*/ 0 h 19375816"/>
              <a:gd name="connsiteX6" fmla="*/ 24129329 w 24129329"/>
              <a:gd name="connsiteY6" fmla="*/ 19375816 h 19375816"/>
              <a:gd name="connsiteX7" fmla="*/ 0 w 24129329"/>
              <a:gd name="connsiteY7" fmla="*/ 19375816 h 1937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9329" h="19375816">
                <a:moveTo>
                  <a:pt x="3073064" y="3312858"/>
                </a:moveTo>
                <a:lnTo>
                  <a:pt x="3073064" y="15824737"/>
                </a:lnTo>
                <a:lnTo>
                  <a:pt x="21818263" y="15824737"/>
                </a:lnTo>
                <a:lnTo>
                  <a:pt x="21818263" y="3312858"/>
                </a:lnTo>
                <a:close/>
                <a:moveTo>
                  <a:pt x="0" y="0"/>
                </a:moveTo>
                <a:lnTo>
                  <a:pt x="24129329" y="0"/>
                </a:lnTo>
                <a:lnTo>
                  <a:pt x="24129329" y="19375816"/>
                </a:lnTo>
                <a:lnTo>
                  <a:pt x="0" y="1937581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200" kern="2000" dirty="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4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</a:t>
              </a:r>
              <a:r>
                <a:rPr lang="zh-CN" altLang="en-US" sz="1400" b="1" dirty="0">
                  <a:solidFill>
                    <a:schemeClr val="bg1"/>
                  </a:solidFill>
                </a:rPr>
                <a:t>神奇的透镜</a:t>
              </a:r>
              <a:endParaRPr lang="zh-CN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11947" y="5445728"/>
            <a:ext cx="12191999" cy="461664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23CF632-9724-76D1-402D-C2456FDCA04E}"/>
              </a:ext>
            </a:extLst>
          </p:cNvPr>
          <p:cNvGrpSpPr/>
          <p:nvPr/>
        </p:nvGrpSpPr>
        <p:grpSpPr>
          <a:xfrm>
            <a:off x="-9386842" y="1016273"/>
            <a:ext cx="3026833" cy="4536743"/>
            <a:chOff x="876447" y="1382849"/>
            <a:chExt cx="3026833" cy="4536743"/>
          </a:xfrm>
        </p:grpSpPr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0B19DFB6-D728-259C-53E8-6B53ACA1C4D4}"/>
                </a:ext>
              </a:extLst>
            </p:cNvPr>
            <p:cNvSpPr/>
            <p:nvPr/>
          </p:nvSpPr>
          <p:spPr>
            <a:xfrm>
              <a:off x="876447" y="1382849"/>
              <a:ext cx="3026833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09187E84-354A-F043-93F9-2D29F5A91418}"/>
                </a:ext>
              </a:extLst>
            </p:cNvPr>
            <p:cNvCxnSpPr/>
            <p:nvPr/>
          </p:nvCxnSpPr>
          <p:spPr>
            <a:xfrm flipV="1">
              <a:off x="3066120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81E4BDEA-9B60-196A-CB7A-381AA4366E9E}"/>
                </a:ext>
              </a:extLst>
            </p:cNvPr>
            <p:cNvCxnSpPr/>
            <p:nvPr/>
          </p:nvCxnSpPr>
          <p:spPr>
            <a:xfrm flipV="1">
              <a:off x="3337089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C37FCB4C-CE0B-71B4-EFC4-3ADFD1ED1926}"/>
                </a:ext>
              </a:extLst>
            </p:cNvPr>
            <p:cNvCxnSpPr/>
            <p:nvPr/>
          </p:nvCxnSpPr>
          <p:spPr>
            <a:xfrm>
              <a:off x="876447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EF331289-8FB7-B4DA-74C6-8E7121A99150}"/>
                </a:ext>
              </a:extLst>
            </p:cNvPr>
            <p:cNvCxnSpPr/>
            <p:nvPr/>
          </p:nvCxnSpPr>
          <p:spPr>
            <a:xfrm>
              <a:off x="889973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D04FB201-FAE3-ECA1-BB55-CB7090A66393}"/>
              </a:ext>
            </a:extLst>
          </p:cNvPr>
          <p:cNvGrpSpPr/>
          <p:nvPr/>
        </p:nvGrpSpPr>
        <p:grpSpPr>
          <a:xfrm>
            <a:off x="4761333" y="-5190389"/>
            <a:ext cx="3015997" cy="4529958"/>
            <a:chOff x="4441019" y="1389634"/>
            <a:chExt cx="3015997" cy="4529958"/>
          </a:xfrm>
        </p:grpSpPr>
        <p:sp>
          <p:nvSpPr>
            <p:cNvPr id="72" name="矩形: 圆角 71">
              <a:extLst>
                <a:ext uri="{FF2B5EF4-FFF2-40B4-BE49-F238E27FC236}">
                  <a16:creationId xmlns:a16="http://schemas.microsoft.com/office/drawing/2014/main" id="{6CDFB1E4-F820-6C5B-B2EC-FEC6CE5DF8FE}"/>
                </a:ext>
              </a:extLst>
            </p:cNvPr>
            <p:cNvSpPr/>
            <p:nvPr/>
          </p:nvSpPr>
          <p:spPr>
            <a:xfrm>
              <a:off x="4441019" y="1389634"/>
              <a:ext cx="3010912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154DCB05-89DA-D97B-83F5-B0F2ECE3FC1D}"/>
                </a:ext>
              </a:extLst>
            </p:cNvPr>
            <p:cNvCxnSpPr/>
            <p:nvPr/>
          </p:nvCxnSpPr>
          <p:spPr>
            <a:xfrm>
              <a:off x="4443710" y="1960776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B63CC443-F176-FD63-C87C-C1AD257B3A7D}"/>
                </a:ext>
              </a:extLst>
            </p:cNvPr>
            <p:cNvCxnSpPr/>
            <p:nvPr/>
          </p:nvCxnSpPr>
          <p:spPr>
            <a:xfrm>
              <a:off x="4457236" y="2102178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3C5CE7F3-E754-C64F-9B0E-4BCA28825964}"/>
                </a:ext>
              </a:extLst>
            </p:cNvPr>
            <p:cNvCxnSpPr/>
            <p:nvPr/>
          </p:nvCxnSpPr>
          <p:spPr>
            <a:xfrm flipV="1">
              <a:off x="6618433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2074D070-9CFD-7060-36FD-85152561FA54}"/>
                </a:ext>
              </a:extLst>
            </p:cNvPr>
            <p:cNvCxnSpPr/>
            <p:nvPr/>
          </p:nvCxnSpPr>
          <p:spPr>
            <a:xfrm flipV="1">
              <a:off x="6879975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7BD97775-1B56-4B5E-2444-C953E02563E3}"/>
              </a:ext>
            </a:extLst>
          </p:cNvPr>
          <p:cNvGrpSpPr/>
          <p:nvPr/>
        </p:nvGrpSpPr>
        <p:grpSpPr>
          <a:xfrm>
            <a:off x="8489269" y="8376981"/>
            <a:ext cx="3013306" cy="4529958"/>
            <a:chOff x="8239125" y="1423045"/>
            <a:chExt cx="3013306" cy="4529958"/>
          </a:xfrm>
        </p:grpSpPr>
        <p:sp>
          <p:nvSpPr>
            <p:cNvPr id="78" name="矩形: 圆角 77">
              <a:extLst>
                <a:ext uri="{FF2B5EF4-FFF2-40B4-BE49-F238E27FC236}">
                  <a16:creationId xmlns:a16="http://schemas.microsoft.com/office/drawing/2014/main" id="{84B19DDB-9DF3-F12A-E276-E4DF2DA57558}"/>
                </a:ext>
              </a:extLst>
            </p:cNvPr>
            <p:cNvSpPr/>
            <p:nvPr/>
          </p:nvSpPr>
          <p:spPr>
            <a:xfrm>
              <a:off x="8239126" y="1423045"/>
              <a:ext cx="2999780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7DDFF569-B9BB-1169-C416-0ED82339198A}"/>
                </a:ext>
              </a:extLst>
            </p:cNvPr>
            <p:cNvCxnSpPr/>
            <p:nvPr/>
          </p:nvCxnSpPr>
          <p:spPr>
            <a:xfrm>
              <a:off x="8239125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3F751647-FEC9-038D-8F6C-C37EB5040E85}"/>
                </a:ext>
              </a:extLst>
            </p:cNvPr>
            <p:cNvCxnSpPr/>
            <p:nvPr/>
          </p:nvCxnSpPr>
          <p:spPr>
            <a:xfrm>
              <a:off x="8252651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6F2ECDBC-358D-F096-B37A-5E4AA8A99A3A}"/>
                </a:ext>
              </a:extLst>
            </p:cNvPr>
            <p:cNvCxnSpPr/>
            <p:nvPr/>
          </p:nvCxnSpPr>
          <p:spPr>
            <a:xfrm flipV="1">
              <a:off x="10407776" y="5283769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FC17E5CE-8997-16A0-C816-3E209608F99B}"/>
                </a:ext>
              </a:extLst>
            </p:cNvPr>
            <p:cNvCxnSpPr/>
            <p:nvPr/>
          </p:nvCxnSpPr>
          <p:spPr>
            <a:xfrm flipV="1">
              <a:off x="10669318" y="5510453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 descr="查看源图像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18236" y="38007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2827313" y="2113050"/>
            <a:ext cx="73834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 神奇的“眼睛”</a:t>
            </a:r>
            <a:endParaRPr lang="zh-CN" altLang="en-US" sz="54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3744471" y="3236047"/>
            <a:ext cx="459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section 3 magical eyes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2894586" y="3166870"/>
            <a:ext cx="6270539" cy="926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/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E3BC1B4A-63B3-6ED8-A139-76FCB080016B}"/>
              </a:ext>
            </a:extLst>
          </p:cNvPr>
          <p:cNvSpPr/>
          <p:nvPr/>
        </p:nvSpPr>
        <p:spPr>
          <a:xfrm>
            <a:off x="-11106014" y="-2525457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DAA45BD2-4D4E-B939-8DB1-2F9FD297ACCA}"/>
              </a:ext>
            </a:extLst>
          </p:cNvPr>
          <p:cNvSpPr/>
          <p:nvPr/>
        </p:nvSpPr>
        <p:spPr>
          <a:xfrm>
            <a:off x="-3547578" y="-4182651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: 圆角 84">
            <a:extLst>
              <a:ext uri="{FF2B5EF4-FFF2-40B4-BE49-F238E27FC236}">
                <a16:creationId xmlns:a16="http://schemas.microsoft.com/office/drawing/2014/main" id="{7BAAD9FF-8BB6-1E5D-3E6A-3BEAA69860BE}"/>
              </a:ext>
            </a:extLst>
          </p:cNvPr>
          <p:cNvSpPr/>
          <p:nvPr/>
        </p:nvSpPr>
        <p:spPr>
          <a:xfrm>
            <a:off x="15691769" y="768699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/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66" y="5435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5CABA89-D184-FCD8-D8A3-A6D334DE53DA}"/>
              </a:ext>
            </a:extLst>
          </p:cNvPr>
          <p:cNvSpPr/>
          <p:nvPr/>
        </p:nvSpPr>
        <p:spPr>
          <a:xfrm>
            <a:off x="1037936" y="8252144"/>
            <a:ext cx="4221951" cy="4749134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14340">
            <a:extLst>
              <a:ext uri="{FF2B5EF4-FFF2-40B4-BE49-F238E27FC236}">
                <a16:creationId xmlns:a16="http://schemas.microsoft.com/office/drawing/2014/main" id="{8C2625A5-E384-8BA0-FC0C-00D0528DC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0336" y="8461776"/>
            <a:ext cx="1635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成因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14342">
            <a:extLst>
              <a:ext uri="{FF2B5EF4-FFF2-40B4-BE49-F238E27FC236}">
                <a16:creationId xmlns:a16="http://schemas.microsoft.com/office/drawing/2014/main" id="{B8B6EA06-9996-FC3A-ACD0-713615F4B05D}"/>
              </a:ext>
            </a:extLst>
          </p:cNvPr>
          <p:cNvSpPr/>
          <p:nvPr/>
        </p:nvSpPr>
        <p:spPr>
          <a:xfrm>
            <a:off x="1378948" y="11469993"/>
            <a:ext cx="3457575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晶状体太薄，折射光的能力太弱，成像于视网膜后。</a:t>
            </a: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8465A3D3-3604-A023-CBC4-3098C3935222}"/>
              </a:ext>
            </a:extLst>
          </p:cNvPr>
          <p:cNvSpPr/>
          <p:nvPr/>
        </p:nvSpPr>
        <p:spPr>
          <a:xfrm>
            <a:off x="6501093" y="8090411"/>
            <a:ext cx="4405096" cy="4885866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框 14341">
            <a:extLst>
              <a:ext uri="{FF2B5EF4-FFF2-40B4-BE49-F238E27FC236}">
                <a16:creationId xmlns:a16="http://schemas.microsoft.com/office/drawing/2014/main" id="{11828F06-9702-688F-42A3-496FB8F75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4956" y="8385102"/>
            <a:ext cx="972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14343">
            <a:extLst>
              <a:ext uri="{FF2B5EF4-FFF2-40B4-BE49-F238E27FC236}">
                <a16:creationId xmlns:a16="http://schemas.microsoft.com/office/drawing/2014/main" id="{3E555FA9-748D-74A8-139E-338C9DF0B645}"/>
              </a:ext>
            </a:extLst>
          </p:cNvPr>
          <p:cNvSpPr/>
          <p:nvPr/>
        </p:nvSpPr>
        <p:spPr>
          <a:xfrm>
            <a:off x="7230587" y="11500598"/>
            <a:ext cx="3505200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配戴用凸透镜做成的远视眼镜。（老花眼镜）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C6A7481-6E56-75CD-2FA1-503FBD426EB0}"/>
              </a:ext>
            </a:extLst>
          </p:cNvPr>
          <p:cNvSpPr/>
          <p:nvPr/>
        </p:nvSpPr>
        <p:spPr>
          <a:xfrm>
            <a:off x="1026549" y="9123705"/>
            <a:ext cx="4216224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" name="对象 14338">
            <a:extLst>
              <a:ext uri="{FF2B5EF4-FFF2-40B4-BE49-F238E27FC236}">
                <a16:creationId xmlns:a16="http://schemas.microsoft.com/office/drawing/2014/main" id="{7E1A686D-EAFD-3EF1-7720-5E63387D0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4649623"/>
              </p:ext>
            </p:extLst>
          </p:nvPr>
        </p:nvGraphicFramePr>
        <p:xfrm>
          <a:off x="2570562" y="9170203"/>
          <a:ext cx="2030412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029108" imgH="1933333" progId="PBrush">
                  <p:embed/>
                </p:oleObj>
              </mc:Choice>
              <mc:Fallback>
                <p:oleObj r:id="rId4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70562" y="9170203"/>
                        <a:ext cx="2030412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2" name="直接连接符 14344">
            <a:extLst>
              <a:ext uri="{FF2B5EF4-FFF2-40B4-BE49-F238E27FC236}">
                <a16:creationId xmlns:a16="http://schemas.microsoft.com/office/drawing/2014/main" id="{BA5BE04D-D6B5-383B-BA6F-CBEE5CF769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00549" y="10292565"/>
            <a:ext cx="1800225" cy="12858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直接连接符 14352">
            <a:extLst>
              <a:ext uri="{FF2B5EF4-FFF2-40B4-BE49-F238E27FC236}">
                <a16:creationId xmlns:a16="http://schemas.microsoft.com/office/drawing/2014/main" id="{DBFAB94B-E606-9BB1-D0FD-48AF1CE464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00774" y="9886165"/>
            <a:ext cx="19050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接连接符 14353">
            <a:extLst>
              <a:ext uri="{FF2B5EF4-FFF2-40B4-BE49-F238E27FC236}">
                <a16:creationId xmlns:a16="http://schemas.microsoft.com/office/drawing/2014/main" id="{81A035C1-CB65-4748-31E2-40D8C4AF9C5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00774" y="10190965"/>
            <a:ext cx="1905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直接连接符 14354">
            <a:extLst>
              <a:ext uri="{FF2B5EF4-FFF2-40B4-BE49-F238E27FC236}">
                <a16:creationId xmlns:a16="http://schemas.microsoft.com/office/drawing/2014/main" id="{940D7639-F0A1-C42A-2691-0077331617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200549" y="9860765"/>
            <a:ext cx="1779588" cy="431800"/>
          </a:xfrm>
          <a:prstGeom prst="line">
            <a:avLst/>
          </a:prstGeom>
          <a:noFill/>
          <a:ln w="28575" algn="ctr">
            <a:solidFill>
              <a:srgbClr val="FF0000"/>
            </a:solidFill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" name="矩形 96">
            <a:extLst>
              <a:ext uri="{FF2B5EF4-FFF2-40B4-BE49-F238E27FC236}">
                <a16:creationId xmlns:a16="http://schemas.microsoft.com/office/drawing/2014/main" id="{83355DC4-30F9-263D-34E4-C24CE4F1ECFE}"/>
              </a:ext>
            </a:extLst>
          </p:cNvPr>
          <p:cNvSpPr/>
          <p:nvPr/>
        </p:nvSpPr>
        <p:spPr>
          <a:xfrm>
            <a:off x="6519563" y="9200745"/>
            <a:ext cx="4386626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7" name="对象 14339">
            <a:extLst>
              <a:ext uri="{FF2B5EF4-FFF2-40B4-BE49-F238E27FC236}">
                <a16:creationId xmlns:a16="http://schemas.microsoft.com/office/drawing/2014/main" id="{713AC166-DD80-2AA1-836E-EC5CB30978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733611"/>
              </p:ext>
            </p:extLst>
          </p:nvPr>
        </p:nvGraphicFramePr>
        <p:xfrm>
          <a:off x="8606960" y="9215480"/>
          <a:ext cx="2030413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029108" imgH="1933333" progId="PBrush">
                  <p:embed/>
                </p:oleObj>
              </mc:Choice>
              <mc:Fallback>
                <p:oleObj r:id="rId6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606960" y="9215480"/>
                        <a:ext cx="2030413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对象 14345">
            <a:extLst>
              <a:ext uri="{FF2B5EF4-FFF2-40B4-BE49-F238E27FC236}">
                <a16:creationId xmlns:a16="http://schemas.microsoft.com/office/drawing/2014/main" id="{6BAFCE6C-4D67-1F12-4DDB-2B3F021CA6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723239"/>
              </p:ext>
            </p:extLst>
          </p:nvPr>
        </p:nvGraphicFramePr>
        <p:xfrm>
          <a:off x="8198973" y="9672680"/>
          <a:ext cx="3206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228571" imgH="762106" progId="PBrush">
                  <p:embed/>
                </p:oleObj>
              </mc:Choice>
              <mc:Fallback>
                <p:oleObj r:id="rId7" imgW="228571" imgH="762106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98973" y="9672680"/>
                        <a:ext cx="3206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4" name="直接连接符 14346">
            <a:extLst>
              <a:ext uri="{FF2B5EF4-FFF2-40B4-BE49-F238E27FC236}">
                <a16:creationId xmlns:a16="http://schemas.microsoft.com/office/drawing/2014/main" id="{474D345B-F083-1029-0951-EB12A93A12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16235" y="9825080"/>
            <a:ext cx="1762125" cy="35242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接连接符 14347">
            <a:extLst>
              <a:ext uri="{FF2B5EF4-FFF2-40B4-BE49-F238E27FC236}">
                <a16:creationId xmlns:a16="http://schemas.microsoft.com/office/drawing/2014/main" id="{6E538FC7-6CE0-DB4F-E842-B8FF208C29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16235" y="10177505"/>
            <a:ext cx="1762125" cy="33813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直接连接符 14348">
            <a:extLst>
              <a:ext uri="{FF2B5EF4-FFF2-40B4-BE49-F238E27FC236}">
                <a16:creationId xmlns:a16="http://schemas.microsoft.com/office/drawing/2014/main" id="{03FB803C-85B7-14DF-77F9-7FCD67C48E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78360" y="9825080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直接连接符 14349">
            <a:extLst>
              <a:ext uri="{FF2B5EF4-FFF2-40B4-BE49-F238E27FC236}">
                <a16:creationId xmlns:a16="http://schemas.microsoft.com/office/drawing/2014/main" id="{62052C14-21E4-1865-D0F1-F98287DE29F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378360" y="10434680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直接连接符 14350">
            <a:extLst>
              <a:ext uri="{FF2B5EF4-FFF2-40B4-BE49-F238E27FC236}">
                <a16:creationId xmlns:a16="http://schemas.microsoft.com/office/drawing/2014/main" id="{866A2C9A-6C72-5316-5E8A-79A6B20749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4160" y="9977480"/>
            <a:ext cx="13716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直接连接符 14351">
            <a:extLst>
              <a:ext uri="{FF2B5EF4-FFF2-40B4-BE49-F238E27FC236}">
                <a16:creationId xmlns:a16="http://schemas.microsoft.com/office/drawing/2014/main" id="{026348F1-0D3B-3DB8-0CA4-A283A1D39D4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64160" y="10129880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131660" y="148726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073507" y="1547683"/>
            <a:ext cx="2091332" cy="190156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4949214" y="146500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8499" y="1448009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8805594" y="1454799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55074" y="1438438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2626700" y="3999085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7698" y="3925149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椭圆 119">
            <a:extLst>
              <a:ext uri="{FF2B5EF4-FFF2-40B4-BE49-F238E27FC236}">
                <a16:creationId xmlns:a16="http://schemas.microsoft.com/office/drawing/2014/main" id="{20057790-277C-358D-A6B2-5C2CE71F4B0A}"/>
              </a:ext>
            </a:extLst>
          </p:cNvPr>
          <p:cNvSpPr/>
          <p:nvPr/>
        </p:nvSpPr>
        <p:spPr>
          <a:xfrm>
            <a:off x="6851466" y="3985203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0" name="Picture 16" descr="查看源图像">
            <a:extLst>
              <a:ext uri="{FF2B5EF4-FFF2-40B4-BE49-F238E27FC236}">
                <a16:creationId xmlns:a16="http://schemas.microsoft.com/office/drawing/2014/main" id="{88EE0BC7-1896-D69E-CB68-F5DD10AF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r="76634" b="26789"/>
          <a:stretch>
            <a:fillRect/>
          </a:stretch>
        </p:blipFill>
        <p:spPr bwMode="auto">
          <a:xfrm rot="2148410">
            <a:off x="6810177" y="3799104"/>
            <a:ext cx="1572422" cy="28082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556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7405" y="46785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3079820" y="126638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3021667" y="1326808"/>
            <a:ext cx="2091332" cy="190156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16897373" y="124413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6660" y="1227134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标题 18434">
            <a:extLst>
              <a:ext uri="{FF2B5EF4-FFF2-40B4-BE49-F238E27FC236}">
                <a16:creationId xmlns:a16="http://schemas.microsoft.com/office/drawing/2014/main" id="{BA0A1EB6-57F9-1D3D-1880-0CB29AEECA48}"/>
              </a:ext>
            </a:extLst>
          </p:cNvPr>
          <p:cNvSpPr txBox="1">
            <a:spLocks noChangeArrowheads="1"/>
          </p:cNvSpPr>
          <p:nvPr/>
        </p:nvSpPr>
        <p:spPr>
          <a:xfrm>
            <a:off x="4111304" y="655634"/>
            <a:ext cx="300355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一、放大镜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FCF3A5B1-B141-9C99-99F7-2BE2FAA3EAD3}"/>
              </a:ext>
            </a:extLst>
          </p:cNvPr>
          <p:cNvSpPr/>
          <p:nvPr/>
        </p:nvSpPr>
        <p:spPr>
          <a:xfrm>
            <a:off x="1285450" y="2697953"/>
            <a:ext cx="2830437" cy="3360096"/>
          </a:xfrm>
          <a:prstGeom prst="roundRect">
            <a:avLst/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20057790-277C-358D-A6B2-5C2CE71F4B0A}"/>
              </a:ext>
            </a:extLst>
          </p:cNvPr>
          <p:cNvSpPr/>
          <p:nvPr/>
        </p:nvSpPr>
        <p:spPr>
          <a:xfrm>
            <a:off x="1622615" y="1376687"/>
            <a:ext cx="2139505" cy="2139505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0" name="Picture 16" descr="查看源图像">
            <a:extLst>
              <a:ext uri="{FF2B5EF4-FFF2-40B4-BE49-F238E27FC236}">
                <a16:creationId xmlns:a16="http://schemas.microsoft.com/office/drawing/2014/main" id="{88EE0BC7-1896-D69E-CB68-F5DD10AF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r="76634" b="26789"/>
          <a:stretch>
            <a:fillRect/>
          </a:stretch>
        </p:blipFill>
        <p:spPr bwMode="auto">
          <a:xfrm rot="2148410">
            <a:off x="1625880" y="944792"/>
            <a:ext cx="1572422" cy="28082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文本占位符 18433">
            <a:extLst>
              <a:ext uri="{FF2B5EF4-FFF2-40B4-BE49-F238E27FC236}">
                <a16:creationId xmlns:a16="http://schemas.microsoft.com/office/drawing/2014/main" id="{5B762CB9-13D7-4870-A8FF-23F6491FD237}"/>
              </a:ext>
            </a:extLst>
          </p:cNvPr>
          <p:cNvSpPr txBox="1">
            <a:spLocks noChangeArrowheads="1"/>
          </p:cNvSpPr>
          <p:nvPr/>
        </p:nvSpPr>
        <p:spPr>
          <a:xfrm>
            <a:off x="2001724" y="3738338"/>
            <a:ext cx="1581328" cy="155635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放大镜就是：一个短焦距的凸透镜</a:t>
            </a:r>
          </a:p>
        </p:txBody>
      </p:sp>
      <p:sp>
        <p:nvSpPr>
          <p:cNvPr id="101" name="矩形: 圆角 100">
            <a:extLst>
              <a:ext uri="{FF2B5EF4-FFF2-40B4-BE49-F238E27FC236}">
                <a16:creationId xmlns:a16="http://schemas.microsoft.com/office/drawing/2014/main" id="{4C24EAF4-ABE3-FD87-9794-65045A3BEF4C}"/>
              </a:ext>
            </a:extLst>
          </p:cNvPr>
          <p:cNvSpPr/>
          <p:nvPr/>
        </p:nvSpPr>
        <p:spPr>
          <a:xfrm>
            <a:off x="5588056" y="1475201"/>
            <a:ext cx="4602220" cy="4540304"/>
          </a:xfrm>
          <a:prstGeom prst="roundRect">
            <a:avLst>
              <a:gd name="adj" fmla="val 4918"/>
            </a:avLst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文本框 18435">
            <a:extLst>
              <a:ext uri="{FF2B5EF4-FFF2-40B4-BE49-F238E27FC236}">
                <a16:creationId xmlns:a16="http://schemas.microsoft.com/office/drawing/2014/main" id="{FAB4EF93-4C2F-1940-C0FA-27DAD623F04C}"/>
              </a:ext>
            </a:extLst>
          </p:cNvPr>
          <p:cNvSpPr/>
          <p:nvPr/>
        </p:nvSpPr>
        <p:spPr>
          <a:xfrm>
            <a:off x="6039183" y="1709156"/>
            <a:ext cx="143689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成像原理：</a:t>
            </a:r>
          </a:p>
        </p:txBody>
      </p:sp>
      <p:sp>
        <p:nvSpPr>
          <p:cNvPr id="99" name="矩形 18436">
            <a:extLst>
              <a:ext uri="{FF2B5EF4-FFF2-40B4-BE49-F238E27FC236}">
                <a16:creationId xmlns:a16="http://schemas.microsoft.com/office/drawing/2014/main" id="{FE0ED6BD-F11B-3EFF-C02C-A019F92DA66B}"/>
              </a:ext>
            </a:extLst>
          </p:cNvPr>
          <p:cNvSpPr/>
          <p:nvPr/>
        </p:nvSpPr>
        <p:spPr>
          <a:xfrm>
            <a:off x="6075641" y="2145341"/>
            <a:ext cx="3489814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距离小于焦距时，成正立、放大的虚像</a:t>
            </a:r>
          </a:p>
        </p:txBody>
      </p:sp>
      <p:pic>
        <p:nvPicPr>
          <p:cNvPr id="100" name="图片 18437">
            <a:extLst>
              <a:ext uri="{FF2B5EF4-FFF2-40B4-BE49-F238E27FC236}">
                <a16:creationId xmlns:a16="http://schemas.microsoft.com/office/drawing/2014/main" id="{362FB9B3-337F-6FB5-4E1F-BF3DDF849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 b="6991"/>
          <a:stretch>
            <a:fillRect/>
          </a:stretch>
        </p:blipFill>
        <p:spPr bwMode="auto">
          <a:xfrm>
            <a:off x="6144259" y="2888626"/>
            <a:ext cx="3489814" cy="2746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567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 fill="hold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16897373" y="124413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6660" y="1227134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FCF3A5B1-B141-9C99-99F7-2BE2FAA3EAD3}"/>
              </a:ext>
            </a:extLst>
          </p:cNvPr>
          <p:cNvSpPr/>
          <p:nvPr/>
        </p:nvSpPr>
        <p:spPr>
          <a:xfrm>
            <a:off x="1249340" y="9612274"/>
            <a:ext cx="2830437" cy="3360096"/>
          </a:xfrm>
          <a:prstGeom prst="roundRect">
            <a:avLst/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20057790-277C-358D-A6B2-5C2CE71F4B0A}"/>
              </a:ext>
            </a:extLst>
          </p:cNvPr>
          <p:cNvSpPr/>
          <p:nvPr/>
        </p:nvSpPr>
        <p:spPr>
          <a:xfrm>
            <a:off x="1586505" y="8291008"/>
            <a:ext cx="2139505" cy="2139505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40" name="Picture 16" descr="查看源图像">
            <a:extLst>
              <a:ext uri="{FF2B5EF4-FFF2-40B4-BE49-F238E27FC236}">
                <a16:creationId xmlns:a16="http://schemas.microsoft.com/office/drawing/2014/main" id="{88EE0BC7-1896-D69E-CB68-F5DD10AF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r="76634" b="26789"/>
          <a:stretch>
            <a:fillRect/>
          </a:stretch>
        </p:blipFill>
        <p:spPr bwMode="auto">
          <a:xfrm rot="2148410">
            <a:off x="1503060" y="8126562"/>
            <a:ext cx="1572422" cy="28082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文本占位符 18433">
            <a:extLst>
              <a:ext uri="{FF2B5EF4-FFF2-40B4-BE49-F238E27FC236}">
                <a16:creationId xmlns:a16="http://schemas.microsoft.com/office/drawing/2014/main" id="{5B762CB9-13D7-4870-A8FF-23F6491FD237}"/>
              </a:ext>
            </a:extLst>
          </p:cNvPr>
          <p:cNvSpPr txBox="1">
            <a:spLocks noChangeArrowheads="1"/>
          </p:cNvSpPr>
          <p:nvPr/>
        </p:nvSpPr>
        <p:spPr>
          <a:xfrm>
            <a:off x="1965614" y="10652659"/>
            <a:ext cx="1581328" cy="155635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放大镜就是：一个短焦距的凸透镜</a:t>
            </a:r>
          </a:p>
        </p:txBody>
      </p:sp>
      <p:sp>
        <p:nvSpPr>
          <p:cNvPr id="101" name="矩形: 圆角 100">
            <a:extLst>
              <a:ext uri="{FF2B5EF4-FFF2-40B4-BE49-F238E27FC236}">
                <a16:creationId xmlns:a16="http://schemas.microsoft.com/office/drawing/2014/main" id="{4C24EAF4-ABE3-FD87-9794-65045A3BEF4C}"/>
              </a:ext>
            </a:extLst>
          </p:cNvPr>
          <p:cNvSpPr/>
          <p:nvPr/>
        </p:nvSpPr>
        <p:spPr>
          <a:xfrm>
            <a:off x="5551946" y="8389522"/>
            <a:ext cx="4602220" cy="4540304"/>
          </a:xfrm>
          <a:prstGeom prst="roundRect">
            <a:avLst>
              <a:gd name="adj" fmla="val 4918"/>
            </a:avLst>
          </a:prstGeom>
          <a:solidFill>
            <a:schemeClr val="accent1">
              <a:lumMod val="75000"/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文本框 18435">
            <a:extLst>
              <a:ext uri="{FF2B5EF4-FFF2-40B4-BE49-F238E27FC236}">
                <a16:creationId xmlns:a16="http://schemas.microsoft.com/office/drawing/2014/main" id="{FAB4EF93-4C2F-1940-C0FA-27DAD623F04C}"/>
              </a:ext>
            </a:extLst>
          </p:cNvPr>
          <p:cNvSpPr/>
          <p:nvPr/>
        </p:nvSpPr>
        <p:spPr>
          <a:xfrm>
            <a:off x="6003073" y="8623477"/>
            <a:ext cx="143689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成像原理：</a:t>
            </a:r>
          </a:p>
        </p:txBody>
      </p:sp>
      <p:sp>
        <p:nvSpPr>
          <p:cNvPr id="99" name="矩形 18436">
            <a:extLst>
              <a:ext uri="{FF2B5EF4-FFF2-40B4-BE49-F238E27FC236}">
                <a16:creationId xmlns:a16="http://schemas.microsoft.com/office/drawing/2014/main" id="{FE0ED6BD-F11B-3EFF-C02C-A019F92DA66B}"/>
              </a:ext>
            </a:extLst>
          </p:cNvPr>
          <p:cNvSpPr/>
          <p:nvPr/>
        </p:nvSpPr>
        <p:spPr>
          <a:xfrm>
            <a:off x="6039531" y="9059662"/>
            <a:ext cx="3489814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14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距离小于焦距时，成正立、放大的虚像</a:t>
            </a:r>
          </a:p>
        </p:txBody>
      </p:sp>
      <p:pic>
        <p:nvPicPr>
          <p:cNvPr id="100" name="图片 18437">
            <a:extLst>
              <a:ext uri="{FF2B5EF4-FFF2-40B4-BE49-F238E27FC236}">
                <a16:creationId xmlns:a16="http://schemas.microsoft.com/office/drawing/2014/main" id="{362FB9B3-337F-6FB5-4E1F-BF3DDF849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 b="6991"/>
          <a:stretch>
            <a:fillRect/>
          </a:stretch>
        </p:blipFill>
        <p:spPr bwMode="auto">
          <a:xfrm>
            <a:off x="6108149" y="9802947"/>
            <a:ext cx="3489814" cy="2746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B14EA52D-A83E-3E56-AD00-136B92F4694D}"/>
              </a:ext>
            </a:extLst>
          </p:cNvPr>
          <p:cNvSpPr/>
          <p:nvPr/>
        </p:nvSpPr>
        <p:spPr>
          <a:xfrm>
            <a:off x="877736" y="1203054"/>
            <a:ext cx="3628033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10426" y="2573141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23082" y="2334242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80C99C0A-C699-BBEF-0D1E-4F50C9D56588}"/>
              </a:ext>
            </a:extLst>
          </p:cNvPr>
          <p:cNvSpPr/>
          <p:nvPr/>
        </p:nvSpPr>
        <p:spPr>
          <a:xfrm>
            <a:off x="4743342" y="1222154"/>
            <a:ext cx="6508452" cy="1826795"/>
          </a:xfrm>
          <a:prstGeom prst="rect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19457">
            <a:extLst>
              <a:ext uri="{FF2B5EF4-FFF2-40B4-BE49-F238E27FC236}">
                <a16:creationId xmlns:a16="http://schemas.microsoft.com/office/drawing/2014/main" id="{F9FDA3C6-E3E2-2E76-4461-40353B00F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2620" y="1462384"/>
            <a:ext cx="3005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照相机的构造及工作原理</a:t>
            </a:r>
          </a:p>
        </p:txBody>
      </p:sp>
      <p:sp>
        <p:nvSpPr>
          <p:cNvPr id="69" name="文本框 19459">
            <a:extLst>
              <a:ext uri="{FF2B5EF4-FFF2-40B4-BE49-F238E27FC236}">
                <a16:creationId xmlns:a16="http://schemas.microsoft.com/office/drawing/2014/main" id="{0068B44E-01F2-5255-BBF8-2FD2FF2A1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350" y="2045207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镜头：</a:t>
            </a:r>
          </a:p>
        </p:txBody>
      </p:sp>
      <p:sp>
        <p:nvSpPr>
          <p:cNvPr id="70" name="文本框 19460">
            <a:extLst>
              <a:ext uri="{FF2B5EF4-FFF2-40B4-BE49-F238E27FC236}">
                <a16:creationId xmlns:a16="http://schemas.microsoft.com/office/drawing/2014/main" id="{D74E7F4D-E94B-815C-4777-9F7109B78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350" y="2598231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胶片：</a:t>
            </a:r>
          </a:p>
        </p:txBody>
      </p:sp>
      <p:sp>
        <p:nvSpPr>
          <p:cNvPr id="71" name="文本框 19461">
            <a:extLst>
              <a:ext uri="{FF2B5EF4-FFF2-40B4-BE49-F238E27FC236}">
                <a16:creationId xmlns:a16="http://schemas.microsoft.com/office/drawing/2014/main" id="{57DEB23D-3097-00C8-6C65-6B6FA0E7BD71}"/>
              </a:ext>
            </a:extLst>
          </p:cNvPr>
          <p:cNvSpPr/>
          <p:nvPr/>
        </p:nvSpPr>
        <p:spPr>
          <a:xfrm>
            <a:off x="6869827" y="2045207"/>
            <a:ext cx="224933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相当于一个凸透镜</a:t>
            </a:r>
          </a:p>
        </p:txBody>
      </p:sp>
      <p:sp>
        <p:nvSpPr>
          <p:cNvPr id="72" name="文本框 19462">
            <a:extLst>
              <a:ext uri="{FF2B5EF4-FFF2-40B4-BE49-F238E27FC236}">
                <a16:creationId xmlns:a16="http://schemas.microsoft.com/office/drawing/2014/main" id="{695FCC02-437F-4989-1FC1-EB9E4F6A97CA}"/>
              </a:ext>
            </a:extLst>
          </p:cNvPr>
          <p:cNvSpPr/>
          <p:nvPr/>
        </p:nvSpPr>
        <p:spPr>
          <a:xfrm>
            <a:off x="6869827" y="2598231"/>
            <a:ext cx="147508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相当于光屏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DE412826-7C21-E1E1-FF62-133908A7C4DA}"/>
              </a:ext>
            </a:extLst>
          </p:cNvPr>
          <p:cNvSpPr/>
          <p:nvPr/>
        </p:nvSpPr>
        <p:spPr>
          <a:xfrm>
            <a:off x="4752560" y="3269208"/>
            <a:ext cx="6508452" cy="2802286"/>
          </a:xfrm>
          <a:prstGeom prst="rect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5D56471-8C77-C1F9-258D-0985581D6B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7710" y="3550361"/>
            <a:ext cx="5022830" cy="2245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" name="矩形 19457">
            <a:extLst>
              <a:ext uri="{FF2B5EF4-FFF2-40B4-BE49-F238E27FC236}">
                <a16:creationId xmlns:a16="http://schemas.microsoft.com/office/drawing/2014/main" id="{B136F692-F885-A228-FFF1-22329A78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596" y="4063367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</a:t>
            </a: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79C779A4-8F98-CBE5-A3E6-A3AB32DC22D9}"/>
              </a:ext>
            </a:extLst>
          </p:cNvPr>
          <p:cNvSpPr/>
          <p:nvPr/>
        </p:nvSpPr>
        <p:spPr>
          <a:xfrm>
            <a:off x="-9182111" y="2069859"/>
            <a:ext cx="2139505" cy="2139505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8" name="Picture 4" descr="2007121211064457728">
            <a:extLst>
              <a:ext uri="{FF2B5EF4-FFF2-40B4-BE49-F238E27FC236}">
                <a16:creationId xmlns:a16="http://schemas.microsoft.com/office/drawing/2014/main" id="{27489779-B1CB-E6BC-35B5-EDF6E707F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780" b="96564" l="14000" r="85000">
                        <a14:foregroundMark x1="43400" y1="6873" x2="50400" y2="33677"/>
                        <a14:foregroundMark x1="41400" y1="71306" x2="47400" y2="97079"/>
                        <a14:foregroundMark x1="18600" y1="73883" x2="28200" y2="90893"/>
                        <a14:foregroundMark x1="33200" y1="62027" x2="54000" y2="63058"/>
                        <a14:foregroundMark x1="57000" y1="62543" x2="65400" y2="65636"/>
                        <a14:foregroundMark x1="68000" y1="59966" x2="76600" y2="64605"/>
                        <a14:foregroundMark x1="79600" y1="66151" x2="85000" y2="75258"/>
                        <a14:foregroundMark x1="85000" y1="75258" x2="84600" y2="75945"/>
                        <a14:foregroundMark x1="83600" y1="35223" x2="84000" y2="41409"/>
                        <a14:foregroundMark x1="41800" y1="6357" x2="48800" y2="6357"/>
                        <a14:foregroundMark x1="40400" y1="3780" x2="42800" y2="1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1" t="-2321" r="10217" b="-1399"/>
          <a:stretch>
            <a:fillRect/>
          </a:stretch>
        </p:blipFill>
        <p:spPr bwMode="auto">
          <a:xfrm>
            <a:off x="-9209729" y="1203054"/>
            <a:ext cx="2139505" cy="25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4901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16897373" y="1244132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76660" y="1227134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14EA52D-A83E-3E56-AD00-136B92F4694D}"/>
              </a:ext>
            </a:extLst>
          </p:cNvPr>
          <p:cNvSpPr/>
          <p:nvPr/>
        </p:nvSpPr>
        <p:spPr>
          <a:xfrm>
            <a:off x="427497" y="1220019"/>
            <a:ext cx="2035322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80C99C0A-C699-BBEF-0D1E-4F50C9D56588}"/>
              </a:ext>
            </a:extLst>
          </p:cNvPr>
          <p:cNvSpPr/>
          <p:nvPr/>
        </p:nvSpPr>
        <p:spPr>
          <a:xfrm>
            <a:off x="2613522" y="1217563"/>
            <a:ext cx="2703897" cy="4911366"/>
          </a:xfrm>
          <a:prstGeom prst="rect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19457">
            <a:extLst>
              <a:ext uri="{FF2B5EF4-FFF2-40B4-BE49-F238E27FC236}">
                <a16:creationId xmlns:a16="http://schemas.microsoft.com/office/drawing/2014/main" id="{F9FDA3C6-E3E2-2E76-4461-40353B00F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7235" y="9100025"/>
            <a:ext cx="30059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照相机的构造及工作原理</a:t>
            </a:r>
          </a:p>
        </p:txBody>
      </p:sp>
      <p:sp>
        <p:nvSpPr>
          <p:cNvPr id="69" name="文本框 19459">
            <a:extLst>
              <a:ext uri="{FF2B5EF4-FFF2-40B4-BE49-F238E27FC236}">
                <a16:creationId xmlns:a16="http://schemas.microsoft.com/office/drawing/2014/main" id="{0068B44E-01F2-5255-BBF8-2FD2FF2A1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965" y="9682848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镜头：</a:t>
            </a:r>
          </a:p>
        </p:txBody>
      </p:sp>
      <p:sp>
        <p:nvSpPr>
          <p:cNvPr id="70" name="文本框 19460">
            <a:extLst>
              <a:ext uri="{FF2B5EF4-FFF2-40B4-BE49-F238E27FC236}">
                <a16:creationId xmlns:a16="http://schemas.microsoft.com/office/drawing/2014/main" id="{D74E7F4D-E94B-815C-4777-9F7109B78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965" y="10235872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胶片：</a:t>
            </a:r>
          </a:p>
        </p:txBody>
      </p:sp>
      <p:sp>
        <p:nvSpPr>
          <p:cNvPr id="71" name="文本框 19461">
            <a:extLst>
              <a:ext uri="{FF2B5EF4-FFF2-40B4-BE49-F238E27FC236}">
                <a16:creationId xmlns:a16="http://schemas.microsoft.com/office/drawing/2014/main" id="{57DEB23D-3097-00C8-6C65-6B6FA0E7BD71}"/>
              </a:ext>
            </a:extLst>
          </p:cNvPr>
          <p:cNvSpPr/>
          <p:nvPr/>
        </p:nvSpPr>
        <p:spPr>
          <a:xfrm>
            <a:off x="6934442" y="9682848"/>
            <a:ext cx="224933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相当于一个凸透镜</a:t>
            </a:r>
          </a:p>
        </p:txBody>
      </p:sp>
      <p:sp>
        <p:nvSpPr>
          <p:cNvPr id="72" name="文本框 19462">
            <a:extLst>
              <a:ext uri="{FF2B5EF4-FFF2-40B4-BE49-F238E27FC236}">
                <a16:creationId xmlns:a16="http://schemas.microsoft.com/office/drawing/2014/main" id="{695FCC02-437F-4989-1FC1-EB9E4F6A97CA}"/>
              </a:ext>
            </a:extLst>
          </p:cNvPr>
          <p:cNvSpPr/>
          <p:nvPr/>
        </p:nvSpPr>
        <p:spPr>
          <a:xfrm>
            <a:off x="6934442" y="10235872"/>
            <a:ext cx="147508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相当于光屏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DE412826-7C21-E1E1-FF62-133908A7C4DA}"/>
              </a:ext>
            </a:extLst>
          </p:cNvPr>
          <p:cNvSpPr/>
          <p:nvPr/>
        </p:nvSpPr>
        <p:spPr>
          <a:xfrm>
            <a:off x="5470685" y="1217563"/>
            <a:ext cx="6105011" cy="4947903"/>
          </a:xfrm>
          <a:prstGeom prst="rect">
            <a:avLst/>
          </a:prstGeom>
          <a:solidFill>
            <a:srgbClr val="8FAA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5D56471-8C77-C1F9-258D-0985581D6B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2325" y="11188002"/>
            <a:ext cx="5022830" cy="2245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" name="矩形 19457">
            <a:extLst>
              <a:ext uri="{FF2B5EF4-FFF2-40B4-BE49-F238E27FC236}">
                <a16:creationId xmlns:a16="http://schemas.microsoft.com/office/drawing/2014/main" id="{B136F692-F885-A228-FFF1-22329A78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211" y="11701008"/>
            <a:ext cx="4411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</a:t>
            </a: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D07C84C9-48CA-7A10-E468-4968726C7C66}"/>
              </a:ext>
            </a:extLst>
          </p:cNvPr>
          <p:cNvSpPr/>
          <p:nvPr/>
        </p:nvSpPr>
        <p:spPr>
          <a:xfrm>
            <a:off x="476197" y="2981034"/>
            <a:ext cx="1833323" cy="1747246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9" name="Picture 4" descr="2007121211064457728">
            <a:extLst>
              <a:ext uri="{FF2B5EF4-FFF2-40B4-BE49-F238E27FC236}">
                <a16:creationId xmlns:a16="http://schemas.microsoft.com/office/drawing/2014/main" id="{8AFE2A8F-A57D-B33C-F4CB-C26CE3DD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780" b="96564" l="14000" r="85000">
                        <a14:foregroundMark x1="43400" y1="6873" x2="50400" y2="33677"/>
                        <a14:foregroundMark x1="41400" y1="71306" x2="47400" y2="97079"/>
                        <a14:foregroundMark x1="18600" y1="73883" x2="28200" y2="90893"/>
                        <a14:foregroundMark x1="33200" y1="62027" x2="54000" y2="63058"/>
                        <a14:foregroundMark x1="57000" y1="62543" x2="65400" y2="65636"/>
                        <a14:foregroundMark x1="68000" y1="59966" x2="76600" y2="64605"/>
                        <a14:foregroundMark x1="79600" y1="66151" x2="85000" y2="75258"/>
                        <a14:foregroundMark x1="85000" y1="75258" x2="84600" y2="75945"/>
                        <a14:foregroundMark x1="83600" y1="35223" x2="84000" y2="41409"/>
                        <a14:foregroundMark x1="41800" y1="6357" x2="48800" y2="6357"/>
                        <a14:foregroundMark x1="40400" y1="3780" x2="42800" y2="1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1" t="-2321" r="10217" b="-1399"/>
          <a:stretch>
            <a:fillRect/>
          </a:stretch>
        </p:blipFill>
        <p:spPr bwMode="auto">
          <a:xfrm>
            <a:off x="448579" y="2090032"/>
            <a:ext cx="1833323" cy="220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 Box 76">
            <a:extLst>
              <a:ext uri="{FF2B5EF4-FFF2-40B4-BE49-F238E27FC236}">
                <a16:creationId xmlns:a16="http://schemas.microsoft.com/office/drawing/2014/main" id="{E97E553D-6A9D-0810-EB71-FF8D713E3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625" y="1463011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投影仪的原理</a:t>
            </a:r>
          </a:p>
        </p:txBody>
      </p:sp>
      <p:sp>
        <p:nvSpPr>
          <p:cNvPr id="88" name="Text Box 47">
            <a:extLst>
              <a:ext uri="{FF2B5EF4-FFF2-40B4-BE49-F238E27FC236}">
                <a16:creationId xmlns:a16="http://schemas.microsoft.com/office/drawing/2014/main" id="{3663EBB3-1F7F-94F8-8D20-36F18CC05958}"/>
              </a:ext>
            </a:extLst>
          </p:cNvPr>
          <p:cNvSpPr/>
          <p:nvPr/>
        </p:nvSpPr>
        <p:spPr>
          <a:xfrm>
            <a:off x="2918656" y="2193507"/>
            <a:ext cx="2296300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f&lt;U&lt;2f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时，凸透镜能成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倒立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放大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实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像。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Text Box 36">
            <a:extLst>
              <a:ext uri="{FF2B5EF4-FFF2-40B4-BE49-F238E27FC236}">
                <a16:creationId xmlns:a16="http://schemas.microsoft.com/office/drawing/2014/main" id="{BB3C9E8F-5CCB-1A8B-8AB9-1798AEA56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8811" y="3001837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1400"/>
          </a:p>
        </p:txBody>
      </p:sp>
      <p:sp>
        <p:nvSpPr>
          <p:cNvPr id="92" name="Text Box 55">
            <a:extLst>
              <a:ext uri="{FF2B5EF4-FFF2-40B4-BE49-F238E27FC236}">
                <a16:creationId xmlns:a16="http://schemas.microsoft.com/office/drawing/2014/main" id="{2AAF6CB0-4931-7BFF-5976-68660FC01476}"/>
              </a:ext>
            </a:extLst>
          </p:cNvPr>
          <p:cNvSpPr/>
          <p:nvPr/>
        </p:nvSpPr>
        <p:spPr>
          <a:xfrm>
            <a:off x="2841241" y="3250465"/>
            <a:ext cx="2325895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平面镜在这里有什么作用？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Rectangle 56">
            <a:extLst>
              <a:ext uri="{FF2B5EF4-FFF2-40B4-BE49-F238E27FC236}">
                <a16:creationId xmlns:a16="http://schemas.microsoft.com/office/drawing/2014/main" id="{94C06218-08A3-947A-FB8A-B3E09DA33AD5}"/>
              </a:ext>
            </a:extLst>
          </p:cNvPr>
          <p:cNvSpPr/>
          <p:nvPr/>
        </p:nvSpPr>
        <p:spPr>
          <a:xfrm>
            <a:off x="2858888" y="3710637"/>
            <a:ext cx="2216611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改变光的传播路径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,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使投影片的像出现在投影仪前方的屏幕上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.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4" name="Picture 21" descr="119">
            <a:extLst>
              <a:ext uri="{FF2B5EF4-FFF2-40B4-BE49-F238E27FC236}">
                <a16:creationId xmlns:a16="http://schemas.microsoft.com/office/drawing/2014/main" id="{AD0D8063-4F5A-A6BC-D78F-7C0A8248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00400"/>
              </a:clrFrom>
              <a:clrTo>
                <a:srgbClr val="F004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6770" y="3635082"/>
            <a:ext cx="2808288" cy="2376487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bg1"/>
            </a:solidFill>
            <a:miter lim="800000"/>
          </a:ln>
        </p:spPr>
      </p:pic>
      <p:cxnSp>
        <p:nvCxnSpPr>
          <p:cNvPr id="96" name="Line 23">
            <a:extLst>
              <a:ext uri="{FF2B5EF4-FFF2-40B4-BE49-F238E27FC236}">
                <a16:creationId xmlns:a16="http://schemas.microsoft.com/office/drawing/2014/main" id="{3F4FD07A-B63F-BB1A-8AD2-FBAF4EAA8E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924470" y="1547519"/>
            <a:ext cx="1223963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Line 24">
            <a:extLst>
              <a:ext uri="{FF2B5EF4-FFF2-40B4-BE49-F238E27FC236}">
                <a16:creationId xmlns:a16="http://schemas.microsoft.com/office/drawing/2014/main" id="{77EAE069-41BC-FFD1-1A60-33B7C9A9027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87845" y="1547519"/>
            <a:ext cx="1441450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Line 25">
            <a:extLst>
              <a:ext uri="{FF2B5EF4-FFF2-40B4-BE49-F238E27FC236}">
                <a16:creationId xmlns:a16="http://schemas.microsoft.com/office/drawing/2014/main" id="{1FF558AB-3379-7189-E8E4-B5A2E90424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987845" y="1547519"/>
            <a:ext cx="2160588" cy="0"/>
          </a:xfrm>
          <a:prstGeom prst="line">
            <a:avLst/>
          </a:prstGeom>
          <a:noFill/>
          <a:ln w="5715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Line 40">
            <a:extLst>
              <a:ext uri="{FF2B5EF4-FFF2-40B4-BE49-F238E27FC236}">
                <a16:creationId xmlns:a16="http://schemas.microsoft.com/office/drawing/2014/main" id="{88267174-B1C5-372C-34A4-77F0DDFAF60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924470" y="5003507"/>
            <a:ext cx="503238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Oval 44">
            <a:extLst>
              <a:ext uri="{FF2B5EF4-FFF2-40B4-BE49-F238E27FC236}">
                <a16:creationId xmlns:a16="http://schemas.microsoft.com/office/drawing/2014/main" id="{D7E3B259-7683-E657-8EC9-922F07BC3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90" y="3739381"/>
            <a:ext cx="1944687" cy="360363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 anchor="ctr">
            <a:spAutoFit/>
          </a:bodyPr>
          <a:lstStyle/>
          <a:p>
            <a:endParaRPr lang="zh-CN" altLang="zh-CN" sz="7200"/>
          </a:p>
        </p:txBody>
      </p:sp>
      <p:cxnSp>
        <p:nvCxnSpPr>
          <p:cNvPr id="105" name="Line 46">
            <a:extLst>
              <a:ext uri="{FF2B5EF4-FFF2-40B4-BE49-F238E27FC236}">
                <a16:creationId xmlns:a16="http://schemas.microsoft.com/office/drawing/2014/main" id="{626A3247-FE5F-24BD-DA6A-49DC0C7A9F2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089642" y="5031408"/>
            <a:ext cx="431800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Line 47">
            <a:extLst>
              <a:ext uri="{FF2B5EF4-FFF2-40B4-BE49-F238E27FC236}">
                <a16:creationId xmlns:a16="http://schemas.microsoft.com/office/drawing/2014/main" id="{00890143-4399-EAA3-9C54-459693AA2A0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089642" y="4096024"/>
            <a:ext cx="0" cy="93538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Line 48">
            <a:extLst>
              <a:ext uri="{FF2B5EF4-FFF2-40B4-BE49-F238E27FC236}">
                <a16:creationId xmlns:a16="http://schemas.microsoft.com/office/drawing/2014/main" id="{A68CCCBE-804D-91FD-5D19-76A2B9C79D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94978" y="1912934"/>
            <a:ext cx="1344880" cy="182494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Line 49">
            <a:extLst>
              <a:ext uri="{FF2B5EF4-FFF2-40B4-BE49-F238E27FC236}">
                <a16:creationId xmlns:a16="http://schemas.microsoft.com/office/drawing/2014/main" id="{71581C0C-EE2A-A20D-F956-6CA2D5974CD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18828" y="1960367"/>
            <a:ext cx="851492" cy="173129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Line 50">
            <a:extLst>
              <a:ext uri="{FF2B5EF4-FFF2-40B4-BE49-F238E27FC236}">
                <a16:creationId xmlns:a16="http://schemas.microsoft.com/office/drawing/2014/main" id="{01C84611-EF84-5D04-179A-38A19773640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89642" y="4079969"/>
            <a:ext cx="961578" cy="95143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Line 51">
            <a:extLst>
              <a:ext uri="{FF2B5EF4-FFF2-40B4-BE49-F238E27FC236}">
                <a16:creationId xmlns:a16="http://schemas.microsoft.com/office/drawing/2014/main" id="{2FB3C481-4BF2-1E64-0E1B-65FE3CB31AE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182369" y="1734652"/>
            <a:ext cx="100013" cy="200229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Line 52">
            <a:extLst>
              <a:ext uri="{FF2B5EF4-FFF2-40B4-BE49-F238E27FC236}">
                <a16:creationId xmlns:a16="http://schemas.microsoft.com/office/drawing/2014/main" id="{3B74F860-E368-C33E-8A65-D29EB96E3D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95860" y="2402952"/>
            <a:ext cx="733336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" name="Text Box 53">
            <a:extLst>
              <a:ext uri="{FF2B5EF4-FFF2-40B4-BE49-F238E27FC236}">
                <a16:creationId xmlns:a16="http://schemas.microsoft.com/office/drawing/2014/main" id="{E499BD3E-AF8B-45FA-B993-338545CC3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005" y="4553570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sp>
        <p:nvSpPr>
          <p:cNvPr id="113" name="Text Box 54">
            <a:extLst>
              <a:ext uri="{FF2B5EF4-FFF2-40B4-BE49-F238E27FC236}">
                <a16:creationId xmlns:a16="http://schemas.microsoft.com/office/drawing/2014/main" id="{7F755244-1E3F-7F82-770A-DC8554ADD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2090" y="3697452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cxnSp>
        <p:nvCxnSpPr>
          <p:cNvPr id="114" name="Line 80">
            <a:extLst>
              <a:ext uri="{FF2B5EF4-FFF2-40B4-BE49-F238E27FC236}">
                <a16:creationId xmlns:a16="http://schemas.microsoft.com/office/drawing/2014/main" id="{88E6D7DE-E0A2-73D2-99AD-0159E16758D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89642" y="3667011"/>
            <a:ext cx="548092" cy="136439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7" name="Text Box 36">
            <a:extLst>
              <a:ext uri="{FF2B5EF4-FFF2-40B4-BE49-F238E27FC236}">
                <a16:creationId xmlns:a16="http://schemas.microsoft.com/office/drawing/2014/main" id="{69E48548-7E4C-AED4-A4D5-FF9EB3E45B34}"/>
              </a:ext>
            </a:extLst>
          </p:cNvPr>
          <p:cNvSpPr/>
          <p:nvPr/>
        </p:nvSpPr>
        <p:spPr>
          <a:xfrm>
            <a:off x="5802305" y="4840908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</a:t>
            </a:r>
            <a:endParaRPr lang="en-US" altLang="zh-CN" sz="1800"/>
          </a:p>
        </p:txBody>
      </p:sp>
      <p:sp>
        <p:nvSpPr>
          <p:cNvPr id="118" name="Text Box 37">
            <a:extLst>
              <a:ext uri="{FF2B5EF4-FFF2-40B4-BE49-F238E27FC236}">
                <a16:creationId xmlns:a16="http://schemas.microsoft.com/office/drawing/2014/main" id="{CD37C86E-2BC1-CEE8-EC4B-77811B81801D}"/>
              </a:ext>
            </a:extLst>
          </p:cNvPr>
          <p:cNvSpPr/>
          <p:nvPr/>
        </p:nvSpPr>
        <p:spPr>
          <a:xfrm>
            <a:off x="6521442" y="4840908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</a:t>
            </a:r>
            <a:endParaRPr lang="en-US" altLang="zh-CN" sz="1800"/>
          </a:p>
        </p:txBody>
      </p:sp>
      <p:sp>
        <p:nvSpPr>
          <p:cNvPr id="121" name="Text Box 38">
            <a:extLst>
              <a:ext uri="{FF2B5EF4-FFF2-40B4-BE49-F238E27FC236}">
                <a16:creationId xmlns:a16="http://schemas.microsoft.com/office/drawing/2014/main" id="{09A0962F-BB32-7D97-B526-D1EE967014BB}"/>
              </a:ext>
            </a:extLst>
          </p:cNvPr>
          <p:cNvSpPr/>
          <p:nvPr/>
        </p:nvSpPr>
        <p:spPr>
          <a:xfrm>
            <a:off x="7301415" y="2277581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A’</a:t>
            </a:r>
            <a:endParaRPr lang="en-US" altLang="zh-CN" sz="1800"/>
          </a:p>
        </p:txBody>
      </p:sp>
      <p:sp>
        <p:nvSpPr>
          <p:cNvPr id="122" name="Text Box 39">
            <a:extLst>
              <a:ext uri="{FF2B5EF4-FFF2-40B4-BE49-F238E27FC236}">
                <a16:creationId xmlns:a16="http://schemas.microsoft.com/office/drawing/2014/main" id="{79175F15-493C-F650-DF53-0E44382BD7A4}"/>
              </a:ext>
            </a:extLst>
          </p:cNvPr>
          <p:cNvSpPr/>
          <p:nvPr/>
        </p:nvSpPr>
        <p:spPr>
          <a:xfrm>
            <a:off x="6189219" y="2219595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B’</a:t>
            </a:r>
            <a:endParaRPr lang="en-US" altLang="zh-CN" sz="1800"/>
          </a:p>
        </p:txBody>
      </p:sp>
      <p:cxnSp>
        <p:nvCxnSpPr>
          <p:cNvPr id="127" name="Line 45">
            <a:extLst>
              <a:ext uri="{FF2B5EF4-FFF2-40B4-BE49-F238E27FC236}">
                <a16:creationId xmlns:a16="http://schemas.microsoft.com/office/drawing/2014/main" id="{F6AE1B5C-3D66-6BDE-3641-37F81D7D98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575270" y="1357477"/>
            <a:ext cx="0" cy="467995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30980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 fill="hold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 fill="hold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 fill="hold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 fill="hold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8" grpId="0"/>
      <p:bldP spid="121" grpId="0"/>
      <p:bldP spid="1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0753753" y="1233924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3234" y="1217563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-4030750" y="379456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31029" y="3794566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14EA52D-A83E-3E56-AD00-136B92F4694D}"/>
              </a:ext>
            </a:extLst>
          </p:cNvPr>
          <p:cNvSpPr/>
          <p:nvPr/>
        </p:nvSpPr>
        <p:spPr>
          <a:xfrm>
            <a:off x="12994636" y="6876070"/>
            <a:ext cx="2035322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80C99C0A-C699-BBEF-0D1E-4F50C9D56588}"/>
              </a:ext>
            </a:extLst>
          </p:cNvPr>
          <p:cNvSpPr/>
          <p:nvPr/>
        </p:nvSpPr>
        <p:spPr>
          <a:xfrm>
            <a:off x="15180661" y="6873614"/>
            <a:ext cx="2703897" cy="4911366"/>
          </a:xfrm>
          <a:prstGeom prst="rect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DE412826-7C21-E1E1-FF62-133908A7C4DA}"/>
              </a:ext>
            </a:extLst>
          </p:cNvPr>
          <p:cNvSpPr/>
          <p:nvPr/>
        </p:nvSpPr>
        <p:spPr>
          <a:xfrm>
            <a:off x="18037825" y="6873614"/>
            <a:ext cx="6105011" cy="4947903"/>
          </a:xfrm>
          <a:prstGeom prst="rect">
            <a:avLst/>
          </a:prstGeom>
          <a:solidFill>
            <a:srgbClr val="8FAA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D07C84C9-48CA-7A10-E468-4968726C7C66}"/>
              </a:ext>
            </a:extLst>
          </p:cNvPr>
          <p:cNvSpPr/>
          <p:nvPr/>
        </p:nvSpPr>
        <p:spPr>
          <a:xfrm>
            <a:off x="13043336" y="8637085"/>
            <a:ext cx="1833323" cy="1747246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9" name="Picture 4" descr="2007121211064457728">
            <a:extLst>
              <a:ext uri="{FF2B5EF4-FFF2-40B4-BE49-F238E27FC236}">
                <a16:creationId xmlns:a16="http://schemas.microsoft.com/office/drawing/2014/main" id="{8AFE2A8F-A57D-B33C-F4CB-C26CE3DDC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80" b="96564" l="14000" r="85000">
                        <a14:foregroundMark x1="43400" y1="6873" x2="50400" y2="33677"/>
                        <a14:foregroundMark x1="41400" y1="71306" x2="47400" y2="97079"/>
                        <a14:foregroundMark x1="18600" y1="73883" x2="28200" y2="90893"/>
                        <a14:foregroundMark x1="33200" y1="62027" x2="54000" y2="63058"/>
                        <a14:foregroundMark x1="57000" y1="62543" x2="65400" y2="65636"/>
                        <a14:foregroundMark x1="68000" y1="59966" x2="76600" y2="64605"/>
                        <a14:foregroundMark x1="79600" y1="66151" x2="85000" y2="75258"/>
                        <a14:foregroundMark x1="85000" y1="75258" x2="84600" y2="75945"/>
                        <a14:foregroundMark x1="83600" y1="35223" x2="84000" y2="41409"/>
                        <a14:foregroundMark x1="41800" y1="6357" x2="48800" y2="6357"/>
                        <a14:foregroundMark x1="40400" y1="3780" x2="42800" y2="15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1" t="-2321" r="10217" b="-1399"/>
          <a:stretch>
            <a:fillRect/>
          </a:stretch>
        </p:blipFill>
        <p:spPr bwMode="auto">
          <a:xfrm>
            <a:off x="13015719" y="7746083"/>
            <a:ext cx="1833323" cy="220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 Box 76">
            <a:extLst>
              <a:ext uri="{FF2B5EF4-FFF2-40B4-BE49-F238E27FC236}">
                <a16:creationId xmlns:a16="http://schemas.microsoft.com/office/drawing/2014/main" id="{E97E553D-6A9D-0810-EB71-FF8D713E3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8765" y="7119062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投影仪的原理</a:t>
            </a:r>
          </a:p>
        </p:txBody>
      </p:sp>
      <p:sp>
        <p:nvSpPr>
          <p:cNvPr id="88" name="Text Box 47">
            <a:extLst>
              <a:ext uri="{FF2B5EF4-FFF2-40B4-BE49-F238E27FC236}">
                <a16:creationId xmlns:a16="http://schemas.microsoft.com/office/drawing/2014/main" id="{3663EBB3-1F7F-94F8-8D20-36F18CC05958}"/>
              </a:ext>
            </a:extLst>
          </p:cNvPr>
          <p:cNvSpPr/>
          <p:nvPr/>
        </p:nvSpPr>
        <p:spPr>
          <a:xfrm>
            <a:off x="15485794" y="7849558"/>
            <a:ext cx="2296300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f&lt;U&lt;2f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时，凸透镜能成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倒立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放大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实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像。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Text Box 36">
            <a:extLst>
              <a:ext uri="{FF2B5EF4-FFF2-40B4-BE49-F238E27FC236}">
                <a16:creationId xmlns:a16="http://schemas.microsoft.com/office/drawing/2014/main" id="{BB3C9E8F-5CCB-1A8B-8AB9-1798AEA56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5951" y="8657888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1400"/>
          </a:p>
        </p:txBody>
      </p:sp>
      <p:sp>
        <p:nvSpPr>
          <p:cNvPr id="92" name="Text Box 55">
            <a:extLst>
              <a:ext uri="{FF2B5EF4-FFF2-40B4-BE49-F238E27FC236}">
                <a16:creationId xmlns:a16="http://schemas.microsoft.com/office/drawing/2014/main" id="{2AAF6CB0-4931-7BFF-5976-68660FC01476}"/>
              </a:ext>
            </a:extLst>
          </p:cNvPr>
          <p:cNvSpPr/>
          <p:nvPr/>
        </p:nvSpPr>
        <p:spPr>
          <a:xfrm>
            <a:off x="15408380" y="8906516"/>
            <a:ext cx="2325895" cy="30777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平面镜在这里有什么作用？</a:t>
            </a:r>
            <a:endParaRPr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Rectangle 56">
            <a:extLst>
              <a:ext uri="{FF2B5EF4-FFF2-40B4-BE49-F238E27FC236}">
                <a16:creationId xmlns:a16="http://schemas.microsoft.com/office/drawing/2014/main" id="{94C06218-08A3-947A-FB8A-B3E09DA33AD5}"/>
              </a:ext>
            </a:extLst>
          </p:cNvPr>
          <p:cNvSpPr/>
          <p:nvPr/>
        </p:nvSpPr>
        <p:spPr>
          <a:xfrm>
            <a:off x="15426027" y="9366688"/>
            <a:ext cx="2216611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改变光的传播路径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,</a:t>
            </a: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使投影片的像出现在投影仪前方的屏幕上</a:t>
            </a:r>
            <a:r>
              <a:rPr lang="en-US" altLang="zh-CN"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.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4" name="Picture 21" descr="119">
            <a:extLst>
              <a:ext uri="{FF2B5EF4-FFF2-40B4-BE49-F238E27FC236}">
                <a16:creationId xmlns:a16="http://schemas.microsoft.com/office/drawing/2014/main" id="{AD0D8063-4F5A-A6BC-D78F-7C0A8248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00400"/>
              </a:clrFrom>
              <a:clrTo>
                <a:srgbClr val="F004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43909" y="9291133"/>
            <a:ext cx="2808288" cy="2376487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bg1"/>
            </a:solidFill>
            <a:miter lim="800000"/>
          </a:ln>
        </p:spPr>
      </p:pic>
      <p:cxnSp>
        <p:nvCxnSpPr>
          <p:cNvPr id="96" name="Line 23">
            <a:extLst>
              <a:ext uri="{FF2B5EF4-FFF2-40B4-BE49-F238E27FC236}">
                <a16:creationId xmlns:a16="http://schemas.microsoft.com/office/drawing/2014/main" id="{3F4FD07A-B63F-BB1A-8AD2-FBAF4EAA8E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1491609" y="7203570"/>
            <a:ext cx="1223963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Line 24">
            <a:extLst>
              <a:ext uri="{FF2B5EF4-FFF2-40B4-BE49-F238E27FC236}">
                <a16:creationId xmlns:a16="http://schemas.microsoft.com/office/drawing/2014/main" id="{77EAE069-41BC-FFD1-1A60-33B7C9A9027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554984" y="7203570"/>
            <a:ext cx="1441450" cy="34559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Line 25">
            <a:extLst>
              <a:ext uri="{FF2B5EF4-FFF2-40B4-BE49-F238E27FC236}">
                <a16:creationId xmlns:a16="http://schemas.microsoft.com/office/drawing/2014/main" id="{1FF558AB-3379-7189-E8E4-B5A2E90424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0554984" y="7203570"/>
            <a:ext cx="2160588" cy="0"/>
          </a:xfrm>
          <a:prstGeom prst="line">
            <a:avLst/>
          </a:prstGeom>
          <a:noFill/>
          <a:ln w="5715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Line 40">
            <a:extLst>
              <a:ext uri="{FF2B5EF4-FFF2-40B4-BE49-F238E27FC236}">
                <a16:creationId xmlns:a16="http://schemas.microsoft.com/office/drawing/2014/main" id="{88267174-B1C5-372C-34A4-77F0DDFAF60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491609" y="10659558"/>
            <a:ext cx="503238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4" name="Oval 44">
            <a:extLst>
              <a:ext uri="{FF2B5EF4-FFF2-40B4-BE49-F238E27FC236}">
                <a16:creationId xmlns:a16="http://schemas.microsoft.com/office/drawing/2014/main" id="{D7E3B259-7683-E657-8EC9-922F07BC3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9829" y="9395432"/>
            <a:ext cx="1944687" cy="360363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</a:ln>
        </p:spPr>
        <p:txBody>
          <a:bodyPr anchor="ctr">
            <a:spAutoFit/>
          </a:bodyPr>
          <a:lstStyle/>
          <a:p>
            <a:endParaRPr lang="zh-CN" altLang="zh-CN" sz="7200"/>
          </a:p>
        </p:txBody>
      </p:sp>
      <p:cxnSp>
        <p:nvCxnSpPr>
          <p:cNvPr id="105" name="Line 46">
            <a:extLst>
              <a:ext uri="{FF2B5EF4-FFF2-40B4-BE49-F238E27FC236}">
                <a16:creationId xmlns:a16="http://schemas.microsoft.com/office/drawing/2014/main" id="{626A3247-FE5F-24BD-DA6A-49DC0C7A9F2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8656781" y="10687459"/>
            <a:ext cx="431800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Line 47">
            <a:extLst>
              <a:ext uri="{FF2B5EF4-FFF2-40B4-BE49-F238E27FC236}">
                <a16:creationId xmlns:a16="http://schemas.microsoft.com/office/drawing/2014/main" id="{00890143-4399-EAA3-9C54-459693AA2A0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8656781" y="9752075"/>
            <a:ext cx="0" cy="93538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Line 48">
            <a:extLst>
              <a:ext uri="{FF2B5EF4-FFF2-40B4-BE49-F238E27FC236}">
                <a16:creationId xmlns:a16="http://schemas.microsoft.com/office/drawing/2014/main" id="{A68CCCBE-804D-91FD-5D19-76A2B9C79D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862117" y="7568985"/>
            <a:ext cx="1344880" cy="182494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Line 49">
            <a:extLst>
              <a:ext uri="{FF2B5EF4-FFF2-40B4-BE49-F238E27FC236}">
                <a16:creationId xmlns:a16="http://schemas.microsoft.com/office/drawing/2014/main" id="{71581C0C-EE2A-A20D-F956-6CA2D5974CD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185967" y="7616418"/>
            <a:ext cx="851492" cy="173129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Line 50">
            <a:extLst>
              <a:ext uri="{FF2B5EF4-FFF2-40B4-BE49-F238E27FC236}">
                <a16:creationId xmlns:a16="http://schemas.microsoft.com/office/drawing/2014/main" id="{01C84611-EF84-5D04-179A-38A19773640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656781" y="9736020"/>
            <a:ext cx="961578" cy="95143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Line 51">
            <a:extLst>
              <a:ext uri="{FF2B5EF4-FFF2-40B4-BE49-F238E27FC236}">
                <a16:creationId xmlns:a16="http://schemas.microsoft.com/office/drawing/2014/main" id="{2FB3C481-4BF2-1E64-0E1B-65FE3CB31AE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749508" y="7390703"/>
            <a:ext cx="100013" cy="200229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Line 52">
            <a:extLst>
              <a:ext uri="{FF2B5EF4-FFF2-40B4-BE49-F238E27FC236}">
                <a16:creationId xmlns:a16="http://schemas.microsoft.com/office/drawing/2014/main" id="{3B74F860-E368-C33E-8A65-D29EB96E3D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162999" y="8059003"/>
            <a:ext cx="733336" cy="0"/>
          </a:xfrm>
          <a:prstGeom prst="line">
            <a:avLst/>
          </a:prstGeom>
          <a:noFill/>
          <a:ln w="38100" algn="ctr">
            <a:solidFill>
              <a:srgbClr val="CC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" name="Text Box 53">
            <a:extLst>
              <a:ext uri="{FF2B5EF4-FFF2-40B4-BE49-F238E27FC236}">
                <a16:creationId xmlns:a16="http://schemas.microsoft.com/office/drawing/2014/main" id="{E499BD3E-AF8B-45FA-B993-338545CC3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17145" y="10209621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sp>
        <p:nvSpPr>
          <p:cNvPr id="113" name="Text Box 54">
            <a:extLst>
              <a:ext uri="{FF2B5EF4-FFF2-40B4-BE49-F238E27FC236}">
                <a16:creationId xmlns:a16="http://schemas.microsoft.com/office/drawing/2014/main" id="{7F755244-1E3F-7F82-770A-DC8554ADD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9229" y="9353503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800"/>
              <a:t>F</a:t>
            </a:r>
          </a:p>
        </p:txBody>
      </p:sp>
      <p:cxnSp>
        <p:nvCxnSpPr>
          <p:cNvPr id="114" name="Line 80">
            <a:extLst>
              <a:ext uri="{FF2B5EF4-FFF2-40B4-BE49-F238E27FC236}">
                <a16:creationId xmlns:a16="http://schemas.microsoft.com/office/drawing/2014/main" id="{88E6D7DE-E0A2-73D2-99AD-0159E16758D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656781" y="9323062"/>
            <a:ext cx="548092" cy="136439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7" name="Text Box 36">
            <a:extLst>
              <a:ext uri="{FF2B5EF4-FFF2-40B4-BE49-F238E27FC236}">
                <a16:creationId xmlns:a16="http://schemas.microsoft.com/office/drawing/2014/main" id="{69E48548-7E4C-AED4-A4D5-FF9EB3E45B34}"/>
              </a:ext>
            </a:extLst>
          </p:cNvPr>
          <p:cNvSpPr/>
          <p:nvPr/>
        </p:nvSpPr>
        <p:spPr>
          <a:xfrm>
            <a:off x="18369445" y="10496959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</a:t>
            </a:r>
            <a:endParaRPr lang="en-US" altLang="zh-CN" sz="1800"/>
          </a:p>
        </p:txBody>
      </p:sp>
      <p:sp>
        <p:nvSpPr>
          <p:cNvPr id="118" name="Text Box 37">
            <a:extLst>
              <a:ext uri="{FF2B5EF4-FFF2-40B4-BE49-F238E27FC236}">
                <a16:creationId xmlns:a16="http://schemas.microsoft.com/office/drawing/2014/main" id="{CD37C86E-2BC1-CEE8-EC4B-77811B81801D}"/>
              </a:ext>
            </a:extLst>
          </p:cNvPr>
          <p:cNvSpPr/>
          <p:nvPr/>
        </p:nvSpPr>
        <p:spPr>
          <a:xfrm>
            <a:off x="19088581" y="10496959"/>
            <a:ext cx="3365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</a:t>
            </a:r>
            <a:endParaRPr lang="en-US" altLang="zh-CN" sz="1800"/>
          </a:p>
        </p:txBody>
      </p:sp>
      <p:sp>
        <p:nvSpPr>
          <p:cNvPr id="121" name="Text Box 38">
            <a:extLst>
              <a:ext uri="{FF2B5EF4-FFF2-40B4-BE49-F238E27FC236}">
                <a16:creationId xmlns:a16="http://schemas.microsoft.com/office/drawing/2014/main" id="{09A0962F-BB32-7D97-B526-D1EE967014BB}"/>
              </a:ext>
            </a:extLst>
          </p:cNvPr>
          <p:cNvSpPr/>
          <p:nvPr/>
        </p:nvSpPr>
        <p:spPr>
          <a:xfrm>
            <a:off x="19868555" y="7933632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A’</a:t>
            </a:r>
            <a:endParaRPr lang="en-US" altLang="zh-CN" sz="1800"/>
          </a:p>
        </p:txBody>
      </p:sp>
      <p:sp>
        <p:nvSpPr>
          <p:cNvPr id="122" name="Text Box 39">
            <a:extLst>
              <a:ext uri="{FF2B5EF4-FFF2-40B4-BE49-F238E27FC236}">
                <a16:creationId xmlns:a16="http://schemas.microsoft.com/office/drawing/2014/main" id="{79175F15-493C-F650-DF53-0E44382BD7A4}"/>
              </a:ext>
            </a:extLst>
          </p:cNvPr>
          <p:cNvSpPr/>
          <p:nvPr/>
        </p:nvSpPr>
        <p:spPr>
          <a:xfrm>
            <a:off x="18756357" y="7875646"/>
            <a:ext cx="387350" cy="366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1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B’</a:t>
            </a:r>
            <a:endParaRPr lang="en-US" altLang="zh-CN" sz="1800"/>
          </a:p>
        </p:txBody>
      </p:sp>
      <p:cxnSp>
        <p:nvCxnSpPr>
          <p:cNvPr id="127" name="Line 45">
            <a:extLst>
              <a:ext uri="{FF2B5EF4-FFF2-40B4-BE49-F238E27FC236}">
                <a16:creationId xmlns:a16="http://schemas.microsoft.com/office/drawing/2014/main" id="{F6AE1B5C-3D66-6BDE-3641-37F81D7D98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142408" y="7013528"/>
            <a:ext cx="0" cy="467995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9" name="矩形 98">
            <a:extLst>
              <a:ext uri="{FF2B5EF4-FFF2-40B4-BE49-F238E27FC236}">
                <a16:creationId xmlns:a16="http://schemas.microsoft.com/office/drawing/2014/main" id="{1686F62F-857A-CDC5-1DF9-F78F96F04BD0}"/>
              </a:ext>
            </a:extLst>
          </p:cNvPr>
          <p:cNvSpPr/>
          <p:nvPr/>
        </p:nvSpPr>
        <p:spPr>
          <a:xfrm>
            <a:off x="710087" y="1346383"/>
            <a:ext cx="2491596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890694" y="2484076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979" y="2467078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矩形 29698">
            <a:extLst>
              <a:ext uri="{FF2B5EF4-FFF2-40B4-BE49-F238E27FC236}">
                <a16:creationId xmlns:a16="http://schemas.microsoft.com/office/drawing/2014/main" id="{1B55B2B0-C02C-6DA5-975B-7E52A2869DBD}"/>
              </a:ext>
            </a:extLst>
          </p:cNvPr>
          <p:cNvSpPr/>
          <p:nvPr/>
        </p:nvSpPr>
        <p:spPr>
          <a:xfrm>
            <a:off x="4274565" y="1630002"/>
            <a:ext cx="4971244" cy="242771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显微镜</a:t>
            </a:r>
            <a:endParaRPr lang="en-US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pitchFamily="34" charset="-122"/>
              <a:ea typeface="微软雅黑" panose="020B0503020204020204" pitchFamily="34" charset="-122"/>
              <a:sym typeface="Wingdings"/>
            </a:endParaRPr>
          </a:p>
          <a:p>
            <a:endParaRPr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pitchFamily="34" charset="-122"/>
              <a:ea typeface="微软雅黑" panose="020B0503020204020204" pitchFamily="34" charset="-122"/>
              <a:sym typeface="Wingdings"/>
            </a:endParaRPr>
          </a:p>
          <a:p>
            <a:pPr eaLnBrk="0" hangingPunct="0">
              <a:lnSpc>
                <a:spcPct val="150000"/>
              </a:lnSpc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显微镜的目镜和物镜都是凸透镜。</a:t>
            </a:r>
          </a:p>
          <a:p>
            <a:pPr eaLnBrk="0" hangingPunct="0">
              <a:lnSpc>
                <a:spcPct val="150000"/>
              </a:lnSpc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用显微镜可以观察微生物、细胞等人眼无法看见的物体。</a:t>
            </a: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 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1" name="图片 23555">
            <a:extLst>
              <a:ext uri="{FF2B5EF4-FFF2-40B4-BE49-F238E27FC236}">
                <a16:creationId xmlns:a16="http://schemas.microsoft.com/office/drawing/2014/main" id="{3E264636-5B62-58E3-8306-6C74B021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39125" y="1923639"/>
            <a:ext cx="312533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8645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 fill="hold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 fill="hold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 fill="hold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 fill="hold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 fill="hold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8" grpId="0"/>
      <p:bldP spid="121" grpId="0"/>
      <p:bldP spid="122" grpId="0"/>
      <p:bldP spid="1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812" y="6108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1686F62F-857A-CDC5-1DF9-F78F96F04BD0}"/>
              </a:ext>
            </a:extLst>
          </p:cNvPr>
          <p:cNvSpPr/>
          <p:nvPr/>
        </p:nvSpPr>
        <p:spPr>
          <a:xfrm>
            <a:off x="710087" y="1346383"/>
            <a:ext cx="2491596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-2833073" y="9712110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53788" y="9695112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975860" y="3956850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581" y="3956850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924226" y="167162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3706" y="1655266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文本框 31745">
            <a:extLst>
              <a:ext uri="{FF2B5EF4-FFF2-40B4-BE49-F238E27FC236}">
                <a16:creationId xmlns:a16="http://schemas.microsoft.com/office/drawing/2014/main" id="{105A6D1D-AC4D-DF14-952D-8E3996B464C8}"/>
              </a:ext>
            </a:extLst>
          </p:cNvPr>
          <p:cNvSpPr/>
          <p:nvPr/>
        </p:nvSpPr>
        <p:spPr>
          <a:xfrm>
            <a:off x="4410076" y="3616035"/>
            <a:ext cx="3148082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能使很远的物体成像在眼前，就象物体被拉近了。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31747">
            <a:extLst>
              <a:ext uri="{FF2B5EF4-FFF2-40B4-BE49-F238E27FC236}">
                <a16:creationId xmlns:a16="http://schemas.microsoft.com/office/drawing/2014/main" id="{161FBB06-5139-EF6D-F80A-8B9225243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071" y="2057834"/>
            <a:ext cx="14729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望远镜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2" name="3D 模型 101" descr="Telescope">
                <a:extLst>
                  <a:ext uri="{FF2B5EF4-FFF2-40B4-BE49-F238E27FC236}">
                    <a16:creationId xmlns:a16="http://schemas.microsoft.com/office/drawing/2014/main" id="{1700385B-F21F-7F37-67C5-0DB33BB53D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87469799"/>
                  </p:ext>
                </p:extLst>
              </p:nvPr>
            </p:nvGraphicFramePr>
            <p:xfrm>
              <a:off x="7675819" y="1217865"/>
              <a:ext cx="3387018" cy="5000893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87018" cy="5000893"/>
                    </a:xfrm>
                    <a:prstGeom prst="rect">
                      <a:avLst/>
                    </a:prstGeom>
                  </am3d:spPr>
                  <am3d:camera>
                    <am3d:pos x="0" y="0" z="607552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24265" d="1000000"/>
                    <am3d:preTrans dx="35332" dy="-773372" dz="85392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13251" ay="-988581" az="10775394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60082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2" name="3D 模型 101" descr="Telescope">
                <a:extLst>
                  <a:ext uri="{FF2B5EF4-FFF2-40B4-BE49-F238E27FC236}">
                    <a16:creationId xmlns:a16="http://schemas.microsoft.com/office/drawing/2014/main" id="{1700385B-F21F-7F37-67C5-0DB33BB53D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75819" y="1217865"/>
                <a:ext cx="3387018" cy="50008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1647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20"/>
                                          </p:val>
                                        </p:tav>
                                        <p:tav tm="3330">
                                          <p:val>
                                            <p:fltVal val="19.9349"/>
                                          </p:val>
                                        </p:tav>
                                        <p:tav tm="6660">
                                          <p:val>
                                            <p:fltVal val="19.7456"/>
                                          </p:val>
                                        </p:tav>
                                        <p:tav tm="9990">
                                          <p:val>
                                            <p:fltVal val="19.441"/>
                                          </p:val>
                                        </p:tav>
                                        <p:tav tm="13320">
                                          <p:val>
                                            <p:fltVal val="19.0299"/>
                                          </p:val>
                                        </p:tav>
                                        <p:tav tm="16650">
                                          <p:val>
                                            <p:fltVal val="18.5212"/>
                                          </p:val>
                                        </p:tav>
                                        <p:tav tm="19970">
                                          <p:val>
                                            <p:fltVal val="17.9257"/>
                                          </p:val>
                                        </p:tav>
                                        <p:tav tm="23290">
                                          <p:val>
                                            <p:fltVal val="17.2507"/>
                                          </p:val>
                                        </p:tav>
                                        <p:tav tm="26620">
                                          <p:val>
                                            <p:fltVal val="16.5027"/>
                                          </p:val>
                                        </p:tav>
                                        <p:tav tm="29950">
                                          <p:val>
                                            <p:fltVal val="15.6925"/>
                                          </p:val>
                                        </p:tav>
                                        <p:tav tm="33280">
                                          <p:val>
                                            <p:fltVal val="14.829"/>
                                          </p:val>
                                        </p:tav>
                                        <p:tav tm="36610">
                                          <p:val>
                                            <p:fltVal val="13.9209"/>
                                          </p:val>
                                        </p:tav>
                                        <p:tav tm="39940">
                                          <p:val>
                                            <p:fltVal val="12.9772"/>
                                          </p:val>
                                        </p:tav>
                                        <p:tav tm="43270">
                                          <p:val>
                                            <p:fltVal val="12.0068"/>
                                          </p:val>
                                        </p:tav>
                                        <p:tav tm="46600">
                                          <p:val>
                                            <p:fltVal val="11.0184"/>
                                          </p:val>
                                        </p:tav>
                                        <p:tav tm="49930">
                                          <p:val>
                                            <p:fltVal val="10.0209"/>
                                          </p:val>
                                        </p:tav>
                                        <p:tav tm="53250">
                                          <p:val>
                                            <p:fltVal val="9.0263"/>
                                          </p:val>
                                        </p:tav>
                                        <p:tav tm="56580">
                                          <p:val>
                                            <p:fltVal val="8.0373"/>
                                          </p:val>
                                        </p:tav>
                                        <p:tav tm="59900">
                                          <p:val>
                                            <p:fltVal val="7.0688"/>
                                          </p:val>
                                        </p:tav>
                                        <p:tav tm="63220">
                                          <p:val>
                                            <p:fltVal val="6.1264"/>
                                          </p:val>
                                        </p:tav>
                                        <p:tav tm="66540">
                                          <p:val>
                                            <p:fltVal val="5.2189"/>
                                          </p:val>
                                        </p:tav>
                                        <p:tav tm="69870">
                                          <p:val>
                                            <p:fltVal val="4.3528"/>
                                          </p:val>
                                        </p:tav>
                                        <p:tav tm="73190">
                                          <p:val>
                                            <p:fltVal val="3.5418"/>
                                          </p:val>
                                        </p:tav>
                                        <p:tav tm="76510">
                                          <p:val>
                                            <p:fltVal val="2.7922"/>
                                          </p:val>
                                        </p:tav>
                                        <p:tav tm="79830">
                                          <p:val>
                                            <p:fltVal val="2.1127"/>
                                          </p:val>
                                        </p:tav>
                                        <p:tav tm="83160">
                                          <p:val>
                                            <p:fltVal val="1.5104"/>
                                          </p:val>
                                        </p:tav>
                                        <p:tav tm="86480">
                                          <p:val>
                                            <p:fltVal val="0.9978"/>
                                          </p:val>
                                        </p:tav>
                                        <p:tav tm="89800">
                                          <p:val>
                                            <p:fltVal val="0.5817"/>
                                          </p:val>
                                        </p:tav>
                                        <p:tav tm="93120">
                                          <p:val>
                                            <p:fltVal val="0.2709"/>
                                          </p:val>
                                        </p:tav>
                                        <p:tav tm="96450">
                                          <p:val>
                                            <p:fltVal val="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emph" presetSubtype="0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2863" y="10210782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五、生活中的光学仪器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483DC6E-C654-D0E7-6618-9C996F52B1D4}"/>
              </a:ext>
            </a:extLst>
          </p:cNvPr>
          <p:cNvSpPr/>
          <p:nvPr/>
        </p:nvSpPr>
        <p:spPr>
          <a:xfrm>
            <a:off x="1675041" y="10210782"/>
            <a:ext cx="2139505" cy="1998103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查看源图像">
            <a:extLst>
              <a:ext uri="{FF2B5EF4-FFF2-40B4-BE49-F238E27FC236}">
                <a16:creationId xmlns:a16="http://schemas.microsoft.com/office/drawing/2014/main" id="{F8CF3E8F-81C5-4EA1-C656-69277758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12094" r="8659" b="13584"/>
          <a:stretch>
            <a:fillRect/>
          </a:stretch>
        </p:blipFill>
        <p:spPr bwMode="auto">
          <a:xfrm>
            <a:off x="1287697" y="9971883"/>
            <a:ext cx="2420523" cy="20554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1686F62F-857A-CDC5-1DF9-F78F96F04BD0}"/>
              </a:ext>
            </a:extLst>
          </p:cNvPr>
          <p:cNvSpPr/>
          <p:nvPr/>
        </p:nvSpPr>
        <p:spPr>
          <a:xfrm>
            <a:off x="20897138" y="10946359"/>
            <a:ext cx="2491596" cy="48963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1F6F4021-6350-9D05-DC4F-9A1DC491A528}"/>
              </a:ext>
            </a:extLst>
          </p:cNvPr>
          <p:cNvSpPr/>
          <p:nvPr/>
        </p:nvSpPr>
        <p:spPr>
          <a:xfrm>
            <a:off x="-2833073" y="9712110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A7238995-B042-31AA-35D9-C41909D7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53788" y="9695112"/>
            <a:ext cx="1892286" cy="18922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椭圆 118">
            <a:extLst>
              <a:ext uri="{FF2B5EF4-FFF2-40B4-BE49-F238E27FC236}">
                <a16:creationId xmlns:a16="http://schemas.microsoft.com/office/drawing/2014/main" id="{9CBE8EC9-8B6A-C54C-49B0-1B637307ADAB}"/>
              </a:ext>
            </a:extLst>
          </p:cNvPr>
          <p:cNvSpPr/>
          <p:nvPr/>
        </p:nvSpPr>
        <p:spPr>
          <a:xfrm>
            <a:off x="21162911" y="13556827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7C01A34C-269F-F62E-5949-909F93CB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87842" y="13556827"/>
            <a:ext cx="2520777" cy="2520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椭圆 115">
            <a:extLst>
              <a:ext uri="{FF2B5EF4-FFF2-40B4-BE49-F238E27FC236}">
                <a16:creationId xmlns:a16="http://schemas.microsoft.com/office/drawing/2014/main" id="{BC939490-B4F3-3A03-F68F-3DE81E2EA2B3}"/>
              </a:ext>
            </a:extLst>
          </p:cNvPr>
          <p:cNvSpPr/>
          <p:nvPr/>
        </p:nvSpPr>
        <p:spPr>
          <a:xfrm>
            <a:off x="21111277" y="11271603"/>
            <a:ext cx="2139505" cy="2139505"/>
          </a:xfrm>
          <a:prstGeom prst="ellipse">
            <a:avLst/>
          </a:prstGeom>
          <a:solidFill>
            <a:schemeClr val="accent1">
              <a:alpha val="7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2" name="Picture 8" descr="查看源图像">
            <a:extLst>
              <a:ext uri="{FF2B5EF4-FFF2-40B4-BE49-F238E27FC236}">
                <a16:creationId xmlns:a16="http://schemas.microsoft.com/office/drawing/2014/main" id="{08688270-7FB1-759F-A972-83CEEC279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60756" y="11255242"/>
            <a:ext cx="2051115" cy="2051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文本框 31745">
            <a:extLst>
              <a:ext uri="{FF2B5EF4-FFF2-40B4-BE49-F238E27FC236}">
                <a16:creationId xmlns:a16="http://schemas.microsoft.com/office/drawing/2014/main" id="{105A6D1D-AC4D-DF14-952D-8E3996B464C8}"/>
              </a:ext>
            </a:extLst>
          </p:cNvPr>
          <p:cNvSpPr/>
          <p:nvPr/>
        </p:nvSpPr>
        <p:spPr>
          <a:xfrm>
            <a:off x="24597127" y="13216010"/>
            <a:ext cx="3148082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能使很远的物体成像在眼前，就象物体被拉近了。</a:t>
            </a:r>
            <a:endParaRPr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31747">
            <a:extLst>
              <a:ext uri="{FF2B5EF4-FFF2-40B4-BE49-F238E27FC236}">
                <a16:creationId xmlns:a16="http://schemas.microsoft.com/office/drawing/2014/main" id="{161FBB06-5139-EF6D-F80A-8B9225243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8122" y="11657810"/>
            <a:ext cx="14729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望远镜</a:t>
            </a:r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E4E66E0B-528A-E901-4F6B-133A49CBB93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1780" y="857414"/>
            <a:ext cx="1878628" cy="48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b="1">
                <a:ea typeface="微软雅黑" panose="020B0503020204020204" pitchFamily="34" charset="-122"/>
              </a:rPr>
              <a:t>课堂小结</a:t>
            </a:r>
          </a:p>
        </p:txBody>
      </p:sp>
      <p:sp>
        <p:nvSpPr>
          <p:cNvPr id="64" name="Text Box 5">
            <a:extLst>
              <a:ext uri="{FF2B5EF4-FFF2-40B4-BE49-F238E27FC236}">
                <a16:creationId xmlns:a16="http://schemas.microsoft.com/office/drawing/2014/main" id="{C6D56FFA-7905-46B0-C301-018974816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780" y="1631196"/>
            <a:ext cx="9477719" cy="50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ea typeface="微软雅黑" panose="020B0503020204020204" pitchFamily="34" charset="-122"/>
              </a:rPr>
              <a:t>放大镜、显微镜、望远镜、照相机、幻灯机和投影仪的工作原理</a:t>
            </a:r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20239BDD-B6C7-CCF9-B660-E05745BFB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2663" y="2603793"/>
            <a:ext cx="9138887" cy="2544298"/>
          </a:xfrm>
          <a:prstGeom prst="rect">
            <a:avLst/>
          </a:prstGeom>
          <a:gradFill rotWithShape="1">
            <a:gsLst>
              <a:gs pos="0">
                <a:srgbClr val="00CCFF">
                  <a:alpha val="37999"/>
                </a:srgbClr>
              </a:gs>
              <a:gs pos="100000">
                <a:srgbClr val="FCE0E7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2" name="3D 模型 101" descr="Telescope">
                <a:extLst>
                  <a:ext uri="{FF2B5EF4-FFF2-40B4-BE49-F238E27FC236}">
                    <a16:creationId xmlns:a16="http://schemas.microsoft.com/office/drawing/2014/main" id="{1700385B-F21F-7F37-67C5-0DB33BB53D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1349001"/>
                  </p:ext>
                </p:extLst>
              </p:nvPr>
            </p:nvGraphicFramePr>
            <p:xfrm>
              <a:off x="9600966" y="3544219"/>
              <a:ext cx="2046915" cy="3022246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2046915" cy="3022246"/>
                    </a:xfrm>
                    <a:prstGeom prst="rect">
                      <a:avLst/>
                    </a:prstGeom>
                  </am3d:spPr>
                  <am3d:camera>
                    <am3d:pos x="0" y="0" z="607552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24265" d="1000000"/>
                    <am3d:preTrans dx="35332" dy="-773372" dz="85392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13251" ay="-988581" az="10775394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59791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2" name="3D 模型 101" descr="Telescope">
                <a:extLst>
                  <a:ext uri="{FF2B5EF4-FFF2-40B4-BE49-F238E27FC236}">
                    <a16:creationId xmlns:a16="http://schemas.microsoft.com/office/drawing/2014/main" id="{1700385B-F21F-7F37-67C5-0DB33BB53D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00966" y="3544219"/>
                <a:ext cx="2046915" cy="3022246"/>
              </a:xfrm>
              <a:prstGeom prst="rect">
                <a:avLst/>
              </a:prstGeom>
            </p:spPr>
          </p:pic>
        </mc:Fallback>
      </mc:AlternateContent>
      <p:pic>
        <p:nvPicPr>
          <p:cNvPr id="1035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12319000" y="120650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618632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20"/>
                                          </p:val>
                                        </p:tav>
                                        <p:tav tm="3330">
                                          <p:val>
                                            <p:fltVal val="19.9349"/>
                                          </p:val>
                                        </p:tav>
                                        <p:tav tm="6660">
                                          <p:val>
                                            <p:fltVal val="19.7456"/>
                                          </p:val>
                                        </p:tav>
                                        <p:tav tm="9990">
                                          <p:val>
                                            <p:fltVal val="19.441"/>
                                          </p:val>
                                        </p:tav>
                                        <p:tav tm="13320">
                                          <p:val>
                                            <p:fltVal val="19.0299"/>
                                          </p:val>
                                        </p:tav>
                                        <p:tav tm="16650">
                                          <p:val>
                                            <p:fltVal val="18.5212"/>
                                          </p:val>
                                        </p:tav>
                                        <p:tav tm="19970">
                                          <p:val>
                                            <p:fltVal val="17.9257"/>
                                          </p:val>
                                        </p:tav>
                                        <p:tav tm="23290">
                                          <p:val>
                                            <p:fltVal val="17.2507"/>
                                          </p:val>
                                        </p:tav>
                                        <p:tav tm="26620">
                                          <p:val>
                                            <p:fltVal val="16.5027"/>
                                          </p:val>
                                        </p:tav>
                                        <p:tav tm="29950">
                                          <p:val>
                                            <p:fltVal val="15.6925"/>
                                          </p:val>
                                        </p:tav>
                                        <p:tav tm="33280">
                                          <p:val>
                                            <p:fltVal val="14.829"/>
                                          </p:val>
                                        </p:tav>
                                        <p:tav tm="36610">
                                          <p:val>
                                            <p:fltVal val="13.9209"/>
                                          </p:val>
                                        </p:tav>
                                        <p:tav tm="39940">
                                          <p:val>
                                            <p:fltVal val="12.9772"/>
                                          </p:val>
                                        </p:tav>
                                        <p:tav tm="43270">
                                          <p:val>
                                            <p:fltVal val="12.0068"/>
                                          </p:val>
                                        </p:tav>
                                        <p:tav tm="46600">
                                          <p:val>
                                            <p:fltVal val="11.0184"/>
                                          </p:val>
                                        </p:tav>
                                        <p:tav tm="49930">
                                          <p:val>
                                            <p:fltVal val="10.0209"/>
                                          </p:val>
                                        </p:tav>
                                        <p:tav tm="53250">
                                          <p:val>
                                            <p:fltVal val="9.0263"/>
                                          </p:val>
                                        </p:tav>
                                        <p:tav tm="56580">
                                          <p:val>
                                            <p:fltVal val="8.0373"/>
                                          </p:val>
                                        </p:tav>
                                        <p:tav tm="59900">
                                          <p:val>
                                            <p:fltVal val="7.0688"/>
                                          </p:val>
                                        </p:tav>
                                        <p:tav tm="63220">
                                          <p:val>
                                            <p:fltVal val="6.1264"/>
                                          </p:val>
                                        </p:tav>
                                        <p:tav tm="66540">
                                          <p:val>
                                            <p:fltVal val="5.2189"/>
                                          </p:val>
                                        </p:tav>
                                        <p:tav tm="69870">
                                          <p:val>
                                            <p:fltVal val="4.3528"/>
                                          </p:val>
                                        </p:tav>
                                        <p:tav tm="73190">
                                          <p:val>
                                            <p:fltVal val="3.5418"/>
                                          </p:val>
                                        </p:tav>
                                        <p:tav tm="76510">
                                          <p:val>
                                            <p:fltVal val="2.7922"/>
                                          </p:val>
                                        </p:tav>
                                        <p:tav tm="79830">
                                          <p:val>
                                            <p:fltVal val="2.1127"/>
                                          </p:val>
                                        </p:tav>
                                        <p:tav tm="83160">
                                          <p:val>
                                            <p:fltVal val="1.5104"/>
                                          </p:val>
                                        </p:tav>
                                        <p:tav tm="86480">
                                          <p:val>
                                            <p:fltVal val="0.9978"/>
                                          </p:val>
                                        </p:tav>
                                        <p:tav tm="89800">
                                          <p:val>
                                            <p:fltVal val="0.5817"/>
                                          </p:val>
                                        </p:tav>
                                        <p:tav tm="93120">
                                          <p:val>
                                            <p:fltVal val="0.2709"/>
                                          </p:val>
                                        </p:tav>
                                        <p:tav tm="96450">
                                          <p:val>
                                            <p:fltVal val="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emph" presetSubtype="0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2383F61C-0ACD-2769-3CF1-43391A11DC73}"/>
              </a:ext>
            </a:extLst>
          </p:cNvPr>
          <p:cNvSpPr/>
          <p:nvPr/>
        </p:nvSpPr>
        <p:spPr>
          <a:xfrm>
            <a:off x="-5968663" y="-5659818"/>
            <a:ext cx="24129329" cy="19375816"/>
          </a:xfrm>
          <a:custGeom>
            <a:avLst/>
            <a:gdLst>
              <a:gd name="connsiteX0" fmla="*/ 3073064 w 24129329"/>
              <a:gd name="connsiteY0" fmla="*/ 3312858 h 19375816"/>
              <a:gd name="connsiteX1" fmla="*/ 3073064 w 24129329"/>
              <a:gd name="connsiteY1" fmla="*/ 15824737 h 19375816"/>
              <a:gd name="connsiteX2" fmla="*/ 21818263 w 24129329"/>
              <a:gd name="connsiteY2" fmla="*/ 15824737 h 19375816"/>
              <a:gd name="connsiteX3" fmla="*/ 21818263 w 24129329"/>
              <a:gd name="connsiteY3" fmla="*/ 3312858 h 19375816"/>
              <a:gd name="connsiteX4" fmla="*/ 0 w 24129329"/>
              <a:gd name="connsiteY4" fmla="*/ 0 h 19375816"/>
              <a:gd name="connsiteX5" fmla="*/ 24129329 w 24129329"/>
              <a:gd name="connsiteY5" fmla="*/ 0 h 19375816"/>
              <a:gd name="connsiteX6" fmla="*/ 24129329 w 24129329"/>
              <a:gd name="connsiteY6" fmla="*/ 19375816 h 19375816"/>
              <a:gd name="connsiteX7" fmla="*/ 0 w 24129329"/>
              <a:gd name="connsiteY7" fmla="*/ 19375816 h 1937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9329" h="19375816">
                <a:moveTo>
                  <a:pt x="3073064" y="3312858"/>
                </a:moveTo>
                <a:lnTo>
                  <a:pt x="3073064" y="15824737"/>
                </a:lnTo>
                <a:lnTo>
                  <a:pt x="21818263" y="15824737"/>
                </a:lnTo>
                <a:lnTo>
                  <a:pt x="21818263" y="3312858"/>
                </a:lnTo>
                <a:close/>
                <a:moveTo>
                  <a:pt x="0" y="0"/>
                </a:moveTo>
                <a:lnTo>
                  <a:pt x="24129329" y="0"/>
                </a:lnTo>
                <a:lnTo>
                  <a:pt x="24129329" y="19375816"/>
                </a:lnTo>
                <a:lnTo>
                  <a:pt x="0" y="1937581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23CF632-9724-76D1-402D-C2456FDCA04E}"/>
              </a:ext>
            </a:extLst>
          </p:cNvPr>
          <p:cNvGrpSpPr/>
          <p:nvPr/>
        </p:nvGrpSpPr>
        <p:grpSpPr>
          <a:xfrm>
            <a:off x="-9386842" y="1016273"/>
            <a:ext cx="3026833" cy="4536743"/>
            <a:chOff x="876447" y="1382849"/>
            <a:chExt cx="3026833" cy="4536743"/>
          </a:xfrm>
        </p:grpSpPr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0B19DFB6-D728-259C-53E8-6B53ACA1C4D4}"/>
                </a:ext>
              </a:extLst>
            </p:cNvPr>
            <p:cNvSpPr/>
            <p:nvPr/>
          </p:nvSpPr>
          <p:spPr>
            <a:xfrm>
              <a:off x="876447" y="1382849"/>
              <a:ext cx="3026833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09187E84-354A-F043-93F9-2D29F5A91418}"/>
                </a:ext>
              </a:extLst>
            </p:cNvPr>
            <p:cNvCxnSpPr/>
            <p:nvPr/>
          </p:nvCxnSpPr>
          <p:spPr>
            <a:xfrm flipV="1">
              <a:off x="3066120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81E4BDEA-9B60-196A-CB7A-381AA4366E9E}"/>
                </a:ext>
              </a:extLst>
            </p:cNvPr>
            <p:cNvCxnSpPr/>
            <p:nvPr/>
          </p:nvCxnSpPr>
          <p:spPr>
            <a:xfrm flipV="1">
              <a:off x="3337089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C37FCB4C-CE0B-71B4-EFC4-3ADFD1ED1926}"/>
                </a:ext>
              </a:extLst>
            </p:cNvPr>
            <p:cNvCxnSpPr/>
            <p:nvPr/>
          </p:nvCxnSpPr>
          <p:spPr>
            <a:xfrm>
              <a:off x="876447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EF331289-8FB7-B4DA-74C6-8E7121A99150}"/>
                </a:ext>
              </a:extLst>
            </p:cNvPr>
            <p:cNvCxnSpPr/>
            <p:nvPr/>
          </p:nvCxnSpPr>
          <p:spPr>
            <a:xfrm>
              <a:off x="889973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D04FB201-FAE3-ECA1-BB55-CB7090A66393}"/>
              </a:ext>
            </a:extLst>
          </p:cNvPr>
          <p:cNvGrpSpPr/>
          <p:nvPr/>
        </p:nvGrpSpPr>
        <p:grpSpPr>
          <a:xfrm>
            <a:off x="4761333" y="-5190389"/>
            <a:ext cx="3015997" cy="4529958"/>
            <a:chOff x="4441019" y="1389634"/>
            <a:chExt cx="3015997" cy="4529958"/>
          </a:xfrm>
        </p:grpSpPr>
        <p:sp>
          <p:nvSpPr>
            <p:cNvPr id="72" name="矩形: 圆角 71">
              <a:extLst>
                <a:ext uri="{FF2B5EF4-FFF2-40B4-BE49-F238E27FC236}">
                  <a16:creationId xmlns:a16="http://schemas.microsoft.com/office/drawing/2014/main" id="{6CDFB1E4-F820-6C5B-B2EC-FEC6CE5DF8FE}"/>
                </a:ext>
              </a:extLst>
            </p:cNvPr>
            <p:cNvSpPr/>
            <p:nvPr/>
          </p:nvSpPr>
          <p:spPr>
            <a:xfrm>
              <a:off x="4441019" y="1389634"/>
              <a:ext cx="3010912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154DCB05-89DA-D97B-83F5-B0F2ECE3FC1D}"/>
                </a:ext>
              </a:extLst>
            </p:cNvPr>
            <p:cNvCxnSpPr/>
            <p:nvPr/>
          </p:nvCxnSpPr>
          <p:spPr>
            <a:xfrm>
              <a:off x="4443710" y="1960776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B63CC443-F176-FD63-C87C-C1AD257B3A7D}"/>
                </a:ext>
              </a:extLst>
            </p:cNvPr>
            <p:cNvCxnSpPr/>
            <p:nvPr/>
          </p:nvCxnSpPr>
          <p:spPr>
            <a:xfrm>
              <a:off x="4457236" y="2102178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3C5CE7F3-E754-C64F-9B0E-4BCA28825964}"/>
                </a:ext>
              </a:extLst>
            </p:cNvPr>
            <p:cNvCxnSpPr/>
            <p:nvPr/>
          </p:nvCxnSpPr>
          <p:spPr>
            <a:xfrm flipV="1">
              <a:off x="6618433" y="5274385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2074D070-9CFD-7060-36FD-85152561FA54}"/>
                </a:ext>
              </a:extLst>
            </p:cNvPr>
            <p:cNvCxnSpPr/>
            <p:nvPr/>
          </p:nvCxnSpPr>
          <p:spPr>
            <a:xfrm flipV="1">
              <a:off x="6879975" y="5482215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7BD97775-1B56-4B5E-2444-C953E02563E3}"/>
              </a:ext>
            </a:extLst>
          </p:cNvPr>
          <p:cNvGrpSpPr/>
          <p:nvPr/>
        </p:nvGrpSpPr>
        <p:grpSpPr>
          <a:xfrm>
            <a:off x="8489269" y="8376981"/>
            <a:ext cx="3013306" cy="4529958"/>
            <a:chOff x="8239125" y="1423045"/>
            <a:chExt cx="3013306" cy="4529958"/>
          </a:xfrm>
        </p:grpSpPr>
        <p:sp>
          <p:nvSpPr>
            <p:cNvPr id="78" name="矩形: 圆角 77">
              <a:extLst>
                <a:ext uri="{FF2B5EF4-FFF2-40B4-BE49-F238E27FC236}">
                  <a16:creationId xmlns:a16="http://schemas.microsoft.com/office/drawing/2014/main" id="{84B19DDB-9DF3-F12A-E276-E4DF2DA57558}"/>
                </a:ext>
              </a:extLst>
            </p:cNvPr>
            <p:cNvSpPr/>
            <p:nvPr/>
          </p:nvSpPr>
          <p:spPr>
            <a:xfrm>
              <a:off x="8239126" y="1423045"/>
              <a:ext cx="2999780" cy="4529958"/>
            </a:xfrm>
            <a:prstGeom prst="roundRect">
              <a:avLst>
                <a:gd name="adj" fmla="val 3732"/>
              </a:avLst>
            </a:prstGeom>
            <a:solidFill>
              <a:schemeClr val="bg1">
                <a:lumMod val="75000"/>
                <a:alpha val="97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7DDFF569-B9BB-1169-C416-0ED82339198A}"/>
                </a:ext>
              </a:extLst>
            </p:cNvPr>
            <p:cNvCxnSpPr/>
            <p:nvPr/>
          </p:nvCxnSpPr>
          <p:spPr>
            <a:xfrm>
              <a:off x="8239125" y="1932495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3F751647-FEC9-038D-8F6C-C37EB5040E85}"/>
                </a:ext>
              </a:extLst>
            </p:cNvPr>
            <p:cNvCxnSpPr/>
            <p:nvPr/>
          </p:nvCxnSpPr>
          <p:spPr>
            <a:xfrm>
              <a:off x="8252651" y="2073897"/>
              <a:ext cx="29997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6F2ECDBC-358D-F096-B37A-5E4AA8A99A3A}"/>
                </a:ext>
              </a:extLst>
            </p:cNvPr>
            <p:cNvCxnSpPr/>
            <p:nvPr/>
          </p:nvCxnSpPr>
          <p:spPr>
            <a:xfrm flipV="1">
              <a:off x="10407776" y="5283769"/>
              <a:ext cx="834400" cy="6452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FC17E5CE-8997-16A0-C816-3E209608F99B}"/>
                </a:ext>
              </a:extLst>
            </p:cNvPr>
            <p:cNvCxnSpPr/>
            <p:nvPr/>
          </p:nvCxnSpPr>
          <p:spPr>
            <a:xfrm flipV="1">
              <a:off x="10669318" y="5510453"/>
              <a:ext cx="563431" cy="43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E3BC1B4A-63B3-6ED8-A139-76FCB080016B}"/>
              </a:ext>
            </a:extLst>
          </p:cNvPr>
          <p:cNvSpPr/>
          <p:nvPr/>
        </p:nvSpPr>
        <p:spPr>
          <a:xfrm>
            <a:off x="-11106014" y="-2525457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DAA45BD2-4D4E-B939-8DB1-2F9FD297ACCA}"/>
              </a:ext>
            </a:extLst>
          </p:cNvPr>
          <p:cNvSpPr/>
          <p:nvPr/>
        </p:nvSpPr>
        <p:spPr>
          <a:xfrm>
            <a:off x="-3547578" y="-4182651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: 圆角 84">
            <a:extLst>
              <a:ext uri="{FF2B5EF4-FFF2-40B4-BE49-F238E27FC236}">
                <a16:creationId xmlns:a16="http://schemas.microsoft.com/office/drawing/2014/main" id="{7BAAD9FF-8BB6-1E5D-3E6A-3BEAA69860BE}"/>
              </a:ext>
            </a:extLst>
          </p:cNvPr>
          <p:cNvSpPr/>
          <p:nvPr/>
        </p:nvSpPr>
        <p:spPr>
          <a:xfrm>
            <a:off x="15691769" y="768699"/>
            <a:ext cx="2907650" cy="3084843"/>
          </a:xfrm>
          <a:prstGeom prst="roundRect">
            <a:avLst>
              <a:gd name="adj" fmla="val 9484"/>
            </a:avLst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2AFC33C3-37F7-4BED-F8C0-70EC0E7BF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582" y="463444"/>
            <a:ext cx="12141985" cy="60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 descr="查看源图像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26892" y="36189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: 对角圆角 20">
            <a:extLst>
              <a:ext uri="{FF2B5EF4-FFF2-40B4-BE49-F238E27FC236}">
                <a16:creationId xmlns:a16="http://schemas.microsoft.com/office/drawing/2014/main" id="{1059CB50-4409-87C9-31F1-4E7438B722CB}"/>
              </a:ext>
            </a:extLst>
          </p:cNvPr>
          <p:cNvSpPr/>
          <p:nvPr/>
        </p:nvSpPr>
        <p:spPr>
          <a:xfrm>
            <a:off x="982663" y="1805393"/>
            <a:ext cx="4655201" cy="3795323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11C99698-8B48-E8BA-1DB3-69E074DAA210}"/>
              </a:ext>
            </a:extLst>
          </p:cNvPr>
          <p:cNvSpPr/>
          <p:nvPr/>
        </p:nvSpPr>
        <p:spPr>
          <a:xfrm>
            <a:off x="1440172" y="2114365"/>
            <a:ext cx="3487278" cy="280076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1600">
                <a:latin typeface="宋体" panose="02010600030101010101" pitchFamily="2" charset="-122"/>
              </a:rPr>
              <a:t>我多么渴望看看这世上的一切，如果说我凭我的触觉能得到如此大的乐趣，那么能让我亲眼目赌一下该有多好。奇怪的是明眼人对这一切却如此淡漠！那点缀世界的五彩缤纷和千姿百态在他们看来是那么的平庸。也许人就是这样，有了的东西不知道欣赏，没有的东西又一味追求。在明眼人的世上，视力这种天赋不过增添一点方便罢了，并没有赋予他们的生活更多的意义。</a:t>
            </a:r>
          </a:p>
          <a:p>
            <a:r>
              <a:rPr lang="en-US" altLang="zh-CN" sz="1600">
                <a:latin typeface="宋体" panose="02010600030101010101" pitchFamily="2" charset="-122"/>
              </a:rPr>
              <a:t>？你又会让你的眼睛停留在何处？ </a:t>
            </a:r>
          </a:p>
        </p:txBody>
      </p:sp>
      <p:sp>
        <p:nvSpPr>
          <p:cNvPr id="92" name="矩形: 对角圆角 91">
            <a:extLst>
              <a:ext uri="{FF2B5EF4-FFF2-40B4-BE49-F238E27FC236}">
                <a16:creationId xmlns:a16="http://schemas.microsoft.com/office/drawing/2014/main" id="{0CF7D789-2260-1BF1-11B4-92E43FF192F1}"/>
              </a:ext>
            </a:extLst>
          </p:cNvPr>
          <p:cNvSpPr/>
          <p:nvPr/>
        </p:nvSpPr>
        <p:spPr>
          <a:xfrm>
            <a:off x="6095373" y="1693556"/>
            <a:ext cx="4655201" cy="37953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92BC86A-E319-B695-4F32-97A51766B454}"/>
              </a:ext>
            </a:extLst>
          </p:cNvPr>
          <p:cNvSpPr/>
          <p:nvPr/>
        </p:nvSpPr>
        <p:spPr>
          <a:xfrm>
            <a:off x="6799919" y="2109150"/>
            <a:ext cx="3271894" cy="2246769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latin typeface="宋体" panose="02010600030101010101" pitchFamily="2" charset="-122"/>
              </a:rPr>
              <a:t>请你思考一下这个问题：假如你只有三天的光明，你将如何使用你的眼睛？想到三天以后，太阳再也不会在你的眼前升起，你又将如何度过那宝贵的三日？你又会让你的眼睛停留在何处</a:t>
            </a:r>
            <a:r>
              <a:rPr lang="en-US" altLang="zh-CN" sz="1600">
                <a:latin typeface="宋体" panose="02010600030101010101" pitchFamily="2" charset="-122"/>
              </a:rPr>
              <a:t>？ </a:t>
            </a: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BFB5F75-2A82-E7E8-8F0C-BCD5DC8F0FF1}"/>
              </a:ext>
            </a:extLst>
          </p:cNvPr>
          <p:cNvSpPr txBox="1"/>
          <p:nvPr/>
        </p:nvSpPr>
        <p:spPr>
          <a:xfrm>
            <a:off x="282214" y="695211"/>
            <a:ext cx="248476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眼睛的故事</a:t>
            </a:r>
          </a:p>
        </p:txBody>
      </p:sp>
    </p:spTree>
    <p:extLst>
      <p:ext uri="{BB962C8B-B14F-4D97-AF65-F5344CB8AC3E}">
        <p14:creationId xmlns:p14="http://schemas.microsoft.com/office/powerpoint/2010/main" val="1330853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9958843" y="209569"/>
            <a:ext cx="2240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section 6 magical eyes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2AFC33C3-37F7-4BED-F8C0-70EC0E7BF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4969668" y="633025"/>
            <a:ext cx="12141985" cy="60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 descr="查看源图像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522012" y="37408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: 对角圆角 20">
            <a:extLst>
              <a:ext uri="{FF2B5EF4-FFF2-40B4-BE49-F238E27FC236}">
                <a16:creationId xmlns:a16="http://schemas.microsoft.com/office/drawing/2014/main" id="{1059CB50-4409-87C9-31F1-4E7438B722CB}"/>
              </a:ext>
            </a:extLst>
          </p:cNvPr>
          <p:cNvSpPr/>
          <p:nvPr/>
        </p:nvSpPr>
        <p:spPr>
          <a:xfrm>
            <a:off x="15277784" y="1927313"/>
            <a:ext cx="4655201" cy="3795323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11C99698-8B48-E8BA-1DB3-69E074DAA210}"/>
              </a:ext>
            </a:extLst>
          </p:cNvPr>
          <p:cNvSpPr/>
          <p:nvPr/>
        </p:nvSpPr>
        <p:spPr>
          <a:xfrm>
            <a:off x="15735292" y="2236285"/>
            <a:ext cx="3487278" cy="280076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1600">
                <a:latin typeface="宋体" panose="02010600030101010101" pitchFamily="2" charset="-122"/>
              </a:rPr>
              <a:t>我多么渴望看看这世上的一切，如果说我凭我的触觉能得到如此大的乐趣，那么能让我亲眼目赌一下该有多好。奇怪的是明眼人对这一切却如此淡漠！那点缀世界的五彩缤纷和千姿百态在他们看来是那么的平庸。也许人就是这样，有了的东西不知道欣赏，没有的东西又一味追求。在明眼人的世上，视力这种天赋不过增添一点方便罢了，并没有赋予他们的生活更多的意义。</a:t>
            </a:r>
          </a:p>
          <a:p>
            <a:r>
              <a:rPr lang="en-US" altLang="zh-CN" sz="1600">
                <a:latin typeface="宋体" panose="02010600030101010101" pitchFamily="2" charset="-122"/>
              </a:rPr>
              <a:t>？你又会让你的眼睛停留在何处？ </a:t>
            </a:r>
          </a:p>
        </p:txBody>
      </p:sp>
      <p:sp>
        <p:nvSpPr>
          <p:cNvPr id="92" name="矩形: 对角圆角 91">
            <a:extLst>
              <a:ext uri="{FF2B5EF4-FFF2-40B4-BE49-F238E27FC236}">
                <a16:creationId xmlns:a16="http://schemas.microsoft.com/office/drawing/2014/main" id="{0CF7D789-2260-1BF1-11B4-92E43FF192F1}"/>
              </a:ext>
            </a:extLst>
          </p:cNvPr>
          <p:cNvSpPr/>
          <p:nvPr/>
        </p:nvSpPr>
        <p:spPr>
          <a:xfrm>
            <a:off x="20390493" y="1815476"/>
            <a:ext cx="4655201" cy="37953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92BC86A-E319-B695-4F32-97A51766B454}"/>
              </a:ext>
            </a:extLst>
          </p:cNvPr>
          <p:cNvSpPr/>
          <p:nvPr/>
        </p:nvSpPr>
        <p:spPr>
          <a:xfrm>
            <a:off x="21095040" y="2231070"/>
            <a:ext cx="3271894" cy="2246769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latin typeface="宋体" panose="02010600030101010101" pitchFamily="2" charset="-122"/>
              </a:rPr>
              <a:t>请你思考一下这个问题：假如你只有三天的光明，你将如何使用你的眼睛？想到三天以后，太阳再也不会在你的眼前升起，你又将如何度过那宝贵的三日？你又会让你的眼睛停留在何处</a:t>
            </a:r>
            <a:r>
              <a:rPr lang="en-US" altLang="zh-CN" sz="1600">
                <a:latin typeface="宋体" panose="02010600030101010101" pitchFamily="2" charset="-122"/>
              </a:rPr>
              <a:t>？ </a:t>
            </a: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BFB5F75-2A82-E7E8-8F0C-BCD5DC8F0FF1}"/>
              </a:ext>
            </a:extLst>
          </p:cNvPr>
          <p:cNvSpPr txBox="1"/>
          <p:nvPr/>
        </p:nvSpPr>
        <p:spPr>
          <a:xfrm>
            <a:off x="14577333" y="817131"/>
            <a:ext cx="248476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眼睛的故事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341DC563-9F3F-9470-E3C4-7B0EC6D9EDF2}"/>
              </a:ext>
            </a:extLst>
          </p:cNvPr>
          <p:cNvSpPr/>
          <p:nvPr/>
        </p:nvSpPr>
        <p:spPr>
          <a:xfrm>
            <a:off x="1450984" y="922898"/>
            <a:ext cx="9509329" cy="4984259"/>
          </a:xfrm>
          <a:prstGeom prst="roundRect">
            <a:avLst>
              <a:gd name="adj" fmla="val 5659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Picture 10">
            <a:extLst>
              <a:ext uri="{FF2B5EF4-FFF2-40B4-BE49-F238E27FC236}">
                <a16:creationId xmlns:a16="http://schemas.microsoft.com/office/drawing/2014/main" id="{AD44E3FB-A8C4-5261-B4AD-36A39057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0752" y="1401906"/>
            <a:ext cx="4545536" cy="3693247"/>
          </a:xfrm>
          <a:prstGeom prst="rect">
            <a:avLst/>
          </a:prstGeom>
          <a:noFill/>
          <a:ln w="9525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文本框 4099">
            <a:extLst>
              <a:ext uri="{FF2B5EF4-FFF2-40B4-BE49-F238E27FC236}">
                <a16:creationId xmlns:a16="http://schemas.microsoft.com/office/drawing/2014/main" id="{C364C3E8-2D9F-1356-D76C-117BF7865F13}"/>
              </a:ext>
            </a:extLst>
          </p:cNvPr>
          <p:cNvSpPr/>
          <p:nvPr/>
        </p:nvSpPr>
        <p:spPr>
          <a:xfrm>
            <a:off x="2948016" y="1997659"/>
            <a:ext cx="91598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角膜</a:t>
            </a:r>
          </a:p>
        </p:txBody>
      </p:sp>
      <p:sp>
        <p:nvSpPr>
          <p:cNvPr id="110" name="文本框 4100">
            <a:extLst>
              <a:ext uri="{FF2B5EF4-FFF2-40B4-BE49-F238E27FC236}">
                <a16:creationId xmlns:a16="http://schemas.microsoft.com/office/drawing/2014/main" id="{48CE7DD1-1D41-CB63-CDA8-05C6684A23CE}"/>
              </a:ext>
            </a:extLst>
          </p:cNvPr>
          <p:cNvSpPr/>
          <p:nvPr/>
        </p:nvSpPr>
        <p:spPr>
          <a:xfrm>
            <a:off x="2584809" y="2733691"/>
            <a:ext cx="110966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</a:p>
        </p:txBody>
      </p:sp>
      <p:sp>
        <p:nvSpPr>
          <p:cNvPr id="111" name="文本框 4101">
            <a:extLst>
              <a:ext uri="{FF2B5EF4-FFF2-40B4-BE49-F238E27FC236}">
                <a16:creationId xmlns:a16="http://schemas.microsoft.com/office/drawing/2014/main" id="{03CF3DBA-9B87-9479-BB4F-6393D124C092}"/>
              </a:ext>
            </a:extLst>
          </p:cNvPr>
          <p:cNvSpPr/>
          <p:nvPr/>
        </p:nvSpPr>
        <p:spPr>
          <a:xfrm>
            <a:off x="2742533" y="4255670"/>
            <a:ext cx="77086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瞳孔</a:t>
            </a:r>
          </a:p>
        </p:txBody>
      </p:sp>
      <p:sp>
        <p:nvSpPr>
          <p:cNvPr id="112" name="文本框 4102">
            <a:extLst>
              <a:ext uri="{FF2B5EF4-FFF2-40B4-BE49-F238E27FC236}">
                <a16:creationId xmlns:a16="http://schemas.microsoft.com/office/drawing/2014/main" id="{82B7CCCC-CCAD-54CF-A4C4-3A0AA7E4909D}"/>
              </a:ext>
            </a:extLst>
          </p:cNvPr>
          <p:cNvSpPr/>
          <p:nvPr/>
        </p:nvSpPr>
        <p:spPr>
          <a:xfrm>
            <a:off x="8938777" y="3192433"/>
            <a:ext cx="156926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</a:p>
        </p:txBody>
      </p:sp>
      <p:sp>
        <p:nvSpPr>
          <p:cNvPr id="113" name="文本框 4103">
            <a:extLst>
              <a:ext uri="{FF2B5EF4-FFF2-40B4-BE49-F238E27FC236}">
                <a16:creationId xmlns:a16="http://schemas.microsoft.com/office/drawing/2014/main" id="{58765AE9-772E-2C02-61E1-6BB955296D0A}"/>
              </a:ext>
            </a:extLst>
          </p:cNvPr>
          <p:cNvSpPr/>
          <p:nvPr/>
        </p:nvSpPr>
        <p:spPr>
          <a:xfrm>
            <a:off x="9274989" y="1567120"/>
            <a:ext cx="17970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玻璃体</a:t>
            </a:r>
          </a:p>
        </p:txBody>
      </p:sp>
      <p:cxnSp>
        <p:nvCxnSpPr>
          <p:cNvPr id="115" name="直接连接符 4105">
            <a:extLst>
              <a:ext uri="{FF2B5EF4-FFF2-40B4-BE49-F238E27FC236}">
                <a16:creationId xmlns:a16="http://schemas.microsoft.com/office/drawing/2014/main" id="{09D825CC-AEC2-0A1E-BCED-40F46F5407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18634" y="2273343"/>
            <a:ext cx="1109663" cy="609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直接连接符 4106">
            <a:extLst>
              <a:ext uri="{FF2B5EF4-FFF2-40B4-BE49-F238E27FC236}">
                <a16:creationId xmlns:a16="http://schemas.microsoft.com/office/drawing/2014/main" id="{66C08693-0E33-B75F-B7AB-4BDA71AF52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02623" y="3046806"/>
            <a:ext cx="1484312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接连接符 4107">
            <a:extLst>
              <a:ext uri="{FF2B5EF4-FFF2-40B4-BE49-F238E27FC236}">
                <a16:creationId xmlns:a16="http://schemas.microsoft.com/office/drawing/2014/main" id="{AD24C413-D9B5-49A4-17AE-BF6AC1BFEA5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52271" y="3469343"/>
            <a:ext cx="1328736" cy="708634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直接连接符 4108">
            <a:extLst>
              <a:ext uri="{FF2B5EF4-FFF2-40B4-BE49-F238E27FC236}">
                <a16:creationId xmlns:a16="http://schemas.microsoft.com/office/drawing/2014/main" id="{B1DE2577-CCC6-B3CB-0387-9E707F486E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421185" y="2003469"/>
            <a:ext cx="1328738" cy="747712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直接连接符 4109">
            <a:extLst>
              <a:ext uri="{FF2B5EF4-FFF2-40B4-BE49-F238E27FC236}">
                <a16:creationId xmlns:a16="http://schemas.microsoft.com/office/drawing/2014/main" id="{19DF255B-FB74-1922-8FD5-DD66637A0DC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99622" y="3395918"/>
            <a:ext cx="939155" cy="2711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029796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8" name="对象 4098">
            <a:extLst>
              <a:ext uri="{FF2B5EF4-FFF2-40B4-BE49-F238E27FC236}">
                <a16:creationId xmlns:a16="http://schemas.microsoft.com/office/drawing/2014/main" id="{08039F1A-ECCA-87BC-2767-1B0227E6B6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320932"/>
              </p:ext>
            </p:extLst>
          </p:nvPr>
        </p:nvGraphicFramePr>
        <p:xfrm>
          <a:off x="20100624" y="1818822"/>
          <a:ext cx="4973637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4847619" imgH="4458322" progId="PBrush">
                  <p:embed/>
                </p:oleObj>
              </mc:Choice>
              <mc:Fallback>
                <p:oleObj r:id="rId4" imgW="4847619" imgH="4458322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0100624" y="1818822"/>
                        <a:ext cx="4973637" cy="445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文本框 4099">
            <a:extLst>
              <a:ext uri="{FF2B5EF4-FFF2-40B4-BE49-F238E27FC236}">
                <a16:creationId xmlns:a16="http://schemas.microsoft.com/office/drawing/2014/main" id="{C364C3E8-2D9F-1356-D76C-117BF7865F13}"/>
              </a:ext>
            </a:extLst>
          </p:cNvPr>
          <p:cNvSpPr/>
          <p:nvPr/>
        </p:nvSpPr>
        <p:spPr>
          <a:xfrm>
            <a:off x="18559162" y="1896609"/>
            <a:ext cx="12509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角膜</a:t>
            </a:r>
          </a:p>
        </p:txBody>
      </p:sp>
      <p:sp>
        <p:nvSpPr>
          <p:cNvPr id="110" name="文本框 4100">
            <a:extLst>
              <a:ext uri="{FF2B5EF4-FFF2-40B4-BE49-F238E27FC236}">
                <a16:creationId xmlns:a16="http://schemas.microsoft.com/office/drawing/2014/main" id="{48CE7DD1-1D41-CB63-CDA8-05C6684A23CE}"/>
              </a:ext>
            </a:extLst>
          </p:cNvPr>
          <p:cNvSpPr/>
          <p:nvPr/>
        </p:nvSpPr>
        <p:spPr>
          <a:xfrm>
            <a:off x="17911462" y="2917372"/>
            <a:ext cx="20320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</a:p>
        </p:txBody>
      </p:sp>
      <p:sp>
        <p:nvSpPr>
          <p:cNvPr id="111" name="文本框 4101">
            <a:extLst>
              <a:ext uri="{FF2B5EF4-FFF2-40B4-BE49-F238E27FC236}">
                <a16:creationId xmlns:a16="http://schemas.microsoft.com/office/drawing/2014/main" id="{03CF3DBA-9B87-9479-BB4F-6393D124C092}"/>
              </a:ext>
            </a:extLst>
          </p:cNvPr>
          <p:cNvSpPr/>
          <p:nvPr/>
        </p:nvSpPr>
        <p:spPr>
          <a:xfrm>
            <a:off x="18055924" y="3841297"/>
            <a:ext cx="1328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瞳孔</a:t>
            </a:r>
          </a:p>
        </p:txBody>
      </p:sp>
      <p:sp>
        <p:nvSpPr>
          <p:cNvPr id="112" name="文本框 4102">
            <a:extLst>
              <a:ext uri="{FF2B5EF4-FFF2-40B4-BE49-F238E27FC236}">
                <a16:creationId xmlns:a16="http://schemas.microsoft.com/office/drawing/2014/main" id="{82B7CCCC-CCAD-54CF-A4C4-3A0AA7E4909D}"/>
              </a:ext>
            </a:extLst>
          </p:cNvPr>
          <p:cNvSpPr/>
          <p:nvPr/>
        </p:nvSpPr>
        <p:spPr>
          <a:xfrm>
            <a:off x="24867887" y="3419022"/>
            <a:ext cx="179863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</a:p>
        </p:txBody>
      </p:sp>
      <p:sp>
        <p:nvSpPr>
          <p:cNvPr id="113" name="文本框 4103">
            <a:extLst>
              <a:ext uri="{FF2B5EF4-FFF2-40B4-BE49-F238E27FC236}">
                <a16:creationId xmlns:a16="http://schemas.microsoft.com/office/drawing/2014/main" id="{58765AE9-772E-2C02-61E1-6BB955296D0A}"/>
              </a:ext>
            </a:extLst>
          </p:cNvPr>
          <p:cNvSpPr/>
          <p:nvPr/>
        </p:nvSpPr>
        <p:spPr>
          <a:xfrm>
            <a:off x="24634524" y="1971222"/>
            <a:ext cx="17970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玻璃体</a:t>
            </a:r>
          </a:p>
        </p:txBody>
      </p:sp>
      <p:cxnSp>
        <p:nvCxnSpPr>
          <p:cNvPr id="115" name="直接连接符 4105">
            <a:extLst>
              <a:ext uri="{FF2B5EF4-FFF2-40B4-BE49-F238E27FC236}">
                <a16:creationId xmlns:a16="http://schemas.microsoft.com/office/drawing/2014/main" id="{09D825CC-AEC2-0A1E-BCED-40F46F5407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95787" y="2617334"/>
            <a:ext cx="1109663" cy="609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直接连接符 4106">
            <a:extLst>
              <a:ext uri="{FF2B5EF4-FFF2-40B4-BE49-F238E27FC236}">
                <a16:creationId xmlns:a16="http://schemas.microsoft.com/office/drawing/2014/main" id="{66C08693-0E33-B75F-B7AB-4BDA71AF52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475149" y="3419022"/>
            <a:ext cx="1484312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接连接符 4107">
            <a:extLst>
              <a:ext uri="{FF2B5EF4-FFF2-40B4-BE49-F238E27FC236}">
                <a16:creationId xmlns:a16="http://schemas.microsoft.com/office/drawing/2014/main" id="{AD24C413-D9B5-49A4-17AE-BF6AC1BFEA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279887" y="4201659"/>
            <a:ext cx="1406525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直接连接符 4108">
            <a:extLst>
              <a:ext uri="{FF2B5EF4-FFF2-40B4-BE49-F238E27FC236}">
                <a16:creationId xmlns:a16="http://schemas.microsoft.com/office/drawing/2014/main" id="{B1DE2577-CCC6-B3CB-0387-9E707F486E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3305787" y="2352222"/>
            <a:ext cx="1328738" cy="74771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直接连接符 4109">
            <a:extLst>
              <a:ext uri="{FF2B5EF4-FFF2-40B4-BE49-F238E27FC236}">
                <a16:creationId xmlns:a16="http://schemas.microsoft.com/office/drawing/2014/main" id="{19DF255B-FB74-1922-8FD5-DD66637A0DC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242412" y="3800022"/>
            <a:ext cx="547688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Rectangle 23">
            <a:hlinkClick r:id="" action="ppaction://noaction"/>
            <a:extLst>
              <a:ext uri="{FF2B5EF4-FFF2-40B4-BE49-F238E27FC236}">
                <a16:creationId xmlns:a16="http://schemas.microsoft.com/office/drawing/2014/main" id="{B64CCF9A-8444-6DE9-8C2B-03B36D091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1128302"/>
            <a:ext cx="19478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重要结构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75" name="Text Box 5">
            <a:extLst>
              <a:ext uri="{FF2B5EF4-FFF2-40B4-BE49-F238E27FC236}">
                <a16:creationId xmlns:a16="http://schemas.microsoft.com/office/drawing/2014/main" id="{C280CCB8-FAB8-53C0-544F-4D8792EDA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337" y="634169"/>
            <a:ext cx="28490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一、眼睛视物原理</a:t>
            </a:r>
          </a:p>
        </p:txBody>
      </p:sp>
      <p:sp>
        <p:nvSpPr>
          <p:cNvPr id="76" name="Rectangle 23">
            <a:extLst>
              <a:ext uri="{FF2B5EF4-FFF2-40B4-BE49-F238E27FC236}">
                <a16:creationId xmlns:a16="http://schemas.microsoft.com/office/drawing/2014/main" id="{20A4B249-AFA0-1239-4009-854225402E52}"/>
              </a:ext>
            </a:extLst>
          </p:cNvPr>
          <p:cNvSpPr/>
          <p:nvPr/>
        </p:nvSpPr>
        <p:spPr>
          <a:xfrm>
            <a:off x="886653" y="4998382"/>
            <a:ext cx="24257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【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原理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】</a:t>
            </a:r>
            <a:endParaRPr lang="en-US" altLang="zh-CN"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Text Box 24">
            <a:hlinkClick r:id="" action="ppaction://noaction"/>
            <a:extLst>
              <a:ext uri="{FF2B5EF4-FFF2-40B4-BE49-F238E27FC236}">
                <a16:creationId xmlns:a16="http://schemas.microsoft.com/office/drawing/2014/main" id="{69E8268A-C477-9D5C-8493-3CBD358B9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7903" y="4988824"/>
            <a:ext cx="60886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r>
              <a:rPr lang="en-US" altLang="zh-CN" sz="2000" b="1" i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u&gt;2f  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时，物体在视网膜上成倒立缩小实像。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3FD635ED-CC51-5A44-0469-74FD59A433C7}"/>
              </a:ext>
            </a:extLst>
          </p:cNvPr>
          <p:cNvSpPr/>
          <p:nvPr/>
        </p:nvSpPr>
        <p:spPr>
          <a:xfrm>
            <a:off x="2248070" y="1785758"/>
            <a:ext cx="2752703" cy="2885900"/>
          </a:xfrm>
          <a:prstGeom prst="roundRect">
            <a:avLst>
              <a:gd name="adj" fmla="val 10340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Rectangle 83">
            <a:extLst>
              <a:ext uri="{FF2B5EF4-FFF2-40B4-BE49-F238E27FC236}">
                <a16:creationId xmlns:a16="http://schemas.microsoft.com/office/drawing/2014/main" id="{15BB0651-D77C-696C-CA5A-7BA96CB64721}"/>
              </a:ext>
            </a:extLst>
          </p:cNvPr>
          <p:cNvSpPr/>
          <p:nvPr/>
        </p:nvSpPr>
        <p:spPr>
          <a:xfrm>
            <a:off x="2675861" y="1918025"/>
            <a:ext cx="1953331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  <a:endParaRPr lang="en-US" altLang="zh-CN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 Box 87">
            <a:extLst>
              <a:ext uri="{FF2B5EF4-FFF2-40B4-BE49-F238E27FC236}">
                <a16:creationId xmlns:a16="http://schemas.microsoft.com/office/drawing/2014/main" id="{4327AFC0-427B-762B-05E5-B211C9CDB898}"/>
              </a:ext>
            </a:extLst>
          </p:cNvPr>
          <p:cNvSpPr/>
          <p:nvPr/>
        </p:nvSpPr>
        <p:spPr>
          <a:xfrm>
            <a:off x="2709672" y="2725157"/>
            <a:ext cx="1943433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相当于凸透镜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 Box 87">
            <a:extLst>
              <a:ext uri="{FF2B5EF4-FFF2-40B4-BE49-F238E27FC236}">
                <a16:creationId xmlns:a16="http://schemas.microsoft.com/office/drawing/2014/main" id="{08E821D7-ABCF-CF27-1F2E-4BE7A8FDEEFB}"/>
              </a:ext>
            </a:extLst>
          </p:cNvPr>
          <p:cNvSpPr/>
          <p:nvPr/>
        </p:nvSpPr>
        <p:spPr>
          <a:xfrm>
            <a:off x="2709672" y="3226807"/>
            <a:ext cx="194343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焦距一般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5cm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 Box 87">
            <a:extLst>
              <a:ext uri="{FF2B5EF4-FFF2-40B4-BE49-F238E27FC236}">
                <a16:creationId xmlns:a16="http://schemas.microsoft.com/office/drawing/2014/main" id="{93C6381A-F929-8CCF-0C48-AF5455D1D8AB}"/>
              </a:ext>
            </a:extLst>
          </p:cNvPr>
          <p:cNvSpPr/>
          <p:nvPr/>
        </p:nvSpPr>
        <p:spPr>
          <a:xfrm>
            <a:off x="2709672" y="3725282"/>
            <a:ext cx="194343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具有成像作用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矩形: 圆角 93">
            <a:extLst>
              <a:ext uri="{FF2B5EF4-FFF2-40B4-BE49-F238E27FC236}">
                <a16:creationId xmlns:a16="http://schemas.microsoft.com/office/drawing/2014/main" id="{66C057AC-6C47-8E5B-C719-511025EE35D6}"/>
              </a:ext>
            </a:extLst>
          </p:cNvPr>
          <p:cNvSpPr/>
          <p:nvPr/>
        </p:nvSpPr>
        <p:spPr>
          <a:xfrm>
            <a:off x="6767001" y="1759175"/>
            <a:ext cx="2662149" cy="2967467"/>
          </a:xfrm>
          <a:prstGeom prst="roundRect">
            <a:avLst>
              <a:gd name="adj" fmla="val 10735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Rectangle 83">
            <a:extLst>
              <a:ext uri="{FF2B5EF4-FFF2-40B4-BE49-F238E27FC236}">
                <a16:creationId xmlns:a16="http://schemas.microsoft.com/office/drawing/2014/main" id="{69A04551-45D8-0DFE-1D59-CACC5AB17CE3}"/>
              </a:ext>
            </a:extLst>
          </p:cNvPr>
          <p:cNvSpPr/>
          <p:nvPr/>
        </p:nvSpPr>
        <p:spPr>
          <a:xfrm>
            <a:off x="7181182" y="1903165"/>
            <a:ext cx="202784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2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）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  <a:endParaRPr lang="en-US" altLang="zh-CN" sz="20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 Box 87">
            <a:extLst>
              <a:ext uri="{FF2B5EF4-FFF2-40B4-BE49-F238E27FC236}">
                <a16:creationId xmlns:a16="http://schemas.microsoft.com/office/drawing/2014/main" id="{F6E22785-F5BF-08FC-9796-1C56BDBD2210}"/>
              </a:ext>
            </a:extLst>
          </p:cNvPr>
          <p:cNvSpPr/>
          <p:nvPr/>
        </p:nvSpPr>
        <p:spPr>
          <a:xfrm>
            <a:off x="7324208" y="3307845"/>
            <a:ext cx="201756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相当于光屏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 Box 87">
            <a:extLst>
              <a:ext uri="{FF2B5EF4-FFF2-40B4-BE49-F238E27FC236}">
                <a16:creationId xmlns:a16="http://schemas.microsoft.com/office/drawing/2014/main" id="{51A2A4B4-C27C-E9DF-4A3C-F4AADE004ADB}"/>
              </a:ext>
            </a:extLst>
          </p:cNvPr>
          <p:cNvSpPr/>
          <p:nvPr/>
        </p:nvSpPr>
        <p:spPr>
          <a:xfrm>
            <a:off x="7324208" y="2774445"/>
            <a:ext cx="201756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布满感光细胞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 Box 87">
            <a:extLst>
              <a:ext uri="{FF2B5EF4-FFF2-40B4-BE49-F238E27FC236}">
                <a16:creationId xmlns:a16="http://schemas.microsoft.com/office/drawing/2014/main" id="{58F45149-AEB8-28BF-3741-4ED9EF2A44BA}"/>
              </a:ext>
            </a:extLst>
          </p:cNvPr>
          <p:cNvSpPr/>
          <p:nvPr/>
        </p:nvSpPr>
        <p:spPr>
          <a:xfrm>
            <a:off x="7324208" y="3841245"/>
            <a:ext cx="201756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视觉暂留功能</a:t>
            </a:r>
            <a:endParaRPr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0833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8" name="对象 4098">
            <a:extLst>
              <a:ext uri="{FF2B5EF4-FFF2-40B4-BE49-F238E27FC236}">
                <a16:creationId xmlns:a16="http://schemas.microsoft.com/office/drawing/2014/main" id="{08039F1A-ECCA-87BC-2767-1B0227E6B6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1422202"/>
              </p:ext>
            </p:extLst>
          </p:nvPr>
        </p:nvGraphicFramePr>
        <p:xfrm>
          <a:off x="24164951" y="15480100"/>
          <a:ext cx="4973637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4847619" imgH="4458322" progId="PBrush">
                  <p:embed/>
                </p:oleObj>
              </mc:Choice>
              <mc:Fallback>
                <p:oleObj r:id="rId4" imgW="4847619" imgH="4458322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4164951" y="15480100"/>
                        <a:ext cx="4973637" cy="445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文本框 4099">
            <a:extLst>
              <a:ext uri="{FF2B5EF4-FFF2-40B4-BE49-F238E27FC236}">
                <a16:creationId xmlns:a16="http://schemas.microsoft.com/office/drawing/2014/main" id="{C364C3E8-2D9F-1356-D76C-117BF7865F13}"/>
              </a:ext>
            </a:extLst>
          </p:cNvPr>
          <p:cNvSpPr/>
          <p:nvPr/>
        </p:nvSpPr>
        <p:spPr>
          <a:xfrm>
            <a:off x="22623489" y="15557888"/>
            <a:ext cx="12509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角膜</a:t>
            </a:r>
          </a:p>
        </p:txBody>
      </p:sp>
      <p:sp>
        <p:nvSpPr>
          <p:cNvPr id="110" name="文本框 4100">
            <a:extLst>
              <a:ext uri="{FF2B5EF4-FFF2-40B4-BE49-F238E27FC236}">
                <a16:creationId xmlns:a16="http://schemas.microsoft.com/office/drawing/2014/main" id="{48CE7DD1-1D41-CB63-CDA8-05C6684A23CE}"/>
              </a:ext>
            </a:extLst>
          </p:cNvPr>
          <p:cNvSpPr/>
          <p:nvPr/>
        </p:nvSpPr>
        <p:spPr>
          <a:xfrm>
            <a:off x="21975789" y="16578650"/>
            <a:ext cx="203200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</a:t>
            </a:r>
          </a:p>
        </p:txBody>
      </p:sp>
      <p:sp>
        <p:nvSpPr>
          <p:cNvPr id="111" name="文本框 4101">
            <a:extLst>
              <a:ext uri="{FF2B5EF4-FFF2-40B4-BE49-F238E27FC236}">
                <a16:creationId xmlns:a16="http://schemas.microsoft.com/office/drawing/2014/main" id="{03CF3DBA-9B87-9479-BB4F-6393D124C092}"/>
              </a:ext>
            </a:extLst>
          </p:cNvPr>
          <p:cNvSpPr/>
          <p:nvPr/>
        </p:nvSpPr>
        <p:spPr>
          <a:xfrm>
            <a:off x="22120251" y="17502575"/>
            <a:ext cx="13287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瞳孔</a:t>
            </a:r>
          </a:p>
        </p:txBody>
      </p:sp>
      <p:sp>
        <p:nvSpPr>
          <p:cNvPr id="112" name="文本框 4102">
            <a:extLst>
              <a:ext uri="{FF2B5EF4-FFF2-40B4-BE49-F238E27FC236}">
                <a16:creationId xmlns:a16="http://schemas.microsoft.com/office/drawing/2014/main" id="{82B7CCCC-CCAD-54CF-A4C4-3A0AA7E4909D}"/>
              </a:ext>
            </a:extLst>
          </p:cNvPr>
          <p:cNvSpPr/>
          <p:nvPr/>
        </p:nvSpPr>
        <p:spPr>
          <a:xfrm>
            <a:off x="28932215" y="17080300"/>
            <a:ext cx="179863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视网膜</a:t>
            </a:r>
          </a:p>
        </p:txBody>
      </p:sp>
      <p:sp>
        <p:nvSpPr>
          <p:cNvPr id="113" name="文本框 4103">
            <a:extLst>
              <a:ext uri="{FF2B5EF4-FFF2-40B4-BE49-F238E27FC236}">
                <a16:creationId xmlns:a16="http://schemas.microsoft.com/office/drawing/2014/main" id="{58765AE9-772E-2C02-61E1-6BB955296D0A}"/>
              </a:ext>
            </a:extLst>
          </p:cNvPr>
          <p:cNvSpPr/>
          <p:nvPr/>
        </p:nvSpPr>
        <p:spPr>
          <a:xfrm>
            <a:off x="28698853" y="15632500"/>
            <a:ext cx="1797050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玻璃体</a:t>
            </a:r>
          </a:p>
        </p:txBody>
      </p:sp>
      <p:cxnSp>
        <p:nvCxnSpPr>
          <p:cNvPr id="115" name="直接连接符 4105">
            <a:extLst>
              <a:ext uri="{FF2B5EF4-FFF2-40B4-BE49-F238E27FC236}">
                <a16:creationId xmlns:a16="http://schemas.microsoft.com/office/drawing/2014/main" id="{09D825CC-AEC2-0A1E-BCED-40F46F5407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560114" y="16278613"/>
            <a:ext cx="1109663" cy="609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直接连接符 4106">
            <a:extLst>
              <a:ext uri="{FF2B5EF4-FFF2-40B4-BE49-F238E27FC236}">
                <a16:creationId xmlns:a16="http://schemas.microsoft.com/office/drawing/2014/main" id="{66C08693-0E33-B75F-B7AB-4BDA71AF52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539476" y="17080300"/>
            <a:ext cx="1484312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接连接符 4107">
            <a:extLst>
              <a:ext uri="{FF2B5EF4-FFF2-40B4-BE49-F238E27FC236}">
                <a16:creationId xmlns:a16="http://schemas.microsoft.com/office/drawing/2014/main" id="{AD24C413-D9B5-49A4-17AE-BF6AC1BFEA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344214" y="17862938"/>
            <a:ext cx="1406525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直接连接符 4108">
            <a:extLst>
              <a:ext uri="{FF2B5EF4-FFF2-40B4-BE49-F238E27FC236}">
                <a16:creationId xmlns:a16="http://schemas.microsoft.com/office/drawing/2014/main" id="{B1DE2577-CCC6-B3CB-0387-9E707F486E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370115" y="16013500"/>
            <a:ext cx="1328738" cy="74771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直接连接符 4109">
            <a:extLst>
              <a:ext uri="{FF2B5EF4-FFF2-40B4-BE49-F238E27FC236}">
                <a16:creationId xmlns:a16="http://schemas.microsoft.com/office/drawing/2014/main" id="{19DF255B-FB74-1922-8FD5-DD66637A0DC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306740" y="17461300"/>
            <a:ext cx="547688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2" y="720111"/>
            <a:ext cx="5983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二、人眼看清远近物体的原理：</a:t>
            </a:r>
          </a:p>
        </p:txBody>
      </p:sp>
      <p:sp>
        <p:nvSpPr>
          <p:cNvPr id="81" name="文本框 12302">
            <a:extLst>
              <a:ext uri="{FF2B5EF4-FFF2-40B4-BE49-F238E27FC236}">
                <a16:creationId xmlns:a16="http://schemas.microsoft.com/office/drawing/2014/main" id="{F7A5C693-D76C-51D4-6E99-81B8364DC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0019" y="1204260"/>
            <a:ext cx="3934963" cy="584775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blurRad="76200" dist="88900" dir="4200000" algn="t" rotWithShape="0">
              <a:schemeClr val="tx1">
                <a:alpha val="28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晶状体的调节作用</a:t>
            </a:r>
          </a:p>
        </p:txBody>
      </p:sp>
      <p:sp>
        <p:nvSpPr>
          <p:cNvPr id="3" name="矩形: 对角圆角 2">
            <a:extLst>
              <a:ext uri="{FF2B5EF4-FFF2-40B4-BE49-F238E27FC236}">
                <a16:creationId xmlns:a16="http://schemas.microsoft.com/office/drawing/2014/main" id="{2DD140A8-A198-51E0-63C8-210DD9315E7E}"/>
              </a:ext>
            </a:extLst>
          </p:cNvPr>
          <p:cNvSpPr/>
          <p:nvPr/>
        </p:nvSpPr>
        <p:spPr>
          <a:xfrm>
            <a:off x="1279575" y="2017635"/>
            <a:ext cx="4326866" cy="3960876"/>
          </a:xfrm>
          <a:prstGeom prst="round2DiagRect">
            <a:avLst>
              <a:gd name="adj1" fmla="val 1057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12292">
            <a:extLst>
              <a:ext uri="{FF2B5EF4-FFF2-40B4-BE49-F238E27FC236}">
                <a16:creationId xmlns:a16="http://schemas.microsoft.com/office/drawing/2014/main" id="{EDF76CE2-E6E4-F248-7AA5-41509D7E32A3}"/>
              </a:ext>
            </a:extLst>
          </p:cNvPr>
          <p:cNvSpPr/>
          <p:nvPr/>
        </p:nvSpPr>
        <p:spPr>
          <a:xfrm>
            <a:off x="1999142" y="4873966"/>
            <a:ext cx="2744979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当眼球看远处的物体时。睫状体比较放松，晶状体变薄，远处来的光线恰好会聚在视网膜上</a:t>
            </a:r>
          </a:p>
        </p:txBody>
      </p:sp>
      <p:sp>
        <p:nvSpPr>
          <p:cNvPr id="83" name="矩形: 对角圆角 82">
            <a:extLst>
              <a:ext uri="{FF2B5EF4-FFF2-40B4-BE49-F238E27FC236}">
                <a16:creationId xmlns:a16="http://schemas.microsoft.com/office/drawing/2014/main" id="{5AE02A16-BF29-CF33-10B2-0EF8DEAD566F}"/>
              </a:ext>
            </a:extLst>
          </p:cNvPr>
          <p:cNvSpPr/>
          <p:nvPr/>
        </p:nvSpPr>
        <p:spPr>
          <a:xfrm>
            <a:off x="6667501" y="2017635"/>
            <a:ext cx="4326866" cy="3960876"/>
          </a:xfrm>
          <a:prstGeom prst="round2DiagRect">
            <a:avLst>
              <a:gd name="adj1" fmla="val 10071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文本框 12293">
            <a:extLst>
              <a:ext uri="{FF2B5EF4-FFF2-40B4-BE49-F238E27FC236}">
                <a16:creationId xmlns:a16="http://schemas.microsoft.com/office/drawing/2014/main" id="{40ADB6C7-1239-5C45-C327-D8A061D66735}"/>
              </a:ext>
            </a:extLst>
          </p:cNvPr>
          <p:cNvSpPr/>
          <p:nvPr/>
        </p:nvSpPr>
        <p:spPr>
          <a:xfrm>
            <a:off x="7345346" y="4886292"/>
            <a:ext cx="3131848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当眼球看近处的物体时。睫状体收缩晶状体变厚，近处来的光线恰好会聚在视网膜上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4A83578-357D-3588-54B8-CFE2500588DD}"/>
              </a:ext>
            </a:extLst>
          </p:cNvPr>
          <p:cNvSpPr/>
          <p:nvPr/>
        </p:nvSpPr>
        <p:spPr>
          <a:xfrm>
            <a:off x="1283839" y="2513781"/>
            <a:ext cx="4341609" cy="2203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0" name="对象 12291">
            <a:extLst>
              <a:ext uri="{FF2B5EF4-FFF2-40B4-BE49-F238E27FC236}">
                <a16:creationId xmlns:a16="http://schemas.microsoft.com/office/drawing/2014/main" id="{39778751-3B88-0E22-1B4D-E6AA0A917F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900844"/>
              </p:ext>
            </p:extLst>
          </p:nvPr>
        </p:nvGraphicFramePr>
        <p:xfrm>
          <a:off x="2359025" y="2589213"/>
          <a:ext cx="20955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6" imgW="1752480" imgH="1653480" progId="Paint.Picture">
                  <p:embed/>
                </p:oleObj>
              </mc:Choice>
              <mc:Fallback>
                <p:oleObj name="BMP 图像" r:id="rId6" imgW="1752480" imgH="165348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59025" y="2589213"/>
                        <a:ext cx="20955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3" name="直接连接符 12294">
            <a:extLst>
              <a:ext uri="{FF2B5EF4-FFF2-40B4-BE49-F238E27FC236}">
                <a16:creationId xmlns:a16="http://schemas.microsoft.com/office/drawing/2014/main" id="{0D128A4B-D1AB-FA06-B1D8-9C93AAB779E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387431" y="3160989"/>
            <a:ext cx="1524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直接连接符 12295">
            <a:extLst>
              <a:ext uri="{FF2B5EF4-FFF2-40B4-BE49-F238E27FC236}">
                <a16:creationId xmlns:a16="http://schemas.microsoft.com/office/drawing/2014/main" id="{5C199E67-C696-EB0E-7B86-85E63824F24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87431" y="3770589"/>
            <a:ext cx="15240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直接连接符 12296">
            <a:extLst>
              <a:ext uri="{FF2B5EF4-FFF2-40B4-BE49-F238E27FC236}">
                <a16:creationId xmlns:a16="http://schemas.microsoft.com/office/drawing/2014/main" id="{182827C8-F36B-E50B-926A-9C2C2AD453D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11431" y="3521532"/>
            <a:ext cx="1378500" cy="401457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接连接符 12297">
            <a:extLst>
              <a:ext uri="{FF2B5EF4-FFF2-40B4-BE49-F238E27FC236}">
                <a16:creationId xmlns:a16="http://schemas.microsoft.com/office/drawing/2014/main" id="{F5DB57FE-ABC7-A36A-7291-691C9DD136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11431" y="3160989"/>
            <a:ext cx="1378500" cy="340066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矩形 81">
            <a:extLst>
              <a:ext uri="{FF2B5EF4-FFF2-40B4-BE49-F238E27FC236}">
                <a16:creationId xmlns:a16="http://schemas.microsoft.com/office/drawing/2014/main" id="{898094CC-CCC6-250D-5BEB-58002F59B73D}"/>
              </a:ext>
            </a:extLst>
          </p:cNvPr>
          <p:cNvSpPr/>
          <p:nvPr/>
        </p:nvSpPr>
        <p:spPr>
          <a:xfrm>
            <a:off x="6667501" y="2568186"/>
            <a:ext cx="4341609" cy="22031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片 12290">
            <a:extLst>
              <a:ext uri="{FF2B5EF4-FFF2-40B4-BE49-F238E27FC236}">
                <a16:creationId xmlns:a16="http://schemas.microsoft.com/office/drawing/2014/main" id="{E82E4F55-81E4-1628-47EF-FE78FD2EA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8460" y="2568255"/>
            <a:ext cx="2590800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7" name="直接连接符 12298">
            <a:extLst>
              <a:ext uri="{FF2B5EF4-FFF2-40B4-BE49-F238E27FC236}">
                <a16:creationId xmlns:a16="http://schemas.microsoft.com/office/drawing/2014/main" id="{010A2156-DBB2-EA7B-C597-3F433464C9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015060" y="3406455"/>
            <a:ext cx="13716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2299">
            <a:extLst>
              <a:ext uri="{FF2B5EF4-FFF2-40B4-BE49-F238E27FC236}">
                <a16:creationId xmlns:a16="http://schemas.microsoft.com/office/drawing/2014/main" id="{90050C08-51DA-7F24-3CF0-8BF921187C8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15060" y="3711255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12300">
            <a:extLst>
              <a:ext uri="{FF2B5EF4-FFF2-40B4-BE49-F238E27FC236}">
                <a16:creationId xmlns:a16="http://schemas.microsoft.com/office/drawing/2014/main" id="{C12F2739-72BC-D109-787F-2BB75BFD18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86660" y="3406455"/>
            <a:ext cx="16002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2301">
            <a:extLst>
              <a:ext uri="{FF2B5EF4-FFF2-40B4-BE49-F238E27FC236}">
                <a16:creationId xmlns:a16="http://schemas.microsoft.com/office/drawing/2014/main" id="{A54972B3-0480-AB47-E5C2-4F938AEDEC9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386660" y="3635055"/>
            <a:ext cx="16002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12004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2" y="549504"/>
            <a:ext cx="412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二、人眼看清远近物体的原理：</a:t>
            </a:r>
          </a:p>
        </p:txBody>
      </p:sp>
      <p:sp>
        <p:nvSpPr>
          <p:cNvPr id="81" name="文本框 12302">
            <a:extLst>
              <a:ext uri="{FF2B5EF4-FFF2-40B4-BE49-F238E27FC236}">
                <a16:creationId xmlns:a16="http://schemas.microsoft.com/office/drawing/2014/main" id="{F7A5C693-D76C-51D4-6E99-81B8364DC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7515" y="5737081"/>
            <a:ext cx="2260308" cy="40011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blurRad="76200" dist="88900" dir="4200000" algn="t" rotWithShape="0">
              <a:schemeClr val="tx1">
                <a:alpha val="28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晶状体的调节作用</a:t>
            </a:r>
          </a:p>
        </p:txBody>
      </p:sp>
      <p:sp>
        <p:nvSpPr>
          <p:cNvPr id="3" name="矩形: 对角圆角 2">
            <a:extLst>
              <a:ext uri="{FF2B5EF4-FFF2-40B4-BE49-F238E27FC236}">
                <a16:creationId xmlns:a16="http://schemas.microsoft.com/office/drawing/2014/main" id="{2DD140A8-A198-51E0-63C8-210DD9315E7E}"/>
              </a:ext>
            </a:extLst>
          </p:cNvPr>
          <p:cNvSpPr/>
          <p:nvPr/>
        </p:nvSpPr>
        <p:spPr>
          <a:xfrm rot="1541292">
            <a:off x="13471575" y="6824097"/>
            <a:ext cx="4326866" cy="3960876"/>
          </a:xfrm>
          <a:prstGeom prst="round2DiagRect">
            <a:avLst>
              <a:gd name="adj1" fmla="val 1057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0" name="对象 12291">
            <a:extLst>
              <a:ext uri="{FF2B5EF4-FFF2-40B4-BE49-F238E27FC236}">
                <a16:creationId xmlns:a16="http://schemas.microsoft.com/office/drawing/2014/main" id="{39778751-3B88-0E22-1B4D-E6AA0A917F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821896"/>
              </p:ext>
            </p:extLst>
          </p:nvPr>
        </p:nvGraphicFramePr>
        <p:xfrm>
          <a:off x="14551023" y="7395675"/>
          <a:ext cx="2095500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像" r:id="rId4" imgW="1752480" imgH="1653480" progId="Paint.Picture">
                  <p:embed/>
                </p:oleObj>
              </mc:Choice>
              <mc:Fallback>
                <p:oleObj name="BMP 图像" r:id="rId4" imgW="1752480" imgH="165348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51023" y="7395675"/>
                        <a:ext cx="2095500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文本框 12292">
            <a:extLst>
              <a:ext uri="{FF2B5EF4-FFF2-40B4-BE49-F238E27FC236}">
                <a16:creationId xmlns:a16="http://schemas.microsoft.com/office/drawing/2014/main" id="{EDF76CE2-E6E4-F248-7AA5-41509D7E32A3}"/>
              </a:ext>
            </a:extLst>
          </p:cNvPr>
          <p:cNvSpPr/>
          <p:nvPr/>
        </p:nvSpPr>
        <p:spPr>
          <a:xfrm rot="1541292">
            <a:off x="14191142" y="9680428"/>
            <a:ext cx="2744979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当眼球看远处的物体时。睫状体比较放松，晶状体变薄，远处来的光线恰好会聚在视网膜上</a:t>
            </a:r>
          </a:p>
        </p:txBody>
      </p:sp>
      <p:cxnSp>
        <p:nvCxnSpPr>
          <p:cNvPr id="73" name="直接连接符 12294">
            <a:extLst>
              <a:ext uri="{FF2B5EF4-FFF2-40B4-BE49-F238E27FC236}">
                <a16:creationId xmlns:a16="http://schemas.microsoft.com/office/drawing/2014/main" id="{0D128A4B-D1AB-FA06-B1D8-9C93AAB779E6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13579430" y="7967451"/>
            <a:ext cx="1524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直接连接符 12295">
            <a:extLst>
              <a:ext uri="{FF2B5EF4-FFF2-40B4-BE49-F238E27FC236}">
                <a16:creationId xmlns:a16="http://schemas.microsoft.com/office/drawing/2014/main" id="{5C199E67-C696-EB0E-7B86-85E63824F241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13579430" y="8577051"/>
            <a:ext cx="15240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直接连接符 12296">
            <a:extLst>
              <a:ext uri="{FF2B5EF4-FFF2-40B4-BE49-F238E27FC236}">
                <a16:creationId xmlns:a16="http://schemas.microsoft.com/office/drawing/2014/main" id="{182827C8-F36B-E50B-926A-9C2C2AD453D9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15103430" y="8327994"/>
            <a:ext cx="1378500" cy="401457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接连接符 12297">
            <a:extLst>
              <a:ext uri="{FF2B5EF4-FFF2-40B4-BE49-F238E27FC236}">
                <a16:creationId xmlns:a16="http://schemas.microsoft.com/office/drawing/2014/main" id="{F5DB57FE-ABC7-A36A-7291-691C9DD136A7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15103430" y="7967451"/>
            <a:ext cx="1378500" cy="340066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3" name="矩形: 对角圆角 82">
            <a:extLst>
              <a:ext uri="{FF2B5EF4-FFF2-40B4-BE49-F238E27FC236}">
                <a16:creationId xmlns:a16="http://schemas.microsoft.com/office/drawing/2014/main" id="{5AE02A16-BF29-CF33-10B2-0EF8DEAD566F}"/>
              </a:ext>
            </a:extLst>
          </p:cNvPr>
          <p:cNvSpPr/>
          <p:nvPr/>
        </p:nvSpPr>
        <p:spPr>
          <a:xfrm rot="1541292">
            <a:off x="18859500" y="6824097"/>
            <a:ext cx="4326866" cy="3960876"/>
          </a:xfrm>
          <a:prstGeom prst="round2DiagRect">
            <a:avLst>
              <a:gd name="adj1" fmla="val 10071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片 12290">
            <a:extLst>
              <a:ext uri="{FF2B5EF4-FFF2-40B4-BE49-F238E27FC236}">
                <a16:creationId xmlns:a16="http://schemas.microsoft.com/office/drawing/2014/main" id="{E82E4F55-81E4-1628-47EF-FE78FD2EA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541292">
            <a:off x="19740459" y="7164517"/>
            <a:ext cx="2590800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文本框 12293">
            <a:extLst>
              <a:ext uri="{FF2B5EF4-FFF2-40B4-BE49-F238E27FC236}">
                <a16:creationId xmlns:a16="http://schemas.microsoft.com/office/drawing/2014/main" id="{40ADB6C7-1239-5C45-C327-D8A061D66735}"/>
              </a:ext>
            </a:extLst>
          </p:cNvPr>
          <p:cNvSpPr/>
          <p:nvPr/>
        </p:nvSpPr>
        <p:spPr>
          <a:xfrm rot="1541292">
            <a:off x="19656592" y="9496505"/>
            <a:ext cx="2711744" cy="738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1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当眼球看近处的物体时。睫状体收缩晶状体变厚，近处来的光线恰好会聚在视网膜上</a:t>
            </a:r>
          </a:p>
        </p:txBody>
      </p:sp>
      <p:cxnSp>
        <p:nvCxnSpPr>
          <p:cNvPr id="77" name="直接连接符 12298">
            <a:extLst>
              <a:ext uri="{FF2B5EF4-FFF2-40B4-BE49-F238E27FC236}">
                <a16:creationId xmlns:a16="http://schemas.microsoft.com/office/drawing/2014/main" id="{010A2156-DBB2-EA7B-C597-3F433464C927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19207059" y="8002717"/>
            <a:ext cx="13716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2299">
            <a:extLst>
              <a:ext uri="{FF2B5EF4-FFF2-40B4-BE49-F238E27FC236}">
                <a16:creationId xmlns:a16="http://schemas.microsoft.com/office/drawing/2014/main" id="{90050C08-51DA-7F24-3CF0-8BF921187C8D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19207059" y="8307517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12300">
            <a:extLst>
              <a:ext uri="{FF2B5EF4-FFF2-40B4-BE49-F238E27FC236}">
                <a16:creationId xmlns:a16="http://schemas.microsoft.com/office/drawing/2014/main" id="{C12F2739-72BC-D109-787F-2BB75BFD18E0}"/>
              </a:ext>
            </a:extLst>
          </p:cNvPr>
          <p:cNvCxnSpPr>
            <a:cxnSpLocks noChangeShapeType="1"/>
          </p:cNvCxnSpPr>
          <p:nvPr/>
        </p:nvCxnSpPr>
        <p:spPr bwMode="auto">
          <a:xfrm rot="1541292">
            <a:off x="20578659" y="8002717"/>
            <a:ext cx="16002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2301">
            <a:extLst>
              <a:ext uri="{FF2B5EF4-FFF2-40B4-BE49-F238E27FC236}">
                <a16:creationId xmlns:a16="http://schemas.microsoft.com/office/drawing/2014/main" id="{A54972B3-0480-AB47-E5C2-4F938AEDEC97}"/>
              </a:ext>
            </a:extLst>
          </p:cNvPr>
          <p:cNvCxnSpPr>
            <a:cxnSpLocks noChangeShapeType="1"/>
          </p:cNvCxnSpPr>
          <p:nvPr/>
        </p:nvCxnSpPr>
        <p:spPr bwMode="auto">
          <a:xfrm rot="1541292" flipV="1">
            <a:off x="20578659" y="8231317"/>
            <a:ext cx="1600200" cy="3810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" name="AutoShape 9">
            <a:extLst>
              <a:ext uri="{FF2B5EF4-FFF2-40B4-BE49-F238E27FC236}">
                <a16:creationId xmlns:a16="http://schemas.microsoft.com/office/drawing/2014/main" id="{67D34C3A-D53F-6D94-7D18-DC37B874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5608" y="5155416"/>
            <a:ext cx="500063" cy="718983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AutoShape 9">
            <a:extLst>
              <a:ext uri="{FF2B5EF4-FFF2-40B4-BE49-F238E27FC236}">
                <a16:creationId xmlns:a16="http://schemas.microsoft.com/office/drawing/2014/main" id="{7BEB467E-CE4D-E962-0891-89F96068B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233" y="5137189"/>
            <a:ext cx="500063" cy="627216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TextBox 15">
            <a:extLst>
              <a:ext uri="{FF2B5EF4-FFF2-40B4-BE49-F238E27FC236}">
                <a16:creationId xmlns:a16="http://schemas.microsoft.com/office/drawing/2014/main" id="{8508C5CE-C2F9-DDB3-31EC-6062A2E86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526" y="5880185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</a:p>
        </p:txBody>
      </p:sp>
      <p:sp>
        <p:nvSpPr>
          <p:cNvPr id="94" name="TextBox 16">
            <a:extLst>
              <a:ext uri="{FF2B5EF4-FFF2-40B4-BE49-F238E27FC236}">
                <a16:creationId xmlns:a16="http://schemas.microsoft.com/office/drawing/2014/main" id="{4337D8C0-5DD7-A57F-D9DC-F801820D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2514" y="5880185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</a:p>
        </p:txBody>
      </p:sp>
      <p:sp>
        <p:nvSpPr>
          <p:cNvPr id="22" name="梯形 21">
            <a:extLst>
              <a:ext uri="{FF2B5EF4-FFF2-40B4-BE49-F238E27FC236}">
                <a16:creationId xmlns:a16="http://schemas.microsoft.com/office/drawing/2014/main" id="{C927050C-1CAA-8390-BFBA-858D823E9E93}"/>
              </a:ext>
            </a:extLst>
          </p:cNvPr>
          <p:cNvSpPr/>
          <p:nvPr/>
        </p:nvSpPr>
        <p:spPr>
          <a:xfrm>
            <a:off x="1454158" y="1371129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Text Box 3">
            <a:extLst>
              <a:ext uri="{FF2B5EF4-FFF2-40B4-BE49-F238E27FC236}">
                <a16:creationId xmlns:a16="http://schemas.microsoft.com/office/drawing/2014/main" id="{7C265678-B417-9521-2A5C-EFCECC04C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3280" y="1264945"/>
            <a:ext cx="3316288" cy="826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lnSpc>
                <a:spcPct val="125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latin typeface="微软雅黑" panose="020B0503020204020204" pitchFamily="34" charset="-122"/>
                <a:ea typeface="微软雅黑" panose="020B0503020204020204" pitchFamily="34" charset="-122"/>
              </a:rPr>
              <a:t>若晶状体不能调节或调节能力减弱会出现什么情况呢？</a:t>
            </a:r>
          </a:p>
        </p:txBody>
      </p:sp>
      <p:sp>
        <p:nvSpPr>
          <p:cNvPr id="96" name="梯形 95">
            <a:extLst>
              <a:ext uri="{FF2B5EF4-FFF2-40B4-BE49-F238E27FC236}">
                <a16:creationId xmlns:a16="http://schemas.microsoft.com/office/drawing/2014/main" id="{5683E2BE-80BC-EE45-03FD-6D433C941B5B}"/>
              </a:ext>
            </a:extLst>
          </p:cNvPr>
          <p:cNvSpPr/>
          <p:nvPr/>
        </p:nvSpPr>
        <p:spPr>
          <a:xfrm>
            <a:off x="1524598" y="3102864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03A9F4C-53BC-322A-5EF4-2A657CFB760F}"/>
              </a:ext>
            </a:extLst>
          </p:cNvPr>
          <p:cNvSpPr/>
          <p:nvPr/>
        </p:nvSpPr>
        <p:spPr>
          <a:xfrm>
            <a:off x="1556676" y="4237893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10">
            <a:extLst>
              <a:ext uri="{FF2B5EF4-FFF2-40B4-BE49-F238E27FC236}">
                <a16:creationId xmlns:a16="http://schemas.microsoft.com/office/drawing/2014/main" id="{51B9619A-3716-26D4-F012-3A89BC31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225" y="4319616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只能看清近处的物体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看不清远处的物体</a:t>
            </a:r>
          </a:p>
        </p:txBody>
      </p:sp>
      <p:sp>
        <p:nvSpPr>
          <p:cNvPr id="90" name="TextBox 12">
            <a:extLst>
              <a:ext uri="{FF2B5EF4-FFF2-40B4-BE49-F238E27FC236}">
                <a16:creationId xmlns:a16="http://schemas.microsoft.com/office/drawing/2014/main" id="{41F7536D-0713-52D4-7190-051BE5FB4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785" y="4311272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只能看清远处的物体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看不清近处的物体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F01081ED-EF73-8FCA-A021-7D8F78DE9128}"/>
              </a:ext>
            </a:extLst>
          </p:cNvPr>
          <p:cNvSpPr/>
          <p:nvPr/>
        </p:nvSpPr>
        <p:spPr>
          <a:xfrm>
            <a:off x="1488354" y="2485745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23">
            <a:extLst>
              <a:ext uri="{FF2B5EF4-FFF2-40B4-BE49-F238E27FC236}">
                <a16:creationId xmlns:a16="http://schemas.microsoft.com/office/drawing/2014/main" id="{814EF559-6FE4-C5A5-7608-80E5E7BBA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411" y="2682494"/>
            <a:ext cx="320147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看清物体的范围减小了</a:t>
            </a:r>
          </a:p>
        </p:txBody>
      </p:sp>
      <p:sp>
        <p:nvSpPr>
          <p:cNvPr id="87" name="AutoShape 9">
            <a:extLst>
              <a:ext uri="{FF2B5EF4-FFF2-40B4-BE49-F238E27FC236}">
                <a16:creationId xmlns:a16="http://schemas.microsoft.com/office/drawing/2014/main" id="{0A2DC752-AD76-F40E-B757-25DFCA777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999" y="3382791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AutoShape 9">
            <a:extLst>
              <a:ext uri="{FF2B5EF4-FFF2-40B4-BE49-F238E27FC236}">
                <a16:creationId xmlns:a16="http://schemas.microsoft.com/office/drawing/2014/main" id="{F3C11310-E39C-9138-2D27-0B942AB8A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812" y="3382791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2203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  <p:bldP spid="93" grpId="0"/>
      <p:bldP spid="94" grpId="0"/>
      <p:bldP spid="88" grpId="0"/>
      <p:bldP spid="90" grpId="0"/>
      <p:bldP spid="86" grpId="0"/>
      <p:bldP spid="87" grpId="0" animBg="1"/>
      <p:bldP spid="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2" y="549504"/>
            <a:ext cx="412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二、人眼看清远近物体的原理：</a:t>
            </a:r>
          </a:p>
        </p:txBody>
      </p:sp>
      <p:sp>
        <p:nvSpPr>
          <p:cNvPr id="91" name="AutoShape 9">
            <a:extLst>
              <a:ext uri="{FF2B5EF4-FFF2-40B4-BE49-F238E27FC236}">
                <a16:creationId xmlns:a16="http://schemas.microsoft.com/office/drawing/2014/main" id="{67D34C3A-D53F-6D94-7D18-DC37B874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9668" y="12192384"/>
            <a:ext cx="500063" cy="718983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AutoShape 9">
            <a:extLst>
              <a:ext uri="{FF2B5EF4-FFF2-40B4-BE49-F238E27FC236}">
                <a16:creationId xmlns:a16="http://schemas.microsoft.com/office/drawing/2014/main" id="{7BEB467E-CE4D-E962-0891-89F96068B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4293" y="12174157"/>
            <a:ext cx="500063" cy="627216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TextBox 15">
            <a:extLst>
              <a:ext uri="{FF2B5EF4-FFF2-40B4-BE49-F238E27FC236}">
                <a16:creationId xmlns:a16="http://schemas.microsoft.com/office/drawing/2014/main" id="{8508C5CE-C2F9-DDB3-31EC-6062A2E86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586" y="12917153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</a:p>
        </p:txBody>
      </p:sp>
      <p:sp>
        <p:nvSpPr>
          <p:cNvPr id="94" name="TextBox 16">
            <a:extLst>
              <a:ext uri="{FF2B5EF4-FFF2-40B4-BE49-F238E27FC236}">
                <a16:creationId xmlns:a16="http://schemas.microsoft.com/office/drawing/2014/main" id="{4337D8C0-5DD7-A57F-D9DC-F801820D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6574" y="12917153"/>
            <a:ext cx="954107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</a:p>
        </p:txBody>
      </p:sp>
      <p:sp>
        <p:nvSpPr>
          <p:cNvPr id="22" name="梯形 21">
            <a:extLst>
              <a:ext uri="{FF2B5EF4-FFF2-40B4-BE49-F238E27FC236}">
                <a16:creationId xmlns:a16="http://schemas.microsoft.com/office/drawing/2014/main" id="{C927050C-1CAA-8390-BFBA-858D823E9E93}"/>
              </a:ext>
            </a:extLst>
          </p:cNvPr>
          <p:cNvSpPr/>
          <p:nvPr/>
        </p:nvSpPr>
        <p:spPr>
          <a:xfrm>
            <a:off x="2398218" y="8408097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Text Box 3">
            <a:extLst>
              <a:ext uri="{FF2B5EF4-FFF2-40B4-BE49-F238E27FC236}">
                <a16:creationId xmlns:a16="http://schemas.microsoft.com/office/drawing/2014/main" id="{7C265678-B417-9521-2A5C-EFCECC04C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340" y="8301913"/>
            <a:ext cx="3316288" cy="826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lnSpc>
                <a:spcPct val="125000"/>
              </a:lnSpc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latin typeface="微软雅黑" panose="020B0503020204020204" pitchFamily="34" charset="-122"/>
                <a:ea typeface="微软雅黑" panose="020B0503020204020204" pitchFamily="34" charset="-122"/>
              </a:rPr>
              <a:t>若晶状体不能调节或调节能力减弱会出现什么情况呢？</a:t>
            </a:r>
          </a:p>
        </p:txBody>
      </p:sp>
      <p:sp>
        <p:nvSpPr>
          <p:cNvPr id="96" name="梯形 95">
            <a:extLst>
              <a:ext uri="{FF2B5EF4-FFF2-40B4-BE49-F238E27FC236}">
                <a16:creationId xmlns:a16="http://schemas.microsoft.com/office/drawing/2014/main" id="{5683E2BE-80BC-EE45-03FD-6D433C941B5B}"/>
              </a:ext>
            </a:extLst>
          </p:cNvPr>
          <p:cNvSpPr/>
          <p:nvPr/>
        </p:nvSpPr>
        <p:spPr>
          <a:xfrm>
            <a:off x="2468658" y="10139832"/>
            <a:ext cx="8008536" cy="1133770"/>
          </a:xfrm>
          <a:prstGeom prst="trapezoid">
            <a:avLst>
              <a:gd name="adj" fmla="val 132058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03A9F4C-53BC-322A-5EF4-2A657CFB760F}"/>
              </a:ext>
            </a:extLst>
          </p:cNvPr>
          <p:cNvSpPr/>
          <p:nvPr/>
        </p:nvSpPr>
        <p:spPr>
          <a:xfrm>
            <a:off x="2500736" y="11274861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10">
            <a:extLst>
              <a:ext uri="{FF2B5EF4-FFF2-40B4-BE49-F238E27FC236}">
                <a16:creationId xmlns:a16="http://schemas.microsoft.com/office/drawing/2014/main" id="{51B9619A-3716-26D4-F012-3A89BC31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1285" y="11356584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只能看清近处的物体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看不清远处的物体</a:t>
            </a:r>
          </a:p>
        </p:txBody>
      </p:sp>
      <p:sp>
        <p:nvSpPr>
          <p:cNvPr id="90" name="TextBox 12">
            <a:extLst>
              <a:ext uri="{FF2B5EF4-FFF2-40B4-BE49-F238E27FC236}">
                <a16:creationId xmlns:a16="http://schemas.microsoft.com/office/drawing/2014/main" id="{41F7536D-0713-52D4-7190-051BE5FB4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845" y="11348240"/>
            <a:ext cx="249299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只能看清远处的物体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看不清近处的物体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F01081ED-EF73-8FCA-A021-7D8F78DE9128}"/>
              </a:ext>
            </a:extLst>
          </p:cNvPr>
          <p:cNvSpPr/>
          <p:nvPr/>
        </p:nvSpPr>
        <p:spPr>
          <a:xfrm>
            <a:off x="2432414" y="9522713"/>
            <a:ext cx="7974340" cy="897046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23">
            <a:extLst>
              <a:ext uri="{FF2B5EF4-FFF2-40B4-BE49-F238E27FC236}">
                <a16:creationId xmlns:a16="http://schemas.microsoft.com/office/drawing/2014/main" id="{814EF559-6FE4-C5A5-7608-80E5E7BBA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471" y="9719462"/>
            <a:ext cx="320147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看清物体的范围减小了</a:t>
            </a:r>
          </a:p>
        </p:txBody>
      </p:sp>
      <p:sp>
        <p:nvSpPr>
          <p:cNvPr id="87" name="AutoShape 9">
            <a:extLst>
              <a:ext uri="{FF2B5EF4-FFF2-40B4-BE49-F238E27FC236}">
                <a16:creationId xmlns:a16="http://schemas.microsoft.com/office/drawing/2014/main" id="{0A2DC752-AD76-F40E-B757-25DFCA777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6059" y="10419759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AutoShape 9">
            <a:extLst>
              <a:ext uri="{FF2B5EF4-FFF2-40B4-BE49-F238E27FC236}">
                <a16:creationId xmlns:a16="http://schemas.microsoft.com/office/drawing/2014/main" id="{F3C11310-E39C-9138-2D27-0B942AB8A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1872" y="10419759"/>
            <a:ext cx="500063" cy="686371"/>
          </a:xfrm>
          <a:prstGeom prst="downArrow">
            <a:avLst>
              <a:gd name="adj1" fmla="val 50000"/>
              <a:gd name="adj2" fmla="val 3632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FD6439B7-D34F-2E71-00BE-8E8CA375948B}"/>
              </a:ext>
            </a:extLst>
          </p:cNvPr>
          <p:cNvSpPr/>
          <p:nvPr/>
        </p:nvSpPr>
        <p:spPr>
          <a:xfrm>
            <a:off x="383585" y="1178063"/>
            <a:ext cx="6551882" cy="101278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7">
            <a:extLst>
              <a:ext uri="{FF2B5EF4-FFF2-40B4-BE49-F238E27FC236}">
                <a16:creationId xmlns:a16="http://schemas.microsoft.com/office/drawing/2014/main" id="{49D28709-8D75-3867-6C28-79DF35531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440" y="1230264"/>
            <a:ext cx="11930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调节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97" name="Rectangle 20">
            <a:extLst>
              <a:ext uri="{FF2B5EF4-FFF2-40B4-BE49-F238E27FC236}">
                <a16:creationId xmlns:a16="http://schemas.microsoft.com/office/drawing/2014/main" id="{82CBBF49-6765-40D4-79C6-6BD9736D9252}"/>
              </a:ext>
            </a:extLst>
          </p:cNvPr>
          <p:cNvSpPr/>
          <p:nvPr/>
        </p:nvSpPr>
        <p:spPr>
          <a:xfrm>
            <a:off x="452872" y="1618258"/>
            <a:ext cx="3533498" cy="33855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晶状体的平凸程度，即焦距来实现。</a:t>
            </a:r>
            <a:endParaRPr sz="16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804165C0-45E1-D261-6F66-12F805C0C51E}"/>
              </a:ext>
            </a:extLst>
          </p:cNvPr>
          <p:cNvSpPr/>
          <p:nvPr/>
        </p:nvSpPr>
        <p:spPr>
          <a:xfrm>
            <a:off x="398889" y="2493270"/>
            <a:ext cx="6551882" cy="160098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Text Box 3">
            <a:extLst>
              <a:ext uri="{FF2B5EF4-FFF2-40B4-BE49-F238E27FC236}">
                <a16:creationId xmlns:a16="http://schemas.microsoft.com/office/drawing/2014/main" id="{C1EABAF9-2048-12E6-4D78-FA570767569B}"/>
              </a:ext>
            </a:extLst>
          </p:cNvPr>
          <p:cNvSpPr/>
          <p:nvPr/>
        </p:nvSpPr>
        <p:spPr>
          <a:xfrm>
            <a:off x="452872" y="2914594"/>
            <a:ext cx="5290687" cy="107721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眼睛调节物体在视网膜上成清晰的像的两个极限点叫远点和近点。正常眼睛的远点在无限远，近点大约在</a:t>
            </a:r>
            <a:r>
              <a:rPr lang="en-US" altLang="zh-CN"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20cm</a:t>
            </a: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处。正常眼睛观察近处物体最清晰而又不疲劳的距离约</a:t>
            </a:r>
            <a:r>
              <a:rPr lang="en-US" altLang="zh-CN"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25cm</a:t>
            </a:r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，叫做明视距离。</a:t>
            </a:r>
            <a:endParaRPr sz="16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Rectangle 23">
            <a:hlinkClick r:id="" action="ppaction://noaction"/>
            <a:extLst>
              <a:ext uri="{FF2B5EF4-FFF2-40B4-BE49-F238E27FC236}">
                <a16:creationId xmlns:a16="http://schemas.microsoft.com/office/drawing/2014/main" id="{B01D7B3F-0ACB-DAE0-C757-B49BA0BC4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419" y="2549764"/>
            <a:ext cx="11930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74" name="矩形: 圆角 73">
            <a:extLst>
              <a:ext uri="{FF2B5EF4-FFF2-40B4-BE49-F238E27FC236}">
                <a16:creationId xmlns:a16="http://schemas.microsoft.com/office/drawing/2014/main" id="{201645FD-EE74-E42C-BB0C-74C8965D51F3}"/>
              </a:ext>
            </a:extLst>
          </p:cNvPr>
          <p:cNvSpPr/>
          <p:nvPr/>
        </p:nvSpPr>
        <p:spPr>
          <a:xfrm>
            <a:off x="383585" y="4462564"/>
            <a:ext cx="6551882" cy="1227712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Rectangle 20">
            <a:extLst>
              <a:ext uri="{FF2B5EF4-FFF2-40B4-BE49-F238E27FC236}">
                <a16:creationId xmlns:a16="http://schemas.microsoft.com/office/drawing/2014/main" id="{7890B670-BEAE-0B0B-75E7-01E864E347D6}"/>
              </a:ext>
            </a:extLst>
          </p:cNvPr>
          <p:cNvSpPr/>
          <p:nvPr/>
        </p:nvSpPr>
        <p:spPr>
          <a:xfrm>
            <a:off x="489777" y="4972146"/>
            <a:ext cx="4394468" cy="33855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1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所有人的眼睛都能看清远近不同的物体吗？</a:t>
            </a:r>
            <a:endParaRPr sz="16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Rectangle 23">
            <a:hlinkClick r:id="" action="ppaction://noaction"/>
            <a:extLst>
              <a:ext uri="{FF2B5EF4-FFF2-40B4-BE49-F238E27FC236}">
                <a16:creationId xmlns:a16="http://schemas.microsoft.com/office/drawing/2014/main" id="{BD6D8822-BB7C-79F3-D008-244508B25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84" y="4603874"/>
            <a:ext cx="10806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pic>
        <p:nvPicPr>
          <p:cNvPr id="105" name="图片 104" descr="See the source image">
            <a:extLst>
              <a:ext uri="{FF2B5EF4-FFF2-40B4-BE49-F238E27FC236}">
                <a16:creationId xmlns:a16="http://schemas.microsoft.com/office/drawing/2014/main" id="{39A7A57F-EB61-CCAA-640B-11EE613A2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r="7321"/>
          <a:stretch>
            <a:fillRect/>
          </a:stretch>
        </p:blipFill>
        <p:spPr bwMode="auto">
          <a:xfrm>
            <a:off x="6089832" y="460795"/>
            <a:ext cx="6061368" cy="6043163"/>
          </a:xfrm>
          <a:custGeom>
            <a:avLst/>
            <a:gdLst>
              <a:gd name="connsiteX0" fmla="*/ 992429 w 6061368"/>
              <a:gd name="connsiteY0" fmla="*/ 0 h 6043163"/>
              <a:gd name="connsiteX1" fmla="*/ 6061368 w 6061368"/>
              <a:gd name="connsiteY1" fmla="*/ 0 h 6043163"/>
              <a:gd name="connsiteX2" fmla="*/ 6061368 w 6061368"/>
              <a:gd name="connsiteY2" fmla="*/ 6043163 h 6043163"/>
              <a:gd name="connsiteX3" fmla="*/ 896804 w 6061368"/>
              <a:gd name="connsiteY3" fmla="*/ 6043163 h 6043163"/>
              <a:gd name="connsiteX4" fmla="*/ 845680 w 6061368"/>
              <a:gd name="connsiteY4" fmla="*/ 5970934 h 6043163"/>
              <a:gd name="connsiteX5" fmla="*/ 5896 w 6061368"/>
              <a:gd name="connsiteY5" fmla="*/ 3580621 h 6043163"/>
              <a:gd name="connsiteX6" fmla="*/ 0 w 6061368"/>
              <a:gd name="connsiteY6" fmla="*/ 3494538 h 6043163"/>
              <a:gd name="connsiteX7" fmla="*/ 0 w 6061368"/>
              <a:gd name="connsiteY7" fmla="*/ 2681380 h 6043163"/>
              <a:gd name="connsiteX8" fmla="*/ 5896 w 6061368"/>
              <a:gd name="connsiteY8" fmla="*/ 2595297 h 6043163"/>
              <a:gd name="connsiteX9" fmla="*/ 974518 w 6061368"/>
              <a:gd name="connsiteY9" fmla="*/ 22957 h 604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61368" h="6043163">
                <a:moveTo>
                  <a:pt x="992429" y="0"/>
                </a:moveTo>
                <a:lnTo>
                  <a:pt x="6061368" y="0"/>
                </a:lnTo>
                <a:lnTo>
                  <a:pt x="6061368" y="6043163"/>
                </a:lnTo>
                <a:lnTo>
                  <a:pt x="896804" y="6043163"/>
                </a:lnTo>
                <a:lnTo>
                  <a:pt x="845680" y="5970934"/>
                </a:lnTo>
                <a:cubicBezTo>
                  <a:pt x="387478" y="5290687"/>
                  <a:pt x="87387" y="4471529"/>
                  <a:pt x="5896" y="3580621"/>
                </a:cubicBezTo>
                <a:lnTo>
                  <a:pt x="0" y="3494538"/>
                </a:lnTo>
                <a:lnTo>
                  <a:pt x="0" y="2681380"/>
                </a:lnTo>
                <a:lnTo>
                  <a:pt x="5896" y="2595297"/>
                </a:lnTo>
                <a:cubicBezTo>
                  <a:pt x="94795" y="1623398"/>
                  <a:pt x="443847" y="736887"/>
                  <a:pt x="974518" y="2295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C3673801-FB9A-D735-7974-1DB9E505F7A9}"/>
              </a:ext>
            </a:extLst>
          </p:cNvPr>
          <p:cNvSpPr/>
          <p:nvPr/>
        </p:nvSpPr>
        <p:spPr>
          <a:xfrm>
            <a:off x="5947316" y="472499"/>
            <a:ext cx="6266857" cy="6018808"/>
          </a:xfrm>
          <a:custGeom>
            <a:avLst/>
            <a:gdLst>
              <a:gd name="connsiteX0" fmla="*/ 1058631 w 8094852"/>
              <a:gd name="connsiteY0" fmla="*/ 0 h 6018808"/>
              <a:gd name="connsiteX1" fmla="*/ 8094852 w 8094852"/>
              <a:gd name="connsiteY1" fmla="*/ 0 h 6018808"/>
              <a:gd name="connsiteX2" fmla="*/ 8094852 w 8094852"/>
              <a:gd name="connsiteY2" fmla="*/ 6018808 h 6018808"/>
              <a:gd name="connsiteX3" fmla="*/ 689309 w 8094852"/>
              <a:gd name="connsiteY3" fmla="*/ 6018808 h 6018808"/>
              <a:gd name="connsiteX4" fmla="*/ 615813 w 8094852"/>
              <a:gd name="connsiteY4" fmla="*/ 5882368 h 6018808"/>
              <a:gd name="connsiteX5" fmla="*/ 0 w 8094852"/>
              <a:gd name="connsiteY5" fmla="*/ 3308122 h 6018808"/>
              <a:gd name="connsiteX6" fmla="*/ 904092 w 8094852"/>
              <a:gd name="connsiteY6" fmla="*/ 229200 h 601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94851" h="6018808">
                <a:moveTo>
                  <a:pt x="1058631" y="0"/>
                </a:moveTo>
                <a:lnTo>
                  <a:pt x="8094852" y="0"/>
                </a:lnTo>
                <a:lnTo>
                  <a:pt x="8094852" y="6018808"/>
                </a:lnTo>
                <a:lnTo>
                  <a:pt x="689309" y="6018808"/>
                </a:lnTo>
                <a:lnTo>
                  <a:pt x="615813" y="5882368"/>
                </a:lnTo>
                <a:cubicBezTo>
                  <a:pt x="221163" y="5103620"/>
                  <a:pt x="0" y="4230428"/>
                  <a:pt x="0" y="3308122"/>
                </a:cubicBezTo>
                <a:cubicBezTo>
                  <a:pt x="0" y="2180859"/>
                  <a:pt x="330378" y="1126965"/>
                  <a:pt x="904092" y="22920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  <a:alpha val="26000"/>
                </a:schemeClr>
              </a:gs>
              <a:gs pos="100000">
                <a:srgbClr val="00B0F0"/>
              </a:gs>
            </a:gsLst>
            <a:lin ang="10800000" scaled="0"/>
          </a:gradFill>
          <a:ln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410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82" grpId="0"/>
      <p:bldP spid="1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12289">
            <a:extLst>
              <a:ext uri="{FF2B5EF4-FFF2-40B4-BE49-F238E27FC236}">
                <a16:creationId xmlns:a16="http://schemas.microsoft.com/office/drawing/2014/main" id="{2D059D00-C4CD-2FE2-7B80-78E4CE67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33" y="549504"/>
            <a:ext cx="24320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三、近视及其矫正</a:t>
            </a:r>
          </a:p>
        </p:txBody>
      </p:sp>
      <p:sp>
        <p:nvSpPr>
          <p:cNvPr id="82" name="Text Box 3">
            <a:extLst>
              <a:ext uri="{FF2B5EF4-FFF2-40B4-BE49-F238E27FC236}">
                <a16:creationId xmlns:a16="http://schemas.microsoft.com/office/drawing/2014/main" id="{C1EABAF9-2048-12E6-4D78-FA570767569B}"/>
              </a:ext>
            </a:extLst>
          </p:cNvPr>
          <p:cNvSpPr/>
          <p:nvPr/>
        </p:nvSpPr>
        <p:spPr>
          <a:xfrm>
            <a:off x="-11168894" y="2697897"/>
            <a:ext cx="5290687" cy="163121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眼睛调节物体在视网膜上成清晰的像的两个极限点叫远点和近点。正常眼睛的远点在无限远，近点大约在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20cm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处。正常眼睛观察近处物体最清晰而又不疲劳的距离约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25cm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，叫做明视距离。</a:t>
            </a:r>
            <a:endParaRPr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Rectangle 7">
            <a:extLst>
              <a:ext uri="{FF2B5EF4-FFF2-40B4-BE49-F238E27FC236}">
                <a16:creationId xmlns:a16="http://schemas.microsoft.com/office/drawing/2014/main" id="{49D28709-8D75-3867-6C28-79DF35531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68894" y="1452588"/>
            <a:ext cx="2133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调节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97" name="Rectangle 20">
            <a:extLst>
              <a:ext uri="{FF2B5EF4-FFF2-40B4-BE49-F238E27FC236}">
                <a16:creationId xmlns:a16="http://schemas.microsoft.com/office/drawing/2014/main" id="{82CBBF49-6765-40D4-79C6-6BD9736D9252}"/>
              </a:ext>
            </a:extLst>
          </p:cNvPr>
          <p:cNvSpPr/>
          <p:nvPr/>
        </p:nvSpPr>
        <p:spPr>
          <a:xfrm>
            <a:off x="-9753339" y="1459914"/>
            <a:ext cx="439446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晶状体的平凸程度，即焦距来实现。</a:t>
            </a:r>
            <a:endParaRPr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Rectangle 23">
            <a:hlinkClick r:id="" action="ppaction://noaction"/>
            <a:extLst>
              <a:ext uri="{FF2B5EF4-FFF2-40B4-BE49-F238E27FC236}">
                <a16:creationId xmlns:a16="http://schemas.microsoft.com/office/drawing/2014/main" id="{B01D7B3F-0ACB-DAE0-C757-B49BA0BC4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168894" y="2187105"/>
            <a:ext cx="2425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101" name="Rectangle 20">
            <a:extLst>
              <a:ext uri="{FF2B5EF4-FFF2-40B4-BE49-F238E27FC236}">
                <a16:creationId xmlns:a16="http://schemas.microsoft.com/office/drawing/2014/main" id="{7890B670-BEAE-0B0B-75E7-01E864E347D6}"/>
              </a:ext>
            </a:extLst>
          </p:cNvPr>
          <p:cNvSpPr/>
          <p:nvPr/>
        </p:nvSpPr>
        <p:spPr>
          <a:xfrm>
            <a:off x="-10085426" y="4852441"/>
            <a:ext cx="4394468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4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所有人的眼睛都能看清远近不同的物体吗？</a:t>
            </a:r>
            <a:endParaRPr sz="20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Rectangle 23">
            <a:hlinkClick r:id="" action="ppaction://noaction"/>
            <a:extLst>
              <a:ext uri="{FF2B5EF4-FFF2-40B4-BE49-F238E27FC236}">
                <a16:creationId xmlns:a16="http://schemas.microsoft.com/office/drawing/2014/main" id="{BD6D8822-BB7C-79F3-D008-244508B25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206879" y="4871707"/>
            <a:ext cx="1905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en-US" altLang="zh-CN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pic>
        <p:nvPicPr>
          <p:cNvPr id="105" name="图片 104" descr="See the source image">
            <a:extLst>
              <a:ext uri="{FF2B5EF4-FFF2-40B4-BE49-F238E27FC236}">
                <a16:creationId xmlns:a16="http://schemas.microsoft.com/office/drawing/2014/main" id="{39A7A57F-EB61-CCAA-640B-11EE613A2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r="7321"/>
          <a:stretch>
            <a:fillRect/>
          </a:stretch>
        </p:blipFill>
        <p:spPr bwMode="auto">
          <a:xfrm>
            <a:off x="15199103" y="797098"/>
            <a:ext cx="6061368" cy="6043163"/>
          </a:xfrm>
          <a:custGeom>
            <a:avLst/>
            <a:gdLst>
              <a:gd name="connsiteX0" fmla="*/ 992429 w 6061368"/>
              <a:gd name="connsiteY0" fmla="*/ 0 h 6043163"/>
              <a:gd name="connsiteX1" fmla="*/ 6061368 w 6061368"/>
              <a:gd name="connsiteY1" fmla="*/ 0 h 6043163"/>
              <a:gd name="connsiteX2" fmla="*/ 6061368 w 6061368"/>
              <a:gd name="connsiteY2" fmla="*/ 6043163 h 6043163"/>
              <a:gd name="connsiteX3" fmla="*/ 896804 w 6061368"/>
              <a:gd name="connsiteY3" fmla="*/ 6043163 h 6043163"/>
              <a:gd name="connsiteX4" fmla="*/ 845680 w 6061368"/>
              <a:gd name="connsiteY4" fmla="*/ 5970934 h 6043163"/>
              <a:gd name="connsiteX5" fmla="*/ 5896 w 6061368"/>
              <a:gd name="connsiteY5" fmla="*/ 3580621 h 6043163"/>
              <a:gd name="connsiteX6" fmla="*/ 0 w 6061368"/>
              <a:gd name="connsiteY6" fmla="*/ 3494538 h 6043163"/>
              <a:gd name="connsiteX7" fmla="*/ 0 w 6061368"/>
              <a:gd name="connsiteY7" fmla="*/ 2681380 h 6043163"/>
              <a:gd name="connsiteX8" fmla="*/ 5896 w 6061368"/>
              <a:gd name="connsiteY8" fmla="*/ 2595297 h 6043163"/>
              <a:gd name="connsiteX9" fmla="*/ 974518 w 6061368"/>
              <a:gd name="connsiteY9" fmla="*/ 22957 h 604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61368" h="6043163">
                <a:moveTo>
                  <a:pt x="992429" y="0"/>
                </a:moveTo>
                <a:lnTo>
                  <a:pt x="6061368" y="0"/>
                </a:lnTo>
                <a:lnTo>
                  <a:pt x="6061368" y="6043163"/>
                </a:lnTo>
                <a:lnTo>
                  <a:pt x="896804" y="6043163"/>
                </a:lnTo>
                <a:lnTo>
                  <a:pt x="845680" y="5970934"/>
                </a:lnTo>
                <a:cubicBezTo>
                  <a:pt x="387478" y="5290687"/>
                  <a:pt x="87387" y="4471529"/>
                  <a:pt x="5896" y="3580621"/>
                </a:cubicBezTo>
                <a:lnTo>
                  <a:pt x="0" y="3494538"/>
                </a:lnTo>
                <a:lnTo>
                  <a:pt x="0" y="2681380"/>
                </a:lnTo>
                <a:lnTo>
                  <a:pt x="5896" y="2595297"/>
                </a:lnTo>
                <a:cubicBezTo>
                  <a:pt x="94795" y="1623398"/>
                  <a:pt x="443847" y="736887"/>
                  <a:pt x="974518" y="2295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5293475F-0C16-A73D-8DF0-0609FF81D2BD}"/>
              </a:ext>
            </a:extLst>
          </p:cNvPr>
          <p:cNvSpPr/>
          <p:nvPr/>
        </p:nvSpPr>
        <p:spPr>
          <a:xfrm>
            <a:off x="536892" y="1108667"/>
            <a:ext cx="4963797" cy="4693041"/>
          </a:xfrm>
          <a:prstGeom prst="roundRect">
            <a:avLst>
              <a:gd name="adj" fmla="val 7037"/>
            </a:avLst>
          </a:prstGeom>
          <a:solidFill>
            <a:schemeClr val="accent6">
              <a:lumMod val="60000"/>
              <a:lumOff val="40000"/>
              <a:alpha val="7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13315">
            <a:extLst>
              <a:ext uri="{FF2B5EF4-FFF2-40B4-BE49-F238E27FC236}">
                <a16:creationId xmlns:a16="http://schemas.microsoft.com/office/drawing/2014/main" id="{4AA3E3F2-B04F-F906-C442-227C37BBE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619" y="1386475"/>
            <a:ext cx="889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成因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13325">
            <a:extLst>
              <a:ext uri="{FF2B5EF4-FFF2-40B4-BE49-F238E27FC236}">
                <a16:creationId xmlns:a16="http://schemas.microsoft.com/office/drawing/2014/main" id="{391B1A3B-FF82-0D79-0A54-174FC510C184}"/>
              </a:ext>
            </a:extLst>
          </p:cNvPr>
          <p:cNvSpPr/>
          <p:nvPr/>
        </p:nvSpPr>
        <p:spPr>
          <a:xfrm>
            <a:off x="970413" y="4550888"/>
            <a:ext cx="4320997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晶状体太厚，折射光的能力太强，成像于视网膜前。</a:t>
            </a:r>
          </a:p>
        </p:txBody>
      </p:sp>
      <p:sp>
        <p:nvSpPr>
          <p:cNvPr id="85" name="矩形: 圆角 84">
            <a:extLst>
              <a:ext uri="{FF2B5EF4-FFF2-40B4-BE49-F238E27FC236}">
                <a16:creationId xmlns:a16="http://schemas.microsoft.com/office/drawing/2014/main" id="{624AE8F2-D53A-2EE0-8030-C8EEA8DF41B6}"/>
              </a:ext>
            </a:extLst>
          </p:cNvPr>
          <p:cNvSpPr/>
          <p:nvPr/>
        </p:nvSpPr>
        <p:spPr>
          <a:xfrm>
            <a:off x="6249852" y="1077475"/>
            <a:ext cx="4963797" cy="4693041"/>
          </a:xfrm>
          <a:prstGeom prst="roundRect">
            <a:avLst>
              <a:gd name="adj" fmla="val 6589"/>
            </a:avLst>
          </a:prstGeom>
          <a:solidFill>
            <a:schemeClr val="accent6">
              <a:lumMod val="60000"/>
              <a:lumOff val="40000"/>
              <a:alpha val="74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13316">
            <a:extLst>
              <a:ext uri="{FF2B5EF4-FFF2-40B4-BE49-F238E27FC236}">
                <a16:creationId xmlns:a16="http://schemas.microsoft.com/office/drawing/2014/main" id="{C01457AC-57A8-BDDE-A4CC-D24F6C13E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432" y="1517319"/>
            <a:ext cx="7236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矫正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" name="文本框 13326">
            <a:extLst>
              <a:ext uri="{FF2B5EF4-FFF2-40B4-BE49-F238E27FC236}">
                <a16:creationId xmlns:a16="http://schemas.microsoft.com/office/drawing/2014/main" id="{36BBFBD4-D7AF-939C-4B62-2858594CB946}"/>
              </a:ext>
            </a:extLst>
          </p:cNvPr>
          <p:cNvSpPr/>
          <p:nvPr/>
        </p:nvSpPr>
        <p:spPr>
          <a:xfrm>
            <a:off x="7282034" y="4434871"/>
            <a:ext cx="388875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配戴用凹透镜做成的近视眼镜。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14756EB-AD24-2603-B01E-883325A38021}"/>
              </a:ext>
            </a:extLst>
          </p:cNvPr>
          <p:cNvSpPr/>
          <p:nvPr/>
        </p:nvSpPr>
        <p:spPr>
          <a:xfrm>
            <a:off x="536892" y="2198445"/>
            <a:ext cx="4963797" cy="1871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5" name="对象 13317">
            <a:extLst>
              <a:ext uri="{FF2B5EF4-FFF2-40B4-BE49-F238E27FC236}">
                <a16:creationId xmlns:a16="http://schemas.microsoft.com/office/drawing/2014/main" id="{9C984D09-28EC-F3A9-00E2-894393FD24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126714"/>
              </p:ext>
            </p:extLst>
          </p:nvPr>
        </p:nvGraphicFramePr>
        <p:xfrm>
          <a:off x="2105183" y="2223497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2066667" imgH="1857143" progId="PBrush">
                  <p:embed/>
                </p:oleObj>
              </mc:Choice>
              <mc:Fallback>
                <p:oleObj r:id="rId5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05183" y="2223497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7" name="直接连接符 13319">
            <a:extLst>
              <a:ext uri="{FF2B5EF4-FFF2-40B4-BE49-F238E27FC236}">
                <a16:creationId xmlns:a16="http://schemas.microsoft.com/office/drawing/2014/main" id="{8487DDC8-1E76-8626-F924-5A5B20A200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59868" y="2769597"/>
            <a:ext cx="1178702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3320">
            <a:extLst>
              <a:ext uri="{FF2B5EF4-FFF2-40B4-BE49-F238E27FC236}">
                <a16:creationId xmlns:a16="http://schemas.microsoft.com/office/drawing/2014/main" id="{15A98F0C-0CDD-9C32-13B4-E7605F1A1E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16442" y="3379197"/>
            <a:ext cx="122212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直接连接符 13323">
            <a:extLst>
              <a:ext uri="{FF2B5EF4-FFF2-40B4-BE49-F238E27FC236}">
                <a16:creationId xmlns:a16="http://schemas.microsoft.com/office/drawing/2014/main" id="{6585F96E-0685-CC05-E92A-CA69DE44B5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38570" y="2769597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直接连接符 13324">
            <a:extLst>
              <a:ext uri="{FF2B5EF4-FFF2-40B4-BE49-F238E27FC236}">
                <a16:creationId xmlns:a16="http://schemas.microsoft.com/office/drawing/2014/main" id="{0A3BB44B-4553-00AC-5500-D2FE588212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538570" y="2921997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6" name="矩形 85">
            <a:extLst>
              <a:ext uri="{FF2B5EF4-FFF2-40B4-BE49-F238E27FC236}">
                <a16:creationId xmlns:a16="http://schemas.microsoft.com/office/drawing/2014/main" id="{C780FD22-8E10-939B-C27C-176D1864B428}"/>
              </a:ext>
            </a:extLst>
          </p:cNvPr>
          <p:cNvSpPr/>
          <p:nvPr/>
        </p:nvSpPr>
        <p:spPr>
          <a:xfrm>
            <a:off x="6252412" y="2198445"/>
            <a:ext cx="4963797" cy="1871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2" name="对象 13313">
            <a:extLst>
              <a:ext uri="{FF2B5EF4-FFF2-40B4-BE49-F238E27FC236}">
                <a16:creationId xmlns:a16="http://schemas.microsoft.com/office/drawing/2014/main" id="{174E7833-D2CF-5B0C-5347-39C97D59C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446199"/>
              </p:ext>
            </p:extLst>
          </p:nvPr>
        </p:nvGraphicFramePr>
        <p:xfrm>
          <a:off x="7731135" y="2706686"/>
          <a:ext cx="2841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219222" imgH="666667" progId="PBrush">
                  <p:embed/>
                </p:oleObj>
              </mc:Choice>
              <mc:Fallback>
                <p:oleObj r:id="rId7" imgW="219222" imgH="666667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31135" y="2706686"/>
                        <a:ext cx="2841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对象 13318">
            <a:extLst>
              <a:ext uri="{FF2B5EF4-FFF2-40B4-BE49-F238E27FC236}">
                <a16:creationId xmlns:a16="http://schemas.microsoft.com/office/drawing/2014/main" id="{73F15FDD-D1EF-9BA3-C968-F290E53751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364900"/>
              </p:ext>
            </p:extLst>
          </p:nvPr>
        </p:nvGraphicFramePr>
        <p:xfrm>
          <a:off x="8188335" y="2295523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2066667" imgH="1857143" progId="PBrush">
                  <p:embed/>
                </p:oleObj>
              </mc:Choice>
              <mc:Fallback>
                <p:oleObj r:id="rId9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88335" y="2295523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9" name="直接连接符 13321">
            <a:extLst>
              <a:ext uri="{FF2B5EF4-FFF2-40B4-BE49-F238E27FC236}">
                <a16:creationId xmlns:a16="http://schemas.microsoft.com/office/drawing/2014/main" id="{5827A380-6962-2263-4568-4C2EE72569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74044" y="2994023"/>
            <a:ext cx="100947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3322">
            <a:extLst>
              <a:ext uri="{FF2B5EF4-FFF2-40B4-BE49-F238E27FC236}">
                <a16:creationId xmlns:a16="http://schemas.microsoft.com/office/drawing/2014/main" id="{75D13895-F747-FD25-129A-3E6F90771C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74044" y="3298823"/>
            <a:ext cx="100947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" name="直接连接符 13327">
            <a:extLst>
              <a:ext uri="{FF2B5EF4-FFF2-40B4-BE49-F238E27FC236}">
                <a16:creationId xmlns:a16="http://schemas.microsoft.com/office/drawing/2014/main" id="{2439C9BF-2C8F-E6A5-C2D9-1E51F41C46F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859722" y="2917823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接连接符 13328">
            <a:extLst>
              <a:ext uri="{FF2B5EF4-FFF2-40B4-BE49-F238E27FC236}">
                <a16:creationId xmlns:a16="http://schemas.microsoft.com/office/drawing/2014/main" id="{47F3E0B5-53BD-23A9-D4F7-D4756F8C89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59722" y="3298823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接连接符 13329">
            <a:extLst>
              <a:ext uri="{FF2B5EF4-FFF2-40B4-BE49-F238E27FC236}">
                <a16:creationId xmlns:a16="http://schemas.microsoft.com/office/drawing/2014/main" id="{80610ABC-D0EB-9C6F-9EF1-AD3E06A00E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21722" y="2917823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接连接符 13330">
            <a:extLst>
              <a:ext uri="{FF2B5EF4-FFF2-40B4-BE49-F238E27FC236}">
                <a16:creationId xmlns:a16="http://schemas.microsoft.com/office/drawing/2014/main" id="{E3AEF28F-E31E-66B0-DC2F-AAC4CD90C23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621722" y="3146423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38559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 fill="hold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 fill="hold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0286" y="-16533"/>
            <a:ext cx="12232286" cy="697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853056" y="-96886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329" y="-100315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622" y="-10034788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418962" y="-99771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1062837" y="-99106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神奇的透镜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8340" y="457181"/>
            <a:ext cx="12176157" cy="605180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10477194" y="248145"/>
            <a:ext cx="1648167" cy="87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对象 13313">
            <a:extLst>
              <a:ext uri="{FF2B5EF4-FFF2-40B4-BE49-F238E27FC236}">
                <a16:creationId xmlns:a16="http://schemas.microsoft.com/office/drawing/2014/main" id="{174E7833-D2CF-5B0C-5347-39C97D59C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969533"/>
              </p:ext>
            </p:extLst>
          </p:nvPr>
        </p:nvGraphicFramePr>
        <p:xfrm>
          <a:off x="16711612" y="4382429"/>
          <a:ext cx="2841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19222" imgH="666667" progId="PBrush">
                  <p:embed/>
                </p:oleObj>
              </mc:Choice>
              <mc:Fallback>
                <p:oleObj r:id="rId4" imgW="219222" imgH="666667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6711612" y="4382429"/>
                        <a:ext cx="28416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文本框 13315">
            <a:extLst>
              <a:ext uri="{FF2B5EF4-FFF2-40B4-BE49-F238E27FC236}">
                <a16:creationId xmlns:a16="http://schemas.microsoft.com/office/drawing/2014/main" id="{4AA3E3F2-B04F-F906-C442-227C37BBE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125" y="1431266"/>
            <a:ext cx="2133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宋体" panose="02010600030101010101" pitchFamily="2" charset="-122"/>
              </a:rPr>
              <a:t>1、成因：</a:t>
            </a:r>
          </a:p>
        </p:txBody>
      </p:sp>
      <p:sp>
        <p:nvSpPr>
          <p:cNvPr id="74" name="文本框 13316">
            <a:extLst>
              <a:ext uri="{FF2B5EF4-FFF2-40B4-BE49-F238E27FC236}">
                <a16:creationId xmlns:a16="http://schemas.microsoft.com/office/drawing/2014/main" id="{C01457AC-57A8-BDDE-A4CC-D24F6C13E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8150" y="3734729"/>
            <a:ext cx="1981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宋体" panose="02010600030101010101" pitchFamily="2" charset="-122"/>
              </a:rPr>
              <a:t>2、矫正：</a:t>
            </a:r>
          </a:p>
        </p:txBody>
      </p:sp>
      <p:graphicFrame>
        <p:nvGraphicFramePr>
          <p:cNvPr id="75" name="对象 13317">
            <a:extLst>
              <a:ext uri="{FF2B5EF4-FFF2-40B4-BE49-F238E27FC236}">
                <a16:creationId xmlns:a16="http://schemas.microsoft.com/office/drawing/2014/main" id="{9C984D09-28EC-F3A9-00E2-894393FD24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901353"/>
              </p:ext>
            </p:extLst>
          </p:nvPr>
        </p:nvGraphicFramePr>
        <p:xfrm>
          <a:off x="17168812" y="1837666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066667" imgH="1857143" progId="PBrush">
                  <p:embed/>
                </p:oleObj>
              </mc:Choice>
              <mc:Fallback>
                <p:oleObj r:id="rId6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7168812" y="1837666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对象 13318">
            <a:extLst>
              <a:ext uri="{FF2B5EF4-FFF2-40B4-BE49-F238E27FC236}">
                <a16:creationId xmlns:a16="http://schemas.microsoft.com/office/drawing/2014/main" id="{73F15FDD-D1EF-9BA3-C968-F290E53751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105767"/>
              </p:ext>
            </p:extLst>
          </p:nvPr>
        </p:nvGraphicFramePr>
        <p:xfrm>
          <a:off x="17168812" y="3971266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066667" imgH="1857143" progId="PBrush">
                  <p:embed/>
                </p:oleObj>
              </mc:Choice>
              <mc:Fallback>
                <p:oleObj r:id="rId8" imgW="2066667" imgH="185714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7168812" y="3971266"/>
                        <a:ext cx="1881187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7" name="直接连接符 13319">
            <a:extLst>
              <a:ext uri="{FF2B5EF4-FFF2-40B4-BE49-F238E27FC236}">
                <a16:creationId xmlns:a16="http://schemas.microsoft.com/office/drawing/2014/main" id="{8487DDC8-1E76-8626-F924-5A5B20A200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002000" y="23837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接连接符 13320">
            <a:extLst>
              <a:ext uri="{FF2B5EF4-FFF2-40B4-BE49-F238E27FC236}">
                <a16:creationId xmlns:a16="http://schemas.microsoft.com/office/drawing/2014/main" id="{15A98F0C-0CDD-9C32-13B4-E7605F1A1E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002000" y="29933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直接连接符 13321">
            <a:extLst>
              <a:ext uri="{FF2B5EF4-FFF2-40B4-BE49-F238E27FC236}">
                <a16:creationId xmlns:a16="http://schemas.microsoft.com/office/drawing/2014/main" id="{5827A380-6962-2263-4568-4C2EE72569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163800" y="46697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直接连接符 13322">
            <a:extLst>
              <a:ext uri="{FF2B5EF4-FFF2-40B4-BE49-F238E27FC236}">
                <a16:creationId xmlns:a16="http://schemas.microsoft.com/office/drawing/2014/main" id="{75D13895-F747-FD25-129A-3E6F90771C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163800" y="4974566"/>
            <a:ext cx="16002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直接连接符 13323">
            <a:extLst>
              <a:ext uri="{FF2B5EF4-FFF2-40B4-BE49-F238E27FC236}">
                <a16:creationId xmlns:a16="http://schemas.microsoft.com/office/drawing/2014/main" id="{6585F96E-0685-CC05-E92A-CA69DE44B5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602200" y="2383766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直接连接符 13324">
            <a:extLst>
              <a:ext uri="{FF2B5EF4-FFF2-40B4-BE49-F238E27FC236}">
                <a16:creationId xmlns:a16="http://schemas.microsoft.com/office/drawing/2014/main" id="{0A3BB44B-4553-00AC-5500-D2FE588212C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7602200" y="2536166"/>
            <a:ext cx="1219200" cy="457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" name="文本框 13325">
            <a:extLst>
              <a:ext uri="{FF2B5EF4-FFF2-40B4-BE49-F238E27FC236}">
                <a16:creationId xmlns:a16="http://schemas.microsoft.com/office/drawing/2014/main" id="{391B1A3B-FF82-0D79-0A54-174FC510C184}"/>
              </a:ext>
            </a:extLst>
          </p:cNvPr>
          <p:cNvSpPr/>
          <p:nvPr/>
        </p:nvSpPr>
        <p:spPr>
          <a:xfrm>
            <a:off x="19592925" y="1502704"/>
            <a:ext cx="3168650" cy="2286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ahoma" pitchFamily="34" charset="0"/>
                <a:sym typeface="Wingdings"/>
              </a:rPr>
              <a:t>晶状体太厚，折射光的能力太强，成像于视网膜前。</a:t>
            </a:r>
          </a:p>
        </p:txBody>
      </p:sp>
      <p:sp>
        <p:nvSpPr>
          <p:cNvPr id="99" name="文本框 13326">
            <a:extLst>
              <a:ext uri="{FF2B5EF4-FFF2-40B4-BE49-F238E27FC236}">
                <a16:creationId xmlns:a16="http://schemas.microsoft.com/office/drawing/2014/main" id="{36BBFBD4-D7AF-939C-4B62-2858594CB946}"/>
              </a:ext>
            </a:extLst>
          </p:cNvPr>
          <p:cNvSpPr/>
          <p:nvPr/>
        </p:nvSpPr>
        <p:spPr>
          <a:xfrm>
            <a:off x="19278600" y="4457041"/>
            <a:ext cx="3505200" cy="1189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3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ahoma" pitchFamily="34" charset="0"/>
                <a:sym typeface="Wingdings"/>
              </a:rPr>
              <a:t>配戴用凹透镜做成的近视眼镜。</a:t>
            </a:r>
          </a:p>
        </p:txBody>
      </p:sp>
      <p:cxnSp>
        <p:nvCxnSpPr>
          <p:cNvPr id="103" name="直接连接符 13327">
            <a:extLst>
              <a:ext uri="{FF2B5EF4-FFF2-40B4-BE49-F238E27FC236}">
                <a16:creationId xmlns:a16="http://schemas.microsoft.com/office/drawing/2014/main" id="{2439C9BF-2C8F-E6A5-C2D9-1E51F41C46F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840200" y="4593566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接连接符 13328">
            <a:extLst>
              <a:ext uri="{FF2B5EF4-FFF2-40B4-BE49-F238E27FC236}">
                <a16:creationId xmlns:a16="http://schemas.microsoft.com/office/drawing/2014/main" id="{47F3E0B5-53BD-23A9-D4F7-D4756F8C89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840200" y="4974566"/>
            <a:ext cx="762000" cy="762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接连接符 13329">
            <a:extLst>
              <a:ext uri="{FF2B5EF4-FFF2-40B4-BE49-F238E27FC236}">
                <a16:creationId xmlns:a16="http://schemas.microsoft.com/office/drawing/2014/main" id="{80610ABC-D0EB-9C6F-9EF1-AD3E06A00E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602200" y="4593566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接连接符 13330">
            <a:extLst>
              <a:ext uri="{FF2B5EF4-FFF2-40B4-BE49-F238E27FC236}">
                <a16:creationId xmlns:a16="http://schemas.microsoft.com/office/drawing/2014/main" id="{E3AEF28F-E31E-66B0-DC2F-AAC4CD90C23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7602200" y="4822166"/>
            <a:ext cx="12954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文本框 14337">
            <a:extLst>
              <a:ext uri="{FF2B5EF4-FFF2-40B4-BE49-F238E27FC236}">
                <a16:creationId xmlns:a16="http://schemas.microsoft.com/office/drawing/2014/main" id="{B5730ABB-AAED-7E02-D2DD-16F80EAB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66" y="543506"/>
            <a:ext cx="3730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四、远视眼及其矫正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5CABA89-D184-FCD8-D8A3-A6D334DE53DA}"/>
              </a:ext>
            </a:extLst>
          </p:cNvPr>
          <p:cNvSpPr/>
          <p:nvPr/>
        </p:nvSpPr>
        <p:spPr>
          <a:xfrm>
            <a:off x="901347" y="1211751"/>
            <a:ext cx="4221951" cy="4749134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14340">
            <a:extLst>
              <a:ext uri="{FF2B5EF4-FFF2-40B4-BE49-F238E27FC236}">
                <a16:creationId xmlns:a16="http://schemas.microsoft.com/office/drawing/2014/main" id="{8C2625A5-E384-8BA0-FC0C-00D0528DC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747" y="1421383"/>
            <a:ext cx="1635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成因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14342">
            <a:extLst>
              <a:ext uri="{FF2B5EF4-FFF2-40B4-BE49-F238E27FC236}">
                <a16:creationId xmlns:a16="http://schemas.microsoft.com/office/drawing/2014/main" id="{B8B6EA06-9996-FC3A-ACD0-713615F4B05D}"/>
              </a:ext>
            </a:extLst>
          </p:cNvPr>
          <p:cNvSpPr/>
          <p:nvPr/>
        </p:nvSpPr>
        <p:spPr>
          <a:xfrm>
            <a:off x="1242359" y="4429600"/>
            <a:ext cx="3457575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晶状体太薄，折射光的能力太弱，成像于视网膜后。</a:t>
            </a: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8465A3D3-3604-A023-CBC4-3098C3935222}"/>
              </a:ext>
            </a:extLst>
          </p:cNvPr>
          <p:cNvSpPr/>
          <p:nvPr/>
        </p:nvSpPr>
        <p:spPr>
          <a:xfrm>
            <a:off x="6364504" y="1050018"/>
            <a:ext cx="4405096" cy="4885866"/>
          </a:xfrm>
          <a:prstGeom prst="roundRect">
            <a:avLst/>
          </a:prstGeom>
          <a:solidFill>
            <a:srgbClr val="C3D1E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框 14341">
            <a:extLst>
              <a:ext uri="{FF2B5EF4-FFF2-40B4-BE49-F238E27FC236}">
                <a16:creationId xmlns:a16="http://schemas.microsoft.com/office/drawing/2014/main" id="{11828F06-9702-688F-42A3-496FB8F75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8367" y="1344709"/>
            <a:ext cx="972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Garamond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</a:t>
            </a:r>
            <a:endParaRPr lang="en-US" altLang="zh-CN" sz="24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14343">
            <a:extLst>
              <a:ext uri="{FF2B5EF4-FFF2-40B4-BE49-F238E27FC236}">
                <a16:creationId xmlns:a16="http://schemas.microsoft.com/office/drawing/2014/main" id="{3E555FA9-748D-74A8-139E-338C9DF0B645}"/>
              </a:ext>
            </a:extLst>
          </p:cNvPr>
          <p:cNvSpPr/>
          <p:nvPr/>
        </p:nvSpPr>
        <p:spPr>
          <a:xfrm>
            <a:off x="7093998" y="4460205"/>
            <a:ext cx="3505200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Garamond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配戴用凸透镜做成的远视眼镜。（老花眼镜）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C6A7481-6E56-75CD-2FA1-503FBD426EB0}"/>
              </a:ext>
            </a:extLst>
          </p:cNvPr>
          <p:cNvSpPr/>
          <p:nvPr/>
        </p:nvSpPr>
        <p:spPr>
          <a:xfrm>
            <a:off x="889960" y="2083312"/>
            <a:ext cx="4216224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" name="对象 14338">
            <a:extLst>
              <a:ext uri="{FF2B5EF4-FFF2-40B4-BE49-F238E27FC236}">
                <a16:creationId xmlns:a16="http://schemas.microsoft.com/office/drawing/2014/main" id="{7E1A686D-EAFD-3EF1-7720-5E63387D0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892114"/>
              </p:ext>
            </p:extLst>
          </p:nvPr>
        </p:nvGraphicFramePr>
        <p:xfrm>
          <a:off x="2433973" y="2129810"/>
          <a:ext cx="2030412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2029108" imgH="1933333" progId="PBrush">
                  <p:embed/>
                </p:oleObj>
              </mc:Choice>
              <mc:Fallback>
                <p:oleObj r:id="rId9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433973" y="2129810"/>
                        <a:ext cx="2030412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2" name="直接连接符 14344">
            <a:extLst>
              <a:ext uri="{FF2B5EF4-FFF2-40B4-BE49-F238E27FC236}">
                <a16:creationId xmlns:a16="http://schemas.microsoft.com/office/drawing/2014/main" id="{BA5BE04D-D6B5-383B-BA6F-CBEE5CF769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63960" y="3252172"/>
            <a:ext cx="1800225" cy="12858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直接连接符 14352">
            <a:extLst>
              <a:ext uri="{FF2B5EF4-FFF2-40B4-BE49-F238E27FC236}">
                <a16:creationId xmlns:a16="http://schemas.microsoft.com/office/drawing/2014/main" id="{DBFAB94B-E606-9BB1-D0FD-48AF1CE464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64185" y="2845772"/>
            <a:ext cx="19050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接连接符 14353">
            <a:extLst>
              <a:ext uri="{FF2B5EF4-FFF2-40B4-BE49-F238E27FC236}">
                <a16:creationId xmlns:a16="http://schemas.microsoft.com/office/drawing/2014/main" id="{81A035C1-CB65-4748-31E2-40D8C4AF9C5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864185" y="3150572"/>
            <a:ext cx="1905000" cy="2286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直接连接符 14354">
            <a:extLst>
              <a:ext uri="{FF2B5EF4-FFF2-40B4-BE49-F238E27FC236}">
                <a16:creationId xmlns:a16="http://schemas.microsoft.com/office/drawing/2014/main" id="{940D7639-F0A1-C42A-2691-00773316173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063960" y="2820372"/>
            <a:ext cx="1779588" cy="431800"/>
          </a:xfrm>
          <a:prstGeom prst="line">
            <a:avLst/>
          </a:prstGeom>
          <a:noFill/>
          <a:ln w="28575" algn="ctr">
            <a:solidFill>
              <a:srgbClr val="FF0000"/>
            </a:solidFill>
            <a:bevel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" name="矩形 96">
            <a:extLst>
              <a:ext uri="{FF2B5EF4-FFF2-40B4-BE49-F238E27FC236}">
                <a16:creationId xmlns:a16="http://schemas.microsoft.com/office/drawing/2014/main" id="{83355DC4-30F9-263D-34E4-C24CE4F1ECFE}"/>
              </a:ext>
            </a:extLst>
          </p:cNvPr>
          <p:cNvSpPr/>
          <p:nvPr/>
        </p:nvSpPr>
        <p:spPr>
          <a:xfrm>
            <a:off x="6382974" y="2160352"/>
            <a:ext cx="4386626" cy="198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7" name="对象 14339">
            <a:extLst>
              <a:ext uri="{FF2B5EF4-FFF2-40B4-BE49-F238E27FC236}">
                <a16:creationId xmlns:a16="http://schemas.microsoft.com/office/drawing/2014/main" id="{713AC166-DD80-2AA1-836E-EC5CB30978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8061169"/>
              </p:ext>
            </p:extLst>
          </p:nvPr>
        </p:nvGraphicFramePr>
        <p:xfrm>
          <a:off x="8470371" y="2175087"/>
          <a:ext cx="2030413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2029108" imgH="1933333" progId="PBrush">
                  <p:embed/>
                </p:oleObj>
              </mc:Choice>
              <mc:Fallback>
                <p:oleObj r:id="rId11" imgW="2029108" imgH="193333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470371" y="2175087"/>
                        <a:ext cx="2030413" cy="193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对象 14345">
            <a:extLst>
              <a:ext uri="{FF2B5EF4-FFF2-40B4-BE49-F238E27FC236}">
                <a16:creationId xmlns:a16="http://schemas.microsoft.com/office/drawing/2014/main" id="{6BAFCE6C-4D67-1F12-4DDB-2B3F021CA6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718194"/>
              </p:ext>
            </p:extLst>
          </p:nvPr>
        </p:nvGraphicFramePr>
        <p:xfrm>
          <a:off x="8062384" y="2632287"/>
          <a:ext cx="3206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228571" imgH="762106" progId="PBrush">
                  <p:embed/>
                </p:oleObj>
              </mc:Choice>
              <mc:Fallback>
                <p:oleObj r:id="rId12" imgW="228571" imgH="762106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062384" y="2632287"/>
                        <a:ext cx="3206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4" name="直接连接符 14346">
            <a:extLst>
              <a:ext uri="{FF2B5EF4-FFF2-40B4-BE49-F238E27FC236}">
                <a16:creationId xmlns:a16="http://schemas.microsoft.com/office/drawing/2014/main" id="{474D345B-F083-1029-0951-EB12A93A12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479646" y="2784687"/>
            <a:ext cx="1762125" cy="35242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接连接符 14347">
            <a:extLst>
              <a:ext uri="{FF2B5EF4-FFF2-40B4-BE49-F238E27FC236}">
                <a16:creationId xmlns:a16="http://schemas.microsoft.com/office/drawing/2014/main" id="{6E538FC7-6CE0-DB4F-E842-B8FF208C29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79646" y="3137112"/>
            <a:ext cx="1762125" cy="338138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直接连接符 14348">
            <a:extLst>
              <a:ext uri="{FF2B5EF4-FFF2-40B4-BE49-F238E27FC236}">
                <a16:creationId xmlns:a16="http://schemas.microsoft.com/office/drawing/2014/main" id="{03FB803C-85B7-14DF-77F9-7FCD67C48E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41771" y="2784687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8" name="直接连接符 14349">
            <a:extLst>
              <a:ext uri="{FF2B5EF4-FFF2-40B4-BE49-F238E27FC236}">
                <a16:creationId xmlns:a16="http://schemas.microsoft.com/office/drawing/2014/main" id="{62052C14-21E4-1865-D0F1-F98287DE29F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241771" y="3394287"/>
            <a:ext cx="6858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直接连接符 14350">
            <a:extLst>
              <a:ext uri="{FF2B5EF4-FFF2-40B4-BE49-F238E27FC236}">
                <a16:creationId xmlns:a16="http://schemas.microsoft.com/office/drawing/2014/main" id="{866A2C9A-6C72-5316-5E8A-79A6B20749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27571" y="2937087"/>
            <a:ext cx="1371600" cy="1524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0" name="直接连接符 14351">
            <a:extLst>
              <a:ext uri="{FF2B5EF4-FFF2-40B4-BE49-F238E27FC236}">
                <a16:creationId xmlns:a16="http://schemas.microsoft.com/office/drawing/2014/main" id="{026348F1-0D3B-3DB8-0CA4-A283A1D39D4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927571" y="3089487"/>
            <a:ext cx="1371600" cy="3048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5687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 fill="hold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 fill="hold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 fill="hold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 fill="hold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 fill="hold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 fill="hold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 fill="hold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 fill="hold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 fill="hold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 fill="hold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74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1261</Words>
  <Application>Microsoft Office PowerPoint</Application>
  <PresentationFormat>宽屏</PresentationFormat>
  <Paragraphs>266</Paragraphs>
  <Slides>16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等线</vt:lpstr>
      <vt:lpstr>等线 Light</vt:lpstr>
      <vt:lpstr>华文行楷</vt:lpstr>
      <vt:lpstr>宋体</vt:lpstr>
      <vt:lpstr>微软雅黑</vt:lpstr>
      <vt:lpstr>Arial</vt:lpstr>
      <vt:lpstr>Tahoma</vt:lpstr>
      <vt:lpstr>Times New Roman</vt:lpstr>
      <vt:lpstr>Wingdings</vt:lpstr>
      <vt:lpstr>Office 主题​​</vt:lpstr>
      <vt:lpstr>BMP 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2022-07-25T09:53:25Z</cp:lastPrinted>
  <dcterms:created xsi:type="dcterms:W3CDTF">2022-07-25T09:53:25Z</dcterms:created>
  <dcterms:modified xsi:type="dcterms:W3CDTF">2024-08-09T08:17:33Z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