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710" r:id="rId2"/>
    <p:sldId id="675" r:id="rId3"/>
    <p:sldId id="676" r:id="rId4"/>
    <p:sldId id="677" r:id="rId5"/>
    <p:sldId id="678" r:id="rId6"/>
    <p:sldId id="679" r:id="rId7"/>
    <p:sldId id="680" r:id="rId8"/>
    <p:sldId id="681" r:id="rId9"/>
    <p:sldId id="682" r:id="rId10"/>
    <p:sldId id="683" r:id="rId11"/>
    <p:sldId id="684" r:id="rId12"/>
    <p:sldId id="685" r:id="rId13"/>
    <p:sldId id="686" r:id="rId14"/>
    <p:sldId id="687" r:id="rId15"/>
    <p:sldId id="688" r:id="rId16"/>
    <p:sldId id="689" r:id="rId17"/>
    <p:sldId id="690" r:id="rId18"/>
    <p:sldId id="691" r:id="rId19"/>
    <p:sldId id="693" r:id="rId20"/>
    <p:sldId id="697" r:id="rId21"/>
    <p:sldId id="704" r:id="rId22"/>
    <p:sldId id="696" r:id="rId23"/>
    <p:sldId id="702" r:id="rId24"/>
    <p:sldId id="705" r:id="rId25"/>
    <p:sldId id="703" r:id="rId26"/>
    <p:sldId id="706" r:id="rId27"/>
  </p:sldIdLst>
  <p:sldSz cx="12192000" cy="6858000"/>
  <p:notesSz cx="6858000" cy="9144000"/>
  <p:custDataLst>
    <p:tags r:id="rId30"/>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33" userDrawn="1">
          <p15:clr>
            <a:srgbClr val="A4A3A4"/>
          </p15:clr>
        </p15:guide>
        <p15:guide id="2" pos="36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qy" initials="z" lastIdx="0" clrIdx="0"/>
  <p:cmAuthor id="2" name="阿姆斯特捷捷捷" initials="阿"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1" d="100"/>
          <a:sy n="81" d="100"/>
        </p:scale>
        <p:origin x="725" y="67"/>
      </p:cViewPr>
      <p:guideLst>
        <p:guide orient="horz" pos="2033"/>
        <p:guide pos="366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buFont typeface="Arial" panose="020B0604020202020204" pitchFamily="34" charset="0"/>
              <a:buNone/>
              <a:defRPr sz="1200" noProof="1">
                <a:latin typeface="Arial" panose="020B0604020202020204" pitchFamily="34" charset="0"/>
                <a:ea typeface="宋体" panose="02010600030101010101" pitchFamily="2" charset="-122"/>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a:latin typeface="Arial" panose="020B0604020202020204" pitchFamily="34" charset="0"/>
                <a:ea typeface="宋体" panose="02010600030101010101" pitchFamily="2" charset="-122"/>
                <a:cs typeface="+mn-cs"/>
              </a:rPr>
              <a:t>‹#›</a:t>
            </a:fld>
            <a:endParaRPr lang="zh-CN" altLang="en-US" sz="1200" strike="noStrike" noProof="1"/>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Rot="1" noChangeAspect="1"/>
          </p:cNvSpPr>
          <p:nvPr>
            <p:ph type="sldImg"/>
          </p:nvPr>
        </p:nvSpPr>
        <p:spPr>
          <a:xfrm>
            <a:off x="409575" y="754063"/>
            <a:ext cx="5854700" cy="3294062"/>
          </a:xfrm>
          <a:prstGeom prst="rect">
            <a:avLst/>
          </a:prstGeom>
          <a:noFill/>
          <a:ln w="9525">
            <a:noFill/>
          </a:ln>
        </p:spPr>
      </p:sp>
      <p:sp>
        <p:nvSpPr>
          <p:cNvPr id="16387" name="Rectangle 3"/>
          <p:cNvSpPr>
            <a:spLocks noGrp="1"/>
          </p:cNvSpPr>
          <p:nvPr>
            <p:ph type="body" sz="quarter" idx="1"/>
          </p:nvPr>
        </p:nvSpPr>
        <p:spPr>
          <a:xfrm>
            <a:off x="538163" y="4387850"/>
            <a:ext cx="5780087" cy="3952875"/>
          </a:xfrm>
          <a:prstGeom prst="rect">
            <a:avLst/>
          </a:prstGeom>
          <a:noFill/>
          <a:ln w="9525">
            <a:noFill/>
          </a:ln>
        </p:spPr>
        <p:txBody>
          <a:bodyPr vert="horz" wrap="square" lIns="91440" tIns="45720" rIns="91440" bIns="45720" anchor="t" anchorCtr="0"/>
          <a:lstStyle/>
          <a:p>
            <a:pPr lvl="0"/>
            <a:r>
              <a:rPr lang="zh-CN" altLang="en-US"/>
              <a:t>单击此处编辑母版文本样式
第二级
第三级
第四级
第五级</a:t>
            </a:r>
          </a:p>
        </p:txBody>
      </p:sp>
      <p:sp>
        <p:nvSpPr>
          <p:cNvPr id="2052" name="Rectangle 4"/>
          <p:cNvSpPr>
            <a:spLocks noGrp="1"/>
          </p:cNvSpPr>
          <p:nvPr>
            <p:ph type="hdr" sz="quarter" idx="2"/>
          </p:nvPr>
        </p:nvSpPr>
        <p:spPr>
          <a:xfrm>
            <a:off x="0" y="0"/>
            <a:ext cx="2973388" cy="457200"/>
          </a:xfrm>
          <a:prstGeom prst="rect">
            <a:avLst/>
          </a:prstGeom>
          <a:noFill/>
          <a:ln w="9525">
            <a:noFill/>
            <a:miter/>
          </a:ln>
        </p:spPr>
        <p:txBody>
          <a:bodyPr/>
          <a:lstStyle>
            <a:lvl1pPr>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3" name="Rectangle 5"/>
          <p:cNvSpPr>
            <a:spLocks noGrp="1"/>
          </p:cNvSpPr>
          <p:nvPr>
            <p:ph type="dt" idx="3"/>
          </p:nvPr>
        </p:nvSpPr>
        <p:spPr>
          <a:xfrm>
            <a:off x="3883025" y="0"/>
            <a:ext cx="2974975" cy="457200"/>
          </a:xfrm>
          <a:prstGeom prst="rect">
            <a:avLst/>
          </a:prstGeom>
          <a:noFill/>
          <a:ln w="9525">
            <a:noFill/>
            <a:miter/>
          </a:ln>
        </p:spPr>
        <p:txBody>
          <a:bodyPr/>
          <a:lstStyle>
            <a:lvl1pPr algn="r">
              <a:buFont typeface="Arial" panose="020B0604020202020204" pitchFamily="34" charset="0"/>
              <a:buNone/>
              <a:defRPr sz="1200" noProof="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p:cNvSpPr>
          <p:nvPr>
            <p:ph type="ftr" sz="quarter" idx="4"/>
          </p:nvPr>
        </p:nvSpPr>
        <p:spPr>
          <a:xfrm>
            <a:off x="0" y="8686800"/>
            <a:ext cx="2973388" cy="457200"/>
          </a:xfrm>
          <a:prstGeom prst="rect">
            <a:avLst/>
          </a:prstGeom>
          <a:noFill/>
          <a:ln w="9525">
            <a:noFill/>
            <a:miter/>
          </a:ln>
        </p:spPr>
        <p:txBody>
          <a:bodyPr/>
          <a:lstStyle>
            <a:lvl1pPr>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p:cNvSpPr>
          <p:nvPr>
            <p:ph type="sldNum" sz="quarter" idx="5"/>
          </p:nvPr>
        </p:nvSpPr>
        <p:spPr>
          <a:xfrm>
            <a:off x="3883025" y="8686800"/>
            <a:ext cx="2974975" cy="457200"/>
          </a:xfrm>
          <a:prstGeom prst="rect">
            <a:avLst/>
          </a:prstGeom>
          <a:noFill/>
          <a:ln w="9525">
            <a:noFill/>
            <a:miter/>
          </a:ln>
        </p:spPr>
        <p:txBody>
          <a:bodyPr vert="horz" wrap="square" lIns="91440" tIns="45720" rIns="91440" bIns="45720" numCol="1" anchor="t" anchorCtr="0" compatLnSpc="1"/>
          <a:lstStyle/>
          <a:p>
            <a:pPr lvl="0" algn="r" eaLnBrk="1" fontAlgn="base" hangingPunct="1"/>
            <a:fld id="{9A0DB2DC-4C9A-4742-B13C-FB6460FD3503}" type="slidenum">
              <a:rPr lang="zh-CN" altLang="en-US" sz="1200" strike="noStrike" noProof="1">
                <a:latin typeface="Arial" panose="020B0604020202020204" pitchFamily="34" charset="0"/>
                <a:ea typeface="宋体" panose="02010600030101010101" pitchFamily="2" charset="-122"/>
                <a:cs typeface="+mn-cs"/>
              </a:rPr>
              <a:t>‹#›</a:t>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742950" lvl="1" indent="-28575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1143000" lvl="2" indent="-228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600200" lvl="3" indent="-228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2057400" lvl="4" indent="-228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lvl="5" indent="-22860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6pPr>
    <a:lvl7pPr marL="2743200" lvl="6" indent="-22860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7pPr>
    <a:lvl8pPr marL="3200400" lvl="7" indent="-22860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8pPr>
    <a:lvl9pPr marL="3657600" lvl="8" indent="-22860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2024/8/9</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2024/8/9</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12000" y="6314400"/>
            <a:ext cx="2700000" cy="316800"/>
          </a:xfrm>
          <a:prstGeom prst="rect">
            <a:avLst/>
          </a:prstGeom>
        </p:spPr>
        <p:txBody>
          <a:bodyPr/>
          <a:lstStyle/>
          <a:p>
            <a:fld id="{760FBDFE-C587-4B4C-A407-44438C67B59E}" type="datetimeFigureOut">
              <a:rPr lang="zh-CN" altLang="en-US" smtClean="0"/>
              <a:t>2024/8/9</a:t>
            </a:fld>
            <a:endParaRPr lang="zh-CN" altLang="en-US"/>
          </a:p>
        </p:txBody>
      </p:sp>
      <p:sp>
        <p:nvSpPr>
          <p:cNvPr id="3" name="页脚占位符 2"/>
          <p:cNvSpPr>
            <a:spLocks noGrp="1"/>
          </p:cNvSpPr>
          <p:nvPr>
            <p:ph type="ftr" sz="quarter" idx="11"/>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节标题">
    <p:spTree>
      <p:nvGrpSpPr>
        <p:cNvPr id="1" name=""/>
        <p:cNvGrpSpPr/>
        <p:nvPr/>
      </p:nvGrpSpPr>
      <p:grpSpPr>
        <a:xfrm>
          <a:off x="0" y="0"/>
          <a:ext cx="0" cy="0"/>
          <a:chOff x="0" y="0"/>
          <a:chExt cx="0" cy="0"/>
        </a:xfrm>
      </p:grpSpPr>
      <p:sp>
        <p:nvSpPr>
          <p:cNvPr id="7" name="矩形 6"/>
          <p:cNvSpPr/>
          <p:nvPr/>
        </p:nvSpPr>
        <p:spPr>
          <a:xfrm>
            <a:off x="0" y="0"/>
            <a:ext cx="12195175" cy="1500505"/>
          </a:xfrm>
          <a:prstGeom prst="rect">
            <a:avLst/>
          </a:prstGeom>
          <a:solidFill>
            <a:srgbClr val="6CC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8" name="矩形 7"/>
          <p:cNvSpPr/>
          <p:nvPr/>
        </p:nvSpPr>
        <p:spPr>
          <a:xfrm>
            <a:off x="-10160" y="6763385"/>
            <a:ext cx="12226290" cy="110490"/>
          </a:xfrm>
          <a:prstGeom prst="rect">
            <a:avLst/>
          </a:prstGeom>
          <a:solidFill>
            <a:srgbClr val="6CC9F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578FB7"/>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学习目标">
    <p:spTree>
      <p:nvGrpSpPr>
        <p:cNvPr id="1" name=""/>
        <p:cNvGrpSpPr/>
        <p:nvPr/>
      </p:nvGrpSpPr>
      <p:grpSpPr>
        <a:xfrm>
          <a:off x="0" y="0"/>
          <a:ext cx="0" cy="0"/>
          <a:chOff x="0" y="0"/>
          <a:chExt cx="0" cy="0"/>
        </a:xfrm>
      </p:grpSpPr>
      <p:sp>
        <p:nvSpPr>
          <p:cNvPr id="11" name="矩形 10"/>
          <p:cNvSpPr/>
          <p:nvPr/>
        </p:nvSpPr>
        <p:spPr>
          <a:xfrm>
            <a:off x="-15875" y="241300"/>
            <a:ext cx="3543300" cy="776605"/>
          </a:xfrm>
          <a:prstGeom prst="rect">
            <a:avLst/>
          </a:prstGeom>
          <a:solidFill>
            <a:srgbClr val="6CC9F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7" name="图片 6" descr="xuexijihua-1"/>
          <p:cNvPicPr>
            <a:picLocks noChangeAspect="1"/>
          </p:cNvPicPr>
          <p:nvPr/>
        </p:nvPicPr>
        <p:blipFill>
          <a:blip r:embed="rId2"/>
          <a:stretch>
            <a:fillRect/>
          </a:stretch>
        </p:blipFill>
        <p:spPr>
          <a:xfrm>
            <a:off x="613410" y="348615"/>
            <a:ext cx="551180" cy="551815"/>
          </a:xfrm>
          <a:prstGeom prst="rect">
            <a:avLst/>
          </a:prstGeom>
        </p:spPr>
      </p:pic>
      <p:sp>
        <p:nvSpPr>
          <p:cNvPr id="64" name="矩形 63"/>
          <p:cNvSpPr/>
          <p:nvPr/>
        </p:nvSpPr>
        <p:spPr>
          <a:xfrm>
            <a:off x="-10160" y="6763385"/>
            <a:ext cx="12226290" cy="110490"/>
          </a:xfrm>
          <a:prstGeom prst="rect">
            <a:avLst/>
          </a:prstGeom>
          <a:solidFill>
            <a:srgbClr val="6CC9F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578FB7"/>
              </a:solidFill>
            </a:endParaRPr>
          </a:p>
        </p:txBody>
      </p:sp>
      <p:sp>
        <p:nvSpPr>
          <p:cNvPr id="17" name="文本框 16"/>
          <p:cNvSpPr txBox="1"/>
          <p:nvPr/>
        </p:nvSpPr>
        <p:spPr>
          <a:xfrm>
            <a:off x="1346835" y="318770"/>
            <a:ext cx="4453890" cy="668655"/>
          </a:xfrm>
          <a:prstGeom prst="rect">
            <a:avLst/>
          </a:prstGeom>
          <a:noFill/>
        </p:spPr>
        <p:txBody>
          <a:bodyPr wrap="square" rtlCol="0">
            <a:noAutofit/>
          </a:bodyPr>
          <a:lstStyle/>
          <a:p>
            <a:pPr algn="l"/>
            <a:r>
              <a:rPr lang="zh-CN" altLang="en-US" sz="3600" b="1">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学习目标</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导入">
    <p:spTree>
      <p:nvGrpSpPr>
        <p:cNvPr id="1" name=""/>
        <p:cNvGrpSpPr/>
        <p:nvPr/>
      </p:nvGrpSpPr>
      <p:grpSpPr>
        <a:xfrm>
          <a:off x="0" y="0"/>
          <a:ext cx="0" cy="0"/>
          <a:chOff x="0" y="0"/>
          <a:chExt cx="0" cy="0"/>
        </a:xfrm>
      </p:grpSpPr>
      <p:sp>
        <p:nvSpPr>
          <p:cNvPr id="11" name="矩形 10"/>
          <p:cNvSpPr/>
          <p:nvPr/>
        </p:nvSpPr>
        <p:spPr>
          <a:xfrm>
            <a:off x="-15875" y="241300"/>
            <a:ext cx="3543300" cy="776605"/>
          </a:xfrm>
          <a:prstGeom prst="rect">
            <a:avLst/>
          </a:prstGeom>
          <a:solidFill>
            <a:srgbClr val="6CC9F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3" name="图片 12" descr="xuexi (1)"/>
          <p:cNvPicPr>
            <a:picLocks noChangeAspect="1"/>
          </p:cNvPicPr>
          <p:nvPr/>
        </p:nvPicPr>
        <p:blipFill>
          <a:blip r:embed="rId2"/>
          <a:stretch>
            <a:fillRect/>
          </a:stretch>
        </p:blipFill>
        <p:spPr>
          <a:xfrm>
            <a:off x="603250" y="357823"/>
            <a:ext cx="642620" cy="543560"/>
          </a:xfrm>
          <a:prstGeom prst="rect">
            <a:avLst/>
          </a:prstGeom>
        </p:spPr>
      </p:pic>
      <p:sp>
        <p:nvSpPr>
          <p:cNvPr id="64" name="矩形 63"/>
          <p:cNvSpPr/>
          <p:nvPr/>
        </p:nvSpPr>
        <p:spPr>
          <a:xfrm>
            <a:off x="-10160" y="6763385"/>
            <a:ext cx="12226290" cy="110490"/>
          </a:xfrm>
          <a:prstGeom prst="rect">
            <a:avLst/>
          </a:prstGeom>
          <a:solidFill>
            <a:srgbClr val="6CC9F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578FB7"/>
              </a:solidFill>
            </a:endParaRPr>
          </a:p>
        </p:txBody>
      </p:sp>
      <p:sp>
        <p:nvSpPr>
          <p:cNvPr id="12" name="文本框 11"/>
          <p:cNvSpPr txBox="1"/>
          <p:nvPr/>
        </p:nvSpPr>
        <p:spPr>
          <a:xfrm>
            <a:off x="1346835" y="295275"/>
            <a:ext cx="4453890" cy="668655"/>
          </a:xfrm>
          <a:prstGeom prst="rect">
            <a:avLst/>
          </a:prstGeom>
          <a:noFill/>
        </p:spPr>
        <p:txBody>
          <a:bodyPr wrap="square" rtlCol="0">
            <a:noAutofit/>
          </a:bodyPr>
          <a:lstStyle/>
          <a:p>
            <a:pPr algn="l"/>
            <a:r>
              <a:rPr lang="zh-CN" altLang="en-US" sz="3600" b="1">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学习导入</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课堂讲授">
    <p:spTree>
      <p:nvGrpSpPr>
        <p:cNvPr id="1" name=""/>
        <p:cNvGrpSpPr/>
        <p:nvPr/>
      </p:nvGrpSpPr>
      <p:grpSpPr>
        <a:xfrm>
          <a:off x="0" y="0"/>
          <a:ext cx="0" cy="0"/>
          <a:chOff x="0" y="0"/>
          <a:chExt cx="0" cy="0"/>
        </a:xfrm>
      </p:grpSpPr>
      <p:sp>
        <p:nvSpPr>
          <p:cNvPr id="8" name="矩形 7"/>
          <p:cNvSpPr/>
          <p:nvPr/>
        </p:nvSpPr>
        <p:spPr>
          <a:xfrm>
            <a:off x="-15875" y="241300"/>
            <a:ext cx="3543300" cy="776605"/>
          </a:xfrm>
          <a:prstGeom prst="rect">
            <a:avLst/>
          </a:prstGeom>
          <a:solidFill>
            <a:srgbClr val="6CC9F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9" name="图片 8" descr="xuexizhongxin"/>
          <p:cNvPicPr>
            <a:picLocks noChangeAspect="1"/>
          </p:cNvPicPr>
          <p:nvPr/>
        </p:nvPicPr>
        <p:blipFill>
          <a:blip r:embed="rId3"/>
          <a:stretch>
            <a:fillRect/>
          </a:stretch>
        </p:blipFill>
        <p:spPr>
          <a:xfrm>
            <a:off x="697865" y="359410"/>
            <a:ext cx="557530" cy="551180"/>
          </a:xfrm>
          <a:prstGeom prst="rect">
            <a:avLst/>
          </a:prstGeom>
        </p:spPr>
      </p:pic>
      <p:sp>
        <p:nvSpPr>
          <p:cNvPr id="64" name="矩形 63"/>
          <p:cNvSpPr/>
          <p:nvPr/>
        </p:nvSpPr>
        <p:spPr>
          <a:xfrm>
            <a:off x="-10160" y="6763385"/>
            <a:ext cx="12226290" cy="110490"/>
          </a:xfrm>
          <a:prstGeom prst="rect">
            <a:avLst/>
          </a:prstGeom>
          <a:solidFill>
            <a:srgbClr val="6CC9F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578FB7"/>
              </a:solidFill>
            </a:endParaRPr>
          </a:p>
        </p:txBody>
      </p:sp>
      <p:sp>
        <p:nvSpPr>
          <p:cNvPr id="3" name="文本框 2"/>
          <p:cNvSpPr txBox="1"/>
          <p:nvPr>
            <p:custDataLst>
              <p:tags r:id="rId1"/>
            </p:custDataLst>
          </p:nvPr>
        </p:nvSpPr>
        <p:spPr>
          <a:xfrm>
            <a:off x="1346835" y="295275"/>
            <a:ext cx="4453890" cy="668655"/>
          </a:xfrm>
          <a:prstGeom prst="rect">
            <a:avLst/>
          </a:prstGeom>
          <a:noFill/>
        </p:spPr>
        <p:txBody>
          <a:bodyPr wrap="square" rtlCol="0">
            <a:noAutofit/>
          </a:bodyPr>
          <a:lstStyle/>
          <a:p>
            <a:pPr algn="l"/>
            <a:r>
              <a:rPr lang="zh-CN" altLang="en-US" sz="3600" b="1">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课程讲授</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练习">
    <p:spTree>
      <p:nvGrpSpPr>
        <p:cNvPr id="1" name=""/>
        <p:cNvGrpSpPr/>
        <p:nvPr/>
      </p:nvGrpSpPr>
      <p:grpSpPr>
        <a:xfrm>
          <a:off x="0" y="0"/>
          <a:ext cx="0" cy="0"/>
          <a:chOff x="0" y="0"/>
          <a:chExt cx="0" cy="0"/>
        </a:xfrm>
      </p:grpSpPr>
      <p:sp>
        <p:nvSpPr>
          <p:cNvPr id="9" name="矩形 8"/>
          <p:cNvSpPr/>
          <p:nvPr/>
        </p:nvSpPr>
        <p:spPr>
          <a:xfrm>
            <a:off x="-15875" y="241300"/>
            <a:ext cx="3543300" cy="776605"/>
          </a:xfrm>
          <a:prstGeom prst="rect">
            <a:avLst/>
          </a:prstGeom>
          <a:solidFill>
            <a:srgbClr val="6CC9F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8" name="图片 17" descr="a-xuexi1"/>
          <p:cNvPicPr>
            <a:picLocks noChangeAspect="1"/>
          </p:cNvPicPr>
          <p:nvPr/>
        </p:nvPicPr>
        <p:blipFill>
          <a:blip r:embed="rId3"/>
          <a:stretch>
            <a:fillRect/>
          </a:stretch>
        </p:blipFill>
        <p:spPr>
          <a:xfrm>
            <a:off x="841375" y="359410"/>
            <a:ext cx="495300" cy="574040"/>
          </a:xfrm>
          <a:prstGeom prst="rect">
            <a:avLst/>
          </a:prstGeom>
        </p:spPr>
      </p:pic>
      <p:sp>
        <p:nvSpPr>
          <p:cNvPr id="64" name="矩形 63"/>
          <p:cNvSpPr/>
          <p:nvPr/>
        </p:nvSpPr>
        <p:spPr>
          <a:xfrm>
            <a:off x="-10160" y="6763385"/>
            <a:ext cx="12226290" cy="110490"/>
          </a:xfrm>
          <a:prstGeom prst="rect">
            <a:avLst/>
          </a:prstGeom>
          <a:solidFill>
            <a:srgbClr val="6CC9F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578FB7"/>
              </a:solidFill>
            </a:endParaRPr>
          </a:p>
        </p:txBody>
      </p:sp>
      <p:sp>
        <p:nvSpPr>
          <p:cNvPr id="10" name="文本框 9"/>
          <p:cNvSpPr txBox="1"/>
          <p:nvPr>
            <p:custDataLst>
              <p:tags r:id="rId1"/>
            </p:custDataLst>
          </p:nvPr>
        </p:nvSpPr>
        <p:spPr>
          <a:xfrm>
            <a:off x="1346835" y="295275"/>
            <a:ext cx="4453890" cy="668655"/>
          </a:xfrm>
          <a:prstGeom prst="rect">
            <a:avLst/>
          </a:prstGeom>
          <a:noFill/>
        </p:spPr>
        <p:txBody>
          <a:bodyPr wrap="square" rtlCol="0">
            <a:noAutofit/>
          </a:bodyPr>
          <a:lstStyle/>
          <a:p>
            <a:pPr algn="l"/>
            <a:r>
              <a:rPr lang="zh-CN" altLang="en-US" sz="3600" b="1">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课堂练习</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空白">
    <p:spTree>
      <p:nvGrpSpPr>
        <p:cNvPr id="1" name=""/>
        <p:cNvGrpSpPr/>
        <p:nvPr/>
      </p:nvGrpSpPr>
      <p:grpSpPr>
        <a:xfrm>
          <a:off x="0" y="0"/>
          <a:ext cx="0" cy="0"/>
          <a:chOff x="0" y="0"/>
          <a:chExt cx="0" cy="0"/>
        </a:xfrm>
      </p:grpSpPr>
      <p:sp>
        <p:nvSpPr>
          <p:cNvPr id="64" name="矩形 63"/>
          <p:cNvSpPr/>
          <p:nvPr/>
        </p:nvSpPr>
        <p:spPr>
          <a:xfrm>
            <a:off x="-10160" y="6763385"/>
            <a:ext cx="12226290" cy="110490"/>
          </a:xfrm>
          <a:prstGeom prst="rect">
            <a:avLst/>
          </a:prstGeom>
          <a:solidFill>
            <a:srgbClr val="6CC9F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578FB7"/>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小结">
    <p:spTree>
      <p:nvGrpSpPr>
        <p:cNvPr id="1" name=""/>
        <p:cNvGrpSpPr/>
        <p:nvPr/>
      </p:nvGrpSpPr>
      <p:grpSpPr>
        <a:xfrm>
          <a:off x="0" y="0"/>
          <a:ext cx="0" cy="0"/>
          <a:chOff x="0" y="0"/>
          <a:chExt cx="0" cy="0"/>
        </a:xfrm>
      </p:grpSpPr>
      <p:sp>
        <p:nvSpPr>
          <p:cNvPr id="9" name="矩形 8"/>
          <p:cNvSpPr/>
          <p:nvPr/>
        </p:nvSpPr>
        <p:spPr>
          <a:xfrm>
            <a:off x="-15875" y="241300"/>
            <a:ext cx="3543300" cy="776605"/>
          </a:xfrm>
          <a:prstGeom prst="rect">
            <a:avLst/>
          </a:prstGeom>
          <a:solidFill>
            <a:srgbClr val="6CC9F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n>
                <a:noFill/>
              </a:ln>
            </a:endParaRPr>
          </a:p>
        </p:txBody>
      </p:sp>
      <p:pic>
        <p:nvPicPr>
          <p:cNvPr id="52" name="图片 51" descr="zhishixiaojie"/>
          <p:cNvPicPr>
            <a:picLocks noChangeAspect="1"/>
          </p:cNvPicPr>
          <p:nvPr/>
        </p:nvPicPr>
        <p:blipFill>
          <a:blip r:embed="rId3"/>
          <a:stretch>
            <a:fillRect/>
          </a:stretch>
        </p:blipFill>
        <p:spPr>
          <a:xfrm>
            <a:off x="713740" y="339090"/>
            <a:ext cx="482600" cy="562610"/>
          </a:xfrm>
          <a:prstGeom prst="rect">
            <a:avLst/>
          </a:prstGeom>
        </p:spPr>
      </p:pic>
      <p:sp>
        <p:nvSpPr>
          <p:cNvPr id="64" name="矩形 63"/>
          <p:cNvSpPr/>
          <p:nvPr/>
        </p:nvSpPr>
        <p:spPr>
          <a:xfrm>
            <a:off x="-10160" y="6763385"/>
            <a:ext cx="12226290" cy="110490"/>
          </a:xfrm>
          <a:prstGeom prst="rect">
            <a:avLst/>
          </a:prstGeom>
          <a:solidFill>
            <a:srgbClr val="6CC9F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578FB7"/>
              </a:solidFill>
            </a:endParaRPr>
          </a:p>
        </p:txBody>
      </p:sp>
      <p:sp>
        <p:nvSpPr>
          <p:cNvPr id="10" name="文本框 9"/>
          <p:cNvSpPr txBox="1"/>
          <p:nvPr>
            <p:custDataLst>
              <p:tags r:id="rId1"/>
            </p:custDataLst>
          </p:nvPr>
        </p:nvSpPr>
        <p:spPr>
          <a:xfrm>
            <a:off x="1346835" y="295275"/>
            <a:ext cx="4453890" cy="668655"/>
          </a:xfrm>
          <a:prstGeom prst="rect">
            <a:avLst/>
          </a:prstGeom>
          <a:noFill/>
        </p:spPr>
        <p:txBody>
          <a:bodyPr wrap="square" rtlCol="0">
            <a:noAutofit/>
          </a:bodyPr>
          <a:lstStyle/>
          <a:p>
            <a:pPr algn="l"/>
            <a:r>
              <a:rPr lang="zh-CN" altLang="en-US" sz="3600" b="1">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课堂小结</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课后作业">
    <p:spTree>
      <p:nvGrpSpPr>
        <p:cNvPr id="1" name=""/>
        <p:cNvGrpSpPr/>
        <p:nvPr/>
      </p:nvGrpSpPr>
      <p:grpSpPr>
        <a:xfrm>
          <a:off x="0" y="0"/>
          <a:ext cx="0" cy="0"/>
          <a:chOff x="0" y="0"/>
          <a:chExt cx="0" cy="0"/>
        </a:xfrm>
      </p:grpSpPr>
      <p:sp>
        <p:nvSpPr>
          <p:cNvPr id="9" name="矩形 8"/>
          <p:cNvSpPr/>
          <p:nvPr/>
        </p:nvSpPr>
        <p:spPr>
          <a:xfrm>
            <a:off x="-15875" y="241300"/>
            <a:ext cx="3543300" cy="776605"/>
          </a:xfrm>
          <a:prstGeom prst="rect">
            <a:avLst/>
          </a:prstGeom>
          <a:solidFill>
            <a:srgbClr val="6CC9F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n>
                <a:noFill/>
              </a:ln>
            </a:endParaRPr>
          </a:p>
        </p:txBody>
      </p:sp>
      <p:sp>
        <p:nvSpPr>
          <p:cNvPr id="64" name="矩形 63"/>
          <p:cNvSpPr/>
          <p:nvPr/>
        </p:nvSpPr>
        <p:spPr>
          <a:xfrm>
            <a:off x="-10160" y="6763385"/>
            <a:ext cx="12226290" cy="110490"/>
          </a:xfrm>
          <a:prstGeom prst="rect">
            <a:avLst/>
          </a:prstGeom>
          <a:solidFill>
            <a:srgbClr val="6CC9F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578FB7"/>
              </a:solidFill>
            </a:endParaRPr>
          </a:p>
        </p:txBody>
      </p:sp>
      <p:pic>
        <p:nvPicPr>
          <p:cNvPr id="5" name="图片 4" descr="a-xuexi4"/>
          <p:cNvPicPr>
            <a:picLocks noChangeAspect="1"/>
          </p:cNvPicPr>
          <p:nvPr/>
        </p:nvPicPr>
        <p:blipFill>
          <a:blip r:embed="rId3"/>
          <a:stretch>
            <a:fillRect/>
          </a:stretch>
        </p:blipFill>
        <p:spPr>
          <a:xfrm>
            <a:off x="805180" y="359410"/>
            <a:ext cx="521335" cy="561340"/>
          </a:xfrm>
          <a:prstGeom prst="rect">
            <a:avLst/>
          </a:prstGeom>
        </p:spPr>
      </p:pic>
      <p:sp>
        <p:nvSpPr>
          <p:cNvPr id="2" name="文本框 1"/>
          <p:cNvSpPr txBox="1"/>
          <p:nvPr>
            <p:custDataLst>
              <p:tags r:id="rId1"/>
            </p:custDataLst>
          </p:nvPr>
        </p:nvSpPr>
        <p:spPr>
          <a:xfrm>
            <a:off x="1346835" y="295275"/>
            <a:ext cx="4453890" cy="668655"/>
          </a:xfrm>
          <a:prstGeom prst="rect">
            <a:avLst/>
          </a:prstGeom>
          <a:noFill/>
        </p:spPr>
        <p:txBody>
          <a:bodyPr wrap="square" rtlCol="0">
            <a:noAutofit/>
          </a:bodyPr>
          <a:lstStyle/>
          <a:p>
            <a:pPr algn="l"/>
            <a:r>
              <a:rPr lang="zh-CN" altLang="en-US" sz="3600" b="1">
                <a:solidFill>
                  <a:schemeClr val="bg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课后作业</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embed="rId16" r:link="rId17"/>
          <a:stretch>
            <a:fillRect/>
          </a:stretch>
        </p:blipFill>
        <p:spPr>
          <a:xfrm>
            <a:off x="838200" y="365125"/>
            <a:ext cx="9525" cy="9525"/>
          </a:xfrm>
          <a:prstGeom prst="rect">
            <a:avLst/>
          </a:prstGeom>
          <a:noFill/>
          <a:ln>
            <a:noFill/>
            <a:miter lim="800000"/>
          </a:ln>
        </p:spPr>
      </p:pic>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7.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5.png"/><Relationship Id="rId5" Type="http://schemas.openxmlformats.org/officeDocument/2006/relationships/tags" Target="../tags/tag20.xml"/><Relationship Id="rId10" Type="http://schemas.openxmlformats.org/officeDocument/2006/relationships/image" Target="../media/image3.png"/><Relationship Id="rId4" Type="http://schemas.openxmlformats.org/officeDocument/2006/relationships/tags" Target="../tags/tag19.xml"/><Relationship Id="rId9"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p:nvPr/>
        </p:nvSpPr>
        <p:spPr>
          <a:xfrm>
            <a:off x="1560195" y="404495"/>
            <a:ext cx="9036050" cy="922020"/>
          </a:xfrm>
          <a:prstGeom prst="rect">
            <a:avLst/>
          </a:prstGeom>
          <a:noFill/>
          <a:ln w="9525">
            <a:noFill/>
          </a:ln>
        </p:spPr>
        <p:txBody>
          <a:bodyPr wrap="square" anchor="t" anchorCtr="0">
            <a:spAutoFit/>
          </a:bodyPr>
          <a:lstStyle/>
          <a:p>
            <a:pPr algn="ctr" fontAlgn="auto">
              <a:lnSpc>
                <a:spcPct val="100000"/>
              </a:lnSpc>
              <a:buClrTx/>
              <a:buSzTx/>
              <a:buFontTx/>
            </a:pPr>
            <a:r>
              <a:rPr lang="zh-CN" altLang="en-US" sz="5400" b="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第二章  声现象</a:t>
            </a:r>
          </a:p>
        </p:txBody>
      </p:sp>
      <p:sp>
        <p:nvSpPr>
          <p:cNvPr id="7" name="Rectangle 5"/>
          <p:cNvSpPr/>
          <p:nvPr/>
        </p:nvSpPr>
        <p:spPr>
          <a:xfrm>
            <a:off x="1235075" y="1985010"/>
            <a:ext cx="9163685" cy="1805940"/>
          </a:xfrm>
          <a:prstGeom prst="rect">
            <a:avLst/>
          </a:prstGeom>
          <a:noFill/>
          <a:ln w="9525">
            <a:noFill/>
          </a:ln>
          <a:extLst>
            <a:ext uri="{909E8E84-426E-40DD-AFC4-6F175D3DCCD1}">
              <a14:hiddenFill xmlns:a14="http://schemas.microsoft.com/office/drawing/2010/main">
                <a:solidFill>
                  <a:srgbClr val="FFFF00"/>
                </a:solidFill>
              </a14:hiddenFill>
            </a:ext>
          </a:extLst>
        </p:spPr>
        <p:txBody>
          <a:bodyPr wrap="square" anchor="ctr">
            <a:noAutofit/>
          </a:bodyPr>
          <a:lstStyle/>
          <a:p>
            <a:pPr algn="ctr"/>
            <a:endParaRPr lang="zh-CN" sz="3600">
              <a:latin typeface="+mj-ea"/>
              <a:ea typeface="+mj-ea"/>
              <a:cs typeface="+mj-ea"/>
            </a:endParaRPr>
          </a:p>
        </p:txBody>
      </p:sp>
      <p:sp>
        <p:nvSpPr>
          <p:cNvPr id="12" name="文本框 11"/>
          <p:cNvSpPr txBox="1"/>
          <p:nvPr>
            <p:custDataLst>
              <p:tags r:id="rId1"/>
            </p:custDataLst>
          </p:nvPr>
        </p:nvSpPr>
        <p:spPr>
          <a:xfrm>
            <a:off x="1249029" y="5548901"/>
            <a:ext cx="1402080" cy="460375"/>
          </a:xfrm>
          <a:prstGeom prst="rect">
            <a:avLst/>
          </a:prstGeom>
          <a:noFill/>
        </p:spPr>
        <p:txBody>
          <a:bodyPr wrap="none" rtlCol="0">
            <a:spAutoFit/>
          </a:bodyPr>
          <a:lstStyle/>
          <a:p>
            <a:r>
              <a:rPr lang="zh-CN" altLang="en-US" sz="2400">
                <a:solidFill>
                  <a:schemeClr val="tx1">
                    <a:lumMod val="75000"/>
                    <a:lumOff val="25000"/>
                  </a:schemeClr>
                </a:solidFill>
                <a:latin typeface="+mn-ea"/>
              </a:rPr>
              <a:t>问题缘起</a:t>
            </a:r>
          </a:p>
        </p:txBody>
      </p:sp>
      <p:sp>
        <p:nvSpPr>
          <p:cNvPr id="39" name="文本框 38"/>
          <p:cNvSpPr txBox="1"/>
          <p:nvPr>
            <p:custDataLst>
              <p:tags r:id="rId2"/>
            </p:custDataLst>
          </p:nvPr>
        </p:nvSpPr>
        <p:spPr>
          <a:xfrm>
            <a:off x="5589254" y="5548901"/>
            <a:ext cx="1402080" cy="460375"/>
          </a:xfrm>
          <a:prstGeom prst="rect">
            <a:avLst/>
          </a:prstGeom>
          <a:noFill/>
        </p:spPr>
        <p:txBody>
          <a:bodyPr wrap="none" rtlCol="0">
            <a:spAutoFit/>
          </a:bodyPr>
          <a:lstStyle/>
          <a:p>
            <a:r>
              <a:rPr lang="zh-CN" altLang="en-US" sz="2400">
                <a:solidFill>
                  <a:schemeClr val="tx1">
                    <a:lumMod val="75000"/>
                    <a:lumOff val="25000"/>
                  </a:schemeClr>
                </a:solidFill>
                <a:latin typeface="+mn-ea"/>
              </a:rPr>
              <a:t>交流评价</a:t>
            </a:r>
          </a:p>
        </p:txBody>
      </p:sp>
      <p:sp>
        <p:nvSpPr>
          <p:cNvPr id="41" name="文本框 40"/>
          <p:cNvSpPr txBox="1"/>
          <p:nvPr>
            <p:custDataLst>
              <p:tags r:id="rId3"/>
            </p:custDataLst>
          </p:nvPr>
        </p:nvSpPr>
        <p:spPr>
          <a:xfrm>
            <a:off x="7799689" y="5548901"/>
            <a:ext cx="1402080" cy="460375"/>
          </a:xfrm>
          <a:prstGeom prst="rect">
            <a:avLst/>
          </a:prstGeom>
          <a:noFill/>
        </p:spPr>
        <p:txBody>
          <a:bodyPr wrap="none" rtlCol="0">
            <a:spAutoFit/>
          </a:bodyPr>
          <a:lstStyle/>
          <a:p>
            <a:r>
              <a:rPr lang="zh-CN" altLang="en-US" sz="2400">
                <a:solidFill>
                  <a:schemeClr val="tx1">
                    <a:lumMod val="75000"/>
                    <a:lumOff val="25000"/>
                  </a:schemeClr>
                </a:solidFill>
                <a:latin typeface="+mn-ea"/>
              </a:rPr>
              <a:t>拓展研究</a:t>
            </a:r>
          </a:p>
        </p:txBody>
      </p:sp>
      <p:grpSp>
        <p:nvGrpSpPr>
          <p:cNvPr id="27" name="组合 26"/>
          <p:cNvGrpSpPr/>
          <p:nvPr/>
        </p:nvGrpSpPr>
        <p:grpSpPr>
          <a:xfrm>
            <a:off x="1585595" y="4587875"/>
            <a:ext cx="720090" cy="720090"/>
            <a:chOff x="2557" y="7230"/>
            <a:chExt cx="1134" cy="1134"/>
          </a:xfrm>
          <a:solidFill>
            <a:srgbClr val="6CC9F3"/>
          </a:solidFill>
        </p:grpSpPr>
        <p:sp>
          <p:nvSpPr>
            <p:cNvPr id="8" name="圆角矩形 7"/>
            <p:cNvSpPr/>
            <p:nvPr>
              <p:custDataLst>
                <p:tags r:id="rId8"/>
              </p:custDataLst>
            </p:nvPr>
          </p:nvSpPr>
          <p:spPr>
            <a:xfrm>
              <a:off x="2557" y="7230"/>
              <a:ext cx="1135" cy="11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xuexijihua-1"/>
            <p:cNvPicPr>
              <a:picLocks noChangeAspect="1"/>
            </p:cNvPicPr>
            <p:nvPr/>
          </p:nvPicPr>
          <p:blipFill>
            <a:blip r:embed="rId10"/>
            <a:stretch>
              <a:fillRect/>
            </a:stretch>
          </p:blipFill>
          <p:spPr>
            <a:xfrm>
              <a:off x="2698" y="7368"/>
              <a:ext cx="868" cy="869"/>
            </a:xfrm>
            <a:prstGeom prst="rect">
              <a:avLst/>
            </a:prstGeom>
            <a:grpFill/>
          </p:spPr>
        </p:pic>
      </p:grpSp>
      <p:sp>
        <p:nvSpPr>
          <p:cNvPr id="35" name="圆角矩形 34"/>
          <p:cNvSpPr/>
          <p:nvPr>
            <p:custDataLst>
              <p:tags r:id="rId4"/>
            </p:custDataLst>
          </p:nvPr>
        </p:nvSpPr>
        <p:spPr>
          <a:xfrm>
            <a:off x="8084820" y="4587875"/>
            <a:ext cx="720725" cy="720725"/>
          </a:xfrm>
          <a:prstGeom prst="roundRect">
            <a:avLst/>
          </a:prstGeom>
          <a:solidFill>
            <a:srgbClr val="6CC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5918835" y="4587875"/>
            <a:ext cx="720090" cy="720090"/>
            <a:chOff x="8803" y="7206"/>
            <a:chExt cx="1134" cy="1134"/>
          </a:xfrm>
          <a:solidFill>
            <a:srgbClr val="6CC9F3"/>
          </a:solidFill>
        </p:grpSpPr>
        <p:sp>
          <p:nvSpPr>
            <p:cNvPr id="24" name="圆角矩形 23"/>
            <p:cNvSpPr/>
            <p:nvPr>
              <p:custDataLst>
                <p:tags r:id="rId7"/>
              </p:custDataLst>
            </p:nvPr>
          </p:nvSpPr>
          <p:spPr>
            <a:xfrm>
              <a:off x="8803" y="7206"/>
              <a:ext cx="1135" cy="11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xuexizhongxin"/>
            <p:cNvPicPr>
              <a:picLocks noChangeAspect="1"/>
            </p:cNvPicPr>
            <p:nvPr/>
          </p:nvPicPr>
          <p:blipFill>
            <a:blip r:embed="rId11"/>
            <a:stretch>
              <a:fillRect/>
            </a:stretch>
          </p:blipFill>
          <p:spPr>
            <a:xfrm>
              <a:off x="8927" y="7340"/>
              <a:ext cx="878" cy="868"/>
            </a:xfrm>
            <a:prstGeom prst="rect">
              <a:avLst/>
            </a:prstGeom>
            <a:grpFill/>
          </p:spPr>
        </p:pic>
      </p:grpSp>
      <p:sp>
        <p:nvSpPr>
          <p:cNvPr id="22" name="文本框 21"/>
          <p:cNvSpPr txBox="1"/>
          <p:nvPr>
            <p:custDataLst>
              <p:tags r:id="rId5"/>
            </p:custDataLst>
          </p:nvPr>
        </p:nvSpPr>
        <p:spPr>
          <a:xfrm>
            <a:off x="3380724" y="5548901"/>
            <a:ext cx="1402080" cy="460375"/>
          </a:xfrm>
          <a:prstGeom prst="rect">
            <a:avLst/>
          </a:prstGeom>
          <a:noFill/>
        </p:spPr>
        <p:txBody>
          <a:bodyPr wrap="none" rtlCol="0">
            <a:spAutoFit/>
          </a:bodyPr>
          <a:lstStyle/>
          <a:p>
            <a:r>
              <a:rPr lang="zh-CN" altLang="en-US" sz="2400">
                <a:solidFill>
                  <a:schemeClr val="tx1">
                    <a:lumMod val="75000"/>
                    <a:lumOff val="25000"/>
                  </a:schemeClr>
                </a:solidFill>
                <a:latin typeface="+mn-ea"/>
              </a:rPr>
              <a:t>活动方案</a:t>
            </a:r>
          </a:p>
        </p:txBody>
      </p:sp>
      <p:grpSp>
        <p:nvGrpSpPr>
          <p:cNvPr id="29" name="组合 28"/>
          <p:cNvGrpSpPr/>
          <p:nvPr/>
        </p:nvGrpSpPr>
        <p:grpSpPr>
          <a:xfrm>
            <a:off x="3709670" y="4587875"/>
            <a:ext cx="720090" cy="720090"/>
            <a:chOff x="5091" y="7230"/>
            <a:chExt cx="1134" cy="1134"/>
          </a:xfrm>
          <a:solidFill>
            <a:srgbClr val="6CC9F3"/>
          </a:solidFill>
        </p:grpSpPr>
        <p:sp>
          <p:nvSpPr>
            <p:cNvPr id="21" name="圆角矩形 20"/>
            <p:cNvSpPr/>
            <p:nvPr>
              <p:custDataLst>
                <p:tags r:id="rId6"/>
              </p:custDataLst>
            </p:nvPr>
          </p:nvSpPr>
          <p:spPr>
            <a:xfrm>
              <a:off x="5091" y="7230"/>
              <a:ext cx="1135" cy="11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descr="xuexi (1)"/>
            <p:cNvPicPr>
              <a:picLocks noChangeAspect="1"/>
            </p:cNvPicPr>
            <p:nvPr/>
          </p:nvPicPr>
          <p:blipFill>
            <a:blip r:embed="rId12"/>
            <a:stretch>
              <a:fillRect/>
            </a:stretch>
          </p:blipFill>
          <p:spPr>
            <a:xfrm>
              <a:off x="5139" y="7391"/>
              <a:ext cx="1012" cy="856"/>
            </a:xfrm>
            <a:prstGeom prst="rect">
              <a:avLst/>
            </a:prstGeom>
            <a:grpFill/>
          </p:spPr>
        </p:pic>
      </p:grpSp>
      <p:pic>
        <p:nvPicPr>
          <p:cNvPr id="52" name="图片 51"/>
          <p:cNvPicPr>
            <a:picLocks noChangeAspect="1"/>
          </p:cNvPicPr>
          <p:nvPr/>
        </p:nvPicPr>
        <p:blipFill>
          <a:blip r:embed="rId13"/>
          <a:stretch>
            <a:fillRect/>
          </a:stretch>
        </p:blipFill>
        <p:spPr>
          <a:xfrm>
            <a:off x="8211185" y="4665345"/>
            <a:ext cx="482600" cy="562610"/>
          </a:xfrm>
          <a:prstGeom prst="rect">
            <a:avLst/>
          </a:prstGeom>
        </p:spPr>
      </p:pic>
      <p:sp>
        <p:nvSpPr>
          <p:cNvPr id="2" name="文本框 1"/>
          <p:cNvSpPr txBox="1"/>
          <p:nvPr/>
        </p:nvSpPr>
        <p:spPr>
          <a:xfrm>
            <a:off x="1377315" y="2829560"/>
            <a:ext cx="9962515" cy="707886"/>
          </a:xfrm>
          <a:prstGeom prst="rect">
            <a:avLst/>
          </a:prstGeom>
          <a:noFill/>
        </p:spPr>
        <p:txBody>
          <a:bodyPr wrap="square" rtlCol="0" anchor="t">
            <a:spAutoFit/>
          </a:bodyPr>
          <a:lstStyle/>
          <a:p>
            <a:pPr algn="ctr"/>
            <a:r>
              <a:rPr lang="zh-CN" sz="4000" b="1" dirty="0">
                <a:solidFill>
                  <a:srgbClr val="FF0000"/>
                </a:solidFill>
                <a:latin typeface="+mj-ea"/>
                <a:ea typeface="+mj-ea"/>
                <a:cs typeface="+mj-ea"/>
                <a:sym typeface="+mn-ea"/>
              </a:rPr>
              <a:t>跨学科实践：举办</a:t>
            </a:r>
            <a:r>
              <a:rPr lang="en-US" altLang="zh-CN" sz="4000" b="1" dirty="0">
                <a:solidFill>
                  <a:srgbClr val="FF0000"/>
                </a:solidFill>
                <a:latin typeface="+mj-ea"/>
                <a:ea typeface="+mj-ea"/>
                <a:cs typeface="+mj-ea"/>
                <a:sym typeface="+mn-ea"/>
              </a:rPr>
              <a:t>“</a:t>
            </a:r>
            <a:r>
              <a:rPr lang="zh-CN" altLang="en-US" sz="4000" b="1" dirty="0">
                <a:solidFill>
                  <a:srgbClr val="FF0000"/>
                </a:solidFill>
                <a:latin typeface="+mj-ea"/>
                <a:ea typeface="+mj-ea"/>
                <a:cs typeface="+mj-ea"/>
                <a:sym typeface="+mn-ea"/>
              </a:rPr>
              <a:t>创意与炫酷</a:t>
            </a:r>
            <a:r>
              <a:rPr lang="en-US" altLang="zh-CN" sz="4000" b="1" dirty="0">
                <a:solidFill>
                  <a:srgbClr val="FF0000"/>
                </a:solidFill>
                <a:latin typeface="+mj-ea"/>
                <a:ea typeface="+mj-ea"/>
                <a:cs typeface="+mj-ea"/>
                <a:sym typeface="+mn-ea"/>
              </a:rPr>
              <a:t>”</a:t>
            </a:r>
            <a:r>
              <a:rPr lang="zh-CN" altLang="en-US" sz="4000" b="1" dirty="0">
                <a:solidFill>
                  <a:srgbClr val="FF0000"/>
                </a:solidFill>
                <a:latin typeface="+mj-ea"/>
                <a:ea typeface="+mj-ea"/>
                <a:cs typeface="+mj-ea"/>
                <a:sym typeface="+mn-ea"/>
              </a:rPr>
              <a:t>音乐会</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8708" r="18708"/>
          <a:stretch>
            <a:fillRect/>
          </a:stretch>
        </p:blipFill>
        <p:spPr>
          <a:xfrm>
            <a:off x="552651" y="1629738"/>
            <a:ext cx="4219249" cy="4219249"/>
          </a:xfrm>
          <a:prstGeom prst="ellipse">
            <a:avLst/>
          </a:prstGeom>
        </p:spPr>
      </p:pic>
      <p:sp>
        <p:nvSpPr>
          <p:cNvPr id="3" name="TextBox 3"/>
          <p:cNvSpPr txBox="1"/>
          <p:nvPr/>
        </p:nvSpPr>
        <p:spPr>
          <a:xfrm>
            <a:off x="5316538" y="1567945"/>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材料选择</a:t>
            </a:r>
          </a:p>
        </p:txBody>
      </p:sp>
      <p:sp>
        <p:nvSpPr>
          <p:cNvPr id="4" name="TextBox 4"/>
          <p:cNvSpPr txBox="1"/>
          <p:nvPr/>
        </p:nvSpPr>
        <p:spPr>
          <a:xfrm>
            <a:off x="5316538" y="2054291"/>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根据乐器的设计需求和预算，选择合适的材料，如木材、金属、塑料等。</a:t>
            </a:r>
          </a:p>
        </p:txBody>
      </p:sp>
      <p:sp>
        <p:nvSpPr>
          <p:cNvPr id="5" name="TextBox 5"/>
          <p:cNvSpPr txBox="1"/>
          <p:nvPr/>
        </p:nvSpPr>
        <p:spPr>
          <a:xfrm>
            <a:off x="5344099" y="3218179"/>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采购清单</a:t>
            </a:r>
          </a:p>
        </p:txBody>
      </p:sp>
      <p:sp>
        <p:nvSpPr>
          <p:cNvPr id="6" name="TextBox 6"/>
          <p:cNvSpPr txBox="1"/>
          <p:nvPr/>
        </p:nvSpPr>
        <p:spPr>
          <a:xfrm>
            <a:off x="5344099" y="3704525"/>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列出所需材料的详细清单，包括名称、规格、数量等，以便进行采购。</a:t>
            </a:r>
          </a:p>
        </p:txBody>
      </p:sp>
      <p:sp>
        <p:nvSpPr>
          <p:cNvPr id="7" name="TextBox 7"/>
          <p:cNvSpPr txBox="1"/>
          <p:nvPr/>
        </p:nvSpPr>
        <p:spPr>
          <a:xfrm>
            <a:off x="5371661" y="4868412"/>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材料预处理</a:t>
            </a:r>
          </a:p>
        </p:txBody>
      </p:sp>
      <p:sp>
        <p:nvSpPr>
          <p:cNvPr id="8" name="TextBox 8"/>
          <p:cNvSpPr txBox="1"/>
          <p:nvPr/>
        </p:nvSpPr>
        <p:spPr>
          <a:xfrm>
            <a:off x="5371661" y="5354759"/>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对采购回来的材料进行预处理，如切割、打磨等，为后续制作做好准备。</a:t>
            </a: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材料选择与采购清单</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63829" y="1803818"/>
            <a:ext cx="230516" cy="230516"/>
          </a:xfrm>
          <a:prstGeom prst="ellipse">
            <a:avLst/>
          </a:prstGeom>
          <a:solidFill>
            <a:schemeClr val="accent1">
              <a:alpha val="100000"/>
            </a:schemeClr>
          </a:solidFill>
        </p:spPr>
        <p:txBody>
          <a:bodyPr/>
          <a:lstStyle/>
          <a:p>
            <a:endParaRPr/>
          </a:p>
        </p:txBody>
      </p:sp>
      <p:sp>
        <p:nvSpPr>
          <p:cNvPr id="3" name="TextBox 3"/>
          <p:cNvSpPr txBox="1"/>
          <p:nvPr/>
        </p:nvSpPr>
        <p:spPr>
          <a:xfrm>
            <a:off x="678104" y="2278958"/>
            <a:ext cx="4394883" cy="798650"/>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不同材质的打击乐器会发出不同的音色，如木质、金属、皮革等，各有独特的声音特点。</a:t>
            </a:r>
          </a:p>
        </p:txBody>
      </p:sp>
      <p:sp>
        <p:nvSpPr>
          <p:cNvPr id="4" name="TextBox 4"/>
          <p:cNvSpPr txBox="1"/>
          <p:nvPr/>
        </p:nvSpPr>
        <p:spPr>
          <a:xfrm>
            <a:off x="994345" y="1668690"/>
            <a:ext cx="4078642" cy="538873"/>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材质对音色的影响</a:t>
            </a:r>
          </a:p>
        </p:txBody>
      </p:sp>
      <p:pic>
        <p:nvPicPr>
          <p:cNvPr id="5" name="Picture 5"/>
          <p:cNvPicPr>
            <a:picLocks noChangeAspect="1"/>
          </p:cNvPicPr>
          <p:nvPr/>
        </p:nvPicPr>
        <p:blipFill>
          <a:blip r:embed="rId2"/>
          <a:srcRect l="16675" r="16675"/>
          <a:stretch>
            <a:fillRect/>
          </a:stretch>
        </p:blipFill>
        <p:spPr>
          <a:xfrm>
            <a:off x="6246240" y="1339655"/>
            <a:ext cx="4916403" cy="4916403"/>
          </a:xfrm>
          <a:prstGeom prst="ellipse">
            <a:avLst/>
          </a:prstGeom>
        </p:spPr>
      </p:pic>
      <p:sp>
        <p:nvSpPr>
          <p:cNvPr id="6" name="TextBox 6"/>
          <p:cNvSpPr txBox="1"/>
          <p:nvPr/>
        </p:nvSpPr>
        <p:spPr>
          <a:xfrm>
            <a:off x="678104" y="3888302"/>
            <a:ext cx="4391025" cy="78226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乐器的形状和结构会影响声音的共鸣和回响，合理的设计能够优化音色表现。</a:t>
            </a:r>
          </a:p>
        </p:txBody>
      </p:sp>
      <p:sp>
        <p:nvSpPr>
          <p:cNvPr id="7" name="TextBox 7"/>
          <p:cNvSpPr txBox="1"/>
          <p:nvPr/>
        </p:nvSpPr>
        <p:spPr>
          <a:xfrm>
            <a:off x="994345" y="3319377"/>
            <a:ext cx="4078642" cy="497530"/>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形状与结构的设计</a:t>
            </a:r>
          </a:p>
        </p:txBody>
      </p:sp>
      <p:sp>
        <p:nvSpPr>
          <p:cNvPr id="8" name="TextBox 8"/>
          <p:cNvSpPr txBox="1"/>
          <p:nvPr/>
        </p:nvSpPr>
        <p:spPr>
          <a:xfrm>
            <a:off x="678104" y="5524739"/>
            <a:ext cx="4391025" cy="796048"/>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不同的敲击工具和力度会改变打击乐器的声音强弱和音色变化。</a:t>
            </a:r>
          </a:p>
        </p:txBody>
      </p:sp>
      <p:sp>
        <p:nvSpPr>
          <p:cNvPr id="9" name="TextBox 9"/>
          <p:cNvSpPr txBox="1"/>
          <p:nvPr/>
        </p:nvSpPr>
        <p:spPr>
          <a:xfrm>
            <a:off x="994345" y="4955814"/>
            <a:ext cx="4078642" cy="497530"/>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敲击方式与力度控制</a:t>
            </a:r>
          </a:p>
        </p:txBody>
      </p:sp>
      <p:sp>
        <p:nvSpPr>
          <p:cNvPr id="10" name="AutoShape 10"/>
          <p:cNvSpPr/>
          <p:nvPr/>
        </p:nvSpPr>
        <p:spPr>
          <a:xfrm>
            <a:off x="763829" y="3433833"/>
            <a:ext cx="230516" cy="230516"/>
          </a:xfrm>
          <a:prstGeom prst="ellipse">
            <a:avLst/>
          </a:prstGeom>
          <a:solidFill>
            <a:schemeClr val="accent1">
              <a:alpha val="100000"/>
            </a:schemeClr>
          </a:solidFill>
        </p:spPr>
        <p:txBody>
          <a:bodyPr/>
          <a:lstStyle/>
          <a:p>
            <a:endParaRPr/>
          </a:p>
        </p:txBody>
      </p:sp>
      <p:sp>
        <p:nvSpPr>
          <p:cNvPr id="11" name="AutoShape 11"/>
          <p:cNvSpPr/>
          <p:nvPr/>
        </p:nvSpPr>
        <p:spPr>
          <a:xfrm>
            <a:off x="763829" y="5070271"/>
            <a:ext cx="230516" cy="230516"/>
          </a:xfrm>
          <a:prstGeom prst="ellipse">
            <a:avLst/>
          </a:prstGeom>
          <a:solidFill>
            <a:schemeClr val="accent1">
              <a:alpha val="100000"/>
            </a:schemeClr>
          </a:solidFill>
        </p:spPr>
        <p:txBody>
          <a:bodyPr/>
          <a:lstStyle/>
          <a:p>
            <a:endParaRPr/>
          </a:p>
        </p:txBody>
      </p:sp>
      <p:sp>
        <p:nvSpPr>
          <p:cNvPr id="12" name="TextBox 12"/>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打击乐器声学特性分析</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弹拨乐器音色影响因素探讨</a:t>
            </a:r>
          </a:p>
        </p:txBody>
      </p:sp>
      <p:pic>
        <p:nvPicPr>
          <p:cNvPr id="3" name="Picture 3"/>
          <p:cNvPicPr>
            <a:picLocks noChangeAspect="1"/>
          </p:cNvPicPr>
          <p:nvPr/>
        </p:nvPicPr>
        <p:blipFill>
          <a:blip r:embed="rId2"/>
          <a:srcRect t="17102" b="17102"/>
          <a:stretch>
            <a:fillRect/>
          </a:stretch>
        </p:blipFill>
        <p:spPr>
          <a:xfrm>
            <a:off x="8159764" y="1697429"/>
            <a:ext cx="3219437" cy="2386781"/>
          </a:xfrm>
          <a:prstGeom prst="rect">
            <a:avLst/>
          </a:prstGeom>
          <a:noFill/>
        </p:spPr>
      </p:pic>
      <p:sp>
        <p:nvSpPr>
          <p:cNvPr id="4" name="TextBox 4"/>
          <p:cNvSpPr txBox="1"/>
          <p:nvPr/>
        </p:nvSpPr>
        <p:spPr>
          <a:xfrm>
            <a:off x="8245482" y="4330210"/>
            <a:ext cx="3048000" cy="490334"/>
          </a:xfrm>
          <a:prstGeom prst="rect">
            <a:avLst/>
          </a:prstGeom>
        </p:spPr>
        <p:txBody>
          <a:bodyPr vert="horz" wrap="square" lIns="66008" tIns="33052" rIns="66008" bIns="33052" rtlCol="0" anchor="ctr" anchorCtr="1">
            <a:noAutofit/>
          </a:bodyPr>
          <a:lstStyle/>
          <a:p>
            <a:pPr algn="ctr">
              <a:lnSpc>
                <a:spcPct val="120000"/>
              </a:lnSpc>
            </a:pPr>
            <a:r>
              <a:rPr lang="en-US" sz="20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弹奏技巧与指甲选择</a:t>
            </a:r>
          </a:p>
        </p:txBody>
      </p:sp>
      <p:sp>
        <p:nvSpPr>
          <p:cNvPr id="5" name="TextBox 5"/>
          <p:cNvSpPr txBox="1"/>
          <p:nvPr/>
        </p:nvSpPr>
        <p:spPr>
          <a:xfrm>
            <a:off x="8245482" y="4842646"/>
            <a:ext cx="3048000" cy="1245227"/>
          </a:xfrm>
          <a:prstGeom prst="rect">
            <a:avLst/>
          </a:prstGeom>
        </p:spPr>
        <p:txBody>
          <a:bodyPr vert="horz" wrap="square" lIns="66008" tIns="33052" rIns="66008" bIns="33052" rtlCol="0" anchor="t" anchorCtr="1">
            <a:noAutofit/>
          </a:bodyPr>
          <a:lstStyle/>
          <a:p>
            <a:pPr algn="ct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弹奏时的指法、拨弦方式和指甲的材质都会对音色产生影响。</a:t>
            </a:r>
          </a:p>
        </p:txBody>
      </p:sp>
      <p:sp>
        <p:nvSpPr>
          <p:cNvPr id="6" name="TextBox 6"/>
          <p:cNvSpPr txBox="1"/>
          <p:nvPr/>
        </p:nvSpPr>
        <p:spPr>
          <a:xfrm>
            <a:off x="4572000" y="4330210"/>
            <a:ext cx="3048000" cy="490334"/>
          </a:xfrm>
          <a:prstGeom prst="rect">
            <a:avLst/>
          </a:prstGeom>
        </p:spPr>
        <p:txBody>
          <a:bodyPr vert="horz" wrap="square" lIns="66008" tIns="33052" rIns="66008" bIns="33052" rtlCol="0" anchor="ctr" anchorCtr="1">
            <a:noAutofit/>
          </a:bodyPr>
          <a:lstStyle/>
          <a:p>
            <a:pPr algn="ctr">
              <a:lnSpc>
                <a:spcPct val="120000"/>
              </a:lnSpc>
            </a:pPr>
            <a:r>
              <a:rPr lang="en-US" sz="20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共鸣箱设计优化</a:t>
            </a:r>
          </a:p>
        </p:txBody>
      </p:sp>
      <p:sp>
        <p:nvSpPr>
          <p:cNvPr id="7" name="TextBox 7"/>
          <p:cNvSpPr txBox="1"/>
          <p:nvPr/>
        </p:nvSpPr>
        <p:spPr>
          <a:xfrm>
            <a:off x="4572000" y="4842646"/>
            <a:ext cx="3048000" cy="1245227"/>
          </a:xfrm>
          <a:prstGeom prst="rect">
            <a:avLst/>
          </a:prstGeom>
        </p:spPr>
        <p:txBody>
          <a:bodyPr vert="horz" wrap="square" lIns="66008" tIns="33052" rIns="66008" bIns="33052" rtlCol="0" anchor="t" anchorCtr="1">
            <a:noAutofit/>
          </a:bodyPr>
          <a:lstStyle/>
          <a:p>
            <a:pPr algn="ct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共鸣箱的大小、形状和材质对音色有重要影响，合适的设计能够增加声音的共鸣和投射力。</a:t>
            </a:r>
          </a:p>
        </p:txBody>
      </p:sp>
      <p:pic>
        <p:nvPicPr>
          <p:cNvPr id="8" name="Picture 8"/>
          <p:cNvPicPr>
            <a:picLocks noChangeAspect="1"/>
          </p:cNvPicPr>
          <p:nvPr/>
        </p:nvPicPr>
        <p:blipFill>
          <a:blip r:embed="rId3"/>
          <a:srcRect t="4749" b="4749"/>
          <a:stretch>
            <a:fillRect/>
          </a:stretch>
        </p:blipFill>
        <p:spPr>
          <a:xfrm>
            <a:off x="4486281" y="1697429"/>
            <a:ext cx="3219437" cy="2386781"/>
          </a:xfrm>
          <a:prstGeom prst="rect">
            <a:avLst/>
          </a:prstGeom>
          <a:noFill/>
        </p:spPr>
      </p:pic>
      <p:pic>
        <p:nvPicPr>
          <p:cNvPr id="9" name="Picture 9"/>
          <p:cNvPicPr>
            <a:picLocks noChangeAspect="1"/>
          </p:cNvPicPr>
          <p:nvPr/>
        </p:nvPicPr>
        <p:blipFill>
          <a:blip r:embed="rId4"/>
          <a:srcRect t="10601" b="10601"/>
          <a:stretch>
            <a:fillRect/>
          </a:stretch>
        </p:blipFill>
        <p:spPr>
          <a:xfrm>
            <a:off x="812799" y="1697429"/>
            <a:ext cx="3219437" cy="2386781"/>
          </a:xfrm>
          <a:prstGeom prst="rect">
            <a:avLst/>
          </a:prstGeom>
          <a:noFill/>
        </p:spPr>
      </p:pic>
      <p:sp>
        <p:nvSpPr>
          <p:cNvPr id="10" name="TextBox 10"/>
          <p:cNvSpPr txBox="1"/>
          <p:nvPr/>
        </p:nvSpPr>
        <p:spPr>
          <a:xfrm>
            <a:off x="898518" y="4330210"/>
            <a:ext cx="3048000" cy="490334"/>
          </a:xfrm>
          <a:prstGeom prst="rect">
            <a:avLst/>
          </a:prstGeom>
        </p:spPr>
        <p:txBody>
          <a:bodyPr vert="horz" wrap="square" lIns="66008" tIns="33052" rIns="66008" bIns="33052" rtlCol="0" anchor="ctr" anchorCtr="1">
            <a:noAutofit/>
          </a:bodyPr>
          <a:lstStyle/>
          <a:p>
            <a:pPr algn="ctr">
              <a:lnSpc>
                <a:spcPct val="120000"/>
              </a:lnSpc>
            </a:pPr>
            <a:r>
              <a:rPr lang="en-US" sz="20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弦材质与张力调整</a:t>
            </a:r>
          </a:p>
        </p:txBody>
      </p:sp>
      <p:sp>
        <p:nvSpPr>
          <p:cNvPr id="11" name="TextBox 11"/>
          <p:cNvSpPr txBox="1"/>
          <p:nvPr/>
        </p:nvSpPr>
        <p:spPr>
          <a:xfrm>
            <a:off x="898518" y="4835171"/>
            <a:ext cx="3048000" cy="1245227"/>
          </a:xfrm>
          <a:prstGeom prst="rect">
            <a:avLst/>
          </a:prstGeom>
        </p:spPr>
        <p:txBody>
          <a:bodyPr vert="horz" wrap="square" lIns="66008" tIns="33052" rIns="66008" bIns="33052" rtlCol="0" anchor="t" anchorCtr="1">
            <a:noAutofit/>
          </a:bodyPr>
          <a:lstStyle/>
          <a:p>
            <a:pPr algn="ct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弦的材质，如尼龙、钢丝等，以及张力的调整，都会影响弹拨乐器的音色。</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blip>
          <a:srcRect l="2875" r="2875"/>
          <a:stretch>
            <a:fillRect/>
          </a:stretch>
        </p:blipFill>
        <p:spPr>
          <a:xfrm>
            <a:off x="476023" y="1726817"/>
            <a:ext cx="4434841" cy="4434841"/>
          </a:xfrm>
          <a:prstGeom prst="roundRect">
            <a:avLst/>
          </a:prstGeom>
        </p:spPr>
      </p:pic>
      <p:sp>
        <p:nvSpPr>
          <p:cNvPr id="3" name="TextBox 3"/>
          <p:cNvSpPr txBox="1"/>
          <p:nvPr/>
        </p:nvSpPr>
        <p:spPr>
          <a:xfrm>
            <a:off x="5562187" y="4881292"/>
            <a:ext cx="6000750" cy="711336"/>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舌法与装饰音运用</a:t>
            </a:r>
          </a:p>
        </p:txBody>
      </p:sp>
      <p:sp>
        <p:nvSpPr>
          <p:cNvPr id="4" name="TextBox 4"/>
          <p:cNvSpPr txBox="1"/>
          <p:nvPr/>
        </p:nvSpPr>
        <p:spPr>
          <a:xfrm>
            <a:off x="5267801" y="5523753"/>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舌头的灵活运动和装饰音的恰当运用能够丰富吹奏乐器的音色层次和表现力。</a:t>
            </a:r>
          </a:p>
        </p:txBody>
      </p:sp>
      <p:sp>
        <p:nvSpPr>
          <p:cNvPr id="5" name="AutoShape 5"/>
          <p:cNvSpPr/>
          <p:nvPr/>
        </p:nvSpPr>
        <p:spPr>
          <a:xfrm>
            <a:off x="5267801" y="1835975"/>
            <a:ext cx="238125" cy="238125"/>
          </a:xfrm>
          <a:prstGeom prst="ellipse">
            <a:avLst/>
          </a:prstGeom>
          <a:solidFill>
            <a:schemeClr val="accent1">
              <a:alpha val="100000"/>
            </a:schemeClr>
          </a:solidFill>
        </p:spPr>
        <p:txBody>
          <a:bodyPr/>
          <a:lstStyle/>
          <a:p>
            <a:endParaRPr/>
          </a:p>
        </p:txBody>
      </p:sp>
      <p:sp>
        <p:nvSpPr>
          <p:cNvPr id="6" name="TextBox 6"/>
          <p:cNvSpPr txBox="1"/>
          <p:nvPr/>
        </p:nvSpPr>
        <p:spPr>
          <a:xfrm>
            <a:off x="5562187" y="1621998"/>
            <a:ext cx="6000750" cy="666079"/>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呼吸方法与气息调整</a:t>
            </a:r>
          </a:p>
        </p:txBody>
      </p:sp>
      <p:sp>
        <p:nvSpPr>
          <p:cNvPr id="7" name="TextBox 7"/>
          <p:cNvSpPr txBox="1"/>
          <p:nvPr/>
        </p:nvSpPr>
        <p:spPr>
          <a:xfrm>
            <a:off x="5267801" y="2234038"/>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掌握正确的呼吸方法和气息调整技巧是吹奏乐器的基础，能够影响音色的稳定性和表现力。</a:t>
            </a:r>
          </a:p>
        </p:txBody>
      </p:sp>
      <p:sp>
        <p:nvSpPr>
          <p:cNvPr id="8" name="TextBox 8"/>
          <p:cNvSpPr txBox="1"/>
          <p:nvPr/>
        </p:nvSpPr>
        <p:spPr>
          <a:xfrm>
            <a:off x="5562187" y="3262274"/>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嘴型与吹口位置选择</a:t>
            </a:r>
          </a:p>
        </p:txBody>
      </p:sp>
      <p:sp>
        <p:nvSpPr>
          <p:cNvPr id="9" name="TextBox 9"/>
          <p:cNvSpPr txBox="1"/>
          <p:nvPr/>
        </p:nvSpPr>
        <p:spPr>
          <a:xfrm>
            <a:off x="5267801" y="3896612"/>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不同的嘴型和吹口位置会改变气流的通道和形状，从而影响吹奏乐器的音色。</a:t>
            </a: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吹奏乐器气流控制技巧研究</a:t>
            </a:r>
          </a:p>
        </p:txBody>
      </p:sp>
      <p:sp>
        <p:nvSpPr>
          <p:cNvPr id="11" name="AutoShape 11"/>
          <p:cNvSpPr/>
          <p:nvPr/>
        </p:nvSpPr>
        <p:spPr>
          <a:xfrm>
            <a:off x="5267801" y="3491989"/>
            <a:ext cx="238125" cy="238125"/>
          </a:xfrm>
          <a:prstGeom prst="ellipse">
            <a:avLst/>
          </a:prstGeom>
          <a:solidFill>
            <a:schemeClr val="accent1">
              <a:alpha val="100000"/>
            </a:schemeClr>
          </a:solidFill>
        </p:spPr>
        <p:txBody>
          <a:bodyPr/>
          <a:lstStyle/>
          <a:p>
            <a:endParaRPr/>
          </a:p>
        </p:txBody>
      </p:sp>
      <p:sp>
        <p:nvSpPr>
          <p:cNvPr id="12" name="AutoShape 12"/>
          <p:cNvSpPr/>
          <p:nvPr/>
        </p:nvSpPr>
        <p:spPr>
          <a:xfrm>
            <a:off x="5267801" y="5117897"/>
            <a:ext cx="238125" cy="238125"/>
          </a:xfrm>
          <a:prstGeom prst="ellipse">
            <a:avLst/>
          </a:prstGeom>
          <a:solidFill>
            <a:schemeClr val="accent1">
              <a:alpha val="100000"/>
            </a:schemeClr>
          </a:solidFill>
        </p:spPr>
        <p:txBody>
          <a:bodyPr/>
          <a:lstStyle/>
          <a:p>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6667" b="16667"/>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539110" y="2972036"/>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弦长与音高的关系</a:t>
            </a:r>
          </a:p>
        </p:txBody>
      </p:sp>
      <p:sp>
        <p:nvSpPr>
          <p:cNvPr id="4" name="TextBox 4"/>
          <p:cNvSpPr txBox="1"/>
          <p:nvPr/>
        </p:nvSpPr>
        <p:spPr>
          <a:xfrm>
            <a:off x="8059848" y="1716027"/>
            <a:ext cx="3314231" cy="158000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弦的张力越大，音色越明亮；张力越小，音色越柔和。</a:t>
            </a: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弦张力与音色的关联</a:t>
            </a: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弓法与力度控制</a:t>
            </a:r>
          </a:p>
        </p:txBody>
      </p:sp>
      <p:sp>
        <p:nvSpPr>
          <p:cNvPr id="7" name="TextBox 7"/>
          <p:cNvSpPr txBox="1"/>
          <p:nvPr/>
        </p:nvSpPr>
        <p:spPr>
          <a:xfrm>
            <a:off x="8059848" y="4565142"/>
            <a:ext cx="3314231" cy="158000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合理的弓法运用和力度控制能够使弦乐器发出连贯、富有表现力的声音。</a:t>
            </a:r>
          </a:p>
        </p:txBody>
      </p:sp>
      <p:sp>
        <p:nvSpPr>
          <p:cNvPr id="8" name="TextBox 8"/>
          <p:cNvSpPr txBox="1"/>
          <p:nvPr/>
        </p:nvSpPr>
        <p:spPr>
          <a:xfrm>
            <a:off x="539110" y="3620031"/>
            <a:ext cx="3314231" cy="1580007"/>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弦的长度与音高成反比，通过调整弦长可以改变音高。</a:t>
            </a: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拉弦乐器弦振动原理应用</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51642" y="4006380"/>
            <a:ext cx="7813795" cy="1827334"/>
          </a:xfrm>
          <a:prstGeom prst="roundRect">
            <a:avLst>
              <a:gd name="adj" fmla="val 16667"/>
            </a:avLst>
          </a:prstGeom>
          <a:solidFill>
            <a:schemeClr val="lt2">
              <a:alpha val="80000"/>
            </a:schemeClr>
          </a:solidFill>
        </p:spPr>
        <p:txBody>
          <a:bodyPr/>
          <a:lstStyle/>
          <a:p>
            <a:endParaRPr/>
          </a:p>
        </p:txBody>
      </p:sp>
      <p:sp>
        <p:nvSpPr>
          <p:cNvPr id="3" name="AutoShape 3"/>
          <p:cNvSpPr/>
          <p:nvPr/>
        </p:nvSpPr>
        <p:spPr>
          <a:xfrm>
            <a:off x="751642" y="1920540"/>
            <a:ext cx="7813795" cy="1827334"/>
          </a:xfrm>
          <a:prstGeom prst="roundRect">
            <a:avLst>
              <a:gd name="adj" fmla="val 16667"/>
            </a:avLst>
          </a:prstGeom>
          <a:solidFill>
            <a:schemeClr val="lt2">
              <a:alpha val="80000"/>
            </a:schemeClr>
          </a:solidFill>
        </p:spPr>
        <p:txBody>
          <a:bodyPr/>
          <a:lstStyle/>
          <a:p>
            <a:endParaRPr/>
          </a:p>
        </p:txBody>
      </p:sp>
      <p:pic>
        <p:nvPicPr>
          <p:cNvPr id="4" name="Picture 4"/>
          <p:cNvPicPr>
            <a:picLocks noChangeAspect="1"/>
          </p:cNvPicPr>
          <p:nvPr/>
        </p:nvPicPr>
        <p:blipFill>
          <a:blip r:embed="rId2">
            <a:alphaModFix/>
          </a:blip>
          <a:srcRect l="1923" r="1923"/>
          <a:stretch>
            <a:fillRect/>
          </a:stretch>
        </p:blipFill>
        <p:spPr>
          <a:xfrm>
            <a:off x="7804006" y="1329783"/>
            <a:ext cx="3831201" cy="5108268"/>
          </a:xfrm>
          <a:prstGeom prst="rect">
            <a:avLst/>
          </a:prstGeom>
        </p:spPr>
      </p:pic>
      <p:sp>
        <p:nvSpPr>
          <p:cNvPr id="5" name="TextBox 5"/>
          <p:cNvSpPr txBox="1"/>
          <p:nvPr/>
        </p:nvSpPr>
        <p:spPr>
          <a:xfrm>
            <a:off x="1030579" y="2089154"/>
            <a:ext cx="6238875" cy="637972"/>
          </a:xfrm>
          <a:prstGeom prst="rect">
            <a:avLst/>
          </a:prstGeom>
        </p:spPr>
        <p:txBody>
          <a:bodyPr vert="horz" wrap="square" lIns="123825" tIns="123825" rIns="57150" bIns="123825" rtlCol="0" anchor="ctr" anchorCtr="0">
            <a:noAutofit/>
          </a:bodyPr>
          <a:lstStyle/>
          <a:p>
            <a:pP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工具准备</a:t>
            </a:r>
          </a:p>
        </p:txBody>
      </p:sp>
      <p:sp>
        <p:nvSpPr>
          <p:cNvPr id="6" name="TextBox 6"/>
          <p:cNvSpPr txBox="1"/>
          <p:nvPr/>
        </p:nvSpPr>
        <p:spPr>
          <a:xfrm>
            <a:off x="1030579" y="2610429"/>
            <a:ext cx="6238875" cy="950067"/>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手工制作乐器需要准备基本的木工工具，如锯子、砂纸、木工胶等，同时根据具体乐器类型可能还需电子元件、调音器等。</a:t>
            </a:r>
          </a:p>
        </p:txBody>
      </p:sp>
      <p:sp>
        <p:nvSpPr>
          <p:cNvPr id="7" name="TextBox 7"/>
          <p:cNvSpPr txBox="1"/>
          <p:nvPr/>
        </p:nvSpPr>
        <p:spPr>
          <a:xfrm>
            <a:off x="1030579" y="4183053"/>
            <a:ext cx="6238875" cy="637972"/>
          </a:xfrm>
          <a:prstGeom prst="rect">
            <a:avLst/>
          </a:prstGeom>
        </p:spPr>
        <p:txBody>
          <a:bodyPr vert="horz" wrap="square" lIns="123825" tIns="123825" rIns="57150" bIns="123825" rtlCol="0" anchor="ctr" anchorCtr="0">
            <a:noAutofit/>
          </a:bodyPr>
          <a:lstStyle/>
          <a:p>
            <a:pP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安全操作</a:t>
            </a:r>
          </a:p>
        </p:txBody>
      </p:sp>
      <p:sp>
        <p:nvSpPr>
          <p:cNvPr id="8" name="TextBox 8"/>
          <p:cNvSpPr txBox="1"/>
          <p:nvPr/>
        </p:nvSpPr>
        <p:spPr>
          <a:xfrm>
            <a:off x="1030579" y="4712439"/>
            <a:ext cx="6238875" cy="936429"/>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在操作工具前，务必熟悉其使用方法，并佩戴相应的防护装备，如手套、护目镜等。同时，保持工作区域整洁，避免意外发生。</a:t>
            </a:r>
          </a:p>
        </p:txBody>
      </p:sp>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加工工具准备及安全操作指南</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90290" y="4933294"/>
            <a:ext cx="2809472" cy="1140368"/>
          </a:xfrm>
          <a:prstGeom prst="rect">
            <a:avLst/>
          </a:prstGeom>
        </p:spPr>
        <p:txBody>
          <a:bodyPr vert="horz" wrap="square" lIns="114300" tIns="57150" rIns="114300" bIns="57150" rtlCol="0" anchor="t" anchorCtr="1">
            <a:noAutofit/>
          </a:bodyPr>
          <a:lstStyle/>
          <a:p>
            <a:pPr algn="ct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根据设计图纸，精确测量并切割所需木材或其他材料，注意保持切面平整。</a:t>
            </a:r>
          </a:p>
        </p:txBody>
      </p:sp>
      <p:sp>
        <p:nvSpPr>
          <p:cNvPr id="3" name="TextBox 3"/>
          <p:cNvSpPr txBox="1"/>
          <p:nvPr/>
        </p:nvSpPr>
        <p:spPr>
          <a:xfrm>
            <a:off x="990089" y="4085631"/>
            <a:ext cx="2809875" cy="507055"/>
          </a:xfrm>
          <a:prstGeom prst="rect">
            <a:avLst/>
          </a:prstGeom>
          <a:ln>
            <a:solidFill>
              <a:schemeClr val="accent1">
                <a:alpha val="100000"/>
              </a:schemeClr>
            </a:solidFill>
          </a:ln>
        </p:spPr>
        <p:txBody>
          <a:bodyPr vert="horz" wrap="square" lIns="114300" tIns="57150" rIns="114300" bIns="57150" rtlCol="0" anchor="t" anchorCtr="1">
            <a:noAutofit/>
          </a:bodyPr>
          <a:lstStyle/>
          <a:p>
            <a:pPr algn="ct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零部件切割</a:t>
            </a:r>
          </a:p>
        </p:txBody>
      </p:sp>
      <p:cxnSp>
        <p:nvCxnSpPr>
          <p:cNvPr id="4" name="Connector 4"/>
          <p:cNvCxnSpPr/>
          <p:nvPr/>
        </p:nvCxnSpPr>
        <p:spPr>
          <a:xfrm>
            <a:off x="1056616"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5" name="Picture 5"/>
          <p:cNvPicPr>
            <a:picLocks noChangeAspect="1"/>
          </p:cNvPicPr>
          <p:nvPr/>
        </p:nvPicPr>
        <p:blipFill>
          <a:blip r:embed="rId2"/>
          <a:srcRect l="16667" r="16667"/>
          <a:stretch>
            <a:fillRect/>
          </a:stretch>
        </p:blipFill>
        <p:spPr>
          <a:xfrm>
            <a:off x="4980951" y="1649322"/>
            <a:ext cx="2231507" cy="2231507"/>
          </a:xfrm>
          <a:prstGeom prst="ellipse">
            <a:avLst/>
          </a:prstGeom>
        </p:spPr>
      </p:pic>
      <p:sp>
        <p:nvSpPr>
          <p:cNvPr id="6" name="TextBox 6"/>
          <p:cNvSpPr txBox="1"/>
          <p:nvPr/>
        </p:nvSpPr>
        <p:spPr>
          <a:xfrm>
            <a:off x="4725104" y="4085631"/>
            <a:ext cx="2743200" cy="507055"/>
          </a:xfrm>
          <a:prstGeom prst="rect">
            <a:avLst/>
          </a:prstGeom>
          <a:ln>
            <a:solidFill>
              <a:schemeClr val="accent1">
                <a:alpha val="100000"/>
              </a:schemeClr>
            </a:solidFill>
          </a:ln>
        </p:spPr>
        <p:txBody>
          <a:bodyPr vert="horz" wrap="square" lIns="114300" tIns="57150" rIns="114300" bIns="57150" rtlCol="0" anchor="t" anchorCtr="1">
            <a:noAutofit/>
          </a:bodyPr>
          <a:lstStyle/>
          <a:p>
            <a:pPr algn="ct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打磨处理</a:t>
            </a:r>
          </a:p>
        </p:txBody>
      </p:sp>
      <p:cxnSp>
        <p:nvCxnSpPr>
          <p:cNvPr id="7" name="Connector 7"/>
          <p:cNvCxnSpPr/>
          <p:nvPr/>
        </p:nvCxnSpPr>
        <p:spPr>
          <a:xfrm>
            <a:off x="4758293"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8" name="Picture 8"/>
          <p:cNvPicPr>
            <a:picLocks noChangeAspect="1"/>
          </p:cNvPicPr>
          <p:nvPr/>
        </p:nvPicPr>
        <p:blipFill>
          <a:blip r:embed="rId3"/>
          <a:srcRect l="10000" r="10000"/>
          <a:stretch>
            <a:fillRect/>
          </a:stretch>
        </p:blipFill>
        <p:spPr>
          <a:xfrm>
            <a:off x="8682668" y="1649322"/>
            <a:ext cx="2231507" cy="2231507"/>
          </a:xfrm>
          <a:prstGeom prst="ellipse">
            <a:avLst/>
          </a:prstGeom>
        </p:spPr>
      </p:pic>
      <p:sp>
        <p:nvSpPr>
          <p:cNvPr id="9" name="TextBox 9"/>
          <p:cNvSpPr txBox="1"/>
          <p:nvPr/>
        </p:nvSpPr>
        <p:spPr>
          <a:xfrm>
            <a:off x="8374434" y="4085631"/>
            <a:ext cx="2847975" cy="507055"/>
          </a:xfrm>
          <a:prstGeom prst="rect">
            <a:avLst/>
          </a:prstGeom>
          <a:ln>
            <a:solidFill>
              <a:schemeClr val="accent1">
                <a:alpha val="100000"/>
              </a:schemeClr>
            </a:solidFill>
          </a:ln>
        </p:spPr>
        <p:txBody>
          <a:bodyPr vert="horz" wrap="square" lIns="114300" tIns="57150" rIns="114300" bIns="57150" rtlCol="0" anchor="t" anchorCtr="1">
            <a:noAutofit/>
          </a:bodyPr>
          <a:lstStyle/>
          <a:p>
            <a:pPr algn="ct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组装环节</a:t>
            </a:r>
          </a:p>
        </p:txBody>
      </p:sp>
      <p:cxnSp>
        <p:nvCxnSpPr>
          <p:cNvPr id="10" name="Connector 10"/>
          <p:cNvCxnSpPr/>
          <p:nvPr/>
        </p:nvCxnSpPr>
        <p:spPr>
          <a:xfrm>
            <a:off x="8460012"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1" name="Picture 11"/>
          <p:cNvPicPr>
            <a:picLocks noChangeAspect="1"/>
          </p:cNvPicPr>
          <p:nvPr/>
        </p:nvPicPr>
        <p:blipFill>
          <a:blip r:embed="rId4"/>
          <a:srcRect l="16667" r="16667"/>
          <a:stretch>
            <a:fillRect/>
          </a:stretch>
        </p:blipFill>
        <p:spPr>
          <a:xfrm>
            <a:off x="1279273" y="1649322"/>
            <a:ext cx="2231507" cy="2231507"/>
          </a:xfrm>
          <a:prstGeom prst="ellipse">
            <a:avLst/>
          </a:prstGeom>
        </p:spPr>
      </p:pic>
      <p:sp>
        <p:nvSpPr>
          <p:cNvPr id="12" name="TextBox 12"/>
          <p:cNvSpPr txBox="1"/>
          <p:nvPr/>
        </p:nvSpPr>
        <p:spPr>
          <a:xfrm>
            <a:off x="4712639" y="4933294"/>
            <a:ext cx="2768130" cy="1140368"/>
          </a:xfrm>
          <a:prstGeom prst="rect">
            <a:avLst/>
          </a:prstGeom>
        </p:spPr>
        <p:txBody>
          <a:bodyPr vert="horz" wrap="square" lIns="114300" tIns="57150" rIns="114300" bIns="57150" rtlCol="0" anchor="t" anchorCtr="1">
            <a:noAutofit/>
          </a:bodyPr>
          <a:lstStyle/>
          <a:p>
            <a:pPr algn="ct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对切割好的零部件进行打磨，去除毛刺和不平整部分，确保组装时的贴合度。</a:t>
            </a:r>
          </a:p>
        </p:txBody>
      </p:sp>
      <p:sp>
        <p:nvSpPr>
          <p:cNvPr id="13" name="TextBox 13"/>
          <p:cNvSpPr txBox="1"/>
          <p:nvPr/>
        </p:nvSpPr>
        <p:spPr>
          <a:xfrm>
            <a:off x="8373015" y="4933294"/>
            <a:ext cx="2850815" cy="1140368"/>
          </a:xfrm>
          <a:prstGeom prst="rect">
            <a:avLst/>
          </a:prstGeom>
        </p:spPr>
        <p:txBody>
          <a:bodyPr vert="horz" wrap="square" lIns="114300" tIns="57150" rIns="114300" bIns="57150" rtlCol="0" anchor="t" anchorCtr="1">
            <a:noAutofit/>
          </a:bodyPr>
          <a:lstStyle/>
          <a:p>
            <a:pPr algn="ct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按照组装顺序，使用木工胶或螺丝等将各部件牢固连接，形成乐器的初步形态。</a:t>
            </a:r>
          </a:p>
        </p:txBody>
      </p:sp>
      <p:sp>
        <p:nvSpPr>
          <p:cNvPr id="14" name="TextBox 14"/>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零部件切割、打磨与组装实战</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777" r="10777"/>
          <a:stretch>
            <a:fillRect/>
          </a:stretch>
        </p:blipFill>
        <p:spPr>
          <a:xfrm>
            <a:off x="875314" y="2169726"/>
            <a:ext cx="2050689" cy="3916435"/>
          </a:xfrm>
          <a:prstGeom prst="rect">
            <a:avLst/>
          </a:prstGeom>
        </p:spPr>
      </p:pic>
      <p:pic>
        <p:nvPicPr>
          <p:cNvPr id="3" name="Picture 3"/>
          <p:cNvPicPr>
            <a:picLocks noChangeAspect="1"/>
          </p:cNvPicPr>
          <p:nvPr/>
        </p:nvPicPr>
        <p:blipFill>
          <a:blip r:embed="rId3"/>
          <a:srcRect l="32568" r="32568"/>
          <a:stretch>
            <a:fillRect/>
          </a:stretch>
        </p:blipFill>
        <p:spPr>
          <a:xfrm>
            <a:off x="5430979" y="2169726"/>
            <a:ext cx="2050689" cy="3916435"/>
          </a:xfrm>
          <a:prstGeom prst="rect">
            <a:avLst/>
          </a:prstGeom>
        </p:spPr>
      </p:pic>
      <p:pic>
        <p:nvPicPr>
          <p:cNvPr id="4" name="Picture 4"/>
          <p:cNvPicPr>
            <a:picLocks noChangeAspect="1"/>
          </p:cNvPicPr>
          <p:nvPr/>
        </p:nvPicPr>
        <p:blipFill>
          <a:blip r:embed="rId4"/>
          <a:srcRect l="32415" r="32415"/>
          <a:stretch>
            <a:fillRect/>
          </a:stretch>
        </p:blipFill>
        <p:spPr>
          <a:xfrm>
            <a:off x="3153146" y="1697364"/>
            <a:ext cx="2050689" cy="3916435"/>
          </a:xfrm>
          <a:prstGeom prst="rect">
            <a:avLst/>
          </a:prstGeom>
        </p:spPr>
      </p:pic>
      <p:sp>
        <p:nvSpPr>
          <p:cNvPr id="5" name="AutoShape 5"/>
          <p:cNvSpPr/>
          <p:nvPr/>
        </p:nvSpPr>
        <p:spPr>
          <a:xfrm>
            <a:off x="7851998" y="2723144"/>
            <a:ext cx="3834950" cy="1465716"/>
          </a:xfrm>
          <a:prstGeom prst="rect">
            <a:avLst/>
          </a:prstGeom>
          <a:noFill/>
        </p:spPr>
        <p:txBody>
          <a:bodyPr vert="horz" wrap="square" lIns="91440" tIns="45720" rIns="91440" bIns="45720" rtlCol="0" anchor="t" anchorCtr="0">
            <a:noAutofit/>
          </a:bodyPr>
          <a:lstStyle/>
          <a:p>
            <a:pPr algn="l">
              <a:lnSpc>
                <a:spcPct val="140000"/>
              </a:lnSpc>
              <a:defRPr/>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在乐器组装完成后，进行音色调试是关键环节。通过调整弦距、音柱位置等，使乐器发出理想的音色。</a:t>
            </a:r>
            <a:endParaRPr lang="en-US" sz="1100"/>
          </a:p>
        </p:txBody>
      </p:sp>
      <p:sp>
        <p:nvSpPr>
          <p:cNvPr id="6" name="AutoShape 6"/>
          <p:cNvSpPr/>
          <p:nvPr/>
        </p:nvSpPr>
        <p:spPr>
          <a:xfrm>
            <a:off x="7851998" y="2087040"/>
            <a:ext cx="3606165" cy="575781"/>
          </a:xfrm>
          <a:prstGeom prst="rect">
            <a:avLst/>
          </a:prstGeom>
          <a:noFill/>
        </p:spPr>
        <p:txBody>
          <a:bodyPr vert="horz" wrap="square" lIns="91440" tIns="45720" rIns="91440" bIns="45720" rtlCol="0" anchor="b" anchorCtr="0">
            <a:normAutofit/>
          </a:bodyPr>
          <a:lstStyle/>
          <a:p>
            <a:pPr algn="l">
              <a:lnSpc>
                <a:spcPct val="120000"/>
              </a:lnSpc>
              <a:defRPr/>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音色调试</a:t>
            </a:r>
            <a:endParaRPr lang="en-US" sz="1100"/>
          </a:p>
        </p:txBody>
      </p:sp>
      <p:sp>
        <p:nvSpPr>
          <p:cNvPr id="7" name="AutoShape 7"/>
          <p:cNvSpPr/>
          <p:nvPr/>
        </p:nvSpPr>
        <p:spPr>
          <a:xfrm>
            <a:off x="7851998" y="4826443"/>
            <a:ext cx="3834950" cy="1451935"/>
          </a:xfrm>
          <a:prstGeom prst="rect">
            <a:avLst/>
          </a:prstGeom>
          <a:noFill/>
        </p:spPr>
        <p:txBody>
          <a:bodyPr vert="horz" wrap="square" lIns="91440" tIns="45720" rIns="91440" bIns="45720" rtlCol="0" anchor="t" anchorCtr="0">
            <a:noAutofit/>
          </a:bodyPr>
          <a:lstStyle/>
          <a:p>
            <a:pPr algn="l">
              <a:lnSpc>
                <a:spcPct val="140000"/>
              </a:lnSpc>
              <a:defRPr/>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可邀请音乐专业人士或资深爱好者对乐器进行试奏，收集反馈意见，以便进一步改进。</a:t>
            </a:r>
            <a:endParaRPr lang="en-US" sz="1100"/>
          </a:p>
        </p:txBody>
      </p:sp>
      <p:sp>
        <p:nvSpPr>
          <p:cNvPr id="8" name="AutoShape 8"/>
          <p:cNvSpPr/>
          <p:nvPr/>
        </p:nvSpPr>
        <p:spPr>
          <a:xfrm>
            <a:off x="7851998" y="4125420"/>
            <a:ext cx="3606329" cy="640699"/>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效果评估</a:t>
            </a:r>
            <a:endParaRPr lang="en-US" sz="1100"/>
          </a:p>
        </p:txBody>
      </p:sp>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音色调试与效果评估方法论述</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blip>
          <a:srcRect l="21875" r="21875"/>
          <a:stretch>
            <a:fillRect/>
          </a:stretch>
        </p:blipFill>
        <p:spPr>
          <a:xfrm>
            <a:off x="615557" y="1293101"/>
            <a:ext cx="3938035" cy="5250714"/>
          </a:xfrm>
          <a:prstGeom prst="rect">
            <a:avLst/>
          </a:prstGeom>
        </p:spPr>
      </p:pic>
      <p:sp>
        <p:nvSpPr>
          <p:cNvPr id="3" name="AutoShape 3"/>
          <p:cNvSpPr/>
          <p:nvPr/>
        </p:nvSpPr>
        <p:spPr>
          <a:xfrm>
            <a:off x="4232060" y="1718638"/>
            <a:ext cx="7211308" cy="4522346"/>
          </a:xfrm>
          <a:prstGeom prst="roundRect">
            <a:avLst>
              <a:gd name="adj" fmla="val 4504"/>
            </a:avLst>
          </a:prstGeom>
          <a:solidFill>
            <a:srgbClr val="FFFFFF">
              <a:alpha val="100000"/>
            </a:srgbClr>
          </a:solidFill>
          <a:effectLst>
            <a:outerShdw blurRad="381000">
              <a:srgbClr val="000000">
                <a:alpha val="7000"/>
              </a:srgbClr>
            </a:outerShdw>
          </a:effectLst>
        </p:spPr>
        <p:txBody>
          <a:bodyPr/>
          <a:lstStyle/>
          <a:p>
            <a:endParaRPr/>
          </a:p>
        </p:txBody>
      </p:sp>
      <p:sp>
        <p:nvSpPr>
          <p:cNvPr id="4" name="TextBox 4"/>
          <p:cNvSpPr txBox="1"/>
          <p:nvPr/>
        </p:nvSpPr>
        <p:spPr>
          <a:xfrm>
            <a:off x="4599214" y="2711090"/>
            <a:ext cx="6477000" cy="1257743"/>
          </a:xfrm>
          <a:prstGeom prst="rect">
            <a:avLst/>
          </a:prstGeom>
        </p:spPr>
        <p:txBody>
          <a:bodyPr vert="horz" wrap="square" lIns="123825" tIns="123825" rIns="57150" bIns="123825" rtlCol="0" anchor="t" anchorCtr="0">
            <a:noAutofit/>
          </a:bodyPr>
          <a:lstStyle/>
          <a:p>
            <a:pPr>
              <a:lnSpc>
                <a:spcPct val="140000"/>
              </a:lnSpc>
            </a:pPr>
            <a:r>
              <a:rPr lang="en-US" sz="150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在手工制作过程中，可能遇到材料瑕疵、组装不吻合、音色不达预期等问题。</a:t>
            </a:r>
          </a:p>
        </p:txBody>
      </p:sp>
      <p:sp>
        <p:nvSpPr>
          <p:cNvPr id="5" name="TextBox 5"/>
          <p:cNvSpPr txBox="1"/>
          <p:nvPr/>
        </p:nvSpPr>
        <p:spPr>
          <a:xfrm>
            <a:off x="4599214" y="2143575"/>
            <a:ext cx="6477000" cy="645267"/>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遇到问题</a:t>
            </a:r>
          </a:p>
        </p:txBody>
      </p:sp>
      <p:sp>
        <p:nvSpPr>
          <p:cNvPr id="6" name="TextBox 6"/>
          <p:cNvSpPr txBox="1"/>
          <p:nvPr/>
        </p:nvSpPr>
        <p:spPr>
          <a:xfrm>
            <a:off x="4599214" y="4589063"/>
            <a:ext cx="6477000" cy="1271524"/>
          </a:xfrm>
          <a:prstGeom prst="rect">
            <a:avLst/>
          </a:prstGeom>
        </p:spPr>
        <p:txBody>
          <a:bodyPr vert="horz" wrap="square" lIns="123825" tIns="123825" rIns="57150" bIns="123825" rtlCol="0" anchor="t" anchorCtr="0">
            <a:noAutofit/>
          </a:bodyPr>
          <a:lstStyle/>
          <a:p>
            <a:pPr>
              <a:lnSpc>
                <a:spcPct val="140000"/>
              </a:lnSpc>
            </a:pPr>
            <a:r>
              <a:rPr lang="en-US" sz="150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针对具体问题，可寻求专业人士指导，或在网上查找相关资料。同时，保持耐心和细心，逐步排查并解决问题。</a:t>
            </a:r>
          </a:p>
        </p:txBody>
      </p:sp>
      <p:sp>
        <p:nvSpPr>
          <p:cNvPr id="7" name="TextBox 7"/>
          <p:cNvSpPr txBox="1"/>
          <p:nvPr/>
        </p:nvSpPr>
        <p:spPr>
          <a:xfrm>
            <a:off x="4599214" y="4153214"/>
            <a:ext cx="6477000" cy="645267"/>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解决方案</a:t>
            </a:r>
          </a:p>
        </p:txBody>
      </p:sp>
      <p:sp>
        <p:nvSpPr>
          <p:cNvPr id="8" name="TextBox 8"/>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遇到问题及解决方案分享</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7187" b="17187"/>
          <a:stretch>
            <a:fillRect/>
          </a:stretch>
        </p:blipFill>
        <p:spPr>
          <a:xfrm>
            <a:off x="7007707" y="1744635"/>
            <a:ext cx="4750584" cy="4285329"/>
          </a:xfrm>
          <a:prstGeom prst="rect">
            <a:avLst/>
          </a:prstGeom>
        </p:spPr>
      </p:pic>
      <p:sp>
        <p:nvSpPr>
          <p:cNvPr id="3" name="TextBox 3"/>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策划创意节目单及演出流程安排</a:t>
            </a:r>
          </a:p>
        </p:txBody>
      </p:sp>
      <p:sp>
        <p:nvSpPr>
          <p:cNvPr id="4" name="AutoShape 4"/>
          <p:cNvSpPr/>
          <p:nvPr/>
        </p:nvSpPr>
        <p:spPr>
          <a:xfrm>
            <a:off x="3729746" y="1769675"/>
            <a:ext cx="3031629" cy="4285329"/>
          </a:xfrm>
          <a:prstGeom prst="roundRect">
            <a:avLst>
              <a:gd name="adj" fmla="val 0"/>
            </a:avLst>
          </a:prstGeom>
          <a:solidFill>
            <a:schemeClr val="lt2">
              <a:alpha val="80000"/>
            </a:schemeClr>
          </a:solidFill>
        </p:spPr>
        <p:txBody>
          <a:bodyPr/>
          <a:lstStyle/>
          <a:p>
            <a:endParaRPr/>
          </a:p>
        </p:txBody>
      </p:sp>
      <p:sp>
        <p:nvSpPr>
          <p:cNvPr id="5" name="TextBox 5"/>
          <p:cNvSpPr txBox="1"/>
          <p:nvPr/>
        </p:nvSpPr>
        <p:spPr>
          <a:xfrm>
            <a:off x="3923235" y="2035795"/>
            <a:ext cx="2644651" cy="649939"/>
          </a:xfrm>
          <a:prstGeom prst="rect">
            <a:avLst/>
          </a:prstGeom>
        </p:spPr>
        <p:txBody>
          <a:bodyPr vert="horz" wrap="square" lIns="66008" tIns="33052" rIns="66008" bIns="33052" rtlCol="0" anchor="ctr" anchorCtr="1">
            <a:noAutofit/>
          </a:bodyPr>
          <a:lstStyle/>
          <a:p>
            <a:pPr algn="ctr">
              <a:lnSpc>
                <a:spcPct val="120000"/>
              </a:lnSpc>
            </a:pPr>
            <a:r>
              <a:rPr lang="en-US" sz="2400" b="1">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演出流程</a:t>
            </a:r>
          </a:p>
        </p:txBody>
      </p:sp>
      <p:sp>
        <p:nvSpPr>
          <p:cNvPr id="6" name="TextBox 6"/>
          <p:cNvSpPr txBox="1"/>
          <p:nvPr/>
        </p:nvSpPr>
        <p:spPr>
          <a:xfrm>
            <a:off x="3923235" y="2757859"/>
            <a:ext cx="2644651" cy="2924764"/>
          </a:xfrm>
          <a:prstGeom prst="rect">
            <a:avLst/>
          </a:prstGeom>
        </p:spPr>
        <p:txBody>
          <a:bodyPr vert="horz" wrap="square" lIns="66008" tIns="33052" rIns="66008" bIns="33052" rtlCol="0" anchor="t" anchorCtr="1">
            <a:noAutofit/>
          </a:bodyPr>
          <a:lstStyle/>
          <a:p>
            <a:pPr algn="ctr">
              <a:lnSpc>
                <a:spcPct val="140000"/>
              </a:lnSpc>
            </a:pPr>
            <a:r>
              <a:rPr lang="en-US" sz="1575">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制定详细的演出流程，包括演员候场、上下场顺序、节目衔接等环节，确保音乐会进行得有条不紊。</a:t>
            </a:r>
          </a:p>
        </p:txBody>
      </p:sp>
      <p:sp>
        <p:nvSpPr>
          <p:cNvPr id="7" name="AutoShape 7"/>
          <p:cNvSpPr/>
          <p:nvPr/>
        </p:nvSpPr>
        <p:spPr>
          <a:xfrm>
            <a:off x="556553" y="1764765"/>
            <a:ext cx="3031629" cy="4285329"/>
          </a:xfrm>
          <a:prstGeom prst="roundRect">
            <a:avLst>
              <a:gd name="adj" fmla="val 0"/>
            </a:avLst>
          </a:prstGeom>
          <a:solidFill>
            <a:schemeClr val="lt2">
              <a:alpha val="80000"/>
            </a:schemeClr>
          </a:solidFill>
        </p:spPr>
        <p:txBody>
          <a:bodyPr/>
          <a:lstStyle/>
          <a:p>
            <a:endParaRPr/>
          </a:p>
        </p:txBody>
      </p:sp>
      <p:sp>
        <p:nvSpPr>
          <p:cNvPr id="8" name="TextBox 8"/>
          <p:cNvSpPr txBox="1"/>
          <p:nvPr/>
        </p:nvSpPr>
        <p:spPr>
          <a:xfrm>
            <a:off x="750042" y="2035795"/>
            <a:ext cx="2644651" cy="649939"/>
          </a:xfrm>
          <a:prstGeom prst="rect">
            <a:avLst/>
          </a:prstGeom>
        </p:spPr>
        <p:txBody>
          <a:bodyPr vert="horz" wrap="square" lIns="66008" tIns="33052" rIns="66008" bIns="33052" rtlCol="0" anchor="ctr" anchorCtr="1">
            <a:noAutofit/>
          </a:bodyPr>
          <a:lstStyle/>
          <a:p>
            <a:pPr algn="ctr">
              <a:lnSpc>
                <a:spcPct val="120000"/>
              </a:lnSpc>
            </a:pPr>
            <a:r>
              <a:rPr lang="en-US" sz="2400" b="1">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节目单设计</a:t>
            </a:r>
          </a:p>
        </p:txBody>
      </p:sp>
      <p:sp>
        <p:nvSpPr>
          <p:cNvPr id="9" name="TextBox 9"/>
          <p:cNvSpPr txBox="1"/>
          <p:nvPr/>
        </p:nvSpPr>
        <p:spPr>
          <a:xfrm>
            <a:off x="750042" y="2752949"/>
            <a:ext cx="2644651" cy="2924764"/>
          </a:xfrm>
          <a:prstGeom prst="rect">
            <a:avLst/>
          </a:prstGeom>
        </p:spPr>
        <p:txBody>
          <a:bodyPr vert="horz" wrap="square" lIns="66008" tIns="33052" rIns="66008" bIns="33052" rtlCol="0" anchor="t" anchorCtr="1">
            <a:noAutofit/>
          </a:bodyPr>
          <a:lstStyle/>
          <a:p>
            <a:pPr algn="ctr">
              <a:lnSpc>
                <a:spcPct val="140000"/>
              </a:lnSpc>
            </a:pPr>
            <a:r>
              <a:rPr lang="en-US" sz="1575">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结合自制乐器的类型和音乐风格，策划多样化的节目单，包括独奏、合奏、多重奏等形式。</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764839" y="5005932"/>
            <a:ext cx="2051957" cy="1842306"/>
          </a:xfrm>
          <a:prstGeom prst="rect">
            <a:avLst/>
          </a:prstGeom>
        </p:spPr>
        <p:txBody>
          <a:bodyPr vert="horz" wrap="square" lIns="114300" tIns="57150" rIns="114300" bIns="57150" rtlCol="0" anchor="b" anchorCtr="0">
            <a:normAutofit/>
          </a:bodyPr>
          <a:lstStyle/>
          <a:p>
            <a:pPr algn="r">
              <a:lnSpc>
                <a:spcPct val="120000"/>
              </a:lnSpc>
            </a:pPr>
            <a:r>
              <a:rPr lang="en-US" sz="8000" b="1">
                <a:solidFill>
                  <a:srgbClr val="00FFD1">
                    <a:alpha val="100000"/>
                  </a:srgb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01</a:t>
            </a:r>
          </a:p>
        </p:txBody>
      </p:sp>
      <p:sp>
        <p:nvSpPr>
          <p:cNvPr id="3" name="TextBox 3"/>
          <p:cNvSpPr txBox="1"/>
          <p:nvPr/>
        </p:nvSpPr>
        <p:spPr>
          <a:xfrm>
            <a:off x="853596" y="2109929"/>
            <a:ext cx="10484808" cy="1798058"/>
          </a:xfrm>
          <a:prstGeom prst="rect">
            <a:avLst/>
          </a:prstGeom>
        </p:spPr>
        <p:txBody>
          <a:bodyPr vert="horz" wrap="square" lIns="114300" tIns="57150" rIns="114300" bIns="57150" rtlCol="0" anchor="ctr" anchorCtr="0">
            <a:normAutofit/>
          </a:bodyPr>
          <a:lstStyle/>
          <a:p>
            <a:pPr>
              <a:lnSpc>
                <a:spcPct val="120000"/>
              </a:lnSpc>
            </a:pPr>
            <a:r>
              <a:rPr lang="zh-CN" altLang="en-US" sz="4500" b="1">
                <a:solidFill>
                  <a:schemeClr val="accent1">
                    <a:lumMod val="50000"/>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问题缘起</a:t>
            </a:r>
          </a:p>
        </p:txBody>
      </p:sp>
      <p:sp>
        <p:nvSpPr>
          <p:cNvPr id="4" name="TextBox 4"/>
          <p:cNvSpPr txBox="1"/>
          <p:nvPr/>
        </p:nvSpPr>
        <p:spPr>
          <a:xfrm>
            <a:off x="5976307" y="5015694"/>
            <a:ext cx="3926719" cy="1842306"/>
          </a:xfrm>
          <a:prstGeom prst="rect">
            <a:avLst/>
          </a:prstGeom>
        </p:spPr>
        <p:txBody>
          <a:bodyPr vert="horz" wrap="square" lIns="114300" tIns="57150" rIns="114300" bIns="57150" rtlCol="0" anchor="b" anchorCtr="0">
            <a:normAutofit/>
          </a:bodyPr>
          <a:lstStyle/>
          <a:p>
            <a:pPr algn="r">
              <a:lnSpc>
                <a:spcPct val="120000"/>
              </a:lnSpc>
            </a:pPr>
            <a:r>
              <a:rPr lang="en-US" sz="8000" b="1">
                <a:solidFill>
                  <a:srgbClr val="00FFD1">
                    <a:alpha val="100000"/>
                  </a:srgb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PART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282340" y="2341090"/>
            <a:ext cx="3487460" cy="3588254"/>
          </a:xfrm>
          <a:prstGeom prst="roundRect">
            <a:avLst>
              <a:gd name="adj" fmla="val 6840"/>
            </a:avLst>
          </a:prstGeom>
          <a:solidFill>
            <a:schemeClr val="lt2">
              <a:alpha val="80000"/>
            </a:schemeClr>
          </a:solidFill>
        </p:spPr>
        <p:txBody>
          <a:bodyPr/>
          <a:lstStyle/>
          <a:p>
            <a:endParaRPr/>
          </a:p>
        </p:txBody>
      </p:sp>
      <p:sp>
        <p:nvSpPr>
          <p:cNvPr id="3" name="AutoShape 3"/>
          <p:cNvSpPr/>
          <p:nvPr/>
        </p:nvSpPr>
        <p:spPr>
          <a:xfrm>
            <a:off x="4377090" y="2341090"/>
            <a:ext cx="3487460" cy="3588254"/>
          </a:xfrm>
          <a:prstGeom prst="roundRect">
            <a:avLst>
              <a:gd name="adj" fmla="val 6840"/>
            </a:avLst>
          </a:prstGeom>
          <a:solidFill>
            <a:schemeClr val="lt2">
              <a:alpha val="80000"/>
            </a:schemeClr>
          </a:solidFill>
        </p:spPr>
        <p:txBody>
          <a:bodyPr/>
          <a:lstStyle/>
          <a:p>
            <a:endParaRPr/>
          </a:p>
        </p:txBody>
      </p:sp>
      <p:sp>
        <p:nvSpPr>
          <p:cNvPr id="4" name="AutoShape 4"/>
          <p:cNvSpPr/>
          <p:nvPr/>
        </p:nvSpPr>
        <p:spPr>
          <a:xfrm>
            <a:off x="471840" y="2341090"/>
            <a:ext cx="3487460" cy="3588254"/>
          </a:xfrm>
          <a:prstGeom prst="roundRect">
            <a:avLst>
              <a:gd name="adj" fmla="val 6840"/>
            </a:avLst>
          </a:prstGeom>
          <a:solidFill>
            <a:schemeClr val="lt2">
              <a:alpha val="80000"/>
            </a:schemeClr>
          </a:solidFill>
        </p:spPr>
        <p:txBody>
          <a:bodyPr/>
          <a:lstStyle/>
          <a:p>
            <a:endParaRPr/>
          </a:p>
        </p:txBody>
      </p:sp>
      <p:sp>
        <p:nvSpPr>
          <p:cNvPr id="5" name="TextBox 5"/>
          <p:cNvSpPr txBox="1"/>
          <p:nvPr/>
        </p:nvSpPr>
        <p:spPr>
          <a:xfrm>
            <a:off x="882070" y="3930616"/>
            <a:ext cx="2667000" cy="1452770"/>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各式自制乐器在舞台上亮相，造型独特，引人注目，为音乐会增添了不少新奇感。</a:t>
            </a:r>
          </a:p>
        </p:txBody>
      </p:sp>
      <p:sp>
        <p:nvSpPr>
          <p:cNvPr id="6" name="TextBox 6"/>
          <p:cNvSpPr txBox="1"/>
          <p:nvPr/>
        </p:nvSpPr>
        <p:spPr>
          <a:xfrm>
            <a:off x="882070" y="3181752"/>
            <a:ext cx="2667000" cy="527118"/>
          </a:xfrm>
          <a:prstGeom prst="rect">
            <a:avLst/>
          </a:prstGeom>
        </p:spPr>
        <p:txBody>
          <a:bodyPr vert="horz" wrap="square" lIns="114300" tIns="57150" rIns="114300" bIns="57150" rtlCol="0" anchor="ctr" anchorCtr="0">
            <a:noAutofit/>
          </a:bodyPr>
          <a:lstStyle/>
          <a:p>
            <a:pPr algn="l">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创意乐器亮相</a:t>
            </a:r>
          </a:p>
        </p:txBody>
      </p:sp>
      <p:sp>
        <p:nvSpPr>
          <p:cNvPr id="7" name="TextBox 7"/>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演出过程精彩瞬间回顾</a:t>
            </a:r>
          </a:p>
        </p:txBody>
      </p:sp>
      <p:pic>
        <p:nvPicPr>
          <p:cNvPr id="8" name="Picture 8"/>
          <p:cNvPicPr>
            <a:picLocks noChangeAspect="1"/>
          </p:cNvPicPr>
          <p:nvPr/>
        </p:nvPicPr>
        <p:blipFill>
          <a:blip r:embed="rId2"/>
          <a:srcRect l="16667" r="16667"/>
          <a:stretch>
            <a:fillRect/>
          </a:stretch>
        </p:blipFill>
        <p:spPr>
          <a:xfrm>
            <a:off x="2414694" y="1693793"/>
            <a:ext cx="1294595" cy="1294595"/>
          </a:xfrm>
          <a:prstGeom prst="roundRect">
            <a:avLst/>
          </a:prstGeom>
        </p:spPr>
      </p:pic>
      <p:sp>
        <p:nvSpPr>
          <p:cNvPr id="9" name="TextBox 9"/>
          <p:cNvSpPr txBox="1"/>
          <p:nvPr/>
        </p:nvSpPr>
        <p:spPr>
          <a:xfrm>
            <a:off x="4787321" y="3945231"/>
            <a:ext cx="2667000" cy="1452770"/>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乐手们运用熟练的演奏技巧，通过自制乐器演奏出美妙的音乐，让观众沉浸在音乐的海洋中。</a:t>
            </a:r>
          </a:p>
        </p:txBody>
      </p:sp>
      <p:sp>
        <p:nvSpPr>
          <p:cNvPr id="10" name="TextBox 10"/>
          <p:cNvSpPr txBox="1"/>
          <p:nvPr/>
        </p:nvSpPr>
        <p:spPr>
          <a:xfrm>
            <a:off x="4787321" y="3196367"/>
            <a:ext cx="2667000" cy="527118"/>
          </a:xfrm>
          <a:prstGeom prst="rect">
            <a:avLst/>
          </a:prstGeom>
        </p:spPr>
        <p:txBody>
          <a:bodyPr vert="horz" wrap="square" lIns="114300" tIns="57150" rIns="114300" bIns="57150" rtlCol="0" anchor="ctr" anchorCtr="0">
            <a:noAutofit/>
          </a:bodyPr>
          <a:lstStyle/>
          <a:p>
            <a:pPr algn="l">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演奏技巧展现</a:t>
            </a:r>
          </a:p>
        </p:txBody>
      </p:sp>
      <p:pic>
        <p:nvPicPr>
          <p:cNvPr id="11" name="Picture 11"/>
          <p:cNvPicPr>
            <a:picLocks noChangeAspect="1"/>
          </p:cNvPicPr>
          <p:nvPr/>
        </p:nvPicPr>
        <p:blipFill>
          <a:blip r:embed="rId3"/>
          <a:srcRect l="12833" r="12833"/>
          <a:stretch>
            <a:fillRect/>
          </a:stretch>
        </p:blipFill>
        <p:spPr>
          <a:xfrm>
            <a:off x="6319944" y="1708408"/>
            <a:ext cx="1294595" cy="1294595"/>
          </a:xfrm>
          <a:prstGeom prst="roundRect">
            <a:avLst/>
          </a:prstGeom>
        </p:spPr>
      </p:pic>
      <p:sp>
        <p:nvSpPr>
          <p:cNvPr id="12" name="TextBox 12"/>
          <p:cNvSpPr txBox="1"/>
          <p:nvPr/>
        </p:nvSpPr>
        <p:spPr>
          <a:xfrm>
            <a:off x="8692571" y="3939687"/>
            <a:ext cx="2667000" cy="1452770"/>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演出过程中，乐手们邀请观众上台体验自制乐器，让观众更加深入地了解和感受这些乐器的魅力。</a:t>
            </a:r>
          </a:p>
        </p:txBody>
      </p:sp>
      <p:sp>
        <p:nvSpPr>
          <p:cNvPr id="13" name="TextBox 13"/>
          <p:cNvSpPr txBox="1"/>
          <p:nvPr/>
        </p:nvSpPr>
        <p:spPr>
          <a:xfrm>
            <a:off x="8692571" y="3190824"/>
            <a:ext cx="2667000" cy="527118"/>
          </a:xfrm>
          <a:prstGeom prst="rect">
            <a:avLst/>
          </a:prstGeom>
        </p:spPr>
        <p:txBody>
          <a:bodyPr vert="horz" wrap="square" lIns="114300" tIns="57150" rIns="114300" bIns="57150" rtlCol="0" anchor="ctr" anchorCtr="0">
            <a:noAutofit/>
          </a:bodyPr>
          <a:lstStyle/>
          <a:p>
            <a:pPr algn="l">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与观众互动环节</a:t>
            </a:r>
          </a:p>
        </p:txBody>
      </p:sp>
      <p:pic>
        <p:nvPicPr>
          <p:cNvPr id="14" name="Picture 14"/>
          <p:cNvPicPr>
            <a:picLocks noChangeAspect="1"/>
          </p:cNvPicPr>
          <p:nvPr/>
        </p:nvPicPr>
        <p:blipFill>
          <a:blip r:embed="rId4"/>
          <a:srcRect l="16667" r="16667"/>
          <a:stretch>
            <a:fillRect/>
          </a:stretch>
        </p:blipFill>
        <p:spPr>
          <a:xfrm>
            <a:off x="10225194" y="1702864"/>
            <a:ext cx="1294595" cy="1294595"/>
          </a:xfrm>
          <a:prstGeom prst="round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764839" y="5005932"/>
            <a:ext cx="2051957" cy="1842306"/>
          </a:xfrm>
          <a:prstGeom prst="rect">
            <a:avLst/>
          </a:prstGeom>
        </p:spPr>
        <p:txBody>
          <a:bodyPr vert="horz" wrap="square" lIns="114300" tIns="57150" rIns="114300" bIns="57150" rtlCol="0" anchor="b" anchorCtr="0">
            <a:normAutofit/>
          </a:bodyPr>
          <a:lstStyle/>
          <a:p>
            <a:pPr algn="r">
              <a:lnSpc>
                <a:spcPct val="120000"/>
              </a:lnSpc>
            </a:pPr>
            <a:r>
              <a:rPr lang="en-US" sz="8000" b="1">
                <a:solidFill>
                  <a:srgbClr val="00FFD1">
                    <a:alpha val="100000"/>
                  </a:srgb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03</a:t>
            </a:r>
          </a:p>
        </p:txBody>
      </p:sp>
      <p:sp>
        <p:nvSpPr>
          <p:cNvPr id="3" name="TextBox 3"/>
          <p:cNvSpPr txBox="1"/>
          <p:nvPr/>
        </p:nvSpPr>
        <p:spPr>
          <a:xfrm>
            <a:off x="853596" y="2109929"/>
            <a:ext cx="10484808" cy="1798058"/>
          </a:xfrm>
          <a:prstGeom prst="rect">
            <a:avLst/>
          </a:prstGeom>
        </p:spPr>
        <p:txBody>
          <a:bodyPr vert="horz" wrap="square" lIns="114300" tIns="57150" rIns="114300" bIns="57150" rtlCol="0" anchor="ctr" anchorCtr="0">
            <a:normAutofit/>
          </a:bodyPr>
          <a:lstStyle/>
          <a:p>
            <a:pPr>
              <a:lnSpc>
                <a:spcPct val="120000"/>
              </a:lnSpc>
            </a:pPr>
            <a:r>
              <a:rPr lang="zh-CN" altLang="en-US" sz="4500" b="1">
                <a:solidFill>
                  <a:schemeClr val="accent1">
                    <a:lumMod val="50000"/>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交流评价</a:t>
            </a:r>
          </a:p>
        </p:txBody>
      </p:sp>
      <p:sp>
        <p:nvSpPr>
          <p:cNvPr id="4" name="TextBox 4"/>
          <p:cNvSpPr txBox="1"/>
          <p:nvPr/>
        </p:nvSpPr>
        <p:spPr>
          <a:xfrm>
            <a:off x="5976307" y="5015694"/>
            <a:ext cx="3926719" cy="1842306"/>
          </a:xfrm>
          <a:prstGeom prst="rect">
            <a:avLst/>
          </a:prstGeom>
        </p:spPr>
        <p:txBody>
          <a:bodyPr vert="horz" wrap="square" lIns="114300" tIns="57150" rIns="114300" bIns="57150" rtlCol="0" anchor="b" anchorCtr="0">
            <a:normAutofit/>
          </a:bodyPr>
          <a:lstStyle/>
          <a:p>
            <a:pPr algn="r">
              <a:lnSpc>
                <a:spcPct val="120000"/>
              </a:lnSpc>
            </a:pPr>
            <a:r>
              <a:rPr lang="en-US" sz="8000" b="1">
                <a:solidFill>
                  <a:srgbClr val="00FFD1">
                    <a:alpha val="100000"/>
                  </a:srgb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PART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8738" y="3745869"/>
            <a:ext cx="3109482" cy="571500"/>
          </a:xfrm>
          <a:prstGeom prst="rect">
            <a:avLst/>
          </a:prstGeom>
        </p:spPr>
        <p:txBody>
          <a:bodyPr vert="horz" wrap="square" lIns="114300" tIns="57150" rIns="114300" bIns="57150" rtlCol="0" anchor="ctr" anchorCtr="1">
            <a:noAutofit/>
          </a:bodyPr>
          <a:lstStyle/>
          <a:p>
            <a:pPr algn="ct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声学基础知识</a:t>
            </a:r>
          </a:p>
        </p:txBody>
      </p:sp>
      <p:sp>
        <p:nvSpPr>
          <p:cNvPr id="3" name="TextBox 3"/>
          <p:cNvSpPr txBox="1"/>
          <p:nvPr/>
        </p:nvSpPr>
        <p:spPr>
          <a:xfrm>
            <a:off x="538738" y="4379720"/>
            <a:ext cx="3109482" cy="1210076"/>
          </a:xfrm>
          <a:prstGeom prst="rect">
            <a:avLst/>
          </a:prstGeom>
        </p:spPr>
        <p:txBody>
          <a:bodyPr vert="horz" wrap="square" lIns="114300" tIns="57150" rIns="114300" bIns="57150" rtlCol="0" anchor="t" anchorCtr="1">
            <a:noAutofit/>
          </a:bodyPr>
          <a:lstStyle/>
          <a:p>
            <a:pPr algn="ct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介绍声音的产生、传播和接收等基本原理，为自制乐器提供理论基础。</a:t>
            </a:r>
          </a:p>
        </p:txBody>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声学原理在自制乐器中应用讲解</a:t>
            </a:r>
          </a:p>
        </p:txBody>
      </p:sp>
      <p:sp>
        <p:nvSpPr>
          <p:cNvPr id="5" name="AutoShape 5"/>
          <p:cNvSpPr/>
          <p:nvPr/>
        </p:nvSpPr>
        <p:spPr>
          <a:xfrm>
            <a:off x="1383610" y="1948774"/>
            <a:ext cx="1419738" cy="1419738"/>
          </a:xfrm>
          <a:prstGeom prst="ellipse">
            <a:avLst/>
          </a:prstGeom>
          <a:solidFill>
            <a:schemeClr val="lt2">
              <a:alpha val="80000"/>
            </a:schemeClr>
          </a:solidFill>
        </p:spPr>
        <p:txBody>
          <a:bodyPr/>
          <a:lstStyle/>
          <a:p>
            <a:endParaRPr/>
          </a:p>
        </p:txBody>
      </p:sp>
      <p:sp>
        <p:nvSpPr>
          <p:cNvPr id="6" name="Freeform 6"/>
          <p:cNvSpPr/>
          <p:nvPr/>
        </p:nvSpPr>
        <p:spPr>
          <a:xfrm>
            <a:off x="1797700" y="2410489"/>
            <a:ext cx="591557" cy="591557"/>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close/>
              </a:path>
            </a:pathLst>
          </a:custGeom>
          <a:solidFill>
            <a:schemeClr val="accent1">
              <a:alpha val="100000"/>
            </a:schemeClr>
          </a:solidFill>
        </p:spPr>
        <p:txBody>
          <a:bodyPr/>
          <a:lstStyle/>
          <a:p>
            <a:endParaRPr/>
          </a:p>
        </p:txBody>
      </p:sp>
      <p:sp>
        <p:nvSpPr>
          <p:cNvPr id="7" name="TextBox 7"/>
          <p:cNvSpPr txBox="1"/>
          <p:nvPr/>
        </p:nvSpPr>
        <p:spPr>
          <a:xfrm>
            <a:off x="4541259" y="3745869"/>
            <a:ext cx="3109482" cy="571500"/>
          </a:xfrm>
          <a:prstGeom prst="rect">
            <a:avLst/>
          </a:prstGeom>
        </p:spPr>
        <p:txBody>
          <a:bodyPr vert="horz" wrap="square" lIns="114300" tIns="57150" rIns="114300" bIns="57150" rtlCol="0" anchor="ctr" anchorCtr="1">
            <a:noAutofit/>
          </a:bodyPr>
          <a:lstStyle/>
          <a:p>
            <a:pPr algn="ct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乐器发声原理</a:t>
            </a:r>
          </a:p>
        </p:txBody>
      </p:sp>
      <p:sp>
        <p:nvSpPr>
          <p:cNvPr id="8" name="TextBox 8"/>
          <p:cNvSpPr txBox="1"/>
          <p:nvPr/>
        </p:nvSpPr>
        <p:spPr>
          <a:xfrm>
            <a:off x="4488971" y="4379720"/>
            <a:ext cx="3109482" cy="1210076"/>
          </a:xfrm>
          <a:prstGeom prst="rect">
            <a:avLst/>
          </a:prstGeom>
        </p:spPr>
        <p:txBody>
          <a:bodyPr vert="horz" wrap="square" lIns="114300" tIns="57150" rIns="114300" bIns="57150" rtlCol="0" anchor="t" anchorCtr="1">
            <a:noAutofit/>
          </a:bodyPr>
          <a:lstStyle/>
          <a:p>
            <a:pPr algn="ct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详细解析各类乐器如何运用声学原理发出特定音色，如弦乐器的弦振动、管乐器的气柱振动等。</a:t>
            </a:r>
          </a:p>
        </p:txBody>
      </p:sp>
      <p:sp>
        <p:nvSpPr>
          <p:cNvPr id="9" name="AutoShape 9"/>
          <p:cNvSpPr/>
          <p:nvPr/>
        </p:nvSpPr>
        <p:spPr>
          <a:xfrm>
            <a:off x="5386131" y="1948774"/>
            <a:ext cx="1419738" cy="1419738"/>
          </a:xfrm>
          <a:prstGeom prst="ellipse">
            <a:avLst/>
          </a:prstGeom>
          <a:solidFill>
            <a:schemeClr val="lt2">
              <a:alpha val="80000"/>
            </a:schemeClr>
          </a:solidFill>
        </p:spPr>
        <p:txBody>
          <a:bodyPr/>
          <a:lstStyle/>
          <a:p>
            <a:endParaRPr/>
          </a:p>
        </p:txBody>
      </p:sp>
      <p:sp>
        <p:nvSpPr>
          <p:cNvPr id="10" name="Freeform 10"/>
          <p:cNvSpPr/>
          <p:nvPr/>
        </p:nvSpPr>
        <p:spPr>
          <a:xfrm>
            <a:off x="5800222" y="2410489"/>
            <a:ext cx="591557" cy="591557"/>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close/>
              </a:path>
            </a:pathLst>
          </a:custGeom>
          <a:solidFill>
            <a:schemeClr val="accent1">
              <a:alpha val="100000"/>
            </a:schemeClr>
          </a:solidFill>
        </p:spPr>
        <p:txBody>
          <a:bodyPr/>
          <a:lstStyle/>
          <a:p>
            <a:endParaRPr/>
          </a:p>
        </p:txBody>
      </p:sp>
      <p:sp>
        <p:nvSpPr>
          <p:cNvPr id="11" name="TextBox 11"/>
          <p:cNvSpPr txBox="1"/>
          <p:nvPr/>
        </p:nvSpPr>
        <p:spPr>
          <a:xfrm>
            <a:off x="8439204" y="3762244"/>
            <a:ext cx="3109482" cy="571500"/>
          </a:xfrm>
          <a:prstGeom prst="rect">
            <a:avLst/>
          </a:prstGeom>
        </p:spPr>
        <p:txBody>
          <a:bodyPr vert="horz" wrap="square" lIns="114300" tIns="57150" rIns="114300" bIns="57150" rtlCol="0" anchor="ctr" anchorCtr="1">
            <a:noAutofit/>
          </a:bodyPr>
          <a:lstStyle/>
          <a:p>
            <a:pPr algn="ct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自制乐器声学设计</a:t>
            </a:r>
          </a:p>
        </p:txBody>
      </p:sp>
      <p:sp>
        <p:nvSpPr>
          <p:cNvPr id="12" name="TextBox 12"/>
          <p:cNvSpPr txBox="1"/>
          <p:nvPr/>
        </p:nvSpPr>
        <p:spPr>
          <a:xfrm>
            <a:off x="8439204" y="4396096"/>
            <a:ext cx="3109482" cy="1210076"/>
          </a:xfrm>
          <a:prstGeom prst="rect">
            <a:avLst/>
          </a:prstGeom>
        </p:spPr>
        <p:txBody>
          <a:bodyPr vert="horz" wrap="square" lIns="114300" tIns="57150" rIns="114300" bIns="57150" rtlCol="0" anchor="t" anchorCtr="1">
            <a:noAutofit/>
          </a:bodyPr>
          <a:lstStyle/>
          <a:p>
            <a:pPr algn="ct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指导如何根据声学原理设计并优化自制乐器的结构，以获得理想的音色效果。</a:t>
            </a:r>
          </a:p>
        </p:txBody>
      </p:sp>
      <p:sp>
        <p:nvSpPr>
          <p:cNvPr id="13" name="AutoShape 13"/>
          <p:cNvSpPr/>
          <p:nvPr/>
        </p:nvSpPr>
        <p:spPr>
          <a:xfrm>
            <a:off x="9284076" y="1965149"/>
            <a:ext cx="1419738" cy="1419738"/>
          </a:xfrm>
          <a:prstGeom prst="ellipse">
            <a:avLst/>
          </a:prstGeom>
          <a:solidFill>
            <a:schemeClr val="lt2">
              <a:alpha val="80000"/>
            </a:schemeClr>
          </a:solidFill>
        </p:spPr>
        <p:txBody>
          <a:bodyPr/>
          <a:lstStyle/>
          <a:p>
            <a:endParaRPr/>
          </a:p>
        </p:txBody>
      </p:sp>
      <p:sp>
        <p:nvSpPr>
          <p:cNvPr id="14" name="Freeform 14"/>
          <p:cNvSpPr/>
          <p:nvPr/>
        </p:nvSpPr>
        <p:spPr>
          <a:xfrm>
            <a:off x="9698167" y="2426865"/>
            <a:ext cx="591557" cy="591557"/>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close/>
              </a:path>
            </a:pathLst>
          </a:custGeom>
          <a:solidFill>
            <a:schemeClr val="accent1">
              <a:alpha val="100000"/>
            </a:schemeClr>
          </a:solidFill>
        </p:spPr>
        <p:txBody>
          <a:bodyPr/>
          <a:lstStyle/>
          <a:p>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材料选择对音色影响剖析</a:t>
            </a:r>
          </a:p>
        </p:txBody>
      </p:sp>
      <p:sp>
        <p:nvSpPr>
          <p:cNvPr id="3" name="AutoShape 3"/>
          <p:cNvSpPr/>
          <p:nvPr/>
        </p:nvSpPr>
        <p:spPr>
          <a:xfrm>
            <a:off x="592974" y="2760826"/>
            <a:ext cx="3456116" cy="3055762"/>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4" name="TextBox 4"/>
          <p:cNvSpPr txBox="1"/>
          <p:nvPr/>
        </p:nvSpPr>
        <p:spPr>
          <a:xfrm>
            <a:off x="808710" y="3357697"/>
            <a:ext cx="3024645" cy="579431"/>
          </a:xfrm>
          <a:prstGeom prst="rect">
            <a:avLst/>
          </a:prstGeom>
        </p:spPr>
        <p:txBody>
          <a:bodyPr vert="horz" wrap="square" lIns="114300" tIns="57150" rIns="114300" bIns="57150" rtlCol="0" anchor="ctr" anchorCtr="1">
            <a:noAutofit/>
          </a:bodyPr>
          <a:lstStyle/>
          <a:p>
            <a:pPr algn="ct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材料与音色关系</a:t>
            </a:r>
          </a:p>
        </p:txBody>
      </p:sp>
      <p:sp>
        <p:nvSpPr>
          <p:cNvPr id="5" name="TextBox 5"/>
          <p:cNvSpPr txBox="1"/>
          <p:nvPr/>
        </p:nvSpPr>
        <p:spPr>
          <a:xfrm>
            <a:off x="839895" y="3984753"/>
            <a:ext cx="2962275" cy="1650899"/>
          </a:xfrm>
          <a:prstGeom prst="rect">
            <a:avLst/>
          </a:prstGeom>
        </p:spPr>
        <p:txBody>
          <a:bodyPr vert="horz" wrap="square" lIns="114300" tIns="57150" rIns="114300" bIns="57150" rtlCol="0" anchor="t" anchorCtr="1">
            <a:noAutofit/>
          </a:bodyPr>
          <a:lstStyle/>
          <a:p>
            <a:pPr algn="ctr">
              <a:lnSpc>
                <a:spcPct val="15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分析不同材料对乐器音色的影响，如木材、金属、塑料等常见材料在乐器制作中的运用。</a:t>
            </a:r>
          </a:p>
        </p:txBody>
      </p:sp>
      <p:sp>
        <p:nvSpPr>
          <p:cNvPr id="6" name="AutoShape 6"/>
          <p:cNvSpPr/>
          <p:nvPr/>
        </p:nvSpPr>
        <p:spPr>
          <a:xfrm>
            <a:off x="4366124" y="2760826"/>
            <a:ext cx="3456116" cy="3055762"/>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7" name="TextBox 7"/>
          <p:cNvSpPr txBox="1"/>
          <p:nvPr/>
        </p:nvSpPr>
        <p:spPr>
          <a:xfrm>
            <a:off x="4581860" y="3357697"/>
            <a:ext cx="3024645" cy="579431"/>
          </a:xfrm>
          <a:prstGeom prst="rect">
            <a:avLst/>
          </a:prstGeom>
        </p:spPr>
        <p:txBody>
          <a:bodyPr vert="horz" wrap="square" lIns="114300" tIns="57150" rIns="114300" bIns="57150" rtlCol="0" anchor="ctr" anchorCtr="1">
            <a:noAutofit/>
          </a:bodyPr>
          <a:lstStyle/>
          <a:p>
            <a:pPr algn="ct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材料选择原则</a:t>
            </a:r>
          </a:p>
        </p:txBody>
      </p:sp>
      <p:sp>
        <p:nvSpPr>
          <p:cNvPr id="8" name="TextBox 8"/>
          <p:cNvSpPr txBox="1"/>
          <p:nvPr/>
        </p:nvSpPr>
        <p:spPr>
          <a:xfrm>
            <a:off x="4613045" y="3984753"/>
            <a:ext cx="2962275" cy="1650899"/>
          </a:xfrm>
          <a:prstGeom prst="rect">
            <a:avLst/>
          </a:prstGeom>
        </p:spPr>
        <p:txBody>
          <a:bodyPr vert="horz" wrap="square" lIns="114300" tIns="57150" rIns="114300" bIns="57150" rtlCol="0" anchor="t" anchorCtr="1">
            <a:noAutofit/>
          </a:bodyPr>
          <a:lstStyle/>
          <a:p>
            <a:pPr algn="ctr">
              <a:lnSpc>
                <a:spcPct val="15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讲解如何根据乐器类型和预期音色效果选择合适的材料，同时考虑材料的可持续性。</a:t>
            </a:r>
          </a:p>
        </p:txBody>
      </p:sp>
      <p:sp>
        <p:nvSpPr>
          <p:cNvPr id="9" name="AutoShape 9"/>
          <p:cNvSpPr/>
          <p:nvPr/>
        </p:nvSpPr>
        <p:spPr>
          <a:xfrm>
            <a:off x="8139274" y="2760826"/>
            <a:ext cx="3456116" cy="3055762"/>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10" name="TextBox 10"/>
          <p:cNvSpPr txBox="1"/>
          <p:nvPr/>
        </p:nvSpPr>
        <p:spPr>
          <a:xfrm>
            <a:off x="8355010" y="3357697"/>
            <a:ext cx="3024645" cy="579431"/>
          </a:xfrm>
          <a:prstGeom prst="rect">
            <a:avLst/>
          </a:prstGeom>
        </p:spPr>
        <p:txBody>
          <a:bodyPr vert="horz" wrap="square" lIns="114300" tIns="57150" rIns="114300" bIns="57150" rtlCol="0" anchor="ctr" anchorCtr="1">
            <a:noAutofit/>
          </a:bodyPr>
          <a:lstStyle/>
          <a:p>
            <a:pPr algn="ctr">
              <a:lnSpc>
                <a:spcPct val="12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实战案例</a:t>
            </a:r>
          </a:p>
        </p:txBody>
      </p:sp>
      <p:sp>
        <p:nvSpPr>
          <p:cNvPr id="11" name="TextBox 11"/>
          <p:cNvSpPr txBox="1"/>
          <p:nvPr/>
        </p:nvSpPr>
        <p:spPr>
          <a:xfrm>
            <a:off x="8386195" y="3984753"/>
            <a:ext cx="2962275" cy="1650899"/>
          </a:xfrm>
          <a:prstGeom prst="rect">
            <a:avLst/>
          </a:prstGeom>
        </p:spPr>
        <p:txBody>
          <a:bodyPr vert="horz" wrap="square" lIns="114300" tIns="57150" rIns="114300" bIns="57150" rtlCol="0" anchor="t" anchorCtr="1">
            <a:noAutofit/>
          </a:bodyPr>
          <a:lstStyle/>
          <a:p>
            <a:pPr algn="ctr">
              <a:lnSpc>
                <a:spcPct val="15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通过对比不同材料制作的乐器音色，揭示材料选择在乐器制作中的重要性。</a:t>
            </a:r>
          </a:p>
        </p:txBody>
      </p:sp>
      <p:pic>
        <p:nvPicPr>
          <p:cNvPr id="12" name="Picture 12"/>
          <p:cNvPicPr>
            <a:picLocks noChangeAspect="1"/>
          </p:cNvPicPr>
          <p:nvPr/>
        </p:nvPicPr>
        <p:blipFill>
          <a:blip r:embed="rId2">
            <a:alphaModFix/>
          </a:blip>
          <a:srcRect l="16667" r="16667"/>
          <a:stretch>
            <a:fillRect/>
          </a:stretch>
        </p:blipFill>
        <p:spPr>
          <a:xfrm>
            <a:off x="5358286" y="1740592"/>
            <a:ext cx="1475427" cy="1475427"/>
          </a:xfrm>
          <a:prstGeom prst="ellipse">
            <a:avLst/>
          </a:prstGeom>
        </p:spPr>
      </p:pic>
      <p:pic>
        <p:nvPicPr>
          <p:cNvPr id="13" name="Picture 13"/>
          <p:cNvPicPr>
            <a:picLocks noChangeAspect="1"/>
          </p:cNvPicPr>
          <p:nvPr/>
        </p:nvPicPr>
        <p:blipFill>
          <a:blip r:embed="rId3">
            <a:alphaModFix/>
          </a:blip>
          <a:srcRect t="12500" b="12500"/>
          <a:stretch>
            <a:fillRect/>
          </a:stretch>
        </p:blipFill>
        <p:spPr>
          <a:xfrm>
            <a:off x="9121095" y="1740592"/>
            <a:ext cx="1475427" cy="1475427"/>
          </a:xfrm>
          <a:prstGeom prst="ellipse">
            <a:avLst/>
          </a:prstGeom>
        </p:spPr>
      </p:pic>
      <p:pic>
        <p:nvPicPr>
          <p:cNvPr id="14" name="Picture 14"/>
          <p:cNvPicPr>
            <a:picLocks noChangeAspect="1"/>
          </p:cNvPicPr>
          <p:nvPr/>
        </p:nvPicPr>
        <p:blipFill>
          <a:blip r:embed="rId4">
            <a:alphaModFix/>
          </a:blip>
          <a:srcRect l="15125" r="15125"/>
          <a:stretch>
            <a:fillRect/>
          </a:stretch>
        </p:blipFill>
        <p:spPr>
          <a:xfrm>
            <a:off x="1583319" y="1740592"/>
            <a:ext cx="1475427" cy="1475427"/>
          </a:xfrm>
          <a:prstGeom prst="ellipse">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764839" y="5005932"/>
            <a:ext cx="2051957" cy="1842306"/>
          </a:xfrm>
          <a:prstGeom prst="rect">
            <a:avLst/>
          </a:prstGeom>
        </p:spPr>
        <p:txBody>
          <a:bodyPr vert="horz" wrap="square" lIns="114300" tIns="57150" rIns="114300" bIns="57150" rtlCol="0" anchor="b" anchorCtr="0">
            <a:normAutofit/>
          </a:bodyPr>
          <a:lstStyle/>
          <a:p>
            <a:pPr algn="r">
              <a:lnSpc>
                <a:spcPct val="120000"/>
              </a:lnSpc>
            </a:pPr>
            <a:r>
              <a:rPr lang="en-US" sz="8000" b="1">
                <a:solidFill>
                  <a:srgbClr val="00FFD1">
                    <a:alpha val="100000"/>
                  </a:srgb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04</a:t>
            </a:r>
          </a:p>
        </p:txBody>
      </p:sp>
      <p:sp>
        <p:nvSpPr>
          <p:cNvPr id="3" name="TextBox 3"/>
          <p:cNvSpPr txBox="1"/>
          <p:nvPr/>
        </p:nvSpPr>
        <p:spPr>
          <a:xfrm>
            <a:off x="853596" y="2109929"/>
            <a:ext cx="10484808" cy="1798058"/>
          </a:xfrm>
          <a:prstGeom prst="rect">
            <a:avLst/>
          </a:prstGeom>
        </p:spPr>
        <p:txBody>
          <a:bodyPr vert="horz" wrap="square" lIns="114300" tIns="57150" rIns="114300" bIns="57150" rtlCol="0" anchor="ctr" anchorCtr="0">
            <a:normAutofit/>
          </a:bodyPr>
          <a:lstStyle/>
          <a:p>
            <a:pPr>
              <a:lnSpc>
                <a:spcPct val="120000"/>
              </a:lnSpc>
            </a:pPr>
            <a:r>
              <a:rPr lang="zh-CN" altLang="en-US" sz="4500" b="1">
                <a:solidFill>
                  <a:schemeClr val="accent1">
                    <a:lumMod val="50000"/>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拓展研究</a:t>
            </a:r>
          </a:p>
        </p:txBody>
      </p:sp>
      <p:sp>
        <p:nvSpPr>
          <p:cNvPr id="4" name="TextBox 4"/>
          <p:cNvSpPr txBox="1"/>
          <p:nvPr/>
        </p:nvSpPr>
        <p:spPr>
          <a:xfrm>
            <a:off x="5976307" y="5015694"/>
            <a:ext cx="3926719" cy="1842306"/>
          </a:xfrm>
          <a:prstGeom prst="rect">
            <a:avLst/>
          </a:prstGeom>
        </p:spPr>
        <p:txBody>
          <a:bodyPr vert="horz" wrap="square" lIns="114300" tIns="57150" rIns="114300" bIns="57150" rtlCol="0" anchor="b" anchorCtr="0">
            <a:normAutofit/>
          </a:bodyPr>
          <a:lstStyle/>
          <a:p>
            <a:pPr algn="r">
              <a:lnSpc>
                <a:spcPct val="120000"/>
              </a:lnSpc>
            </a:pPr>
            <a:r>
              <a:rPr lang="en-US" sz="8000" b="1">
                <a:solidFill>
                  <a:srgbClr val="00FFD1">
                    <a:alpha val="100000"/>
                  </a:srgb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PART</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217040" y="2389955"/>
            <a:ext cx="3480567" cy="3705927"/>
          </a:xfrm>
          <a:prstGeom prst="rect">
            <a:avLst/>
          </a:prstGeom>
          <a:solidFill>
            <a:schemeClr val="lt2">
              <a:alpha val="100000"/>
            </a:schemeClr>
          </a:solidFill>
        </p:spPr>
        <p:txBody>
          <a:bodyPr/>
          <a:lstStyle/>
          <a:p>
            <a:endParaRPr/>
          </a:p>
        </p:txBody>
      </p:sp>
      <p:sp>
        <p:nvSpPr>
          <p:cNvPr id="3" name="AutoShape 3"/>
          <p:cNvSpPr/>
          <p:nvPr/>
        </p:nvSpPr>
        <p:spPr>
          <a:xfrm>
            <a:off x="4393278" y="2389955"/>
            <a:ext cx="3480567" cy="3705927"/>
          </a:xfrm>
          <a:prstGeom prst="rect">
            <a:avLst/>
          </a:prstGeom>
          <a:solidFill>
            <a:schemeClr val="lt2">
              <a:alpha val="100000"/>
            </a:schemeClr>
          </a:solidFill>
        </p:spPr>
        <p:txBody>
          <a:bodyPr/>
          <a:lstStyle/>
          <a:p>
            <a:endParaRPr/>
          </a:p>
        </p:txBody>
      </p:sp>
      <p:sp>
        <p:nvSpPr>
          <p:cNvPr id="4" name="AutoShape 4"/>
          <p:cNvSpPr/>
          <p:nvPr/>
        </p:nvSpPr>
        <p:spPr>
          <a:xfrm>
            <a:off x="549707" y="2389955"/>
            <a:ext cx="3480567" cy="3705927"/>
          </a:xfrm>
          <a:prstGeom prst="rect">
            <a:avLst/>
          </a:prstGeom>
          <a:solidFill>
            <a:schemeClr val="lt2">
              <a:alpha val="100000"/>
            </a:schemeClr>
          </a:solidFill>
        </p:spPr>
        <p:txBody>
          <a:bodyPr/>
          <a:lstStyle/>
          <a:p>
            <a:endParaRPr/>
          </a:p>
        </p:txBody>
      </p:sp>
      <p:pic>
        <p:nvPicPr>
          <p:cNvPr id="5" name="Picture 5"/>
          <p:cNvPicPr>
            <a:picLocks noChangeAspect="1"/>
          </p:cNvPicPr>
          <p:nvPr/>
        </p:nvPicPr>
        <p:blipFill>
          <a:blip r:embed="rId2"/>
          <a:srcRect t="15720" b="15720"/>
          <a:stretch>
            <a:fillRect/>
          </a:stretch>
        </p:blipFill>
        <p:spPr>
          <a:xfrm>
            <a:off x="549430" y="1524015"/>
            <a:ext cx="3481275" cy="2386781"/>
          </a:xfrm>
          <a:prstGeom prst="rect">
            <a:avLst/>
          </a:prstGeom>
          <a:noFill/>
        </p:spPr>
      </p:pic>
      <p:pic>
        <p:nvPicPr>
          <p:cNvPr id="6" name="Picture 6"/>
          <p:cNvPicPr>
            <a:picLocks noChangeAspect="1"/>
          </p:cNvPicPr>
          <p:nvPr/>
        </p:nvPicPr>
        <p:blipFill>
          <a:blip r:embed="rId3"/>
          <a:srcRect l="8978" r="8978"/>
          <a:stretch>
            <a:fillRect/>
          </a:stretch>
        </p:blipFill>
        <p:spPr>
          <a:xfrm>
            <a:off x="8236416" y="1524015"/>
            <a:ext cx="3481275" cy="2386781"/>
          </a:xfrm>
          <a:prstGeom prst="rect">
            <a:avLst/>
          </a:prstGeom>
          <a:noFill/>
        </p:spPr>
      </p:pic>
      <p:sp>
        <p:nvSpPr>
          <p:cNvPr id="7" name="TextBox 7"/>
          <p:cNvSpPr txBox="1"/>
          <p:nvPr/>
        </p:nvSpPr>
        <p:spPr>
          <a:xfrm>
            <a:off x="930737" y="4192399"/>
            <a:ext cx="2718662" cy="490334"/>
          </a:xfrm>
          <a:prstGeom prst="rect">
            <a:avLst/>
          </a:prstGeom>
        </p:spPr>
        <p:txBody>
          <a:bodyPr vert="horz" wrap="square" lIns="66008" tIns="33052" rIns="66008" bIns="33052" rtlCol="0" anchor="ctr" anchorCtr="1">
            <a:noAutofit/>
          </a:bodyPr>
          <a:lstStyle/>
          <a:p>
            <a:pPr algn="ctr">
              <a:lnSpc>
                <a:spcPct val="120000"/>
              </a:lnSpc>
            </a:pPr>
            <a:r>
              <a:rPr lang="en-US" sz="20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工程实践挑战</a:t>
            </a:r>
          </a:p>
        </p:txBody>
      </p:sp>
      <p:sp>
        <p:nvSpPr>
          <p:cNvPr id="8" name="TextBox 8"/>
          <p:cNvSpPr txBox="1"/>
          <p:nvPr/>
        </p:nvSpPr>
        <p:spPr>
          <a:xfrm>
            <a:off x="938543" y="4704292"/>
            <a:ext cx="2703050" cy="1245227"/>
          </a:xfrm>
          <a:prstGeom prst="rect">
            <a:avLst/>
          </a:prstGeom>
        </p:spPr>
        <p:txBody>
          <a:bodyPr vert="horz" wrap="square" lIns="66008" tIns="33052" rIns="66008" bIns="33052" rtlCol="0" anchor="t" anchorCtr="1">
            <a:normAutofit/>
          </a:bodyPr>
          <a:lstStyle/>
          <a:p>
            <a:pPr algn="ctr">
              <a:lnSpc>
                <a:spcPct val="15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探讨在自制乐器过程中可能遇到的工程技术问题，如结构设计、制造工艺等。</a:t>
            </a:r>
          </a:p>
        </p:txBody>
      </p:sp>
      <p:sp>
        <p:nvSpPr>
          <p:cNvPr id="9" name="TextBox 9"/>
          <p:cNvSpPr txBox="1"/>
          <p:nvPr/>
        </p:nvSpPr>
        <p:spPr>
          <a:xfrm>
            <a:off x="4774230" y="4192399"/>
            <a:ext cx="2718662" cy="490334"/>
          </a:xfrm>
          <a:prstGeom prst="rect">
            <a:avLst/>
          </a:prstGeom>
        </p:spPr>
        <p:txBody>
          <a:bodyPr vert="horz" wrap="square" lIns="66008" tIns="33052" rIns="66008" bIns="33052" rtlCol="0" anchor="ctr" anchorCtr="1">
            <a:noAutofit/>
          </a:bodyPr>
          <a:lstStyle/>
          <a:p>
            <a:pPr algn="ctr">
              <a:lnSpc>
                <a:spcPct val="120000"/>
              </a:lnSpc>
            </a:pPr>
            <a:r>
              <a:rPr lang="en-US" sz="20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艺术与科技的结合</a:t>
            </a:r>
          </a:p>
        </p:txBody>
      </p:sp>
      <p:sp>
        <p:nvSpPr>
          <p:cNvPr id="10" name="TextBox 10"/>
          <p:cNvSpPr txBox="1"/>
          <p:nvPr/>
        </p:nvSpPr>
        <p:spPr>
          <a:xfrm>
            <a:off x="4782036" y="4704292"/>
            <a:ext cx="2703050" cy="1245227"/>
          </a:xfrm>
          <a:prstGeom prst="rect">
            <a:avLst/>
          </a:prstGeom>
        </p:spPr>
        <p:txBody>
          <a:bodyPr vert="horz" wrap="square" lIns="66008" tIns="33052" rIns="66008" bIns="33052" rtlCol="0" anchor="t" anchorCtr="1">
            <a:normAutofit/>
          </a:bodyPr>
          <a:lstStyle/>
          <a:p>
            <a:pPr algn="ctr">
              <a:lnSpc>
                <a:spcPct val="15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分析如何在保证乐器功能性的基础上，融入艺术元素，提升乐器的审美价值。</a:t>
            </a:r>
          </a:p>
        </p:txBody>
      </p:sp>
      <p:sp>
        <p:nvSpPr>
          <p:cNvPr id="11" name="TextBox 11"/>
          <p:cNvSpPr txBox="1"/>
          <p:nvPr/>
        </p:nvSpPr>
        <p:spPr>
          <a:xfrm>
            <a:off x="8617723" y="4192399"/>
            <a:ext cx="2718662" cy="490334"/>
          </a:xfrm>
          <a:prstGeom prst="rect">
            <a:avLst/>
          </a:prstGeom>
        </p:spPr>
        <p:txBody>
          <a:bodyPr vert="horz" wrap="square" lIns="66008" tIns="33052" rIns="66008" bIns="33052" rtlCol="0" anchor="ctr" anchorCtr="1">
            <a:noAutofit/>
          </a:bodyPr>
          <a:lstStyle/>
          <a:p>
            <a:pPr algn="ctr">
              <a:lnSpc>
                <a:spcPct val="120000"/>
              </a:lnSpc>
            </a:pPr>
            <a:r>
              <a:rPr lang="en-US" sz="20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创新思维培养</a:t>
            </a:r>
          </a:p>
        </p:txBody>
      </p:sp>
      <p:sp>
        <p:nvSpPr>
          <p:cNvPr id="12" name="TextBox 12"/>
          <p:cNvSpPr txBox="1"/>
          <p:nvPr/>
        </p:nvSpPr>
        <p:spPr>
          <a:xfrm>
            <a:off x="8625529" y="4704292"/>
            <a:ext cx="2703050" cy="1245227"/>
          </a:xfrm>
          <a:prstGeom prst="rect">
            <a:avLst/>
          </a:prstGeom>
        </p:spPr>
        <p:txBody>
          <a:bodyPr vert="horz" wrap="square" lIns="66008" tIns="33052" rIns="66008" bIns="33052" rtlCol="0" anchor="t" anchorCtr="1">
            <a:normAutofit/>
          </a:bodyPr>
          <a:lstStyle/>
          <a:p>
            <a:pPr algn="ctr">
              <a:lnSpc>
                <a:spcPct val="15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鼓励参与者打破传统思维束缚，以创新的视角看待乐器制作与音乐创作。</a:t>
            </a:r>
          </a:p>
        </p:txBody>
      </p:sp>
      <p:pic>
        <p:nvPicPr>
          <p:cNvPr id="13" name="Picture 13"/>
          <p:cNvPicPr>
            <a:picLocks noChangeAspect="1"/>
          </p:cNvPicPr>
          <p:nvPr/>
        </p:nvPicPr>
        <p:blipFill>
          <a:blip r:embed="rId4"/>
          <a:srcRect t="15720" b="15720"/>
          <a:stretch>
            <a:fillRect/>
          </a:stretch>
        </p:blipFill>
        <p:spPr>
          <a:xfrm>
            <a:off x="4392923" y="1524016"/>
            <a:ext cx="3481275" cy="2386781"/>
          </a:xfrm>
          <a:prstGeom prst="rect">
            <a:avLst/>
          </a:prstGeom>
          <a:noFill/>
        </p:spPr>
      </p:pic>
      <p:sp>
        <p:nvSpPr>
          <p:cNvPr id="14" name="TextBox 1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工程实践和艺术融合思考</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33600" y="2296813"/>
            <a:ext cx="7924800" cy="1818640"/>
          </a:xfrm>
          <a:prstGeom prst="rect">
            <a:avLst/>
          </a:prstGeom>
        </p:spPr>
        <p:txBody>
          <a:bodyPr vert="horz" wrap="square" lIns="114300" tIns="57150" rIns="114300" bIns="57150" rtlCol="0" anchor="ctr" anchorCtr="1">
            <a:spAutoFit/>
          </a:bodyPr>
          <a:lstStyle/>
          <a:p>
            <a:pPr algn="ctr">
              <a:lnSpc>
                <a:spcPct val="120000"/>
              </a:lnSpc>
            </a:pPr>
            <a:r>
              <a:rPr lang="en-US" sz="9225" b="1">
                <a:solidFill>
                  <a:srgbClr val="1E3739">
                    <a:alpha val="100000"/>
                  </a:srgbClr>
                </a:solidFill>
                <a:latin typeface="微软雅黑" panose="020B0503020204020204" pitchFamily="34" charset="-122"/>
                <a:ea typeface="微软雅黑" panose="020B0503020204020204" pitchFamily="34" charset="-122"/>
                <a:cs typeface="微软雅黑" panose="020B0503020204020204" pitchFamily="34" charset="-122"/>
              </a:rPr>
              <a:t>THANKS</a:t>
            </a:r>
          </a:p>
        </p:txBody>
      </p:sp>
      <p:sp>
        <p:nvSpPr>
          <p:cNvPr id="3" name="TextBox 3"/>
          <p:cNvSpPr txBox="1"/>
          <p:nvPr/>
        </p:nvSpPr>
        <p:spPr>
          <a:xfrm>
            <a:off x="3624263" y="3982700"/>
            <a:ext cx="4943475" cy="483235"/>
          </a:xfrm>
          <a:prstGeom prst="rect">
            <a:avLst/>
          </a:prstGeom>
        </p:spPr>
        <p:txBody>
          <a:bodyPr vert="horz" wrap="square" lIns="114300" tIns="57150" rIns="114300" bIns="57150" rtlCol="0" anchor="ctr" anchorCtr="1">
            <a:spAutoFit/>
          </a:bodyPr>
          <a:lstStyle/>
          <a:p>
            <a:pPr algn="ctr">
              <a:lnSpc>
                <a:spcPct val="120000"/>
              </a:lnSpc>
            </a:pPr>
            <a:r>
              <a:rPr lang="en-US" sz="2000">
                <a:solidFill>
                  <a:srgbClr val="77A1A7">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感谢观看</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blip>
          <a:srcRect t="4560" b="4560"/>
          <a:stretch>
            <a:fillRect/>
          </a:stretch>
        </p:blipFill>
        <p:spPr>
          <a:xfrm>
            <a:off x="6591755" y="1559288"/>
            <a:ext cx="4993629" cy="4492828"/>
          </a:xfrm>
          <a:prstGeom prst="rect">
            <a:avLst/>
          </a:prstGeom>
        </p:spPr>
      </p:pic>
      <p:sp>
        <p:nvSpPr>
          <p:cNvPr id="3" name="Freeform 3"/>
          <p:cNvSpPr/>
          <p:nvPr/>
        </p:nvSpPr>
        <p:spPr>
          <a:xfrm>
            <a:off x="585516" y="1557734"/>
            <a:ext cx="1143000" cy="1143000"/>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noFill/>
          <a:ln w="19050">
            <a:solidFill>
              <a:schemeClr val="accent1">
                <a:alpha val="100000"/>
              </a:schemeClr>
            </a:solidFill>
            <a:prstDash val="solid"/>
          </a:ln>
        </p:spPr>
        <p:txBody>
          <a:bodyPr/>
          <a:lstStyle/>
          <a:p>
            <a:endParaRPr/>
          </a:p>
        </p:txBody>
      </p:sp>
      <p:sp>
        <p:nvSpPr>
          <p:cNvPr id="4" name="TextBox 4"/>
          <p:cNvSpPr txBox="1"/>
          <p:nvPr/>
        </p:nvSpPr>
        <p:spPr>
          <a:xfrm>
            <a:off x="599803" y="1495821"/>
            <a:ext cx="1114425" cy="1228725"/>
          </a:xfrm>
          <a:prstGeom prst="rect">
            <a:avLst/>
          </a:prstGeom>
        </p:spPr>
        <p:txBody>
          <a:bodyPr vert="horz" wrap="square" lIns="95250" tIns="95250" rIns="47625" bIns="95250" rtlCol="0" anchor="t" anchorCtr="0">
            <a:spAutoFit/>
          </a:bodyPr>
          <a:lstStyle/>
          <a:p>
            <a:pPr algn="ctr">
              <a:lnSpc>
                <a:spcPct val="150000"/>
              </a:lnSpc>
            </a:pPr>
            <a:r>
              <a:rPr lang="en-US" sz="45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1</a:t>
            </a:r>
          </a:p>
        </p:txBody>
      </p:sp>
      <p:sp>
        <p:nvSpPr>
          <p:cNvPr id="5" name="Freeform 5"/>
          <p:cNvSpPr/>
          <p:nvPr/>
        </p:nvSpPr>
        <p:spPr>
          <a:xfrm>
            <a:off x="585516" y="3259964"/>
            <a:ext cx="1143000" cy="1143000"/>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noFill/>
          <a:ln w="19050">
            <a:solidFill>
              <a:schemeClr val="accent1">
                <a:alpha val="100000"/>
              </a:schemeClr>
            </a:solidFill>
            <a:prstDash val="solid"/>
          </a:ln>
        </p:spPr>
        <p:txBody>
          <a:bodyPr/>
          <a:lstStyle/>
          <a:p>
            <a:endParaRPr/>
          </a:p>
        </p:txBody>
      </p:sp>
      <p:sp>
        <p:nvSpPr>
          <p:cNvPr id="6" name="TextBox 6"/>
          <p:cNvSpPr txBox="1"/>
          <p:nvPr/>
        </p:nvSpPr>
        <p:spPr>
          <a:xfrm>
            <a:off x="599803" y="3198051"/>
            <a:ext cx="1114425" cy="1228725"/>
          </a:xfrm>
          <a:prstGeom prst="rect">
            <a:avLst/>
          </a:prstGeom>
        </p:spPr>
        <p:txBody>
          <a:bodyPr vert="horz" wrap="square" lIns="95250" tIns="95250" rIns="47625" bIns="95250" rtlCol="0" anchor="t" anchorCtr="0">
            <a:spAutoFit/>
          </a:bodyPr>
          <a:lstStyle/>
          <a:p>
            <a:pPr algn="ctr">
              <a:lnSpc>
                <a:spcPct val="150000"/>
              </a:lnSpc>
            </a:pPr>
            <a:r>
              <a:rPr lang="en-US" sz="45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2</a:t>
            </a:r>
          </a:p>
        </p:txBody>
      </p:sp>
      <p:sp>
        <p:nvSpPr>
          <p:cNvPr id="7" name="Freeform 7"/>
          <p:cNvSpPr/>
          <p:nvPr/>
        </p:nvSpPr>
        <p:spPr>
          <a:xfrm>
            <a:off x="585516" y="4965242"/>
            <a:ext cx="1143000" cy="1143000"/>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noFill/>
          <a:ln w="19050">
            <a:solidFill>
              <a:schemeClr val="accent1">
                <a:alpha val="100000"/>
              </a:schemeClr>
            </a:solidFill>
            <a:prstDash val="solid"/>
          </a:ln>
        </p:spPr>
        <p:txBody>
          <a:bodyPr/>
          <a:lstStyle/>
          <a:p>
            <a:endParaRPr/>
          </a:p>
        </p:txBody>
      </p:sp>
      <p:sp>
        <p:nvSpPr>
          <p:cNvPr id="8" name="TextBox 8"/>
          <p:cNvSpPr txBox="1"/>
          <p:nvPr/>
        </p:nvSpPr>
        <p:spPr>
          <a:xfrm>
            <a:off x="646157" y="4903330"/>
            <a:ext cx="1019175" cy="1228725"/>
          </a:xfrm>
          <a:prstGeom prst="rect">
            <a:avLst/>
          </a:prstGeom>
        </p:spPr>
        <p:txBody>
          <a:bodyPr vert="horz" wrap="square" lIns="95250" tIns="95250" rIns="47625" bIns="95250" rtlCol="0" anchor="t" anchorCtr="0">
            <a:spAutoFit/>
          </a:bodyPr>
          <a:lstStyle/>
          <a:p>
            <a:pPr algn="ctr">
              <a:lnSpc>
                <a:spcPct val="150000"/>
              </a:lnSpc>
            </a:pPr>
            <a:r>
              <a:rPr lang="en-US" sz="45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3</a:t>
            </a:r>
          </a:p>
        </p:txBody>
      </p:sp>
      <p:sp>
        <p:nvSpPr>
          <p:cNvPr id="9" name="TextBox 9"/>
          <p:cNvSpPr txBox="1"/>
          <p:nvPr/>
        </p:nvSpPr>
        <p:spPr>
          <a:xfrm>
            <a:off x="1934210" y="1442283"/>
            <a:ext cx="4235703" cy="1373901"/>
          </a:xfrm>
          <a:prstGeom prst="rect">
            <a:avLst/>
          </a:prstGeom>
        </p:spPr>
        <p:txBody>
          <a:bodyPr vert="horz" wrap="square" lIns="95250" tIns="95250" rIns="47625" bIns="95250" rtlCol="0" anchor="ctr" anchorCtr="0">
            <a:noAutofit/>
          </a:bodyPr>
          <a:lstStyle/>
          <a:p>
            <a:pP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音乐的世界是广阔而美妙的，不同的乐器能够演绎出丰富多变的音乐风格，让人们感受到无尽的艺术魅力。</a:t>
            </a:r>
          </a:p>
        </p:txBody>
      </p:sp>
      <p:sp>
        <p:nvSpPr>
          <p:cNvPr id="10" name="TextBox 10"/>
          <p:cNvSpPr txBox="1"/>
          <p:nvPr/>
        </p:nvSpPr>
        <p:spPr>
          <a:xfrm>
            <a:off x="1934210" y="3144514"/>
            <a:ext cx="4235703" cy="1373901"/>
          </a:xfrm>
          <a:prstGeom prst="rect">
            <a:avLst/>
          </a:prstGeom>
        </p:spPr>
        <p:txBody>
          <a:bodyPr vert="horz" wrap="square" lIns="95250" tIns="95250" rIns="47625" bIns="95250" rtlCol="0" anchor="ctr" anchorCtr="0">
            <a:noAutofit/>
          </a:bodyPr>
          <a:lstStyle/>
          <a:p>
            <a:pP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从传统的弦乐、管乐到现代的电子乐器，乐器的种类繁多，每一种都有其独特的音色和表现力。</a:t>
            </a:r>
          </a:p>
        </p:txBody>
      </p:sp>
      <p:sp>
        <p:nvSpPr>
          <p:cNvPr id="11" name="TextBox 11"/>
          <p:cNvSpPr txBox="1"/>
          <p:nvPr/>
        </p:nvSpPr>
        <p:spPr>
          <a:xfrm>
            <a:off x="1934210" y="4849792"/>
            <a:ext cx="4235703" cy="1373901"/>
          </a:xfrm>
          <a:prstGeom prst="rect">
            <a:avLst/>
          </a:prstGeom>
        </p:spPr>
        <p:txBody>
          <a:bodyPr vert="horz" wrap="square" lIns="95250" tIns="95250" rIns="47625" bIns="95250" rtlCol="0" anchor="ctr" anchorCtr="0">
            <a:noAutofit/>
          </a:bodyPr>
          <a:lstStyle/>
          <a:p>
            <a:pP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通过了解和探索各种乐器的特点，可以激发人们对音乐的热爱和创造力，培养音乐素养和审美能力。</a:t>
            </a:r>
          </a:p>
        </p:txBody>
      </p:sp>
      <p:sp>
        <p:nvSpPr>
          <p:cNvPr id="12" name="TextBox 12"/>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音乐的美妙与乐器多样性</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760" b="4760"/>
          <a:stretch>
            <a:fillRect/>
          </a:stretch>
        </p:blipFill>
        <p:spPr>
          <a:xfrm>
            <a:off x="6920794" y="1179728"/>
            <a:ext cx="4502871" cy="5087504"/>
          </a:xfrm>
          <a:prstGeom prst="rect">
            <a:avLst/>
          </a:prstGeom>
        </p:spPr>
      </p:pic>
      <p:sp>
        <p:nvSpPr>
          <p:cNvPr id="3" name="AutoShape 3"/>
          <p:cNvSpPr/>
          <p:nvPr/>
        </p:nvSpPr>
        <p:spPr>
          <a:xfrm>
            <a:off x="624216" y="1683936"/>
            <a:ext cx="7039534" cy="4239495"/>
          </a:xfrm>
          <a:prstGeom prst="roundRect">
            <a:avLst>
              <a:gd name="adj" fmla="val 7364"/>
            </a:avLst>
          </a:prstGeom>
          <a:solidFill>
            <a:srgbClr val="FFFFFF">
              <a:alpha val="100000"/>
            </a:srgbClr>
          </a:solidFill>
          <a:effectLst>
            <a:outerShdw blurRad="342900">
              <a:srgbClr val="000000">
                <a:alpha val="7000"/>
              </a:srgbClr>
            </a:outerShdw>
          </a:effectLst>
        </p:spPr>
        <p:txBody>
          <a:bodyPr/>
          <a:lstStyle/>
          <a:p>
            <a:endParaRPr/>
          </a:p>
        </p:txBody>
      </p:sp>
      <p:sp>
        <p:nvSpPr>
          <p:cNvPr id="4" name="TextBox 4"/>
          <p:cNvSpPr txBox="1"/>
          <p:nvPr/>
        </p:nvSpPr>
        <p:spPr>
          <a:xfrm>
            <a:off x="1431913" y="2167472"/>
            <a:ext cx="5845181" cy="774364"/>
          </a:xfrm>
          <a:prstGeom prst="rect">
            <a:avLst/>
          </a:prstGeom>
        </p:spPr>
        <p:txBody>
          <a:bodyPr vert="horz" wrap="square" lIns="114300" tIns="57150" rIns="114300" bIns="57150" rtlCol="0" anchor="ctr" anchorCtr="0">
            <a:noAutofit/>
          </a:bodyPr>
          <a:lstStyle/>
          <a:p>
            <a:pPr>
              <a:lnSpc>
                <a:spcPct val="140000"/>
              </a:lnSpc>
            </a:pPr>
            <a:r>
              <a:rPr lang="en-US" sz="150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在众多乐器中，有些乐器价格昂贵，制作工艺复杂，让普通人望而却步。</a:t>
            </a:r>
          </a:p>
        </p:txBody>
      </p:sp>
      <p:sp>
        <p:nvSpPr>
          <p:cNvPr id="5" name="TextBox 5"/>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创意自制乐器的想法诞生</a:t>
            </a:r>
          </a:p>
        </p:txBody>
      </p:sp>
      <p:sp>
        <p:nvSpPr>
          <p:cNvPr id="6" name="TextBox 6"/>
          <p:cNvSpPr txBox="1"/>
          <p:nvPr/>
        </p:nvSpPr>
        <p:spPr>
          <a:xfrm>
            <a:off x="1431913" y="3361490"/>
            <a:ext cx="5845181" cy="774364"/>
          </a:xfrm>
          <a:prstGeom prst="rect">
            <a:avLst/>
          </a:prstGeom>
        </p:spPr>
        <p:txBody>
          <a:bodyPr vert="horz" wrap="square" lIns="114300" tIns="57150" rIns="114300" bIns="57150" rtlCol="0" anchor="ctr" anchorCtr="0">
            <a:noAutofit/>
          </a:bodyPr>
          <a:lstStyle/>
          <a:p>
            <a:pPr>
              <a:lnSpc>
                <a:spcPct val="140000"/>
              </a:lnSpc>
            </a:pPr>
            <a:r>
              <a:rPr lang="en-US" sz="150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然而，音乐创作并不仅仅局限于专业乐器，日常生活中的各种物品也可以成为创作音乐的工具。</a:t>
            </a:r>
          </a:p>
        </p:txBody>
      </p:sp>
      <p:sp>
        <p:nvSpPr>
          <p:cNvPr id="7" name="TextBox 7"/>
          <p:cNvSpPr txBox="1"/>
          <p:nvPr/>
        </p:nvSpPr>
        <p:spPr>
          <a:xfrm>
            <a:off x="1431913" y="4555508"/>
            <a:ext cx="5845181" cy="774364"/>
          </a:xfrm>
          <a:prstGeom prst="rect">
            <a:avLst/>
          </a:prstGeom>
        </p:spPr>
        <p:txBody>
          <a:bodyPr vert="horz" wrap="square" lIns="114300" tIns="57150" rIns="114300" bIns="57150" rtlCol="0" anchor="ctr" anchorCtr="0">
            <a:noAutofit/>
          </a:bodyPr>
          <a:lstStyle/>
          <a:p>
            <a:pPr>
              <a:lnSpc>
                <a:spcPct val="140000"/>
              </a:lnSpc>
            </a:pPr>
            <a:r>
              <a:rPr lang="en-US" sz="150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创意自制乐器的想法由此诞生，旨在鼓励人们发挥想象力和创造力，利用身边的物品制作出独一无二的乐器。</a:t>
            </a:r>
          </a:p>
        </p:txBody>
      </p:sp>
      <p:sp>
        <p:nvSpPr>
          <p:cNvPr id="8" name="AutoShape 8"/>
          <p:cNvSpPr/>
          <p:nvPr/>
        </p:nvSpPr>
        <p:spPr>
          <a:xfrm>
            <a:off x="979151" y="2377187"/>
            <a:ext cx="285750" cy="285750"/>
          </a:xfrm>
          <a:prstGeom prst="rect">
            <a:avLst/>
          </a:prstGeom>
          <a:solidFill>
            <a:schemeClr val="accent1">
              <a:alpha val="100000"/>
            </a:schemeClr>
          </a:solidFill>
        </p:spPr>
        <p:txBody>
          <a:bodyPr/>
          <a:lstStyle/>
          <a:p>
            <a:endParaRPr/>
          </a:p>
        </p:txBody>
      </p:sp>
      <p:sp>
        <p:nvSpPr>
          <p:cNvPr id="9" name="AutoShape 9"/>
          <p:cNvSpPr/>
          <p:nvPr/>
        </p:nvSpPr>
        <p:spPr>
          <a:xfrm>
            <a:off x="979151" y="3605797"/>
            <a:ext cx="285750" cy="285750"/>
          </a:xfrm>
          <a:prstGeom prst="rect">
            <a:avLst/>
          </a:prstGeom>
          <a:solidFill>
            <a:schemeClr val="accent1">
              <a:alpha val="100000"/>
            </a:schemeClr>
          </a:solidFill>
        </p:spPr>
        <p:txBody>
          <a:bodyPr/>
          <a:lstStyle/>
          <a:p>
            <a:endParaRPr/>
          </a:p>
        </p:txBody>
      </p:sp>
      <p:sp>
        <p:nvSpPr>
          <p:cNvPr id="10" name="AutoShape 10"/>
          <p:cNvSpPr/>
          <p:nvPr/>
        </p:nvSpPr>
        <p:spPr>
          <a:xfrm>
            <a:off x="979151" y="4799815"/>
            <a:ext cx="285750" cy="285750"/>
          </a:xfrm>
          <a:prstGeom prst="rect">
            <a:avLst/>
          </a:prstGeom>
          <a:solidFill>
            <a:schemeClr val="accent1">
              <a:alpha val="100000"/>
            </a:schemeClr>
          </a:solidFill>
        </p:spPr>
        <p:txBody>
          <a:bodyPr/>
          <a:lstStyle/>
          <a:p>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723" r="15723"/>
          <a:stretch>
            <a:fillRect/>
          </a:stretch>
        </p:blipFill>
        <p:spPr>
          <a:xfrm>
            <a:off x="860953" y="1542574"/>
            <a:ext cx="4453160" cy="4453160"/>
          </a:xfrm>
          <a:prstGeom prst="rect">
            <a:avLst/>
          </a:prstGeom>
        </p:spPr>
      </p:pic>
      <p:sp>
        <p:nvSpPr>
          <p:cNvPr id="3" name="AutoShape 3"/>
          <p:cNvSpPr/>
          <p:nvPr/>
        </p:nvSpPr>
        <p:spPr>
          <a:xfrm>
            <a:off x="6087484" y="1796670"/>
            <a:ext cx="792249" cy="792480"/>
          </a:xfrm>
          <a:prstGeom prst="roundRect">
            <a:avLst>
              <a:gd name="adj" fmla="val 0"/>
            </a:avLst>
          </a:prstGeom>
          <a:solidFill>
            <a:schemeClr val="accent1">
              <a:alpha val="100000"/>
            </a:schemeClr>
          </a:solidFill>
        </p:spPr>
        <p:txBody>
          <a:bodyPr/>
          <a:lstStyle/>
          <a:p>
            <a:endParaRPr/>
          </a:p>
        </p:txBody>
      </p:sp>
      <p:sp>
        <p:nvSpPr>
          <p:cNvPr id="4" name="TextBox 4"/>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实践活动的探索与目的</a:t>
            </a:r>
          </a:p>
        </p:txBody>
      </p:sp>
      <p:sp>
        <p:nvSpPr>
          <p:cNvPr id="5" name="TextBox 5"/>
          <p:cNvSpPr txBox="1"/>
          <p:nvPr/>
        </p:nvSpPr>
        <p:spPr>
          <a:xfrm>
            <a:off x="7090047" y="4897609"/>
            <a:ext cx="4090957" cy="1085116"/>
          </a:xfrm>
          <a:prstGeom prst="rect">
            <a:avLst/>
          </a:prstGeom>
        </p:spPr>
        <p:txBody>
          <a:bodyPr vert="horz" wrap="square" lIns="66008" tIns="33052" rIns="66008" bIns="33052" rtlCol="0" anchor="t" anchorCtr="0">
            <a:normAutofit/>
          </a:bodyPr>
          <a:lstStyle/>
          <a:p>
            <a:pPr algn="l">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此外，该活动还旨在推广环保理念，鼓励人们利用废旧物品进行再创作，实现资源的循环利用，为地球的可持续发展贡献力量。</a:t>
            </a:r>
          </a:p>
        </p:txBody>
      </p:sp>
      <p:sp>
        <p:nvSpPr>
          <p:cNvPr id="6" name="TextBox 6"/>
          <p:cNvSpPr txBox="1"/>
          <p:nvPr/>
        </p:nvSpPr>
        <p:spPr>
          <a:xfrm>
            <a:off x="7090047" y="3226597"/>
            <a:ext cx="4090957" cy="1085116"/>
          </a:xfrm>
          <a:prstGeom prst="rect">
            <a:avLst/>
          </a:prstGeom>
        </p:spPr>
        <p:txBody>
          <a:bodyPr vert="horz" wrap="square" lIns="66008" tIns="33052" rIns="66008" bIns="33052" rtlCol="0" anchor="t" anchorCtr="0">
            <a:normAutofit/>
          </a:bodyPr>
          <a:lstStyle/>
          <a:p>
            <a:pPr algn="l">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通过自制乐器和创作音乐作品，参与者可以深入了解音乐与生活的紧密联系，感受创作带来的乐趣和成就感。</a:t>
            </a:r>
          </a:p>
        </p:txBody>
      </p:sp>
      <p:sp>
        <p:nvSpPr>
          <p:cNvPr id="7" name="TextBox 7"/>
          <p:cNvSpPr txBox="1"/>
          <p:nvPr/>
        </p:nvSpPr>
        <p:spPr>
          <a:xfrm>
            <a:off x="7090047" y="1681297"/>
            <a:ext cx="4090957" cy="1085116"/>
          </a:xfrm>
          <a:prstGeom prst="rect">
            <a:avLst/>
          </a:prstGeom>
        </p:spPr>
        <p:txBody>
          <a:bodyPr vert="horz" wrap="square" lIns="66008" tIns="33052" rIns="66008" bIns="33052" rtlCol="0" anchor="t" anchorCtr="0">
            <a:normAutofit/>
          </a:bodyPr>
          <a:lstStyle/>
          <a:p>
            <a:pPr algn="l">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举办“创意与炫酷”音乐会是一次富有创意和实践意义的探索，旨在将音乐与创意相结合，展现音乐的多元魅力。</a:t>
            </a:r>
          </a:p>
        </p:txBody>
      </p:sp>
      <p:sp>
        <p:nvSpPr>
          <p:cNvPr id="8" name="TextBox 8"/>
          <p:cNvSpPr txBox="1"/>
          <p:nvPr/>
        </p:nvSpPr>
        <p:spPr>
          <a:xfrm>
            <a:off x="6087484" y="1796670"/>
            <a:ext cx="792249" cy="792480"/>
          </a:xfrm>
          <a:prstGeom prst="rect">
            <a:avLst/>
          </a:prstGeom>
        </p:spPr>
        <p:txBody>
          <a:bodyPr vert="horz" wrap="square" lIns="66008" tIns="33052" rIns="66008" bIns="33052" rtlCol="0" anchor="ctr" anchorCtr="1">
            <a:normAutofit/>
          </a:bodyPr>
          <a:lstStyle/>
          <a:p>
            <a:pPr algn="ctr">
              <a:lnSpc>
                <a:spcPct val="140000"/>
              </a:lnSpc>
            </a:pPr>
            <a:r>
              <a:rPr lang="en-US" sz="2975" b="1">
                <a:solidFill>
                  <a:srgbClr val="FDFE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01</a:t>
            </a:r>
          </a:p>
        </p:txBody>
      </p:sp>
      <p:sp>
        <p:nvSpPr>
          <p:cNvPr id="9" name="AutoShape 9"/>
          <p:cNvSpPr/>
          <p:nvPr/>
        </p:nvSpPr>
        <p:spPr>
          <a:xfrm>
            <a:off x="6087484" y="3325585"/>
            <a:ext cx="792249" cy="792480"/>
          </a:xfrm>
          <a:prstGeom prst="roundRect">
            <a:avLst>
              <a:gd name="adj" fmla="val 0"/>
            </a:avLst>
          </a:prstGeom>
          <a:solidFill>
            <a:schemeClr val="accent1">
              <a:alpha val="100000"/>
            </a:schemeClr>
          </a:solidFill>
        </p:spPr>
        <p:txBody>
          <a:bodyPr/>
          <a:lstStyle/>
          <a:p>
            <a:endParaRPr/>
          </a:p>
        </p:txBody>
      </p:sp>
      <p:sp>
        <p:nvSpPr>
          <p:cNvPr id="10" name="TextBox 10"/>
          <p:cNvSpPr txBox="1"/>
          <p:nvPr/>
        </p:nvSpPr>
        <p:spPr>
          <a:xfrm>
            <a:off x="6087484" y="3325585"/>
            <a:ext cx="792249" cy="792480"/>
          </a:xfrm>
          <a:prstGeom prst="rect">
            <a:avLst/>
          </a:prstGeom>
        </p:spPr>
        <p:txBody>
          <a:bodyPr vert="horz" wrap="square" lIns="66008" tIns="33052" rIns="66008" bIns="33052" rtlCol="0" anchor="ctr" anchorCtr="1">
            <a:normAutofit/>
          </a:bodyPr>
          <a:lstStyle/>
          <a:p>
            <a:pPr algn="ctr">
              <a:lnSpc>
                <a:spcPct val="140000"/>
              </a:lnSpc>
            </a:pPr>
            <a:r>
              <a:rPr lang="en-US" sz="2975" b="1">
                <a:solidFill>
                  <a:srgbClr val="FDFE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02</a:t>
            </a:r>
          </a:p>
        </p:txBody>
      </p:sp>
      <p:sp>
        <p:nvSpPr>
          <p:cNvPr id="11" name="AutoShape 11"/>
          <p:cNvSpPr/>
          <p:nvPr/>
        </p:nvSpPr>
        <p:spPr>
          <a:xfrm>
            <a:off x="6087484" y="5022575"/>
            <a:ext cx="792249" cy="792480"/>
          </a:xfrm>
          <a:prstGeom prst="roundRect">
            <a:avLst>
              <a:gd name="adj" fmla="val 0"/>
            </a:avLst>
          </a:prstGeom>
          <a:solidFill>
            <a:schemeClr val="accent1">
              <a:alpha val="100000"/>
            </a:schemeClr>
          </a:solidFill>
        </p:spPr>
        <p:txBody>
          <a:bodyPr/>
          <a:lstStyle/>
          <a:p>
            <a:endParaRPr/>
          </a:p>
        </p:txBody>
      </p:sp>
      <p:sp>
        <p:nvSpPr>
          <p:cNvPr id="12" name="TextBox 12"/>
          <p:cNvSpPr txBox="1"/>
          <p:nvPr/>
        </p:nvSpPr>
        <p:spPr>
          <a:xfrm>
            <a:off x="6087484" y="5022575"/>
            <a:ext cx="792249" cy="792480"/>
          </a:xfrm>
          <a:prstGeom prst="rect">
            <a:avLst/>
          </a:prstGeom>
        </p:spPr>
        <p:txBody>
          <a:bodyPr vert="horz" wrap="square" lIns="66008" tIns="33052" rIns="66008" bIns="33052" rtlCol="0" anchor="ctr" anchorCtr="1">
            <a:normAutofit/>
          </a:bodyPr>
          <a:lstStyle/>
          <a:p>
            <a:pPr algn="ctr">
              <a:lnSpc>
                <a:spcPct val="140000"/>
              </a:lnSpc>
            </a:pPr>
            <a:r>
              <a:rPr lang="en-US" sz="2975" b="1">
                <a:solidFill>
                  <a:srgbClr val="FDFE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03</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764839" y="5005932"/>
            <a:ext cx="2051957" cy="1842306"/>
          </a:xfrm>
          <a:prstGeom prst="rect">
            <a:avLst/>
          </a:prstGeom>
        </p:spPr>
        <p:txBody>
          <a:bodyPr vert="horz" wrap="square" lIns="114300" tIns="57150" rIns="114300" bIns="57150" rtlCol="0" anchor="b" anchorCtr="0">
            <a:normAutofit/>
          </a:bodyPr>
          <a:lstStyle/>
          <a:p>
            <a:pPr algn="r">
              <a:lnSpc>
                <a:spcPct val="120000"/>
              </a:lnSpc>
            </a:pPr>
            <a:r>
              <a:rPr lang="en-US" sz="8000" b="1">
                <a:solidFill>
                  <a:srgbClr val="00FFD1">
                    <a:alpha val="100000"/>
                  </a:srgb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02</a:t>
            </a:r>
          </a:p>
        </p:txBody>
      </p:sp>
      <p:sp>
        <p:nvSpPr>
          <p:cNvPr id="3" name="TextBox 3"/>
          <p:cNvSpPr txBox="1"/>
          <p:nvPr/>
        </p:nvSpPr>
        <p:spPr>
          <a:xfrm>
            <a:off x="853596" y="2109929"/>
            <a:ext cx="10484808" cy="1798058"/>
          </a:xfrm>
          <a:prstGeom prst="rect">
            <a:avLst/>
          </a:prstGeom>
        </p:spPr>
        <p:txBody>
          <a:bodyPr vert="horz" wrap="square" lIns="114300" tIns="57150" rIns="114300" bIns="57150" rtlCol="0" anchor="ctr" anchorCtr="0">
            <a:normAutofit/>
          </a:bodyPr>
          <a:lstStyle/>
          <a:p>
            <a:pPr>
              <a:lnSpc>
                <a:spcPct val="120000"/>
              </a:lnSpc>
            </a:pPr>
            <a:r>
              <a:rPr lang="en-US" sz="4500" b="1">
                <a:solidFill>
                  <a:schemeClr val="accent1">
                    <a:lumMod val="50000"/>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活动方案</a:t>
            </a:r>
          </a:p>
        </p:txBody>
      </p:sp>
      <p:sp>
        <p:nvSpPr>
          <p:cNvPr id="4" name="TextBox 4"/>
          <p:cNvSpPr txBox="1"/>
          <p:nvPr/>
        </p:nvSpPr>
        <p:spPr>
          <a:xfrm>
            <a:off x="5976307" y="5015694"/>
            <a:ext cx="3926719" cy="1842306"/>
          </a:xfrm>
          <a:prstGeom prst="rect">
            <a:avLst/>
          </a:prstGeom>
        </p:spPr>
        <p:txBody>
          <a:bodyPr vert="horz" wrap="square" lIns="114300" tIns="57150" rIns="114300" bIns="57150" rtlCol="0" anchor="b" anchorCtr="0">
            <a:normAutofit/>
          </a:bodyPr>
          <a:lstStyle/>
          <a:p>
            <a:pPr algn="r">
              <a:lnSpc>
                <a:spcPct val="120000"/>
              </a:lnSpc>
            </a:pPr>
            <a:r>
              <a:rPr lang="en-US" sz="8000" b="1">
                <a:solidFill>
                  <a:srgbClr val="00FFD1">
                    <a:alpha val="100000"/>
                  </a:srgbClr>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rPr>
              <a:t>PART</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2526" b="22526"/>
          <a:stretch>
            <a:fillRect/>
          </a:stretch>
        </p:blipFill>
        <p:spPr>
          <a:xfrm>
            <a:off x="623312" y="1743101"/>
            <a:ext cx="3394942" cy="1865457"/>
          </a:xfrm>
          <a:prstGeom prst="rect">
            <a:avLst/>
          </a:prstGeom>
        </p:spPr>
      </p:pic>
      <p:sp>
        <p:nvSpPr>
          <p:cNvPr id="3" name="AutoShape 3"/>
          <p:cNvSpPr/>
          <p:nvPr/>
        </p:nvSpPr>
        <p:spPr>
          <a:xfrm>
            <a:off x="623312"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txBody>
          <a:bodyPr/>
          <a:lstStyle/>
          <a:p>
            <a:endParaRPr/>
          </a:p>
        </p:txBody>
      </p:sp>
      <p:pic>
        <p:nvPicPr>
          <p:cNvPr id="4" name="Picture 4"/>
          <p:cNvPicPr>
            <a:picLocks noChangeAspect="1"/>
          </p:cNvPicPr>
          <p:nvPr/>
        </p:nvPicPr>
        <p:blipFill>
          <a:blip r:embed="rId3"/>
          <a:srcRect t="22526" b="22526"/>
          <a:stretch>
            <a:fillRect/>
          </a:stretch>
        </p:blipFill>
        <p:spPr>
          <a:xfrm>
            <a:off x="8189230" y="1775853"/>
            <a:ext cx="3394942" cy="1865457"/>
          </a:xfrm>
          <a:prstGeom prst="rect">
            <a:avLst/>
          </a:prstGeom>
        </p:spPr>
      </p:pic>
      <p:sp>
        <p:nvSpPr>
          <p:cNvPr id="5" name="AutoShape 5"/>
          <p:cNvSpPr/>
          <p:nvPr/>
        </p:nvSpPr>
        <p:spPr>
          <a:xfrm>
            <a:off x="8189230"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txBody>
          <a:bodyPr/>
          <a:lstStyle/>
          <a:p>
            <a:endParaRPr/>
          </a:p>
        </p:txBody>
      </p:sp>
      <p:sp>
        <p:nvSpPr>
          <p:cNvPr id="6" name="TextBox 6"/>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乐器种类及声学原理概述</a:t>
            </a:r>
          </a:p>
        </p:txBody>
      </p:sp>
      <p:sp>
        <p:nvSpPr>
          <p:cNvPr id="7" name="TextBox 7"/>
          <p:cNvSpPr txBox="1"/>
          <p:nvPr/>
        </p:nvSpPr>
        <p:spPr>
          <a:xfrm>
            <a:off x="729057" y="3453550"/>
            <a:ext cx="3183452" cy="559238"/>
          </a:xfrm>
          <a:prstGeom prst="rect">
            <a:avLst/>
          </a:prstGeom>
        </p:spPr>
        <p:txBody>
          <a:bodyPr vert="horz" wrap="square" lIns="66008" tIns="33052" rIns="66008" bIns="33052" rtlCol="0" anchor="ctr" anchorCtr="0">
            <a:noAutofit/>
          </a:bodyPr>
          <a:lstStyle/>
          <a:p>
            <a:pPr algn="ctr">
              <a:lnSpc>
                <a:spcPct val="150000"/>
              </a:lnSpc>
            </a:pPr>
            <a:r>
              <a:rPr lang="en-US" sz="2400" b="1">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弦乐器</a:t>
            </a:r>
          </a:p>
        </p:txBody>
      </p:sp>
      <p:sp>
        <p:nvSpPr>
          <p:cNvPr id="8" name="TextBox 8"/>
          <p:cNvSpPr txBox="1"/>
          <p:nvPr/>
        </p:nvSpPr>
        <p:spPr>
          <a:xfrm>
            <a:off x="811743" y="4164695"/>
            <a:ext cx="3018080" cy="1613061"/>
          </a:xfrm>
          <a:prstGeom prst="rect">
            <a:avLst/>
          </a:prstGeom>
        </p:spPr>
        <p:txBody>
          <a:bodyPr vert="horz" wrap="square" lIns="66008" tIns="33052" rIns="66008" bIns="33052" rtlCol="0" anchor="t" anchorCtr="0">
            <a:normAutofit/>
          </a:bodyPr>
          <a:lstStyle/>
          <a:p>
            <a:pPr algn="l">
              <a:lnSpc>
                <a:spcPct val="150000"/>
              </a:lnSpc>
            </a:pPr>
            <a:r>
              <a:rPr lang="en-US" sz="1500">
                <a:solidFill>
                  <a:srgbClr val="000000">
                    <a:alpha val="69804"/>
                    <a:alpha val="70000"/>
                  </a:srgbClr>
                </a:solidFill>
                <a:latin typeface="微软雅黑" panose="020B0503020204020204" pitchFamily="34" charset="-122"/>
                <a:ea typeface="微软雅黑" panose="020B0503020204020204" pitchFamily="34" charset="-122"/>
                <a:cs typeface="微软雅黑" panose="020B0503020204020204" pitchFamily="34" charset="-122"/>
              </a:rPr>
              <a:t>通过弦的振动产生声音，如吉他、小提琴等。可尝试改变弦的材料、长度或张力来创造独特的音色。</a:t>
            </a:r>
          </a:p>
        </p:txBody>
      </p:sp>
      <p:pic>
        <p:nvPicPr>
          <p:cNvPr id="9" name="Picture 9"/>
          <p:cNvPicPr>
            <a:picLocks noChangeAspect="1"/>
          </p:cNvPicPr>
          <p:nvPr/>
        </p:nvPicPr>
        <p:blipFill>
          <a:blip r:embed="rId4"/>
          <a:srcRect t="22526" b="22526"/>
          <a:stretch>
            <a:fillRect/>
          </a:stretch>
        </p:blipFill>
        <p:spPr>
          <a:xfrm>
            <a:off x="4405937" y="1779195"/>
            <a:ext cx="3394942" cy="1865457"/>
          </a:xfrm>
          <a:prstGeom prst="rect">
            <a:avLst/>
          </a:prstGeom>
        </p:spPr>
      </p:pic>
      <p:sp>
        <p:nvSpPr>
          <p:cNvPr id="10" name="AutoShape 10"/>
          <p:cNvSpPr/>
          <p:nvPr/>
        </p:nvSpPr>
        <p:spPr>
          <a:xfrm>
            <a:off x="4405937"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txBody>
          <a:bodyPr/>
          <a:lstStyle/>
          <a:p>
            <a:endParaRPr/>
          </a:p>
        </p:txBody>
      </p:sp>
      <p:sp>
        <p:nvSpPr>
          <p:cNvPr id="11" name="TextBox 11"/>
          <p:cNvSpPr txBox="1"/>
          <p:nvPr/>
        </p:nvSpPr>
        <p:spPr>
          <a:xfrm>
            <a:off x="4511682" y="3453550"/>
            <a:ext cx="3183452" cy="559238"/>
          </a:xfrm>
          <a:prstGeom prst="rect">
            <a:avLst/>
          </a:prstGeom>
        </p:spPr>
        <p:txBody>
          <a:bodyPr vert="horz" wrap="square" lIns="66008" tIns="33052" rIns="66008" bIns="33052" rtlCol="0" anchor="ctr" anchorCtr="0">
            <a:noAutofit/>
          </a:bodyPr>
          <a:lstStyle/>
          <a:p>
            <a:pPr algn="ctr">
              <a:lnSpc>
                <a:spcPct val="150000"/>
              </a:lnSpc>
            </a:pPr>
            <a:r>
              <a:rPr lang="en-US" sz="2400" b="1">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打击乐器</a:t>
            </a:r>
          </a:p>
        </p:txBody>
      </p:sp>
      <p:sp>
        <p:nvSpPr>
          <p:cNvPr id="12" name="TextBox 12"/>
          <p:cNvSpPr txBox="1"/>
          <p:nvPr/>
        </p:nvSpPr>
        <p:spPr>
          <a:xfrm>
            <a:off x="8294976" y="3453550"/>
            <a:ext cx="3183452" cy="559238"/>
          </a:xfrm>
          <a:prstGeom prst="rect">
            <a:avLst/>
          </a:prstGeom>
        </p:spPr>
        <p:txBody>
          <a:bodyPr vert="horz" wrap="square" lIns="66008" tIns="33052" rIns="66008" bIns="33052" rtlCol="0" anchor="ctr" anchorCtr="0">
            <a:noAutofit/>
          </a:bodyPr>
          <a:lstStyle/>
          <a:p>
            <a:pPr algn="ctr">
              <a:lnSpc>
                <a:spcPct val="150000"/>
              </a:lnSpc>
            </a:pPr>
            <a:r>
              <a:rPr lang="en-US" sz="2400" b="1">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管乐器</a:t>
            </a:r>
          </a:p>
        </p:txBody>
      </p:sp>
      <p:sp>
        <p:nvSpPr>
          <p:cNvPr id="13" name="TextBox 13"/>
          <p:cNvSpPr txBox="1"/>
          <p:nvPr/>
        </p:nvSpPr>
        <p:spPr>
          <a:xfrm>
            <a:off x="4594368" y="4164695"/>
            <a:ext cx="3018080" cy="1613061"/>
          </a:xfrm>
          <a:prstGeom prst="rect">
            <a:avLst/>
          </a:prstGeom>
        </p:spPr>
        <p:txBody>
          <a:bodyPr vert="horz" wrap="square" lIns="66008" tIns="33052" rIns="66008" bIns="33052" rtlCol="0" anchor="t" anchorCtr="0">
            <a:normAutofit/>
          </a:bodyPr>
          <a:lstStyle/>
          <a:p>
            <a:pPr algn="l">
              <a:lnSpc>
                <a:spcPct val="150000"/>
              </a:lnSpc>
            </a:pPr>
            <a:r>
              <a:rPr lang="en-US" sz="1500">
                <a:solidFill>
                  <a:srgbClr val="000000">
                    <a:alpha val="69804"/>
                    <a:alpha val="70000"/>
                  </a:srgbClr>
                </a:solidFill>
                <a:latin typeface="微软雅黑" panose="020B0503020204020204" pitchFamily="34" charset="-122"/>
                <a:ea typeface="微软雅黑" panose="020B0503020204020204" pitchFamily="34" charset="-122"/>
                <a:cs typeface="微软雅黑" panose="020B0503020204020204" pitchFamily="34" charset="-122"/>
              </a:rPr>
              <a:t>通过敲打产生声音，如鼓、木鱼等。可尝试使用不同材料制作鼓面或改变鼓腔的形状和大小来实现创新。</a:t>
            </a:r>
          </a:p>
        </p:txBody>
      </p:sp>
      <p:sp>
        <p:nvSpPr>
          <p:cNvPr id="14" name="TextBox 14"/>
          <p:cNvSpPr txBox="1"/>
          <p:nvPr/>
        </p:nvSpPr>
        <p:spPr>
          <a:xfrm>
            <a:off x="8377661" y="4164695"/>
            <a:ext cx="3018080" cy="1613061"/>
          </a:xfrm>
          <a:prstGeom prst="rect">
            <a:avLst/>
          </a:prstGeom>
        </p:spPr>
        <p:txBody>
          <a:bodyPr vert="horz" wrap="square" lIns="66008" tIns="33052" rIns="66008" bIns="33052" rtlCol="0" anchor="t" anchorCtr="0">
            <a:normAutofit/>
          </a:bodyPr>
          <a:lstStyle/>
          <a:p>
            <a:pPr algn="l">
              <a:lnSpc>
                <a:spcPct val="150000"/>
              </a:lnSpc>
            </a:pPr>
            <a:r>
              <a:rPr lang="en-US" sz="1500">
                <a:solidFill>
                  <a:srgbClr val="000000">
                    <a:alpha val="69804"/>
                    <a:alpha val="70000"/>
                  </a:srgbClr>
                </a:solidFill>
                <a:latin typeface="微软雅黑" panose="020B0503020204020204" pitchFamily="34" charset="-122"/>
                <a:ea typeface="微软雅黑" panose="020B0503020204020204" pitchFamily="34" charset="-122"/>
                <a:cs typeface="微软雅黑" panose="020B0503020204020204" pitchFamily="34" charset="-122"/>
              </a:rPr>
              <a:t>通过吹气使得管内的空气柱振动产生声音，如长笛、萨克斯等。可尝试改变管径、长度或添加其他元素来创造新音色。</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blip>
          <a:srcRect l="18226" r="18226"/>
          <a:stretch>
            <a:fillRect/>
          </a:stretch>
        </p:blipFill>
        <p:spPr>
          <a:xfrm>
            <a:off x="6203747" y="1487175"/>
            <a:ext cx="5238701" cy="4637054"/>
          </a:xfrm>
          <a:prstGeom prst="rect">
            <a:avLst/>
          </a:prstGeom>
        </p:spPr>
      </p:pic>
      <p:sp>
        <p:nvSpPr>
          <p:cNvPr id="3" name="TextBox 3"/>
          <p:cNvSpPr txBox="1"/>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模仿流水、风声、鸟鸣等自然声音，将这些元素融入乐器设计中。</a:t>
            </a:r>
          </a:p>
        </p:txBody>
      </p:sp>
      <p:sp>
        <p:nvSpPr>
          <p:cNvPr id="4" name="TextBox 4"/>
          <p:cNvSpPr txBox="1"/>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自然界的声音</a:t>
            </a:r>
          </a:p>
        </p:txBody>
      </p:sp>
      <p:sp>
        <p:nvSpPr>
          <p:cNvPr id="5" name="TextBox 5"/>
          <p:cNvSpPr txBox="1"/>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针对现有乐器的不足之处进行改进，如音域、音色或演奏方式等。</a:t>
            </a:r>
          </a:p>
        </p:txBody>
      </p:sp>
      <p:sp>
        <p:nvSpPr>
          <p:cNvPr id="6" name="TextBox 6"/>
          <p:cNvSpPr txBox="1"/>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现有乐器的改进</a:t>
            </a:r>
          </a:p>
        </p:txBody>
      </p:sp>
      <p:sp>
        <p:nvSpPr>
          <p:cNvPr id="7" name="TextBox 7"/>
          <p:cNvSpPr txBox="1"/>
          <p:nvPr/>
        </p:nvSpPr>
        <p:spPr>
          <a:xfrm>
            <a:off x="1482606" y="537710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结合不同国家或地区的传统乐器特色，创造出具有多元文化特色的新乐器。</a:t>
            </a:r>
          </a:p>
        </p:txBody>
      </p:sp>
      <p:sp>
        <p:nvSpPr>
          <p:cNvPr id="8" name="TextBox 8"/>
          <p:cNvSpPr txBox="1"/>
          <p:nvPr/>
        </p:nvSpPr>
        <p:spPr>
          <a:xfrm>
            <a:off x="1482606" y="4799881"/>
            <a:ext cx="4219575"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文化元素融合</a:t>
            </a:r>
          </a:p>
        </p:txBody>
      </p:sp>
      <p:sp>
        <p:nvSpPr>
          <p:cNvPr id="9" name="TextBox 9"/>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创意乐器设计灵感来源</a:t>
            </a:r>
          </a:p>
        </p:txBody>
      </p:sp>
      <p:sp>
        <p:nvSpPr>
          <p:cNvPr id="10" name="TextBox 10"/>
          <p:cNvSpPr txBox="1"/>
          <p:nvPr/>
        </p:nvSpPr>
        <p:spPr>
          <a:xfrm>
            <a:off x="542238" y="1687059"/>
            <a:ext cx="849630" cy="460375"/>
          </a:xfrm>
          <a:prstGeom prst="rect">
            <a:avLst/>
          </a:prstGeom>
        </p:spPr>
        <p:txBody>
          <a:bodyPr vert="horz" wrap="square" lIns="91440" tIns="45720" rIns="91440" bIns="45720" rtlCol="0" anchor="ctr" anchorCtr="1">
            <a:spAutoFit/>
          </a:bodyPr>
          <a:lstStyle/>
          <a:p>
            <a:pPr algn="ctr">
              <a:lnSpc>
                <a:spcPct val="100000"/>
              </a:lnSpc>
              <a:spcBef>
                <a:spcPts val="375"/>
              </a:spcBef>
            </a:pPr>
            <a:r>
              <a:rPr lang="en-US" sz="2400">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01</a:t>
            </a:r>
          </a:p>
        </p:txBody>
      </p:sp>
      <p:sp>
        <p:nvSpPr>
          <p:cNvPr id="11" name="TextBox 11"/>
          <p:cNvSpPr txBox="1"/>
          <p:nvPr/>
        </p:nvSpPr>
        <p:spPr>
          <a:xfrm>
            <a:off x="542238" y="3425635"/>
            <a:ext cx="849630" cy="460375"/>
          </a:xfrm>
          <a:prstGeom prst="rect">
            <a:avLst/>
          </a:prstGeom>
        </p:spPr>
        <p:txBody>
          <a:bodyPr vert="horz" wrap="square" lIns="91440" tIns="45720" rIns="91440" bIns="45720" rtlCol="0" anchor="ctr" anchorCtr="1">
            <a:spAutoFit/>
          </a:bodyPr>
          <a:lstStyle/>
          <a:p>
            <a:pPr algn="ctr">
              <a:lnSpc>
                <a:spcPct val="100000"/>
              </a:lnSpc>
              <a:spcBef>
                <a:spcPts val="375"/>
              </a:spcBef>
            </a:pPr>
            <a:r>
              <a:rPr lang="en-US" sz="2400">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02</a:t>
            </a:r>
          </a:p>
        </p:txBody>
      </p:sp>
      <p:sp>
        <p:nvSpPr>
          <p:cNvPr id="12" name="TextBox 12"/>
          <p:cNvSpPr txBox="1"/>
          <p:nvPr/>
        </p:nvSpPr>
        <p:spPr>
          <a:xfrm>
            <a:off x="542238" y="5146916"/>
            <a:ext cx="849630" cy="460375"/>
          </a:xfrm>
          <a:prstGeom prst="rect">
            <a:avLst/>
          </a:prstGeom>
        </p:spPr>
        <p:txBody>
          <a:bodyPr vert="horz" wrap="square" lIns="91440" tIns="45720" rIns="91440" bIns="45720" rtlCol="0" anchor="ctr" anchorCtr="1">
            <a:spAutoFit/>
          </a:bodyPr>
          <a:lstStyle/>
          <a:p>
            <a:pPr algn="ctr">
              <a:lnSpc>
                <a:spcPct val="100000"/>
              </a:lnSpc>
              <a:spcBef>
                <a:spcPts val="375"/>
              </a:spcBef>
            </a:pPr>
            <a:r>
              <a:rPr lang="en-US" sz="2400">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03</a:t>
            </a:r>
          </a:p>
        </p:txBody>
      </p:sp>
      <p:sp>
        <p:nvSpPr>
          <p:cNvPr id="13" name="AutoShape 13"/>
          <p:cNvSpPr/>
          <p:nvPr/>
        </p:nvSpPr>
        <p:spPr>
          <a:xfrm>
            <a:off x="647738" y="1597932"/>
            <a:ext cx="638629" cy="638629"/>
          </a:xfrm>
          <a:prstGeom prst="rect">
            <a:avLst/>
          </a:prstGeom>
          <a:noFill/>
          <a:ln w="19050">
            <a:solidFill>
              <a:schemeClr val="accent1">
                <a:alpha val="100000"/>
              </a:schemeClr>
            </a:solidFill>
            <a:prstDash val="solid"/>
          </a:ln>
        </p:spPr>
        <p:txBody>
          <a:bodyPr/>
          <a:lstStyle/>
          <a:p>
            <a:endParaRPr/>
          </a:p>
        </p:txBody>
      </p:sp>
      <p:sp>
        <p:nvSpPr>
          <p:cNvPr id="14" name="AutoShape 14"/>
          <p:cNvSpPr/>
          <p:nvPr/>
        </p:nvSpPr>
        <p:spPr>
          <a:xfrm>
            <a:off x="647738" y="3327861"/>
            <a:ext cx="638629" cy="638629"/>
          </a:xfrm>
          <a:prstGeom prst="rect">
            <a:avLst/>
          </a:prstGeom>
          <a:noFill/>
          <a:ln w="19050">
            <a:solidFill>
              <a:schemeClr val="accent1">
                <a:alpha val="100000"/>
              </a:schemeClr>
            </a:solidFill>
            <a:prstDash val="solid"/>
          </a:ln>
        </p:spPr>
        <p:txBody>
          <a:bodyPr/>
          <a:lstStyle/>
          <a:p>
            <a:endParaRPr/>
          </a:p>
        </p:txBody>
      </p:sp>
      <p:sp>
        <p:nvSpPr>
          <p:cNvPr id="15" name="AutoShape 15"/>
          <p:cNvSpPr/>
          <p:nvPr/>
        </p:nvSpPr>
        <p:spPr>
          <a:xfrm>
            <a:off x="647738" y="5057789"/>
            <a:ext cx="638629" cy="638629"/>
          </a:xfrm>
          <a:prstGeom prst="rect">
            <a:avLst/>
          </a:prstGeom>
          <a:noFill/>
          <a:ln w="19050">
            <a:solidFill>
              <a:schemeClr val="accent1">
                <a:alpha val="100000"/>
              </a:schemeClr>
            </a:solidFill>
            <a:prstDash val="solid"/>
          </a:ln>
        </p:spPr>
        <p:txBody>
          <a:bodyPr/>
          <a:lstStyle/>
          <a:p>
            <a:endParaRPr/>
          </a:p>
        </p:txBody>
      </p:sp>
      <p:pic>
        <p:nvPicPr>
          <p:cNvPr id="16" name="Picture 16"/>
          <p:cNvPicPr>
            <a:picLocks noChangeAspect="1"/>
          </p:cNvPicPr>
          <p:nvPr/>
        </p:nvPicPr>
        <p:blipFill>
          <a:blip r:embed="rId3"/>
          <a:stretch>
            <a:fillRect/>
          </a:stretch>
        </p:blipFill>
        <p:spPr>
          <a:xfrm flipH="1">
            <a:off x="10782300" y="12280900"/>
            <a:ext cx="0" cy="0"/>
          </a:xfrm>
          <a:prstGeom prst="rect">
            <a:avLst/>
          </a:prstGeom>
          <a:ln>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93" r="13193"/>
          <a:stretch>
            <a:fillRect/>
          </a:stretch>
        </p:blipFill>
        <p:spPr>
          <a:xfrm>
            <a:off x="601455" y="1456971"/>
            <a:ext cx="5140491" cy="4655350"/>
          </a:xfrm>
          <a:prstGeom prst="rect">
            <a:avLst/>
          </a:prstGeom>
        </p:spPr>
      </p:pic>
      <p:sp>
        <p:nvSpPr>
          <p:cNvPr id="3" name="TextBox 3"/>
          <p:cNvSpPr txBox="1"/>
          <p:nvPr/>
        </p:nvSpPr>
        <p:spPr>
          <a:xfrm>
            <a:off x="6007772" y="1924848"/>
            <a:ext cx="5064406" cy="898324"/>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根据设计灵感，初步绘制出乐器的外观和内部结构草图。</a:t>
            </a:r>
          </a:p>
        </p:txBody>
      </p:sp>
      <p:sp>
        <p:nvSpPr>
          <p:cNvPr id="4" name="TextBox 4"/>
          <p:cNvSpPr txBox="1"/>
          <p:nvPr/>
        </p:nvSpPr>
        <p:spPr>
          <a:xfrm>
            <a:off x="6007772" y="1456971"/>
            <a:ext cx="5064406" cy="449970"/>
          </a:xfrm>
          <a:prstGeom prst="rect">
            <a:avLst/>
          </a:prstGeom>
        </p:spPr>
        <p:txBody>
          <a:bodyPr vert="horz" wrap="square" lIns="114300" tIns="57150" rIns="114300" bIns="57150" rtlCol="0" anchor="b" anchorCtr="0">
            <a:noAutofit/>
          </a:bodyPr>
          <a:lstStyle/>
          <a:p>
            <a:pPr>
              <a:lnSpc>
                <a:spcPct val="77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绘制草图</a:t>
            </a:r>
          </a:p>
        </p:txBody>
      </p:sp>
      <p:sp>
        <p:nvSpPr>
          <p:cNvPr id="5" name="TextBox 5"/>
          <p:cNvSpPr txBox="1"/>
          <p:nvPr/>
        </p:nvSpPr>
        <p:spPr>
          <a:xfrm>
            <a:off x="6007772" y="3539953"/>
            <a:ext cx="5064406" cy="884543"/>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利用3D设计软件，将草图转化为三维模型，更直观地展现乐器的外观和细节。</a:t>
            </a:r>
          </a:p>
        </p:txBody>
      </p:sp>
      <p:sp>
        <p:nvSpPr>
          <p:cNvPr id="6" name="TextBox 6"/>
          <p:cNvSpPr txBox="1"/>
          <p:nvPr/>
        </p:nvSpPr>
        <p:spPr>
          <a:xfrm>
            <a:off x="6007772" y="3122433"/>
            <a:ext cx="5064406" cy="436189"/>
          </a:xfrm>
          <a:prstGeom prst="rect">
            <a:avLst/>
          </a:prstGeom>
        </p:spPr>
        <p:txBody>
          <a:bodyPr vert="horz" wrap="square" lIns="114300" tIns="57150" rIns="114300" bIns="57150" rtlCol="0" anchor="b" anchorCtr="0">
            <a:noAutofit/>
          </a:bodyPr>
          <a:lstStyle/>
          <a:p>
            <a:pPr>
              <a:lnSpc>
                <a:spcPct val="77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3D建模</a:t>
            </a:r>
          </a:p>
        </p:txBody>
      </p:sp>
      <p:sp>
        <p:nvSpPr>
          <p:cNvPr id="7" name="TextBox 7"/>
          <p:cNvSpPr txBox="1"/>
          <p:nvPr/>
        </p:nvSpPr>
        <p:spPr>
          <a:xfrm>
            <a:off x="6007772" y="5213997"/>
            <a:ext cx="5064406" cy="898324"/>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根据实际需求，对模型进行调整和优化，确保设计的可行性和美观性。</a:t>
            </a:r>
          </a:p>
        </p:txBody>
      </p:sp>
      <p:sp>
        <p:nvSpPr>
          <p:cNvPr id="8" name="TextBox 8"/>
          <p:cNvSpPr txBox="1"/>
          <p:nvPr/>
        </p:nvSpPr>
        <p:spPr>
          <a:xfrm>
            <a:off x="6007772" y="4768434"/>
            <a:ext cx="5064406" cy="422408"/>
          </a:xfrm>
          <a:prstGeom prst="rect">
            <a:avLst/>
          </a:prstGeom>
        </p:spPr>
        <p:txBody>
          <a:bodyPr vert="horz" wrap="square" lIns="114300" tIns="57150" rIns="114300" bIns="57150" rtlCol="0" anchor="b" anchorCtr="0">
            <a:noAutofit/>
          </a:bodyPr>
          <a:lstStyle/>
          <a:p>
            <a:pPr>
              <a:lnSpc>
                <a:spcPct val="77000"/>
              </a:lnSpc>
            </a:pPr>
            <a:r>
              <a:rPr lang="en-US" sz="2400" b="1">
                <a:solidFill>
                  <a:schemeClr val="accent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模型优化</a:t>
            </a: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初步绘制与模型构建</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N2EwZDU2NmIzNDJmNWNhOGYyZmQzN2JlZTAwNDIwMzY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115.18614173228343,&quot;left&quot;:106.94874015748033,&quot;top&quot;:358.0457480314961,&quot;width&quot;:734.4369291338584}"/>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115.18614173228343,&quot;left&quot;:106.94874015748033,&quot;top&quot;:358.0457480314961,&quot;width&quot;:734.4369291338584}"/>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115.18614173228343,&quot;left&quot;:106.94874015748033,&quot;top&quot;:358.0457480314961,&quot;width&quot;:734.4369291338584}"/>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115.18614173228343,&quot;left&quot;:106.94874015748033,&quot;top&quot;:358.0457480314961,&quot;width&quot;:734.4369291338584}"/>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115.18614173228343,&quot;left&quot;:106.94874015748033,&quot;top&quot;:358.0457480314961,&quot;width&quot;:734.4369291338584}"/>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115.18614173228343,&quot;left&quot;:106.94874015748033,&quot;top&quot;:358.0457480314961,&quot;width&quot;:734.4369291338584}"/>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115.18614173228343,&quot;left&quot;:106.94874015748033,&quot;top&quot;:358.0457480314961,&quot;width&quot;:734.4369291338584}"/>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115.18614173228343,&quot;left&quot;:106.94874015748033,&quot;top&quot;:358.0457480314961,&quot;width&quot;:734.4369291338584}"/>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heme/theme1.xml><?xml version="1.0" encoding="utf-8"?>
<a:theme xmlns:a="http://schemas.openxmlformats.org/drawingml/2006/main" name="1_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Cambria"/>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509</Words>
  <Application>Microsoft Office PowerPoint</Application>
  <PresentationFormat>宽屏</PresentationFormat>
  <Paragraphs>152</Paragraphs>
  <Slides>26</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26</vt:i4>
      </vt:variant>
    </vt:vector>
  </HeadingPairs>
  <TitlesOfParts>
    <vt:vector size="30" baseType="lpstr">
      <vt:lpstr>微软雅黑</vt:lpstr>
      <vt:lpstr>Arial</vt:lpstr>
      <vt:lpstr>Wingdings</vt:lpstr>
      <vt:lpstr>1_WPS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cp:revision>
  <cp:lastPrinted>2024-07-12T18:35:23Z</cp:lastPrinted>
  <dcterms:created xsi:type="dcterms:W3CDTF">2024-07-12T18:35:23Z</dcterms:created>
  <dcterms:modified xsi:type="dcterms:W3CDTF">2024-08-09T00:56:55Z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