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51" r:id="rId2"/>
    <p:sldId id="708" r:id="rId3"/>
    <p:sldId id="709" r:id="rId4"/>
    <p:sldId id="710" r:id="rId5"/>
    <p:sldId id="711" r:id="rId6"/>
    <p:sldId id="712" r:id="rId7"/>
    <p:sldId id="713" r:id="rId8"/>
    <p:sldId id="714" r:id="rId9"/>
    <p:sldId id="715" r:id="rId10"/>
    <p:sldId id="716" r:id="rId11"/>
    <p:sldId id="720" r:id="rId12"/>
    <p:sldId id="71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algn="l" rtl="0" eaLnBrk="0" fontAlgn="auto" hangingPunct="0">
      <a:defRPr sz="2400" b="1" kern="1200">
        <a:solidFill>
          <a:srgbClr val="C0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auto" hangingPunct="0">
      <a:defRPr sz="2400" b="1" kern="1200">
        <a:solidFill>
          <a:srgbClr val="C0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auto" hangingPunct="0">
      <a:defRPr sz="2400" b="1" kern="1200">
        <a:solidFill>
          <a:srgbClr val="C0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auto" hangingPunct="0">
      <a:defRPr sz="2400" b="1" kern="1200">
        <a:solidFill>
          <a:srgbClr val="C0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auto" hangingPunct="0">
      <a:defRPr sz="2400" b="1" kern="1200">
        <a:solidFill>
          <a:srgbClr val="C0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C0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C0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C0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C0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799" userDrawn="1">
          <p15:clr>
            <a:srgbClr val="A4A3A4"/>
          </p15:clr>
        </p15:guide>
        <p15:guide id="4" pos="5057" userDrawn="1">
          <p15:clr>
            <a:srgbClr val="A4A3A4"/>
          </p15:clr>
        </p15:guide>
        <p15:guide id="5" pos="2789" userDrawn="1">
          <p15:clr>
            <a:srgbClr val="A4A3A4"/>
          </p15:clr>
        </p15:guide>
        <p15:guide id="6" pos="7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4" autoAdjust="0"/>
    <p:restoredTop sz="98756" autoAdjust="0"/>
  </p:normalViewPr>
  <p:slideViewPr>
    <p:cSldViewPr showGuides="1">
      <p:cViewPr varScale="1">
        <p:scale>
          <a:sx n="111" d="100"/>
          <a:sy n="111" d="100"/>
        </p:scale>
        <p:origin x="288" y="72"/>
      </p:cViewPr>
      <p:guideLst>
        <p:guide orient="horz" pos="1620"/>
        <p:guide pos="2880"/>
        <p:guide orient="horz" pos="2799"/>
        <p:guide pos="5057"/>
        <p:guide pos="2789"/>
        <p:guide pos="7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477E6F-2748-44B8-B66D-2440B382ADE5}" type="datetimeFigureOut">
              <a:rPr lang="zh-CN" altLang="en-US"/>
              <a:t>2024/8/9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C2C29C7-392C-45DA-9A21-E6D143B1750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31" r:link="rId3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slide" Target="slide7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4544" y="771550"/>
            <a:ext cx="91440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第三章　声的世界</a:t>
            </a:r>
            <a:endParaRPr lang="en-US" altLang="zh-CN" sz="3600" dirty="0">
              <a:solidFill>
                <a:srgbClr val="669900"/>
              </a:solidFill>
              <a:ea typeface="黑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80528" y="1851670"/>
            <a:ext cx="9144000" cy="16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跨学科实践</a:t>
            </a:r>
            <a:endParaRPr lang="en-US" altLang="zh-CN" sz="3600" dirty="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2.举办“创作与炫酷”音乐会</a:t>
            </a:r>
            <a:endParaRPr lang="en-US" altLang="zh-CN" sz="3600" dirty="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7" name="yt_shape_11037"/>
          <p:cNvSpPr txBox="1"/>
          <p:nvPr/>
        </p:nvSpPr>
        <p:spPr>
          <a:xfrm>
            <a:off x="615764" y="396682"/>
            <a:ext cx="8444916" cy="15754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(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二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)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乐器演奏</a:t>
            </a:r>
          </a:p>
          <a:p>
            <a:pPr marL="380365" indent="-380365" algn="l" eaLnBrk="1" latinLnBrk="0" hangingPunct="0">
              <a:lnSpc>
                <a:spcPct val="130000"/>
              </a:lnSpc>
            </a:pPr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4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小组同学进行音乐会表演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并用手机记录声音的波形图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_⨹_1_b1ed8"/>
              </a:rPr>
              <a:t>，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如图所示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11039" name="yt_image_110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11214" y="1817557"/>
            <a:ext cx="5832648" cy="173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77280" y="3435846"/>
            <a:ext cx="988335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330" lvl="0" indent="-354965" eaLnBrk="1">
              <a:lnSpc>
                <a:spcPct val="130000"/>
              </a:lnSpc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4"/>
                <a:ea typeface="宋体" panose="02010600030101010101" pitchFamily="2" charset="-122"/>
              </a:rPr>
              <a:t>(1)</a:t>
            </a:r>
            <a:r>
              <a:rPr lang="zh-CN" altLang="en-US">
                <a:solidFill>
                  <a:srgbClr val="000000"/>
                </a:solidFill>
                <a:latin typeface="Times New Roman" panose="02020603050405020304" pitchFamily="14"/>
                <a:ea typeface="宋体" panose="02010600030101010101" pitchFamily="2" charset="-122"/>
              </a:rPr>
              <a:t>通过波形图可以知道不同的乐器声音的音色</a:t>
            </a:r>
            <a:r>
              <a:rPr lang="zh-CN" altLang="en-US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zh-CN" altLang="en-US"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</a:t>
            </a:r>
            <a:r>
              <a:rPr lang="zh-CN" altLang="en-US" sz="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zh-CN" altLang="en-US" sz="100" spc="-100">
                <a:latin typeface="Times New Roman" panose="02020603050405020304" pitchFamily="14"/>
              </a:rPr>
              <a:t>⁠</a:t>
            </a:r>
            <a:r>
              <a:rPr lang="zh-CN" altLang="en-US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zh-CN" altLang="en-US"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</a:t>
            </a:r>
            <a:r>
              <a:rPr lang="zh-CN" altLang="en-US" sz="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4"/>
                <a:ea typeface="宋体" panose="02010600030101010101" pitchFamily="2" charset="-122"/>
              </a:rPr>
              <a:t>(</a:t>
            </a:r>
            <a:r>
              <a:rPr lang="zh-CN" altLang="en-US">
                <a:solidFill>
                  <a:srgbClr val="000000"/>
                </a:solidFill>
                <a:latin typeface="Times New Roman" panose="02020603050405020304" pitchFamily="14"/>
                <a:ea typeface="宋体" panose="02010600030101010101" pitchFamily="2" charset="-122"/>
              </a:rPr>
              <a:t>填</a:t>
            </a:r>
            <a:endParaRPr lang="en-US" altLang="zh-CN">
              <a:solidFill>
                <a:srgbClr val="000000"/>
              </a:solidFill>
              <a:latin typeface="Times New Roman" panose="02020603050405020304" pitchFamily="14"/>
              <a:ea typeface="宋体" panose="02010600030101010101" pitchFamily="2" charset="-122"/>
            </a:endParaRPr>
          </a:p>
          <a:p>
            <a:pPr marL="735330" lvl="0" indent="-14605" eaLnBrk="1">
              <a:lnSpc>
                <a:spcPct val="130000"/>
              </a:lnSpc>
            </a:pP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Times New Roman" panose="02020603050405020304" pitchFamily="14"/>
                <a:ea typeface="宋体" panose="02010600030101010101" pitchFamily="2" charset="-122"/>
              </a:rPr>
              <a:t>相同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>
                <a:solidFill>
                  <a:srgbClr val="000000"/>
                </a:solidFill>
                <a:latin typeface="Times New Roman" panose="02020603050405020304" pitchFamily="14"/>
                <a:ea typeface="宋体" panose="02010600030101010101" pitchFamily="2" charset="-122"/>
              </a:rPr>
              <a:t>或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Times New Roman" panose="02020603050405020304" pitchFamily="14"/>
                <a:ea typeface="宋体" panose="02010600030101010101" pitchFamily="2" charset="-122"/>
              </a:rPr>
              <a:t>不同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4"/>
                <a:ea typeface="宋体" panose="02010600030101010101" pitchFamily="2" charset="-122"/>
              </a:rPr>
              <a:t>)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,isEnd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36296" y="3317250"/>
            <a:ext cx="562674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  <a:sym typeface="_⨹_2_dd400"/>
              </a:rPr>
              <a:t>不</a:t>
            </a:r>
            <a:b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</a:b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596336" y="3317250"/>
            <a:ext cx="792861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同　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926170" y="4438919"/>
            <a:ext cx="1293676" cy="216000"/>
            <a:chOff x="464359" y="4442003"/>
            <a:chExt cx="1293676" cy="216000"/>
          </a:xfrm>
        </p:grpSpPr>
        <p:sp>
          <p:nvSpPr>
            <p:cNvPr id="3" name="95aad3ae-f25d-45bd-9528-be0983b0e454" descr="{&quot;SlideNumber&quot;:&quot;10&quot;,&quot;SlideID&quot;:&quot;714&quot;}">
              <a:hlinkClick r:id="rId3" action="ppaction://hlinksldjump"/>
            </p:cNvPr>
            <p:cNvSpPr/>
            <p:nvPr/>
          </p:nvSpPr>
          <p:spPr>
            <a:xfrm>
              <a:off x="810507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973f7889-1519-427e-af57-5efd5a7a30f2" descr="{&quot;SlideNumber&quot;:&quot;11&quot;,&quot;SlideID&quot;:&quot;715&quot;}">
              <a:hlinkClick r:id="rId4" action="ppaction://hlinksldjump"/>
            </p:cNvPr>
            <p:cNvSpPr/>
            <p:nvPr/>
          </p:nvSpPr>
          <p:spPr>
            <a:xfrm>
              <a:off x="1156655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799c6a43-5379-4b72-a400-3d57bf54f1e8" descr="{&quot;SlideNumber&quot;:&quot;12&quot;,&quot;SlideID&quot;:&quot;716&quot;}">
              <a:hlinkClick r:id="rId5" action="ppaction://hlinksldjump"/>
            </p:cNvPr>
            <p:cNvSpPr/>
            <p:nvPr/>
          </p:nvSpPr>
          <p:spPr>
            <a:xfrm>
              <a:off x="1502803" y="4442003"/>
              <a:ext cx="255232" cy="216000"/>
            </a:xfrm>
            <a:prstGeom prst="roundRect">
              <a:avLst/>
            </a:prstGeom>
            <a:solidFill>
              <a:srgbClr val="0072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lang="en-US" altLang="zh-CN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ea698d60-ad3b-42cd-9d8a-a152bb3fa7f8" descr="{&quot;SlideNumber&quot;:&quot;9&quot;,&quot;SlideID&quot;:&quot;713&quot;}">
              <a:hlinkClick r:id="rId6" action="ppaction://hlinksldjump"/>
            </p:cNvPr>
            <p:cNvSpPr/>
            <p:nvPr/>
          </p:nvSpPr>
          <p:spPr>
            <a:xfrm>
              <a:off x="464359" y="4449623"/>
              <a:ext cx="255232" cy="195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1" name="yt_shape_11041"/>
          <p:cNvSpPr txBox="1"/>
          <p:nvPr/>
        </p:nvSpPr>
        <p:spPr>
          <a:xfrm>
            <a:off x="361910" y="2697026"/>
            <a:ext cx="8444916" cy="19567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5330" indent="-354965" eaLnBrk="1" latinLnBrk="0" hangingPunct="0">
              <a:lnSpc>
                <a:spcPct val="120000"/>
              </a:lnSpc>
            </a:pP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(2)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小点说波形图振动的幅度是一样的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7_440db,isEnd"/>
              </a:rPr>
              <a:t>但我听到声音的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响度却不同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请你猜想为什么会出现这种情况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</a:t>
            </a:r>
            <a:r>
              <a:rPr sz="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100" spc="-100">
                <a:latin typeface="Times New Roman" panose="02020603050405020304" pitchFamily="14"/>
              </a:rPr>
              <a:t>⁠</a:t>
            </a:r>
            <a:br>
              <a:rPr lang="zh-CN" altLang="zh-CN" sz="24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sym typeface="W:6.004961,H:43.2"/>
              </a:rPr>
            </a:b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                                                                     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100" spc="-100">
                <a:latin typeface="Times New Roman" panose="02020603050405020304" pitchFamily="14"/>
              </a:rPr>
              <a:t>⁠</a:t>
            </a:r>
            <a:br>
              <a:rPr lang="zh-CN" altLang="zh-CN" sz="24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sym typeface="W:6.005039,H:43.2"/>
              </a:rPr>
            </a:br>
            <a:r>
              <a:rPr sz="2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100" spc="-100">
                <a:latin typeface="Times New Roman" panose="02020603050405020304" pitchFamily="14"/>
              </a:rPr>
              <a:t>⁠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,isEnd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44287" y="2980026"/>
            <a:ext cx="562674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  <a:sym typeface="_⨹_2_6c27a"/>
              </a:rPr>
              <a:t>声</a:t>
            </a:r>
            <a:b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</a:b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73626" y="3393305"/>
            <a:ext cx="6996747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  <a:sym typeface="_⨹_22_79978"/>
              </a:rPr>
              <a:t>音的响度不仅与振幅有关还与距离发声体的远近有</a:t>
            </a:r>
            <a:b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</a:b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6013" y="3788150"/>
            <a:ext cx="792861" cy="556527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关　</a:t>
            </a:r>
            <a:endParaRPr lang="zh-CN" altLang="en-US"/>
          </a:p>
        </p:txBody>
      </p:sp>
      <p:sp>
        <p:nvSpPr>
          <p:cNvPr id="8" name="yt_shape_11037"/>
          <p:cNvSpPr txBox="1"/>
          <p:nvPr/>
        </p:nvSpPr>
        <p:spPr>
          <a:xfrm>
            <a:off x="615764" y="396682"/>
            <a:ext cx="8444916" cy="9069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>
              <a:lnSpc>
                <a:spcPct val="120000"/>
              </a:lnSpc>
            </a:pPr>
            <a:r>
              <a:rPr lang="en-US" altLang="zh-CN">
                <a:solidFill>
                  <a:srgbClr val="949493"/>
                </a:solidFill>
                <a:latin typeface="Times New Roman" panose="02020603050405020304" pitchFamily="14"/>
                <a:ea typeface="宋体" panose="02010600030101010101" pitchFamily="2" charset="-122"/>
              </a:rPr>
              <a:t>4</a:t>
            </a:r>
            <a:r>
              <a:rPr lang="en-US" altLang="zh-CN">
                <a:solidFill>
                  <a:srgbClr val="94949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小组同学进行音乐会表演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并用手机记录声音的波形图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_⨹_1_b1ed8"/>
              </a:rPr>
              <a:t>，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如图所示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9" name="yt_image_110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5736" y="1303631"/>
            <a:ext cx="4939637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3926170" y="4438919"/>
            <a:ext cx="1293676" cy="216000"/>
            <a:chOff x="464359" y="4442003"/>
            <a:chExt cx="1293676" cy="216000"/>
          </a:xfrm>
        </p:grpSpPr>
        <p:sp>
          <p:nvSpPr>
            <p:cNvPr id="7" name="58131d37-8e25-4bb7-b9f2-c80550676880" descr="{&quot;SlideNumber&quot;:&quot;10&quot;,&quot;SlideID&quot;:&quot;714&quot;}">
              <a:hlinkClick r:id="rId3" action="ppaction://hlinksldjump"/>
            </p:cNvPr>
            <p:cNvSpPr/>
            <p:nvPr/>
          </p:nvSpPr>
          <p:spPr>
            <a:xfrm>
              <a:off x="810507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520efad2-8e49-4bf3-abba-ccf19054cde6" descr="{&quot;SlideNumber&quot;:&quot;11&quot;,&quot;SlideID&quot;:&quot;715&quot;}">
              <a:hlinkClick r:id="rId4" action="ppaction://hlinksldjump"/>
            </p:cNvPr>
            <p:cNvSpPr/>
            <p:nvPr/>
          </p:nvSpPr>
          <p:spPr>
            <a:xfrm>
              <a:off x="1156655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a4f88249-19aa-4b98-acee-e97f6a4e9993" descr="{&quot;SlideNumber&quot;:&quot;12&quot;,&quot;SlideID&quot;:&quot;716&quot;}">
              <a:hlinkClick r:id="rId5" action="ppaction://hlinksldjump"/>
            </p:cNvPr>
            <p:cNvSpPr/>
            <p:nvPr/>
          </p:nvSpPr>
          <p:spPr>
            <a:xfrm>
              <a:off x="1502803" y="4442003"/>
              <a:ext cx="255232" cy="216000"/>
            </a:xfrm>
            <a:prstGeom prst="roundRect">
              <a:avLst/>
            </a:prstGeom>
            <a:solidFill>
              <a:srgbClr val="0072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lang="en-US" altLang="zh-CN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3ad9fcc6-688c-44b3-8ccc-5fb1ca477dc2" descr="{&quot;SlideNumber&quot;:&quot;9&quot;,&quot;SlideID&quot;:&quot;713&quot;}">
              <a:hlinkClick r:id="rId6" action="ppaction://hlinksldjump"/>
            </p:cNvPr>
            <p:cNvSpPr/>
            <p:nvPr/>
          </p:nvSpPr>
          <p:spPr>
            <a:xfrm>
              <a:off x="464359" y="4449623"/>
              <a:ext cx="255232" cy="195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4" name="yt_shape_11044"/>
          <p:cNvSpPr txBox="1"/>
          <p:nvPr/>
        </p:nvSpPr>
        <p:spPr>
          <a:xfrm>
            <a:off x="540000" y="792000"/>
            <a:ext cx="1413079" cy="30476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1500" b="0" i="0" u="none" spc="10644">
                <a:solidFill>
                  <a:srgbClr val="1EE3CF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1043" name="yt_image_110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0000" y="893833"/>
            <a:ext cx="1399110" cy="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6" name="yt_shape_11046"/>
          <p:cNvSpPr txBox="1"/>
          <p:nvPr/>
        </p:nvSpPr>
        <p:spPr>
          <a:xfrm>
            <a:off x="540119" y="1291232"/>
            <a:ext cx="8444916" cy="10214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　　声音在现代技术中还有什么应用呢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8_83569"/>
              </a:rPr>
              <a:t>请同学们继续探索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交流吧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26170" y="4438919"/>
            <a:ext cx="1293676" cy="216000"/>
            <a:chOff x="464359" y="4442003"/>
            <a:chExt cx="1293676" cy="216000"/>
          </a:xfrm>
        </p:grpSpPr>
        <p:sp>
          <p:nvSpPr>
            <p:cNvPr id="7" name="dd4fd21d-9b72-41d3-8e60-4f99ae31a549" descr="{&quot;SlideNumber&quot;:&quot;10&quot;,&quot;SlideID&quot;:&quot;714&quot;}">
              <a:hlinkClick r:id="rId3" action="ppaction://hlinksldjump"/>
            </p:cNvPr>
            <p:cNvSpPr/>
            <p:nvPr/>
          </p:nvSpPr>
          <p:spPr>
            <a:xfrm>
              <a:off x="810507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b6f67537-0286-4e8c-a700-2126a64ab64d" descr="{&quot;SlideNumber&quot;:&quot;11&quot;,&quot;SlideID&quot;:&quot;715&quot;}">
              <a:hlinkClick r:id="rId4" action="ppaction://hlinksldjump"/>
            </p:cNvPr>
            <p:cNvSpPr/>
            <p:nvPr/>
          </p:nvSpPr>
          <p:spPr>
            <a:xfrm>
              <a:off x="1156655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2a945f83-aa29-4165-a78f-6af28043dab5" descr="{&quot;SlideNumber&quot;:&quot;12&quot;,&quot;SlideID&quot;:&quot;716&quot;}">
              <a:hlinkClick r:id="rId5" action="ppaction://hlinksldjump"/>
            </p:cNvPr>
            <p:cNvSpPr/>
            <p:nvPr/>
          </p:nvSpPr>
          <p:spPr>
            <a:xfrm>
              <a:off x="1502803" y="4442003"/>
              <a:ext cx="255232" cy="216000"/>
            </a:xfrm>
            <a:prstGeom prst="roundRect">
              <a:avLst/>
            </a:prstGeom>
            <a:solidFill>
              <a:srgbClr val="0072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lang="en-US" altLang="zh-CN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7e08299b-5c98-4a8b-8958-d1ee3154ad7b" descr="{&quot;SlideNumber&quot;:&quot;9&quot;,&quot;SlideID&quot;:&quot;713&quot;}">
              <a:hlinkClick r:id="rId6" action="ppaction://hlinksldjump"/>
            </p:cNvPr>
            <p:cNvSpPr/>
            <p:nvPr/>
          </p:nvSpPr>
          <p:spPr>
            <a:xfrm>
              <a:off x="464359" y="4449623"/>
              <a:ext cx="255232" cy="195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9" name="yt_shape_11009"/>
          <p:cNvSpPr txBox="1"/>
          <p:nvPr/>
        </p:nvSpPr>
        <p:spPr>
          <a:xfrm>
            <a:off x="540000" y="792000"/>
            <a:ext cx="1401217" cy="29463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1450" b="0" i="0" u="none" spc="10564">
                <a:solidFill>
                  <a:srgbClr val="1EE3CF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1008" name="yt_image_110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0000" y="897008"/>
            <a:ext cx="1385750" cy="3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11" name="yt_shape_11011"/>
          <p:cNvSpPr txBox="1"/>
          <p:nvPr/>
        </p:nvSpPr>
        <p:spPr>
          <a:xfrm>
            <a:off x="540119" y="1288057"/>
            <a:ext cx="8444916" cy="26834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　　小点在学校艺术节活动中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12_df68d"/>
              </a:rPr>
              <a:t>发现每种乐器都有独特的表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现方式和演奏特点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它们虽各有不同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但又构成整体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2_f9cf8"/>
              </a:rPr>
              <a:t>给人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以美和艺术的享受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我们能不能利用身边的物品自制乐器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_⨹_1_dc6dc"/>
              </a:rPr>
              <a:t>、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演奏音乐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举办一场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创作与酷炫 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音乐会呢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5_c33c8"/>
              </a:rPr>
              <a:t>于是牛顿小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组同学们进行了下列实践活动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3" name="yt_shape_11013"/>
          <p:cNvSpPr txBox="1"/>
          <p:nvPr/>
        </p:nvSpPr>
        <p:spPr>
          <a:xfrm>
            <a:off x="540000" y="792000"/>
            <a:ext cx="1401217" cy="29463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1450" b="0" i="0" u="none" spc="10564">
                <a:solidFill>
                  <a:srgbClr val="1EE3CF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1012" name="yt_image_110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0000" y="897008"/>
            <a:ext cx="1385750" cy="3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15" name="yt_shape_11015"/>
          <p:cNvSpPr txBox="1"/>
          <p:nvPr/>
        </p:nvSpPr>
        <p:spPr>
          <a:xfrm>
            <a:off x="540119" y="1288057"/>
            <a:ext cx="8444916" cy="15754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50000"/>
              </a:lnSpc>
            </a:pP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　　乐器有弦乐器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</a:t>
            </a:r>
            <a:r>
              <a:rPr sz="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乐器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     </a:t>
            </a:r>
            <a:r>
              <a:rPr sz="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乐器等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3_8842f,isEnd"/>
              </a:rPr>
              <a:t>众多乐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器会发出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     </a:t>
            </a:r>
            <a:r>
              <a:rPr sz="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     </a:t>
            </a:r>
            <a:r>
              <a:rPr sz="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和响度不同的声音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4_0fbc6,isEnd"/>
              </a:rPr>
              <a:t>使举办音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乐会成为可能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,isEnd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13983" y="1241251"/>
            <a:ext cx="792861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管　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52308" y="1241251"/>
            <a:ext cx="1099249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打击　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82046" y="1789891"/>
            <a:ext cx="1099249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音调　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13983" y="1789891"/>
            <a:ext cx="1099249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音色　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7" name="yt_shape_11017"/>
          <p:cNvSpPr txBox="1"/>
          <p:nvPr/>
        </p:nvSpPr>
        <p:spPr>
          <a:xfrm>
            <a:off x="540000" y="792000"/>
            <a:ext cx="1401217" cy="29463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1450" b="0" i="0" u="none" spc="10564">
                <a:solidFill>
                  <a:srgbClr val="1EE3CF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1016" name="yt_image_110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0000" y="897008"/>
            <a:ext cx="1385750" cy="3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19" name="yt_shape_11019"/>
          <p:cNvSpPr txBox="1"/>
          <p:nvPr/>
        </p:nvSpPr>
        <p:spPr>
          <a:xfrm>
            <a:off x="540119" y="1288057"/>
            <a:ext cx="8444916" cy="15754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任务一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了解乐器</a:t>
            </a: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400" b="1" i="0" u="none" spc="150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24_d6fc4"/>
              </a:rPr>
              <a:t>　　中国传统乐器用声音搭建起了与中华传统艺术对话</a:t>
            </a:r>
            <a:br>
              <a:rPr lang="zh-CN" altLang="zh-CN" sz="2400" b="1" i="0" u="none" spc="150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 spc="150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的桥梁</a:t>
            </a:r>
            <a:r>
              <a:rPr lang="zh-CN" altLang="zh-CN" sz="2400" b="1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1" name="yt_shape_11021"/>
          <p:cNvSpPr txBox="1"/>
          <p:nvPr/>
        </p:nvSpPr>
        <p:spPr>
          <a:xfrm>
            <a:off x="532883" y="613993"/>
            <a:ext cx="8444916" cy="2158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/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1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如图甲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独弦琴是京族的传统乐器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它只有一根琴弦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1_c0d5a,isEnd"/>
              </a:rPr>
              <a:t>其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琴弦的一端固定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另一端与摇杆连接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在演奏时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3_45747,isEnd"/>
              </a:rPr>
              <a:t>演奏者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通过摇动摇杆来改变琴声的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     </a:t>
            </a:r>
            <a:r>
              <a:rPr sz="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(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填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音调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1_26a41,isEnd"/>
              </a:rPr>
              <a:t>响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度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或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音色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)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如图乙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12_9fa8f,isEnd"/>
              </a:rPr>
              <a:t>公嫲吹是流行于福建省长汀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县的传统演奏形式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我们能通过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     </a:t>
            </a:r>
            <a:r>
              <a:rPr sz="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100" spc="-100">
                <a:latin typeface="Times New Roman" panose="02020603050405020304" pitchFamily="14"/>
              </a:rPr>
              <a:t>⁠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7_5e5b6,isEnd"/>
              </a:rPr>
              <a:t>辨别独弦琴与公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嫲吹乐器的声音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,isEnd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01931" y="1146360"/>
            <a:ext cx="1099249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音调　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13924" y="1908132"/>
            <a:ext cx="1099249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音色　</a:t>
            </a:r>
            <a:endParaRPr lang="zh-CN" altLang="en-US"/>
          </a:p>
        </p:txBody>
      </p:sp>
      <p:pic>
        <p:nvPicPr>
          <p:cNvPr id="30" name="yt_image_110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3848" y="2859782"/>
            <a:ext cx="1436504" cy="11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yt_image_11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352" y="3154422"/>
            <a:ext cx="1296294" cy="8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yt_shape_11026"/>
          <p:cNvSpPr txBox="1"/>
          <p:nvPr/>
        </p:nvSpPr>
        <p:spPr>
          <a:xfrm>
            <a:off x="3679734" y="4019292"/>
            <a:ext cx="484732" cy="5332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甲</a:t>
            </a:r>
          </a:p>
        </p:txBody>
      </p:sp>
      <p:sp>
        <p:nvSpPr>
          <p:cNvPr id="33" name="yt_shape_11027"/>
          <p:cNvSpPr txBox="1"/>
          <p:nvPr/>
        </p:nvSpPr>
        <p:spPr>
          <a:xfrm>
            <a:off x="5406133" y="4019292"/>
            <a:ext cx="484732" cy="5332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乙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66500" y="12090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" name="yt_shape_11028"/>
          <p:cNvSpPr txBox="1"/>
          <p:nvPr/>
        </p:nvSpPr>
        <p:spPr>
          <a:xfrm>
            <a:off x="569686" y="334800"/>
            <a:ext cx="8444916" cy="15754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任务二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用身边材料制作创意乐器</a:t>
            </a:r>
          </a:p>
          <a:p>
            <a:pPr algn="l" eaLnBrk="1" latinLnBrk="0" hangingPunct="0">
              <a:lnSpc>
                <a:spcPct val="150000"/>
              </a:lnSpc>
            </a:pP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(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一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)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自制乐器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19_7cf3c"/>
              </a:rPr>
              <a:t>小组同学按照乐器的种类分工合作分别设计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制作出以下成品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2" name="yt_shape_11032"/>
          <p:cNvSpPr txBox="1"/>
          <p:nvPr/>
        </p:nvSpPr>
        <p:spPr>
          <a:xfrm>
            <a:off x="540119" y="503968"/>
            <a:ext cx="8444916" cy="2145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50000"/>
              </a:lnSpc>
            </a:pPr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1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小点同学用胡萝卜自制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萝卜笛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如图所示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萝卜笛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_⨹_1_6b073,isEnd"/>
              </a:rPr>
              <a:t>”</a:t>
            </a:r>
            <a:b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属于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</a:t>
            </a:r>
            <a:r>
              <a:rPr sz="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乐器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靠的是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的振动发声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3_e8576,isEnd"/>
              </a:rPr>
              <a:t>吹奏胡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萝卜笛子时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18_d2036,isEnd"/>
              </a:rPr>
              <a:t>小点用手指按住不同的孔是为了改变声音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的</a:t>
            </a:r>
            <a:r>
              <a:rPr sz="2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     </a:t>
            </a:r>
            <a:r>
              <a:rPr sz="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(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填声音的特性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)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,isEnd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49636" y="1005802"/>
            <a:ext cx="792860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管　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07123" y="1005802"/>
            <a:ext cx="1405637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空气柱　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43248" y="2103082"/>
            <a:ext cx="1099249" cy="572847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音调　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926170" y="4438919"/>
            <a:ext cx="1293676" cy="216000"/>
            <a:chOff x="464359" y="4442003"/>
            <a:chExt cx="1293676" cy="216000"/>
          </a:xfrm>
        </p:grpSpPr>
        <p:sp>
          <p:nvSpPr>
            <p:cNvPr id="7" name="9665f742-ac46-4b89-8c93-dcf87dba1335" descr="{&quot;SlideNumber&quot;:&quot;10&quot;,&quot;SlideID&quot;:&quot;714&quot;}">
              <a:hlinkClick r:id="rId2" action="ppaction://hlinksldjump"/>
            </p:cNvPr>
            <p:cNvSpPr/>
            <p:nvPr/>
          </p:nvSpPr>
          <p:spPr>
            <a:xfrm>
              <a:off x="810507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80606d0f-132d-4b36-bc36-d859f2409a9c" descr="{&quot;SlideNumber&quot;:&quot;11&quot;,&quot;SlideID&quot;:&quot;715&quot;}">
              <a:hlinkClick r:id="rId3" action="ppaction://hlinksldjump"/>
            </p:cNvPr>
            <p:cNvSpPr/>
            <p:nvPr/>
          </p:nvSpPr>
          <p:spPr>
            <a:xfrm>
              <a:off x="1156655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10b627f-8c53-4299-a5e2-5fb5f4b59099" descr="{&quot;SlideNumber&quot;:&quot;12&quot;,&quot;SlideID&quot;:&quot;716&quot;}">
              <a:hlinkClick r:id="rId4" action="ppaction://hlinksldjump"/>
            </p:cNvPr>
            <p:cNvSpPr/>
            <p:nvPr/>
          </p:nvSpPr>
          <p:spPr>
            <a:xfrm>
              <a:off x="1502803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ea8d6d1f-175c-4394-84c8-31f82b5b0160" descr="{&quot;SlideNumber&quot;:&quot;9&quot;,&quot;SlideID&quot;:&quot;713&quot;}">
              <a:hlinkClick r:id="rId5" action="ppaction://hlinksldjump"/>
            </p:cNvPr>
            <p:cNvSpPr/>
            <p:nvPr/>
          </p:nvSpPr>
          <p:spPr>
            <a:xfrm>
              <a:off x="464359" y="4449623"/>
              <a:ext cx="255232" cy="195566"/>
            </a:xfrm>
            <a:prstGeom prst="roundRect">
              <a:avLst/>
            </a:prstGeom>
            <a:solidFill>
              <a:srgbClr val="0072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lang="en-US" altLang="zh-CN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yt_image_1103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25378" y="2859782"/>
            <a:ext cx="18043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3" name="yt_shape_11033"/>
          <p:cNvSpPr txBox="1"/>
          <p:nvPr/>
        </p:nvSpPr>
        <p:spPr>
          <a:xfrm>
            <a:off x="539552" y="555526"/>
            <a:ext cx="8444916" cy="26834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50000"/>
              </a:lnSpc>
            </a:pPr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2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小训利用矿泉水瓶和一些黄豆做了三个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小沙锤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2_d739d,isEnd"/>
              </a:rPr>
              <a:t>做好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后边摇边唱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他发现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当用力摇晃沙锤时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声音的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</a:t>
            </a:r>
            <a:r>
              <a:rPr sz="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100" spc="-100">
                <a:latin typeface="Times New Roman" panose="02020603050405020304" pitchFamily="14"/>
              </a:rPr>
              <a:t>⁠</a:t>
            </a:r>
            <a:br>
              <a:rPr lang="zh-CN" altLang="zh-CN" sz="24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sym typeface="W:6.005039,H:43.2"/>
              </a:rPr>
            </a:b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</a:t>
            </a:r>
            <a:r>
              <a:rPr sz="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(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填声音的特性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)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会增加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12_48466,isEnd"/>
              </a:rPr>
              <a:t>小训还想要制作一个音调更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高的沙锤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他应该选择一个更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</a:t>
            </a:r>
            <a:r>
              <a:rPr sz="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(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填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大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或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小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)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1_38f56,isEnd"/>
              </a:rPr>
              <a:t> 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的瓶子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,isEnd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76818" y="1057360"/>
            <a:ext cx="562674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  <a:sym typeface="_⨹_2_58ed3"/>
              </a:rPr>
              <a:t>响</a:t>
            </a:r>
            <a:b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9906" y="1606000"/>
            <a:ext cx="792861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度　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19331" y="2154640"/>
            <a:ext cx="792861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小　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926170" y="4438919"/>
            <a:ext cx="1293676" cy="216000"/>
            <a:chOff x="464359" y="4442003"/>
            <a:chExt cx="1293676" cy="216000"/>
          </a:xfrm>
        </p:grpSpPr>
        <p:sp>
          <p:nvSpPr>
            <p:cNvPr id="24" name="bb99728a-deb9-433b-a89f-7c61f952e588" descr="{&quot;SlideNumber&quot;:&quot;10&quot;,&quot;SlideID&quot;:&quot;714&quot;}">
              <a:hlinkClick r:id="rId2" action="ppaction://hlinksldjump"/>
            </p:cNvPr>
            <p:cNvSpPr/>
            <p:nvPr/>
          </p:nvSpPr>
          <p:spPr>
            <a:xfrm>
              <a:off x="810507" y="4442003"/>
              <a:ext cx="255232" cy="216000"/>
            </a:xfrm>
            <a:prstGeom prst="roundRect">
              <a:avLst/>
            </a:prstGeom>
            <a:solidFill>
              <a:srgbClr val="0072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lang="en-US" altLang="zh-CN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0fe8340-7384-433f-bd06-1c9d97aad7e4" descr="{&quot;SlideNumber&quot;:&quot;11&quot;,&quot;SlideID&quot;:&quot;715&quot;}">
              <a:hlinkClick r:id="rId3" action="ppaction://hlinksldjump"/>
            </p:cNvPr>
            <p:cNvSpPr/>
            <p:nvPr/>
          </p:nvSpPr>
          <p:spPr>
            <a:xfrm>
              <a:off x="1156655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957c758-dc5a-4a11-8e3a-be82622151ce" descr="{&quot;SlideNumber&quot;:&quot;12&quot;,&quot;SlideID&quot;:&quot;716&quot;}">
              <a:hlinkClick r:id="rId4" action="ppaction://hlinksldjump"/>
            </p:cNvPr>
            <p:cNvSpPr/>
            <p:nvPr/>
          </p:nvSpPr>
          <p:spPr>
            <a:xfrm>
              <a:off x="1502803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074b639a-268c-46cc-a27a-ee220a614ea5" descr="{&quot;SlideNumber&quot;:&quot;9&quot;,&quot;SlideID&quot;:&quot;713&quot;}">
              <a:hlinkClick r:id="rId5" action="ppaction://hlinksldjump"/>
            </p:cNvPr>
            <p:cNvSpPr/>
            <p:nvPr/>
          </p:nvSpPr>
          <p:spPr>
            <a:xfrm>
              <a:off x="464359" y="4449623"/>
              <a:ext cx="255232" cy="195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4" name="yt_shape_11034"/>
          <p:cNvSpPr txBox="1"/>
          <p:nvPr/>
        </p:nvSpPr>
        <p:spPr>
          <a:xfrm>
            <a:off x="540119" y="503968"/>
            <a:ext cx="8444916" cy="2145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50000"/>
              </a:lnSpc>
            </a:pPr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3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400" b="1" i="0" u="none">
                <a:solidFill>
                  <a:srgbClr val="949493"/>
                </a:solidFill>
                <a:effectLst/>
                <a:latin typeface="Times New Roman" panose="02020603050405020304" pitchFamily="14"/>
                <a:ea typeface="Times New Roman" panose="02020603050405020304" pitchFamily="14"/>
              </a:rPr>
              <a:t> 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小练利用罐头瓶盖及橡皮筋做了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小琵琶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如图所示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1_a6691,isEnd"/>
              </a:rPr>
              <a:t>用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相同的力拨动橡皮筋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发现橡皮筋越紧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5_e5766,isEnd"/>
              </a:rPr>
              <a:t>产生的声音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     </a:t>
            </a:r>
            <a:r>
              <a:rPr sz="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(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填声音的特性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)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越高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  <a:sym typeface="_⨹_10_80c50,isEnd"/>
              </a:rPr>
              <a:t>若想产生声音的音调更</a:t>
            </a:r>
            <a:b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</a:b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高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应该选择更</a:t>
            </a:r>
            <a:r>
              <a:rPr sz="2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            </a:t>
            </a:r>
            <a:r>
              <a:rPr sz="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</a:rPr>
              <a:t> 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(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填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粗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或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细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)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14"/>
                <a:ea typeface="宋体" panose="02010600030101010101" pitchFamily="2" charset="-122"/>
              </a:rPr>
              <a:t>的皮筋</a:t>
            </a:r>
            <a:r>
              <a:rPr lang="zh-CN" altLang="zh-CN" sz="24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,isEnd"/>
              </a:rPr>
              <a:t>。</a:t>
            </a:r>
          </a:p>
        </p:txBody>
      </p:sp>
      <p:pic>
        <p:nvPicPr>
          <p:cNvPr id="11035" name="yt_image_110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79912" y="2959323"/>
            <a:ext cx="1785620" cy="131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443248" y="1554442"/>
            <a:ext cx="1099249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音调　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81573" y="2103082"/>
            <a:ext cx="792861" cy="572847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4"/>
                <a:ea typeface="宋体" panose="02010600030101010101" pitchFamily="2" charset="-122"/>
                <a:cs typeface="+mn-cs"/>
              </a:rPr>
              <a:t>细　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926170" y="4438919"/>
            <a:ext cx="1293676" cy="216000"/>
            <a:chOff x="464359" y="4442003"/>
            <a:chExt cx="1293676" cy="216000"/>
          </a:xfrm>
        </p:grpSpPr>
        <p:sp>
          <p:nvSpPr>
            <p:cNvPr id="7" name="66835c7d-1f30-4799-828e-cbc45ff16680" descr="{&quot;SlideNumber&quot;:&quot;10&quot;,&quot;SlideID&quot;:&quot;714&quot;}">
              <a:hlinkClick r:id="rId3" action="ppaction://hlinksldjump"/>
            </p:cNvPr>
            <p:cNvSpPr/>
            <p:nvPr/>
          </p:nvSpPr>
          <p:spPr>
            <a:xfrm>
              <a:off x="810507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7c2c79ac-0884-4572-b8e1-9f3f61048b06" descr="{&quot;SlideNumber&quot;:&quot;11&quot;,&quot;SlideID&quot;:&quot;715&quot;}">
              <a:hlinkClick r:id="rId4" action="ppaction://hlinksldjump"/>
            </p:cNvPr>
            <p:cNvSpPr/>
            <p:nvPr/>
          </p:nvSpPr>
          <p:spPr>
            <a:xfrm>
              <a:off x="1156655" y="4442003"/>
              <a:ext cx="255232" cy="216000"/>
            </a:xfrm>
            <a:prstGeom prst="roundRect">
              <a:avLst/>
            </a:prstGeom>
            <a:solidFill>
              <a:srgbClr val="0072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lang="en-US" altLang="zh-CN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efdfd1fc-3f95-413d-86f2-1e95d8682e45" descr="{&quot;SlideNumber&quot;:&quot;12&quot;,&quot;SlideID&quot;:&quot;716&quot;}">
              <a:hlinkClick r:id="rId5" action="ppaction://hlinksldjump"/>
            </p:cNvPr>
            <p:cNvSpPr/>
            <p:nvPr/>
          </p:nvSpPr>
          <p:spPr>
            <a:xfrm>
              <a:off x="1502803" y="4442003"/>
              <a:ext cx="2552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06f57b34-e8e0-4435-bf2a-bd97e63edbe6" descr="{&quot;SlideNumber&quot;:&quot;9&quot;,&quot;SlideID&quot;:&quot;713&quot;}">
              <a:hlinkClick r:id="rId6" action="ppaction://hlinksldjump"/>
            </p:cNvPr>
            <p:cNvSpPr/>
            <p:nvPr/>
          </p:nvSpPr>
          <p:spPr>
            <a:xfrm>
              <a:off x="464359" y="4449623"/>
              <a:ext cx="255232" cy="1955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jUyNTI4ODFlZmNmNjRiNmJkYzhhNjgyNmQ1MTA0Nz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全屏显示(16:9)</PresentationFormat>
  <Paragraphs>69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黑体</vt:lpstr>
      <vt:lpstr>宋体</vt:lpstr>
      <vt:lpstr>Arial</vt:lpstr>
      <vt:lpstr>Calibri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2024-06-26T19:19:35Z</cp:lastPrinted>
  <dcterms:created xsi:type="dcterms:W3CDTF">2024-06-26T19:19:35Z</dcterms:created>
  <dcterms:modified xsi:type="dcterms:W3CDTF">2024-08-09T00:57:19Z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