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9" r:id="rId1"/>
    <p:sldMasterId id="2147483677" r:id="rId2"/>
  </p:sldMasterIdLst>
  <p:notesMasterIdLst>
    <p:notesMasterId r:id="rId19"/>
  </p:notesMasterIdLst>
  <p:handoutMasterIdLst>
    <p:handoutMasterId r:id="rId20"/>
  </p:handoutMasterIdLst>
  <p:sldIdLst>
    <p:sldId id="291" r:id="rId3"/>
    <p:sldId id="290" r:id="rId4"/>
    <p:sldId id="304" r:id="rId5"/>
    <p:sldId id="306" r:id="rId6"/>
    <p:sldId id="308" r:id="rId7"/>
    <p:sldId id="307" r:id="rId8"/>
    <p:sldId id="310" r:id="rId9"/>
    <p:sldId id="305" r:id="rId10"/>
    <p:sldId id="309" r:id="rId11"/>
    <p:sldId id="311" r:id="rId12"/>
    <p:sldId id="298" r:id="rId13"/>
    <p:sldId id="312" r:id="rId14"/>
    <p:sldId id="280" r:id="rId15"/>
    <p:sldId id="303" r:id="rId16"/>
    <p:sldId id="301" r:id="rId17"/>
    <p:sldId id="313" r:id="rId18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03C"/>
    <a:srgbClr val="FBA10F"/>
    <a:srgbClr val="F8AF3A"/>
    <a:srgbClr val="CCE4F7"/>
    <a:srgbClr val="FFFFFF"/>
    <a:srgbClr val="026BA5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118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1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21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33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52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118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39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222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34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77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2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9.png"/><Relationship Id="rId7" Type="http://schemas.openxmlformats.org/officeDocument/2006/relationships/image" Target="../media/image3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3.png"/><Relationship Id="rId5" Type="http://schemas.openxmlformats.org/officeDocument/2006/relationships/image" Target="../media/image30.wmf"/><Relationship Id="rId10" Type="http://schemas.openxmlformats.org/officeDocument/2006/relationships/image" Target="../media/image32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7.png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video" Target="NULL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8.png"/><Relationship Id="rId4" Type="http://schemas.microsoft.com/office/2007/relationships/media" Target="../media/media2.mp4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4.mp4"/><Relationship Id="rId7" Type="http://schemas.microsoft.com/office/2007/relationships/hdphoto" Target="../media/hdphoto1.wdp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2.png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6.png"/><Relationship Id="rId4" Type="http://schemas.microsoft.com/office/2007/relationships/hdphoto" Target="../media/hdphoto1.wdp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第十二章 简单机械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滑轮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25" y="-9939"/>
            <a:ext cx="5841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组合 174"/>
          <p:cNvGrpSpPr/>
          <p:nvPr/>
        </p:nvGrpSpPr>
        <p:grpSpPr>
          <a:xfrm>
            <a:off x="5843338" y="4360296"/>
            <a:ext cx="5207486" cy="2356190"/>
            <a:chOff x="5462339" y="4360296"/>
            <a:chExt cx="5207486" cy="2356190"/>
          </a:xfrm>
        </p:grpSpPr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2339" y="4360296"/>
              <a:ext cx="5207486" cy="2356190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/>
          </p:nvGrpSpPr>
          <p:grpSpPr>
            <a:xfrm>
              <a:off x="5996893" y="4499987"/>
              <a:ext cx="3900070" cy="1933997"/>
              <a:chOff x="5996893" y="4499987"/>
              <a:chExt cx="3900070" cy="1933997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996893" y="4499987"/>
                <a:ext cx="3763310" cy="1933997"/>
                <a:chOff x="5718179" y="4821312"/>
                <a:chExt cx="3763310" cy="1933997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5718179" y="4821312"/>
                  <a:ext cx="110799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结论：</a:t>
                  </a:r>
                </a:p>
              </p:txBody>
            </p:sp>
            <p:graphicFrame>
              <p:nvGraphicFramePr>
                <p:cNvPr id="153" name="Object 2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93633483"/>
                    </p:ext>
                  </p:extLst>
                </p:nvPr>
              </p:nvGraphicFramePr>
              <p:xfrm>
                <a:off x="5729449" y="5283276"/>
                <a:ext cx="2725737" cy="106362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Equation" r:id="rId4" imgW="1041120" imgH="406080" progId="Equation.DSMT4">
                        <p:embed/>
                      </p:oleObj>
                    </mc:Choice>
                    <mc:Fallback>
                      <p:oleObj name="Equation" r:id="rId4" imgW="1041120" imgH="406080" progId="Equation.DSMT4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729449" y="5283276"/>
                              <a:ext cx="2725737" cy="10636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4" name="Object 2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47645222"/>
                    </p:ext>
                  </p:extLst>
                </p:nvPr>
              </p:nvGraphicFramePr>
              <p:xfrm>
                <a:off x="8149577" y="6220322"/>
                <a:ext cx="1331912" cy="53498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Equation" r:id="rId6" imgW="444240" imgH="177480" progId="Equation.DSMT4">
                        <p:embed/>
                      </p:oleObj>
                    </mc:Choice>
                    <mc:Fallback>
                      <p:oleObj name="Equation" r:id="rId6" imgW="444240" imgH="177480" progId="Equation.DSMT4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8149577" y="6220322"/>
                              <a:ext cx="1331912" cy="53498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66" name="组合 165"/>
              <p:cNvGrpSpPr/>
              <p:nvPr/>
            </p:nvGrpSpPr>
            <p:grpSpPr>
              <a:xfrm>
                <a:off x="8633091" y="4802912"/>
                <a:ext cx="1263872" cy="1160842"/>
                <a:chOff x="9024257" y="119605"/>
                <a:chExt cx="1060314" cy="1160842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9024257" y="506390"/>
                  <a:ext cx="985597" cy="584775"/>
                  <a:chOff x="9024257" y="506390"/>
                  <a:chExt cx="985597" cy="584775"/>
                </a:xfrm>
              </p:grpSpPr>
              <p:sp>
                <p:nvSpPr>
                  <p:cNvPr id="170" name="文本框 169"/>
                  <p:cNvSpPr txBox="1"/>
                  <p:nvPr/>
                </p:nvSpPr>
                <p:spPr>
                  <a:xfrm>
                    <a:off x="9024257" y="506390"/>
                    <a:ext cx="522514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=</a:t>
                    </a:r>
                    <a:endParaRPr lang="zh-CN" altLang="en-US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9411140" y="809336"/>
                    <a:ext cx="598714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8" name="文本框 167"/>
                <p:cNvSpPr txBox="1"/>
                <p:nvPr/>
              </p:nvSpPr>
              <p:spPr>
                <a:xfrm>
                  <a:off x="9546771" y="695672"/>
                  <a:ext cx="49002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endParaRPr lang="zh-CN" altLang="en-US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9" name="文本框 168"/>
                <p:cNvSpPr txBox="1"/>
                <p:nvPr/>
              </p:nvSpPr>
              <p:spPr>
                <a:xfrm>
                  <a:off x="9333580" y="119605"/>
                  <a:ext cx="750991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i="1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G</a:t>
                  </a:r>
                  <a:r>
                    <a:rPr lang="zh-CN" altLang="en-US" sz="3600" b="1" baseline="-250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总</a:t>
                  </a: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62033" y="342825"/>
            <a:ext cx="3094482" cy="899144"/>
            <a:chOff x="2836570" y="403136"/>
            <a:chExt cx="2857947" cy="899144"/>
          </a:xfrm>
        </p:grpSpPr>
        <p:grpSp>
          <p:nvGrpSpPr>
            <p:cNvPr id="48" name="组合 47"/>
            <p:cNvGrpSpPr/>
            <p:nvPr/>
          </p:nvGrpSpPr>
          <p:grpSpPr>
            <a:xfrm>
              <a:off x="2836570" y="403136"/>
              <a:ext cx="2857947" cy="899144"/>
              <a:chOff x="2778647" y="349904"/>
              <a:chExt cx="2857947" cy="89914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>
                <a:off x="2778647" y="349904"/>
                <a:ext cx="2857947" cy="899144"/>
                <a:chOff x="3142510" y="518364"/>
                <a:chExt cx="2191258" cy="689395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3358903" y="667983"/>
                  <a:ext cx="1974865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Group 2261"/>
                <p:cNvGrpSpPr/>
                <p:nvPr/>
              </p:nvGrpSpPr>
              <p:grpSpPr>
                <a:xfrm flipH="1">
                  <a:off x="3142510" y="518364"/>
                  <a:ext cx="632454" cy="689395"/>
                  <a:chOff x="52839" y="-1"/>
                  <a:chExt cx="804815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5" name="Shape 2248"/>
                  <p:cNvSpPr/>
                  <p:nvPr/>
                </p:nvSpPr>
                <p:spPr>
                  <a:xfrm>
                    <a:off x="52839" y="-1"/>
                    <a:ext cx="804815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2" name="文本框 51"/>
              <p:cNvSpPr txBox="1"/>
              <p:nvPr/>
            </p:nvSpPr>
            <p:spPr>
              <a:xfrm>
                <a:off x="3723026" y="563189"/>
                <a:ext cx="160748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滑轮组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5186307" y="1224544"/>
            <a:ext cx="29546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你发现了什么规律？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643415" y="2047892"/>
            <a:ext cx="2795111" cy="4134094"/>
            <a:chOff x="2643415" y="2047892"/>
            <a:chExt cx="2795111" cy="4134094"/>
          </a:xfrm>
        </p:grpSpPr>
        <p:grpSp>
          <p:nvGrpSpPr>
            <p:cNvPr id="97" name="Group 19"/>
            <p:cNvGrpSpPr>
              <a:grpSpLocks/>
            </p:cNvGrpSpPr>
            <p:nvPr/>
          </p:nvGrpSpPr>
          <p:grpSpPr bwMode="auto">
            <a:xfrm>
              <a:off x="2643415" y="2062146"/>
              <a:ext cx="1293813" cy="3733800"/>
              <a:chOff x="1405" y="1071"/>
              <a:chExt cx="815" cy="2352"/>
            </a:xfrm>
          </p:grpSpPr>
          <p:pic>
            <p:nvPicPr>
              <p:cNvPr id="98" name="Picture 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6" y="1071"/>
                <a:ext cx="474" cy="2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9" name="Line 6"/>
              <p:cNvSpPr>
                <a:spLocks noChangeShapeType="1"/>
              </p:cNvSpPr>
              <p:nvPr/>
            </p:nvSpPr>
            <p:spPr bwMode="auto">
              <a:xfrm flipH="1">
                <a:off x="1882" y="1888"/>
                <a:ext cx="91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7"/>
              <p:cNvSpPr>
                <a:spLocks noChangeShapeType="1"/>
              </p:cNvSpPr>
              <p:nvPr/>
            </p:nvSpPr>
            <p:spPr bwMode="auto">
              <a:xfrm flipV="1">
                <a:off x="2064" y="1616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8"/>
              <p:cNvSpPr>
                <a:spLocks noChangeShapeType="1"/>
              </p:cNvSpPr>
              <p:nvPr/>
            </p:nvSpPr>
            <p:spPr bwMode="auto">
              <a:xfrm flipH="1">
                <a:off x="1837" y="1661"/>
                <a:ext cx="45" cy="10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9"/>
              <p:cNvSpPr>
                <a:spLocks noChangeShapeType="1"/>
              </p:cNvSpPr>
              <p:nvPr/>
            </p:nvSpPr>
            <p:spPr bwMode="auto">
              <a:xfrm flipH="1" flipV="1">
                <a:off x="2154" y="1389"/>
                <a:ext cx="0" cy="13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10"/>
              <p:cNvSpPr>
                <a:spLocks noChangeShapeType="1"/>
              </p:cNvSpPr>
              <p:nvPr/>
            </p:nvSpPr>
            <p:spPr bwMode="auto">
              <a:xfrm flipH="1">
                <a:off x="1655" y="1389"/>
                <a:ext cx="182" cy="1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Text Box 16"/>
              <p:cNvSpPr txBox="1">
                <a:spLocks noChangeArrowheads="1"/>
              </p:cNvSpPr>
              <p:nvPr/>
            </p:nvSpPr>
            <p:spPr bwMode="auto">
              <a:xfrm>
                <a:off x="1405" y="2415"/>
                <a:ext cx="189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 i="1">
                    <a:latin typeface="宋体" panose="02010600030101010101" pitchFamily="2" charset="-122"/>
                  </a:rPr>
                  <a:t>F</a:t>
                </a:r>
              </a:p>
            </p:txBody>
          </p:sp>
        </p:grpSp>
        <p:grpSp>
          <p:nvGrpSpPr>
            <p:cNvPr id="105" name="Group 20"/>
            <p:cNvGrpSpPr>
              <a:grpSpLocks/>
            </p:cNvGrpSpPr>
            <p:nvPr/>
          </p:nvGrpSpPr>
          <p:grpSpPr bwMode="auto">
            <a:xfrm>
              <a:off x="4457451" y="2047892"/>
              <a:ext cx="981075" cy="3733800"/>
              <a:chOff x="3676" y="1033"/>
              <a:chExt cx="618" cy="2352"/>
            </a:xfrm>
          </p:grpSpPr>
          <p:pic>
            <p:nvPicPr>
              <p:cNvPr id="106" name="Picture 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6" y="1033"/>
                <a:ext cx="474" cy="2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Line 11"/>
              <p:cNvSpPr>
                <a:spLocks noChangeShapeType="1"/>
              </p:cNvSpPr>
              <p:nvPr/>
            </p:nvSpPr>
            <p:spPr bwMode="auto">
              <a:xfrm flipV="1">
                <a:off x="3923" y="1616"/>
                <a:ext cx="91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12"/>
              <p:cNvSpPr>
                <a:spLocks noChangeShapeType="1"/>
              </p:cNvSpPr>
              <p:nvPr/>
            </p:nvSpPr>
            <p:spPr bwMode="auto">
              <a:xfrm>
                <a:off x="3833" y="1616"/>
                <a:ext cx="0" cy="7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13"/>
              <p:cNvSpPr>
                <a:spLocks noChangeShapeType="1"/>
              </p:cNvSpPr>
              <p:nvPr/>
            </p:nvSpPr>
            <p:spPr bwMode="auto">
              <a:xfrm flipV="1">
                <a:off x="4014" y="1344"/>
                <a:ext cx="45" cy="9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14"/>
              <p:cNvSpPr>
                <a:spLocks noChangeShapeType="1"/>
              </p:cNvSpPr>
              <p:nvPr/>
            </p:nvSpPr>
            <p:spPr bwMode="auto">
              <a:xfrm flipH="1">
                <a:off x="3768" y="1354"/>
                <a:ext cx="6" cy="1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15"/>
              <p:cNvSpPr>
                <a:spLocks noChangeShapeType="1"/>
              </p:cNvSpPr>
              <p:nvPr/>
            </p:nvSpPr>
            <p:spPr bwMode="auto">
              <a:xfrm flipV="1">
                <a:off x="4071" y="2166"/>
                <a:ext cx="0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Text Box 17"/>
              <p:cNvSpPr txBox="1">
                <a:spLocks noChangeArrowheads="1"/>
              </p:cNvSpPr>
              <p:nvPr/>
            </p:nvSpPr>
            <p:spPr bwMode="auto">
              <a:xfrm>
                <a:off x="4105" y="2069"/>
                <a:ext cx="189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 i="1">
                    <a:latin typeface="宋体" panose="02010600030101010101" pitchFamily="2" charset="-122"/>
                  </a:rPr>
                  <a:t>F</a:t>
                </a: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3290284" y="5812654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甲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625737" y="5812654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乙</a:t>
              </a:r>
            </a:p>
          </p:txBody>
        </p:sp>
      </p:grpSp>
      <p:sp>
        <p:nvSpPr>
          <p:cNvPr id="124" name="矩形 123"/>
          <p:cNvSpPr/>
          <p:nvPr/>
        </p:nvSpPr>
        <p:spPr>
          <a:xfrm>
            <a:off x="3172845" y="3823558"/>
            <a:ext cx="944408" cy="197238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5856515" y="2090093"/>
            <a:ext cx="1740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动滑轮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5856515" y="3188552"/>
            <a:ext cx="856149" cy="369332"/>
            <a:chOff x="7308137" y="5248109"/>
            <a:chExt cx="856149" cy="369332"/>
          </a:xfrm>
        </p:grpSpPr>
        <p:sp>
          <p:nvSpPr>
            <p:cNvPr id="129" name="椭圆 128"/>
            <p:cNvSpPr/>
            <p:nvPr/>
          </p:nvSpPr>
          <p:spPr>
            <a:xfrm>
              <a:off x="8077200" y="5352172"/>
              <a:ext cx="87086" cy="870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7308137" y="5248109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甲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658235" y="3325271"/>
            <a:ext cx="772886" cy="824858"/>
            <a:chOff x="8109857" y="5384828"/>
            <a:chExt cx="772886" cy="824858"/>
          </a:xfrm>
        </p:grpSpPr>
        <p:cxnSp>
          <p:nvCxnSpPr>
            <p:cNvPr id="132" name="直接箭头连接符 131"/>
            <p:cNvCxnSpPr/>
            <p:nvPr/>
          </p:nvCxnSpPr>
          <p:spPr>
            <a:xfrm>
              <a:off x="8109857" y="5384828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文本框 132"/>
            <p:cNvSpPr txBox="1"/>
            <p:nvPr/>
          </p:nvSpPr>
          <p:spPr>
            <a:xfrm>
              <a:off x="8131752" y="5748021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658231" y="2514168"/>
            <a:ext cx="772890" cy="804477"/>
            <a:chOff x="8109853" y="4573725"/>
            <a:chExt cx="772890" cy="804477"/>
          </a:xfrm>
        </p:grpSpPr>
        <p:cxnSp>
          <p:nvCxnSpPr>
            <p:cNvPr id="135" name="直接箭头连接符 134"/>
            <p:cNvCxnSpPr/>
            <p:nvPr/>
          </p:nvCxnSpPr>
          <p:spPr>
            <a:xfrm flipV="1">
              <a:off x="8109853" y="4764344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/>
            <p:cNvSpPr txBox="1"/>
            <p:nvPr/>
          </p:nvSpPr>
          <p:spPr>
            <a:xfrm>
              <a:off x="8131752" y="4573725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37" name="直接连接符 136"/>
          <p:cNvCxnSpPr/>
          <p:nvPr/>
        </p:nvCxnSpPr>
        <p:spPr>
          <a:xfrm>
            <a:off x="3263297" y="3528863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3393925" y="3637719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3589869" y="3648601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3753155" y="3528858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558147" y="2530677"/>
            <a:ext cx="1574606" cy="1619452"/>
            <a:chOff x="8235544" y="2531845"/>
            <a:chExt cx="1574606" cy="1619452"/>
          </a:xfrm>
        </p:grpSpPr>
        <p:grpSp>
          <p:nvGrpSpPr>
            <p:cNvPr id="141" name="组合 140"/>
            <p:cNvGrpSpPr/>
            <p:nvPr/>
          </p:nvGrpSpPr>
          <p:grpSpPr>
            <a:xfrm>
              <a:off x="8235544" y="3182069"/>
              <a:ext cx="856149" cy="369332"/>
              <a:chOff x="7308137" y="5248109"/>
              <a:chExt cx="856149" cy="369332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8077200" y="5352172"/>
                <a:ext cx="87086" cy="8708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7308137" y="5248109"/>
                <a:ext cx="5841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乙</a:t>
                </a: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9037264" y="3326439"/>
              <a:ext cx="772886" cy="824858"/>
              <a:chOff x="8109857" y="5384828"/>
              <a:chExt cx="772886" cy="824858"/>
            </a:xfrm>
          </p:grpSpPr>
          <p:cxnSp>
            <p:nvCxnSpPr>
              <p:cNvPr id="145" name="直接箭头连接符 144"/>
              <p:cNvCxnSpPr/>
              <p:nvPr/>
            </p:nvCxnSpPr>
            <p:spPr>
              <a:xfrm>
                <a:off x="8109857" y="5384828"/>
                <a:ext cx="0" cy="61385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文本框 145"/>
              <p:cNvSpPr txBox="1"/>
              <p:nvPr/>
            </p:nvSpPr>
            <p:spPr>
              <a:xfrm>
                <a:off x="8131752" y="5748021"/>
                <a:ext cx="750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en-US" sz="2400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总</a:t>
                </a: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9037260" y="2531845"/>
              <a:ext cx="772890" cy="804477"/>
              <a:chOff x="8109853" y="4573725"/>
              <a:chExt cx="772890" cy="804477"/>
            </a:xfrm>
          </p:grpSpPr>
          <p:cxnSp>
            <p:nvCxnSpPr>
              <p:cNvPr id="148" name="直接箭头连接符 147"/>
              <p:cNvCxnSpPr/>
              <p:nvPr/>
            </p:nvCxnSpPr>
            <p:spPr>
              <a:xfrm flipV="1">
                <a:off x="8109853" y="4764344"/>
                <a:ext cx="0" cy="61385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9" name="文本框 148"/>
              <p:cNvSpPr txBox="1"/>
              <p:nvPr/>
            </p:nvSpPr>
            <p:spPr>
              <a:xfrm>
                <a:off x="8131752" y="4573725"/>
                <a:ext cx="750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 rot="-60000">
            <a:off x="7111048" y="5998660"/>
            <a:ext cx="43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63" name="组合 162"/>
          <p:cNvGrpSpPr/>
          <p:nvPr/>
        </p:nvGrpSpPr>
        <p:grpSpPr>
          <a:xfrm rot="-60000">
            <a:off x="9470726" y="6406830"/>
            <a:ext cx="39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6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52" name="矩形 151"/>
          <p:cNvSpPr/>
          <p:nvPr/>
        </p:nvSpPr>
        <p:spPr>
          <a:xfrm rot="21017109">
            <a:off x="8646295" y="2851437"/>
            <a:ext cx="3416320" cy="46166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是承担总重的绳子段数</a:t>
            </a:r>
          </a:p>
        </p:txBody>
      </p:sp>
      <p:cxnSp>
        <p:nvCxnSpPr>
          <p:cNvPr id="176" name="直接连接符 175"/>
          <p:cNvCxnSpPr/>
          <p:nvPr/>
        </p:nvCxnSpPr>
        <p:spPr>
          <a:xfrm>
            <a:off x="4493381" y="3670377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4602237" y="3735689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4776409" y="3670377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>
            <a:off x="4917923" y="3735689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/>
          <p:nvPr/>
        </p:nvCxnSpPr>
        <p:spPr>
          <a:xfrm>
            <a:off x="5015895" y="3996948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230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4" grpId="1" animBg="1"/>
      <p:bldP spid="126" grpId="0"/>
      <p:bldP spid="1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358954" y="4072452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62824" y="3747578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565852" y="1412790"/>
            <a:ext cx="1104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-60000">
            <a:off x="3561882" y="884799"/>
            <a:ext cx="79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6" name="Text Box 15"/>
          <p:cNvSpPr txBox="1">
            <a:spLocks noChangeArrowheads="1"/>
          </p:cNvSpPr>
          <p:nvPr/>
        </p:nvSpPr>
        <p:spPr bwMode="auto">
          <a:xfrm>
            <a:off x="4694229" y="5019737"/>
            <a:ext cx="492874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使用定滑轮不省力，但可以改变力的方向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4" name="TextBox 1"/>
          <p:cNvSpPr txBox="1">
            <a:spLocks noChangeArrowheads="1"/>
          </p:cNvSpPr>
          <p:nvPr/>
        </p:nvSpPr>
        <p:spPr bwMode="auto">
          <a:xfrm>
            <a:off x="2797626" y="469370"/>
            <a:ext cx="894806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定滑轮左端绳子下端挂着相同的重物，若在定滑轮右端的绳子自由端分别沿三个方向用力（如图所示），力的大小分别为：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   （       ）                               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最大</a:t>
            </a: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最大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最大</a:t>
            </a: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．三个力一样大 </a:t>
            </a:r>
          </a:p>
        </p:txBody>
      </p:sp>
      <p:sp>
        <p:nvSpPr>
          <p:cNvPr id="55" name="Freeform 334"/>
          <p:cNvSpPr>
            <a:spLocks noEditPoints="1"/>
          </p:cNvSpPr>
          <p:nvPr/>
        </p:nvSpPr>
        <p:spPr bwMode="auto">
          <a:xfrm rot="10740000">
            <a:off x="6946880" y="904247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grpSp>
        <p:nvGrpSpPr>
          <p:cNvPr id="56" name="Group 43"/>
          <p:cNvGrpSpPr>
            <a:grpSpLocks/>
          </p:cNvGrpSpPr>
          <p:nvPr/>
        </p:nvGrpSpPr>
        <p:grpSpPr bwMode="auto">
          <a:xfrm>
            <a:off x="9172235" y="1503220"/>
            <a:ext cx="2338388" cy="2501900"/>
            <a:chOff x="3878" y="2478"/>
            <a:chExt cx="1252" cy="1315"/>
          </a:xfrm>
        </p:grpSpPr>
        <p:sp>
          <p:nvSpPr>
            <p:cNvPr id="57" name="Text Box 39"/>
            <p:cNvSpPr txBox="1">
              <a:spLocks noChangeArrowheads="1"/>
            </p:cNvSpPr>
            <p:nvPr/>
          </p:nvSpPr>
          <p:spPr bwMode="auto">
            <a:xfrm>
              <a:off x="4620" y="3049"/>
              <a:ext cx="382" cy="3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2400" b="1" i="1">
                  <a:latin typeface="Times New Roman" panose="02020603050405020304" pitchFamily="18" charset="0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400" b="1"/>
            </a:p>
          </p:txBody>
        </p:sp>
        <p:grpSp>
          <p:nvGrpSpPr>
            <p:cNvPr id="58" name="Group 16"/>
            <p:cNvGrpSpPr>
              <a:grpSpLocks/>
            </p:cNvGrpSpPr>
            <p:nvPr/>
          </p:nvGrpSpPr>
          <p:grpSpPr bwMode="auto">
            <a:xfrm>
              <a:off x="4058" y="2508"/>
              <a:ext cx="370" cy="676"/>
              <a:chOff x="4140" y="5850"/>
              <a:chExt cx="540" cy="1056"/>
            </a:xfrm>
          </p:grpSpPr>
          <p:sp>
            <p:nvSpPr>
              <p:cNvPr id="103" name="Oval 17"/>
              <p:cNvSpPr>
                <a:spLocks noChangeArrowheads="1"/>
              </p:cNvSpPr>
              <p:nvPr/>
            </p:nvSpPr>
            <p:spPr bwMode="auto">
              <a:xfrm>
                <a:off x="4140" y="6120"/>
                <a:ext cx="540" cy="52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4" name="Rectangle 18"/>
              <p:cNvSpPr>
                <a:spLocks noChangeArrowheads="1"/>
              </p:cNvSpPr>
              <p:nvPr/>
            </p:nvSpPr>
            <p:spPr bwMode="auto">
              <a:xfrm>
                <a:off x="4350" y="6015"/>
                <a:ext cx="120" cy="7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5" name="Oval 19"/>
              <p:cNvSpPr>
                <a:spLocks noChangeArrowheads="1"/>
              </p:cNvSpPr>
              <p:nvPr/>
            </p:nvSpPr>
            <p:spPr bwMode="auto">
              <a:xfrm>
                <a:off x="4396" y="6360"/>
                <a:ext cx="44" cy="45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6" name="Freeform 20"/>
              <p:cNvSpPr>
                <a:spLocks/>
              </p:cNvSpPr>
              <p:nvPr/>
            </p:nvSpPr>
            <p:spPr bwMode="auto">
              <a:xfrm flipH="1">
                <a:off x="4360" y="6735"/>
                <a:ext cx="94" cy="171"/>
              </a:xfrm>
              <a:custGeom>
                <a:avLst/>
                <a:gdLst>
                  <a:gd name="T0" fmla="*/ 51 w 125"/>
                  <a:gd name="T1" fmla="*/ 0 h 290"/>
                  <a:gd name="T2" fmla="*/ 51 w 125"/>
                  <a:gd name="T3" fmla="*/ 135 h 290"/>
                  <a:gd name="T4" fmla="*/ 5 w 125"/>
                  <a:gd name="T5" fmla="*/ 225 h 290"/>
                  <a:gd name="T6" fmla="*/ 81 w 125"/>
                  <a:gd name="T7" fmla="*/ 285 h 290"/>
                  <a:gd name="T8" fmla="*/ 125 w 125"/>
                  <a:gd name="T9" fmla="*/ 195 h 2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90"/>
                  <a:gd name="T17" fmla="*/ 125 w 125"/>
                  <a:gd name="T18" fmla="*/ 290 h 2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90">
                    <a:moveTo>
                      <a:pt x="51" y="0"/>
                    </a:moveTo>
                    <a:cubicBezTo>
                      <a:pt x="55" y="49"/>
                      <a:pt x="59" y="98"/>
                      <a:pt x="51" y="135"/>
                    </a:cubicBezTo>
                    <a:cubicBezTo>
                      <a:pt x="43" y="172"/>
                      <a:pt x="0" y="200"/>
                      <a:pt x="5" y="225"/>
                    </a:cubicBezTo>
                    <a:cubicBezTo>
                      <a:pt x="10" y="250"/>
                      <a:pt x="61" y="290"/>
                      <a:pt x="81" y="285"/>
                    </a:cubicBezTo>
                    <a:cubicBezTo>
                      <a:pt x="101" y="280"/>
                      <a:pt x="118" y="215"/>
                      <a:pt x="125" y="195"/>
                    </a:cubicBez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21"/>
              <p:cNvSpPr>
                <a:spLocks/>
              </p:cNvSpPr>
              <p:nvPr/>
            </p:nvSpPr>
            <p:spPr bwMode="auto">
              <a:xfrm flipV="1">
                <a:off x="4374" y="5850"/>
                <a:ext cx="94" cy="171"/>
              </a:xfrm>
              <a:custGeom>
                <a:avLst/>
                <a:gdLst>
                  <a:gd name="T0" fmla="*/ 51 w 125"/>
                  <a:gd name="T1" fmla="*/ 0 h 290"/>
                  <a:gd name="T2" fmla="*/ 51 w 125"/>
                  <a:gd name="T3" fmla="*/ 135 h 290"/>
                  <a:gd name="T4" fmla="*/ 5 w 125"/>
                  <a:gd name="T5" fmla="*/ 225 h 290"/>
                  <a:gd name="T6" fmla="*/ 81 w 125"/>
                  <a:gd name="T7" fmla="*/ 285 h 290"/>
                  <a:gd name="T8" fmla="*/ 125 w 125"/>
                  <a:gd name="T9" fmla="*/ 195 h 2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90"/>
                  <a:gd name="T17" fmla="*/ 125 w 125"/>
                  <a:gd name="T18" fmla="*/ 290 h 2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90">
                    <a:moveTo>
                      <a:pt x="51" y="0"/>
                    </a:moveTo>
                    <a:cubicBezTo>
                      <a:pt x="55" y="49"/>
                      <a:pt x="59" y="98"/>
                      <a:pt x="51" y="135"/>
                    </a:cubicBezTo>
                    <a:cubicBezTo>
                      <a:pt x="43" y="172"/>
                      <a:pt x="0" y="200"/>
                      <a:pt x="5" y="225"/>
                    </a:cubicBezTo>
                    <a:cubicBezTo>
                      <a:pt x="10" y="250"/>
                      <a:pt x="61" y="290"/>
                      <a:pt x="81" y="285"/>
                    </a:cubicBezTo>
                    <a:cubicBezTo>
                      <a:pt x="101" y="280"/>
                      <a:pt x="118" y="215"/>
                      <a:pt x="125" y="195"/>
                    </a:cubicBez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9" name="Line 23"/>
            <p:cNvSpPr>
              <a:spLocks noChangeShapeType="1"/>
            </p:cNvSpPr>
            <p:nvPr/>
          </p:nvSpPr>
          <p:spPr bwMode="auto">
            <a:xfrm flipV="1">
              <a:off x="3878" y="2535"/>
              <a:ext cx="67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4"/>
            <p:cNvSpPr>
              <a:spLocks noChangeShapeType="1"/>
            </p:cNvSpPr>
            <p:nvPr/>
          </p:nvSpPr>
          <p:spPr bwMode="auto">
            <a:xfrm flipH="1" flipV="1">
              <a:off x="3961" y="2478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5"/>
            <p:cNvSpPr>
              <a:spLocks noChangeShapeType="1"/>
            </p:cNvSpPr>
            <p:nvPr/>
          </p:nvSpPr>
          <p:spPr bwMode="auto">
            <a:xfrm flipH="1" flipV="1">
              <a:off x="4040" y="2479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6"/>
            <p:cNvSpPr>
              <a:spLocks noChangeShapeType="1"/>
            </p:cNvSpPr>
            <p:nvPr/>
          </p:nvSpPr>
          <p:spPr bwMode="auto">
            <a:xfrm flipH="1" flipV="1">
              <a:off x="4120" y="2480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7"/>
            <p:cNvSpPr>
              <a:spLocks noChangeShapeType="1"/>
            </p:cNvSpPr>
            <p:nvPr/>
          </p:nvSpPr>
          <p:spPr bwMode="auto">
            <a:xfrm flipH="1" flipV="1">
              <a:off x="4200" y="2484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"/>
            <p:cNvSpPr>
              <a:spLocks noChangeShapeType="1"/>
            </p:cNvSpPr>
            <p:nvPr/>
          </p:nvSpPr>
          <p:spPr bwMode="auto">
            <a:xfrm flipH="1" flipV="1">
              <a:off x="4279" y="2484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29"/>
            <p:cNvSpPr>
              <a:spLocks noChangeShapeType="1"/>
            </p:cNvSpPr>
            <p:nvPr/>
          </p:nvSpPr>
          <p:spPr bwMode="auto">
            <a:xfrm flipH="1" flipV="1">
              <a:off x="3881" y="2483"/>
              <a:ext cx="91" cy="4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30"/>
            <p:cNvSpPr>
              <a:spLocks noChangeShapeType="1"/>
            </p:cNvSpPr>
            <p:nvPr/>
          </p:nvSpPr>
          <p:spPr bwMode="auto">
            <a:xfrm flipH="1" flipV="1">
              <a:off x="4438" y="2484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Line 31"/>
            <p:cNvSpPr>
              <a:spLocks noChangeShapeType="1"/>
            </p:cNvSpPr>
            <p:nvPr/>
          </p:nvSpPr>
          <p:spPr bwMode="auto">
            <a:xfrm flipH="1" flipV="1">
              <a:off x="4359" y="2484"/>
              <a:ext cx="91" cy="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Line 32"/>
            <p:cNvSpPr>
              <a:spLocks noChangeShapeType="1"/>
            </p:cNvSpPr>
            <p:nvPr/>
          </p:nvSpPr>
          <p:spPr bwMode="auto">
            <a:xfrm>
              <a:off x="4248" y="2519"/>
              <a:ext cx="0" cy="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Rectangle 33"/>
            <p:cNvSpPr>
              <a:spLocks noChangeArrowheads="1"/>
            </p:cNvSpPr>
            <p:nvPr/>
          </p:nvSpPr>
          <p:spPr bwMode="auto">
            <a:xfrm>
              <a:off x="3937" y="3515"/>
              <a:ext cx="242" cy="2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0" name="Line 34"/>
            <p:cNvSpPr>
              <a:spLocks noChangeShapeType="1"/>
            </p:cNvSpPr>
            <p:nvPr/>
          </p:nvSpPr>
          <p:spPr bwMode="auto">
            <a:xfrm>
              <a:off x="4056" y="2843"/>
              <a:ext cx="0" cy="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35"/>
            <p:cNvSpPr>
              <a:spLocks noChangeShapeType="1"/>
            </p:cNvSpPr>
            <p:nvPr/>
          </p:nvSpPr>
          <p:spPr bwMode="auto">
            <a:xfrm>
              <a:off x="4394" y="2748"/>
              <a:ext cx="292" cy="3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Line 36"/>
            <p:cNvSpPr>
              <a:spLocks noChangeShapeType="1"/>
            </p:cNvSpPr>
            <p:nvPr/>
          </p:nvSpPr>
          <p:spPr bwMode="auto">
            <a:xfrm>
              <a:off x="4431" y="2847"/>
              <a:ext cx="0" cy="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Line 37"/>
            <p:cNvSpPr>
              <a:spLocks noChangeShapeType="1"/>
            </p:cNvSpPr>
            <p:nvPr/>
          </p:nvSpPr>
          <p:spPr bwMode="auto">
            <a:xfrm>
              <a:off x="4311" y="2687"/>
              <a:ext cx="426" cy="1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Text Box 38"/>
            <p:cNvSpPr txBox="1">
              <a:spLocks noChangeArrowheads="1"/>
            </p:cNvSpPr>
            <p:nvPr/>
          </p:nvSpPr>
          <p:spPr bwMode="auto">
            <a:xfrm>
              <a:off x="4747" y="2732"/>
              <a:ext cx="383" cy="3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2400" b="1" i="1">
                  <a:latin typeface="Times New Roman" panose="02020603050405020304" pitchFamily="18" charset="0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400" b="1"/>
            </a:p>
          </p:txBody>
        </p:sp>
        <p:sp>
          <p:nvSpPr>
            <p:cNvPr id="102" name="Text Box 40"/>
            <p:cNvSpPr txBox="1">
              <a:spLocks noChangeArrowheads="1"/>
            </p:cNvSpPr>
            <p:nvPr/>
          </p:nvSpPr>
          <p:spPr bwMode="auto">
            <a:xfrm>
              <a:off x="4364" y="3260"/>
              <a:ext cx="383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2400" b="1" i="1">
                  <a:latin typeface="Times New Roman" panose="02020603050405020304" pitchFamily="18" charset="0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3</a:t>
              </a:r>
              <a:endParaRPr lang="en-US" altLang="zh-CN" sz="2400" b="1"/>
            </a:p>
          </p:txBody>
        </p:sp>
      </p:grp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/>
      <p:bldP spid="86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5" name="Text Box 82"/>
          <p:cNvSpPr txBox="1">
            <a:spLocks noChangeArrowheads="1"/>
          </p:cNvSpPr>
          <p:nvPr/>
        </p:nvSpPr>
        <p:spPr bwMode="auto">
          <a:xfrm>
            <a:off x="9982653" y="1854446"/>
            <a:ext cx="670415" cy="66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99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400" b="1" dirty="0">
                <a:solidFill>
                  <a:srgbClr val="990000"/>
                </a:solidFill>
                <a:latin typeface="Times New Roman" panose="02020603050405020304" pitchFamily="18" charset="0"/>
              </a:rPr>
              <a:t>=?</a:t>
            </a:r>
          </a:p>
          <a:p>
            <a:pPr eaLnBrk="1" hangingPunct="1"/>
            <a:r>
              <a:rPr lang="en-US" altLang="zh-CN" sz="2400" b="1" i="1" dirty="0">
                <a:solidFill>
                  <a:srgbClr val="99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990000"/>
                </a:solidFill>
                <a:latin typeface="Times New Roman" panose="02020603050405020304" pitchFamily="18" charset="0"/>
              </a:rPr>
              <a:t>=?</a:t>
            </a:r>
          </a:p>
        </p:txBody>
      </p:sp>
      <p:sp>
        <p:nvSpPr>
          <p:cNvPr id="36" name="Text Box 87"/>
          <p:cNvSpPr txBox="1">
            <a:spLocks noChangeArrowheads="1"/>
          </p:cNvSpPr>
          <p:nvPr/>
        </p:nvSpPr>
        <p:spPr bwMode="auto">
          <a:xfrm>
            <a:off x="10248669" y="3341995"/>
            <a:ext cx="1475181" cy="83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</a:rPr>
              <a:t>G</a:t>
            </a:r>
            <a:r>
              <a:rPr lang="en-US" altLang="zh-CN" sz="2400" b="1" dirty="0">
                <a:latin typeface="Times New Roman" panose="02020603050405020304" pitchFamily="18" charset="0"/>
              </a:rPr>
              <a:t>=100 N</a:t>
            </a:r>
          </a:p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</a:rPr>
              <a:t>h</a:t>
            </a:r>
            <a:r>
              <a:rPr lang="en-US" altLang="zh-CN" sz="2400" b="1" dirty="0">
                <a:latin typeface="Times New Roman" panose="02020603050405020304" pitchFamily="18" charset="0"/>
              </a:rPr>
              <a:t>=10 m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630228" y="548680"/>
            <a:ext cx="741621" cy="2649937"/>
            <a:chOff x="10630228" y="548680"/>
            <a:chExt cx="741621" cy="2649937"/>
          </a:xfrm>
        </p:grpSpPr>
        <p:sp>
          <p:nvSpPr>
            <p:cNvPr id="37" name="Line 223"/>
            <p:cNvSpPr>
              <a:spLocks noChangeShapeType="1"/>
            </p:cNvSpPr>
            <p:nvPr/>
          </p:nvSpPr>
          <p:spPr bwMode="auto">
            <a:xfrm flipV="1">
              <a:off x="10667846" y="912246"/>
              <a:ext cx="114199" cy="130704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stealth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222"/>
            <p:cNvSpPr>
              <a:spLocks noChangeShapeType="1"/>
            </p:cNvSpPr>
            <p:nvPr/>
          </p:nvSpPr>
          <p:spPr bwMode="auto">
            <a:xfrm flipH="1">
              <a:off x="11201222" y="876402"/>
              <a:ext cx="0" cy="159124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236"/>
            <p:cNvSpPr>
              <a:spLocks noChangeShapeType="1"/>
            </p:cNvSpPr>
            <p:nvPr/>
          </p:nvSpPr>
          <p:spPr bwMode="auto">
            <a:xfrm flipH="1">
              <a:off x="10782045" y="1238688"/>
              <a:ext cx="201527" cy="119823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Rectangle 231"/>
            <p:cNvSpPr>
              <a:spLocks noChangeArrowheads="1"/>
            </p:cNvSpPr>
            <p:nvPr/>
          </p:nvSpPr>
          <p:spPr bwMode="auto">
            <a:xfrm>
              <a:off x="10851908" y="2884977"/>
              <a:ext cx="272734" cy="313640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solidFill>
                <a:srgbClr val="5F5F5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41" name="Group 256"/>
            <p:cNvGrpSpPr>
              <a:grpSpLocks/>
            </p:cNvGrpSpPr>
            <p:nvPr/>
          </p:nvGrpSpPr>
          <p:grpSpPr bwMode="auto">
            <a:xfrm>
              <a:off x="10782045" y="2073354"/>
              <a:ext cx="423208" cy="811623"/>
              <a:chOff x="1669" y="2585"/>
              <a:chExt cx="304" cy="634"/>
            </a:xfrm>
          </p:grpSpPr>
          <p:sp>
            <p:nvSpPr>
              <p:cNvPr id="69" name="Oval 224"/>
              <p:cNvSpPr>
                <a:spLocks noChangeArrowheads="1"/>
              </p:cNvSpPr>
              <p:nvPr/>
            </p:nvSpPr>
            <p:spPr bwMode="auto">
              <a:xfrm>
                <a:off x="1669" y="2725"/>
                <a:ext cx="304" cy="297"/>
              </a:xfrm>
              <a:prstGeom prst="ellipse">
                <a:avLst/>
              </a:prstGeom>
              <a:solidFill>
                <a:srgbClr val="C0C0C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0" name="Rectangle 225"/>
              <p:cNvSpPr>
                <a:spLocks noChangeArrowheads="1"/>
              </p:cNvSpPr>
              <p:nvPr/>
            </p:nvSpPr>
            <p:spPr bwMode="auto">
              <a:xfrm>
                <a:off x="1794" y="2669"/>
                <a:ext cx="41" cy="395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71" name="Group 226"/>
              <p:cNvGrpSpPr>
                <a:grpSpLocks/>
              </p:cNvGrpSpPr>
              <p:nvPr/>
            </p:nvGrpSpPr>
            <p:grpSpPr bwMode="auto">
              <a:xfrm>
                <a:off x="1779" y="2585"/>
                <a:ext cx="69" cy="84"/>
                <a:chOff x="990" y="2466"/>
                <a:chExt cx="109" cy="131"/>
              </a:xfrm>
            </p:grpSpPr>
            <p:sp>
              <p:nvSpPr>
                <p:cNvPr id="81" name="Oval 227"/>
                <p:cNvSpPr>
                  <a:spLocks noChangeArrowheads="1"/>
                </p:cNvSpPr>
                <p:nvPr/>
              </p:nvSpPr>
              <p:spPr bwMode="auto"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99"/>
                </a:solidFill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3" name="Rectangle 228"/>
                <p:cNvSpPr>
                  <a:spLocks noChangeArrowheads="1"/>
                </p:cNvSpPr>
                <p:nvPr/>
              </p:nvSpPr>
              <p:spPr bwMode="auto"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4" name="Line 229"/>
                <p:cNvSpPr>
                  <a:spLocks noChangeShapeType="1"/>
                </p:cNvSpPr>
                <p:nvPr/>
              </p:nvSpPr>
              <p:spPr bwMode="auto">
                <a:xfrm>
                  <a:off x="1055" y="2537"/>
                  <a:ext cx="0" cy="6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5" name="Oval 230"/>
              <p:cNvSpPr>
                <a:spLocks noChangeArrowheads="1"/>
              </p:cNvSpPr>
              <p:nvPr/>
            </p:nvSpPr>
            <p:spPr bwMode="auto">
              <a:xfrm>
                <a:off x="1807" y="2867"/>
                <a:ext cx="28" cy="1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6" name="Line 232"/>
              <p:cNvSpPr>
                <a:spLocks noChangeShapeType="1"/>
              </p:cNvSpPr>
              <p:nvPr/>
            </p:nvSpPr>
            <p:spPr bwMode="auto">
              <a:xfrm>
                <a:off x="1807" y="3163"/>
                <a:ext cx="0" cy="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7" name="Group 237"/>
              <p:cNvGrpSpPr>
                <a:grpSpLocks/>
              </p:cNvGrpSpPr>
              <p:nvPr/>
            </p:nvGrpSpPr>
            <p:grpSpPr bwMode="auto">
              <a:xfrm flipH="1" flipV="1">
                <a:off x="1790" y="3071"/>
                <a:ext cx="70" cy="85"/>
                <a:chOff x="990" y="2466"/>
                <a:chExt cx="109" cy="131"/>
              </a:xfrm>
            </p:grpSpPr>
            <p:sp>
              <p:nvSpPr>
                <p:cNvPr id="78" name="Oval 238"/>
                <p:cNvSpPr>
                  <a:spLocks noChangeArrowheads="1"/>
                </p:cNvSpPr>
                <p:nvPr/>
              </p:nvSpPr>
              <p:spPr bwMode="auto"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9F9"/>
                </a:solidFill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9" name="Rectangle 239"/>
                <p:cNvSpPr>
                  <a:spLocks noChangeArrowheads="1"/>
                </p:cNvSpPr>
                <p:nvPr/>
              </p:nvSpPr>
              <p:spPr bwMode="auto"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0" name="Line 240"/>
                <p:cNvSpPr>
                  <a:spLocks noChangeShapeType="1"/>
                </p:cNvSpPr>
                <p:nvPr/>
              </p:nvSpPr>
              <p:spPr bwMode="auto">
                <a:xfrm>
                  <a:off x="1055" y="2537"/>
                  <a:ext cx="0" cy="6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" name="Group 255"/>
            <p:cNvGrpSpPr>
              <a:grpSpLocks/>
            </p:cNvGrpSpPr>
            <p:nvPr/>
          </p:nvGrpSpPr>
          <p:grpSpPr bwMode="auto">
            <a:xfrm>
              <a:off x="10782045" y="548680"/>
              <a:ext cx="423208" cy="762977"/>
              <a:chOff x="1669" y="1394"/>
              <a:chExt cx="304" cy="552"/>
            </a:xfrm>
          </p:grpSpPr>
          <p:sp>
            <p:nvSpPr>
              <p:cNvPr id="58" name="Oval 233"/>
              <p:cNvSpPr>
                <a:spLocks noChangeArrowheads="1"/>
              </p:cNvSpPr>
              <p:nvPr/>
            </p:nvSpPr>
            <p:spPr bwMode="auto">
              <a:xfrm flipV="1">
                <a:off x="1669" y="1522"/>
                <a:ext cx="304" cy="295"/>
              </a:xfrm>
              <a:prstGeom prst="ellipse">
                <a:avLst/>
              </a:prstGeom>
              <a:solidFill>
                <a:srgbClr val="C0C0C0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9" name="Rectangle 234"/>
              <p:cNvSpPr>
                <a:spLocks noChangeArrowheads="1"/>
              </p:cNvSpPr>
              <p:nvPr/>
            </p:nvSpPr>
            <p:spPr bwMode="auto">
              <a:xfrm flipV="1">
                <a:off x="1794" y="1479"/>
                <a:ext cx="46" cy="391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0" name="Oval 235"/>
              <p:cNvSpPr>
                <a:spLocks noChangeArrowheads="1"/>
              </p:cNvSpPr>
              <p:nvPr/>
            </p:nvSpPr>
            <p:spPr bwMode="auto">
              <a:xfrm>
                <a:off x="1794" y="1661"/>
                <a:ext cx="28" cy="1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61" name="Group 241"/>
              <p:cNvGrpSpPr>
                <a:grpSpLocks/>
              </p:cNvGrpSpPr>
              <p:nvPr/>
            </p:nvGrpSpPr>
            <p:grpSpPr bwMode="auto">
              <a:xfrm flipH="1">
                <a:off x="1790" y="1394"/>
                <a:ext cx="70" cy="85"/>
                <a:chOff x="990" y="2466"/>
                <a:chExt cx="109" cy="131"/>
              </a:xfrm>
            </p:grpSpPr>
            <p:sp>
              <p:nvSpPr>
                <p:cNvPr id="66" name="Oval 242"/>
                <p:cNvSpPr>
                  <a:spLocks noChangeArrowheads="1"/>
                </p:cNvSpPr>
                <p:nvPr/>
              </p:nvSpPr>
              <p:spPr bwMode="auto"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CC"/>
                </a:solidFill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7" name="Rectangle 243"/>
                <p:cNvSpPr>
                  <a:spLocks noChangeArrowheads="1"/>
                </p:cNvSpPr>
                <p:nvPr/>
              </p:nvSpPr>
              <p:spPr bwMode="auto"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8" name="Line 244"/>
                <p:cNvSpPr>
                  <a:spLocks noChangeShapeType="1"/>
                </p:cNvSpPr>
                <p:nvPr/>
              </p:nvSpPr>
              <p:spPr bwMode="auto">
                <a:xfrm>
                  <a:off x="1055" y="2537"/>
                  <a:ext cx="0" cy="6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Group 245"/>
              <p:cNvGrpSpPr>
                <a:grpSpLocks/>
              </p:cNvGrpSpPr>
              <p:nvPr/>
            </p:nvGrpSpPr>
            <p:grpSpPr bwMode="auto">
              <a:xfrm flipV="1">
                <a:off x="1760" y="1861"/>
                <a:ext cx="69" cy="85"/>
                <a:chOff x="990" y="2466"/>
                <a:chExt cx="109" cy="131"/>
              </a:xfrm>
            </p:grpSpPr>
            <p:sp>
              <p:nvSpPr>
                <p:cNvPr id="63" name="Oval 246"/>
                <p:cNvSpPr>
                  <a:spLocks noChangeArrowheads="1"/>
                </p:cNvSpPr>
                <p:nvPr/>
              </p:nvSpPr>
              <p:spPr bwMode="auto"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99"/>
                </a:solidFill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4" name="Rectangle 247"/>
                <p:cNvSpPr>
                  <a:spLocks noChangeArrowheads="1"/>
                </p:cNvSpPr>
                <p:nvPr/>
              </p:nvSpPr>
              <p:spPr bwMode="auto"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" name="Line 248"/>
                <p:cNvSpPr>
                  <a:spLocks noChangeShapeType="1"/>
                </p:cNvSpPr>
                <p:nvPr/>
              </p:nvSpPr>
              <p:spPr bwMode="auto">
                <a:xfrm>
                  <a:off x="1055" y="2537"/>
                  <a:ext cx="0" cy="6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7" name="Line 249"/>
            <p:cNvSpPr>
              <a:spLocks noChangeShapeType="1"/>
            </p:cNvSpPr>
            <p:nvPr/>
          </p:nvSpPr>
          <p:spPr bwMode="auto">
            <a:xfrm>
              <a:off x="10630228" y="566602"/>
              <a:ext cx="7416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745045" y="567794"/>
            <a:ext cx="7520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一位同学组装了如图所示的滑轮组，将重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的重物匀速提升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，若每个滑轮重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 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，且不计绳重和摩擦。求：绳自由端的拉力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和移动的距离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2510869" y="1866509"/>
            <a:ext cx="1543461" cy="2046058"/>
            <a:chOff x="2766138" y="3864422"/>
            <a:chExt cx="1543461" cy="2046058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100" name="矩形 99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101" name="组合 100"/>
          <p:cNvGrpSpPr/>
          <p:nvPr/>
        </p:nvGrpSpPr>
        <p:grpSpPr>
          <a:xfrm rot="-60000">
            <a:off x="8922876" y="943912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5" name="组合 104"/>
          <p:cNvGrpSpPr/>
          <p:nvPr/>
        </p:nvGrpSpPr>
        <p:grpSpPr>
          <a:xfrm rot="-60000">
            <a:off x="4546819" y="1331304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8" name="组合 107"/>
          <p:cNvGrpSpPr/>
          <p:nvPr/>
        </p:nvGrpSpPr>
        <p:grpSpPr>
          <a:xfrm rot="-60000">
            <a:off x="6498884" y="1313832"/>
            <a:ext cx="147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 rot="-60000">
            <a:off x="8566533" y="1334976"/>
            <a:ext cx="147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4" name="组合 113"/>
          <p:cNvGrpSpPr/>
          <p:nvPr/>
        </p:nvGrpSpPr>
        <p:grpSpPr>
          <a:xfrm rot="-60000">
            <a:off x="2766481" y="1689372"/>
            <a:ext cx="79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009294" y="2804436"/>
            <a:ext cx="1872139" cy="369332"/>
            <a:chOff x="6292147" y="5248109"/>
            <a:chExt cx="1872139" cy="369332"/>
          </a:xfrm>
        </p:grpSpPr>
        <p:sp>
          <p:nvSpPr>
            <p:cNvPr id="119" name="椭圆 118"/>
            <p:cNvSpPr/>
            <p:nvPr/>
          </p:nvSpPr>
          <p:spPr>
            <a:xfrm>
              <a:off x="8077200" y="5352172"/>
              <a:ext cx="87086" cy="870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6292147" y="5248109"/>
              <a:ext cx="1600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动滑轮</a:t>
              </a:r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+</a:t>
              </a: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物体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827004" y="2941155"/>
            <a:ext cx="772886" cy="824858"/>
            <a:chOff x="8109857" y="5384828"/>
            <a:chExt cx="772886" cy="824858"/>
          </a:xfrm>
        </p:grpSpPr>
        <p:cxnSp>
          <p:nvCxnSpPr>
            <p:cNvPr id="122" name="直接箭头连接符 121"/>
            <p:cNvCxnSpPr/>
            <p:nvPr/>
          </p:nvCxnSpPr>
          <p:spPr>
            <a:xfrm>
              <a:off x="8109857" y="5384828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8131752" y="5748021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827000" y="2130052"/>
            <a:ext cx="772890" cy="804477"/>
            <a:chOff x="8109853" y="4573725"/>
            <a:chExt cx="772890" cy="804477"/>
          </a:xfrm>
        </p:grpSpPr>
        <p:cxnSp>
          <p:nvCxnSpPr>
            <p:cNvPr id="125" name="直接箭头连接符 124"/>
            <p:cNvCxnSpPr/>
            <p:nvPr/>
          </p:nvCxnSpPr>
          <p:spPr>
            <a:xfrm flipV="1">
              <a:off x="8109853" y="4764344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25"/>
            <p:cNvSpPr txBox="1"/>
            <p:nvPr/>
          </p:nvSpPr>
          <p:spPr>
            <a:xfrm>
              <a:off x="8131752" y="4573725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18406" y="3918844"/>
            <a:ext cx="37124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因为重物匀速上升，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</a:t>
            </a:r>
            <a:endParaRPr lang="en-US" altLang="zh-CN" sz="2400" baseline="-25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25006" y="4862307"/>
            <a:ext cx="4686165" cy="987103"/>
            <a:chOff x="4025006" y="5145343"/>
            <a:chExt cx="4686165" cy="987103"/>
          </a:xfrm>
        </p:grpSpPr>
        <p:sp>
          <p:nvSpPr>
            <p:cNvPr id="10" name="矩形 9"/>
            <p:cNvSpPr/>
            <p:nvPr/>
          </p:nvSpPr>
          <p:spPr>
            <a:xfrm>
              <a:off x="4664813" y="5145343"/>
              <a:ext cx="10086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025006" y="5415857"/>
              <a:ext cx="1769341" cy="461665"/>
              <a:chOff x="3918406" y="5166110"/>
              <a:chExt cx="1769341" cy="46166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918406" y="5166110"/>
                <a:ext cx="5453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en-US" altLang="zh-CN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直接连接符 11"/>
              <p:cNvCxnSpPr>
                <a:stCxn id="8" idx="3"/>
              </p:cNvCxnSpPr>
              <p:nvPr/>
            </p:nvCxnSpPr>
            <p:spPr>
              <a:xfrm flipV="1">
                <a:off x="4463747" y="5396942"/>
                <a:ext cx="1224000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4988899" y="5670781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5844832" y="5418456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098351" y="5145343"/>
              <a:ext cx="16498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100N+ 20N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841316" y="56466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cxnSp>
          <p:nvCxnSpPr>
            <p:cNvPr id="129" name="直接连接符 128"/>
            <p:cNvCxnSpPr/>
            <p:nvPr/>
          </p:nvCxnSpPr>
          <p:spPr>
            <a:xfrm flipV="1">
              <a:off x="6165831" y="5649859"/>
              <a:ext cx="1639224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129"/>
            <p:cNvSpPr/>
            <p:nvPr/>
          </p:nvSpPr>
          <p:spPr>
            <a:xfrm>
              <a:off x="7822786" y="5402894"/>
              <a:ext cx="8883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=60N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1" name="矩形 130"/>
          <p:cNvSpPr/>
          <p:nvPr/>
        </p:nvSpPr>
        <p:spPr>
          <a:xfrm>
            <a:off x="4025006" y="5725303"/>
            <a:ext cx="26869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=2×10m=20m</a:t>
            </a:r>
            <a:endParaRPr lang="en-US" altLang="zh-CN" sz="2400" baseline="-25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2" name="Text Box 16"/>
          <p:cNvSpPr txBox="1">
            <a:spLocks noChangeArrowheads="1"/>
          </p:cNvSpPr>
          <p:nvPr/>
        </p:nvSpPr>
        <p:spPr bwMode="auto">
          <a:xfrm>
            <a:off x="3624058" y="6289341"/>
            <a:ext cx="7747791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绳自由端的拉力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，其移动的距离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20m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58901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5" grpId="0"/>
      <p:bldP spid="131" grpId="0"/>
      <p:bldP spid="1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640300" y="978229"/>
            <a:ext cx="2281529" cy="4441767"/>
            <a:chOff x="3640300" y="978229"/>
            <a:chExt cx="2281529" cy="5089904"/>
          </a:xfrm>
        </p:grpSpPr>
        <p:sp>
          <p:nvSpPr>
            <p:cNvPr id="63" name="圆角矩形 62"/>
            <p:cNvSpPr/>
            <p:nvPr/>
          </p:nvSpPr>
          <p:spPr>
            <a:xfrm>
              <a:off x="4505753" y="3173956"/>
              <a:ext cx="1416076" cy="833332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动滑轮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508349" y="978229"/>
              <a:ext cx="1413480" cy="86189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定滑轮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71641" y="5201302"/>
              <a:ext cx="1450188" cy="86683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滑轮组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1384300"/>
              <a:ext cx="870026" cy="4307475"/>
              <a:chOff x="3790888" y="1236469"/>
              <a:chExt cx="870026" cy="4307475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44" name="组合 43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8542" y="4005120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0965" y="3141010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2486185" y="2944162"/>
            <a:ext cx="1417920" cy="75214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滑轮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921829" y="415898"/>
            <a:ext cx="5930437" cy="1748355"/>
            <a:chOff x="5921829" y="415898"/>
            <a:chExt cx="5930437" cy="1748355"/>
          </a:xfrm>
        </p:grpSpPr>
        <p:grpSp>
          <p:nvGrpSpPr>
            <p:cNvPr id="3" name="组合 2"/>
            <p:cNvGrpSpPr/>
            <p:nvPr/>
          </p:nvGrpSpPr>
          <p:grpSpPr>
            <a:xfrm>
              <a:off x="5921829" y="415898"/>
              <a:ext cx="5930437" cy="1493963"/>
              <a:chOff x="5921829" y="415898"/>
              <a:chExt cx="5930437" cy="1493963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921829" y="415898"/>
                <a:ext cx="5930437" cy="938405"/>
                <a:chOff x="6234702" y="250242"/>
                <a:chExt cx="5930437" cy="938405"/>
              </a:xfrm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7076272" y="250242"/>
                  <a:ext cx="5088867" cy="486736"/>
                </a:xfrm>
                <a:prstGeom prst="roundRect">
                  <a:avLst/>
                </a:prstGeom>
                <a:noFill/>
                <a:ln w="28575" cmpd="sng">
                  <a:solidFill>
                    <a:srgbClr val="026BA5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>
                    <a:lnSpc>
                      <a:spcPct val="114000"/>
                    </a:lnSpc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工作时，轴不随物体移动的滑轮叫定滑轮</a:t>
                  </a:r>
                </a:p>
              </p:txBody>
            </p:sp>
            <p:cxnSp>
              <p:nvCxnSpPr>
                <p:cNvPr id="8" name="直接箭头连接符 7"/>
                <p:cNvCxnSpPr>
                  <a:stCxn id="77" idx="3"/>
                </p:cNvCxnSpPr>
                <p:nvPr/>
              </p:nvCxnSpPr>
              <p:spPr>
                <a:xfrm flipV="1">
                  <a:off x="6234702" y="1188646"/>
                  <a:ext cx="711200" cy="1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" name="组合 1"/>
              <p:cNvGrpSpPr/>
              <p:nvPr/>
            </p:nvGrpSpPr>
            <p:grpSpPr>
              <a:xfrm>
                <a:off x="6221314" y="652916"/>
                <a:ext cx="451506" cy="1256945"/>
                <a:chOff x="6778303" y="2810055"/>
                <a:chExt cx="451506" cy="1256945"/>
              </a:xfrm>
            </p:grpSpPr>
            <p:cxnSp>
              <p:nvCxnSpPr>
                <p:cNvPr id="50" name="直接箭头连接符 49"/>
                <p:cNvCxnSpPr/>
                <p:nvPr/>
              </p:nvCxnSpPr>
              <p:spPr>
                <a:xfrm>
                  <a:off x="6778303" y="2816405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箭头连接符 54"/>
                <p:cNvCxnSpPr/>
                <p:nvPr/>
              </p:nvCxnSpPr>
              <p:spPr>
                <a:xfrm>
                  <a:off x="6781478" y="4053324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6791003" y="2810055"/>
                  <a:ext cx="0" cy="1256945"/>
                </a:xfrm>
                <a:prstGeom prst="line">
                  <a:avLst/>
                </a:prstGeom>
                <a:ln w="28575">
                  <a:solidFill>
                    <a:srgbClr val="026BA5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" name="圆角矩形 58"/>
            <p:cNvSpPr/>
            <p:nvPr/>
          </p:nvSpPr>
          <p:spPr>
            <a:xfrm>
              <a:off x="6763398" y="1057133"/>
              <a:ext cx="5088867" cy="486736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使用定滑轮不省力，但可以改变力的方向</a:t>
              </a: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763398" y="1677517"/>
              <a:ext cx="5088867" cy="486736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定滑轮实质上是等臂杠杆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18036" y="2325654"/>
            <a:ext cx="6121564" cy="1859707"/>
            <a:chOff x="5918036" y="2325654"/>
            <a:chExt cx="6121564" cy="1859707"/>
          </a:xfrm>
        </p:grpSpPr>
        <p:grpSp>
          <p:nvGrpSpPr>
            <p:cNvPr id="4" name="组合 3"/>
            <p:cNvGrpSpPr/>
            <p:nvPr/>
          </p:nvGrpSpPr>
          <p:grpSpPr>
            <a:xfrm>
              <a:off x="5918036" y="2325654"/>
              <a:ext cx="6121564" cy="1859707"/>
              <a:chOff x="5921829" y="2352130"/>
              <a:chExt cx="6121564" cy="1859707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21829" y="2352130"/>
                <a:ext cx="6121564" cy="1859707"/>
                <a:chOff x="6771988" y="2371707"/>
                <a:chExt cx="6121564" cy="1859707"/>
              </a:xfrm>
            </p:grpSpPr>
            <p:sp>
              <p:nvSpPr>
                <p:cNvPr id="80" name="圆角矩形 79"/>
                <p:cNvSpPr/>
                <p:nvPr/>
              </p:nvSpPr>
              <p:spPr>
                <a:xfrm>
                  <a:off x="7757742" y="2371707"/>
                  <a:ext cx="5135810" cy="535967"/>
                </a:xfrm>
                <a:prstGeom prst="roundRect">
                  <a:avLst/>
                </a:prstGeom>
                <a:noFill/>
                <a:ln w="28575" cmpd="sng">
                  <a:solidFill>
                    <a:srgbClr val="026BA5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+mn-ea"/>
                    </a:rPr>
                    <a:t>工作时，轴随着物体移动的滑轮叫动滑轮</a:t>
                  </a:r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>
                  <a:off x="7792041" y="3672714"/>
                  <a:ext cx="5101511" cy="558700"/>
                </a:xfrm>
                <a:prstGeom prst="roundRect">
                  <a:avLst/>
                </a:prstGeom>
                <a:noFill/>
                <a:ln w="28575" cmpd="sng">
                  <a:solidFill>
                    <a:srgbClr val="026BA5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+mn-ea"/>
                    </a:rPr>
                    <a:t>动滑轮实质上是动力臂是阻力臂</a:t>
                  </a:r>
                  <a:r>
                    <a:rPr lang="en-US" altLang="zh-CN" sz="20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+mn-ea"/>
                    </a:rPr>
                    <a:t>2</a:t>
                  </a:r>
                  <a:r>
                    <a:rPr lang="zh-CN" altLang="en-US" sz="20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+mn-ea"/>
                    </a:rPr>
                    <a:t>倍的杠杆</a:t>
                  </a:r>
                </a:p>
              </p:txBody>
            </p:sp>
            <p:cxnSp>
              <p:nvCxnSpPr>
                <p:cNvPr id="83" name="直接箭头连接符 82"/>
                <p:cNvCxnSpPr/>
                <p:nvPr/>
              </p:nvCxnSpPr>
              <p:spPr>
                <a:xfrm>
                  <a:off x="7309410" y="2630166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箭头连接符 83"/>
                <p:cNvCxnSpPr/>
                <p:nvPr/>
              </p:nvCxnSpPr>
              <p:spPr>
                <a:xfrm>
                  <a:off x="7312585" y="3867085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7322110" y="2623816"/>
                  <a:ext cx="0" cy="1256945"/>
                </a:xfrm>
                <a:prstGeom prst="line">
                  <a:avLst/>
                </a:prstGeom>
                <a:ln w="28575">
                  <a:solidFill>
                    <a:srgbClr val="026BA5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6771988" y="3320236"/>
                  <a:ext cx="550122" cy="0"/>
                </a:xfrm>
                <a:prstGeom prst="line">
                  <a:avLst/>
                </a:prstGeom>
                <a:ln w="28575">
                  <a:solidFill>
                    <a:srgbClr val="026BA5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1" name="直接箭头连接符 60"/>
              <p:cNvCxnSpPr/>
              <p:nvPr/>
            </p:nvCxnSpPr>
            <p:spPr>
              <a:xfrm>
                <a:off x="5930733" y="3300659"/>
                <a:ext cx="998453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圆角矩形 66"/>
            <p:cNvSpPr/>
            <p:nvPr/>
          </p:nvSpPr>
          <p:spPr>
            <a:xfrm>
              <a:off x="6938090" y="2967968"/>
              <a:ext cx="5101510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使用动滑轮可以省力，但不能改变力的方向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7826" y="4333263"/>
            <a:ext cx="4915231" cy="1702794"/>
            <a:chOff x="6771988" y="2581357"/>
            <a:chExt cx="4915231" cy="1702794"/>
          </a:xfrm>
        </p:grpSpPr>
        <p:sp>
          <p:nvSpPr>
            <p:cNvPr id="76" name="圆角矩形 75"/>
            <p:cNvSpPr/>
            <p:nvPr/>
          </p:nvSpPr>
          <p:spPr>
            <a:xfrm>
              <a:off x="7767266" y="2581357"/>
              <a:ext cx="3919953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定滑轮与动滑轮的组合叫滑轮组</a:t>
              </a: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7792041" y="3536569"/>
              <a:ext cx="3091647" cy="7475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使用滑轮组既可以省力； 又可以改变力的方向</a:t>
              </a:r>
            </a:p>
          </p:txBody>
        </p:sp>
        <p:cxnSp>
          <p:nvCxnSpPr>
            <p:cNvPr id="91" name="直接箭头连接符 90"/>
            <p:cNvCxnSpPr/>
            <p:nvPr/>
          </p:nvCxnSpPr>
          <p:spPr>
            <a:xfrm>
              <a:off x="7309410" y="273902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箭头连接符 91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7322110" y="2739026"/>
              <a:ext cx="0" cy="114173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7113" y="1187435"/>
            <a:ext cx="1371601" cy="1011309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42" y="1187436"/>
            <a:ext cx="1621973" cy="1011309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13" y="1220049"/>
            <a:ext cx="2068287" cy="1011309"/>
          </a:xfrm>
          <a:prstGeom prst="rect">
            <a:avLst/>
          </a:prstGeom>
          <a:solidFill>
            <a:srgbClr val="CCE4F7"/>
          </a:solidFill>
        </p:spPr>
      </p:pic>
      <p:grpSp>
        <p:nvGrpSpPr>
          <p:cNvPr id="27" name="组合 26"/>
          <p:cNvGrpSpPr/>
          <p:nvPr/>
        </p:nvGrpSpPr>
        <p:grpSpPr>
          <a:xfrm>
            <a:off x="118747" y="4869230"/>
            <a:ext cx="1572699" cy="658339"/>
            <a:chOff x="118542" y="795531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156" y="1412790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8542" y="400512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53" name="矩形 52"/>
          <p:cNvSpPr/>
          <p:nvPr/>
        </p:nvSpPr>
        <p:spPr>
          <a:xfrm>
            <a:off x="6566746" y="632632"/>
            <a:ext cx="902811" cy="55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轮轴</a:t>
            </a:r>
          </a:p>
        </p:txBody>
      </p:sp>
      <p:pic>
        <p:nvPicPr>
          <p:cNvPr id="3" name="QQ录屏2021031115570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6963" end="30956"/>
                </p14:media>
              </p:ext>
            </p:extLst>
          </p:nvPr>
        </p:nvPicPr>
        <p:blipFill rotWithShape="1">
          <a:blip r:embed="rId7"/>
          <a:srcRect l="9269" b="27189"/>
          <a:stretch/>
        </p:blipFill>
        <p:spPr>
          <a:xfrm>
            <a:off x="2754085" y="2338396"/>
            <a:ext cx="4147457" cy="2703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4" name="矩形 53"/>
          <p:cNvSpPr/>
          <p:nvPr/>
        </p:nvSpPr>
        <p:spPr>
          <a:xfrm>
            <a:off x="2395535" y="1349982"/>
            <a:ext cx="1003351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轮轴由具有共同转动轴的大轮和小轮组成。通常把大轮叫轮，小轮叫轴。</a:t>
            </a:r>
          </a:p>
        </p:txBody>
      </p:sp>
      <p:pic>
        <p:nvPicPr>
          <p:cNvPr id="2" name="QQ录屏2021031115570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778" end="3018"/>
                </p14:media>
              </p:ext>
            </p:extLst>
          </p:nvPr>
        </p:nvPicPr>
        <p:blipFill rotWithShape="1">
          <a:blip r:embed="rId8"/>
          <a:srcRect l="7566" r="1357" b="22020"/>
          <a:stretch>
            <a:fillRect/>
          </a:stretch>
        </p:blipFill>
        <p:spPr>
          <a:xfrm>
            <a:off x="7315199" y="2328677"/>
            <a:ext cx="3918857" cy="27253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" name="矩形 39"/>
          <p:cNvSpPr/>
          <p:nvPr/>
        </p:nvSpPr>
        <p:spPr>
          <a:xfrm>
            <a:off x="2516155" y="5489633"/>
            <a:ext cx="44935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门把手、方向盘等都属于轮轴。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4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30329" y="5733256"/>
            <a:ext cx="1572699" cy="658339"/>
            <a:chOff x="118542" y="795531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056" y="2276872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7156" y="141277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40968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00506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0329" y="486916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447"/>
            <a:ext cx="12190413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5800" y="220486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5" y="44625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17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能识别定滑轮和动滑轮。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能通过实验，认识定滑轮和动滑轮的特点，并能根据需要选择合适的滑轮解决实际问题。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会安装滑轮组，并能根据安装情况分析施加的拉力大小与物重的关系。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511890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5339692" y="3582207"/>
            <a:ext cx="356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473204" y="4392107"/>
            <a:ext cx="7308000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5901688" y="453257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8553275" y="279710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435300" y="4749886"/>
            <a:ext cx="219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1" name="文本框 1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24" name="文本框 12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7" name="文本框 1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3" name="文本框 1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6" name="文本框 1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9" name="文本框 13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470964" y="681105"/>
            <a:ext cx="5560194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这些都是滑轮，请你观察它们的结构？</a:t>
            </a:r>
          </a:p>
        </p:txBody>
      </p:sp>
      <p:grpSp>
        <p:nvGrpSpPr>
          <p:cNvPr id="46" name="Group 17"/>
          <p:cNvGrpSpPr>
            <a:grpSpLocks/>
          </p:cNvGrpSpPr>
          <p:nvPr/>
        </p:nvGrpSpPr>
        <p:grpSpPr bwMode="auto">
          <a:xfrm>
            <a:off x="5622471" y="2771528"/>
            <a:ext cx="2914650" cy="1987550"/>
            <a:chOff x="1973" y="969"/>
            <a:chExt cx="1836" cy="1252"/>
          </a:xfrm>
        </p:grpSpPr>
        <p:pic>
          <p:nvPicPr>
            <p:cNvPr id="48" name="Picture 14" descr="滑轮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969"/>
              <a:ext cx="1836" cy="1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ctangle 15"/>
            <p:cNvSpPr>
              <a:spLocks noChangeArrowheads="1"/>
            </p:cNvSpPr>
            <p:nvPr/>
          </p:nvSpPr>
          <p:spPr bwMode="auto">
            <a:xfrm>
              <a:off x="2001" y="986"/>
              <a:ext cx="1786" cy="1207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50" name="图片 9" descr="zt_2010071413580247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" t="10451"/>
          <a:stretch>
            <a:fillRect/>
          </a:stretch>
        </p:blipFill>
        <p:spPr bwMode="auto">
          <a:xfrm>
            <a:off x="3004684" y="2754066"/>
            <a:ext cx="251936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046" y="2609603"/>
            <a:ext cx="23526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Group 18"/>
          <p:cNvGrpSpPr>
            <a:grpSpLocks/>
          </p:cNvGrpSpPr>
          <p:nvPr/>
        </p:nvGrpSpPr>
        <p:grpSpPr bwMode="auto">
          <a:xfrm>
            <a:off x="4858884" y="1736478"/>
            <a:ext cx="4545012" cy="3509963"/>
            <a:chOff x="1973" y="969"/>
            <a:chExt cx="1836" cy="1252"/>
          </a:xfrm>
        </p:grpSpPr>
        <p:pic>
          <p:nvPicPr>
            <p:cNvPr id="56" name="Picture 19" descr="滑轮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969"/>
              <a:ext cx="1836" cy="1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Rectangle 20"/>
            <p:cNvSpPr>
              <a:spLocks noChangeArrowheads="1"/>
            </p:cNvSpPr>
            <p:nvPr/>
          </p:nvSpPr>
          <p:spPr bwMode="auto">
            <a:xfrm>
              <a:off x="2001" y="986"/>
              <a:ext cx="1786" cy="1207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9494384" y="1871416"/>
            <a:ext cx="914400" cy="469900"/>
          </a:xfrm>
          <a:prstGeom prst="wedgeRoundRectCallout">
            <a:avLst>
              <a:gd name="adj1" fmla="val -170486"/>
              <a:gd name="adj2" fmla="val 214866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凹槽</a:t>
            </a:r>
          </a:p>
        </p:txBody>
      </p:sp>
      <p:sp>
        <p:nvSpPr>
          <p:cNvPr id="59" name="圆角矩形标注 58"/>
          <p:cNvSpPr>
            <a:spLocks noChangeArrowheads="1"/>
          </p:cNvSpPr>
          <p:nvPr/>
        </p:nvSpPr>
        <p:spPr bwMode="auto">
          <a:xfrm>
            <a:off x="7063921" y="4481266"/>
            <a:ext cx="625475" cy="360362"/>
          </a:xfrm>
          <a:prstGeom prst="wedgeRoundRectCallout">
            <a:avLst>
              <a:gd name="adj1" fmla="val -16245"/>
              <a:gd name="adj2" fmla="val -396255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</a:t>
            </a:r>
          </a:p>
        </p:txBody>
      </p:sp>
      <p:sp>
        <p:nvSpPr>
          <p:cNvPr id="60" name="圆角矩形标注 59"/>
          <p:cNvSpPr>
            <a:spLocks noChangeArrowheads="1"/>
          </p:cNvSpPr>
          <p:nvPr/>
        </p:nvSpPr>
        <p:spPr bwMode="auto">
          <a:xfrm>
            <a:off x="7783059" y="1555503"/>
            <a:ext cx="914400" cy="469900"/>
          </a:xfrm>
          <a:prstGeom prst="wedgeRoundRectCallout">
            <a:avLst>
              <a:gd name="adj1" fmla="val -42708"/>
              <a:gd name="adj2" fmla="val 195269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小轮</a:t>
            </a:r>
          </a:p>
        </p:txBody>
      </p:sp>
      <p:sp>
        <p:nvSpPr>
          <p:cNvPr id="3" name="矩形 2"/>
          <p:cNvSpPr/>
          <p:nvPr/>
        </p:nvSpPr>
        <p:spPr>
          <a:xfrm>
            <a:off x="4264365" y="5677293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滑轮：边缘有凹槽，能绕轴转动的小轮。</a:t>
            </a:r>
          </a:p>
        </p:txBody>
      </p:sp>
      <p:sp>
        <p:nvSpPr>
          <p:cNvPr id="61" name="任意多边形 60"/>
          <p:cNvSpPr/>
          <p:nvPr/>
        </p:nvSpPr>
        <p:spPr>
          <a:xfrm>
            <a:off x="5900057" y="5601407"/>
            <a:ext cx="1083809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7419817" y="5601407"/>
            <a:ext cx="1286827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919821" y="5601407"/>
            <a:ext cx="790235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7" name="文本框 10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4505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3" grpId="0"/>
      <p:bldP spid="61" grpId="0" animBg="1"/>
      <p:bldP spid="62" grpId="0" animBg="1"/>
      <p:bldP spid="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611004" y="5732386"/>
            <a:ext cx="1224998" cy="5474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55645" y="5743931"/>
            <a:ext cx="2207898" cy="54743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611004" y="5035230"/>
            <a:ext cx="1224998" cy="54743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81095" y="5042973"/>
            <a:ext cx="2182448" cy="547436"/>
          </a:xfrm>
          <a:prstGeom prst="rect">
            <a:avLst/>
          </a:prstGeom>
        </p:spPr>
      </p:pic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1" name="矩形 60"/>
          <p:cNvSpPr/>
          <p:nvPr/>
        </p:nvSpPr>
        <p:spPr>
          <a:xfrm>
            <a:off x="4041006" y="554752"/>
            <a:ext cx="6626994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用一个滑轮提起一袋重物，可以有几种方法？</a:t>
            </a:r>
          </a:p>
        </p:txBody>
      </p:sp>
      <p:sp>
        <p:nvSpPr>
          <p:cNvPr id="72" name="任意多边形 71"/>
          <p:cNvSpPr/>
          <p:nvPr/>
        </p:nvSpPr>
        <p:spPr>
          <a:xfrm>
            <a:off x="4366886" y="570125"/>
            <a:ext cx="1413428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QQ录屏2021030914522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b="25649"/>
          <a:stretch/>
        </p:blipFill>
        <p:spPr>
          <a:xfrm>
            <a:off x="3611739" y="1665061"/>
            <a:ext cx="2923721" cy="27623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QQ录屏20210309145550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1294" end="751"/>
                </p14:media>
              </p:ext>
            </p:extLst>
          </p:nvPr>
        </p:nvPicPr>
        <p:blipFill rotWithShape="1">
          <a:blip r:embed="rId10"/>
          <a:srcRect l="10477" r="12763" b="22918"/>
          <a:stretch>
            <a:fillRect/>
          </a:stretch>
        </p:blipFill>
        <p:spPr>
          <a:xfrm>
            <a:off x="7424529" y="1665061"/>
            <a:ext cx="2782957" cy="276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019235" y="5014639"/>
            <a:ext cx="7239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工作时，轴不随物体移动的滑轮叫定滑轮。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60235" y="1867621"/>
            <a:ext cx="784341" cy="78434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019235" y="5736050"/>
            <a:ext cx="7239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工作时，轴随着物体移动的滑轮叫动滑轮。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556574" y="2525303"/>
            <a:ext cx="784341" cy="78434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788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6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2" grpId="0" animBg="1"/>
      <p:bldP spid="26" grpId="0"/>
      <p:bldP spid="5" grpId="0" animBg="1"/>
      <p:bldP spid="5" grpId="1" animBg="1"/>
      <p:bldP spid="5" grpId="2" animBg="1"/>
      <p:bldP spid="31" grpId="0"/>
      <p:bldP spid="34" grpId="0" animBg="1"/>
      <p:bldP spid="34" grpId="1" animBg="1"/>
      <p:bldP spid="3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3599319" y="530716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3608844" y="473566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1" name="矩形 60"/>
          <p:cNvSpPr/>
          <p:nvPr/>
        </p:nvSpPr>
        <p:spPr>
          <a:xfrm>
            <a:off x="5113838" y="1053964"/>
            <a:ext cx="3997505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研究定滑轮和动滑轮的特点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58542" y="1691481"/>
            <a:ext cx="6128656" cy="4698429"/>
            <a:chOff x="4931228" y="1954866"/>
            <a:chExt cx="6816922" cy="3768123"/>
          </a:xfrm>
        </p:grpSpPr>
        <p:sp>
          <p:nvSpPr>
            <p:cNvPr id="44" name="圆角矩形 43"/>
            <p:cNvSpPr/>
            <p:nvPr/>
          </p:nvSpPr>
          <p:spPr>
            <a:xfrm>
              <a:off x="4931228" y="1954866"/>
              <a:ext cx="6816922" cy="3768123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5013796" y="2018193"/>
              <a:ext cx="17235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实验操作：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41465" y="1787035"/>
            <a:ext cx="2884714" cy="3776991"/>
            <a:chOff x="2693271" y="1886491"/>
            <a:chExt cx="2884714" cy="3776991"/>
          </a:xfrm>
        </p:grpSpPr>
        <p:pic>
          <p:nvPicPr>
            <p:cNvPr id="65" name="Picture 30" descr="滑轮实验3"/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096"/>
            <a:stretch/>
          </p:blipFill>
          <p:spPr bwMode="auto">
            <a:xfrm>
              <a:off x="2693271" y="1935806"/>
              <a:ext cx="1524000" cy="3727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41" descr="滑轮实验2"/>
            <p:cNvPicPr>
              <a:picLocks noChangeAspect="1" noChangeArrowheads="1"/>
            </p:cNvPicPr>
            <p:nvPr/>
          </p:nvPicPr>
          <p:blipFill rotWithShape="1"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40" t="-305" r="516" b="5496"/>
            <a:stretch/>
          </p:blipFill>
          <p:spPr bwMode="auto">
            <a:xfrm>
              <a:off x="4217271" y="1886491"/>
              <a:ext cx="1360714" cy="3760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8" name="Rectangle 12"/>
          <p:cNvSpPr>
            <a:spLocks noChangeArrowheads="1"/>
          </p:cNvSpPr>
          <p:nvPr/>
        </p:nvSpPr>
        <p:spPr bwMode="auto">
          <a:xfrm>
            <a:off x="5661426" y="2230113"/>
            <a:ext cx="5903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）分别安装定滑轮和动滑轮。</a:t>
            </a:r>
          </a:p>
        </p:txBody>
      </p:sp>
      <p:sp>
        <p:nvSpPr>
          <p:cNvPr id="89" name="Rectangle 12"/>
          <p:cNvSpPr>
            <a:spLocks noChangeArrowheads="1"/>
          </p:cNvSpPr>
          <p:nvPr/>
        </p:nvSpPr>
        <p:spPr bwMode="auto">
          <a:xfrm>
            <a:off x="5661426" y="2687406"/>
            <a:ext cx="5903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）用弹簧测力计测出钩码的重力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90" name="Rectangle 12"/>
          <p:cNvSpPr>
            <a:spLocks noChangeArrowheads="1"/>
          </p:cNvSpPr>
          <p:nvPr/>
        </p:nvSpPr>
        <p:spPr bwMode="auto">
          <a:xfrm>
            <a:off x="5661426" y="3144699"/>
            <a:ext cx="62055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）用定滑轮匀速提升钩码，用弹簧测力计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测出绳自由端的拉力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。用刻度尺测出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钩码上升的距离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和绳自由端移动的距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。观察重物移动方向和拉力方向。</a:t>
            </a:r>
          </a:p>
        </p:txBody>
      </p:sp>
      <p:sp>
        <p:nvSpPr>
          <p:cNvPr id="91" name="Rectangle 12"/>
          <p:cNvSpPr>
            <a:spLocks noChangeArrowheads="1"/>
          </p:cNvSpPr>
          <p:nvPr/>
        </p:nvSpPr>
        <p:spPr bwMode="auto">
          <a:xfrm>
            <a:off x="5661426" y="4709987"/>
            <a:ext cx="620555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）用动滑轮匀速提升钩码，用弹簧测力计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测出绳自由端的拉力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。用刻度尺测出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钩码上升的距离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和绳自由端移动的距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。观察重物移动方向和拉力方向。</a:t>
            </a:r>
          </a:p>
          <a:p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511576" y="129074"/>
            <a:ext cx="4095964" cy="899144"/>
            <a:chOff x="2816464" y="403136"/>
            <a:chExt cx="4095964" cy="899144"/>
          </a:xfrm>
        </p:grpSpPr>
        <p:grpSp>
          <p:nvGrpSpPr>
            <p:cNvPr id="93" name="组合 92"/>
            <p:cNvGrpSpPr/>
            <p:nvPr/>
          </p:nvGrpSpPr>
          <p:grpSpPr>
            <a:xfrm>
              <a:off x="2816464" y="403136"/>
              <a:ext cx="4095964" cy="899144"/>
              <a:chOff x="2758541" y="349904"/>
              <a:chExt cx="4095964" cy="899144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6" name="组合 95"/>
              <p:cNvGrpSpPr/>
              <p:nvPr/>
            </p:nvGrpSpPr>
            <p:grpSpPr>
              <a:xfrm>
                <a:off x="2758541" y="349904"/>
                <a:ext cx="4095964" cy="899144"/>
                <a:chOff x="3127094" y="518364"/>
                <a:chExt cx="3140476" cy="689395"/>
              </a:xfrm>
            </p:grpSpPr>
            <p:sp>
              <p:nvSpPr>
                <p:cNvPr id="98" name="圆角矩形 97"/>
                <p:cNvSpPr/>
                <p:nvPr/>
              </p:nvSpPr>
              <p:spPr>
                <a:xfrm>
                  <a:off x="3358903" y="667983"/>
                  <a:ext cx="290866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10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97" name="文本框 96"/>
              <p:cNvSpPr txBox="1"/>
              <p:nvPr/>
            </p:nvSpPr>
            <p:spPr>
              <a:xfrm>
                <a:off x="3723025" y="563189"/>
                <a:ext cx="2933131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定滑轮和动滑轮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102" name="组合 101"/>
          <p:cNvGrpSpPr/>
          <p:nvPr/>
        </p:nvGrpSpPr>
        <p:grpSpPr>
          <a:xfrm rot="-60000">
            <a:off x="8988015" y="3063534"/>
            <a:ext cx="190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7" name="组合 106"/>
          <p:cNvGrpSpPr/>
          <p:nvPr/>
        </p:nvGrpSpPr>
        <p:grpSpPr>
          <a:xfrm rot="-60000">
            <a:off x="8621919" y="3875961"/>
            <a:ext cx="90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0" name="组合 109"/>
          <p:cNvGrpSpPr/>
          <p:nvPr/>
        </p:nvGrpSpPr>
        <p:grpSpPr>
          <a:xfrm rot="-60000">
            <a:off x="6606289" y="4243258"/>
            <a:ext cx="219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3" name="组合 112"/>
          <p:cNvGrpSpPr/>
          <p:nvPr/>
        </p:nvGrpSpPr>
        <p:grpSpPr>
          <a:xfrm rot="-60000">
            <a:off x="6499039" y="4637829"/>
            <a:ext cx="54523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6" name="组合 115"/>
          <p:cNvGrpSpPr/>
          <p:nvPr/>
        </p:nvGrpSpPr>
        <p:grpSpPr>
          <a:xfrm rot="-60000">
            <a:off x="9111700" y="5444344"/>
            <a:ext cx="54523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9" name="组合 118"/>
          <p:cNvGrpSpPr/>
          <p:nvPr/>
        </p:nvGrpSpPr>
        <p:grpSpPr>
          <a:xfrm rot="-60000">
            <a:off x="8578687" y="5834156"/>
            <a:ext cx="36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2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2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22" name="组合 121"/>
          <p:cNvGrpSpPr/>
          <p:nvPr/>
        </p:nvGrpSpPr>
        <p:grpSpPr>
          <a:xfrm rot="-60000">
            <a:off x="6727766" y="6214643"/>
            <a:ext cx="324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2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2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7" name="组合 66"/>
          <p:cNvGrpSpPr/>
          <p:nvPr/>
        </p:nvGrpSpPr>
        <p:grpSpPr>
          <a:xfrm rot="-60000">
            <a:off x="9155111" y="4229105"/>
            <a:ext cx="24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17101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图片 11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850338" y="5794988"/>
            <a:ext cx="2718205" cy="547436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978026" y="5833892"/>
            <a:ext cx="1502228" cy="547436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156351" y="5292624"/>
            <a:ext cx="1981771" cy="547436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978026" y="5324335"/>
            <a:ext cx="1132893" cy="547436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88" name="矩形 87"/>
          <p:cNvSpPr/>
          <p:nvPr/>
        </p:nvSpPr>
        <p:spPr>
          <a:xfrm>
            <a:off x="5143925" y="757400"/>
            <a:ext cx="3994198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研究定滑轮和动滑轮的特点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753083"/>
              </p:ext>
            </p:extLst>
          </p:nvPr>
        </p:nvGraphicFramePr>
        <p:xfrm>
          <a:off x="2732310" y="2054404"/>
          <a:ext cx="8817429" cy="2468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51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09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重物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重力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i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i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大小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重物上升的距离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绳自由端移动的距离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重物移动方向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0" name="Rectangle 11"/>
          <p:cNvSpPr>
            <a:spLocks noChangeArrowheads="1"/>
          </p:cNvSpPr>
          <p:nvPr/>
        </p:nvSpPr>
        <p:spPr bwMode="auto">
          <a:xfrm>
            <a:off x="2831820" y="1458957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实验表格：</a:t>
            </a:r>
          </a:p>
        </p:txBody>
      </p:sp>
      <p:sp>
        <p:nvSpPr>
          <p:cNvPr id="111" name="Rectangle 11"/>
          <p:cNvSpPr>
            <a:spLocks noChangeArrowheads="1"/>
          </p:cNvSpPr>
          <p:nvPr/>
        </p:nvSpPr>
        <p:spPr bwMode="auto">
          <a:xfrm>
            <a:off x="2831820" y="4862670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实验结论：</a:t>
            </a:r>
          </a:p>
        </p:txBody>
      </p:sp>
      <p:sp>
        <p:nvSpPr>
          <p:cNvPr id="112" name="Text Box 4"/>
          <p:cNvSpPr txBox="1">
            <a:spLocks noChangeArrowheads="1"/>
          </p:cNvSpPr>
          <p:nvPr/>
        </p:nvSpPr>
        <p:spPr bwMode="auto">
          <a:xfrm>
            <a:off x="3467096" y="5325273"/>
            <a:ext cx="7239000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使用定滑轮不省力，但可以改变力的方向；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使用动滑轮可以省力，但不能改变力的方向。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436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676474" y="5071498"/>
            <a:ext cx="1623046" cy="54743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692941" y="5618934"/>
            <a:ext cx="2819688" cy="54743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40263" y="342825"/>
            <a:ext cx="5336937" cy="899144"/>
            <a:chOff x="2816464" y="403136"/>
            <a:chExt cx="4928994" cy="899144"/>
          </a:xfrm>
        </p:grpSpPr>
        <p:grpSp>
          <p:nvGrpSpPr>
            <p:cNvPr id="48" name="组合 47"/>
            <p:cNvGrpSpPr/>
            <p:nvPr/>
          </p:nvGrpSpPr>
          <p:grpSpPr>
            <a:xfrm>
              <a:off x="2816464" y="403136"/>
              <a:ext cx="4928994" cy="899144"/>
              <a:chOff x="2758541" y="349904"/>
              <a:chExt cx="4928994" cy="89914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>
                <a:off x="2758541" y="349904"/>
                <a:ext cx="4928994" cy="899144"/>
                <a:chOff x="3127094" y="518364"/>
                <a:chExt cx="3779181" cy="689395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3358903" y="667983"/>
                  <a:ext cx="3547372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Group 2261"/>
                <p:cNvGrpSpPr/>
                <p:nvPr/>
              </p:nvGrpSpPr>
              <p:grpSpPr>
                <a:xfrm flipH="1">
                  <a:off x="3127094" y="518364"/>
                  <a:ext cx="632454" cy="689395"/>
                  <a:chOff x="72457" y="-1"/>
                  <a:chExt cx="804815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5" name="Shape 2248"/>
                  <p:cNvSpPr/>
                  <p:nvPr/>
                </p:nvSpPr>
                <p:spPr>
                  <a:xfrm>
                    <a:off x="72457" y="-1"/>
                    <a:ext cx="804815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2" name="文本框 51"/>
              <p:cNvSpPr txBox="1"/>
              <p:nvPr/>
            </p:nvSpPr>
            <p:spPr>
              <a:xfrm>
                <a:off x="3723026" y="563189"/>
                <a:ext cx="3693061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定滑轮和动滑轮的本质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Shape 25434"/>
            <p:cNvSpPr/>
            <p:nvPr/>
          </p:nvSpPr>
          <p:spPr>
            <a:xfrm>
              <a:off x="2957415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550317" y="5111103"/>
            <a:ext cx="75313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定滑轮实质上是等臂杠杆；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动滑轮实质上是动力臂是阻力臂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倍的杠杆。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QQ录屏2021030916002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510" end="1512"/>
                </p14:media>
              </p:ext>
            </p:extLst>
          </p:nvPr>
        </p:nvPicPr>
        <p:blipFill rotWithShape="1">
          <a:blip r:embed="rId10"/>
          <a:srcRect l="20230" t="9777" r="14585" b="21987"/>
          <a:stretch>
            <a:fillRect/>
          </a:stretch>
        </p:blipFill>
        <p:spPr>
          <a:xfrm>
            <a:off x="3713823" y="1662971"/>
            <a:ext cx="2697863" cy="30271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QQ录屏2021030916044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1419" end="1518"/>
                </p14:media>
              </p:ext>
            </p:extLst>
          </p:nvPr>
        </p:nvPicPr>
        <p:blipFill rotWithShape="1">
          <a:blip r:embed="rId11"/>
          <a:srcRect l="25624" t="772" r="32617" b="18853"/>
          <a:stretch/>
        </p:blipFill>
        <p:spPr>
          <a:xfrm>
            <a:off x="7625131" y="1662971"/>
            <a:ext cx="1828467" cy="30271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6743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097790" y="5664897"/>
            <a:ext cx="1729368" cy="625684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42880" y="5664897"/>
            <a:ext cx="2274360" cy="625684"/>
          </a:xfrm>
          <a:prstGeom prst="rect">
            <a:avLst/>
          </a:prstGeom>
        </p:spPr>
      </p:pic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841172" y="681850"/>
            <a:ext cx="8850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能否得到这样一种机械，它既可以省力，又可以改变力的方向呢？</a:t>
            </a:r>
          </a:p>
        </p:txBody>
      </p:sp>
      <p:sp>
        <p:nvSpPr>
          <p:cNvPr id="69" name="任意多边形 68"/>
          <p:cNvSpPr/>
          <p:nvPr/>
        </p:nvSpPr>
        <p:spPr>
          <a:xfrm>
            <a:off x="7401486" y="597707"/>
            <a:ext cx="86326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9307541" y="631129"/>
            <a:ext cx="181766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933" y="2102664"/>
            <a:ext cx="12287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508" y="2102664"/>
            <a:ext cx="11334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383" y="2147114"/>
            <a:ext cx="15621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358" y="1670864"/>
            <a:ext cx="120015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AutoShape 9"/>
          <p:cNvSpPr>
            <a:spLocks noChangeArrowheads="1"/>
          </p:cNvSpPr>
          <p:nvPr/>
        </p:nvSpPr>
        <p:spPr bwMode="auto">
          <a:xfrm>
            <a:off x="6034996" y="3544114"/>
            <a:ext cx="792162" cy="358775"/>
          </a:xfrm>
          <a:prstGeom prst="rightArrow">
            <a:avLst>
              <a:gd name="adj1" fmla="val 50000"/>
              <a:gd name="adj2" fmla="val 5519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" name="AutoShape 10"/>
          <p:cNvSpPr>
            <a:spLocks noChangeArrowheads="1"/>
          </p:cNvSpPr>
          <p:nvPr/>
        </p:nvSpPr>
        <p:spPr bwMode="auto">
          <a:xfrm>
            <a:off x="8411483" y="3544114"/>
            <a:ext cx="792163" cy="358775"/>
          </a:xfrm>
          <a:prstGeom prst="rightArrow">
            <a:avLst>
              <a:gd name="adj1" fmla="val 50000"/>
              <a:gd name="adj2" fmla="val 5519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730" y="5710175"/>
            <a:ext cx="6837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使用滑轮组既可以省力； 又可以改变力的方向。</a:t>
            </a:r>
          </a:p>
        </p:txBody>
      </p:sp>
    </p:spTree>
    <p:extLst>
      <p:ext uri="{BB962C8B-B14F-4D97-AF65-F5344CB8AC3E}">
        <p14:creationId xmlns:p14="http://schemas.microsoft.com/office/powerpoint/2010/main" val="66623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101" grpId="0" animBg="1"/>
      <p:bldP spid="102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62033" y="342825"/>
            <a:ext cx="3094482" cy="899144"/>
            <a:chOff x="2836570" y="403136"/>
            <a:chExt cx="2857947" cy="899144"/>
          </a:xfrm>
        </p:grpSpPr>
        <p:grpSp>
          <p:nvGrpSpPr>
            <p:cNvPr id="48" name="组合 47"/>
            <p:cNvGrpSpPr/>
            <p:nvPr/>
          </p:nvGrpSpPr>
          <p:grpSpPr>
            <a:xfrm>
              <a:off x="2836570" y="403136"/>
              <a:ext cx="2857947" cy="899144"/>
              <a:chOff x="2778647" y="349904"/>
              <a:chExt cx="2857947" cy="89914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>
                <a:off x="2778647" y="349904"/>
                <a:ext cx="2857947" cy="899144"/>
                <a:chOff x="3142510" y="518364"/>
                <a:chExt cx="2191258" cy="689395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3358903" y="667983"/>
                  <a:ext cx="1974865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Group 2261"/>
                <p:cNvGrpSpPr/>
                <p:nvPr/>
              </p:nvGrpSpPr>
              <p:grpSpPr>
                <a:xfrm flipH="1">
                  <a:off x="3142510" y="518364"/>
                  <a:ext cx="632454" cy="689395"/>
                  <a:chOff x="52839" y="-1"/>
                  <a:chExt cx="804815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5" name="Shape 2248"/>
                  <p:cNvSpPr/>
                  <p:nvPr/>
                </p:nvSpPr>
                <p:spPr>
                  <a:xfrm>
                    <a:off x="52839" y="-1"/>
                    <a:ext cx="804815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2" name="文本框 51"/>
              <p:cNvSpPr txBox="1"/>
              <p:nvPr/>
            </p:nvSpPr>
            <p:spPr>
              <a:xfrm>
                <a:off x="3723026" y="563189"/>
                <a:ext cx="160748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滑轮组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4029509" y="1249510"/>
            <a:ext cx="48532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定滑轮与动滑轮的组合叫滑轮组。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504385"/>
              </p:ext>
            </p:extLst>
          </p:nvPr>
        </p:nvGraphicFramePr>
        <p:xfrm>
          <a:off x="6968636" y="2039924"/>
          <a:ext cx="4938442" cy="2286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09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乙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绳子的起点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拉力的方向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拉力的大小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/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移动的距离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2762033" y="2021701"/>
            <a:ext cx="4206602" cy="4612853"/>
            <a:chOff x="2762033" y="2021701"/>
            <a:chExt cx="4206602" cy="4612853"/>
          </a:xfrm>
        </p:grpSpPr>
        <p:grpSp>
          <p:nvGrpSpPr>
            <p:cNvPr id="4" name="组合 3"/>
            <p:cNvGrpSpPr/>
            <p:nvPr/>
          </p:nvGrpSpPr>
          <p:grpSpPr>
            <a:xfrm>
              <a:off x="2762033" y="2021701"/>
              <a:ext cx="4206602" cy="4612853"/>
              <a:chOff x="2880855" y="2026485"/>
              <a:chExt cx="4206602" cy="4612853"/>
            </a:xfrm>
          </p:grpSpPr>
          <p:pic>
            <p:nvPicPr>
              <p:cNvPr id="58" name="Picture 1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5181" y="2644760"/>
                <a:ext cx="942975" cy="3648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1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8069" y="2644760"/>
                <a:ext cx="914400" cy="3648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矩形 2"/>
              <p:cNvSpPr/>
              <p:nvPr/>
            </p:nvSpPr>
            <p:spPr>
              <a:xfrm>
                <a:off x="2880856" y="2103349"/>
                <a:ext cx="4206601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这两种绕线方法有什么不同？</a:t>
                </a: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880855" y="2026485"/>
                <a:ext cx="4006961" cy="4612853"/>
              </a:xfrm>
              <a:prstGeom prst="roundRect">
                <a:avLst>
                  <a:gd name="adj" fmla="val 7880"/>
                </a:avLst>
              </a:prstGeom>
              <a:noFill/>
              <a:ln w="19050">
                <a:solidFill>
                  <a:srgbClr val="6B66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75553" y="6251864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甲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187208" y="6251864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乙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36495" y="2485801"/>
            <a:ext cx="1550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动滑轮上</a:t>
            </a:r>
          </a:p>
        </p:txBody>
      </p:sp>
      <p:sp>
        <p:nvSpPr>
          <p:cNvPr id="9" name="椭圆 8"/>
          <p:cNvSpPr/>
          <p:nvPr/>
        </p:nvSpPr>
        <p:spPr>
          <a:xfrm>
            <a:off x="3839954" y="5057115"/>
            <a:ext cx="295057" cy="29505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294381" y="3241568"/>
            <a:ext cx="295057" cy="29505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0426147" y="2485801"/>
            <a:ext cx="1550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定滑轮上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736495" y="2902483"/>
            <a:ext cx="1550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竖直向上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641496" y="2871927"/>
            <a:ext cx="1550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向下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7011351" y="4645078"/>
            <a:ext cx="1740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动滑轮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钩码</a:t>
            </a:r>
          </a:p>
        </p:txBody>
      </p:sp>
      <p:sp>
        <p:nvSpPr>
          <p:cNvPr id="10" name="矩形 9"/>
          <p:cNvSpPr/>
          <p:nvPr/>
        </p:nvSpPr>
        <p:spPr>
          <a:xfrm>
            <a:off x="3517660" y="4933474"/>
            <a:ext cx="944408" cy="1354577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60706" y="4940153"/>
            <a:ext cx="944408" cy="1354577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471427" y="5574687"/>
            <a:ext cx="856149" cy="369332"/>
            <a:chOff x="7308137" y="5248109"/>
            <a:chExt cx="856149" cy="369332"/>
          </a:xfrm>
        </p:grpSpPr>
        <p:sp>
          <p:nvSpPr>
            <p:cNvPr id="11" name="椭圆 10"/>
            <p:cNvSpPr/>
            <p:nvPr/>
          </p:nvSpPr>
          <p:spPr>
            <a:xfrm>
              <a:off x="8077200" y="5352172"/>
              <a:ext cx="87086" cy="870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308137" y="5248109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甲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485284" y="5581170"/>
            <a:ext cx="856149" cy="369332"/>
            <a:chOff x="7308137" y="5248109"/>
            <a:chExt cx="856149" cy="369332"/>
          </a:xfrm>
        </p:grpSpPr>
        <p:sp>
          <p:nvSpPr>
            <p:cNvPr id="72" name="椭圆 71"/>
            <p:cNvSpPr/>
            <p:nvPr/>
          </p:nvSpPr>
          <p:spPr>
            <a:xfrm>
              <a:off x="8077200" y="5352172"/>
              <a:ext cx="87086" cy="870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308137" y="5248109"/>
              <a:ext cx="584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乙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73147" y="5711406"/>
            <a:ext cx="772886" cy="824858"/>
            <a:chOff x="8109857" y="5384828"/>
            <a:chExt cx="772886" cy="824858"/>
          </a:xfrm>
        </p:grpSpPr>
        <p:cxnSp>
          <p:nvCxnSpPr>
            <p:cNvPr id="14" name="直接箭头连接符 13"/>
            <p:cNvCxnSpPr/>
            <p:nvPr/>
          </p:nvCxnSpPr>
          <p:spPr>
            <a:xfrm>
              <a:off x="8109857" y="5384828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/>
          </p:nvSpPr>
          <p:spPr>
            <a:xfrm>
              <a:off x="8131752" y="5748021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73143" y="4900303"/>
            <a:ext cx="772890" cy="804477"/>
            <a:chOff x="8109853" y="4573725"/>
            <a:chExt cx="772890" cy="804477"/>
          </a:xfrm>
        </p:grpSpPr>
        <p:cxnSp>
          <p:nvCxnSpPr>
            <p:cNvPr id="75" name="直接箭头连接符 74"/>
            <p:cNvCxnSpPr/>
            <p:nvPr/>
          </p:nvCxnSpPr>
          <p:spPr>
            <a:xfrm flipV="1">
              <a:off x="8109853" y="4764344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/>
          </p:nvSpPr>
          <p:spPr>
            <a:xfrm>
              <a:off x="8131752" y="4573725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3655181" y="4301756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927327" y="4301752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34157" y="4301749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10287004" y="5725540"/>
            <a:ext cx="772886" cy="824858"/>
            <a:chOff x="8109857" y="5384828"/>
            <a:chExt cx="772886" cy="824858"/>
          </a:xfrm>
        </p:grpSpPr>
        <p:cxnSp>
          <p:nvCxnSpPr>
            <p:cNvPr id="80" name="直接箭头连接符 79"/>
            <p:cNvCxnSpPr/>
            <p:nvPr/>
          </p:nvCxnSpPr>
          <p:spPr>
            <a:xfrm>
              <a:off x="8109857" y="5384828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/>
            <p:cNvSpPr txBox="1"/>
            <p:nvPr/>
          </p:nvSpPr>
          <p:spPr>
            <a:xfrm>
              <a:off x="8131752" y="5748021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287000" y="4930946"/>
            <a:ext cx="772890" cy="804477"/>
            <a:chOff x="8109853" y="4573725"/>
            <a:chExt cx="772890" cy="804477"/>
          </a:xfrm>
        </p:grpSpPr>
        <p:cxnSp>
          <p:nvCxnSpPr>
            <p:cNvPr id="83" name="直接箭头连接符 82"/>
            <p:cNvCxnSpPr/>
            <p:nvPr/>
          </p:nvCxnSpPr>
          <p:spPr>
            <a:xfrm flipV="1">
              <a:off x="8109853" y="4764344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8131752" y="4573725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5102976" y="4312642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375122" y="4312638"/>
            <a:ext cx="1847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8725776" y="3180839"/>
            <a:ext cx="1110343" cy="831629"/>
            <a:chOff x="9024257" y="264153"/>
            <a:chExt cx="1110343" cy="831629"/>
          </a:xfrm>
        </p:grpSpPr>
        <p:grpSp>
          <p:nvGrpSpPr>
            <p:cNvPr id="24" name="组合 23"/>
            <p:cNvGrpSpPr/>
            <p:nvPr/>
          </p:nvGrpSpPr>
          <p:grpSpPr>
            <a:xfrm>
              <a:off x="9024257" y="506390"/>
              <a:ext cx="990600" cy="400110"/>
              <a:chOff x="9024257" y="506390"/>
              <a:chExt cx="990600" cy="40011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9024257" y="506390"/>
                <a:ext cx="522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9416143" y="718457"/>
                <a:ext cx="5987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/>
            <p:cNvSpPr txBox="1"/>
            <p:nvPr/>
          </p:nvSpPr>
          <p:spPr>
            <a:xfrm>
              <a:off x="9546771" y="695672"/>
              <a:ext cx="490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9383609" y="264153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447918" y="3182512"/>
            <a:ext cx="1110343" cy="831629"/>
            <a:chOff x="9024257" y="264153"/>
            <a:chExt cx="1110343" cy="831629"/>
          </a:xfrm>
        </p:grpSpPr>
        <p:grpSp>
          <p:nvGrpSpPr>
            <p:cNvPr id="90" name="组合 89"/>
            <p:cNvGrpSpPr/>
            <p:nvPr/>
          </p:nvGrpSpPr>
          <p:grpSpPr>
            <a:xfrm>
              <a:off x="9024257" y="506390"/>
              <a:ext cx="990600" cy="400110"/>
              <a:chOff x="9024257" y="506390"/>
              <a:chExt cx="990600" cy="400110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9024257" y="506390"/>
                <a:ext cx="5225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9416143" y="718457"/>
                <a:ext cx="5987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文本框 90"/>
            <p:cNvSpPr txBox="1"/>
            <p:nvPr/>
          </p:nvSpPr>
          <p:spPr>
            <a:xfrm>
              <a:off x="9546771" y="695672"/>
              <a:ext cx="490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9383609" y="264153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8846977" y="3921829"/>
            <a:ext cx="81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628242" y="3932829"/>
            <a:ext cx="81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574970" y="1213243"/>
            <a:ext cx="744415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42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" grpId="0"/>
      <p:bldP spid="9" grpId="0" animBg="1"/>
      <p:bldP spid="9" grpId="1" animBg="1"/>
      <p:bldP spid="9" grpId="2" animBg="1"/>
      <p:bldP spid="64" grpId="0" animBg="1"/>
      <p:bldP spid="64" grpId="1" animBg="1"/>
      <p:bldP spid="64" grpId="2" animBg="1"/>
      <p:bldP spid="65" grpId="0"/>
      <p:bldP spid="66" grpId="0"/>
      <p:bldP spid="67" grpId="0"/>
      <p:bldP spid="68" grpId="0"/>
      <p:bldP spid="10" grpId="0" animBg="1"/>
      <p:bldP spid="10" grpId="1" animBg="1"/>
      <p:bldP spid="69" grpId="0" animBg="1"/>
      <p:bldP spid="69" grpId="1" animBg="1"/>
      <p:bldP spid="95" grpId="0"/>
      <p:bldP spid="96" grpId="0"/>
      <p:bldP spid="97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4256</TotalTime>
  <Words>1080</Words>
  <Application>Microsoft Office PowerPoint</Application>
  <PresentationFormat>宽屏</PresentationFormat>
  <Paragraphs>259</Paragraphs>
  <Slides>16</Slides>
  <Notes>13</Notes>
  <HiddenSlides>0</HiddenSlides>
  <MMClips>6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Equation</vt:lpstr>
      <vt:lpstr>第十二章 简单机械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Administrator</cp:lastModifiedBy>
  <cp:revision>880</cp:revision>
  <cp:lastPrinted>2021-03-01T08:24:18Z</cp:lastPrinted>
  <dcterms:created xsi:type="dcterms:W3CDTF">2018-12-13T05:08:29Z</dcterms:created>
  <dcterms:modified xsi:type="dcterms:W3CDTF">2024-01-25T10:32:43Z</dcterms:modified>
</cp:coreProperties>
</file>