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6" r:id="rId2"/>
    <p:sldMasterId id="2147483666" r:id="rId3"/>
  </p:sldMasterIdLst>
  <p:notesMasterIdLst>
    <p:notesMasterId r:id="rId19"/>
  </p:notesMasterIdLst>
  <p:handoutMasterIdLst>
    <p:handoutMasterId r:id="rId20"/>
  </p:handoutMasterIdLst>
  <p:sldIdLst>
    <p:sldId id="374" r:id="rId4"/>
    <p:sldId id="375" r:id="rId5"/>
    <p:sldId id="361" r:id="rId6"/>
    <p:sldId id="362" r:id="rId7"/>
    <p:sldId id="363" r:id="rId8"/>
    <p:sldId id="368" r:id="rId9"/>
    <p:sldId id="369" r:id="rId10"/>
    <p:sldId id="370" r:id="rId11"/>
    <p:sldId id="371" r:id="rId12"/>
    <p:sldId id="377" r:id="rId13"/>
    <p:sldId id="364" r:id="rId14"/>
    <p:sldId id="376" r:id="rId15"/>
    <p:sldId id="366" r:id="rId16"/>
    <p:sldId id="367" r:id="rId17"/>
    <p:sldId id="358" r:id="rId18"/>
  </p:sldIdLst>
  <p:sldSz cx="12190413" cy="6858000"/>
  <p:notesSz cx="6807200" cy="9939338"/>
  <p:embeddedFontLst>
    <p:embeddedFont>
      <p:font typeface="汉仪良品线粗简" panose="02010600030101010101" charset="-122"/>
      <p:regular r:id="rId21"/>
    </p:embeddedFont>
    <p:embeddedFont>
      <p:font typeface="黑体" panose="02010609060101010101" pitchFamily="49" charset="-122"/>
      <p:regular r:id="rId22"/>
    </p:embeddedFont>
    <p:embeddedFont>
      <p:font typeface="楷体" panose="02010609060101010101" pitchFamily="49" charset="-122"/>
      <p:regular r:id="rId23"/>
    </p:embeddedFont>
    <p:embeddedFont>
      <p:font typeface="隶书" panose="02010509060101010101" pitchFamily="49" charset="-122"/>
      <p:regular r:id="rId24"/>
    </p:embeddedFont>
    <p:embeddedFont>
      <p:font typeface="微软雅黑" panose="020B0503020204020204" pitchFamily="34" charset="-122"/>
      <p:regular r:id="rId25"/>
      <p:bold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李永宾" initials="李永宾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6BA5"/>
    <a:srgbClr val="6B95C7"/>
    <a:srgbClr val="569DD8"/>
    <a:srgbClr val="EBC559"/>
    <a:srgbClr val="85B8E3"/>
    <a:srgbClr val="558ED5"/>
    <a:srgbClr val="07D0EB"/>
    <a:srgbClr val="F4B41D"/>
    <a:srgbClr val="F8CF22"/>
    <a:srgbClr val="F4EF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5" autoAdjust="0"/>
    <p:restoredTop sz="94660"/>
  </p:normalViewPr>
  <p:slideViewPr>
    <p:cSldViewPr>
      <p:cViewPr varScale="1">
        <p:scale>
          <a:sx n="81" d="100"/>
          <a:sy n="81" d="100"/>
        </p:scale>
        <p:origin x="720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2808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6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1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5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handoutMaster" Target="handoutMasters/handoutMaster1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4.fntdata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3.fntdata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2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239276-F692-4FB5-960D-6ECED991B84A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CD3F43-125C-4622-81C3-731234AE2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4495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7A8007-5084-48F5-A51F-5EF90EA8CCEE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59475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7B74BD-509B-4AE4-98A9-8EA600F963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7430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err="1"/>
              <a:t>ppt</a:t>
            </a:r>
            <a:r>
              <a:rPr lang="zh-CN" altLang="en-US"/>
              <a:t>中的视频可正常播放，动画请静音播放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8971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67476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7B74BD-509B-4AE4-98A9-8EA600F9635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5300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7B74BD-509B-4AE4-98A9-8EA600F9635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6569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7B74BD-509B-4AE4-98A9-8EA600F9635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008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86" y="44624"/>
            <a:ext cx="805165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" y="-324"/>
            <a:ext cx="12190414" cy="6858000"/>
          </a:xfrm>
          <a:prstGeom prst="rect">
            <a:avLst/>
          </a:prstGeom>
        </p:spPr>
      </p:pic>
      <p:sp>
        <p:nvSpPr>
          <p:cNvPr id="16" name="矩形 15"/>
          <p:cNvSpPr/>
          <p:nvPr userDrawn="1"/>
        </p:nvSpPr>
        <p:spPr>
          <a:xfrm>
            <a:off x="2234" y="3345520"/>
            <a:ext cx="12192001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bg2">
                    <a:lumMod val="10000"/>
                  </a:schemeClr>
                </a:solidFill>
              </a:ln>
            </a:endParaRPr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3217121" y="4940844"/>
            <a:ext cx="5688632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200" y="3573016"/>
            <a:ext cx="10514013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/>
              <a:t>物理精品课件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5981" y="5006007"/>
            <a:ext cx="5832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091" y="6356351"/>
            <a:ext cx="2742843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>
                <a:solidFill>
                  <a:prstClr val="black"/>
                </a:solidFill>
              </a:rPr>
              <a:pPr/>
              <a:t>2024/1/25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075" y="6356351"/>
            <a:ext cx="4114264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09479" y="6356351"/>
            <a:ext cx="2742843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166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3802" y="2212848"/>
            <a:ext cx="6805298" cy="1297114"/>
          </a:xfrm>
          <a:prstGeom prst="rect">
            <a:avLst/>
          </a:prstGeom>
        </p:spPr>
        <p:txBody>
          <a:bodyPr anchor="ctr" anchorCtr="0"/>
          <a:lstStyle>
            <a:lvl1pPr algn="ctr">
              <a:defRPr sz="5999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091" y="6356351"/>
            <a:ext cx="2742843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>
                <a:solidFill>
                  <a:prstClr val="black"/>
                </a:solidFill>
              </a:rPr>
              <a:pPr/>
              <a:t>2024/1/25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075" y="6356351"/>
            <a:ext cx="411426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09479" y="6356351"/>
            <a:ext cx="2742843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2424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91" y="2816670"/>
            <a:ext cx="7314248" cy="130727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091" y="6356351"/>
            <a:ext cx="2742843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>
                <a:solidFill>
                  <a:prstClr val="black"/>
                </a:solidFill>
              </a:rPr>
              <a:pPr/>
              <a:t>2024/1/25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075" y="6356351"/>
            <a:ext cx="4114264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09479" y="6356351"/>
            <a:ext cx="2742843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091" y="4123944"/>
            <a:ext cx="7314248" cy="7596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24" y="172904"/>
            <a:ext cx="1101478" cy="389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0937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091" y="0"/>
            <a:ext cx="10514231" cy="82296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091" y="1161288"/>
            <a:ext cx="10514231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154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26591110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2" y="2130428"/>
            <a:ext cx="10361851" cy="1470025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7199">
                <a:solidFill>
                  <a:srgbClr val="595959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3" y="3886200"/>
            <a:ext cx="8533289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solidFill>
                  <a:srgbClr val="595959"/>
                </a:solidFill>
              </a:defRPr>
            </a:lvl1pPr>
            <a:lvl2pPr marL="4571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2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1" y="6356353"/>
            <a:ext cx="284443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2024/1/25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9" y="6356353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6353"/>
            <a:ext cx="284443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44626"/>
            <a:ext cx="805165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0987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1" y="0"/>
            <a:ext cx="2062758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113120" y="0"/>
            <a:ext cx="10077293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749612" y="476680"/>
            <a:ext cx="69466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732" y="439106"/>
            <a:ext cx="582183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1691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521" y="6356353"/>
            <a:ext cx="284443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2024/1/25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059" y="6356353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6463" y="6356353"/>
            <a:ext cx="284443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44626"/>
            <a:ext cx="805165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075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2062758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13119" y="0"/>
            <a:ext cx="10077293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749612" y="476678"/>
            <a:ext cx="69466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731" y="439104"/>
            <a:ext cx="582183" cy="5979791"/>
          </a:xfrm>
          <a:prstGeom prst="rect">
            <a:avLst/>
          </a:prstGeom>
        </p:spPr>
      </p:pic>
      <p:grpSp>
        <p:nvGrpSpPr>
          <p:cNvPr id="50" name="组合 49"/>
          <p:cNvGrpSpPr/>
          <p:nvPr userDrawn="1"/>
        </p:nvGrpSpPr>
        <p:grpSpPr>
          <a:xfrm>
            <a:off x="3070870" y="1677713"/>
            <a:ext cx="8352928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3" name="图片 5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251" y="497178"/>
            <a:ext cx="768156" cy="578337"/>
          </a:xfrm>
          <a:prstGeom prst="rect">
            <a:avLst/>
          </a:prstGeom>
        </p:spPr>
      </p:pic>
      <p:cxnSp>
        <p:nvCxnSpPr>
          <p:cNvPr id="54" name="直接连接符 53"/>
          <p:cNvCxnSpPr/>
          <p:nvPr userDrawn="1"/>
        </p:nvCxnSpPr>
        <p:spPr>
          <a:xfrm>
            <a:off x="3718942" y="1073243"/>
            <a:ext cx="1872208" cy="0"/>
          </a:xfrm>
          <a:prstGeom prst="line">
            <a:avLst/>
          </a:prstGeom>
          <a:ln w="28575">
            <a:solidFill>
              <a:srgbClr val="569DD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占位符 57"/>
          <p:cNvSpPr>
            <a:spLocks noGrp="1"/>
          </p:cNvSpPr>
          <p:nvPr>
            <p:ph type="body" sz="quarter" idx="11" hasCustomPrompt="1"/>
          </p:nvPr>
        </p:nvSpPr>
        <p:spPr>
          <a:xfrm>
            <a:off x="3574926" y="591071"/>
            <a:ext cx="2592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2400" dirty="0">
                <a:solidFill>
                  <a:srgbClr val="569DD8"/>
                </a:solidFill>
                <a:latin typeface="汉仪良品线粗简" panose="00020600040101010101" pitchFamily="18" charset="-122"/>
                <a:ea typeface="汉仪良品线粗简" panose="00020600040101010101" pitchFamily="18" charset="-122"/>
              </a:defRPr>
            </a:lvl1pPr>
          </a:lstStyle>
          <a:p>
            <a:pPr marL="0" lvl="0"/>
            <a:r>
              <a:rPr lang="zh-CN" altLang="en-US" sz="2400" dirty="0">
                <a:solidFill>
                  <a:srgbClr val="569DD8"/>
                </a:solidFill>
                <a:latin typeface="汉仪良品线粗简" panose="00020600040101010101" pitchFamily="18" charset="-122"/>
                <a:ea typeface="汉仪良品线粗简" panose="00020600040101010101" pitchFamily="18" charset="-122"/>
              </a:rPr>
              <a:t>此处输入标题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2062758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13119" y="0"/>
            <a:ext cx="10077293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749612" y="476678"/>
            <a:ext cx="69466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731" y="439104"/>
            <a:ext cx="582183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18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53860"/>
            <a:ext cx="805165" cy="2849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4" y="324"/>
            <a:ext cx="12190413" cy="6857107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/>
        </p:nvSpPr>
        <p:spPr>
          <a:xfrm>
            <a:off x="4299630" y="2204742"/>
            <a:ext cx="42484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86" y="44626"/>
            <a:ext cx="805165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" y="-324"/>
            <a:ext cx="12190414" cy="68580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235" y="3345520"/>
            <a:ext cx="12192001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n>
                <a:solidFill>
                  <a:srgbClr val="EEECE1">
                    <a:lumMod val="10000"/>
                  </a:srgbClr>
                </a:solidFill>
              </a:ln>
              <a:solidFill>
                <a:prstClr val="white"/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217122" y="4940844"/>
            <a:ext cx="5688632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201" y="3573018"/>
            <a:ext cx="10514013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199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/>
              <a:t>物理精品课件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5981" y="5006007"/>
            <a:ext cx="5832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176250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" y="0"/>
            <a:ext cx="2062758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13120" y="0"/>
            <a:ext cx="10077293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49612" y="476680"/>
            <a:ext cx="69466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732" y="439106"/>
            <a:ext cx="582183" cy="5979791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070871" y="1677715"/>
            <a:ext cx="8352928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96598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" y="0"/>
            <a:ext cx="2062758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13120" y="0"/>
            <a:ext cx="10077293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49612" y="476680"/>
            <a:ext cx="69466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732" y="439106"/>
            <a:ext cx="582183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912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53862"/>
            <a:ext cx="805165" cy="2849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4" y="326"/>
            <a:ext cx="12190413" cy="685710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299631" y="2204742"/>
            <a:ext cx="42484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799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</p:spTree>
    <p:extLst>
      <p:ext uri="{BB962C8B-B14F-4D97-AF65-F5344CB8AC3E}">
        <p14:creationId xmlns:p14="http://schemas.microsoft.com/office/powerpoint/2010/main" val="2591616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2678196" y="1161288"/>
            <a:ext cx="8674126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154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40978329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  <p:sldLayoutId id="2147483654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9378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</p:sldLayoutIdLst>
  <p:txStyles>
    <p:titleStyle>
      <a:lvl1pPr algn="ctr" defTabSz="914309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866" indent="-342866" algn="l" defTabSz="914309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876" indent="-285721" algn="l" defTabSz="914309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2886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040" indent="-228577" algn="l" defTabSz="914309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194" indent="-228577" algn="l" defTabSz="914309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349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4669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</p:sldLayoutIdLst>
  <p:txStyles>
    <p:titleStyle>
      <a:lvl1pPr algn="ctr" defTabSz="914309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866" indent="-342866" algn="l" defTabSz="914309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876" indent="-285721" algn="l" defTabSz="914309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2886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040" indent="-228577" algn="l" defTabSz="914309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194" indent="-228577" algn="l" defTabSz="914309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349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0.pn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9.png"/><Relationship Id="rId9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3.png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6" Type="http://schemas.openxmlformats.org/officeDocument/2006/relationships/image" Target="../media/image12.png"/><Relationship Id="rId5" Type="http://schemas.openxmlformats.org/officeDocument/2006/relationships/image" Target="../media/image23.png"/><Relationship Id="rId4" Type="http://schemas.openxmlformats.org/officeDocument/2006/relationships/image" Target="../media/image19.png"/><Relationship Id="rId9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4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png"/><Relationship Id="rId5" Type="http://schemas.openxmlformats.org/officeDocument/2006/relationships/image" Target="../media/image25.jpg"/><Relationship Id="rId4" Type="http://schemas.microsoft.com/office/2007/relationships/hdphoto" Target="../media/hdphoto1.wdp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4.pn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10" Type="http://schemas.openxmlformats.org/officeDocument/2006/relationships/image" Target="../media/image13.png"/><Relationship Id="rId4" Type="http://schemas.microsoft.com/office/2007/relationships/hdphoto" Target="../media/hdphoto1.wdp"/><Relationship Id="rId9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309194"/>
            <a:ext cx="7593501" cy="1325390"/>
          </a:xfrm>
        </p:spPr>
        <p:txBody>
          <a:bodyPr>
            <a:normAutofit/>
          </a:bodyPr>
          <a:lstStyle/>
          <a:p>
            <a:r>
              <a:rPr lang="zh-CN" altLang="en-US" sz="5999" dirty="0">
                <a:solidFill>
                  <a:srgbClr val="026BA5"/>
                </a:solidFill>
              </a:rPr>
              <a:t>第十一章 功和机械能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880303" y="3856281"/>
            <a:ext cx="5832895" cy="769441"/>
          </a:xfrm>
        </p:spPr>
        <p:txBody>
          <a:bodyPr/>
          <a:lstStyle/>
          <a:p>
            <a:pPr algn="ctr"/>
            <a:r>
              <a:rPr lang="zh-CN" alt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 机械能及其转化</a:t>
            </a:r>
          </a:p>
        </p:txBody>
      </p:sp>
      <p:sp>
        <p:nvSpPr>
          <p:cNvPr id="3" name="矩形 2"/>
          <p:cNvSpPr/>
          <p:nvPr/>
        </p:nvSpPr>
        <p:spPr>
          <a:xfrm>
            <a:off x="6383168" y="-12252"/>
            <a:ext cx="5853938" cy="6869805"/>
          </a:xfrm>
          <a:custGeom>
            <a:avLst/>
            <a:gdLst>
              <a:gd name="connsiteX0" fmla="*/ 0 w 5321300"/>
              <a:gd name="connsiteY0" fmla="*/ 0 h 6858000"/>
              <a:gd name="connsiteX1" fmla="*/ 5321300 w 5321300"/>
              <a:gd name="connsiteY1" fmla="*/ 0 h 6858000"/>
              <a:gd name="connsiteX2" fmla="*/ 5321300 w 5321300"/>
              <a:gd name="connsiteY2" fmla="*/ 6858000 h 6858000"/>
              <a:gd name="connsiteX3" fmla="*/ 0 w 5321300"/>
              <a:gd name="connsiteY3" fmla="*/ 6858000 h 6858000"/>
              <a:gd name="connsiteX4" fmla="*/ 0 w 5321300"/>
              <a:gd name="connsiteY4" fmla="*/ 0 h 6858000"/>
              <a:gd name="connsiteX0" fmla="*/ 2489200 w 5321300"/>
              <a:gd name="connsiteY0" fmla="*/ 0 h 6858000"/>
              <a:gd name="connsiteX1" fmla="*/ 5321300 w 5321300"/>
              <a:gd name="connsiteY1" fmla="*/ 0 h 6858000"/>
              <a:gd name="connsiteX2" fmla="*/ 5321300 w 5321300"/>
              <a:gd name="connsiteY2" fmla="*/ 6858000 h 6858000"/>
              <a:gd name="connsiteX3" fmla="*/ 0 w 5321300"/>
              <a:gd name="connsiteY3" fmla="*/ 6858000 h 6858000"/>
              <a:gd name="connsiteX4" fmla="*/ 2489200 w 5321300"/>
              <a:gd name="connsiteY4" fmla="*/ 0 h 6858000"/>
              <a:gd name="connsiteX0" fmla="*/ 1930400 w 5321300"/>
              <a:gd name="connsiteY0" fmla="*/ 0 h 6858000"/>
              <a:gd name="connsiteX1" fmla="*/ 5321300 w 5321300"/>
              <a:gd name="connsiteY1" fmla="*/ 0 h 6858000"/>
              <a:gd name="connsiteX2" fmla="*/ 5321300 w 5321300"/>
              <a:gd name="connsiteY2" fmla="*/ 6858000 h 6858000"/>
              <a:gd name="connsiteX3" fmla="*/ 0 w 5321300"/>
              <a:gd name="connsiteY3" fmla="*/ 6858000 h 6858000"/>
              <a:gd name="connsiteX4" fmla="*/ 1930400 w 5321300"/>
              <a:gd name="connsiteY4" fmla="*/ 0 h 6858000"/>
              <a:gd name="connsiteX0" fmla="*/ 3098800 w 6489700"/>
              <a:gd name="connsiteY0" fmla="*/ 0 h 6858000"/>
              <a:gd name="connsiteX1" fmla="*/ 6489700 w 6489700"/>
              <a:gd name="connsiteY1" fmla="*/ 0 h 6858000"/>
              <a:gd name="connsiteX2" fmla="*/ 6489700 w 6489700"/>
              <a:gd name="connsiteY2" fmla="*/ 6858000 h 6858000"/>
              <a:gd name="connsiteX3" fmla="*/ 0 w 6489700"/>
              <a:gd name="connsiteY3" fmla="*/ 6858000 h 6858000"/>
              <a:gd name="connsiteX4" fmla="*/ 3098800 w 6489700"/>
              <a:gd name="connsiteY4" fmla="*/ 0 h 6858000"/>
              <a:gd name="connsiteX0" fmla="*/ 3556000 w 6489700"/>
              <a:gd name="connsiteY0" fmla="*/ 38100 h 6858000"/>
              <a:gd name="connsiteX1" fmla="*/ 6489700 w 6489700"/>
              <a:gd name="connsiteY1" fmla="*/ 0 h 6858000"/>
              <a:gd name="connsiteX2" fmla="*/ 6489700 w 6489700"/>
              <a:gd name="connsiteY2" fmla="*/ 6858000 h 6858000"/>
              <a:gd name="connsiteX3" fmla="*/ 0 w 6489700"/>
              <a:gd name="connsiteY3" fmla="*/ 6858000 h 6858000"/>
              <a:gd name="connsiteX4" fmla="*/ 3556000 w 6489700"/>
              <a:gd name="connsiteY4" fmla="*/ 38100 h 6858000"/>
              <a:gd name="connsiteX0" fmla="*/ 2527300 w 5461000"/>
              <a:gd name="connsiteY0" fmla="*/ 38100 h 6858000"/>
              <a:gd name="connsiteX1" fmla="*/ 5461000 w 5461000"/>
              <a:gd name="connsiteY1" fmla="*/ 0 h 6858000"/>
              <a:gd name="connsiteX2" fmla="*/ 5461000 w 5461000"/>
              <a:gd name="connsiteY2" fmla="*/ 6858000 h 6858000"/>
              <a:gd name="connsiteX3" fmla="*/ 0 w 5461000"/>
              <a:gd name="connsiteY3" fmla="*/ 6845300 h 6858000"/>
              <a:gd name="connsiteX4" fmla="*/ 2527300 w 5461000"/>
              <a:gd name="connsiteY4" fmla="*/ 38100 h 6858000"/>
              <a:gd name="connsiteX0" fmla="*/ 2503556 w 5461000"/>
              <a:gd name="connsiteY0" fmla="*/ 76200 h 6858000"/>
              <a:gd name="connsiteX1" fmla="*/ 5461000 w 5461000"/>
              <a:gd name="connsiteY1" fmla="*/ 0 h 6858000"/>
              <a:gd name="connsiteX2" fmla="*/ 5461000 w 5461000"/>
              <a:gd name="connsiteY2" fmla="*/ 6858000 h 6858000"/>
              <a:gd name="connsiteX3" fmla="*/ 0 w 5461000"/>
              <a:gd name="connsiteY3" fmla="*/ 6845300 h 6858000"/>
              <a:gd name="connsiteX4" fmla="*/ 2503556 w 5461000"/>
              <a:gd name="connsiteY4" fmla="*/ 76200 h 6858000"/>
              <a:gd name="connsiteX0" fmla="*/ 2515428 w 5461000"/>
              <a:gd name="connsiteY0" fmla="*/ 12700 h 6858000"/>
              <a:gd name="connsiteX1" fmla="*/ 5461000 w 5461000"/>
              <a:gd name="connsiteY1" fmla="*/ 0 h 6858000"/>
              <a:gd name="connsiteX2" fmla="*/ 5461000 w 5461000"/>
              <a:gd name="connsiteY2" fmla="*/ 6858000 h 6858000"/>
              <a:gd name="connsiteX3" fmla="*/ 0 w 5461000"/>
              <a:gd name="connsiteY3" fmla="*/ 6845300 h 6858000"/>
              <a:gd name="connsiteX4" fmla="*/ 2515428 w 5461000"/>
              <a:gd name="connsiteY4" fmla="*/ 12700 h 6858000"/>
              <a:gd name="connsiteX0" fmla="*/ 2527300 w 5472872"/>
              <a:gd name="connsiteY0" fmla="*/ 12700 h 6870700"/>
              <a:gd name="connsiteX1" fmla="*/ 5472872 w 5472872"/>
              <a:gd name="connsiteY1" fmla="*/ 0 h 6870700"/>
              <a:gd name="connsiteX2" fmla="*/ 5472872 w 5472872"/>
              <a:gd name="connsiteY2" fmla="*/ 6858000 h 6870700"/>
              <a:gd name="connsiteX3" fmla="*/ 0 w 5472872"/>
              <a:gd name="connsiteY3" fmla="*/ 6870700 h 6870700"/>
              <a:gd name="connsiteX4" fmla="*/ 2527300 w 5472872"/>
              <a:gd name="connsiteY4" fmla="*/ 12700 h 687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2872" h="6870700">
                <a:moveTo>
                  <a:pt x="2527300" y="12700"/>
                </a:moveTo>
                <a:lnTo>
                  <a:pt x="5472872" y="0"/>
                </a:lnTo>
                <a:lnTo>
                  <a:pt x="5472872" y="6858000"/>
                </a:lnTo>
                <a:lnTo>
                  <a:pt x="0" y="6870700"/>
                </a:lnTo>
                <a:lnTo>
                  <a:pt x="2527300" y="1270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467" y="3634583"/>
            <a:ext cx="7452034" cy="0"/>
          </a:xfrm>
          <a:prstGeom prst="line">
            <a:avLst/>
          </a:prstGeom>
          <a:ln w="38100">
            <a:solidFill>
              <a:srgbClr val="0163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8547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18542" y="3105007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6056" y="2252898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6056" y="1400789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7156" y="3957116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1757" y="5661248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8542" y="4809225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27" name="Rectangle 9"/>
          <p:cNvSpPr>
            <a:spLocks noChangeArrowheads="1"/>
          </p:cNvSpPr>
          <p:nvPr/>
        </p:nvSpPr>
        <p:spPr bwMode="auto">
          <a:xfrm>
            <a:off x="10055646" y="451318"/>
            <a:ext cx="40748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2710830" y="298840"/>
            <a:ext cx="8640960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在下列过程中，物体的动能转化为重力势能的有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           )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A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．从水坝上流下来的水           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B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．汽车沿斜坡匀速向上行驶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C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．乒乓球触地后向上弹起时      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D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．斜向上抛出的垒球，当它在上升阶段时</a:t>
            </a:r>
          </a:p>
        </p:txBody>
      </p:sp>
      <p:sp>
        <p:nvSpPr>
          <p:cNvPr id="38" name="任意多边形 37"/>
          <p:cNvSpPr/>
          <p:nvPr/>
        </p:nvSpPr>
        <p:spPr>
          <a:xfrm>
            <a:off x="2940118" y="3684063"/>
            <a:ext cx="6982475" cy="2561128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 Box 15"/>
          <p:cNvSpPr txBox="1">
            <a:spLocks noChangeArrowheads="1"/>
          </p:cNvSpPr>
          <p:nvPr/>
        </p:nvSpPr>
        <p:spPr bwMode="auto">
          <a:xfrm>
            <a:off x="4511030" y="4195417"/>
            <a:ext cx="5715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重力势能转化为动能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3043988" y="3359189"/>
            <a:ext cx="1543461" cy="2046058"/>
            <a:chOff x="2766138" y="3864422"/>
            <a:chExt cx="1543461" cy="2046058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42" name="矩形 41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  <p:sp>
        <p:nvSpPr>
          <p:cNvPr id="43" name="Text Box 15"/>
          <p:cNvSpPr txBox="1">
            <a:spLocks noChangeArrowheads="1"/>
          </p:cNvSpPr>
          <p:nvPr/>
        </p:nvSpPr>
        <p:spPr bwMode="auto">
          <a:xfrm>
            <a:off x="4511030" y="4615541"/>
            <a:ext cx="5715000" cy="493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动能不变，重力势能变大</a:t>
            </a:r>
          </a:p>
        </p:txBody>
      </p:sp>
      <p:sp>
        <p:nvSpPr>
          <p:cNvPr id="44" name="Text Box 15"/>
          <p:cNvSpPr txBox="1">
            <a:spLocks noChangeArrowheads="1"/>
          </p:cNvSpPr>
          <p:nvPr/>
        </p:nvSpPr>
        <p:spPr bwMode="auto">
          <a:xfrm>
            <a:off x="4511030" y="5035665"/>
            <a:ext cx="5715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弹性势能转化为动能</a:t>
            </a:r>
          </a:p>
        </p:txBody>
      </p:sp>
      <p:sp>
        <p:nvSpPr>
          <p:cNvPr id="45" name="Text Box 15"/>
          <p:cNvSpPr txBox="1">
            <a:spLocks noChangeArrowheads="1"/>
          </p:cNvSpPr>
          <p:nvPr/>
        </p:nvSpPr>
        <p:spPr bwMode="auto">
          <a:xfrm>
            <a:off x="4511030" y="5455788"/>
            <a:ext cx="5715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动能转化为重力势能</a:t>
            </a:r>
          </a:p>
        </p:txBody>
      </p:sp>
      <p:grpSp>
        <p:nvGrpSpPr>
          <p:cNvPr id="46" name="组合 45"/>
          <p:cNvGrpSpPr/>
          <p:nvPr/>
        </p:nvGrpSpPr>
        <p:grpSpPr>
          <a:xfrm rot="-60000">
            <a:off x="6401175" y="802257"/>
            <a:ext cx="2880000" cy="50514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47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48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49" name="组合 48"/>
          <p:cNvGrpSpPr/>
          <p:nvPr/>
        </p:nvGrpSpPr>
        <p:grpSpPr>
          <a:xfrm rot="-60000">
            <a:off x="5073216" y="1385167"/>
            <a:ext cx="972000" cy="50514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50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1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52" name="组合 51"/>
          <p:cNvGrpSpPr/>
          <p:nvPr/>
        </p:nvGrpSpPr>
        <p:grpSpPr>
          <a:xfrm rot="-60000">
            <a:off x="5356374" y="1939292"/>
            <a:ext cx="1260000" cy="50514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53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4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55" name="组合 54"/>
          <p:cNvGrpSpPr/>
          <p:nvPr/>
        </p:nvGrpSpPr>
        <p:grpSpPr>
          <a:xfrm rot="-60000">
            <a:off x="5679337" y="2472496"/>
            <a:ext cx="1260000" cy="50514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56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7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58" name="组合 57"/>
          <p:cNvGrpSpPr/>
          <p:nvPr/>
        </p:nvGrpSpPr>
        <p:grpSpPr>
          <a:xfrm rot="-60000">
            <a:off x="7535710" y="3041828"/>
            <a:ext cx="1260000" cy="50514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59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60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23795103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8" grpId="0" animBg="1"/>
      <p:bldP spid="39" grpId="0"/>
      <p:bldP spid="43" grpId="0"/>
      <p:bldP spid="44" grpId="0"/>
      <p:bldP spid="4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2"/>
          <p:cNvSpPr txBox="1">
            <a:spLocks noChangeArrowheads="1"/>
          </p:cNvSpPr>
          <p:nvPr/>
        </p:nvSpPr>
        <p:spPr bwMode="auto">
          <a:xfrm>
            <a:off x="2710830" y="235175"/>
            <a:ext cx="8712968" cy="2973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“神舟五号”载人飞船成功返航，实现了中国人几千年的“飞天梦”，返回舱减速着陆过程中，航天英雄杨利伟的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         )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110000"/>
              </a:lnSpc>
              <a:spcBef>
                <a:spcPct val="20000"/>
              </a:spcBef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A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．动能增加，重力势能减少，机械能不变</a:t>
            </a:r>
          </a:p>
          <a:p>
            <a:pPr algn="just" eaLnBrk="1" hangingPunct="1">
              <a:lnSpc>
                <a:spcPct val="110000"/>
              </a:lnSpc>
              <a:spcBef>
                <a:spcPct val="20000"/>
              </a:spcBef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B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．动能不变，重力势能减少，机械能减少</a:t>
            </a:r>
          </a:p>
          <a:p>
            <a:pPr algn="just" eaLnBrk="1" hangingPunct="1">
              <a:lnSpc>
                <a:spcPct val="110000"/>
              </a:lnSpc>
              <a:spcBef>
                <a:spcPct val="2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．动能减少，重力势能不变，机械能减少</a:t>
            </a:r>
          </a:p>
          <a:p>
            <a:pPr algn="just" eaLnBrk="1" hangingPunct="1">
              <a:lnSpc>
                <a:spcPct val="110000"/>
              </a:lnSpc>
              <a:spcBef>
                <a:spcPct val="2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．动能减少，重力势能减少，机械能减少</a:t>
            </a:r>
          </a:p>
        </p:txBody>
      </p:sp>
      <p:sp>
        <p:nvSpPr>
          <p:cNvPr id="27" name="Rectangle 9"/>
          <p:cNvSpPr>
            <a:spLocks noChangeArrowheads="1"/>
          </p:cNvSpPr>
          <p:nvPr/>
        </p:nvSpPr>
        <p:spPr bwMode="auto">
          <a:xfrm>
            <a:off x="10656274" y="801798"/>
            <a:ext cx="40748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9542" y="1307010"/>
            <a:ext cx="2448272" cy="20357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66" name="组合 65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18542" y="3105007"/>
            <a:ext cx="1572904" cy="658425"/>
            <a:chOff x="118542" y="795531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6056" y="2252898"/>
            <a:ext cx="1572904" cy="658425"/>
            <a:chOff x="3142451" y="548680"/>
            <a:chExt cx="1572904" cy="65842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96056" y="1400789"/>
            <a:ext cx="1572904" cy="658425"/>
            <a:chOff x="3142451" y="548680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97156" y="3957116"/>
            <a:ext cx="1572904" cy="658425"/>
            <a:chOff x="3142451" y="548680"/>
            <a:chExt cx="1572904" cy="658425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141757" y="5661248"/>
            <a:ext cx="1572699" cy="658339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3" name="文本框 8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118542" y="4809225"/>
            <a:ext cx="1572699" cy="658339"/>
            <a:chOff x="3142451" y="548680"/>
            <a:chExt cx="1572904" cy="658425"/>
          </a:xfrm>
        </p:grpSpPr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6" name="文本框 85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 rot="-60000">
            <a:off x="5519479" y="1183103"/>
            <a:ext cx="1368000" cy="50514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31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32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33" name="任意多边形 32"/>
          <p:cNvSpPr/>
          <p:nvPr/>
        </p:nvSpPr>
        <p:spPr>
          <a:xfrm>
            <a:off x="3502918" y="3856632"/>
            <a:ext cx="6982475" cy="2049184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 Box 15"/>
          <p:cNvSpPr txBox="1">
            <a:spLocks noChangeArrowheads="1"/>
          </p:cNvSpPr>
          <p:nvPr/>
        </p:nvSpPr>
        <p:spPr bwMode="auto">
          <a:xfrm>
            <a:off x="5060646" y="4388911"/>
            <a:ext cx="57150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物体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动能跟质量和速度有关；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重力势能跟质量和高度有关。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机械能等于动能与势能之和。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3606788" y="3531758"/>
            <a:ext cx="1543461" cy="2046058"/>
            <a:chOff x="2766138" y="3864422"/>
            <a:chExt cx="1543461" cy="2046058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37" name="矩形 36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1332461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3" grpId="0" animBg="1"/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18542" y="3957116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6056" y="2252898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7156" y="1400789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056" y="3105007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1757" y="5661248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8542" y="4809225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pic>
        <p:nvPicPr>
          <p:cNvPr id="36" name="图片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8969" y="4853095"/>
            <a:ext cx="1384672" cy="1701337"/>
          </a:xfrm>
          <a:prstGeom prst="rect">
            <a:avLst/>
          </a:prstGeom>
        </p:spPr>
      </p:pic>
      <p:sp>
        <p:nvSpPr>
          <p:cNvPr id="54" name="圆角矩形 53"/>
          <p:cNvSpPr/>
          <p:nvPr/>
        </p:nvSpPr>
        <p:spPr>
          <a:xfrm>
            <a:off x="2938900" y="2838903"/>
            <a:ext cx="2257646" cy="947938"/>
          </a:xfrm>
          <a:prstGeom prst="roundRect">
            <a:avLst/>
          </a:prstGeom>
          <a:solidFill>
            <a:srgbClr val="026BA5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机械能及其转化</a:t>
            </a:r>
            <a:endParaRPr lang="zh-CN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087094" y="958287"/>
            <a:ext cx="4817011" cy="4384602"/>
            <a:chOff x="4648561" y="958287"/>
            <a:chExt cx="4817011" cy="4384602"/>
          </a:xfrm>
        </p:grpSpPr>
        <p:sp>
          <p:nvSpPr>
            <p:cNvPr id="38" name="圆角矩形 37"/>
            <p:cNvSpPr/>
            <p:nvPr/>
          </p:nvSpPr>
          <p:spPr>
            <a:xfrm>
              <a:off x="5532483" y="958287"/>
              <a:ext cx="3923200" cy="655663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r>
                <a:rPr lang="zh-CN" altLang="en-US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动能和势能统称为机械能</a:t>
              </a: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4648561" y="1286119"/>
              <a:ext cx="870026" cy="3758971"/>
              <a:chOff x="3790888" y="1236469"/>
              <a:chExt cx="870026" cy="4307475"/>
            </a:xfrm>
          </p:grpSpPr>
          <p:cxnSp>
            <p:nvCxnSpPr>
              <p:cNvPr id="49" name="直接箭头连接符 48"/>
              <p:cNvCxnSpPr/>
              <p:nvPr/>
            </p:nvCxnSpPr>
            <p:spPr>
              <a:xfrm>
                <a:off x="4193427" y="1261348"/>
                <a:ext cx="465510" cy="0"/>
              </a:xfrm>
              <a:prstGeom prst="straightConnector1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50" name="直接箭头连接符 49"/>
              <p:cNvCxnSpPr/>
              <p:nvPr/>
            </p:nvCxnSpPr>
            <p:spPr>
              <a:xfrm>
                <a:off x="4193427" y="5519920"/>
                <a:ext cx="448331" cy="0"/>
              </a:xfrm>
              <a:prstGeom prst="straightConnector1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>
                <a:off x="4209300" y="1236469"/>
                <a:ext cx="0" cy="4307475"/>
              </a:xfrm>
              <a:prstGeom prst="line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53" name="直接箭头连接符 52"/>
              <p:cNvCxnSpPr/>
              <p:nvPr/>
            </p:nvCxnSpPr>
            <p:spPr>
              <a:xfrm>
                <a:off x="3790888" y="3514147"/>
                <a:ext cx="870026" cy="0"/>
              </a:xfrm>
              <a:prstGeom prst="straightConnector1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55" name="圆角矩形 54"/>
            <p:cNvSpPr/>
            <p:nvPr/>
          </p:nvSpPr>
          <p:spPr>
            <a:xfrm>
              <a:off x="5542372" y="2945931"/>
              <a:ext cx="3923200" cy="655663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2000" dirty="0">
                  <a:solidFill>
                    <a:prstClr val="black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动能和势能可以相互转化</a:t>
              </a:r>
              <a:endParaRPr lang="zh-CN" altLang="en-US" sz="2000" i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56" name="圆角矩形 55"/>
            <p:cNvSpPr/>
            <p:nvPr/>
          </p:nvSpPr>
          <p:spPr>
            <a:xfrm>
              <a:off x="5490846" y="4687226"/>
              <a:ext cx="3748254" cy="655663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r>
                <a:rPr lang="zh-CN" altLang="en-US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如果只有动能和势能相互转化，机械能是守恒的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588554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8747" y="4809225"/>
            <a:ext cx="1572699" cy="658339"/>
            <a:chOff x="118542" y="795531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90550" y="879103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41757" y="5661248"/>
            <a:ext cx="1572699" cy="658339"/>
            <a:chOff x="3142451" y="548680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6056" y="2252898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7156" y="1400789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6056" y="3105007"/>
            <a:ext cx="1572904" cy="658425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8542" y="3957116"/>
            <a:ext cx="1572904" cy="658425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sp>
        <p:nvSpPr>
          <p:cNvPr id="23" name="矩形 22">
            <a:extLst>
              <a:ext uri="{FF2B5EF4-FFF2-40B4-BE49-F238E27FC236}">
                <a16:creationId xmlns:a16="http://schemas.microsoft.com/office/drawing/2014/main" id="{8771B0B6-0573-4DB7-A21A-8B5D79CBFB92}"/>
              </a:ext>
            </a:extLst>
          </p:cNvPr>
          <p:cNvSpPr/>
          <p:nvPr/>
        </p:nvSpPr>
        <p:spPr>
          <a:xfrm>
            <a:off x="2642309" y="1520281"/>
            <a:ext cx="58672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200" kern="100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    许多人造地球卫星沿椭圆轨道绕地球运行。离地球最近的一点叫</a:t>
            </a:r>
            <a:r>
              <a:rPr lang="zh-CN" altLang="en-US" sz="2200" kern="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近地点</a:t>
            </a:r>
            <a:r>
              <a:rPr lang="zh-CN" altLang="en-US" sz="2200" kern="100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，最远的一点叫</a:t>
            </a:r>
            <a:r>
              <a:rPr lang="zh-CN" altLang="en-US" sz="2200" kern="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远地点</a:t>
            </a:r>
            <a:r>
              <a:rPr lang="zh-CN" altLang="en-US" sz="2200" kern="100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。卫星在大气层</a:t>
            </a:r>
            <a:r>
              <a:rPr lang="zh-CN" altLang="en-US" sz="22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外运行，不受空气阻力，只有动能和势能的转化，因此机械能守恒。</a:t>
            </a:r>
            <a:endParaRPr lang="en-US" altLang="zh-CN" sz="2200" kern="100" dirty="0"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8771B0B6-0573-4DB7-A21A-8B5D79CBFB92}"/>
              </a:ext>
            </a:extLst>
          </p:cNvPr>
          <p:cNvSpPr/>
          <p:nvPr/>
        </p:nvSpPr>
        <p:spPr>
          <a:xfrm>
            <a:off x="2642309" y="4259956"/>
            <a:ext cx="9339534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2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        卫星在远地点时势能最大，当它从远地点向近地点运动时势能减小、动能增大，速度也就增大。当卫星从近地点向远地点运动时，它的势能增大、动能减小，速度也就减小。</a:t>
            </a:r>
            <a:endParaRPr lang="zh-CN" altLang="zh-CN" sz="2200" kern="1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lt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06751" y="1207105"/>
            <a:ext cx="3454456" cy="29547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8" name="矩形 27"/>
          <p:cNvSpPr/>
          <p:nvPr/>
        </p:nvSpPr>
        <p:spPr>
          <a:xfrm>
            <a:off x="4871070" y="326686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人造地球卫星的机械能转化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3169" y="285864"/>
            <a:ext cx="5629340" cy="742642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 rot="-60000">
            <a:off x="6383530" y="3037851"/>
            <a:ext cx="1908000" cy="50514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31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32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33" name="组合 32"/>
          <p:cNvGrpSpPr/>
          <p:nvPr/>
        </p:nvGrpSpPr>
        <p:grpSpPr>
          <a:xfrm rot="-60000">
            <a:off x="2782845" y="3511428"/>
            <a:ext cx="5364000" cy="50514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34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35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17091271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0329" y="5661248"/>
            <a:ext cx="1572699" cy="658339"/>
            <a:chOff x="118542" y="795531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6056" y="2252870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7156" y="1400775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056" y="3104965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18542" y="3957060"/>
            <a:ext cx="1572904" cy="658425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30329" y="4809155"/>
            <a:ext cx="1572904" cy="658425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236815" y="760351"/>
            <a:ext cx="7048163" cy="5358535"/>
            <a:chOff x="3236815" y="760351"/>
            <a:chExt cx="7048163" cy="5358535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6815" y="760351"/>
              <a:ext cx="7048163" cy="535853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4175491" y="1568808"/>
              <a:ext cx="9144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作业</a:t>
              </a:r>
              <a:r>
                <a:rPr lang="zh-CN" altLang="en-US" sz="2800" dirty="0">
                  <a:latin typeface="隶书" panose="02010509060101010101" pitchFamily="49" charset="-122"/>
                  <a:ea typeface="隶书" panose="02010509060101010101" pitchFamily="49" charset="-122"/>
                </a:rPr>
                <a:t>：</a:t>
              </a: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4869770" y="2881135"/>
              <a:ext cx="417549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4869770" y="3691788"/>
              <a:ext cx="417549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4934506" y="4565728"/>
              <a:ext cx="417549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文本框 45"/>
            <p:cNvSpPr txBox="1"/>
            <p:nvPr/>
          </p:nvSpPr>
          <p:spPr>
            <a:xfrm>
              <a:off x="7800724" y="4978884"/>
              <a:ext cx="14889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u="sng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zh-CN" altLang="en-US" sz="2000" u="sng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日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221751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12190413" cy="685710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95006" y="2204864"/>
            <a:ext cx="42484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44624"/>
            <a:ext cx="805165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4845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674122" y="326783"/>
            <a:ext cx="2967930" cy="899027"/>
            <a:chOff x="2669935" y="349904"/>
            <a:chExt cx="2968316" cy="899144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3583419" y="1102861"/>
              <a:ext cx="1872208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1" name="组合 70"/>
            <p:cNvGrpSpPr/>
            <p:nvPr/>
          </p:nvGrpSpPr>
          <p:grpSpPr>
            <a:xfrm>
              <a:off x="2669935" y="349904"/>
              <a:ext cx="2968316" cy="899144"/>
              <a:chOff x="3059156" y="518364"/>
              <a:chExt cx="2275879" cy="689395"/>
            </a:xfrm>
          </p:grpSpPr>
          <p:sp>
            <p:nvSpPr>
              <p:cNvPr id="72" name="圆角矩形 71"/>
              <p:cNvSpPr/>
              <p:nvPr/>
            </p:nvSpPr>
            <p:spPr>
              <a:xfrm>
                <a:off x="3358902" y="667983"/>
                <a:ext cx="1976133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73" name="Group 2261"/>
              <p:cNvGrpSpPr/>
              <p:nvPr/>
            </p:nvGrpSpPr>
            <p:grpSpPr>
              <a:xfrm flipH="1">
                <a:off x="3059156" y="518364"/>
                <a:ext cx="757333" cy="689395"/>
                <a:chOff x="-2" y="-1"/>
                <a:chExt cx="963727" cy="877273"/>
              </a:xfr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5" name="Shape 2248"/>
                <p:cNvSpPr/>
                <p:nvPr/>
              </p:nvSpPr>
              <p:spPr>
                <a:xfrm>
                  <a:off x="-2" y="-1"/>
                  <a:ext cx="877274" cy="8772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026BA5"/>
                </a:solidFill>
                <a:ln w="2857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6" name="Shape 2249"/>
                <p:cNvSpPr/>
                <p:nvPr/>
              </p:nvSpPr>
              <p:spPr>
                <a:xfrm>
                  <a:off x="822000" y="384073"/>
                  <a:ext cx="141725" cy="55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968" y="0"/>
                      </a:moveTo>
                      <a:lnTo>
                        <a:pt x="0" y="21600"/>
                      </a:lnTo>
                      <a:lnTo>
                        <a:pt x="16848" y="21600"/>
                      </a:lnTo>
                      <a:lnTo>
                        <a:pt x="21600" y="0"/>
                      </a:lnTo>
                      <a:lnTo>
                        <a:pt x="4968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7" name="Shape 2250"/>
                <p:cNvSpPr/>
                <p:nvPr/>
              </p:nvSpPr>
              <p:spPr>
                <a:xfrm>
                  <a:off x="822000" y="439345"/>
                  <a:ext cx="141725" cy="538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16848" y="0"/>
                      </a:lnTo>
                      <a:lnTo>
                        <a:pt x="21600" y="21600"/>
                      </a:lnTo>
                      <a:lnTo>
                        <a:pt x="4968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8" name="Shape 2251"/>
                <p:cNvSpPr/>
                <p:nvPr/>
              </p:nvSpPr>
              <p:spPr>
                <a:xfrm>
                  <a:off x="112323" y="107002"/>
                  <a:ext cx="659019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9" name="Shape 2252"/>
                <p:cNvSpPr/>
                <p:nvPr/>
              </p:nvSpPr>
              <p:spPr>
                <a:xfrm>
                  <a:off x="109128" y="109128"/>
                  <a:ext cx="659018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1800"/>
                      </a:moveTo>
                      <a:cubicBezTo>
                        <a:pt x="15750" y="1800"/>
                        <a:pt x="19800" y="5850"/>
                        <a:pt x="19800" y="10800"/>
                      </a:cubicBezTo>
                      <a:cubicBezTo>
                        <a:pt x="19800" y="15778"/>
                        <a:pt x="15750" y="19800"/>
                        <a:pt x="10800" y="19800"/>
                      </a:cubicBezTo>
                      <a:cubicBezTo>
                        <a:pt x="5850" y="19800"/>
                        <a:pt x="1800" y="15778"/>
                        <a:pt x="1800" y="10800"/>
                      </a:cubicBezTo>
                      <a:cubicBezTo>
                        <a:pt x="1800" y="5850"/>
                        <a:pt x="5850" y="1800"/>
                        <a:pt x="10800" y="1800"/>
                      </a:cubicBezTo>
                      <a:moveTo>
                        <a:pt x="10800" y="0"/>
                      </a:moveTo>
                      <a:cubicBezTo>
                        <a:pt x="4837" y="0"/>
                        <a:pt x="0" y="4837"/>
                        <a:pt x="0" y="10800"/>
                      </a:cubicBezTo>
                      <a:cubicBezTo>
                        <a:pt x="0" y="16791"/>
                        <a:pt x="4837" y="21600"/>
                        <a:pt x="10800" y="21600"/>
                      </a:cubicBezTo>
                      <a:cubicBezTo>
                        <a:pt x="16762" y="21600"/>
                        <a:pt x="21600" y="16791"/>
                        <a:pt x="21600" y="10800"/>
                      </a:cubicBezTo>
                      <a:cubicBezTo>
                        <a:pt x="21600" y="4837"/>
                        <a:pt x="16762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0" name="Shape 2253"/>
                <p:cNvSpPr/>
                <p:nvPr/>
              </p:nvSpPr>
              <p:spPr>
                <a:xfrm>
                  <a:off x="219674" y="219673"/>
                  <a:ext cx="437928" cy="43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700"/>
                      </a:moveTo>
                      <a:cubicBezTo>
                        <a:pt x="15272" y="2700"/>
                        <a:pt x="18900" y="6370"/>
                        <a:pt x="18900" y="10800"/>
                      </a:cubicBezTo>
                      <a:cubicBezTo>
                        <a:pt x="18900" y="15272"/>
                        <a:pt x="15272" y="18900"/>
                        <a:pt x="10800" y="18900"/>
                      </a:cubicBezTo>
                      <a:cubicBezTo>
                        <a:pt x="6328" y="18900"/>
                        <a:pt x="2700" y="15272"/>
                        <a:pt x="2700" y="10800"/>
                      </a:cubicBezTo>
                      <a:cubicBezTo>
                        <a:pt x="2700" y="6370"/>
                        <a:pt x="6328" y="2700"/>
                        <a:pt x="10800" y="2700"/>
                      </a:cubicBezTo>
                      <a:moveTo>
                        <a:pt x="10800" y="0"/>
                      </a:moveTo>
                      <a:cubicBezTo>
                        <a:pt x="4852" y="0"/>
                        <a:pt x="0" y="4852"/>
                        <a:pt x="0" y="10800"/>
                      </a:cubicBezTo>
                      <a:cubicBezTo>
                        <a:pt x="0" y="16791"/>
                        <a:pt x="4852" y="21600"/>
                        <a:pt x="10800" y="21600"/>
                      </a:cubicBezTo>
                      <a:cubicBezTo>
                        <a:pt x="16748" y="21600"/>
                        <a:pt x="21600" y="16791"/>
                        <a:pt x="21600" y="10800"/>
                      </a:cubicBezTo>
                      <a:cubicBezTo>
                        <a:pt x="21600" y="4852"/>
                        <a:pt x="16748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1" name="Shape 2254"/>
                <p:cNvSpPr/>
                <p:nvPr/>
              </p:nvSpPr>
              <p:spPr>
                <a:xfrm>
                  <a:off x="328800" y="328800"/>
                  <a:ext cx="219673" cy="2196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5400"/>
                      </a:moveTo>
                      <a:cubicBezTo>
                        <a:pt x="13753" y="5400"/>
                        <a:pt x="16200" y="7847"/>
                        <a:pt x="16200" y="10800"/>
                      </a:cubicBezTo>
                      <a:cubicBezTo>
                        <a:pt x="16200" y="13838"/>
                        <a:pt x="13753" y="16200"/>
                        <a:pt x="10800" y="16200"/>
                      </a:cubicBezTo>
                      <a:cubicBezTo>
                        <a:pt x="7847" y="16200"/>
                        <a:pt x="5400" y="13838"/>
                        <a:pt x="5400" y="10800"/>
                      </a:cubicBezTo>
                      <a:cubicBezTo>
                        <a:pt x="5400" y="7847"/>
                        <a:pt x="7847" y="5400"/>
                        <a:pt x="10800" y="5400"/>
                      </a:cubicBezTo>
                      <a:moveTo>
                        <a:pt x="10800" y="0"/>
                      </a:moveTo>
                      <a:cubicBezTo>
                        <a:pt x="4809" y="0"/>
                        <a:pt x="0" y="4894"/>
                        <a:pt x="0" y="10800"/>
                      </a:cubicBezTo>
                      <a:cubicBezTo>
                        <a:pt x="0" y="16791"/>
                        <a:pt x="4809" y="21600"/>
                        <a:pt x="10800" y="21600"/>
                      </a:cubicBezTo>
                      <a:cubicBezTo>
                        <a:pt x="16791" y="21600"/>
                        <a:pt x="21600" y="16791"/>
                        <a:pt x="21600" y="10800"/>
                      </a:cubicBezTo>
                      <a:cubicBezTo>
                        <a:pt x="21600" y="4894"/>
                        <a:pt x="16791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2" name="Shape 2255"/>
                <p:cNvSpPr/>
                <p:nvPr/>
              </p:nvSpPr>
              <p:spPr>
                <a:xfrm>
                  <a:off x="432259" y="432259"/>
                  <a:ext cx="527215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319" y="21600"/>
                      </a:moveTo>
                      <a:cubicBezTo>
                        <a:pt x="281" y="21600"/>
                        <a:pt x="281" y="21600"/>
                        <a:pt x="281" y="21600"/>
                      </a:cubicBezTo>
                      <a:cubicBezTo>
                        <a:pt x="140" y="21600"/>
                        <a:pt x="0" y="17550"/>
                        <a:pt x="0" y="10800"/>
                      </a:cubicBezTo>
                      <a:cubicBezTo>
                        <a:pt x="0" y="5400"/>
                        <a:pt x="140" y="0"/>
                        <a:pt x="281" y="0"/>
                      </a:cubicBezTo>
                      <a:cubicBezTo>
                        <a:pt x="21319" y="0"/>
                        <a:pt x="21319" y="0"/>
                        <a:pt x="21319" y="0"/>
                      </a:cubicBezTo>
                      <a:cubicBezTo>
                        <a:pt x="21460" y="0"/>
                        <a:pt x="21600" y="5400"/>
                        <a:pt x="21600" y="10800"/>
                      </a:cubicBezTo>
                      <a:cubicBezTo>
                        <a:pt x="21600" y="17550"/>
                        <a:pt x="21460" y="21600"/>
                        <a:pt x="21319" y="21600"/>
                      </a:cubicBezTo>
                    </a:path>
                  </a:pathLst>
                </a:custGeom>
                <a:solidFill>
                  <a:srgbClr val="08191E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3" name="Shape 2256"/>
                <p:cNvSpPr/>
                <p:nvPr/>
              </p:nvSpPr>
              <p:spPr>
                <a:xfrm>
                  <a:off x="433676" y="432259"/>
                  <a:ext cx="204084" cy="2055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516" y="16539"/>
                      </a:moveTo>
                      <a:cubicBezTo>
                        <a:pt x="17153" y="16900"/>
                        <a:pt x="16790" y="17172"/>
                        <a:pt x="16427" y="17533"/>
                      </a:cubicBezTo>
                      <a:cubicBezTo>
                        <a:pt x="20511" y="21600"/>
                        <a:pt x="20511" y="21600"/>
                        <a:pt x="20511" y="21600"/>
                      </a:cubicBezTo>
                      <a:cubicBezTo>
                        <a:pt x="20874" y="21329"/>
                        <a:pt x="21237" y="20967"/>
                        <a:pt x="21600" y="20606"/>
                      </a:cubicBezTo>
                      <a:cubicBezTo>
                        <a:pt x="17516" y="16539"/>
                        <a:pt x="17516" y="16539"/>
                        <a:pt x="17516" y="16539"/>
                      </a:cubicBezTo>
                      <a:moveTo>
                        <a:pt x="9257" y="8315"/>
                      </a:moveTo>
                      <a:cubicBezTo>
                        <a:pt x="8894" y="8676"/>
                        <a:pt x="8622" y="9038"/>
                        <a:pt x="8259" y="9309"/>
                      </a:cubicBezTo>
                      <a:cubicBezTo>
                        <a:pt x="12343" y="13466"/>
                        <a:pt x="12343" y="13466"/>
                        <a:pt x="12343" y="13466"/>
                      </a:cubicBezTo>
                      <a:cubicBezTo>
                        <a:pt x="12706" y="13105"/>
                        <a:pt x="13069" y="12743"/>
                        <a:pt x="13341" y="12382"/>
                      </a:cubicBezTo>
                      <a:cubicBezTo>
                        <a:pt x="9257" y="8315"/>
                        <a:pt x="9257" y="8315"/>
                        <a:pt x="9257" y="8315"/>
                      </a:cubicBezTo>
                      <a:moveTo>
                        <a:pt x="0" y="1175"/>
                      </a:moveTo>
                      <a:cubicBezTo>
                        <a:pt x="4084" y="5242"/>
                        <a:pt x="4084" y="5242"/>
                        <a:pt x="4084" y="5242"/>
                      </a:cubicBezTo>
                      <a:cubicBezTo>
                        <a:pt x="4447" y="4971"/>
                        <a:pt x="4810" y="4609"/>
                        <a:pt x="5173" y="4248"/>
                      </a:cubicBezTo>
                      <a:cubicBezTo>
                        <a:pt x="2269" y="1356"/>
                        <a:pt x="2269" y="1356"/>
                        <a:pt x="2269" y="1356"/>
                      </a:cubicBezTo>
                      <a:cubicBezTo>
                        <a:pt x="545" y="1356"/>
                        <a:pt x="545" y="1356"/>
                        <a:pt x="545" y="1356"/>
                      </a:cubicBezTo>
                      <a:cubicBezTo>
                        <a:pt x="363" y="1356"/>
                        <a:pt x="182" y="1356"/>
                        <a:pt x="0" y="1175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182" y="90"/>
                      </a:moveTo>
                      <a:cubicBezTo>
                        <a:pt x="182" y="90"/>
                        <a:pt x="91" y="90"/>
                        <a:pt x="91" y="90"/>
                      </a:cubicBezTo>
                      <a:cubicBezTo>
                        <a:pt x="91" y="90"/>
                        <a:pt x="182" y="90"/>
                        <a:pt x="182" y="9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90"/>
                        <a:pt x="182" y="90"/>
                      </a:cubicBezTo>
                      <a:cubicBezTo>
                        <a:pt x="182" y="9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</a:path>
                  </a:pathLst>
                </a:custGeom>
                <a:solidFill>
                  <a:srgbClr val="C45A3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4" name="Shape 2257"/>
                <p:cNvSpPr/>
                <p:nvPr/>
              </p:nvSpPr>
              <p:spPr>
                <a:xfrm>
                  <a:off x="627838" y="627839"/>
                  <a:ext cx="48188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16"/>
                        <a:pt x="1516" y="3032"/>
                        <a:pt x="0" y="4168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084"/>
                        <a:pt x="20084" y="18568"/>
                        <a:pt x="21600" y="17053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5" name="Shape 2258"/>
                <p:cNvSpPr/>
                <p:nvPr/>
              </p:nvSpPr>
              <p:spPr>
                <a:xfrm>
                  <a:off x="549890" y="549890"/>
                  <a:ext cx="49604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168" y="0"/>
                      </a:moveTo>
                      <a:cubicBezTo>
                        <a:pt x="3032" y="1516"/>
                        <a:pt x="1516" y="3032"/>
                        <a:pt x="0" y="4547"/>
                      </a:cubicBezTo>
                      <a:cubicBezTo>
                        <a:pt x="17053" y="21600"/>
                        <a:pt x="17053" y="21600"/>
                        <a:pt x="17053" y="21600"/>
                      </a:cubicBezTo>
                      <a:cubicBezTo>
                        <a:pt x="18568" y="20084"/>
                        <a:pt x="20084" y="18947"/>
                        <a:pt x="21600" y="17432"/>
                      </a:cubicBezTo>
                      <a:cubicBezTo>
                        <a:pt x="4168" y="0"/>
                        <a:pt x="4168" y="0"/>
                        <a:pt x="4168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6" name="Shape 2259"/>
                <p:cNvSpPr/>
                <p:nvPr/>
              </p:nvSpPr>
              <p:spPr>
                <a:xfrm>
                  <a:off x="471942" y="473359"/>
                  <a:ext cx="49604" cy="481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43"/>
                        <a:pt x="1516" y="3086"/>
                        <a:pt x="0" y="4243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443"/>
                        <a:pt x="20084" y="18900"/>
                        <a:pt x="21600" y="17357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7" name="Shape 2260"/>
                <p:cNvSpPr/>
                <p:nvPr/>
              </p:nvSpPr>
              <p:spPr>
                <a:xfrm>
                  <a:off x="431487" y="432259"/>
                  <a:ext cx="23448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21" h="21600" extrusionOk="0">
                      <a:moveTo>
                        <a:pt x="6364" y="0"/>
                      </a:moveTo>
                      <a:cubicBezTo>
                        <a:pt x="5592" y="0"/>
                        <a:pt x="4821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2700"/>
                        <a:pt x="3278" y="2700"/>
                      </a:cubicBezTo>
                      <a:cubicBezTo>
                        <a:pt x="3278" y="2700"/>
                        <a:pt x="3278" y="2700"/>
                        <a:pt x="3278" y="2700"/>
                      </a:cubicBezTo>
                      <a:cubicBezTo>
                        <a:pt x="3278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4050"/>
                        <a:pt x="1735" y="4050"/>
                      </a:cubicBezTo>
                      <a:cubicBezTo>
                        <a:pt x="-579" y="8100"/>
                        <a:pt x="-579" y="14850"/>
                        <a:pt x="1735" y="18900"/>
                      </a:cubicBezTo>
                      <a:cubicBezTo>
                        <a:pt x="1735" y="18900"/>
                        <a:pt x="1735" y="18900"/>
                        <a:pt x="1735" y="18900"/>
                      </a:cubicBezTo>
                      <a:cubicBezTo>
                        <a:pt x="3278" y="21600"/>
                        <a:pt x="4821" y="21600"/>
                        <a:pt x="6364" y="21600"/>
                      </a:cubicBezTo>
                      <a:cubicBezTo>
                        <a:pt x="21021" y="21600"/>
                        <a:pt x="21021" y="21600"/>
                        <a:pt x="21021" y="21600"/>
                      </a:cubicBezTo>
                      <a:cubicBezTo>
                        <a:pt x="10992" y="4050"/>
                        <a:pt x="10992" y="4050"/>
                        <a:pt x="10992" y="4050"/>
                      </a:cubicBezTo>
                      <a:cubicBezTo>
                        <a:pt x="9450" y="1350"/>
                        <a:pt x="7907" y="0"/>
                        <a:pt x="6364" y="0"/>
                      </a:cubicBezTo>
                    </a:path>
                  </a:pathLst>
                </a:custGeom>
                <a:solidFill>
                  <a:srgbClr val="17252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69" name="文本框 68"/>
            <p:cNvSpPr txBox="1"/>
            <p:nvPr/>
          </p:nvSpPr>
          <p:spPr>
            <a:xfrm>
              <a:off x="3515705" y="568790"/>
              <a:ext cx="208858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学习目标</a:t>
              </a:r>
              <a:endPara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4" name="直接连接符 73"/>
          <p:cNvCxnSpPr/>
          <p:nvPr/>
        </p:nvCxnSpPr>
        <p:spPr>
          <a:xfrm>
            <a:off x="2674123" y="6042900"/>
            <a:ext cx="9231847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>
            <a:off x="2762719" y="2115878"/>
            <a:ext cx="9092457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8" name="组合 107"/>
          <p:cNvGrpSpPr/>
          <p:nvPr/>
        </p:nvGrpSpPr>
        <p:grpSpPr>
          <a:xfrm>
            <a:off x="6311230" y="3180864"/>
            <a:ext cx="5004000" cy="45713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109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10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sp>
        <p:nvSpPr>
          <p:cNvPr id="115" name="矩形 114"/>
          <p:cNvSpPr/>
          <p:nvPr/>
        </p:nvSpPr>
        <p:spPr>
          <a:xfrm rot="21106913">
            <a:off x="11340225" y="2492513"/>
            <a:ext cx="700742" cy="400058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难点</a:t>
            </a:r>
          </a:p>
        </p:txBody>
      </p:sp>
      <p:sp>
        <p:nvSpPr>
          <p:cNvPr id="117" name="矩形 116"/>
          <p:cNvSpPr/>
          <p:nvPr/>
        </p:nvSpPr>
        <p:spPr>
          <a:xfrm rot="20913814">
            <a:off x="10389794" y="2323530"/>
            <a:ext cx="700742" cy="400058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重点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102707" y="1407204"/>
            <a:ext cx="1572904" cy="658425"/>
            <a:chOff x="3142451" y="548680"/>
            <a:chExt cx="1572904" cy="658425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96056" y="556378"/>
            <a:ext cx="1572904" cy="658425"/>
            <a:chOff x="118542" y="795531"/>
            <a:chExt cx="1572904" cy="658425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8" name="文本框 57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35713" y="2258030"/>
            <a:ext cx="1572904" cy="658425"/>
            <a:chOff x="3142451" y="548680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07340" y="3959682"/>
            <a:ext cx="1572904" cy="658425"/>
            <a:chOff x="3142451" y="548680"/>
            <a:chExt cx="1572904" cy="658425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4" name="文本框 6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35713" y="3108856"/>
            <a:ext cx="1572904" cy="658425"/>
            <a:chOff x="3142451" y="548680"/>
            <a:chExt cx="1572904" cy="658425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41757" y="5661248"/>
            <a:ext cx="1572699" cy="658339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118542" y="4810508"/>
            <a:ext cx="1572699" cy="658339"/>
            <a:chOff x="3142451" y="548680"/>
            <a:chExt cx="1572904" cy="658425"/>
          </a:xfrm>
        </p:grpSpPr>
        <p:pic>
          <p:nvPicPr>
            <p:cNvPr id="116" name="图片 11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8" name="文本框 117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119" name="矩形 118"/>
          <p:cNvSpPr/>
          <p:nvPr/>
        </p:nvSpPr>
        <p:spPr>
          <a:xfrm>
            <a:off x="3142878" y="2122978"/>
            <a:ext cx="813690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  </a:t>
            </a:r>
            <a:r>
              <a:rPr lang="zh-CN" altLang="zh-CN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知道动能、重力势能和弹性势能统称为机械能；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 </a:t>
            </a:r>
            <a:r>
              <a:rPr lang="zh-CN" altLang="zh-CN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能通过实验或实例，认识物体的动能和势能可以相互转化。</a:t>
            </a:r>
            <a:r>
              <a:rPr lang="en-US" altLang="zh-CN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能解释与机械能转化有关的现象；</a:t>
            </a:r>
          </a:p>
          <a:p>
            <a:pPr>
              <a:lnSpc>
                <a:spcPct val="150000"/>
              </a:lnSpc>
            </a:pPr>
            <a:r>
              <a:rPr lang="en-US" altLang="zh-CN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 </a:t>
            </a:r>
            <a:r>
              <a:rPr lang="zh-CN" altLang="zh-CN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通过实例认识能量可以从一个物体转移到另一个物体，不</a:t>
            </a:r>
            <a:endParaRPr lang="en-US" altLang="zh-CN" sz="2400" kern="1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同形式的能量可以互相转化。通过水能和风能的利用知道</a:t>
            </a:r>
            <a:endParaRPr lang="en-US" altLang="zh-CN" sz="2400" kern="1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人类如何利用机械能的转化与守恒解决实际问题。提高运</a:t>
            </a:r>
            <a:endParaRPr lang="en-US" altLang="zh-CN" sz="2400" kern="1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用机械能转化与守恒观点分析力学问题的意识。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153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 animBg="1"/>
      <p:bldP spid="1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2707" y="1407204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056" y="556378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35713" y="2258030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07340" y="3959682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35713" y="3108856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1757" y="5661248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8542" y="4810508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319342" y="1991986"/>
            <a:ext cx="4255833" cy="3935392"/>
            <a:chOff x="7319342" y="577995"/>
            <a:chExt cx="4255833" cy="3935392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19342" y="577995"/>
              <a:ext cx="4255833" cy="319187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25" name="文本框 24"/>
            <p:cNvSpPr txBox="1"/>
            <p:nvPr/>
          </p:nvSpPr>
          <p:spPr>
            <a:xfrm>
              <a:off x="8255446" y="3990167"/>
              <a:ext cx="25202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高空中的飞机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680538" y="1991986"/>
            <a:ext cx="4392489" cy="3935392"/>
            <a:chOff x="2680538" y="577995"/>
            <a:chExt cx="4392489" cy="3935392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80538" y="577995"/>
              <a:ext cx="4392489" cy="3294367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26" name="文本框 25"/>
            <p:cNvSpPr txBox="1"/>
            <p:nvPr/>
          </p:nvSpPr>
          <p:spPr>
            <a:xfrm>
              <a:off x="3469665" y="3990167"/>
              <a:ext cx="303060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奔驰而下的过山车</a:t>
              </a:r>
            </a:p>
          </p:txBody>
        </p:sp>
      </p:grpSp>
      <p:sp>
        <p:nvSpPr>
          <p:cNvPr id="29" name="矩形 28"/>
          <p:cNvSpPr/>
          <p:nvPr/>
        </p:nvSpPr>
        <p:spPr>
          <a:xfrm>
            <a:off x="4655046" y="817022"/>
            <a:ext cx="5109091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一个物体可以既有动能，又有势能。</a:t>
            </a:r>
          </a:p>
        </p:txBody>
      </p:sp>
      <p:sp>
        <p:nvSpPr>
          <p:cNvPr id="31" name="任意多边形 30"/>
          <p:cNvSpPr/>
          <p:nvPr/>
        </p:nvSpPr>
        <p:spPr>
          <a:xfrm>
            <a:off x="6516206" y="834466"/>
            <a:ext cx="693385" cy="529361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8106720" y="805748"/>
            <a:ext cx="693385" cy="529361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9062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056" y="1400789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7559" y="2252898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8531" y="3957116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056" y="3105007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1757" y="5661248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8542" y="4809225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663158" y="2971085"/>
            <a:ext cx="2841303" cy="2680707"/>
            <a:chOff x="5663158" y="2202449"/>
            <a:chExt cx="2841303" cy="2680707"/>
          </a:xfrm>
        </p:grpSpPr>
        <p:sp>
          <p:nvSpPr>
            <p:cNvPr id="38" name="矩形 37"/>
            <p:cNvSpPr/>
            <p:nvPr/>
          </p:nvSpPr>
          <p:spPr>
            <a:xfrm>
              <a:off x="5663158" y="2202449"/>
              <a:ext cx="2841303" cy="2026047"/>
            </a:xfrm>
            <a:prstGeom prst="rect">
              <a:avLst/>
            </a:prstGeom>
            <a:noFill/>
            <a:ln>
              <a:solidFill>
                <a:srgbClr val="FFC000"/>
              </a:solidFill>
              <a:prstDash val="dash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5663158" y="2212295"/>
              <a:ext cx="2841303" cy="2670861"/>
              <a:chOff x="5663158" y="2212295"/>
              <a:chExt cx="2841303" cy="2670861"/>
            </a:xfrm>
          </p:grpSpPr>
          <p:pic>
            <p:nvPicPr>
              <p:cNvPr id="29" name="图片 28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663158" y="2212295"/>
                <a:ext cx="2841303" cy="2016201"/>
              </a:xfrm>
              <a:prstGeom prst="rect">
                <a:avLst/>
              </a:prstGeom>
            </p:spPr>
          </p:pic>
          <p:sp>
            <p:nvSpPr>
              <p:cNvPr id="39" name="文本框 38"/>
              <p:cNvSpPr txBox="1"/>
              <p:nvPr/>
            </p:nvSpPr>
            <p:spPr>
              <a:xfrm>
                <a:off x="5923433" y="4359936"/>
                <a:ext cx="232075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雪山上的火车</a:t>
                </a: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2594571" y="2971085"/>
            <a:ext cx="2808312" cy="2690163"/>
            <a:chOff x="2594571" y="2202449"/>
            <a:chExt cx="2808312" cy="2690163"/>
          </a:xfrm>
        </p:grpSpPr>
        <p:grpSp>
          <p:nvGrpSpPr>
            <p:cNvPr id="41" name="组合 40"/>
            <p:cNvGrpSpPr/>
            <p:nvPr/>
          </p:nvGrpSpPr>
          <p:grpSpPr>
            <a:xfrm>
              <a:off x="2594571" y="2202449"/>
              <a:ext cx="2808312" cy="2026047"/>
              <a:chOff x="2594571" y="2202449"/>
              <a:chExt cx="2808312" cy="2026047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pic>
            <p:nvPicPr>
              <p:cNvPr id="24" name="图片 23"/>
              <p:cNvPicPr>
                <a:picLocks noChangeAspect="1"/>
              </p:cNvPicPr>
              <p:nvPr/>
            </p:nvPicPr>
            <p:blipFill rotWithShape="1"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942" b="10254"/>
              <a:stretch/>
            </p:blipFill>
            <p:spPr>
              <a:xfrm>
                <a:off x="2782838" y="2202449"/>
                <a:ext cx="2406080" cy="1944216"/>
              </a:xfrm>
              <a:prstGeom prst="rect">
                <a:avLst/>
              </a:prstGeom>
            </p:spPr>
          </p:pic>
          <p:sp>
            <p:nvSpPr>
              <p:cNvPr id="31" name="矩形 30"/>
              <p:cNvSpPr/>
              <p:nvPr/>
            </p:nvSpPr>
            <p:spPr>
              <a:xfrm>
                <a:off x="2594571" y="2214942"/>
                <a:ext cx="2808312" cy="2013554"/>
              </a:xfrm>
              <a:prstGeom prst="rect">
                <a:avLst/>
              </a:prstGeom>
              <a:noFill/>
              <a:ln>
                <a:solidFill>
                  <a:srgbClr val="FFC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文本框 39"/>
            <p:cNvSpPr txBox="1"/>
            <p:nvPr/>
          </p:nvSpPr>
          <p:spPr>
            <a:xfrm>
              <a:off x="3059132" y="4369392"/>
              <a:ext cx="1800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发条青蛙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802915" y="2971085"/>
            <a:ext cx="3018264" cy="2656772"/>
            <a:chOff x="8802915" y="2202449"/>
            <a:chExt cx="3018264" cy="2656772"/>
          </a:xfrm>
        </p:grpSpPr>
        <p:grpSp>
          <p:nvGrpSpPr>
            <p:cNvPr id="46" name="组合 45"/>
            <p:cNvGrpSpPr/>
            <p:nvPr/>
          </p:nvGrpSpPr>
          <p:grpSpPr>
            <a:xfrm>
              <a:off x="8802915" y="2202449"/>
              <a:ext cx="3018264" cy="2026047"/>
              <a:chOff x="8802915" y="2202449"/>
              <a:chExt cx="3018264" cy="2026047"/>
            </a:xfrm>
          </p:grpSpPr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802915" y="2212294"/>
                <a:ext cx="3018264" cy="2016201"/>
              </a:xfrm>
              <a:prstGeom prst="rect">
                <a:avLst/>
              </a:prstGeom>
            </p:spPr>
          </p:pic>
          <p:sp>
            <p:nvSpPr>
              <p:cNvPr id="45" name="矩形 44"/>
              <p:cNvSpPr/>
              <p:nvPr/>
            </p:nvSpPr>
            <p:spPr>
              <a:xfrm>
                <a:off x="8809152" y="2202449"/>
                <a:ext cx="3012027" cy="2026047"/>
              </a:xfrm>
              <a:prstGeom prst="rect">
                <a:avLst/>
              </a:prstGeom>
              <a:noFill/>
              <a:ln>
                <a:solidFill>
                  <a:srgbClr val="FFC000"/>
                </a:solidFill>
                <a:prstDash val="dash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7" name="文本框 46"/>
            <p:cNvSpPr txBox="1"/>
            <p:nvPr/>
          </p:nvSpPr>
          <p:spPr>
            <a:xfrm>
              <a:off x="9335383" y="4336001"/>
              <a:ext cx="23207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飞翔的老鹰</a:t>
              </a:r>
            </a:p>
          </p:txBody>
        </p:sp>
      </p:grpSp>
      <p:sp>
        <p:nvSpPr>
          <p:cNvPr id="50" name="Rectangle 14"/>
          <p:cNvSpPr>
            <a:spLocks noChangeArrowheads="1"/>
          </p:cNvSpPr>
          <p:nvPr/>
        </p:nvSpPr>
        <p:spPr bwMode="auto">
          <a:xfrm>
            <a:off x="2985349" y="1555743"/>
            <a:ext cx="861808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物体具有机械能的总量等于动能、势能两种能量之和。</a:t>
            </a:r>
          </a:p>
        </p:txBody>
      </p:sp>
      <p:grpSp>
        <p:nvGrpSpPr>
          <p:cNvPr id="58" name="组合 57"/>
          <p:cNvGrpSpPr/>
          <p:nvPr/>
        </p:nvGrpSpPr>
        <p:grpSpPr>
          <a:xfrm>
            <a:off x="2649805" y="210594"/>
            <a:ext cx="6325721" cy="899144"/>
            <a:chOff x="2816464" y="403136"/>
            <a:chExt cx="6325721" cy="899144"/>
          </a:xfrm>
        </p:grpSpPr>
        <p:grpSp>
          <p:nvGrpSpPr>
            <p:cNvPr id="59" name="组合 58"/>
            <p:cNvGrpSpPr/>
            <p:nvPr/>
          </p:nvGrpSpPr>
          <p:grpSpPr>
            <a:xfrm>
              <a:off x="2816464" y="403136"/>
              <a:ext cx="6325721" cy="899144"/>
              <a:chOff x="2758541" y="349904"/>
              <a:chExt cx="6325721" cy="899144"/>
            </a:xfrm>
          </p:grpSpPr>
          <p:cxnSp>
            <p:nvCxnSpPr>
              <p:cNvPr id="61" name="直接连接符 60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2" name="组合 61"/>
              <p:cNvGrpSpPr/>
              <p:nvPr/>
            </p:nvGrpSpPr>
            <p:grpSpPr>
              <a:xfrm>
                <a:off x="2758541" y="349904"/>
                <a:ext cx="6325721" cy="899144"/>
                <a:chOff x="3127094" y="518364"/>
                <a:chExt cx="4850085" cy="689395"/>
              </a:xfrm>
            </p:grpSpPr>
            <p:sp>
              <p:nvSpPr>
                <p:cNvPr id="64" name="圆角矩形 63"/>
                <p:cNvSpPr/>
                <p:nvPr/>
              </p:nvSpPr>
              <p:spPr>
                <a:xfrm>
                  <a:off x="3358903" y="667983"/>
                  <a:ext cx="4618276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65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66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67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63" name="文本框 62"/>
              <p:cNvSpPr txBox="1"/>
              <p:nvPr/>
            </p:nvSpPr>
            <p:spPr>
              <a:xfrm>
                <a:off x="3723026" y="563189"/>
                <a:ext cx="5001196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一、动能和势能统称为机械能</a:t>
                </a:r>
              </a:p>
            </p:txBody>
          </p:sp>
        </p:grpSp>
        <p:sp>
          <p:nvSpPr>
            <p:cNvPr id="60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grpSp>
        <p:nvGrpSpPr>
          <p:cNvPr id="68" name="组合 67"/>
          <p:cNvGrpSpPr/>
          <p:nvPr/>
        </p:nvGrpSpPr>
        <p:grpSpPr>
          <a:xfrm rot="-60000">
            <a:off x="10481334" y="2065948"/>
            <a:ext cx="862632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69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70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32677046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814" y="1287136"/>
            <a:ext cx="9433061" cy="5468373"/>
          </a:xfrm>
          <a:prstGeom prst="rect">
            <a:avLst/>
          </a:prstGeom>
        </p:spPr>
      </p:pic>
      <p:sp>
        <p:nvSpPr>
          <p:cNvPr id="45" name="文本框 44"/>
          <p:cNvSpPr txBox="1"/>
          <p:nvPr/>
        </p:nvSpPr>
        <p:spPr>
          <a:xfrm>
            <a:off x="3207569" y="1491218"/>
            <a:ext cx="7992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观察滚摆在运动过程中动能和势能是如何转化的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12848" y="3961104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056" y="560640"/>
            <a:ext cx="1572904" cy="658425"/>
            <a:chOff x="3142451" y="548680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6056" y="1410756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8542" y="2260872"/>
            <a:ext cx="1572904" cy="658425"/>
            <a:chOff x="118542" y="795531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18337" y="3110988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1757" y="5661248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8542" y="4811220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pic>
        <p:nvPicPr>
          <p:cNvPr id="23" name="滚摆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1120" end="2731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019062" y="2655595"/>
            <a:ext cx="4637344" cy="268928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52" name="组合 51"/>
          <p:cNvGrpSpPr/>
          <p:nvPr/>
        </p:nvGrpSpPr>
        <p:grpSpPr>
          <a:xfrm>
            <a:off x="2638822" y="424996"/>
            <a:ext cx="2520280" cy="689395"/>
            <a:chOff x="6286249" y="3931402"/>
            <a:chExt cx="2520280" cy="689395"/>
          </a:xfrm>
        </p:grpSpPr>
        <p:grpSp>
          <p:nvGrpSpPr>
            <p:cNvPr id="53" name="组合 52"/>
            <p:cNvGrpSpPr/>
            <p:nvPr/>
          </p:nvGrpSpPr>
          <p:grpSpPr>
            <a:xfrm>
              <a:off x="6286249" y="3931402"/>
              <a:ext cx="2520280" cy="689395"/>
              <a:chOff x="3142878" y="1753554"/>
              <a:chExt cx="2520280" cy="689395"/>
            </a:xfrm>
          </p:grpSpPr>
          <p:sp>
            <p:nvSpPr>
              <p:cNvPr id="65" name="圆角矩形 64"/>
              <p:cNvSpPr/>
              <p:nvPr/>
            </p:nvSpPr>
            <p:spPr>
              <a:xfrm>
                <a:off x="3372405" y="1903173"/>
                <a:ext cx="1976133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文本框 65"/>
              <p:cNvSpPr txBox="1"/>
              <p:nvPr/>
            </p:nvSpPr>
            <p:spPr>
              <a:xfrm>
                <a:off x="3836370" y="1907295"/>
                <a:ext cx="182678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演示实验</a:t>
                </a:r>
              </a:p>
            </p:txBody>
          </p:sp>
          <p:sp>
            <p:nvSpPr>
              <p:cNvPr id="67" name="Shape 2248"/>
              <p:cNvSpPr/>
              <p:nvPr/>
            </p:nvSpPr>
            <p:spPr>
              <a:xfrm flipH="1">
                <a:off x="3142878" y="1753554"/>
                <a:ext cx="689395" cy="689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grpSp>
          <p:nvGrpSpPr>
            <p:cNvPr id="54" name="Group 36312"/>
            <p:cNvGrpSpPr/>
            <p:nvPr/>
          </p:nvGrpSpPr>
          <p:grpSpPr>
            <a:xfrm rot="18900000" flipH="1">
              <a:off x="6503052" y="4004973"/>
              <a:ext cx="263623" cy="558483"/>
              <a:chOff x="0" y="0"/>
              <a:chExt cx="884237" cy="1873250"/>
            </a:xfrm>
          </p:grpSpPr>
          <p:sp>
            <p:nvSpPr>
              <p:cNvPr id="55" name="Shape 36302"/>
              <p:cNvSpPr/>
              <p:nvPr/>
            </p:nvSpPr>
            <p:spPr>
              <a:xfrm>
                <a:off x="322262" y="1050925"/>
                <a:ext cx="239714" cy="8223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8630"/>
                    </a:moveTo>
                    <a:cubicBezTo>
                      <a:pt x="0" y="20250"/>
                      <a:pt x="4629" y="21600"/>
                      <a:pt x="10491" y="21600"/>
                    </a:cubicBezTo>
                    <a:cubicBezTo>
                      <a:pt x="11417" y="21600"/>
                      <a:pt x="11417" y="21600"/>
                      <a:pt x="11417" y="21600"/>
                    </a:cubicBezTo>
                    <a:cubicBezTo>
                      <a:pt x="16971" y="21600"/>
                      <a:pt x="21600" y="20250"/>
                      <a:pt x="21600" y="18630"/>
                    </a:cubicBezTo>
                    <a:cubicBezTo>
                      <a:pt x="21600" y="2970"/>
                      <a:pt x="21600" y="2970"/>
                      <a:pt x="21600" y="2970"/>
                    </a:cubicBezTo>
                    <a:cubicBezTo>
                      <a:pt x="21600" y="1350"/>
                      <a:pt x="16971" y="0"/>
                      <a:pt x="11417" y="0"/>
                    </a:cubicBezTo>
                    <a:cubicBezTo>
                      <a:pt x="10491" y="0"/>
                      <a:pt x="10491" y="0"/>
                      <a:pt x="10491" y="0"/>
                    </a:cubicBezTo>
                    <a:cubicBezTo>
                      <a:pt x="4629" y="0"/>
                      <a:pt x="0" y="1350"/>
                      <a:pt x="0" y="2970"/>
                    </a:cubicBezTo>
                    <a:cubicBezTo>
                      <a:pt x="0" y="18630"/>
                      <a:pt x="0" y="18630"/>
                      <a:pt x="0" y="18630"/>
                    </a:cubicBezTo>
                  </a:path>
                </a:pathLst>
              </a:custGeom>
              <a:solidFill>
                <a:srgbClr val="FE615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56" name="Shape 36303"/>
              <p:cNvSpPr/>
              <p:nvPr/>
            </p:nvSpPr>
            <p:spPr>
              <a:xfrm>
                <a:off x="434975" y="1163637"/>
                <a:ext cx="127000" cy="7096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18157"/>
                      <a:pt x="21600" y="18157"/>
                      <a:pt x="21600" y="18157"/>
                    </a:cubicBezTo>
                    <a:cubicBezTo>
                      <a:pt x="21600" y="18157"/>
                      <a:pt x="21600" y="18157"/>
                      <a:pt x="21600" y="18157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</a:path>
                </a:pathLst>
              </a:custGeom>
              <a:solidFill>
                <a:srgbClr val="D1D3D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57" name="Shape 36304"/>
              <p:cNvSpPr/>
              <p:nvPr/>
            </p:nvSpPr>
            <p:spPr>
              <a:xfrm>
                <a:off x="338137" y="1065212"/>
                <a:ext cx="223839" cy="8080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83" y="0"/>
                    </a:moveTo>
                    <a:cubicBezTo>
                      <a:pt x="17280" y="458"/>
                      <a:pt x="17945" y="1007"/>
                      <a:pt x="17945" y="1647"/>
                    </a:cubicBezTo>
                    <a:cubicBezTo>
                      <a:pt x="17945" y="17481"/>
                      <a:pt x="17945" y="17481"/>
                      <a:pt x="17945" y="17481"/>
                    </a:cubicBezTo>
                    <a:cubicBezTo>
                      <a:pt x="17945" y="19220"/>
                      <a:pt x="12960" y="20593"/>
                      <a:pt x="6646" y="20593"/>
                    </a:cubicBezTo>
                    <a:cubicBezTo>
                      <a:pt x="5982" y="20593"/>
                      <a:pt x="5982" y="20593"/>
                      <a:pt x="5982" y="20593"/>
                    </a:cubicBezTo>
                    <a:cubicBezTo>
                      <a:pt x="3655" y="20593"/>
                      <a:pt x="1662" y="20410"/>
                      <a:pt x="0" y="20136"/>
                    </a:cubicBezTo>
                    <a:cubicBezTo>
                      <a:pt x="1994" y="21051"/>
                      <a:pt x="5317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10634" y="21600"/>
                      <a:pt x="10634" y="21600"/>
                      <a:pt x="10634" y="21600"/>
                    </a:cubicBezTo>
                    <a:cubicBezTo>
                      <a:pt x="16615" y="21600"/>
                      <a:pt x="21600" y="20227"/>
                      <a:pt x="21600" y="18580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1556"/>
                      <a:pt x="19274" y="549"/>
                      <a:pt x="16283" y="0"/>
                    </a:cubicBezTo>
                  </a:path>
                </a:pathLst>
              </a:custGeom>
              <a:solidFill>
                <a:srgbClr val="D0504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58" name="Shape 36305"/>
              <p:cNvSpPr/>
              <p:nvPr/>
            </p:nvSpPr>
            <p:spPr>
              <a:xfrm>
                <a:off x="387350" y="681037"/>
                <a:ext cx="112713" cy="4492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473" y="21600"/>
                    </a:moveTo>
                    <a:cubicBezTo>
                      <a:pt x="16364" y="21600"/>
                      <a:pt x="21600" y="20446"/>
                      <a:pt x="21600" y="18962"/>
                    </a:cubicBezTo>
                    <a:cubicBezTo>
                      <a:pt x="21600" y="2473"/>
                      <a:pt x="21600" y="2473"/>
                      <a:pt x="21600" y="2473"/>
                    </a:cubicBezTo>
                    <a:cubicBezTo>
                      <a:pt x="21600" y="1154"/>
                      <a:pt x="16364" y="0"/>
                      <a:pt x="10473" y="0"/>
                    </a:cubicBezTo>
                    <a:cubicBezTo>
                      <a:pt x="4582" y="0"/>
                      <a:pt x="0" y="1154"/>
                      <a:pt x="0" y="2473"/>
                    </a:cubicBezTo>
                    <a:cubicBezTo>
                      <a:pt x="0" y="18962"/>
                      <a:pt x="0" y="18962"/>
                      <a:pt x="0" y="18962"/>
                    </a:cubicBezTo>
                    <a:cubicBezTo>
                      <a:pt x="0" y="20446"/>
                      <a:pt x="4582" y="21600"/>
                      <a:pt x="10473" y="21600"/>
                    </a:cubicBezTo>
                    <a:close/>
                  </a:path>
                </a:pathLst>
              </a:custGeom>
              <a:solidFill>
                <a:srgbClr val="48576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59" name="Shape 36306"/>
              <p:cNvSpPr/>
              <p:nvPr/>
            </p:nvSpPr>
            <p:spPr>
              <a:xfrm>
                <a:off x="0" y="-1"/>
                <a:ext cx="884238" cy="8826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8576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60" name="Shape 36307"/>
              <p:cNvSpPr/>
              <p:nvPr/>
            </p:nvSpPr>
            <p:spPr>
              <a:xfrm>
                <a:off x="74612" y="74611"/>
                <a:ext cx="733427" cy="7334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AD6C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61" name="Shape 36308"/>
              <p:cNvSpPr/>
              <p:nvPr/>
            </p:nvSpPr>
            <p:spPr>
              <a:xfrm>
                <a:off x="74612" y="74611"/>
                <a:ext cx="374651" cy="3698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400"/>
                    </a:moveTo>
                    <a:cubicBezTo>
                      <a:pt x="0" y="21400"/>
                      <a:pt x="0" y="21600"/>
                      <a:pt x="0" y="21600"/>
                    </a:cubicBezTo>
                    <a:cubicBezTo>
                      <a:pt x="0" y="21600"/>
                      <a:pt x="0" y="21400"/>
                      <a:pt x="0" y="21400"/>
                    </a:cubicBezTo>
                    <a:moveTo>
                      <a:pt x="0" y="21400"/>
                    </a:moveTo>
                    <a:cubicBezTo>
                      <a:pt x="0" y="21400"/>
                      <a:pt x="0" y="21400"/>
                      <a:pt x="0" y="21400"/>
                    </a:cubicBezTo>
                    <a:cubicBezTo>
                      <a:pt x="0" y="21400"/>
                      <a:pt x="0" y="21400"/>
                      <a:pt x="0" y="21400"/>
                    </a:cubicBezTo>
                    <a:moveTo>
                      <a:pt x="0" y="21400"/>
                    </a:moveTo>
                    <a:cubicBezTo>
                      <a:pt x="0" y="21400"/>
                      <a:pt x="0" y="21400"/>
                      <a:pt x="0" y="21400"/>
                    </a:cubicBezTo>
                    <a:cubicBezTo>
                      <a:pt x="0" y="21400"/>
                      <a:pt x="0" y="21400"/>
                      <a:pt x="0" y="2140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204" y="0"/>
                    </a:moveTo>
                    <a:cubicBezTo>
                      <a:pt x="21204" y="0"/>
                      <a:pt x="21204" y="0"/>
                      <a:pt x="21402" y="0"/>
                    </a:cubicBezTo>
                    <a:cubicBezTo>
                      <a:pt x="21204" y="0"/>
                      <a:pt x="21204" y="0"/>
                      <a:pt x="21204" y="0"/>
                    </a:cubicBezTo>
                  </a:path>
                </a:pathLst>
              </a:custGeom>
              <a:solidFill>
                <a:srgbClr val="3B485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62" name="Shape 36309"/>
              <p:cNvSpPr/>
              <p:nvPr/>
            </p:nvSpPr>
            <p:spPr>
              <a:xfrm>
                <a:off x="74612" y="74611"/>
                <a:ext cx="644526" cy="6445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94" y="0"/>
                    </a:moveTo>
                    <a:cubicBezTo>
                      <a:pt x="5515" y="0"/>
                      <a:pt x="0" y="5515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115" y="16085"/>
                      <a:pt x="1723" y="19417"/>
                      <a:pt x="4366" y="21600"/>
                    </a:cubicBezTo>
                    <a:cubicBezTo>
                      <a:pt x="2528" y="19417"/>
                      <a:pt x="1379" y="16660"/>
                      <a:pt x="1379" y="13557"/>
                    </a:cubicBezTo>
                    <a:cubicBezTo>
                      <a:pt x="1379" y="6779"/>
                      <a:pt x="6894" y="1264"/>
                      <a:pt x="13672" y="1264"/>
                    </a:cubicBezTo>
                    <a:cubicBezTo>
                      <a:pt x="16660" y="1264"/>
                      <a:pt x="19417" y="2413"/>
                      <a:pt x="21600" y="4251"/>
                    </a:cubicBezTo>
                    <a:cubicBezTo>
                      <a:pt x="19417" y="1723"/>
                      <a:pt x="16200" y="115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294" y="0"/>
                      <a:pt x="12294" y="0"/>
                      <a:pt x="12294" y="0"/>
                    </a:cubicBezTo>
                    <a:cubicBezTo>
                      <a:pt x="12294" y="0"/>
                      <a:pt x="12294" y="0"/>
                      <a:pt x="12294" y="0"/>
                    </a:cubicBezTo>
                    <a:cubicBezTo>
                      <a:pt x="12294" y="0"/>
                      <a:pt x="12294" y="0"/>
                      <a:pt x="12294" y="0"/>
                    </a:cubicBezTo>
                  </a:path>
                </a:pathLst>
              </a:custGeom>
              <a:solidFill>
                <a:srgbClr val="3DB1A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63" name="Shape 36310"/>
              <p:cNvSpPr/>
              <p:nvPr/>
            </p:nvSpPr>
            <p:spPr>
              <a:xfrm>
                <a:off x="407987" y="142874"/>
                <a:ext cx="331789" cy="3333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64" y="21600"/>
                    </a:moveTo>
                    <a:cubicBezTo>
                      <a:pt x="21155" y="21600"/>
                      <a:pt x="21600" y="20932"/>
                      <a:pt x="21600" y="20264"/>
                    </a:cubicBezTo>
                    <a:cubicBezTo>
                      <a:pt x="21600" y="9130"/>
                      <a:pt x="12693" y="0"/>
                      <a:pt x="1336" y="0"/>
                    </a:cubicBezTo>
                    <a:cubicBezTo>
                      <a:pt x="668" y="0"/>
                      <a:pt x="0" y="668"/>
                      <a:pt x="0" y="1336"/>
                    </a:cubicBezTo>
                    <a:cubicBezTo>
                      <a:pt x="0" y="2227"/>
                      <a:pt x="668" y="2895"/>
                      <a:pt x="1336" y="2895"/>
                    </a:cubicBezTo>
                    <a:cubicBezTo>
                      <a:pt x="10911" y="2895"/>
                      <a:pt x="18705" y="10689"/>
                      <a:pt x="18705" y="20264"/>
                    </a:cubicBezTo>
                    <a:cubicBezTo>
                      <a:pt x="18705" y="20932"/>
                      <a:pt x="19373" y="21600"/>
                      <a:pt x="20264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64" name="Shape 36311"/>
              <p:cNvSpPr/>
              <p:nvPr/>
            </p:nvSpPr>
            <p:spPr>
              <a:xfrm>
                <a:off x="366712" y="1195387"/>
                <a:ext cx="68264" cy="5508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320" y="0"/>
                      <a:pt x="0" y="537"/>
                      <a:pt x="0" y="1342"/>
                    </a:cubicBezTo>
                    <a:cubicBezTo>
                      <a:pt x="0" y="20258"/>
                      <a:pt x="0" y="20258"/>
                      <a:pt x="0" y="20258"/>
                    </a:cubicBezTo>
                    <a:cubicBezTo>
                      <a:pt x="0" y="21063"/>
                      <a:pt x="4320" y="21600"/>
                      <a:pt x="10800" y="21600"/>
                    </a:cubicBezTo>
                    <a:cubicBezTo>
                      <a:pt x="16200" y="21600"/>
                      <a:pt x="21600" y="21063"/>
                      <a:pt x="21600" y="20258"/>
                    </a:cubicBezTo>
                    <a:cubicBezTo>
                      <a:pt x="21600" y="1342"/>
                      <a:pt x="21600" y="1342"/>
                      <a:pt x="21600" y="1342"/>
                    </a:cubicBezTo>
                    <a:cubicBezTo>
                      <a:pt x="21600" y="537"/>
                      <a:pt x="16200" y="0"/>
                      <a:pt x="10800" y="0"/>
                    </a:cubicBezTo>
                  </a:path>
                </a:pathLst>
              </a:custGeom>
              <a:solidFill>
                <a:srgbClr val="FE918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</p:grpSp>
      <p:sp>
        <p:nvSpPr>
          <p:cNvPr id="70" name="任意多边形 69"/>
          <p:cNvSpPr/>
          <p:nvPr/>
        </p:nvSpPr>
        <p:spPr>
          <a:xfrm>
            <a:off x="9119542" y="1491218"/>
            <a:ext cx="1512168" cy="529361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1" name="图片 70">
            <a:extLst>
              <a:ext uri="{FF2B5EF4-FFF2-40B4-BE49-F238E27FC236}">
                <a16:creationId xmlns:a16="http://schemas.microsoft.com/office/drawing/2014/main" id="{96114C55-473F-428F-A6D7-6A0F8C4D29E2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770461" y="2956602"/>
            <a:ext cx="2415477" cy="2908388"/>
          </a:xfrm>
          <a:prstGeom prst="rect">
            <a:avLst/>
          </a:prstGeom>
        </p:spPr>
      </p:pic>
      <p:grpSp>
        <p:nvGrpSpPr>
          <p:cNvPr id="72" name="组合 71"/>
          <p:cNvGrpSpPr/>
          <p:nvPr/>
        </p:nvGrpSpPr>
        <p:grpSpPr>
          <a:xfrm>
            <a:off x="8887239" y="2243087"/>
            <a:ext cx="2013266" cy="731864"/>
            <a:chOff x="8713916" y="1620950"/>
            <a:chExt cx="2013266" cy="731864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9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13916" y="1620950"/>
              <a:ext cx="2013266" cy="731864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9270237" y="1704498"/>
              <a:ext cx="11032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分析</a:t>
              </a: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8887239" y="3440200"/>
            <a:ext cx="24021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下降时：</a:t>
            </a:r>
            <a:endParaRPr lang="en-US" altLang="zh-CN" sz="2400" dirty="0">
              <a:solidFill>
                <a:schemeClr val="accent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重力势能转化为动能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8887239" y="4608063"/>
            <a:ext cx="24021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上升时：</a:t>
            </a:r>
            <a:endParaRPr lang="en-US" altLang="zh-CN" sz="2400" dirty="0">
              <a:solidFill>
                <a:schemeClr val="accent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动能转化为重力势能</a:t>
            </a:r>
          </a:p>
        </p:txBody>
      </p:sp>
    </p:spTree>
    <p:extLst>
      <p:ext uri="{BB962C8B-B14F-4D97-AF65-F5344CB8AC3E}">
        <p14:creationId xmlns:p14="http://schemas.microsoft.com/office/powerpoint/2010/main" val="1724205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27" fill="remove" display="0">
                  <p:stCondLst>
                    <p:cond delay="indefinite"/>
                  </p:stCondLst>
                </p:cTn>
                <p:tgtEl>
                  <p:spTgt spid="23"/>
                </p:tgtEl>
              </p:cMediaNode>
            </p:video>
          </p:childTnLst>
        </p:cTn>
      </p:par>
    </p:tnLst>
    <p:bldLst>
      <p:bldP spid="70" grpId="0" animBg="1"/>
      <p:bldP spid="24" grpId="0"/>
      <p:bldP spid="7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814" y="1287136"/>
            <a:ext cx="9433061" cy="5468373"/>
          </a:xfrm>
          <a:prstGeom prst="rect">
            <a:avLst/>
          </a:prstGeom>
        </p:spPr>
      </p:pic>
      <p:sp>
        <p:nvSpPr>
          <p:cNvPr id="45" name="文本框 44"/>
          <p:cNvSpPr txBox="1"/>
          <p:nvPr/>
        </p:nvSpPr>
        <p:spPr>
          <a:xfrm>
            <a:off x="3466919" y="1512043"/>
            <a:ext cx="7632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观察小球在摆动过程中动能和势能的相互转化</a:t>
            </a:r>
          </a:p>
        </p:txBody>
      </p:sp>
      <p:pic>
        <p:nvPicPr>
          <p:cNvPr id="26" name="单摆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6540" end="28358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069263" y="2590084"/>
            <a:ext cx="4656953" cy="26195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52" name="组合 51"/>
          <p:cNvGrpSpPr/>
          <p:nvPr/>
        </p:nvGrpSpPr>
        <p:grpSpPr>
          <a:xfrm>
            <a:off x="112848" y="3961104"/>
            <a:ext cx="1572904" cy="658425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6056" y="560640"/>
            <a:ext cx="1572904" cy="658425"/>
            <a:chOff x="3142451" y="548680"/>
            <a:chExt cx="1572904" cy="658425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7" name="文本框 5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6056" y="1410756"/>
            <a:ext cx="1572904" cy="658425"/>
            <a:chOff x="3142451" y="548680"/>
            <a:chExt cx="1572904" cy="658425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0" name="文本框 5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18542" y="2260872"/>
            <a:ext cx="1572904" cy="658425"/>
            <a:chOff x="118542" y="795531"/>
            <a:chExt cx="1572904" cy="658425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18337" y="3110988"/>
            <a:ext cx="1572904" cy="658425"/>
            <a:chOff x="3142451" y="548680"/>
            <a:chExt cx="1572904" cy="658425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41757" y="5661248"/>
            <a:ext cx="1572699" cy="658339"/>
            <a:chOff x="3142451" y="548680"/>
            <a:chExt cx="1572904" cy="658425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9" name="文本框 6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18542" y="4811220"/>
            <a:ext cx="1572699" cy="658339"/>
            <a:chOff x="3142451" y="548680"/>
            <a:chExt cx="1572904" cy="658425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2" name="文本框 7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46" name="任意多边形 45"/>
          <p:cNvSpPr/>
          <p:nvPr/>
        </p:nvSpPr>
        <p:spPr>
          <a:xfrm>
            <a:off x="9407574" y="1549079"/>
            <a:ext cx="1512168" cy="529361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7" name="图片 46">
            <a:extLst>
              <a:ext uri="{FF2B5EF4-FFF2-40B4-BE49-F238E27FC236}">
                <a16:creationId xmlns:a16="http://schemas.microsoft.com/office/drawing/2014/main" id="{96114C55-473F-428F-A6D7-6A0F8C4D29E2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770461" y="2956602"/>
            <a:ext cx="2415477" cy="2908388"/>
          </a:xfrm>
          <a:prstGeom prst="rect">
            <a:avLst/>
          </a:prstGeom>
        </p:spPr>
      </p:pic>
      <p:grpSp>
        <p:nvGrpSpPr>
          <p:cNvPr id="48" name="组合 47"/>
          <p:cNvGrpSpPr/>
          <p:nvPr/>
        </p:nvGrpSpPr>
        <p:grpSpPr>
          <a:xfrm>
            <a:off x="8887239" y="2243087"/>
            <a:ext cx="2013266" cy="731864"/>
            <a:chOff x="8713916" y="1620950"/>
            <a:chExt cx="2013266" cy="731864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9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13916" y="1620950"/>
              <a:ext cx="2013266" cy="731864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9270237" y="1704498"/>
              <a:ext cx="11032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分析</a:t>
              </a: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8887239" y="3440200"/>
            <a:ext cx="24021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A—C</a:t>
            </a:r>
            <a:r>
              <a:rPr lang="zh-CN" altLang="en-US" sz="24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sz="2400" dirty="0">
              <a:solidFill>
                <a:schemeClr val="accent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重力势能转化为动能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8887239" y="4608063"/>
            <a:ext cx="24021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C—B</a:t>
            </a:r>
            <a:r>
              <a:rPr lang="zh-CN" altLang="en-US" sz="24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sz="2400" dirty="0">
              <a:solidFill>
                <a:schemeClr val="accent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动能转化为重力势能</a:t>
            </a:r>
          </a:p>
        </p:txBody>
      </p:sp>
      <p:grpSp>
        <p:nvGrpSpPr>
          <p:cNvPr id="74" name="组合 73"/>
          <p:cNvGrpSpPr/>
          <p:nvPr/>
        </p:nvGrpSpPr>
        <p:grpSpPr>
          <a:xfrm>
            <a:off x="2638822" y="424996"/>
            <a:ext cx="2520280" cy="689395"/>
            <a:chOff x="6286249" y="3931402"/>
            <a:chExt cx="2520280" cy="689395"/>
          </a:xfrm>
        </p:grpSpPr>
        <p:grpSp>
          <p:nvGrpSpPr>
            <p:cNvPr id="75" name="组合 74"/>
            <p:cNvGrpSpPr/>
            <p:nvPr/>
          </p:nvGrpSpPr>
          <p:grpSpPr>
            <a:xfrm>
              <a:off x="6286249" y="3931402"/>
              <a:ext cx="2520280" cy="689395"/>
              <a:chOff x="3142878" y="1753554"/>
              <a:chExt cx="2520280" cy="689395"/>
            </a:xfrm>
          </p:grpSpPr>
          <p:sp>
            <p:nvSpPr>
              <p:cNvPr id="87" name="圆角矩形 86"/>
              <p:cNvSpPr/>
              <p:nvPr/>
            </p:nvSpPr>
            <p:spPr>
              <a:xfrm>
                <a:off x="3372405" y="1903173"/>
                <a:ext cx="1976133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文本框 87"/>
              <p:cNvSpPr txBox="1"/>
              <p:nvPr/>
            </p:nvSpPr>
            <p:spPr>
              <a:xfrm>
                <a:off x="3836370" y="1907295"/>
                <a:ext cx="182678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演示实验</a:t>
                </a:r>
              </a:p>
            </p:txBody>
          </p:sp>
          <p:sp>
            <p:nvSpPr>
              <p:cNvPr id="89" name="Shape 2248"/>
              <p:cNvSpPr/>
              <p:nvPr/>
            </p:nvSpPr>
            <p:spPr>
              <a:xfrm flipH="1">
                <a:off x="3142878" y="1753554"/>
                <a:ext cx="689395" cy="689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grpSp>
          <p:nvGrpSpPr>
            <p:cNvPr id="76" name="Group 36312"/>
            <p:cNvGrpSpPr/>
            <p:nvPr/>
          </p:nvGrpSpPr>
          <p:grpSpPr>
            <a:xfrm rot="18900000" flipH="1">
              <a:off x="6503052" y="4004973"/>
              <a:ext cx="263623" cy="558483"/>
              <a:chOff x="0" y="0"/>
              <a:chExt cx="884237" cy="1873250"/>
            </a:xfrm>
          </p:grpSpPr>
          <p:sp>
            <p:nvSpPr>
              <p:cNvPr id="77" name="Shape 36302"/>
              <p:cNvSpPr/>
              <p:nvPr/>
            </p:nvSpPr>
            <p:spPr>
              <a:xfrm>
                <a:off x="322262" y="1050925"/>
                <a:ext cx="239714" cy="8223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8630"/>
                    </a:moveTo>
                    <a:cubicBezTo>
                      <a:pt x="0" y="20250"/>
                      <a:pt x="4629" y="21600"/>
                      <a:pt x="10491" y="21600"/>
                    </a:cubicBezTo>
                    <a:cubicBezTo>
                      <a:pt x="11417" y="21600"/>
                      <a:pt x="11417" y="21600"/>
                      <a:pt x="11417" y="21600"/>
                    </a:cubicBezTo>
                    <a:cubicBezTo>
                      <a:pt x="16971" y="21600"/>
                      <a:pt x="21600" y="20250"/>
                      <a:pt x="21600" y="18630"/>
                    </a:cubicBezTo>
                    <a:cubicBezTo>
                      <a:pt x="21600" y="2970"/>
                      <a:pt x="21600" y="2970"/>
                      <a:pt x="21600" y="2970"/>
                    </a:cubicBezTo>
                    <a:cubicBezTo>
                      <a:pt x="21600" y="1350"/>
                      <a:pt x="16971" y="0"/>
                      <a:pt x="11417" y="0"/>
                    </a:cubicBezTo>
                    <a:cubicBezTo>
                      <a:pt x="10491" y="0"/>
                      <a:pt x="10491" y="0"/>
                      <a:pt x="10491" y="0"/>
                    </a:cubicBezTo>
                    <a:cubicBezTo>
                      <a:pt x="4629" y="0"/>
                      <a:pt x="0" y="1350"/>
                      <a:pt x="0" y="2970"/>
                    </a:cubicBezTo>
                    <a:cubicBezTo>
                      <a:pt x="0" y="18630"/>
                      <a:pt x="0" y="18630"/>
                      <a:pt x="0" y="18630"/>
                    </a:cubicBezTo>
                  </a:path>
                </a:pathLst>
              </a:custGeom>
              <a:solidFill>
                <a:srgbClr val="FE615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78" name="Shape 36303"/>
              <p:cNvSpPr/>
              <p:nvPr/>
            </p:nvSpPr>
            <p:spPr>
              <a:xfrm>
                <a:off x="434975" y="1163637"/>
                <a:ext cx="127000" cy="7096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18157"/>
                      <a:pt x="21600" y="18157"/>
                      <a:pt x="21600" y="18157"/>
                    </a:cubicBezTo>
                    <a:cubicBezTo>
                      <a:pt x="21600" y="18157"/>
                      <a:pt x="21600" y="18157"/>
                      <a:pt x="21600" y="18157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</a:path>
                </a:pathLst>
              </a:custGeom>
              <a:solidFill>
                <a:srgbClr val="D1D3D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79" name="Shape 36304"/>
              <p:cNvSpPr/>
              <p:nvPr/>
            </p:nvSpPr>
            <p:spPr>
              <a:xfrm>
                <a:off x="338137" y="1065212"/>
                <a:ext cx="223839" cy="8080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83" y="0"/>
                    </a:moveTo>
                    <a:cubicBezTo>
                      <a:pt x="17280" y="458"/>
                      <a:pt x="17945" y="1007"/>
                      <a:pt x="17945" y="1647"/>
                    </a:cubicBezTo>
                    <a:cubicBezTo>
                      <a:pt x="17945" y="17481"/>
                      <a:pt x="17945" y="17481"/>
                      <a:pt x="17945" y="17481"/>
                    </a:cubicBezTo>
                    <a:cubicBezTo>
                      <a:pt x="17945" y="19220"/>
                      <a:pt x="12960" y="20593"/>
                      <a:pt x="6646" y="20593"/>
                    </a:cubicBezTo>
                    <a:cubicBezTo>
                      <a:pt x="5982" y="20593"/>
                      <a:pt x="5982" y="20593"/>
                      <a:pt x="5982" y="20593"/>
                    </a:cubicBezTo>
                    <a:cubicBezTo>
                      <a:pt x="3655" y="20593"/>
                      <a:pt x="1662" y="20410"/>
                      <a:pt x="0" y="20136"/>
                    </a:cubicBezTo>
                    <a:cubicBezTo>
                      <a:pt x="1994" y="21051"/>
                      <a:pt x="5317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10634" y="21600"/>
                      <a:pt x="10634" y="21600"/>
                      <a:pt x="10634" y="21600"/>
                    </a:cubicBezTo>
                    <a:cubicBezTo>
                      <a:pt x="16615" y="21600"/>
                      <a:pt x="21600" y="20227"/>
                      <a:pt x="21600" y="18580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1556"/>
                      <a:pt x="19274" y="549"/>
                      <a:pt x="16283" y="0"/>
                    </a:cubicBezTo>
                  </a:path>
                </a:pathLst>
              </a:custGeom>
              <a:solidFill>
                <a:srgbClr val="D0504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0" name="Shape 36305"/>
              <p:cNvSpPr/>
              <p:nvPr/>
            </p:nvSpPr>
            <p:spPr>
              <a:xfrm>
                <a:off x="387350" y="681037"/>
                <a:ext cx="112713" cy="4492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473" y="21600"/>
                    </a:moveTo>
                    <a:cubicBezTo>
                      <a:pt x="16364" y="21600"/>
                      <a:pt x="21600" y="20446"/>
                      <a:pt x="21600" y="18962"/>
                    </a:cubicBezTo>
                    <a:cubicBezTo>
                      <a:pt x="21600" y="2473"/>
                      <a:pt x="21600" y="2473"/>
                      <a:pt x="21600" y="2473"/>
                    </a:cubicBezTo>
                    <a:cubicBezTo>
                      <a:pt x="21600" y="1154"/>
                      <a:pt x="16364" y="0"/>
                      <a:pt x="10473" y="0"/>
                    </a:cubicBezTo>
                    <a:cubicBezTo>
                      <a:pt x="4582" y="0"/>
                      <a:pt x="0" y="1154"/>
                      <a:pt x="0" y="2473"/>
                    </a:cubicBezTo>
                    <a:cubicBezTo>
                      <a:pt x="0" y="18962"/>
                      <a:pt x="0" y="18962"/>
                      <a:pt x="0" y="18962"/>
                    </a:cubicBezTo>
                    <a:cubicBezTo>
                      <a:pt x="0" y="20446"/>
                      <a:pt x="4582" y="21600"/>
                      <a:pt x="10473" y="21600"/>
                    </a:cubicBezTo>
                    <a:close/>
                  </a:path>
                </a:pathLst>
              </a:custGeom>
              <a:solidFill>
                <a:srgbClr val="48576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1" name="Shape 36306"/>
              <p:cNvSpPr/>
              <p:nvPr/>
            </p:nvSpPr>
            <p:spPr>
              <a:xfrm>
                <a:off x="0" y="-1"/>
                <a:ext cx="884238" cy="8826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8576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2" name="Shape 36307"/>
              <p:cNvSpPr/>
              <p:nvPr/>
            </p:nvSpPr>
            <p:spPr>
              <a:xfrm>
                <a:off x="74612" y="74611"/>
                <a:ext cx="733427" cy="7334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AD6C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3" name="Shape 36308"/>
              <p:cNvSpPr/>
              <p:nvPr/>
            </p:nvSpPr>
            <p:spPr>
              <a:xfrm>
                <a:off x="74612" y="74611"/>
                <a:ext cx="374651" cy="3698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400"/>
                    </a:moveTo>
                    <a:cubicBezTo>
                      <a:pt x="0" y="21400"/>
                      <a:pt x="0" y="21600"/>
                      <a:pt x="0" y="21600"/>
                    </a:cubicBezTo>
                    <a:cubicBezTo>
                      <a:pt x="0" y="21600"/>
                      <a:pt x="0" y="21400"/>
                      <a:pt x="0" y="21400"/>
                    </a:cubicBezTo>
                    <a:moveTo>
                      <a:pt x="0" y="21400"/>
                    </a:moveTo>
                    <a:cubicBezTo>
                      <a:pt x="0" y="21400"/>
                      <a:pt x="0" y="21400"/>
                      <a:pt x="0" y="21400"/>
                    </a:cubicBezTo>
                    <a:cubicBezTo>
                      <a:pt x="0" y="21400"/>
                      <a:pt x="0" y="21400"/>
                      <a:pt x="0" y="21400"/>
                    </a:cubicBezTo>
                    <a:moveTo>
                      <a:pt x="0" y="21400"/>
                    </a:moveTo>
                    <a:cubicBezTo>
                      <a:pt x="0" y="21400"/>
                      <a:pt x="0" y="21400"/>
                      <a:pt x="0" y="21400"/>
                    </a:cubicBezTo>
                    <a:cubicBezTo>
                      <a:pt x="0" y="21400"/>
                      <a:pt x="0" y="21400"/>
                      <a:pt x="0" y="2140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204" y="0"/>
                    </a:moveTo>
                    <a:cubicBezTo>
                      <a:pt x="21204" y="0"/>
                      <a:pt x="21204" y="0"/>
                      <a:pt x="21402" y="0"/>
                    </a:cubicBezTo>
                    <a:cubicBezTo>
                      <a:pt x="21204" y="0"/>
                      <a:pt x="21204" y="0"/>
                      <a:pt x="21204" y="0"/>
                    </a:cubicBezTo>
                  </a:path>
                </a:pathLst>
              </a:custGeom>
              <a:solidFill>
                <a:srgbClr val="3B485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4" name="Shape 36309"/>
              <p:cNvSpPr/>
              <p:nvPr/>
            </p:nvSpPr>
            <p:spPr>
              <a:xfrm>
                <a:off x="74612" y="74611"/>
                <a:ext cx="644526" cy="6445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94" y="0"/>
                    </a:moveTo>
                    <a:cubicBezTo>
                      <a:pt x="5515" y="0"/>
                      <a:pt x="0" y="5515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115" y="16085"/>
                      <a:pt x="1723" y="19417"/>
                      <a:pt x="4366" y="21600"/>
                    </a:cubicBezTo>
                    <a:cubicBezTo>
                      <a:pt x="2528" y="19417"/>
                      <a:pt x="1379" y="16660"/>
                      <a:pt x="1379" y="13557"/>
                    </a:cubicBezTo>
                    <a:cubicBezTo>
                      <a:pt x="1379" y="6779"/>
                      <a:pt x="6894" y="1264"/>
                      <a:pt x="13672" y="1264"/>
                    </a:cubicBezTo>
                    <a:cubicBezTo>
                      <a:pt x="16660" y="1264"/>
                      <a:pt x="19417" y="2413"/>
                      <a:pt x="21600" y="4251"/>
                    </a:cubicBezTo>
                    <a:cubicBezTo>
                      <a:pt x="19417" y="1723"/>
                      <a:pt x="16200" y="115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294" y="0"/>
                      <a:pt x="12294" y="0"/>
                      <a:pt x="12294" y="0"/>
                    </a:cubicBezTo>
                    <a:cubicBezTo>
                      <a:pt x="12294" y="0"/>
                      <a:pt x="12294" y="0"/>
                      <a:pt x="12294" y="0"/>
                    </a:cubicBezTo>
                    <a:cubicBezTo>
                      <a:pt x="12294" y="0"/>
                      <a:pt x="12294" y="0"/>
                      <a:pt x="12294" y="0"/>
                    </a:cubicBezTo>
                  </a:path>
                </a:pathLst>
              </a:custGeom>
              <a:solidFill>
                <a:srgbClr val="3DB1A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5" name="Shape 36310"/>
              <p:cNvSpPr/>
              <p:nvPr/>
            </p:nvSpPr>
            <p:spPr>
              <a:xfrm>
                <a:off x="407987" y="142874"/>
                <a:ext cx="331789" cy="3333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64" y="21600"/>
                    </a:moveTo>
                    <a:cubicBezTo>
                      <a:pt x="21155" y="21600"/>
                      <a:pt x="21600" y="20932"/>
                      <a:pt x="21600" y="20264"/>
                    </a:cubicBezTo>
                    <a:cubicBezTo>
                      <a:pt x="21600" y="9130"/>
                      <a:pt x="12693" y="0"/>
                      <a:pt x="1336" y="0"/>
                    </a:cubicBezTo>
                    <a:cubicBezTo>
                      <a:pt x="668" y="0"/>
                      <a:pt x="0" y="668"/>
                      <a:pt x="0" y="1336"/>
                    </a:cubicBezTo>
                    <a:cubicBezTo>
                      <a:pt x="0" y="2227"/>
                      <a:pt x="668" y="2895"/>
                      <a:pt x="1336" y="2895"/>
                    </a:cubicBezTo>
                    <a:cubicBezTo>
                      <a:pt x="10911" y="2895"/>
                      <a:pt x="18705" y="10689"/>
                      <a:pt x="18705" y="20264"/>
                    </a:cubicBezTo>
                    <a:cubicBezTo>
                      <a:pt x="18705" y="20932"/>
                      <a:pt x="19373" y="21600"/>
                      <a:pt x="20264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6" name="Shape 36311"/>
              <p:cNvSpPr/>
              <p:nvPr/>
            </p:nvSpPr>
            <p:spPr>
              <a:xfrm>
                <a:off x="366712" y="1195387"/>
                <a:ext cx="68264" cy="5508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320" y="0"/>
                      <a:pt x="0" y="537"/>
                      <a:pt x="0" y="1342"/>
                    </a:cubicBezTo>
                    <a:cubicBezTo>
                      <a:pt x="0" y="20258"/>
                      <a:pt x="0" y="20258"/>
                      <a:pt x="0" y="20258"/>
                    </a:cubicBezTo>
                    <a:cubicBezTo>
                      <a:pt x="0" y="21063"/>
                      <a:pt x="4320" y="21600"/>
                      <a:pt x="10800" y="21600"/>
                    </a:cubicBezTo>
                    <a:cubicBezTo>
                      <a:pt x="16200" y="21600"/>
                      <a:pt x="21600" y="21063"/>
                      <a:pt x="21600" y="20258"/>
                    </a:cubicBezTo>
                    <a:cubicBezTo>
                      <a:pt x="21600" y="1342"/>
                      <a:pt x="21600" y="1342"/>
                      <a:pt x="21600" y="1342"/>
                    </a:cubicBezTo>
                    <a:cubicBezTo>
                      <a:pt x="21600" y="537"/>
                      <a:pt x="16200" y="0"/>
                      <a:pt x="10800" y="0"/>
                    </a:cubicBezTo>
                  </a:path>
                </a:pathLst>
              </a:custGeom>
              <a:solidFill>
                <a:srgbClr val="FE918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857630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27"/>
            </p:par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video fullScrn="1">
              <p:cMediaNode vol="80000">
                <p:cTn id="33" fill="remove" display="0">
                  <p:stCondLst>
                    <p:cond delay="indefinite"/>
                  </p:stCondLst>
                </p:cTn>
                <p:tgtEl>
                  <p:spTgt spid="26"/>
                </p:tgtEl>
              </p:cMediaNode>
            </p:video>
          </p:childTnLst>
        </p:cTn>
      </p:par>
    </p:tnLst>
    <p:bldLst>
      <p:bldP spid="46" grpId="0" animBg="1"/>
      <p:bldP spid="51" grpId="0"/>
      <p:bldP spid="7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图片 6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3718942" y="1316586"/>
            <a:ext cx="4592608" cy="547436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5481154" y="1817844"/>
            <a:ext cx="2304256" cy="547436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3419475" y="1323660"/>
            <a:ext cx="758371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若只有动能和势能的相互转化，机械能的总量保持不变，即机械能守恒。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2597096" y="2949048"/>
            <a:ext cx="2884058" cy="2444047"/>
            <a:chOff x="2597096" y="2949048"/>
            <a:chExt cx="2884058" cy="2444047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7096" y="2949048"/>
              <a:ext cx="2884058" cy="192082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33" name="文本框 32"/>
            <p:cNvSpPr txBox="1"/>
            <p:nvPr/>
          </p:nvSpPr>
          <p:spPr>
            <a:xfrm>
              <a:off x="3091747" y="4869875"/>
              <a:ext cx="18836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弯弓射箭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769186" y="2953187"/>
            <a:ext cx="2774292" cy="2435843"/>
            <a:chOff x="5769186" y="2953187"/>
            <a:chExt cx="2774292" cy="2435843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6"/>
            <a:srcRect l="8840" r="8000" b="10940"/>
            <a:stretch/>
          </p:blipFill>
          <p:spPr>
            <a:xfrm>
              <a:off x="5769186" y="2953187"/>
              <a:ext cx="2774292" cy="19807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50" name="文本框 49"/>
            <p:cNvSpPr txBox="1"/>
            <p:nvPr/>
          </p:nvSpPr>
          <p:spPr>
            <a:xfrm>
              <a:off x="6239222" y="4865810"/>
              <a:ext cx="18836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蹦床运动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831509" y="2898792"/>
            <a:ext cx="2914513" cy="2422094"/>
            <a:chOff x="8831509" y="2898792"/>
            <a:chExt cx="2914513" cy="2422094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7"/>
            <a:srcRect r="10705"/>
            <a:stretch/>
          </p:blipFill>
          <p:spPr>
            <a:xfrm>
              <a:off x="8831509" y="2898792"/>
              <a:ext cx="2914513" cy="202362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51" name="文本框 50"/>
            <p:cNvSpPr txBox="1"/>
            <p:nvPr/>
          </p:nvSpPr>
          <p:spPr>
            <a:xfrm>
              <a:off x="9479582" y="4797666"/>
              <a:ext cx="18836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蹦极运动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6056" y="1400789"/>
            <a:ext cx="1572904" cy="658425"/>
            <a:chOff x="118542" y="795531"/>
            <a:chExt cx="1572904" cy="658425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07559" y="2252898"/>
            <a:ext cx="1572904" cy="658425"/>
            <a:chOff x="3142451" y="548680"/>
            <a:chExt cx="1572904" cy="658425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98531" y="3957116"/>
            <a:ext cx="1572904" cy="658425"/>
            <a:chOff x="3142451" y="548680"/>
            <a:chExt cx="1572904" cy="658425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8" name="文本框 5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96056" y="3105007"/>
            <a:ext cx="1572904" cy="658425"/>
            <a:chOff x="3142451" y="548680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41757" y="5661248"/>
            <a:ext cx="1572699" cy="658339"/>
            <a:chOff x="3142451" y="548680"/>
            <a:chExt cx="1572904" cy="658425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4" name="文本框 6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18542" y="4809225"/>
            <a:ext cx="1572699" cy="658339"/>
            <a:chOff x="3142451" y="548680"/>
            <a:chExt cx="1572904" cy="658425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2710830" y="253063"/>
            <a:ext cx="6325721" cy="899144"/>
            <a:chOff x="2816464" y="403136"/>
            <a:chExt cx="6325721" cy="899144"/>
          </a:xfrm>
        </p:grpSpPr>
        <p:grpSp>
          <p:nvGrpSpPr>
            <p:cNvPr id="71" name="组合 70"/>
            <p:cNvGrpSpPr/>
            <p:nvPr/>
          </p:nvGrpSpPr>
          <p:grpSpPr>
            <a:xfrm>
              <a:off x="2816464" y="403136"/>
              <a:ext cx="6325721" cy="899144"/>
              <a:chOff x="2758541" y="349904"/>
              <a:chExt cx="6325721" cy="899144"/>
            </a:xfrm>
          </p:grpSpPr>
          <p:cxnSp>
            <p:nvCxnSpPr>
              <p:cNvPr id="73" name="直接连接符 72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4" name="组合 73"/>
              <p:cNvGrpSpPr/>
              <p:nvPr/>
            </p:nvGrpSpPr>
            <p:grpSpPr>
              <a:xfrm>
                <a:off x="2758541" y="349904"/>
                <a:ext cx="6325721" cy="899144"/>
                <a:chOff x="3127094" y="518364"/>
                <a:chExt cx="4850085" cy="689395"/>
              </a:xfrm>
            </p:grpSpPr>
            <p:sp>
              <p:nvSpPr>
                <p:cNvPr id="76" name="圆角矩形 75"/>
                <p:cNvSpPr/>
                <p:nvPr/>
              </p:nvSpPr>
              <p:spPr>
                <a:xfrm>
                  <a:off x="3358903" y="667983"/>
                  <a:ext cx="4618276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77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78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79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75" name="文本框 74"/>
              <p:cNvSpPr txBox="1"/>
              <p:nvPr/>
            </p:nvSpPr>
            <p:spPr>
              <a:xfrm>
                <a:off x="3723026" y="563189"/>
                <a:ext cx="5001196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二、动能和势能可以相互转化</a:t>
                </a:r>
              </a:p>
            </p:txBody>
          </p:sp>
        </p:grpSp>
        <p:sp>
          <p:nvSpPr>
            <p:cNvPr id="72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</p:spTree>
    <p:extLst>
      <p:ext uri="{BB962C8B-B14F-4D97-AF65-F5344CB8AC3E}">
        <p14:creationId xmlns:p14="http://schemas.microsoft.com/office/powerpoint/2010/main" val="117694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3238" y="1500374"/>
            <a:ext cx="4283794" cy="3115167"/>
          </a:xfrm>
          <a:prstGeom prst="rect">
            <a:avLst/>
          </a:prstGeom>
          <a:noFill/>
          <a:ln w="28575">
            <a:solidFill>
              <a:srgbClr val="FF9933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66" b="22012"/>
          <a:stretch>
            <a:fillRect/>
          </a:stretch>
        </p:blipFill>
        <p:spPr bwMode="auto">
          <a:xfrm>
            <a:off x="3251101" y="1967099"/>
            <a:ext cx="3645508" cy="3008394"/>
          </a:xfrm>
          <a:prstGeom prst="rect">
            <a:avLst/>
          </a:prstGeom>
          <a:noFill/>
          <a:ln w="28575">
            <a:solidFill>
              <a:srgbClr val="FF9933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矩形 22"/>
          <p:cNvSpPr/>
          <p:nvPr/>
        </p:nvSpPr>
        <p:spPr>
          <a:xfrm>
            <a:off x="2711722" y="543000"/>
            <a:ext cx="92080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图中的过山车具有什么能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kumimoji="1" lang="zh-CN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过山车为什么能够不断地翻滚？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6056" y="1400789"/>
            <a:ext cx="1572904" cy="658425"/>
            <a:chOff x="118542" y="795531"/>
            <a:chExt cx="1572904" cy="658425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07559" y="2252898"/>
            <a:ext cx="1572904" cy="658425"/>
            <a:chOff x="3142451" y="548680"/>
            <a:chExt cx="1572904" cy="65842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8531" y="3957116"/>
            <a:ext cx="1572904" cy="658425"/>
            <a:chOff x="3142451" y="548680"/>
            <a:chExt cx="1572904" cy="658425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6056" y="3105007"/>
            <a:ext cx="1572904" cy="658425"/>
            <a:chOff x="3142451" y="548680"/>
            <a:chExt cx="1572904" cy="658425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41757" y="5661248"/>
            <a:ext cx="1572699" cy="658339"/>
            <a:chOff x="3142451" y="548680"/>
            <a:chExt cx="1572904" cy="658425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18542" y="4809225"/>
            <a:ext cx="1572699" cy="658339"/>
            <a:chOff x="3142451" y="548680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32" name="任意多边形 31"/>
          <p:cNvSpPr/>
          <p:nvPr/>
        </p:nvSpPr>
        <p:spPr>
          <a:xfrm>
            <a:off x="9839622" y="586839"/>
            <a:ext cx="2016224" cy="529361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>
            <a:off x="4943078" y="536859"/>
            <a:ext cx="2016224" cy="529361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2924033" y="5429440"/>
            <a:ext cx="89289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过山车具有动能和重力势能。在它运动的过程中动能和重力势能在不断地相互转化。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08632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42" grpId="0" animBg="1"/>
      <p:bldP spid="5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图片 69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6095206" y="1065051"/>
            <a:ext cx="1087010" cy="625684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3542584" y="2324906"/>
            <a:ext cx="7136738" cy="4055762"/>
            <a:chOff x="2566491" y="1082353"/>
            <a:chExt cx="8609013" cy="5318125"/>
          </a:xfrm>
        </p:grpSpPr>
        <p:pic>
          <p:nvPicPr>
            <p:cNvPr id="28" name="Picture 12" descr="新安江大坝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6491" y="1820540"/>
              <a:ext cx="6408738" cy="4557713"/>
            </a:xfrm>
            <a:prstGeom prst="rect">
              <a:avLst/>
            </a:prstGeom>
            <a:noFill/>
            <a:ln w="28575">
              <a:solidFill>
                <a:srgbClr val="FF993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9" descr="水力发电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35366" y="1082353"/>
              <a:ext cx="3640138" cy="5318125"/>
            </a:xfrm>
            <a:prstGeom prst="rect">
              <a:avLst/>
            </a:prstGeom>
            <a:noFill/>
            <a:ln w="28575">
              <a:solidFill>
                <a:srgbClr val="FF993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0" name="组合 29"/>
          <p:cNvGrpSpPr/>
          <p:nvPr/>
        </p:nvGrpSpPr>
        <p:grpSpPr>
          <a:xfrm>
            <a:off x="3974955" y="2324906"/>
            <a:ext cx="6566966" cy="4155746"/>
            <a:chOff x="-889570" y="390525"/>
            <a:chExt cx="8713788" cy="6467475"/>
          </a:xfrm>
        </p:grpSpPr>
        <p:grpSp>
          <p:nvGrpSpPr>
            <p:cNvPr id="24" name="组合 23"/>
            <p:cNvGrpSpPr/>
            <p:nvPr/>
          </p:nvGrpSpPr>
          <p:grpSpPr>
            <a:xfrm>
              <a:off x="-889570" y="390525"/>
              <a:ext cx="8713788" cy="6467475"/>
              <a:chOff x="215900" y="225425"/>
              <a:chExt cx="8713788" cy="6467475"/>
            </a:xfrm>
          </p:grpSpPr>
          <p:pic>
            <p:nvPicPr>
              <p:cNvPr id="31" name="Picture 13" descr="达坂城风电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00113" y="1341438"/>
                <a:ext cx="8029575" cy="5351462"/>
              </a:xfrm>
              <a:prstGeom prst="rect">
                <a:avLst/>
              </a:prstGeom>
              <a:noFill/>
              <a:ln w="28575">
                <a:solidFill>
                  <a:srgbClr val="FF9933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2" name="Picture 14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5900" y="225425"/>
                <a:ext cx="3692525" cy="4824413"/>
              </a:xfrm>
              <a:prstGeom prst="rect">
                <a:avLst/>
              </a:prstGeom>
              <a:noFill/>
              <a:ln w="28575">
                <a:solidFill>
                  <a:srgbClr val="FF9933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5" name="文本框 24"/>
            <p:cNvSpPr txBox="1"/>
            <p:nvPr/>
          </p:nvSpPr>
          <p:spPr>
            <a:xfrm>
              <a:off x="5586257" y="1668262"/>
              <a:ext cx="2237960" cy="7184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风力发电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6056" y="1400789"/>
            <a:ext cx="1572904" cy="658425"/>
            <a:chOff x="118542" y="795531"/>
            <a:chExt cx="1572904" cy="65842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07559" y="2252898"/>
            <a:ext cx="1572904" cy="658425"/>
            <a:chOff x="3142451" y="548680"/>
            <a:chExt cx="1572904" cy="658425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8531" y="3957116"/>
            <a:ext cx="1572904" cy="658425"/>
            <a:chOff x="3142451" y="548680"/>
            <a:chExt cx="1572904" cy="658425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6056" y="3105007"/>
            <a:ext cx="1572904" cy="658425"/>
            <a:chOff x="3142451" y="548680"/>
            <a:chExt cx="1572904" cy="658425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41757" y="5661248"/>
            <a:ext cx="1572699" cy="658339"/>
            <a:chOff x="3142451" y="548680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18542" y="4809225"/>
            <a:ext cx="1572699" cy="658339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2649508" y="153592"/>
            <a:ext cx="5605938" cy="899144"/>
            <a:chOff x="2816464" y="403136"/>
            <a:chExt cx="5605938" cy="899144"/>
          </a:xfrm>
        </p:grpSpPr>
        <p:grpSp>
          <p:nvGrpSpPr>
            <p:cNvPr id="61" name="组合 60"/>
            <p:cNvGrpSpPr/>
            <p:nvPr/>
          </p:nvGrpSpPr>
          <p:grpSpPr>
            <a:xfrm>
              <a:off x="2816464" y="403136"/>
              <a:ext cx="5605938" cy="899144"/>
              <a:chOff x="2758541" y="349904"/>
              <a:chExt cx="5605938" cy="899144"/>
            </a:xfrm>
          </p:grpSpPr>
          <p:cxnSp>
            <p:nvCxnSpPr>
              <p:cNvPr id="63" name="直接连接符 62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4" name="组合 63"/>
              <p:cNvGrpSpPr/>
              <p:nvPr/>
            </p:nvGrpSpPr>
            <p:grpSpPr>
              <a:xfrm>
                <a:off x="2758541" y="349904"/>
                <a:ext cx="5605938" cy="899144"/>
                <a:chOff x="3127094" y="518364"/>
                <a:chExt cx="4298210" cy="689395"/>
              </a:xfrm>
            </p:grpSpPr>
            <p:sp>
              <p:nvSpPr>
                <p:cNvPr id="66" name="圆角矩形 65"/>
                <p:cNvSpPr/>
                <p:nvPr/>
              </p:nvSpPr>
              <p:spPr>
                <a:xfrm>
                  <a:off x="3358903" y="667983"/>
                  <a:ext cx="4066401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67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68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69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65" name="文本框 64"/>
              <p:cNvSpPr txBox="1"/>
              <p:nvPr/>
            </p:nvSpPr>
            <p:spPr>
              <a:xfrm>
                <a:off x="3723026" y="563189"/>
                <a:ext cx="4281413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三、水能和风能的利用</a:t>
                </a:r>
              </a:p>
            </p:txBody>
          </p:sp>
        </p:grpSp>
        <p:sp>
          <p:nvSpPr>
            <p:cNvPr id="62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2" name="矩形 1"/>
          <p:cNvSpPr/>
          <p:nvPr/>
        </p:nvSpPr>
        <p:spPr>
          <a:xfrm>
            <a:off x="3750402" y="1145134"/>
            <a:ext cx="39113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</a:rPr>
              <a:t>水能和风能都是机械能</a:t>
            </a:r>
          </a:p>
        </p:txBody>
      </p:sp>
    </p:spTree>
    <p:extLst>
      <p:ext uri="{BB962C8B-B14F-4D97-AF65-F5344CB8AC3E}">
        <p14:creationId xmlns:p14="http://schemas.microsoft.com/office/powerpoint/2010/main" val="1737248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100000">
              <a:schemeClr val="bg1">
                <a:lumMod val="75000"/>
                <a:lumOff val="25000"/>
              </a:schemeClr>
            </a:gs>
            <a:gs pos="0">
              <a:schemeClr val="bg1">
                <a:lumMod val="75000"/>
              </a:schemeClr>
            </a:gs>
          </a:gsLst>
          <a:lin ang="2700000" scaled="1"/>
          <a:tileRect/>
        </a:gradFill>
        <a:ln w="31750"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</a:ln>
        <a:effectLst>
          <a:outerShdw blurRad="50800" dist="38100" dir="2700000" algn="tl" rotWithShape="0">
            <a:schemeClr val="bg1">
              <a:lumMod val="50000"/>
              <a:alpha val="40000"/>
            </a:schemeClr>
          </a:outerShdw>
        </a:effectLst>
      </a:spPr>
      <a:bodyPr rtlCol="0" anchor="ctr"/>
      <a:lstStyle>
        <a:defPPr algn="ctr">
          <a:defRPr sz="3200" b="1" dirty="0">
            <a:solidFill>
              <a:srgbClr val="C00000"/>
            </a:solidFill>
            <a:latin typeface="隶书" panose="02010509060101010101" pitchFamily="49" charset="-122"/>
            <a:ea typeface="隶书" panose="020105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1" id="{D0120C35-834E-4632-BC7A-246F5F457504}" vid="{42459D9B-039C-4713-B6DA-14360CBAE175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7441</TotalTime>
  <Words>875</Words>
  <Application>Microsoft Office PowerPoint</Application>
  <PresentationFormat>自定义</PresentationFormat>
  <Paragraphs>172</Paragraphs>
  <Slides>15</Slides>
  <Notes>5</Notes>
  <HiddenSlides>0</HiddenSlides>
  <MMClips>2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楷体</vt:lpstr>
      <vt:lpstr>隶书</vt:lpstr>
      <vt:lpstr>Times New Roman</vt:lpstr>
      <vt:lpstr>Arial</vt:lpstr>
      <vt:lpstr>微软雅黑</vt:lpstr>
      <vt:lpstr>Calibri</vt:lpstr>
      <vt:lpstr>汉仪良品线粗简</vt:lpstr>
      <vt:lpstr>黑体</vt:lpstr>
      <vt:lpstr>Office 主题</vt:lpstr>
      <vt:lpstr>主题1</vt:lpstr>
      <vt:lpstr>1_Office 主题</vt:lpstr>
      <vt:lpstr>第十一章 功和机械能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陶沙</dc:creator>
  <cp:lastModifiedBy>Administrator</cp:lastModifiedBy>
  <cp:revision>574</cp:revision>
  <cp:lastPrinted>2021-01-28T02:03:18Z</cp:lastPrinted>
  <dcterms:created xsi:type="dcterms:W3CDTF">2019-10-31T02:46:42Z</dcterms:created>
  <dcterms:modified xsi:type="dcterms:W3CDTF">2024-01-25T10:36:03Z</dcterms:modified>
</cp:coreProperties>
</file>