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  <p:sldMasterId id="2147483667" r:id="rId2"/>
    <p:sldMasterId id="2147483677" r:id="rId3"/>
  </p:sldMasterIdLst>
  <p:notesMasterIdLst>
    <p:notesMasterId r:id="rId19"/>
  </p:notesMasterIdLst>
  <p:handoutMasterIdLst>
    <p:handoutMasterId r:id="rId20"/>
  </p:handoutMasterIdLst>
  <p:sldIdLst>
    <p:sldId id="281" r:id="rId4"/>
    <p:sldId id="282" r:id="rId5"/>
    <p:sldId id="262" r:id="rId6"/>
    <p:sldId id="264" r:id="rId7"/>
    <p:sldId id="265" r:id="rId8"/>
    <p:sldId id="267" r:id="rId9"/>
    <p:sldId id="268" r:id="rId10"/>
    <p:sldId id="270" r:id="rId11"/>
    <p:sldId id="280" r:id="rId12"/>
    <p:sldId id="276" r:id="rId13"/>
    <p:sldId id="272" r:id="rId14"/>
    <p:sldId id="283" r:id="rId15"/>
    <p:sldId id="284" r:id="rId16"/>
    <p:sldId id="279" r:id="rId17"/>
    <p:sldId id="25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49D"/>
    <a:srgbClr val="569DD8"/>
    <a:srgbClr val="ECF4FA"/>
    <a:srgbClr val="F6F9FC"/>
    <a:srgbClr val="5E9FDB"/>
    <a:srgbClr val="DEEFEF"/>
    <a:srgbClr val="507840"/>
    <a:srgbClr val="2B6A6D"/>
    <a:srgbClr val="2B596D"/>
    <a:srgbClr val="A7D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96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ppt</a:t>
            </a:r>
            <a:r>
              <a:rPr lang="zh-CN" altLang="en-US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5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589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158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0927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4265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92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529607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424181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958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532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98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955063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38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4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8" y="497179"/>
            <a:ext cx="7682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3719426" y="1073243"/>
            <a:ext cx="1872452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5391" y="591072"/>
            <a:ext cx="259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0020600040101010101" pitchFamily="18" charset="-122"/>
                <a:ea typeface="汉仪良品线粗简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1805047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2024/1/25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53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0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1260427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31294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113197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96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286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16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10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09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7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4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10" Type="http://schemas.openxmlformats.org/officeDocument/2006/relationships/image" Target="../media/image13.png"/><Relationship Id="rId4" Type="http://schemas.openxmlformats.org/officeDocument/2006/relationships/image" Target="../media/image22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第十一章 功和机械能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923330"/>
          </a:xfrm>
        </p:spPr>
        <p:txBody>
          <a:bodyPr/>
          <a:lstStyle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功率</a:t>
            </a:r>
          </a:p>
        </p:txBody>
      </p:sp>
      <p:sp>
        <p:nvSpPr>
          <p:cNvPr id="3" name="矩形 2"/>
          <p:cNvSpPr/>
          <p:nvPr/>
        </p:nvSpPr>
        <p:spPr>
          <a:xfrm>
            <a:off x="638400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" fmla="*/ 24892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2489200 w 5321300"/>
              <a:gd name="connsiteY4" fmla="*/ 0 h 6858000"/>
              <a:gd name="connsiteX0" fmla="*/ 193040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1930400 w 5321300"/>
              <a:gd name="connsiteY4" fmla="*/ 0 h 6858000"/>
              <a:gd name="connsiteX0" fmla="*/ 3098800 w 6489700"/>
              <a:gd name="connsiteY0" fmla="*/ 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098800 w 6489700"/>
              <a:gd name="connsiteY4" fmla="*/ 0 h 6858000"/>
              <a:gd name="connsiteX0" fmla="*/ 3556000 w 6489700"/>
              <a:gd name="connsiteY0" fmla="*/ 38100 h 6858000"/>
              <a:gd name="connsiteX1" fmla="*/ 6489700 w 6489700"/>
              <a:gd name="connsiteY1" fmla="*/ 0 h 6858000"/>
              <a:gd name="connsiteX2" fmla="*/ 6489700 w 6489700"/>
              <a:gd name="connsiteY2" fmla="*/ 6858000 h 6858000"/>
              <a:gd name="connsiteX3" fmla="*/ 0 w 6489700"/>
              <a:gd name="connsiteY3" fmla="*/ 6858000 h 6858000"/>
              <a:gd name="connsiteX4" fmla="*/ 3556000 w 6489700"/>
              <a:gd name="connsiteY4" fmla="*/ 38100 h 6858000"/>
              <a:gd name="connsiteX0" fmla="*/ 2527300 w 5461000"/>
              <a:gd name="connsiteY0" fmla="*/ 381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27300 w 5461000"/>
              <a:gd name="connsiteY4" fmla="*/ 38100 h 6858000"/>
              <a:gd name="connsiteX0" fmla="*/ 2503556 w 5461000"/>
              <a:gd name="connsiteY0" fmla="*/ 762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03556 w 5461000"/>
              <a:gd name="connsiteY4" fmla="*/ 76200 h 6858000"/>
              <a:gd name="connsiteX0" fmla="*/ 2515428 w 5461000"/>
              <a:gd name="connsiteY0" fmla="*/ 12700 h 6858000"/>
              <a:gd name="connsiteX1" fmla="*/ 5461000 w 5461000"/>
              <a:gd name="connsiteY1" fmla="*/ 0 h 6858000"/>
              <a:gd name="connsiteX2" fmla="*/ 5461000 w 5461000"/>
              <a:gd name="connsiteY2" fmla="*/ 6858000 h 6858000"/>
              <a:gd name="connsiteX3" fmla="*/ 0 w 5461000"/>
              <a:gd name="connsiteY3" fmla="*/ 6845300 h 6858000"/>
              <a:gd name="connsiteX4" fmla="*/ 2515428 w 5461000"/>
              <a:gd name="connsiteY4" fmla="*/ 12700 h 6858000"/>
              <a:gd name="connsiteX0" fmla="*/ 2527300 w 5472872"/>
              <a:gd name="connsiteY0" fmla="*/ 12700 h 6870700"/>
              <a:gd name="connsiteX1" fmla="*/ 5472872 w 5472872"/>
              <a:gd name="connsiteY1" fmla="*/ 0 h 6870700"/>
              <a:gd name="connsiteX2" fmla="*/ 5472872 w 5472872"/>
              <a:gd name="connsiteY2" fmla="*/ 6858000 h 6870700"/>
              <a:gd name="connsiteX3" fmla="*/ 0 w 5472872"/>
              <a:gd name="connsiteY3" fmla="*/ 6870700 h 6870700"/>
              <a:gd name="connsiteX4" fmla="*/ 2527300 w 5472872"/>
              <a:gd name="connsiteY4" fmla="*/ 1270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503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283" y="423030"/>
            <a:ext cx="7965634" cy="4715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矩形 18"/>
          <p:cNvSpPr/>
          <p:nvPr/>
        </p:nvSpPr>
        <p:spPr>
          <a:xfrm>
            <a:off x="6121358" y="1734750"/>
            <a:ext cx="2452799" cy="4906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>
            <a:spLocks noChangeArrowheads="1"/>
          </p:cNvSpPr>
          <p:nvPr/>
        </p:nvSpPr>
        <p:spPr bwMode="auto">
          <a:xfrm>
            <a:off x="3176026" y="5307659"/>
            <a:ext cx="7470203" cy="1142380"/>
          </a:xfrm>
          <a:prstGeom prst="roundRect">
            <a:avLst>
              <a:gd name="adj" fmla="val 1138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  <a:prstDash val="sysDot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物理意义：表示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s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内机械做了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315000 J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的功。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6056" y="562115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1589964"/>
            <a:ext cx="1572904" cy="658425"/>
            <a:chOff x="118542" y="795531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9414" y="364566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4673511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2617813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7263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3325032" y="3848670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428902" y="3523796"/>
            <a:ext cx="1543461" cy="2046058"/>
            <a:chOff x="2766138" y="3864422"/>
            <a:chExt cx="1543461" cy="2046058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2667227" y="860652"/>
            <a:ext cx="880631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341438" indent="-13414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5208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7002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7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8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6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3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30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7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使用机械做功时，下面说法正确的是</a:t>
            </a: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)</a:t>
            </a:r>
            <a:endParaRPr kumimoji="1"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A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．功率大的机器一定比功率小的机器做功多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B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．功率大的机器一定比功率小的机器做功时间少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C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．功率小的机器一定比功率大的机器做功慢</a:t>
            </a: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D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．以上说法都不对</a:t>
            </a:r>
          </a:p>
        </p:txBody>
      </p:sp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9162647" y="902555"/>
            <a:ext cx="719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  C</a:t>
            </a:r>
          </a:p>
        </p:txBody>
      </p:sp>
      <p:sp>
        <p:nvSpPr>
          <p:cNvPr id="2" name="矩形 1"/>
          <p:cNvSpPr/>
          <p:nvPr/>
        </p:nvSpPr>
        <p:spPr>
          <a:xfrm>
            <a:off x="4845269" y="4379226"/>
            <a:ext cx="5753498" cy="943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D0D0D"/>
                </a:solidFill>
                <a:ea typeface="黑体" panose="02010609060101010101" pitchFamily="49" charset="-122"/>
              </a:rPr>
              <a:t>功率是表示做功</a:t>
            </a:r>
            <a:r>
              <a:rPr kumimoji="1" lang="zh-CN" altLang="en-US" sz="2400" b="1" dirty="0">
                <a:solidFill>
                  <a:srgbClr val="C00000"/>
                </a:solidFill>
                <a:ea typeface="黑体" panose="02010609060101010101" pitchFamily="49" charset="-122"/>
              </a:rPr>
              <a:t>快慢</a:t>
            </a:r>
            <a:r>
              <a:rPr kumimoji="1" lang="zh-CN" altLang="en-US" sz="2400" b="1" dirty="0">
                <a:solidFill>
                  <a:srgbClr val="0D0D0D"/>
                </a:solidFill>
                <a:ea typeface="黑体" panose="02010609060101010101" pitchFamily="49" charset="-122"/>
              </a:rPr>
              <a:t>的物理量。</a:t>
            </a:r>
            <a:endParaRPr kumimoji="1" lang="en-US" altLang="zh-CN" sz="2400" b="1" dirty="0">
              <a:solidFill>
                <a:srgbClr val="0D0D0D"/>
              </a:solidFill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D0D0D"/>
                </a:solidFill>
                <a:ea typeface="黑体" panose="02010609060101010101" pitchFamily="49" charset="-122"/>
              </a:rPr>
              <a:t>功率大表示做功快；功率小表示做功慢。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091577" y="1875602"/>
            <a:ext cx="992052" cy="0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479597" y="1878860"/>
            <a:ext cx="992052" cy="0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430" y="1481992"/>
            <a:ext cx="4048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754" y="2490802"/>
            <a:ext cx="5381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136" y="2019299"/>
            <a:ext cx="4048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直接连接符 26"/>
          <p:cNvCxnSpPr/>
          <p:nvPr/>
        </p:nvCxnSpPr>
        <p:spPr>
          <a:xfrm>
            <a:off x="4091577" y="2379661"/>
            <a:ext cx="992052" cy="0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139191" y="2375351"/>
            <a:ext cx="992052" cy="0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091577" y="2891290"/>
            <a:ext cx="992052" cy="0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479597" y="2893555"/>
            <a:ext cx="992052" cy="0"/>
          </a:xfrm>
          <a:prstGeom prst="line">
            <a:avLst/>
          </a:prstGeom>
          <a:ln w="38100">
            <a:solidFill>
              <a:srgbClr val="DD78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007364"/>
              </p:ext>
            </p:extLst>
          </p:nvPr>
        </p:nvGraphicFramePr>
        <p:xfrm>
          <a:off x="5030245" y="5214413"/>
          <a:ext cx="1403350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406080" progId="Equation.DSMT4">
                  <p:embed/>
                </p:oleObj>
              </mc:Choice>
              <mc:Fallback>
                <p:oleObj name="Equation" r:id="rId6" imgW="4950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0245" y="5214413"/>
                        <a:ext cx="1403350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PA-矩形 33"/>
          <p:cNvSpPr/>
          <p:nvPr>
            <p:custDataLst>
              <p:tags r:id="rId1"/>
            </p:custDataLst>
          </p:nvPr>
        </p:nvSpPr>
        <p:spPr>
          <a:xfrm rot="20641061">
            <a:off x="6532979" y="5563579"/>
            <a:ext cx="1810111" cy="416589"/>
          </a:xfrm>
          <a:prstGeom prst="rect">
            <a:avLst/>
          </a:prstGeom>
          <a:ln w="28575" cmpd="dbl">
            <a:solidFill>
              <a:srgbClr val="C00000"/>
            </a:solidFill>
            <a:prstDash val="solid"/>
          </a:ln>
        </p:spPr>
        <p:txBody>
          <a:bodyPr wrap="none">
            <a:spAutoFit/>
          </a:bodyPr>
          <a:lstStyle/>
          <a:p>
            <a:r>
              <a:rPr kumimoji="1" lang="zh-CN" altLang="en-US" sz="2107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注意控制变量</a:t>
            </a:r>
            <a:endParaRPr lang="zh-CN" altLang="en-US" sz="2107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056" y="552174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3647619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1583989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467943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9371" y="2615804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5543" y="5711249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328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4" grpId="0"/>
      <p:bldP spid="2" grpId="0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2477211" y="2615804"/>
            <a:ext cx="9314659" cy="3753870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581081" y="2290930"/>
            <a:ext cx="1543461" cy="2046058"/>
            <a:chOff x="2766138" y="3864422"/>
            <a:chExt cx="1543461" cy="204605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858405" y="713468"/>
            <a:ext cx="8190595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大石头质量为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 t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，起重机的吊钩在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 s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内将大石头匀速提升了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，起重机提升大石头的功率是多少？</a:t>
            </a: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3238656" y="2477908"/>
            <a:ext cx="8280400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latin typeface="Times New Roman" panose="02020603050405020304" pitchFamily="18" charset="0"/>
              </a:rPr>
              <a:t>         F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baseline="-25000" dirty="0">
                <a:latin typeface="Times New Roman" panose="02020603050405020304" pitchFamily="18" charset="0"/>
              </a:rPr>
              <a:t>拉</a:t>
            </a:r>
            <a:r>
              <a:rPr lang="en-US" altLang="zh-CN" sz="2800" b="1" dirty="0">
                <a:latin typeface="Times New Roman" panose="02020603050405020304" pitchFamily="18" charset="0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G</a:t>
            </a:r>
            <a:r>
              <a:rPr lang="en-US" altLang="zh-CN" sz="2800" b="1" dirty="0">
                <a:latin typeface="Times New Roman" panose="02020603050405020304" pitchFamily="18" charset="0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mg</a:t>
            </a:r>
            <a:r>
              <a:rPr lang="en-US" altLang="zh-CN" sz="2800" b="1" dirty="0">
                <a:latin typeface="Times New Roman" panose="02020603050405020304" pitchFamily="18" charset="0"/>
              </a:rPr>
              <a:t> = 6×10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</a:rPr>
              <a:t> kg×10 N/kg = 6×10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4 </a:t>
            </a:r>
            <a:r>
              <a:rPr lang="en-US" altLang="zh-CN" sz="2800" b="1" dirty="0">
                <a:latin typeface="Times New Roman" panose="02020603050405020304" pitchFamily="18" charset="0"/>
              </a:rPr>
              <a:t>N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W</a:t>
            </a:r>
            <a:r>
              <a:rPr lang="en-US" altLang="zh-CN" sz="2800" b="1" dirty="0">
                <a:latin typeface="Times New Roman" panose="02020603050405020304" pitchFamily="18" charset="0"/>
              </a:rPr>
              <a:t> =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F</a:t>
            </a:r>
            <a:r>
              <a:rPr lang="zh-CN" altLang="en-US" sz="2800" b="1" baseline="-25000" dirty="0">
                <a:latin typeface="Times New Roman" panose="02020603050405020304" pitchFamily="18" charset="0"/>
              </a:rPr>
              <a:t>拉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s</a:t>
            </a:r>
            <a:r>
              <a:rPr lang="en-US" altLang="zh-CN" sz="2800" b="1" dirty="0">
                <a:latin typeface="Times New Roman" panose="02020603050405020304" pitchFamily="18" charset="0"/>
              </a:rPr>
              <a:t> = 6×10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4 </a:t>
            </a:r>
            <a:r>
              <a:rPr lang="en-US" altLang="zh-CN" sz="2800" b="1" dirty="0">
                <a:latin typeface="Times New Roman" panose="02020603050405020304" pitchFamily="18" charset="0"/>
              </a:rPr>
              <a:t>N ×1 m = 6×10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</a:rPr>
              <a:t> J</a:t>
            </a:r>
          </a:p>
        </p:txBody>
      </p:sp>
      <p:sp>
        <p:nvSpPr>
          <p:cNvPr id="22" name="矩形 21"/>
          <p:cNvSpPr/>
          <p:nvPr/>
        </p:nvSpPr>
        <p:spPr>
          <a:xfrm>
            <a:off x="5170554" y="355021"/>
            <a:ext cx="2208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=6×10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 kg</a:t>
            </a:r>
            <a:endParaRPr lang="zh-CN" altLang="en-US" sz="2800" dirty="0"/>
          </a:p>
        </p:txBody>
      </p:sp>
      <p:sp>
        <p:nvSpPr>
          <p:cNvPr id="39" name="矩形 38"/>
          <p:cNvSpPr/>
          <p:nvPr/>
        </p:nvSpPr>
        <p:spPr>
          <a:xfrm>
            <a:off x="8714768" y="355689"/>
            <a:ext cx="2208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=15 s</a:t>
            </a:r>
            <a:endParaRPr lang="zh-CN" altLang="en-US" sz="2800" dirty="0"/>
          </a:p>
        </p:txBody>
      </p:sp>
      <p:sp>
        <p:nvSpPr>
          <p:cNvPr id="40" name="矩形 39"/>
          <p:cNvSpPr/>
          <p:nvPr/>
        </p:nvSpPr>
        <p:spPr>
          <a:xfrm>
            <a:off x="5274883" y="1638135"/>
            <a:ext cx="2208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=1m</a:t>
            </a:r>
            <a:endParaRPr lang="zh-CN" altLang="en-US" sz="2800" dirty="0"/>
          </a:p>
        </p:txBody>
      </p:sp>
      <p:sp>
        <p:nvSpPr>
          <p:cNvPr id="41" name="矩形 40"/>
          <p:cNvSpPr/>
          <p:nvPr/>
        </p:nvSpPr>
        <p:spPr>
          <a:xfrm>
            <a:off x="9705368" y="1638135"/>
            <a:ext cx="2208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=?</a:t>
            </a:r>
            <a:endParaRPr lang="zh-CN" altLang="en-US" sz="280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124542" y="4184603"/>
            <a:ext cx="4114800" cy="974725"/>
            <a:chOff x="3956048" y="3991750"/>
            <a:chExt cx="4114800" cy="974725"/>
          </a:xfrm>
        </p:grpSpPr>
        <p:graphicFrame>
          <p:nvGraphicFramePr>
            <p:cNvPr id="35" name="Object 8"/>
            <p:cNvGraphicFramePr>
              <a:graphicFrameLocks noChangeAspect="1"/>
            </p:cNvGraphicFramePr>
            <p:nvPr/>
          </p:nvGraphicFramePr>
          <p:xfrm>
            <a:off x="3956048" y="3991750"/>
            <a:ext cx="4114800" cy="974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930320" imgH="457200" progId="Equation.DSMT4">
                    <p:embed/>
                  </p:oleObj>
                </mc:Choice>
                <mc:Fallback>
                  <p:oleObj name="Equation" r:id="rId3" imgW="1930320" imgH="457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56048" y="3991750"/>
                          <a:ext cx="4114800" cy="974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" name="矩形 42"/>
            <p:cNvSpPr/>
            <p:nvPr/>
          </p:nvSpPr>
          <p:spPr>
            <a:xfrm>
              <a:off x="4746172" y="4744648"/>
              <a:ext cx="108857" cy="200055"/>
            </a:xfrm>
            <a:prstGeom prst="rect">
              <a:avLst/>
            </a:prstGeom>
            <a:solidFill>
              <a:srgbClr val="F1D49D"/>
            </a:solidFill>
            <a:ln>
              <a:solidFill>
                <a:srgbClr val="F1D4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3836135" y="5254964"/>
            <a:ext cx="6973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答：起重机提升大石头的功率是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6056" y="55217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647619"/>
            <a:ext cx="1572904" cy="658425"/>
            <a:chOff x="118542" y="795531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1583989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4679434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9371" y="261580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5543" y="5711249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13942" y="1243427"/>
            <a:ext cx="648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4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18359" y="1210599"/>
            <a:ext cx="648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4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522901" y="1697876"/>
            <a:ext cx="648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651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/>
      <p:bldP spid="39" grpId="0"/>
      <p:bldP spid="40" grpId="0"/>
      <p:bldP spid="41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6056" y="552177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4670725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6056" y="1581814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056" y="3641088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9371" y="2611451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5543" y="5700363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969" y="4853095"/>
            <a:ext cx="1384672" cy="1701337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6616909" y="1429478"/>
            <a:ext cx="4040206" cy="509965"/>
            <a:chOff x="6771988" y="1094654"/>
            <a:chExt cx="4040206" cy="509965"/>
          </a:xfrm>
        </p:grpSpPr>
        <p:sp>
          <p:nvSpPr>
            <p:cNvPr id="49" name="圆角矩形 48"/>
            <p:cNvSpPr/>
            <p:nvPr/>
          </p:nvSpPr>
          <p:spPr>
            <a:xfrm>
              <a:off x="7770441" y="1094654"/>
              <a:ext cx="3041753" cy="50996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表示做功快慢的物理量</a:t>
              </a:r>
            </a:p>
          </p:txBody>
        </p:sp>
        <p:cxnSp>
          <p:nvCxnSpPr>
            <p:cNvPr id="50" name="直接箭头连接符 49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064829" y="3478886"/>
            <a:ext cx="3379320" cy="2083872"/>
            <a:chOff x="6771988" y="2062563"/>
            <a:chExt cx="3379320" cy="2083872"/>
          </a:xfrm>
        </p:grpSpPr>
        <p:sp>
          <p:nvSpPr>
            <p:cNvPr id="52" name="圆角矩形 51"/>
            <p:cNvSpPr/>
            <p:nvPr/>
          </p:nvSpPr>
          <p:spPr>
            <a:xfrm>
              <a:off x="7757741" y="2062563"/>
              <a:ext cx="2393567" cy="1064474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公式：</a:t>
              </a: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7767266" y="3587735"/>
              <a:ext cx="2266081" cy="55870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单位：瓦特（</a:t>
              </a: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）</a:t>
              </a:r>
            </a:p>
          </p:txBody>
        </p:sp>
        <p:cxnSp>
          <p:nvCxnSpPr>
            <p:cNvPr id="54" name="直接箭头连接符 53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2528852" y="1190891"/>
            <a:ext cx="4535977" cy="3899836"/>
            <a:chOff x="2511477" y="1280181"/>
            <a:chExt cx="4535977" cy="4468888"/>
          </a:xfrm>
        </p:grpSpPr>
        <p:sp>
          <p:nvSpPr>
            <p:cNvPr id="62" name="圆角矩形 61"/>
            <p:cNvSpPr/>
            <p:nvPr/>
          </p:nvSpPr>
          <p:spPr>
            <a:xfrm>
              <a:off x="2511477" y="3170715"/>
              <a:ext cx="1547235" cy="1086260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功率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030865" y="1280181"/>
              <a:ext cx="2016589" cy="123160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功率的</a:t>
              </a: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物理意义</a:t>
              </a: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5013686" y="4996353"/>
              <a:ext cx="2033768" cy="752716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功率的计算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021144" y="1833294"/>
              <a:ext cx="1009721" cy="3547758"/>
              <a:chOff x="4171732" y="1685463"/>
              <a:chExt cx="1009721" cy="3547758"/>
            </a:xfrm>
          </p:grpSpPr>
          <p:cxnSp>
            <p:nvCxnSpPr>
              <p:cNvPr id="67" name="直接箭头连接符 66"/>
              <p:cNvCxnSpPr/>
              <p:nvPr/>
            </p:nvCxnSpPr>
            <p:spPr>
              <a:xfrm>
                <a:off x="4715943" y="1697940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8" name="直接箭头连接符 67"/>
              <p:cNvCxnSpPr/>
              <p:nvPr/>
            </p:nvCxnSpPr>
            <p:spPr>
              <a:xfrm>
                <a:off x="4715943" y="5208058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4741042" y="1685463"/>
                <a:ext cx="0" cy="3547758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0" name="直接箭头连接符 69"/>
              <p:cNvCxnSpPr/>
              <p:nvPr/>
            </p:nvCxnSpPr>
            <p:spPr>
              <a:xfrm>
                <a:off x="4171732" y="3514705"/>
                <a:ext cx="5693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aphicFrame>
        <p:nvGraphicFramePr>
          <p:cNvPr id="73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794719"/>
              </p:ext>
            </p:extLst>
          </p:nvPr>
        </p:nvGraphicFramePr>
        <p:xfrm>
          <a:off x="9003682" y="3600057"/>
          <a:ext cx="1055568" cy="860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406080" progId="Equation.DSMT4">
                  <p:embed/>
                </p:oleObj>
              </mc:Choice>
              <mc:Fallback>
                <p:oleObj name="Equation" r:id="rId5" imgW="4950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3682" y="3600057"/>
                        <a:ext cx="1055568" cy="8609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3145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46" y="5703411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92757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3648083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6509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2620420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4675746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6815" y="760351"/>
            <a:ext cx="7048163" cy="5358535"/>
            <a:chOff x="3236815" y="760351"/>
            <a:chExt cx="7048163" cy="535853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</a:t>
              </a:r>
              <a:r>
                <a:rPr lang="zh-CN" altLang="en-US" sz="2800" dirty="0">
                  <a:latin typeface="隶书" panose="02010509060101010101" pitchFamily="49" charset="-122"/>
                  <a:ea typeface="隶书" panose="02010509060101010101" pitchFamily="49" charset="-122"/>
                </a:rPr>
                <a:t>：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800724" y="4978884"/>
              <a:ext cx="1488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20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1327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542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内容占位符 1"/>
          <p:cNvSpPr txBox="1">
            <a:spLocks/>
          </p:cNvSpPr>
          <p:nvPr/>
        </p:nvSpPr>
        <p:spPr>
          <a:xfrm>
            <a:off x="2763078" y="2549449"/>
            <a:ext cx="8806069" cy="25053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>
              <a:buFont typeface="Arial" pitchFamily="34" charset="0"/>
              <a:buAutoNum type="arabicPeriod"/>
            </a:pP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知道功率。能说出功率的物理意义，并能写出功率的定义式及其单位。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能结合生活中的实例说明功率的含义。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能应用功率的定义式进行简单计算，并能利用功率的概念设计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测量生活中功率的大小。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5178535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195945" y="2947688"/>
            <a:ext cx="1332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195944" y="4180741"/>
            <a:ext cx="4680000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7525528" y="3546945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4413534" y="221964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6056" y="552150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2772" y="1584660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9414" y="3643008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467218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61383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673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7"/>
          <p:cNvGrpSpPr>
            <a:grpSpLocks/>
          </p:cNvGrpSpPr>
          <p:nvPr/>
        </p:nvGrpSpPr>
        <p:grpSpPr bwMode="auto">
          <a:xfrm>
            <a:off x="3049726" y="1725405"/>
            <a:ext cx="7561262" cy="3671888"/>
            <a:chOff x="521" y="482"/>
            <a:chExt cx="4763" cy="2313"/>
          </a:xfrm>
        </p:grpSpPr>
        <p:pic>
          <p:nvPicPr>
            <p:cNvPr id="27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482"/>
              <a:ext cx="4445" cy="1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8" name="Group 17"/>
            <p:cNvGrpSpPr>
              <a:grpSpLocks/>
            </p:cNvGrpSpPr>
            <p:nvPr/>
          </p:nvGrpSpPr>
          <p:grpSpPr bwMode="auto">
            <a:xfrm>
              <a:off x="3606" y="2387"/>
              <a:ext cx="1406" cy="408"/>
              <a:chOff x="2880" y="2432"/>
              <a:chExt cx="2394" cy="635"/>
            </a:xfrm>
          </p:grpSpPr>
          <p:pic>
            <p:nvPicPr>
              <p:cNvPr id="38" name="Picture 1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2478"/>
                <a:ext cx="2394" cy="5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2880" y="2432"/>
                <a:ext cx="2359" cy="635"/>
              </a:xfrm>
              <a:prstGeom prst="rect">
                <a:avLst/>
              </a:prstGeom>
              <a:noFill/>
              <a:ln w="2857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Group 18"/>
            <p:cNvGrpSpPr>
              <a:grpSpLocks/>
            </p:cNvGrpSpPr>
            <p:nvPr/>
          </p:nvGrpSpPr>
          <p:grpSpPr bwMode="auto">
            <a:xfrm>
              <a:off x="521" y="2387"/>
              <a:ext cx="1361" cy="408"/>
              <a:chOff x="2925" y="3249"/>
              <a:chExt cx="2359" cy="635"/>
            </a:xfrm>
          </p:grpSpPr>
          <p:pic>
            <p:nvPicPr>
              <p:cNvPr id="36" name="Picture 1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1" y="3294"/>
                <a:ext cx="2268" cy="5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Rectangle 20"/>
              <p:cNvSpPr>
                <a:spLocks noChangeArrowheads="1"/>
              </p:cNvSpPr>
              <p:nvPr/>
            </p:nvSpPr>
            <p:spPr bwMode="auto">
              <a:xfrm>
                <a:off x="2925" y="3249"/>
                <a:ext cx="2359" cy="63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Group 21"/>
            <p:cNvGrpSpPr>
              <a:grpSpLocks/>
            </p:cNvGrpSpPr>
            <p:nvPr/>
          </p:nvGrpSpPr>
          <p:grpSpPr bwMode="auto">
            <a:xfrm>
              <a:off x="2199" y="2432"/>
              <a:ext cx="1044" cy="317"/>
              <a:chOff x="1746" y="2341"/>
              <a:chExt cx="2359" cy="635"/>
            </a:xfrm>
          </p:grpSpPr>
          <p:pic>
            <p:nvPicPr>
              <p:cNvPr id="34" name="Picture 2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1" y="2387"/>
                <a:ext cx="2292" cy="5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Rectangle 23"/>
              <p:cNvSpPr>
                <a:spLocks noChangeArrowheads="1"/>
              </p:cNvSpPr>
              <p:nvPr/>
            </p:nvSpPr>
            <p:spPr bwMode="auto">
              <a:xfrm>
                <a:off x="1746" y="2341"/>
                <a:ext cx="2359" cy="635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3229113" y="2985880"/>
            <a:ext cx="539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</a:p>
        </p:txBody>
      </p: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10322063" y="2914443"/>
            <a:ext cx="539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96056" y="552150"/>
            <a:ext cx="1572904" cy="658425"/>
            <a:chOff x="118542" y="795531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sp>
        <p:nvSpPr>
          <p:cNvPr id="66" name="矩形 65"/>
          <p:cNvSpPr/>
          <p:nvPr/>
        </p:nvSpPr>
        <p:spPr>
          <a:xfrm>
            <a:off x="3366313" y="781289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人与起重机，哪个做功快？你是怎么比较出来的？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02772" y="1584660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9414" y="3643008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4672182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2613834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sp>
        <p:nvSpPr>
          <p:cNvPr id="82" name="圆角矩形 81"/>
          <p:cNvSpPr>
            <a:spLocks noChangeArrowheads="1"/>
          </p:cNvSpPr>
          <p:nvPr/>
        </p:nvSpPr>
        <p:spPr bwMode="auto">
          <a:xfrm>
            <a:off x="4080453" y="5560095"/>
            <a:ext cx="5375137" cy="1142380"/>
          </a:xfrm>
          <a:prstGeom prst="roundRect">
            <a:avLst>
              <a:gd name="adj" fmla="val 1138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  <a:prstDash val="sysDot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做一样多的功，所用时间不同。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5876226" y="1178854"/>
            <a:ext cx="93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4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928151" y="4758850"/>
            <a:ext cx="1282162" cy="6384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777474" y="4744190"/>
            <a:ext cx="1369082" cy="6384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450035" y="3069771"/>
            <a:ext cx="852789" cy="8055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603924" y="3058887"/>
            <a:ext cx="852789" cy="8055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12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51" grpId="0" animBg="1"/>
      <p:bldP spid="51" grpId="1" animBg="1"/>
      <p:bldP spid="52" grpId="0" animBg="1"/>
      <p:bldP spid="52" grpId="1" animBg="1"/>
      <p:bldP spid="40" grpId="0" animBg="1"/>
      <p:bldP spid="40" grpId="1" animBg="1"/>
      <p:bldP spid="49" grpId="0" animBg="1"/>
      <p:bldP spid="4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8"/>
          <p:cNvGrpSpPr>
            <a:grpSpLocks/>
          </p:cNvGrpSpPr>
          <p:nvPr/>
        </p:nvGrpSpPr>
        <p:grpSpPr bwMode="auto">
          <a:xfrm>
            <a:off x="3460168" y="1716415"/>
            <a:ext cx="6769100" cy="3930650"/>
            <a:chOff x="793" y="1162"/>
            <a:chExt cx="4264" cy="2476"/>
          </a:xfrm>
        </p:grpSpPr>
        <p:pic>
          <p:nvPicPr>
            <p:cNvPr id="21" name="Picture 24" descr="t9-2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1162"/>
              <a:ext cx="4127" cy="2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Group 25"/>
            <p:cNvGrpSpPr>
              <a:grpSpLocks/>
            </p:cNvGrpSpPr>
            <p:nvPr/>
          </p:nvGrpSpPr>
          <p:grpSpPr bwMode="auto">
            <a:xfrm>
              <a:off x="793" y="1252"/>
              <a:ext cx="1105" cy="1724"/>
              <a:chOff x="748" y="572"/>
              <a:chExt cx="1105" cy="1724"/>
            </a:xfrm>
          </p:grpSpPr>
          <p:pic>
            <p:nvPicPr>
              <p:cNvPr id="23" name="Picture 2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7" y="572"/>
                <a:ext cx="936" cy="17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Rectangle 27"/>
              <p:cNvSpPr>
                <a:spLocks noChangeArrowheads="1"/>
              </p:cNvSpPr>
              <p:nvPr/>
            </p:nvSpPr>
            <p:spPr bwMode="auto">
              <a:xfrm>
                <a:off x="748" y="572"/>
                <a:ext cx="227" cy="1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Group 12"/>
          <p:cNvGrpSpPr>
            <a:grpSpLocks/>
          </p:cNvGrpSpPr>
          <p:nvPr/>
        </p:nvGrpSpPr>
        <p:grpSpPr bwMode="auto">
          <a:xfrm>
            <a:off x="5835068" y="4813628"/>
            <a:ext cx="1657350" cy="504825"/>
            <a:chOff x="1746" y="2341"/>
            <a:chExt cx="2359" cy="635"/>
          </a:xfrm>
        </p:grpSpPr>
        <p:pic>
          <p:nvPicPr>
            <p:cNvPr id="2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2387"/>
              <a:ext cx="2292" cy="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746" y="2341"/>
              <a:ext cx="2359" cy="63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899352" y="4808311"/>
            <a:ext cx="1296988" cy="10080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8652327" y="4808311"/>
            <a:ext cx="1296988" cy="10080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" name="Group 19"/>
          <p:cNvGrpSpPr>
            <a:grpSpLocks/>
          </p:cNvGrpSpPr>
          <p:nvPr/>
        </p:nvGrpSpPr>
        <p:grpSpPr bwMode="auto">
          <a:xfrm>
            <a:off x="3460168" y="1860878"/>
            <a:ext cx="1754187" cy="2736850"/>
            <a:chOff x="748" y="572"/>
            <a:chExt cx="1105" cy="1724"/>
          </a:xfrm>
        </p:grpSpPr>
        <p:pic>
          <p:nvPicPr>
            <p:cNvPr id="32" name="Picture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" y="572"/>
              <a:ext cx="936" cy="1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18"/>
            <p:cNvSpPr>
              <a:spLocks noChangeArrowheads="1"/>
            </p:cNvSpPr>
            <p:nvPr/>
          </p:nvSpPr>
          <p:spPr bwMode="auto">
            <a:xfrm>
              <a:off x="748" y="572"/>
              <a:ext cx="227" cy="1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Group 7"/>
          <p:cNvGrpSpPr>
            <a:grpSpLocks/>
          </p:cNvGrpSpPr>
          <p:nvPr/>
        </p:nvGrpSpPr>
        <p:grpSpPr bwMode="auto">
          <a:xfrm>
            <a:off x="3172830" y="4813628"/>
            <a:ext cx="2160588" cy="647700"/>
            <a:chOff x="2925" y="3249"/>
            <a:chExt cx="2359" cy="635"/>
          </a:xfrm>
        </p:grpSpPr>
        <p:pic>
          <p:nvPicPr>
            <p:cNvPr id="35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3294"/>
              <a:ext cx="2268" cy="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2925" y="3249"/>
              <a:ext cx="2359" cy="63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Group 6"/>
          <p:cNvGrpSpPr>
            <a:grpSpLocks/>
          </p:cNvGrpSpPr>
          <p:nvPr/>
        </p:nvGrpSpPr>
        <p:grpSpPr bwMode="auto">
          <a:xfrm>
            <a:off x="7997243" y="4813628"/>
            <a:ext cx="2160587" cy="647700"/>
            <a:chOff x="2925" y="3249"/>
            <a:chExt cx="2359" cy="635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3294"/>
              <a:ext cx="2268" cy="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5"/>
            <p:cNvSpPr>
              <a:spLocks noChangeArrowheads="1"/>
            </p:cNvSpPr>
            <p:nvPr/>
          </p:nvSpPr>
          <p:spPr bwMode="auto">
            <a:xfrm>
              <a:off x="2925" y="3249"/>
              <a:ext cx="2359" cy="63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" name="Text Box 31"/>
          <p:cNvSpPr txBox="1">
            <a:spLocks noChangeArrowheads="1"/>
          </p:cNvSpPr>
          <p:nvPr/>
        </p:nvSpPr>
        <p:spPr bwMode="auto">
          <a:xfrm>
            <a:off x="3064880" y="2976890"/>
            <a:ext cx="539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</a:p>
        </p:txBody>
      </p:sp>
      <p:sp>
        <p:nvSpPr>
          <p:cNvPr id="43" name="Text Box 32"/>
          <p:cNvSpPr txBox="1">
            <a:spLocks noChangeArrowheads="1"/>
          </p:cNvSpPr>
          <p:nvPr/>
        </p:nvSpPr>
        <p:spPr bwMode="auto">
          <a:xfrm>
            <a:off x="10157830" y="2905453"/>
            <a:ext cx="539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96056" y="552150"/>
            <a:ext cx="1572904" cy="658425"/>
            <a:chOff x="118542" y="795531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02772" y="1584660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9414" y="3643008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4672182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2613834"/>
            <a:ext cx="1572904" cy="658425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sp>
        <p:nvSpPr>
          <p:cNvPr id="88" name="圆角矩形 87"/>
          <p:cNvSpPr>
            <a:spLocks noChangeArrowheads="1"/>
          </p:cNvSpPr>
          <p:nvPr/>
        </p:nvSpPr>
        <p:spPr bwMode="auto">
          <a:xfrm>
            <a:off x="4051422" y="5576248"/>
            <a:ext cx="5804080" cy="1142380"/>
          </a:xfrm>
          <a:prstGeom prst="roundRect">
            <a:avLst>
              <a:gd name="adj" fmla="val 1138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noFill/>
            <a:prstDash val="solid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在相同的时间内，做功多少不一样。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366313" y="781289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人与起重机，哪个做功快？你是怎么比较出来的？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876226" y="1178854"/>
            <a:ext cx="93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613325" y="3069771"/>
            <a:ext cx="852789" cy="8055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779054" y="2283070"/>
            <a:ext cx="852789" cy="15922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037011" y="4824166"/>
            <a:ext cx="1282162" cy="6384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799246" y="4809506"/>
            <a:ext cx="1369082" cy="6384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02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3" grpId="0" animBg="1"/>
      <p:bldP spid="3" grpId="1" animBg="1"/>
      <p:bldP spid="60" grpId="0" animBg="1"/>
      <p:bldP spid="60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1114264" y="4744190"/>
            <a:ext cx="498046" cy="54743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683625" y="4786158"/>
            <a:ext cx="498046" cy="54743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067116" y="4786158"/>
            <a:ext cx="1902136" cy="54743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1439488" y="2117102"/>
            <a:ext cx="518244" cy="54743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932648" y="2118333"/>
            <a:ext cx="518244" cy="54743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211819" y="2137479"/>
            <a:ext cx="1902136" cy="547436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465755" y="527072"/>
            <a:ext cx="4648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 dirty="0">
                <a:latin typeface="+mj-lt"/>
                <a:ea typeface="黑体" panose="02010609060101010101" pitchFamily="49" charset="-122"/>
              </a:rPr>
              <a:t>比较做功快慢的方法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756025" y="2165803"/>
            <a:ext cx="5201707" cy="5191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buFont typeface="Wingdings" panose="05000000000000000000" pitchFamily="2" charset="2"/>
              <a:buChar char="Ø"/>
            </a:pPr>
            <a:r>
              <a:rPr kumimoji="1"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1" lang="zh-CN" altLang="en-US" sz="2800" b="1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1"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1" lang="zh-CN" altLang="en-US" sz="2800" b="1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时，用时短的做功快</a:t>
            </a:r>
            <a:endParaRPr kumimoji="1" lang="zh-CN" altLang="en-US" sz="2800" b="1" baseline="-25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831269" y="4782528"/>
            <a:ext cx="490780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1" lang="zh-CN" altLang="en-US" sz="2800" b="1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kumimoji="1"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1" lang="zh-CN" altLang="en-US" sz="2800" b="1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时，做功多的做功快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2510" y="1419615"/>
            <a:ext cx="4065514" cy="20640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2510" y="4120758"/>
            <a:ext cx="4089256" cy="21304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96056" y="552150"/>
            <a:ext cx="1572904" cy="658425"/>
            <a:chOff x="118542" y="795531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2772" y="158466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9414" y="3643008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4672182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2613834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944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269341" y="1864401"/>
            <a:ext cx="7632700" cy="3168650"/>
            <a:chOff x="3389084" y="2254703"/>
            <a:chExt cx="7632700" cy="3168650"/>
          </a:xfrm>
        </p:grpSpPr>
        <p:grpSp>
          <p:nvGrpSpPr>
            <p:cNvPr id="17" name="Group 22"/>
            <p:cNvGrpSpPr>
              <a:grpSpLocks/>
            </p:cNvGrpSpPr>
            <p:nvPr/>
          </p:nvGrpSpPr>
          <p:grpSpPr bwMode="auto">
            <a:xfrm>
              <a:off x="3711347" y="2254703"/>
              <a:ext cx="6265862" cy="3168650"/>
              <a:chOff x="657" y="1389"/>
              <a:chExt cx="3947" cy="1996"/>
            </a:xfrm>
          </p:grpSpPr>
          <p:pic>
            <p:nvPicPr>
              <p:cNvPr id="20" name="Picture 12" descr="两种机械比较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6" y="1389"/>
                <a:ext cx="3538" cy="1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1" name="Group 15"/>
              <p:cNvGrpSpPr>
                <a:grpSpLocks/>
              </p:cNvGrpSpPr>
              <p:nvPr/>
            </p:nvGrpSpPr>
            <p:grpSpPr bwMode="auto">
              <a:xfrm>
                <a:off x="657" y="3022"/>
                <a:ext cx="1225" cy="363"/>
                <a:chOff x="1701" y="1842"/>
                <a:chExt cx="2358" cy="636"/>
              </a:xfrm>
            </p:grpSpPr>
            <p:pic>
              <p:nvPicPr>
                <p:cNvPr id="28" name="Picture 1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58" y="1887"/>
                  <a:ext cx="2244" cy="54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Rectangle 14"/>
                <p:cNvSpPr>
                  <a:spLocks noChangeArrowheads="1"/>
                </p:cNvSpPr>
                <p:nvPr/>
              </p:nvSpPr>
              <p:spPr bwMode="auto">
                <a:xfrm>
                  <a:off x="1701" y="1842"/>
                  <a:ext cx="2358" cy="636"/>
                </a:xfrm>
                <a:prstGeom prst="rect">
                  <a:avLst/>
                </a:prstGeom>
                <a:noFill/>
                <a:ln w="28575">
                  <a:solidFill>
                    <a:schemeClr val="tx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Group 18"/>
              <p:cNvGrpSpPr>
                <a:grpSpLocks/>
              </p:cNvGrpSpPr>
              <p:nvPr/>
            </p:nvGrpSpPr>
            <p:grpSpPr bwMode="auto">
              <a:xfrm>
                <a:off x="3288" y="3022"/>
                <a:ext cx="1269" cy="363"/>
                <a:chOff x="1701" y="1842"/>
                <a:chExt cx="2358" cy="630"/>
              </a:xfrm>
            </p:grpSpPr>
            <p:pic>
              <p:nvPicPr>
                <p:cNvPr id="26" name="Picture 16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25" y="1848"/>
                  <a:ext cx="2310" cy="6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7" name="Rectangle 17"/>
                <p:cNvSpPr>
                  <a:spLocks noChangeArrowheads="1"/>
                </p:cNvSpPr>
                <p:nvPr/>
              </p:nvSpPr>
              <p:spPr bwMode="auto">
                <a:xfrm>
                  <a:off x="1701" y="1842"/>
                  <a:ext cx="2358" cy="590"/>
                </a:xfrm>
                <a:prstGeom prst="rect">
                  <a:avLst/>
                </a:prstGeom>
                <a:noFill/>
                <a:ln w="28575">
                  <a:solidFill>
                    <a:schemeClr val="tx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Group 19"/>
              <p:cNvGrpSpPr>
                <a:grpSpLocks/>
              </p:cNvGrpSpPr>
              <p:nvPr/>
            </p:nvGrpSpPr>
            <p:grpSpPr bwMode="auto">
              <a:xfrm>
                <a:off x="2064" y="3022"/>
                <a:ext cx="1044" cy="318"/>
                <a:chOff x="1746" y="2341"/>
                <a:chExt cx="2359" cy="635"/>
              </a:xfrm>
            </p:grpSpPr>
            <p:pic>
              <p:nvPicPr>
                <p:cNvPr id="24" name="Picture 20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1" y="2387"/>
                  <a:ext cx="2292" cy="55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1746" y="2341"/>
                  <a:ext cx="2359" cy="635"/>
                </a:xfrm>
                <a:prstGeom prst="rect">
                  <a:avLst/>
                </a:prstGeom>
                <a:noFill/>
                <a:ln w="28575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3389084" y="3083378"/>
              <a:ext cx="539750" cy="57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</a:p>
          </p:txBody>
        </p:sp>
        <p:sp>
          <p:nvSpPr>
            <p:cNvPr id="19" name="Text Box 24"/>
            <p:cNvSpPr txBox="1">
              <a:spLocks noChangeArrowheads="1"/>
            </p:cNvSpPr>
            <p:nvPr/>
          </p:nvSpPr>
          <p:spPr bwMode="auto">
            <a:xfrm>
              <a:off x="10482034" y="3011941"/>
              <a:ext cx="539750" cy="57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乙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704114" y="2599867"/>
            <a:ext cx="740999" cy="1079504"/>
            <a:chOff x="5704114" y="2599867"/>
            <a:chExt cx="740999" cy="1079504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6074229" y="2599867"/>
              <a:ext cx="10885" cy="20694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5704114" y="2599867"/>
              <a:ext cx="740999" cy="1079504"/>
              <a:chOff x="5704114" y="2599867"/>
              <a:chExt cx="740999" cy="1079504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5704114" y="2806807"/>
                <a:ext cx="0" cy="872564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5704114" y="2806807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085113" y="2599867"/>
                <a:ext cx="360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445113" y="2599867"/>
                <a:ext cx="0" cy="1079504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6694714" y="3026229"/>
            <a:ext cx="750623" cy="692513"/>
            <a:chOff x="6694714" y="3026229"/>
            <a:chExt cx="750623" cy="692513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6705600" y="3026229"/>
              <a:ext cx="0" cy="6858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694714" y="3037114"/>
              <a:ext cx="381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075714" y="3026229"/>
              <a:ext cx="10886" cy="24628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075714" y="3250742"/>
              <a:ext cx="36962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7445337" y="3250742"/>
              <a:ext cx="0" cy="4680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 11"/>
          <p:cNvSpPr/>
          <p:nvPr/>
        </p:nvSpPr>
        <p:spPr>
          <a:xfrm>
            <a:off x="4312420" y="4456789"/>
            <a:ext cx="1230024" cy="585296"/>
          </a:xfrm>
          <a:custGeom>
            <a:avLst/>
            <a:gdLst>
              <a:gd name="connsiteX0" fmla="*/ 0 w 3063240"/>
              <a:gd name="connsiteY0" fmla="*/ 0 h 834390"/>
              <a:gd name="connsiteX1" fmla="*/ 3063240 w 3063240"/>
              <a:gd name="connsiteY1" fmla="*/ 0 h 834390"/>
              <a:gd name="connsiteX2" fmla="*/ 3063240 w 3063240"/>
              <a:gd name="connsiteY2" fmla="*/ 834390 h 834390"/>
              <a:gd name="connsiteX3" fmla="*/ 0 w 3063240"/>
              <a:gd name="connsiteY3" fmla="*/ 834390 h 834390"/>
              <a:gd name="connsiteX4" fmla="*/ 0 w 3063240"/>
              <a:gd name="connsiteY4" fmla="*/ 0 h 834390"/>
              <a:gd name="connsiteX0" fmla="*/ 0 w 3093720"/>
              <a:gd name="connsiteY0" fmla="*/ 0 h 834390"/>
              <a:gd name="connsiteX1" fmla="*/ 3063240 w 3093720"/>
              <a:gd name="connsiteY1" fmla="*/ 0 h 834390"/>
              <a:gd name="connsiteX2" fmla="*/ 3093720 w 3093720"/>
              <a:gd name="connsiteY2" fmla="*/ 834390 h 834390"/>
              <a:gd name="connsiteX3" fmla="*/ 0 w 3093720"/>
              <a:gd name="connsiteY3" fmla="*/ 834390 h 834390"/>
              <a:gd name="connsiteX4" fmla="*/ 0 w 3093720"/>
              <a:gd name="connsiteY4" fmla="*/ 0 h 8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3720" h="834390">
                <a:moveTo>
                  <a:pt x="0" y="0"/>
                </a:moveTo>
                <a:lnTo>
                  <a:pt x="3063240" y="0"/>
                </a:lnTo>
                <a:lnTo>
                  <a:pt x="3093720" y="834390"/>
                </a:lnTo>
                <a:lnTo>
                  <a:pt x="0" y="8343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11"/>
          <p:cNvSpPr/>
          <p:nvPr/>
        </p:nvSpPr>
        <p:spPr>
          <a:xfrm>
            <a:off x="8490857" y="4447756"/>
            <a:ext cx="1312499" cy="544522"/>
          </a:xfrm>
          <a:custGeom>
            <a:avLst/>
            <a:gdLst>
              <a:gd name="connsiteX0" fmla="*/ 0 w 3063240"/>
              <a:gd name="connsiteY0" fmla="*/ 0 h 834390"/>
              <a:gd name="connsiteX1" fmla="*/ 3063240 w 3063240"/>
              <a:gd name="connsiteY1" fmla="*/ 0 h 834390"/>
              <a:gd name="connsiteX2" fmla="*/ 3063240 w 3063240"/>
              <a:gd name="connsiteY2" fmla="*/ 834390 h 834390"/>
              <a:gd name="connsiteX3" fmla="*/ 0 w 3063240"/>
              <a:gd name="connsiteY3" fmla="*/ 834390 h 834390"/>
              <a:gd name="connsiteX4" fmla="*/ 0 w 3063240"/>
              <a:gd name="connsiteY4" fmla="*/ 0 h 834390"/>
              <a:gd name="connsiteX0" fmla="*/ 0 w 3093720"/>
              <a:gd name="connsiteY0" fmla="*/ 0 h 834390"/>
              <a:gd name="connsiteX1" fmla="*/ 3063240 w 3093720"/>
              <a:gd name="connsiteY1" fmla="*/ 0 h 834390"/>
              <a:gd name="connsiteX2" fmla="*/ 3093720 w 3093720"/>
              <a:gd name="connsiteY2" fmla="*/ 834390 h 834390"/>
              <a:gd name="connsiteX3" fmla="*/ 0 w 3093720"/>
              <a:gd name="connsiteY3" fmla="*/ 834390 h 834390"/>
              <a:gd name="connsiteX4" fmla="*/ 0 w 3093720"/>
              <a:gd name="connsiteY4" fmla="*/ 0 h 8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3720" h="834390">
                <a:moveTo>
                  <a:pt x="0" y="0"/>
                </a:moveTo>
                <a:lnTo>
                  <a:pt x="3063240" y="0"/>
                </a:lnTo>
                <a:lnTo>
                  <a:pt x="3093720" y="834390"/>
                </a:lnTo>
                <a:lnTo>
                  <a:pt x="0" y="83439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20738639">
            <a:off x="7266066" y="5436126"/>
            <a:ext cx="4288353" cy="584775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选取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同一标准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进行比较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6056" y="562115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1589964"/>
            <a:ext cx="1572904" cy="658425"/>
            <a:chOff x="118542" y="795531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9414" y="3645662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4673511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261781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sp>
        <p:nvSpPr>
          <p:cNvPr id="61" name="矩形 60"/>
          <p:cNvSpPr/>
          <p:nvPr/>
        </p:nvSpPr>
        <p:spPr>
          <a:xfrm>
            <a:off x="3366313" y="781289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ea typeface="黑体" panose="02010609060101010101" pitchFamily="49" charset="-122"/>
              </a:rPr>
              <a:t>人与起重机，哪个做功快？你是怎么比较出来的？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876226" y="1178854"/>
            <a:ext cx="936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430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7" grpId="1" animBg="1"/>
      <p:bldP spid="59" grpId="0" animBg="1"/>
      <p:bldP spid="59" grpId="1" animBg="1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135090" y="5499648"/>
            <a:ext cx="1975092" cy="547436"/>
          </a:xfrm>
          <a:prstGeom prst="rect">
            <a:avLst/>
          </a:prstGeom>
        </p:spPr>
      </p:pic>
      <p:graphicFrame>
        <p:nvGraphicFramePr>
          <p:cNvPr id="52" name="Group 1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627415"/>
              </p:ext>
            </p:extLst>
          </p:nvPr>
        </p:nvGraphicFramePr>
        <p:xfrm>
          <a:off x="3365271" y="1868242"/>
          <a:ext cx="6516687" cy="31609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205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起重机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3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砖数（块）</a:t>
                      </a: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108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60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5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做功（</a:t>
                      </a: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时间（</a:t>
                      </a: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min</a:t>
                      </a: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1" lang="zh-CN" altLang="en-US" sz="2800" u="none" strike="noStrike" cap="none" normalizeH="0" baseline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1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1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4" name="Rectangle 44"/>
          <p:cNvSpPr>
            <a:spLocks noChangeArrowheads="1"/>
          </p:cNvSpPr>
          <p:nvPr/>
        </p:nvSpPr>
        <p:spPr bwMode="auto">
          <a:xfrm>
            <a:off x="6857771" y="2969967"/>
            <a:ext cx="14815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10800</a:t>
            </a:r>
            <a:endParaRPr kumimoji="1" lang="zh-CN" altLang="en-US" sz="28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" name="Rectangle 46"/>
          <p:cNvSpPr>
            <a:spLocks noChangeArrowheads="1"/>
          </p:cNvSpPr>
          <p:nvPr/>
        </p:nvSpPr>
        <p:spPr bwMode="auto">
          <a:xfrm>
            <a:off x="8694508" y="2969967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6000</a:t>
            </a:r>
            <a:endParaRPr kumimoji="1" lang="zh-CN" altLang="en-US" sz="28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" name="Rectangle 77"/>
          <p:cNvSpPr>
            <a:spLocks noChangeArrowheads="1"/>
          </p:cNvSpPr>
          <p:nvPr/>
        </p:nvSpPr>
        <p:spPr bwMode="auto">
          <a:xfrm>
            <a:off x="7110183" y="4244729"/>
            <a:ext cx="9452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900</a:t>
            </a:r>
            <a:endParaRPr kumimoji="1" lang="zh-CN" altLang="en-US" sz="32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" name="Rectangle 78"/>
          <p:cNvSpPr>
            <a:spLocks noChangeArrowheads="1"/>
          </p:cNvSpPr>
          <p:nvPr/>
        </p:nvSpPr>
        <p:spPr bwMode="auto">
          <a:xfrm>
            <a:off x="8587907" y="4244729"/>
            <a:ext cx="1116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1200</a:t>
            </a:r>
            <a:endParaRPr kumimoji="1" lang="zh-CN" altLang="en-US" sz="32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" name="Rectangle 87"/>
          <p:cNvSpPr>
            <a:spLocks noChangeArrowheads="1"/>
          </p:cNvSpPr>
          <p:nvPr/>
        </p:nvSpPr>
        <p:spPr bwMode="auto">
          <a:xfrm>
            <a:off x="5011508" y="4241554"/>
            <a:ext cx="1846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宋体" panose="02010600030101010101" pitchFamily="2" charset="-122"/>
              </a:rPr>
              <a:t>(</a:t>
            </a:r>
            <a:r>
              <a:rPr kumimoji="1" lang="en-US" altLang="zh-CN" sz="2800" b="1">
                <a:latin typeface="Times New Roman" panose="02020603050405020304" pitchFamily="18" charset="0"/>
              </a:rPr>
              <a:t>J/min</a:t>
            </a:r>
            <a:r>
              <a:rPr kumimoji="1" lang="en-US" altLang="zh-CN" sz="2800" b="1">
                <a:latin typeface="宋体" panose="02010600030101010101" pitchFamily="2" charset="-122"/>
              </a:rPr>
              <a:t>)</a:t>
            </a:r>
            <a:endParaRPr kumimoji="1"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69" name="Rectangle 2"/>
          <p:cNvSpPr>
            <a:spLocks noChangeArrowheads="1"/>
          </p:cNvSpPr>
          <p:nvPr/>
        </p:nvSpPr>
        <p:spPr bwMode="auto">
          <a:xfrm>
            <a:off x="2808042" y="471352"/>
            <a:ext cx="8604281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设：人和起重机分别搬砖到四楼，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每块砖重为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 N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，楼高约为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 m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二者搬砖的数量和所用的时间如下表。</a:t>
            </a:r>
          </a:p>
        </p:txBody>
      </p:sp>
      <p:sp>
        <p:nvSpPr>
          <p:cNvPr id="72" name="矩形 71"/>
          <p:cNvSpPr/>
          <p:nvPr/>
        </p:nvSpPr>
        <p:spPr>
          <a:xfrm>
            <a:off x="3362436" y="2971253"/>
            <a:ext cx="6516687" cy="1022095"/>
          </a:xfrm>
          <a:prstGeom prst="rect">
            <a:avLst/>
          </a:prstGeom>
          <a:solidFill>
            <a:srgbClr val="569DD8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56"/>
          </a:p>
        </p:txBody>
      </p:sp>
      <p:grpSp>
        <p:nvGrpSpPr>
          <p:cNvPr id="33" name="组合 32"/>
          <p:cNvGrpSpPr/>
          <p:nvPr/>
        </p:nvGrpSpPr>
        <p:grpSpPr>
          <a:xfrm>
            <a:off x="96056" y="562115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1589964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9414" y="3645662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6735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2617813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sp>
        <p:nvSpPr>
          <p:cNvPr id="36" name="任意多边形 35"/>
          <p:cNvSpPr/>
          <p:nvPr/>
        </p:nvSpPr>
        <p:spPr>
          <a:xfrm>
            <a:off x="6291943" y="471352"/>
            <a:ext cx="108607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694508" y="446907"/>
            <a:ext cx="108607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765310" y="896099"/>
            <a:ext cx="1086070" cy="648881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404426" y="5513519"/>
            <a:ext cx="4432705" cy="523220"/>
          </a:xfrm>
          <a:prstGeom prst="rect">
            <a:avLst/>
          </a:prstGeom>
          <a:noFill/>
          <a:ln w="50800" cmpd="thickThin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选取时间为标准进行比较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500911" y="3913032"/>
            <a:ext cx="1807029" cy="1101510"/>
            <a:chOff x="10172699" y="5207184"/>
            <a:chExt cx="1807029" cy="1101510"/>
          </a:xfrm>
        </p:grpSpPr>
        <p:sp>
          <p:nvSpPr>
            <p:cNvPr id="2" name="文本框 1"/>
            <p:cNvSpPr txBox="1"/>
            <p:nvPr/>
          </p:nvSpPr>
          <p:spPr>
            <a:xfrm>
              <a:off x="10624457" y="5207184"/>
              <a:ext cx="9035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功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172699" y="5785474"/>
              <a:ext cx="18070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做功时间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0189031" y="5773366"/>
              <a:ext cx="16002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552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1" grpId="0"/>
      <p:bldP spid="63" grpId="0"/>
      <p:bldP spid="64" grpId="0"/>
      <p:bldP spid="67" grpId="0"/>
      <p:bldP spid="72" grpId="0" animBg="1"/>
      <p:bldP spid="36" grpId="0" animBg="1"/>
      <p:bldP spid="37" grpId="0" animBg="1"/>
      <p:bldP spid="38" grpId="0" animBg="1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878" y="4596847"/>
            <a:ext cx="3003034" cy="1011309"/>
          </a:xfrm>
          <a:prstGeom prst="rect">
            <a:avLst/>
          </a:prstGeom>
          <a:solidFill>
            <a:srgbClr val="CCE4F7"/>
          </a:solidFill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034619" y="1233488"/>
            <a:ext cx="74406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．物理意义：表示做功快慢的物理量。</a:t>
            </a: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055030" y="2847970"/>
            <a:ext cx="21675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．表达式：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50101" y="2570820"/>
            <a:ext cx="2050251" cy="1608515"/>
            <a:chOff x="8817427" y="2130499"/>
            <a:chExt cx="2050251" cy="160851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817427" y="2130499"/>
              <a:ext cx="2050251" cy="1608515"/>
            </a:xfrm>
            <a:prstGeom prst="rect">
              <a:avLst/>
            </a:prstGeom>
          </p:spPr>
        </p:pic>
        <p:graphicFrame>
          <p:nvGraphicFramePr>
            <p:cNvPr id="19" name="Object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577708"/>
                </p:ext>
              </p:extLst>
            </p:nvPr>
          </p:nvGraphicFramePr>
          <p:xfrm>
            <a:off x="9028865" y="2513206"/>
            <a:ext cx="1403350" cy="1144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495000" imgH="406080" progId="Equation.DSMT4">
                    <p:embed/>
                  </p:oleObj>
                </mc:Choice>
                <mc:Fallback>
                  <p:oleObj name="Equation" r:id="rId5" imgW="49500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28865" y="2513206"/>
                          <a:ext cx="1403350" cy="11445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55030" y="4789882"/>
            <a:ext cx="744061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kumimoji="1"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．国际单位：</a:t>
            </a: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589338" y="5487544"/>
            <a:ext cx="738028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常用单位及单位换算：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kW= 10</a:t>
            </a:r>
            <a:r>
              <a:rPr kumimoji="1"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W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MW= 10</a:t>
            </a:r>
            <a:r>
              <a:rPr kumimoji="1"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W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Line 21"/>
          <p:cNvSpPr>
            <a:spLocks noChangeShapeType="1"/>
          </p:cNvSpPr>
          <p:nvPr/>
        </p:nvSpPr>
        <p:spPr bwMode="auto">
          <a:xfrm>
            <a:off x="9007093" y="-536377"/>
            <a:ext cx="863600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5411352" y="4749251"/>
            <a:ext cx="17823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瓦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(W)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3055030" y="2051940"/>
            <a:ext cx="74406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．定义：功与做功所用时间之比。</a:t>
            </a:r>
          </a:p>
        </p:txBody>
      </p:sp>
      <p:sp>
        <p:nvSpPr>
          <p:cNvPr id="50" name="Rectangle 8"/>
          <p:cNvSpPr>
            <a:spLocks noChangeArrowheads="1"/>
          </p:cNvSpPr>
          <p:nvPr/>
        </p:nvSpPr>
        <p:spPr bwMode="auto">
          <a:xfrm>
            <a:off x="6926020" y="4698215"/>
            <a:ext cx="2982553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W= 1J/s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96056" y="56211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1589964"/>
            <a:ext cx="1572904" cy="658425"/>
            <a:chOff x="118542" y="795531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知识讲解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9414" y="3645662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随堂练习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6056" y="4673511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课堂小结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6056" y="2617813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拓展延伸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2848" y="5701358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46400" y="154005"/>
            <a:ext cx="3165450" cy="899144"/>
            <a:chOff x="2816464" y="403136"/>
            <a:chExt cx="3165450" cy="899144"/>
          </a:xfrm>
        </p:grpSpPr>
        <p:grpSp>
          <p:nvGrpSpPr>
            <p:cNvPr id="44" name="组合 43"/>
            <p:cNvGrpSpPr/>
            <p:nvPr/>
          </p:nvGrpSpPr>
          <p:grpSpPr>
            <a:xfrm>
              <a:off x="2816464" y="403136"/>
              <a:ext cx="3165450" cy="899144"/>
              <a:chOff x="2758541" y="349904"/>
              <a:chExt cx="3165450" cy="899144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" name="组合 50"/>
              <p:cNvGrpSpPr/>
              <p:nvPr/>
            </p:nvGrpSpPr>
            <p:grpSpPr>
              <a:xfrm>
                <a:off x="2758541" y="349904"/>
                <a:ext cx="3165450" cy="899144"/>
                <a:chOff x="3127094" y="518364"/>
                <a:chExt cx="2427028" cy="689395"/>
              </a:xfrm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3358903" y="667983"/>
                  <a:ext cx="2195219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2" name="文本框 51"/>
              <p:cNvSpPr txBox="1"/>
              <p:nvPr/>
            </p:nvSpPr>
            <p:spPr>
              <a:xfrm>
                <a:off x="3723026" y="563189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一、功率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33419" y="1725862"/>
            <a:ext cx="1548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01076" y="2711526"/>
            <a:ext cx="922517" cy="720700"/>
            <a:chOff x="7101076" y="2711526"/>
            <a:chExt cx="922517" cy="720700"/>
          </a:xfrm>
        </p:grpSpPr>
        <p:sp>
          <p:nvSpPr>
            <p:cNvPr id="64" name="矩形 63"/>
            <p:cNvSpPr/>
            <p:nvPr/>
          </p:nvSpPr>
          <p:spPr>
            <a:xfrm>
              <a:off x="7633743" y="2711526"/>
              <a:ext cx="389850" cy="68326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J</a:t>
              </a: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5580" flipV="1">
              <a:off x="7101076" y="2994126"/>
              <a:ext cx="396480" cy="438100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6900547" y="3804939"/>
            <a:ext cx="709208" cy="736230"/>
            <a:chOff x="6478267" y="2917725"/>
            <a:chExt cx="709208" cy="736230"/>
          </a:xfrm>
        </p:grpSpPr>
        <p:sp>
          <p:nvSpPr>
            <p:cNvPr id="76" name="矩形 75"/>
            <p:cNvSpPr/>
            <p:nvPr/>
          </p:nvSpPr>
          <p:spPr>
            <a:xfrm>
              <a:off x="6842509" y="3022244"/>
              <a:ext cx="344966" cy="63171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267" y="2917725"/>
              <a:ext cx="403767" cy="446151"/>
            </a:xfrm>
            <a:prstGeom prst="rect">
              <a:avLst/>
            </a:prstGeom>
          </p:spPr>
        </p:pic>
      </p:grpSp>
      <p:grpSp>
        <p:nvGrpSpPr>
          <p:cNvPr id="96" name="组合 95"/>
          <p:cNvGrpSpPr/>
          <p:nvPr/>
        </p:nvGrpSpPr>
        <p:grpSpPr>
          <a:xfrm>
            <a:off x="3989812" y="3525821"/>
            <a:ext cx="1604315" cy="913557"/>
            <a:chOff x="3771800" y="2937438"/>
            <a:chExt cx="1604315" cy="913557"/>
          </a:xfrm>
        </p:grpSpPr>
        <p:sp>
          <p:nvSpPr>
            <p:cNvPr id="97" name="矩形 96"/>
            <p:cNvSpPr/>
            <p:nvPr/>
          </p:nvSpPr>
          <p:spPr>
            <a:xfrm>
              <a:off x="3771800" y="3327775"/>
              <a:ext cx="1604315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瓦特 </a:t>
              </a:r>
              <a:r>
                <a:rPr kumimoji="1"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W</a:t>
              </a:r>
              <a:endParaRPr lang="zh-CN" altLang="en-US" sz="1600" dirty="0"/>
            </a:p>
          </p:txBody>
        </p:sp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0" cstate="print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10565" y="2937438"/>
              <a:ext cx="365550" cy="4039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051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34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3616" y="262194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93519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365036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8128" y="56509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78794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0072" y="570722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29032" y="863316"/>
            <a:ext cx="9083040" cy="5346357"/>
            <a:chOff x="2629032" y="863316"/>
            <a:chExt cx="9083040" cy="5346357"/>
          </a:xfrm>
        </p:grpSpPr>
        <p:sp>
          <p:nvSpPr>
            <p:cNvPr id="22" name="圆角矩形 21"/>
            <p:cNvSpPr/>
            <p:nvPr/>
          </p:nvSpPr>
          <p:spPr>
            <a:xfrm>
              <a:off x="2629032" y="863316"/>
              <a:ext cx="9083040" cy="5346357"/>
            </a:xfrm>
            <a:prstGeom prst="roundRect">
              <a:avLst>
                <a:gd name="adj" fmla="val 7880"/>
              </a:avLst>
            </a:prstGeom>
            <a:solidFill>
              <a:schemeClr val="bg1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035328" y="1060171"/>
              <a:ext cx="5071129" cy="28930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771B0B6-0573-4DB7-A21A-8B5D79CBFB92}"/>
                </a:ext>
              </a:extLst>
            </p:cNvPr>
            <p:cNvSpPr/>
            <p:nvPr/>
          </p:nvSpPr>
          <p:spPr>
            <a:xfrm>
              <a:off x="2805428" y="1020964"/>
              <a:ext cx="5975416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        马力是一种功率单位，由蒸汽机的改进者詹姆斯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·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瓦特提出。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        </a:t>
              </a:r>
            </a:p>
            <a:p>
              <a:pPr algn="just">
                <a:lnSpc>
                  <a:spcPct val="150000"/>
                </a:lnSpc>
                <a:spcAft>
                  <a:spcPct val="0"/>
                </a:spcAft>
              </a:pP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        1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马力的定义为“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一匹能拉动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33000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磅并以每分钟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英尺走动的马所做的功率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”。这样定义的马力单位也被称为英制马力。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1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英制马力约等于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746</a:t>
              </a:r>
              <a:r>
                <a:rPr lang="zh-CN" altLang="en-US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瓦特。</a:t>
              </a:r>
              <a:r>
                <a:rPr lang="en-US" altLang="zh-CN" sz="2200" kern="1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lt"/>
                </a:rPr>
                <a:t>        </a:t>
              </a:r>
              <a:endParaRPr lang="zh-CN" altLang="zh-CN" sz="22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lt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0779" y="3405630"/>
              <a:ext cx="3398333" cy="27104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129358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  <p:tag name="RESOURCELIBID_ANIM" val="563"/>
</p:tagLst>
</file>

<file path=ppt/theme/theme1.xml><?xml version="1.0" encoding="utf-8"?>
<a:theme xmlns:a="http://schemas.openxmlformats.org/drawingml/2006/main" name="物理精品课件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物理精品课件模板</Template>
  <TotalTime>1094</TotalTime>
  <Words>804</Words>
  <Application>Microsoft Office PowerPoint</Application>
  <PresentationFormat>宽屏</PresentationFormat>
  <Paragraphs>168</Paragraphs>
  <Slides>15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方正卡通简体</vt:lpstr>
      <vt:lpstr>汉仪良品线粗简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物理精品课件模板</vt:lpstr>
      <vt:lpstr>主题1</vt:lpstr>
      <vt:lpstr>Office 主题</vt:lpstr>
      <vt:lpstr>Equation</vt:lpstr>
      <vt:lpstr>第十一章 功和机械能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Administrator</cp:lastModifiedBy>
  <cp:revision>168</cp:revision>
  <dcterms:created xsi:type="dcterms:W3CDTF">2018-12-13T05:08:29Z</dcterms:created>
  <dcterms:modified xsi:type="dcterms:W3CDTF">2024-01-25T10:34:45Z</dcterms:modified>
</cp:coreProperties>
</file>