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1" r:id="rId2"/>
    <p:sldId id="262" r:id="rId3"/>
    <p:sldId id="325" r:id="rId4"/>
    <p:sldId id="326" r:id="rId5"/>
    <p:sldId id="358" r:id="rId6"/>
    <p:sldId id="360" r:id="rId7"/>
    <p:sldId id="363" r:id="rId8"/>
    <p:sldId id="362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42" r:id="rId24"/>
    <p:sldId id="347" r:id="rId25"/>
    <p:sldId id="349" r:id="rId26"/>
    <p:sldId id="380" r:id="rId27"/>
    <p:sldId id="350" r:id="rId28"/>
    <p:sldId id="351" r:id="rId29"/>
    <p:sldId id="381" r:id="rId30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486">
          <p15:clr>
            <a:srgbClr val="A4A3A4"/>
          </p15:clr>
        </p15:guide>
        <p15:guide id="8" orient="horz" pos="532">
          <p15:clr>
            <a:srgbClr val="A4A3A4"/>
          </p15:clr>
        </p15:guide>
        <p15:guide id="9" orient="horz" pos="2947">
          <p15:clr>
            <a:srgbClr val="A4A3A4"/>
          </p15:clr>
        </p15:guide>
        <p15:guide id="10" orient="horz" pos="2898">
          <p15:clr>
            <a:srgbClr val="A4A3A4"/>
          </p15:clr>
        </p15:guide>
        <p15:guide id="11" pos="312">
          <p15:clr>
            <a:srgbClr val="A4A3A4"/>
          </p15:clr>
        </p15:guide>
        <p15:guide id="12" pos="5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4D8"/>
    <a:srgbClr val="AB684D"/>
    <a:srgbClr val="3A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9" y="67"/>
      </p:cViewPr>
      <p:guideLst>
        <p:guide pos="416"/>
        <p:guide pos="7256"/>
        <p:guide orient="horz" pos="648"/>
        <p:guide orient="horz" pos="709"/>
        <p:guide orient="horz" pos="3929"/>
        <p:guide orient="horz" pos="3864"/>
        <p:guide orient="horz" pos="486"/>
        <p:guide orient="horz" pos="532"/>
        <p:guide orient="horz" pos="2947"/>
        <p:guide orient="horz" pos="2898"/>
        <p:guide pos="312"/>
        <p:guide pos="54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232F32C-2D24-445B-82D1-0793EFA2D279}" type="datetimeFigureOut">
              <a:rPr lang="zh-CN" altLang="en-US" smtClean="0"/>
              <a:pPr/>
              <a:t>2023/10/4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B82C847-EE8B-449E-BFA7-C5441C301B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03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C847-EE8B-449E-BFA7-C5441C301B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0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C847-EE8B-449E-BFA7-C5441C301B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37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62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1CB8A9-79D7-432D-BBED-02FDE6D8E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54" y="-13098"/>
            <a:ext cx="9145191" cy="4581809"/>
          </a:xfrm>
          <a:custGeom>
            <a:avLst/>
            <a:gdLst>
              <a:gd name="connsiteX0" fmla="*/ 12193588 w 12193588"/>
              <a:gd name="connsiteY0" fmla="*/ 0 h 6109078"/>
              <a:gd name="connsiteX1" fmla="*/ 12193588 w 12193588"/>
              <a:gd name="connsiteY1" fmla="*/ 2806487 h 6109078"/>
              <a:gd name="connsiteX2" fmla="*/ 12193588 w 12193588"/>
              <a:gd name="connsiteY2" fmla="*/ 3247107 h 6109078"/>
              <a:gd name="connsiteX3" fmla="*/ 6827032 w 12193588"/>
              <a:gd name="connsiteY3" fmla="*/ 6040708 h 6109078"/>
              <a:gd name="connsiteX4" fmla="*/ 0 w 12193588"/>
              <a:gd name="connsiteY4" fmla="*/ 5962100 h 6109078"/>
              <a:gd name="connsiteX5" fmla="*/ 0 w 12193588"/>
              <a:gd name="connsiteY5" fmla="*/ 4825310 h 6109078"/>
              <a:gd name="connsiteX6" fmla="*/ 5339001 w 12193588"/>
              <a:gd name="connsiteY6" fmla="*/ 3059658 h 6109078"/>
              <a:gd name="connsiteX7" fmla="*/ 12193588 w 12193588"/>
              <a:gd name="connsiteY7" fmla="*/ 0 h 61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8" h="6109078">
                <a:moveTo>
                  <a:pt x="12193588" y="0"/>
                </a:moveTo>
                <a:cubicBezTo>
                  <a:pt x="12193588" y="13227"/>
                  <a:pt x="12193588" y="1329672"/>
                  <a:pt x="12193588" y="2806487"/>
                </a:cubicBezTo>
                <a:lnTo>
                  <a:pt x="12193588" y="3247107"/>
                </a:lnTo>
                <a:cubicBezTo>
                  <a:pt x="12193588" y="3247107"/>
                  <a:pt x="12110920" y="6627243"/>
                  <a:pt x="6827032" y="6040708"/>
                </a:cubicBezTo>
                <a:cubicBezTo>
                  <a:pt x="1674035" y="5466266"/>
                  <a:pt x="82669" y="5937913"/>
                  <a:pt x="0" y="5962100"/>
                </a:cubicBezTo>
                <a:cubicBezTo>
                  <a:pt x="0" y="5962100"/>
                  <a:pt x="0" y="5962100"/>
                  <a:pt x="0" y="4825310"/>
                </a:cubicBezTo>
                <a:cubicBezTo>
                  <a:pt x="0" y="4825310"/>
                  <a:pt x="3010508" y="5720230"/>
                  <a:pt x="5339001" y="3059658"/>
                </a:cubicBezTo>
                <a:cubicBezTo>
                  <a:pt x="7674383" y="399086"/>
                  <a:pt x="9568867" y="169309"/>
                  <a:pt x="12193588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en-US"/>
          </a:p>
        </p:txBody>
      </p:sp>
      <p:sp>
        <p:nvSpPr>
          <p:cNvPr id="3" name="矩形 2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  <p:extLst>
      <p:ext uri="{BB962C8B-B14F-4D97-AF65-F5344CB8AC3E}">
        <p14:creationId xmlns:p14="http://schemas.microsoft.com/office/powerpoint/2010/main" val="88634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AEF78EF-A42F-4115-B06A-7B756CC20D05}"/>
              </a:ext>
            </a:extLst>
          </p:cNvPr>
          <p:cNvSpPr>
            <a:spLocks/>
          </p:cNvSpPr>
          <p:nvPr userDrawn="1"/>
        </p:nvSpPr>
        <p:spPr bwMode="auto">
          <a:xfrm>
            <a:off x="-5954" y="4223657"/>
            <a:ext cx="9149954" cy="919842"/>
          </a:xfrm>
          <a:custGeom>
            <a:avLst/>
            <a:gdLst>
              <a:gd name="T0" fmla="*/ 991 w 1770"/>
              <a:gd name="T1" fmla="*/ 461 h 598"/>
              <a:gd name="T2" fmla="*/ 0 w 1770"/>
              <a:gd name="T3" fmla="*/ 449 h 598"/>
              <a:gd name="T4" fmla="*/ 0 w 1770"/>
              <a:gd name="T5" fmla="*/ 511 h 598"/>
              <a:gd name="T6" fmla="*/ 0 w 1770"/>
              <a:gd name="T7" fmla="*/ 511 h 598"/>
              <a:gd name="T8" fmla="*/ 1 w 1770"/>
              <a:gd name="T9" fmla="*/ 598 h 598"/>
              <a:gd name="T10" fmla="*/ 1770 w 1770"/>
              <a:gd name="T11" fmla="*/ 598 h 598"/>
              <a:gd name="T12" fmla="*/ 1770 w 1770"/>
              <a:gd name="T13" fmla="*/ 62 h 598"/>
              <a:gd name="T14" fmla="*/ 1770 w 1770"/>
              <a:gd name="T15" fmla="*/ 61 h 598"/>
              <a:gd name="T16" fmla="*/ 1770 w 1770"/>
              <a:gd name="T17" fmla="*/ 0 h 598"/>
              <a:gd name="T18" fmla="*/ 991 w 1770"/>
              <a:gd name="T19" fmla="*/ 46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0" h="598">
                <a:moveTo>
                  <a:pt x="991" y="461"/>
                </a:moveTo>
                <a:cubicBezTo>
                  <a:pt x="223" y="364"/>
                  <a:pt x="0" y="449"/>
                  <a:pt x="0" y="449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1" y="598"/>
                  <a:pt x="1" y="598"/>
                  <a:pt x="1" y="598"/>
                </a:cubicBezTo>
                <a:cubicBezTo>
                  <a:pt x="1770" y="598"/>
                  <a:pt x="1770" y="598"/>
                  <a:pt x="1770" y="598"/>
                </a:cubicBezTo>
                <a:cubicBezTo>
                  <a:pt x="1770" y="62"/>
                  <a:pt x="1770" y="62"/>
                  <a:pt x="1770" y="62"/>
                </a:cubicBezTo>
                <a:cubicBezTo>
                  <a:pt x="1770" y="61"/>
                  <a:pt x="1770" y="61"/>
                  <a:pt x="1770" y="61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0" y="0"/>
                  <a:pt x="1759" y="559"/>
                  <a:pt x="991" y="461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98BCF5-6144-4A5E-A6B2-96AAF4AB174C}"/>
              </a:ext>
            </a:extLst>
          </p:cNvPr>
          <p:cNvSpPr/>
          <p:nvPr userDrawn="1"/>
        </p:nvSpPr>
        <p:spPr>
          <a:xfrm>
            <a:off x="1" y="195943"/>
            <a:ext cx="283028" cy="522515"/>
          </a:xfrm>
          <a:prstGeom prst="rect">
            <a:avLst/>
          </a:prstGeom>
          <a:solidFill>
            <a:srgbClr val="8C74D8"/>
          </a:solidFill>
          <a:ln>
            <a:solidFill>
              <a:srgbClr val="8C7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4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617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F0B497F1-9EBA-4AA6-AACC-9EEF9B0F2A3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07562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369E6A63-BE4A-48E2-824A-83AC5E94258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8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220"/>
            <a:ext cx="3886200" cy="3263503"/>
          </a:xfr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6"/>
            <a:ext cx="3886200" cy="1575197"/>
          </a:xfrm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8B4B048A-AC9C-4F30-88A9-E861F396A41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049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../../yz/&#26700;&#38754;/&#22768;&#30340;&#21033;&#29992;/&#38647;&#22768;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DF044.T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F055.T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D:\Documents%20and%20Settings\liling\My%20Documents\&#27773;&#36710;&#20498;&#36710;&#38647;&#36798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4B8FAC70-5B1F-4799-9399-FD85B8B446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54" y="1371600"/>
            <a:ext cx="9145191" cy="3197111"/>
          </a:xfr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DA5D1BF8-F2A3-4D46-B5A7-BDB920D1B3C7}"/>
              </a:ext>
            </a:extLst>
          </p:cNvPr>
          <p:cNvSpPr>
            <a:spLocks/>
          </p:cNvSpPr>
          <p:nvPr/>
        </p:nvSpPr>
        <p:spPr bwMode="auto">
          <a:xfrm>
            <a:off x="-5954" y="2440196"/>
            <a:ext cx="9149954" cy="2703304"/>
          </a:xfrm>
          <a:custGeom>
            <a:avLst/>
            <a:gdLst>
              <a:gd name="T0" fmla="*/ 991 w 1770"/>
              <a:gd name="T1" fmla="*/ 461 h 598"/>
              <a:gd name="T2" fmla="*/ 0 w 1770"/>
              <a:gd name="T3" fmla="*/ 449 h 598"/>
              <a:gd name="T4" fmla="*/ 0 w 1770"/>
              <a:gd name="T5" fmla="*/ 511 h 598"/>
              <a:gd name="T6" fmla="*/ 0 w 1770"/>
              <a:gd name="T7" fmla="*/ 511 h 598"/>
              <a:gd name="T8" fmla="*/ 1 w 1770"/>
              <a:gd name="T9" fmla="*/ 598 h 598"/>
              <a:gd name="T10" fmla="*/ 1770 w 1770"/>
              <a:gd name="T11" fmla="*/ 598 h 598"/>
              <a:gd name="T12" fmla="*/ 1770 w 1770"/>
              <a:gd name="T13" fmla="*/ 62 h 598"/>
              <a:gd name="T14" fmla="*/ 1770 w 1770"/>
              <a:gd name="T15" fmla="*/ 61 h 598"/>
              <a:gd name="T16" fmla="*/ 1770 w 1770"/>
              <a:gd name="T17" fmla="*/ 0 h 598"/>
              <a:gd name="T18" fmla="*/ 991 w 1770"/>
              <a:gd name="T19" fmla="*/ 46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0" h="598">
                <a:moveTo>
                  <a:pt x="991" y="461"/>
                </a:moveTo>
                <a:cubicBezTo>
                  <a:pt x="223" y="364"/>
                  <a:pt x="0" y="449"/>
                  <a:pt x="0" y="449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1" y="598"/>
                  <a:pt x="1" y="598"/>
                  <a:pt x="1" y="598"/>
                </a:cubicBezTo>
                <a:cubicBezTo>
                  <a:pt x="1770" y="598"/>
                  <a:pt x="1770" y="598"/>
                  <a:pt x="1770" y="598"/>
                </a:cubicBezTo>
                <a:cubicBezTo>
                  <a:pt x="1770" y="62"/>
                  <a:pt x="1770" y="62"/>
                  <a:pt x="1770" y="62"/>
                </a:cubicBezTo>
                <a:cubicBezTo>
                  <a:pt x="1770" y="61"/>
                  <a:pt x="1770" y="61"/>
                  <a:pt x="1770" y="61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0" y="0"/>
                  <a:pt x="1759" y="559"/>
                  <a:pt x="991" y="461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3D3D3D"/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5D84A8-E8B1-4567-B7D1-68131223487A}"/>
              </a:ext>
            </a:extLst>
          </p:cNvPr>
          <p:cNvGrpSpPr/>
          <p:nvPr/>
        </p:nvGrpSpPr>
        <p:grpSpPr>
          <a:xfrm>
            <a:off x="467092" y="1241024"/>
            <a:ext cx="5036799" cy="1329749"/>
            <a:chOff x="557373" y="2502559"/>
            <a:chExt cx="6715731" cy="177299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D8E1837-20B9-4879-967E-3D4355B806C2}"/>
                </a:ext>
              </a:extLst>
            </p:cNvPr>
            <p:cNvSpPr txBox="1"/>
            <p:nvPr/>
          </p:nvSpPr>
          <p:spPr>
            <a:xfrm>
              <a:off x="2341570" y="2502559"/>
              <a:ext cx="493153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-113" dirty="0">
                  <a:solidFill>
                    <a:srgbClr val="8C74D8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第二章  声现象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3B6D37-84FF-4C95-9BE1-482C7D13AC0B}"/>
                </a:ext>
              </a:extLst>
            </p:cNvPr>
            <p:cNvSpPr txBox="1"/>
            <p:nvPr/>
          </p:nvSpPr>
          <p:spPr>
            <a:xfrm>
              <a:off x="557373" y="3331710"/>
              <a:ext cx="5538625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b="1" dirty="0">
                  <a:solidFill>
                    <a:srgbClr val="8C74D8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第</a:t>
              </a:r>
              <a:r>
                <a:rPr lang="en-US" altLang="zh-CN" sz="4000" b="1" dirty="0">
                  <a:solidFill>
                    <a:srgbClr val="8C74D8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3</a:t>
              </a:r>
              <a:r>
                <a:rPr lang="zh-CN" altLang="en-US" sz="4000" b="1" dirty="0">
                  <a:solidFill>
                    <a:srgbClr val="8C74D8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节 声的利用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521E180-3655-4356-83FD-1678A1F6ECB3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0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9216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1207863"/>
            <a:ext cx="4864231" cy="651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以上这些例子说明了声音能传递信息。 </a:t>
            </a:r>
          </a:p>
        </p:txBody>
      </p:sp>
      <p:sp>
        <p:nvSpPr>
          <p:cNvPr id="92167" name="矩形 92166"/>
          <p:cNvSpPr>
            <a:spLocks noChangeArrowheads="1"/>
          </p:cNvSpPr>
          <p:nvPr/>
        </p:nvSpPr>
        <p:spPr bwMode="auto">
          <a:xfrm>
            <a:off x="555423" y="2966845"/>
            <a:ext cx="8042251" cy="14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342892" indent="-342892">
              <a:lnSpc>
                <a:spcPct val="200000"/>
              </a:lnSpc>
              <a:spcBef>
                <a:spcPct val="20000"/>
              </a:spcBef>
            </a:pPr>
            <a:r>
              <a:rPr lang="zh-CN" altLang="en-US" sz="1500" b="1" dirty="0">
                <a:cs typeface="+mn-ea"/>
                <a:sym typeface="+mn-lt"/>
              </a:rPr>
              <a:t>水波是一种波动，水波能传递能量。</a:t>
            </a:r>
            <a:endParaRPr lang="zh-CN" altLang="en-US" sz="1500" dirty="0">
              <a:cs typeface="+mn-ea"/>
              <a:sym typeface="+mn-lt"/>
            </a:endParaRPr>
          </a:p>
          <a:p>
            <a:pPr marL="342892" indent="-342892">
              <a:lnSpc>
                <a:spcPct val="200000"/>
              </a:lnSpc>
              <a:spcBef>
                <a:spcPct val="20000"/>
              </a:spcBef>
            </a:pPr>
            <a:r>
              <a:rPr lang="zh-CN" altLang="en-US" sz="1500" b="1" dirty="0">
                <a:cs typeface="+mn-ea"/>
                <a:sym typeface="+mn-lt"/>
              </a:rPr>
              <a:t>声波也是一种波动，那么</a:t>
            </a:r>
            <a:r>
              <a:rPr lang="en-US" altLang="zh-CN" sz="1500" b="1" dirty="0">
                <a:cs typeface="+mn-ea"/>
                <a:sym typeface="+mn-lt"/>
              </a:rPr>
              <a:t>,</a:t>
            </a:r>
            <a:r>
              <a:rPr lang="zh-CN" altLang="en-US" sz="1500" b="1" dirty="0">
                <a:cs typeface="+mn-ea"/>
                <a:sym typeface="+mn-lt"/>
              </a:rPr>
              <a:t>声波能传递能量吗？</a:t>
            </a:r>
          </a:p>
        </p:txBody>
      </p:sp>
      <p:sp>
        <p:nvSpPr>
          <p:cNvPr id="92169" name="矩形 92168"/>
          <p:cNvSpPr>
            <a:spLocks noChangeArrowheads="1"/>
          </p:cNvSpPr>
          <p:nvPr/>
        </p:nvSpPr>
        <p:spPr bwMode="auto">
          <a:xfrm>
            <a:off x="545200" y="1850027"/>
            <a:ext cx="5868419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把一块石头扔进水里，可以看到一圈一圈的水波向四周散去，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水面上的树叶也随之起伏。这说明石头的能量通过水波传给了树叶。</a:t>
            </a:r>
          </a:p>
        </p:txBody>
      </p:sp>
      <p:pic>
        <p:nvPicPr>
          <p:cNvPr id="92170" name="图片 92169" descr="C:\Users\Administrator\Desktop\3703366268582964494.gif37033662685829644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149" y="1918144"/>
            <a:ext cx="2257952" cy="164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E60FA18-F4AB-430D-A502-AFEDEA9C852F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回声定位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/>
      <p:bldP spid="92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内容占位符 95233" descr="200808031448057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605" y="1554077"/>
            <a:ext cx="2966675" cy="221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8" name="矩形 95234"/>
          <p:cNvSpPr>
            <a:spLocks noChangeArrowheads="1"/>
          </p:cNvSpPr>
          <p:nvPr/>
        </p:nvSpPr>
        <p:spPr bwMode="auto">
          <a:xfrm>
            <a:off x="5498259" y="1175881"/>
            <a:ext cx="1985159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超声波加湿器</a:t>
            </a:r>
          </a:p>
        </p:txBody>
      </p:sp>
      <p:sp>
        <p:nvSpPr>
          <p:cNvPr id="19459" name="矩形 95237"/>
          <p:cNvSpPr>
            <a:spLocks noChangeArrowheads="1"/>
          </p:cNvSpPr>
          <p:nvPr/>
        </p:nvSpPr>
        <p:spPr bwMode="auto">
          <a:xfrm>
            <a:off x="4572000" y="1498173"/>
            <a:ext cx="36576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500" dirty="0">
                <a:cs typeface="+mn-ea"/>
                <a:sym typeface="+mn-lt"/>
              </a:rPr>
              <a:t>超声波加湿器采用超声波高频振荡原理将水雾化为</a:t>
            </a:r>
            <a:r>
              <a:rPr lang="en-US" altLang="zh-CN" sz="1500" dirty="0">
                <a:cs typeface="+mn-ea"/>
                <a:sym typeface="+mn-lt"/>
              </a:rPr>
              <a:t>1—5</a:t>
            </a:r>
            <a:r>
              <a:rPr lang="zh-CN" altLang="en-US" sz="1500" dirty="0">
                <a:cs typeface="+mn-ea"/>
                <a:sym typeface="+mn-lt"/>
              </a:rPr>
              <a:t>微米的超微粒子，通过风动装置，将水雾扩散到空气中，从而达到均匀加湿空气的目的。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F24FB8-EDB2-434A-A9CF-6CA0364E4337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声与能量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852380" y="1239560"/>
            <a:ext cx="3269491" cy="2519371"/>
            <a:chOff x="829" y="1360"/>
            <a:chExt cx="5880" cy="61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" y="1360"/>
              <a:ext cx="5701" cy="4644"/>
            </a:xfrm>
            <a:prstGeom prst="rect">
              <a:avLst/>
            </a:prstGeom>
          </p:spPr>
        </p:pic>
        <p:sp>
          <p:nvSpPr>
            <p:cNvPr id="18436" name="文本框 5"/>
            <p:cNvSpPr txBox="1">
              <a:spLocks noChangeArrowheads="1"/>
            </p:cNvSpPr>
            <p:nvPr/>
          </p:nvSpPr>
          <p:spPr bwMode="auto">
            <a:xfrm>
              <a:off x="861" y="6484"/>
              <a:ext cx="5848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100" dirty="0">
                  <a:cs typeface="+mn-ea"/>
                  <a:sym typeface="+mn-lt"/>
                </a:rPr>
                <a:t>放在扬声器前的烛焰会动</a:t>
              </a:r>
            </a:p>
          </p:txBody>
        </p:sp>
      </p:grp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4976071" y="1214356"/>
            <a:ext cx="2934325" cy="2874355"/>
            <a:chOff x="7970" y="1400"/>
            <a:chExt cx="5645" cy="68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0" y="1400"/>
              <a:ext cx="5645" cy="4599"/>
            </a:xfrm>
            <a:prstGeom prst="rect">
              <a:avLst/>
            </a:prstGeom>
          </p:spPr>
        </p:pic>
        <p:sp>
          <p:nvSpPr>
            <p:cNvPr id="18439" name="文本框 6"/>
            <p:cNvSpPr txBox="1">
              <a:spLocks noChangeArrowheads="1"/>
            </p:cNvSpPr>
            <p:nvPr/>
          </p:nvSpPr>
          <p:spPr bwMode="auto">
            <a:xfrm>
              <a:off x="8596" y="6484"/>
              <a:ext cx="4394" cy="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100" dirty="0">
                  <a:cs typeface="+mn-ea"/>
                  <a:sym typeface="+mn-lt"/>
                </a:rPr>
                <a:t>超声波能清洗眼镜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A52E3DB-0783-410F-884B-746123C06916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声与能量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96260"/>
          <p:cNvSpPr>
            <a:spLocks noChangeArrowheads="1"/>
          </p:cNvSpPr>
          <p:nvPr/>
        </p:nvSpPr>
        <p:spPr bwMode="auto">
          <a:xfrm>
            <a:off x="4291734" y="1149142"/>
            <a:ext cx="4347441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使用目的：物件的清洗、脱气、消毒、乳化、混匀、置换、提取。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使用部门：工矿企业，大专院校科研单位实验室；医院；电子车间流水线；钟表眼镜店、珠宝首饰店；家庭。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清洗物件：电子产品、机械五金配件、眼镜、首饰、钟表、钱币、水果等。 </a:t>
            </a:r>
          </a:p>
        </p:txBody>
      </p:sp>
      <p:pic>
        <p:nvPicPr>
          <p:cNvPr id="20483" name="内容占位符 96262" descr="%E5%B0%8F%E5%9E%8B%E8%B6%85%E5%A3%B0%E6%B3%A2%E6%B8%85%E6%B4%97%E6%9C%BA+%28VGT-1730QT%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147" y="1534212"/>
            <a:ext cx="3110291" cy="220759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6DD91A-E4D4-4330-B290-60E6E320ECAF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小型超声波清洗机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2009114351510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64" y="1172207"/>
            <a:ext cx="2999387" cy="1268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0" name="Picture 10" descr="ss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465" y="2682616"/>
            <a:ext cx="3059135" cy="128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190151" y="1506297"/>
            <a:ext cx="2295340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2700" dirty="0">
                <a:cs typeface="+mn-ea"/>
                <a:sym typeface="+mn-lt"/>
              </a:rPr>
              <a:t>超声波碎石机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27076" y="2179407"/>
            <a:ext cx="3317557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cs typeface="+mn-ea"/>
                <a:sym typeface="+mn-lt"/>
              </a:rPr>
              <a:t>主要适应症：肾结石、输尿管结石、膀胱结石、尿道结石。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0CF73D-C30C-4340-B961-6AF084B7E1F0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小型超声波清洗机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003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98" y="1300484"/>
            <a:ext cx="3152153" cy="254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文本框 100355"/>
          <p:cNvSpPr txBox="1">
            <a:spLocks noChangeArrowheads="1"/>
          </p:cNvSpPr>
          <p:nvPr/>
        </p:nvSpPr>
        <p:spPr bwMode="auto">
          <a:xfrm>
            <a:off x="4403105" y="1516606"/>
            <a:ext cx="3960813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超声的“破碎”能力</a:t>
            </a:r>
          </a:p>
        </p:txBody>
      </p:sp>
      <p:sp>
        <p:nvSpPr>
          <p:cNvPr id="22531" name="矩形 100356"/>
          <p:cNvSpPr>
            <a:spLocks noChangeArrowheads="1"/>
          </p:cNvSpPr>
          <p:nvPr/>
        </p:nvSpPr>
        <p:spPr bwMode="auto">
          <a:xfrm>
            <a:off x="4704731" y="2352460"/>
            <a:ext cx="3357563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使油和水混合</a:t>
            </a:r>
          </a:p>
        </p:txBody>
      </p:sp>
      <p:sp>
        <p:nvSpPr>
          <p:cNvPr id="100361" name="文本框 100360"/>
          <p:cNvSpPr txBox="1">
            <a:spLocks noChangeArrowheads="1"/>
          </p:cNvSpPr>
          <p:nvPr/>
        </p:nvSpPr>
        <p:spPr bwMode="auto">
          <a:xfrm>
            <a:off x="4734100" y="3147004"/>
            <a:ext cx="3298825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700" dirty="0">
                <a:cs typeface="+mn-ea"/>
                <a:sym typeface="+mn-lt"/>
              </a:rPr>
              <a:t>声波能传递能量。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1DDD26-8673-43F4-85FB-B800E733DD3F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小型超声波清洗机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900907" y="1231926"/>
            <a:ext cx="7342187" cy="4154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500" dirty="0">
                <a:cs typeface="+mn-ea"/>
                <a:sym typeface="+mn-lt"/>
              </a:rPr>
              <a:t>天坛建造于十五世纪初年。你知道天坛建筑有哪些著名的声学现象吗？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B344DF-705B-423D-88D3-B6E59FEA7666}"/>
              </a:ext>
            </a:extLst>
          </p:cNvPr>
          <p:cNvGrpSpPr/>
          <p:nvPr/>
        </p:nvGrpSpPr>
        <p:grpSpPr>
          <a:xfrm>
            <a:off x="1152526" y="2111832"/>
            <a:ext cx="6594518" cy="2012459"/>
            <a:chOff x="4941494" y="3169992"/>
            <a:chExt cx="5044182" cy="153934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525F0B3-182F-46DE-A61A-93B56EBB0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8791" y="3247367"/>
              <a:ext cx="2076885" cy="13845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234359ED-9F9C-4215-BF2B-21112DA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41494" y="3169992"/>
              <a:ext cx="2309010" cy="1539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6CC1736-61AB-4847-B12F-A00E0FCC1CB1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C61320F-B53D-4921-884D-AFBA8DAA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264" y="2239198"/>
            <a:ext cx="3003953" cy="1728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677216" y="1220964"/>
            <a:ext cx="3855243" cy="29546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250000"/>
              </a:lnSpc>
              <a:spcBef>
                <a:spcPct val="0"/>
              </a:spcBef>
            </a:pPr>
            <a:r>
              <a:rPr lang="en-US" altLang="zh-CN" sz="1500" dirty="0">
                <a:solidFill>
                  <a:srgbClr val="FF0000"/>
                </a:solidFill>
                <a:cs typeface="+mn-ea"/>
                <a:sym typeface="+mn-lt"/>
              </a:rPr>
              <a:t>1. </a:t>
            </a:r>
            <a:r>
              <a:rPr lang="zh-CN" altLang="en-US" sz="1500" dirty="0">
                <a:solidFill>
                  <a:srgbClr val="FF0000"/>
                </a:solidFill>
                <a:cs typeface="+mn-ea"/>
                <a:sym typeface="+mn-lt"/>
              </a:rPr>
              <a:t>圜丘：</a:t>
            </a:r>
            <a:r>
              <a:rPr lang="zh-CN" altLang="en-US" sz="1500" dirty="0">
                <a:cs typeface="+mn-ea"/>
                <a:sym typeface="+mn-lt"/>
              </a:rPr>
              <a:t>它是一座分三层的圆形平台。当你站在第三层中心的圆形大理石（俗称天心石）上说话时，你会觉得声音特别洪亮，但站在天心石外的人听起来，却没有这种感受。原因是什么呢？</a:t>
            </a:r>
          </a:p>
        </p:txBody>
      </p:sp>
      <p:pic>
        <p:nvPicPr>
          <p:cNvPr id="258052" name="Picture 4" descr="天心石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632" y="1106022"/>
            <a:ext cx="1763810" cy="98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8053" name="Line 5"/>
          <p:cNvSpPr>
            <a:spLocks noChangeShapeType="1"/>
          </p:cNvSpPr>
          <p:nvPr/>
        </p:nvSpPr>
        <p:spPr bwMode="auto">
          <a:xfrm flipV="1">
            <a:off x="6684963" y="1724931"/>
            <a:ext cx="917575" cy="10285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56000B-C064-464F-B93D-7BF1488F62D2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580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549429" y="888468"/>
            <a:ext cx="7849363" cy="14542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500" dirty="0">
                <a:solidFill>
                  <a:srgbClr val="0000FF"/>
                </a:solidFill>
                <a:cs typeface="+mn-ea"/>
                <a:sym typeface="+mn-lt"/>
              </a:rPr>
              <a:t>　　</a:t>
            </a:r>
            <a:r>
              <a:rPr lang="zh-CN" altLang="en-US" sz="1500" dirty="0">
                <a:cs typeface="+mn-ea"/>
                <a:sym typeface="+mn-lt"/>
              </a:rPr>
              <a:t>圜丘第三层台面并不平，台面中心略高，四周微微向下倾斜。当有人在台中心喊叫一声，传向四周的声音有一部分被石栏板挡住，反射到倾斜的台面后又反射回台中心，而这只需</a:t>
            </a:r>
            <a:r>
              <a:rPr lang="en-US" altLang="zh-CN" sz="1500" dirty="0">
                <a:cs typeface="+mn-ea"/>
                <a:sym typeface="+mn-lt"/>
              </a:rPr>
              <a:t>0.07</a:t>
            </a:r>
            <a:r>
              <a:rPr lang="zh-CN" altLang="en-US" sz="1500" dirty="0">
                <a:cs typeface="+mn-ea"/>
                <a:sym typeface="+mn-lt"/>
              </a:rPr>
              <a:t>秒的时间，所以声音听起来特别洪亮。</a:t>
            </a:r>
          </a:p>
        </p:txBody>
      </p:sp>
      <p:pic>
        <p:nvPicPr>
          <p:cNvPr id="271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345" y="2610402"/>
            <a:ext cx="5037287" cy="16446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271375" name="Line 15"/>
          <p:cNvSpPr>
            <a:spLocks noChangeShapeType="1"/>
          </p:cNvSpPr>
          <p:nvPr/>
        </p:nvSpPr>
        <p:spPr bwMode="auto">
          <a:xfrm flipH="1" flipV="1">
            <a:off x="3846516" y="3276049"/>
            <a:ext cx="255587" cy="593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FF4739-79C8-43D7-BDAF-50F2BE549A20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Text Box 6"/>
          <p:cNvSpPr txBox="1">
            <a:spLocks noChangeArrowheads="1"/>
          </p:cNvSpPr>
          <p:nvPr/>
        </p:nvSpPr>
        <p:spPr bwMode="auto">
          <a:xfrm>
            <a:off x="495300" y="844153"/>
            <a:ext cx="7817088" cy="14542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500" dirty="0">
                <a:solidFill>
                  <a:srgbClr val="FF0000"/>
                </a:solidFill>
                <a:cs typeface="+mn-ea"/>
                <a:sym typeface="+mn-lt"/>
              </a:rPr>
              <a:t>　　</a:t>
            </a:r>
            <a:r>
              <a:rPr lang="en-US" altLang="zh-CN" sz="1500" dirty="0">
                <a:solidFill>
                  <a:srgbClr val="FF0000"/>
                </a:solidFill>
                <a:cs typeface="+mn-ea"/>
                <a:sym typeface="+mn-lt"/>
              </a:rPr>
              <a:t>2. </a:t>
            </a:r>
            <a:r>
              <a:rPr lang="zh-CN" altLang="en-US" sz="1500" dirty="0">
                <a:solidFill>
                  <a:srgbClr val="FF0000"/>
                </a:solidFill>
                <a:cs typeface="+mn-ea"/>
                <a:sym typeface="+mn-lt"/>
              </a:rPr>
              <a:t>回音壁：</a:t>
            </a:r>
            <a:r>
              <a:rPr lang="zh-CN" altLang="en-US" sz="1500" dirty="0">
                <a:cs typeface="+mn-ea"/>
                <a:sym typeface="+mn-lt"/>
              </a:rPr>
              <a:t>回音壁是一道圆形的围墙，高约</a:t>
            </a:r>
            <a:r>
              <a:rPr lang="en-US" altLang="zh-CN" sz="1500" dirty="0">
                <a:cs typeface="+mn-ea"/>
                <a:sym typeface="+mn-lt"/>
              </a:rPr>
              <a:t>6</a:t>
            </a:r>
            <a:r>
              <a:rPr lang="zh-CN" altLang="en-US" sz="1500" dirty="0">
                <a:cs typeface="+mn-ea"/>
                <a:sym typeface="+mn-lt"/>
              </a:rPr>
              <a:t>米，直径 </a:t>
            </a:r>
            <a:r>
              <a:rPr lang="en-US" altLang="zh-CN" sz="1500" dirty="0">
                <a:cs typeface="+mn-ea"/>
                <a:sym typeface="+mn-lt"/>
              </a:rPr>
              <a:t>65.1 </a:t>
            </a:r>
            <a:r>
              <a:rPr lang="zh-CN" altLang="en-US" sz="1500" dirty="0">
                <a:cs typeface="+mn-ea"/>
                <a:sym typeface="+mn-lt"/>
              </a:rPr>
              <a:t>米，厚 </a:t>
            </a:r>
            <a:r>
              <a:rPr lang="en-US" altLang="zh-CN" sz="1500" dirty="0">
                <a:cs typeface="+mn-ea"/>
                <a:sym typeface="+mn-lt"/>
              </a:rPr>
              <a:t>0.9 </a:t>
            </a:r>
            <a:r>
              <a:rPr lang="zh-CN" altLang="en-US" sz="1500" dirty="0">
                <a:cs typeface="+mn-ea"/>
                <a:sym typeface="+mn-lt"/>
              </a:rPr>
              <a:t>米，墙面光洁平整。围墙内有三座建筑物，靠北边围墙</a:t>
            </a:r>
            <a:r>
              <a:rPr lang="en-US" altLang="zh-CN" sz="1500" dirty="0">
                <a:cs typeface="+mn-ea"/>
                <a:sym typeface="+mn-lt"/>
              </a:rPr>
              <a:t>2.5</a:t>
            </a:r>
            <a:r>
              <a:rPr lang="zh-CN" altLang="en-US" sz="1500" dirty="0">
                <a:cs typeface="+mn-ea"/>
                <a:sym typeface="+mn-lt"/>
              </a:rPr>
              <a:t>米处的一座叫“皇穹宇”，原来是皇帝用来祭祀的地方，此外还有两座长方形建筑物。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AE3685A-A466-4EAA-871A-89860A36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296" y="2571750"/>
            <a:ext cx="2338208" cy="155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403F45-04F0-4E59-9AD1-9DE91656A8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56" y="2526882"/>
            <a:ext cx="2338208" cy="160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DE0C846-1A17-4122-B72B-EE1C4ABCA159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398145" y="246847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  <p:sp>
        <p:nvSpPr>
          <p:cNvPr id="4" name="文本框 38924">
            <a:extLst>
              <a:ext uri="{FF2B5EF4-FFF2-40B4-BE49-F238E27FC236}">
                <a16:creationId xmlns:a16="http://schemas.microsoft.com/office/drawing/2014/main" id="{2F58F51B-1837-4E05-A374-EDCBD429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617" y="905546"/>
            <a:ext cx="43434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solidFill>
                  <a:srgbClr val="007E27"/>
                </a:solidFill>
                <a:cs typeface="+mn-ea"/>
                <a:sym typeface="+mn-lt"/>
              </a:rPr>
              <a:t>声有什么作用？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61927A-6BF0-43DE-8DB9-3ED9DB76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964" y="1527273"/>
            <a:ext cx="2497136" cy="166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38928">
            <a:hlinkClick r:id="rId4"/>
            <a:extLst>
              <a:ext uri="{FF2B5EF4-FFF2-40B4-BE49-F238E27FC236}">
                <a16:creationId xmlns:a16="http://schemas.microsoft.com/office/drawing/2014/main" id="{18626A80-3814-425C-B975-6D7079B30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90" y="3546234"/>
            <a:ext cx="2735084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cs typeface="+mn-ea"/>
                <a:sym typeface="+mn-lt"/>
              </a:rPr>
              <a:t>远处轰隆隆的雷声预示着一场可能的大雨。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DC8D6B-B8FD-4060-952E-7ACBBFCF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745" y="1533078"/>
            <a:ext cx="2214542" cy="166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C129775-AE0E-437F-BAA3-C9FA297D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495" y="3546234"/>
            <a:ext cx="3021042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cs typeface="+mn-ea"/>
                <a:sym typeface="+mn-lt"/>
              </a:rPr>
              <a:t>海豚利用声波识别食物、敌人和它们周围的环境。</a:t>
            </a:r>
          </a:p>
        </p:txBody>
      </p:sp>
    </p:spTree>
    <p:extLst>
      <p:ext uri="{BB962C8B-B14F-4D97-AF65-F5344CB8AC3E}">
        <p14:creationId xmlns:p14="http://schemas.microsoft.com/office/powerpoint/2010/main" val="5186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13053" y="1066954"/>
            <a:ext cx="3413125" cy="2572527"/>
            <a:chOff x="1772" y="745"/>
            <a:chExt cx="2150" cy="2166"/>
          </a:xfrm>
        </p:grpSpPr>
        <p:graphicFrame>
          <p:nvGraphicFramePr>
            <p:cNvPr id="273411" name="Object 3"/>
            <p:cNvGraphicFramePr>
              <a:graphicFrameLocks noChangeAspect="1"/>
            </p:cNvGraphicFramePr>
            <p:nvPr/>
          </p:nvGraphicFramePr>
          <p:xfrm>
            <a:off x="1772" y="745"/>
            <a:ext cx="2150" cy="2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位图图像" r:id="rId2" imgW="2580952" imgH="2600000" progId="PBrush">
                    <p:embed/>
                  </p:oleObj>
                </mc:Choice>
                <mc:Fallback>
                  <p:oleObj name="位图图像" r:id="rId2" imgW="2580952" imgH="2600000" progId="PBrush">
                    <p:embed/>
                    <p:pic>
                      <p:nvPicPr>
                        <p:cNvPr id="27341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2" y="745"/>
                          <a:ext cx="2150" cy="2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3412" name="Text Box 4"/>
            <p:cNvSpPr txBox="1">
              <a:spLocks noChangeArrowheads="1"/>
            </p:cNvSpPr>
            <p:nvPr/>
          </p:nvSpPr>
          <p:spPr bwMode="auto">
            <a:xfrm>
              <a:off x="2516" y="1057"/>
              <a:ext cx="70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kumimoji="1" lang="zh-CN" altLang="en-US" sz="2400" b="1" dirty="0">
                  <a:cs typeface="+mn-ea"/>
                  <a:sym typeface="+mn-lt"/>
                </a:rPr>
                <a:t>皇穹宇</a:t>
              </a:r>
            </a:p>
          </p:txBody>
        </p:sp>
        <p:sp>
          <p:nvSpPr>
            <p:cNvPr id="273413" name="Text Box 5"/>
            <p:cNvSpPr txBox="1">
              <a:spLocks noChangeArrowheads="1"/>
            </p:cNvSpPr>
            <p:nvPr/>
          </p:nvSpPr>
          <p:spPr bwMode="auto">
            <a:xfrm>
              <a:off x="2972" y="1615"/>
              <a:ext cx="116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endParaRPr kumimoji="1" lang="zh-CN" altLang="zh-CN" sz="2400" b="1" dirty="0">
                <a:cs typeface="+mn-ea"/>
                <a:sym typeface="+mn-lt"/>
              </a:endParaRPr>
            </a:p>
          </p:txBody>
        </p:sp>
        <p:sp>
          <p:nvSpPr>
            <p:cNvPr id="273414" name="Text Box 6"/>
            <p:cNvSpPr txBox="1">
              <a:spLocks noChangeArrowheads="1"/>
            </p:cNvSpPr>
            <p:nvPr/>
          </p:nvSpPr>
          <p:spPr bwMode="auto">
            <a:xfrm>
              <a:off x="3563" y="1681"/>
              <a:ext cx="31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kumimoji="1" lang="zh-CN" altLang="en-US" sz="2400" b="1" dirty="0">
                  <a:cs typeface="+mn-ea"/>
                  <a:sym typeface="+mn-lt"/>
                </a:rPr>
                <a:t>Ｃ</a:t>
              </a:r>
            </a:p>
          </p:txBody>
        </p:sp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3382" y="2216"/>
              <a:ext cx="20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kumimoji="1" lang="zh-CN" altLang="en-US" sz="2400" b="1" dirty="0">
                  <a:cs typeface="+mn-ea"/>
                  <a:sym typeface="+mn-lt"/>
                </a:rPr>
                <a:t>Ｂ</a:t>
              </a:r>
            </a:p>
          </p:txBody>
        </p:sp>
        <p:sp>
          <p:nvSpPr>
            <p:cNvPr id="273416" name="Text Box 8"/>
            <p:cNvSpPr txBox="1">
              <a:spLocks noChangeArrowheads="1"/>
            </p:cNvSpPr>
            <p:nvPr/>
          </p:nvSpPr>
          <p:spPr bwMode="auto">
            <a:xfrm>
              <a:off x="2057" y="1948"/>
              <a:ext cx="506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kumimoji="1" lang="zh-CN" altLang="en-US" sz="2400" b="1" dirty="0">
                  <a:cs typeface="+mn-ea"/>
                  <a:sym typeface="+mn-lt"/>
                </a:rPr>
                <a:t>声波</a:t>
              </a:r>
            </a:p>
            <a:p>
              <a:pPr algn="l">
                <a:spcBef>
                  <a:spcPct val="0"/>
                </a:spcBef>
              </a:pPr>
              <a:r>
                <a:rPr kumimoji="1" lang="zh-CN" altLang="en-US" sz="2400" b="1" dirty="0">
                  <a:cs typeface="+mn-ea"/>
                  <a:sym typeface="+mn-lt"/>
                </a:rPr>
                <a:t>Ａ</a:t>
              </a:r>
            </a:p>
          </p:txBody>
        </p:sp>
      </p:grp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3163097" y="3781020"/>
            <a:ext cx="3248025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100" dirty="0">
                <a:cs typeface="+mn-ea"/>
                <a:sym typeface="+mn-lt"/>
              </a:rPr>
              <a:t>回声壁声音反射示意图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F8FB61-19AC-4C75-B53C-D98C9D93F0C0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0A4D94-CBC0-442E-9F59-ABE8F03ED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500" y="1136604"/>
            <a:ext cx="2025928" cy="134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4435" name="Text Box 14"/>
          <p:cNvSpPr txBox="1">
            <a:spLocks noChangeArrowheads="1"/>
          </p:cNvSpPr>
          <p:nvPr/>
        </p:nvSpPr>
        <p:spPr bwMode="auto">
          <a:xfrm>
            <a:off x="583046" y="1143667"/>
            <a:ext cx="4768850" cy="29546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250000"/>
              </a:lnSpc>
              <a:spcBef>
                <a:spcPct val="0"/>
              </a:spcBef>
            </a:pPr>
            <a:r>
              <a:rPr lang="en-US" altLang="zh-CN" sz="1500" dirty="0">
                <a:solidFill>
                  <a:srgbClr val="FF0000"/>
                </a:solidFill>
                <a:cs typeface="+mn-ea"/>
                <a:sym typeface="+mn-lt"/>
              </a:rPr>
              <a:t>3.</a:t>
            </a:r>
            <a:r>
              <a:rPr lang="zh-CN" altLang="en-US" sz="1500" dirty="0">
                <a:solidFill>
                  <a:srgbClr val="FF0000"/>
                </a:solidFill>
                <a:cs typeface="+mn-ea"/>
                <a:sym typeface="+mn-lt"/>
              </a:rPr>
              <a:t>三音石：</a:t>
            </a:r>
            <a:r>
              <a:rPr lang="zh-CN" altLang="en-US" sz="1500" dirty="0">
                <a:cs typeface="+mn-ea"/>
                <a:sym typeface="+mn-lt"/>
              </a:rPr>
              <a:t>在三音石上鼓掌一次，可以连续听到“啪、啪、啪”三次回音 。因为三音石正好处在围墙的中心，掌声等距离地传到围墙，又等距离地被反射回来，在中心点合成为第一响；接着再向四面八方传播，碰到围墙后又“弹回来”在中心点组成第二响。</a:t>
            </a:r>
          </a:p>
        </p:txBody>
      </p:sp>
      <p:pic>
        <p:nvPicPr>
          <p:cNvPr id="263184" name="Picture 16" descr="sy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499" y="2695461"/>
            <a:ext cx="2025928" cy="147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3185" name="Line 17"/>
          <p:cNvSpPr>
            <a:spLocks noChangeShapeType="1"/>
          </p:cNvSpPr>
          <p:nvPr/>
        </p:nvSpPr>
        <p:spPr bwMode="auto">
          <a:xfrm flipH="1">
            <a:off x="6709528" y="1806925"/>
            <a:ext cx="304015" cy="1689233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C487F1-709B-486C-9783-DFE6FF3E0354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631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butu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43261" y="2008316"/>
            <a:ext cx="2510789" cy="24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495300" y="844153"/>
            <a:ext cx="7710487" cy="12234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250000"/>
              </a:lnSpc>
              <a:spcBef>
                <a:spcPct val="0"/>
              </a:spcBef>
            </a:pPr>
            <a:r>
              <a:rPr lang="zh-CN" altLang="en-US" sz="1500" dirty="0">
                <a:solidFill>
                  <a:srgbClr val="0000FF"/>
                </a:solidFill>
                <a:cs typeface="+mn-ea"/>
                <a:sym typeface="+mn-lt"/>
              </a:rPr>
              <a:t>　　</a:t>
            </a:r>
            <a:r>
              <a:rPr lang="zh-CN" altLang="en-US" sz="1500" dirty="0">
                <a:cs typeface="+mn-ea"/>
                <a:sym typeface="+mn-lt"/>
              </a:rPr>
              <a:t>如此往返不停，便能听到第三、第四响等等。当然，声波的能量会逐渐消耗，所以五、六响之后，剩下的声音就微弱得让人耳觉察不出来了。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E7BBD3-DA37-4923-9D8B-B556BFAC1A14}"/>
              </a:ext>
            </a:extLst>
          </p:cNvPr>
          <p:cNvSpPr txBox="1"/>
          <p:nvPr/>
        </p:nvSpPr>
        <p:spPr>
          <a:xfrm>
            <a:off x="398146" y="246848"/>
            <a:ext cx="30591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天坛的声现象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31746"/>
          <p:cNvSpPr txBox="1">
            <a:spLocks noChangeArrowheads="1"/>
          </p:cNvSpPr>
          <p:nvPr/>
        </p:nvSpPr>
        <p:spPr bwMode="auto">
          <a:xfrm>
            <a:off x="519190" y="601246"/>
            <a:ext cx="8226665" cy="40309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2" indent="-342892" algn="ctr" defTabSz="914378">
              <a:lnSpc>
                <a:spcPct val="15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2100" dirty="0">
                <a:cs typeface="+mn-ea"/>
                <a:sym typeface="+mn-lt"/>
              </a:rPr>
              <a:t>声的利用</a:t>
            </a:r>
            <a:r>
              <a:rPr lang="zh-CN" altLang="en-US" sz="1500" kern="0" dirty="0">
                <a:cs typeface="+mn-ea"/>
                <a:sym typeface="+mn-lt"/>
              </a:rPr>
              <a:t>　　</a:t>
            </a:r>
            <a:endParaRPr lang="en-US" altLang="zh-CN" sz="1500" kern="0" dirty="0">
              <a:cs typeface="+mn-ea"/>
              <a:sym typeface="+mn-lt"/>
            </a:endParaRP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　</a:t>
            </a:r>
            <a:r>
              <a:rPr lang="zh-CN" altLang="en-US" sz="1500" b="1" kern="0" dirty="0">
                <a:cs typeface="+mn-ea"/>
                <a:sym typeface="+mn-lt"/>
              </a:rPr>
              <a:t>　一、声与信息。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（</a:t>
            </a:r>
            <a:r>
              <a:rPr lang="en-US" altLang="zh-CN" sz="1500" kern="0" dirty="0">
                <a:cs typeface="+mn-ea"/>
                <a:sym typeface="+mn-lt"/>
              </a:rPr>
              <a:t>1</a:t>
            </a:r>
            <a:r>
              <a:rPr lang="zh-CN" altLang="en-US" sz="1500" kern="0" dirty="0">
                <a:cs typeface="+mn-ea"/>
                <a:sym typeface="+mn-lt"/>
              </a:rPr>
              <a:t>）回声定位：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　　声呐：探测海洋深度、获得水中鱼群信息等。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（</a:t>
            </a:r>
            <a:r>
              <a:rPr lang="en-US" altLang="zh-CN" sz="1500" kern="0" dirty="0">
                <a:cs typeface="+mn-ea"/>
                <a:sym typeface="+mn-lt"/>
              </a:rPr>
              <a:t>2</a:t>
            </a:r>
            <a:r>
              <a:rPr lang="zh-CN" altLang="en-US" sz="1500" kern="0" dirty="0">
                <a:cs typeface="+mn-ea"/>
                <a:sym typeface="+mn-lt"/>
              </a:rPr>
              <a:t>）利用超声波获得人体内部疾病的信息：</a:t>
            </a:r>
            <a:r>
              <a:rPr lang="en-US" altLang="zh-CN" sz="1500" kern="0" dirty="0">
                <a:cs typeface="+mn-ea"/>
                <a:sym typeface="+mn-lt"/>
              </a:rPr>
              <a:t>B</a:t>
            </a:r>
            <a:r>
              <a:rPr lang="zh-CN" altLang="en-US" sz="1500" kern="0" dirty="0">
                <a:cs typeface="+mn-ea"/>
                <a:sym typeface="+mn-lt"/>
              </a:rPr>
              <a:t>超。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b="1" kern="0" dirty="0">
                <a:cs typeface="+mn-ea"/>
                <a:sym typeface="+mn-lt"/>
              </a:rPr>
              <a:t>　　二、声与能量。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（</a:t>
            </a:r>
            <a:r>
              <a:rPr lang="en-US" altLang="zh-CN" sz="1500" kern="0" dirty="0">
                <a:cs typeface="+mn-ea"/>
                <a:sym typeface="+mn-lt"/>
              </a:rPr>
              <a:t>1</a:t>
            </a:r>
            <a:r>
              <a:rPr lang="zh-CN" altLang="en-US" sz="1500" kern="0" dirty="0">
                <a:cs typeface="+mn-ea"/>
                <a:sym typeface="+mn-lt"/>
              </a:rPr>
              <a:t>）利用超声波在液体中引起的强烈振动，来清洗钟表等精细的机械。</a:t>
            </a:r>
          </a:p>
          <a:p>
            <a:pPr marL="342892" indent="-342892" defTabSz="914378">
              <a:lnSpc>
                <a:spcPct val="200000"/>
              </a:lnSpc>
              <a:spcBef>
                <a:spcPts val="25"/>
              </a:spcBef>
              <a:buSzPct val="100000"/>
              <a:defRPr/>
            </a:pPr>
            <a:r>
              <a:rPr lang="zh-CN" altLang="en-US" sz="1500" kern="0" dirty="0">
                <a:cs typeface="+mn-ea"/>
                <a:sym typeface="+mn-lt"/>
              </a:rPr>
              <a:t>（</a:t>
            </a:r>
            <a:r>
              <a:rPr lang="en-US" altLang="zh-CN" sz="1500" kern="0" dirty="0">
                <a:cs typeface="+mn-ea"/>
                <a:sym typeface="+mn-lt"/>
              </a:rPr>
              <a:t>2</a:t>
            </a:r>
            <a:r>
              <a:rPr lang="zh-CN" altLang="en-US" sz="1500" kern="0" dirty="0">
                <a:cs typeface="+mn-ea"/>
                <a:sym typeface="+mn-lt"/>
              </a:rPr>
              <a:t>）外科医生利用超声波振动除去人体内结石。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F9FE97-3771-4DBB-92B6-6D8D7EFB5EC2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3">
            <a:extLst>
              <a:ext uri="{FF2B5EF4-FFF2-40B4-BE49-F238E27FC236}">
                <a16:creationId xmlns:a16="http://schemas.microsoft.com/office/drawing/2014/main" id="{F2126010-1323-4D13-97AC-AE7C7BC291CF}"/>
              </a:ext>
            </a:extLst>
          </p:cNvPr>
          <p:cNvSpPr/>
          <p:nvPr/>
        </p:nvSpPr>
        <p:spPr>
          <a:xfrm>
            <a:off x="664226" y="1413650"/>
            <a:ext cx="1360313" cy="408621"/>
          </a:xfrm>
          <a:prstGeom prst="roundRect">
            <a:avLst/>
          </a:prstGeom>
          <a:solidFill>
            <a:srgbClr val="92D050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典型例题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1F2C7743-AB90-45EC-B95E-A25E02C94235}"/>
              </a:ext>
            </a:extLst>
          </p:cNvPr>
          <p:cNvSpPr txBox="1"/>
          <p:nvPr/>
        </p:nvSpPr>
        <p:spPr>
          <a:xfrm>
            <a:off x="599251" y="840299"/>
            <a:ext cx="2136161" cy="4154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28575" rtlCol="0" anchor="t">
            <a:spAutoFit/>
          </a:bodyPr>
          <a:lstStyle/>
          <a:p>
            <a:pPr defTabSz="914378" latinLnBrk="1" hangingPunct="0"/>
            <a:r>
              <a:rPr lang="zh-CN" altLang="en-US" sz="2100" dirty="0">
                <a:cs typeface="+mn-ea"/>
                <a:sym typeface="+mn-lt"/>
              </a:rPr>
              <a:t>考点一  声与信息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37680" y="1914895"/>
            <a:ext cx="7619183" cy="228524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1800" dirty="0">
                <a:cs typeface="+mn-ea"/>
                <a:sym typeface="+mn-lt"/>
              </a:rPr>
              <a:t>1. </a:t>
            </a:r>
            <a:r>
              <a:rPr lang="zh-CN" altLang="en-US" sz="1800" dirty="0">
                <a:cs typeface="+mn-ea"/>
                <a:sym typeface="+mn-lt"/>
              </a:rPr>
              <a:t>中医诊病</a:t>
            </a:r>
            <a:r>
              <a:rPr lang="en-US" altLang="zh-CN" sz="1800" dirty="0">
                <a:cs typeface="+mn-ea"/>
                <a:sym typeface="+mn-lt"/>
              </a:rPr>
              <a:t>,</a:t>
            </a:r>
            <a:r>
              <a:rPr lang="zh-CN" altLang="en-US" sz="1800" dirty="0">
                <a:cs typeface="+mn-ea"/>
                <a:sym typeface="+mn-lt"/>
              </a:rPr>
              <a:t>一般要“望”、“闻”、“问”、“切”</a:t>
            </a:r>
            <a:r>
              <a:rPr lang="en-US" altLang="zh-CN" sz="1800" dirty="0">
                <a:cs typeface="+mn-ea"/>
                <a:sym typeface="+mn-lt"/>
              </a:rPr>
              <a:t>,</a:t>
            </a:r>
            <a:r>
              <a:rPr lang="zh-CN" altLang="en-US" sz="1800" dirty="0">
                <a:cs typeface="+mn-ea"/>
                <a:sym typeface="+mn-lt"/>
              </a:rPr>
              <a:t>其中利用病变器官的声音提供信息的诊病方法叫</a:t>
            </a:r>
            <a:r>
              <a:rPr lang="en-US" altLang="zh-CN" sz="1800" dirty="0">
                <a:cs typeface="+mn-ea"/>
                <a:sym typeface="+mn-lt"/>
              </a:rPr>
              <a:t>(   </a:t>
            </a:r>
            <a:r>
              <a:rPr lang="zh-CN" altLang="en-US" sz="1800" dirty="0">
                <a:cs typeface="+mn-ea"/>
                <a:sym typeface="+mn-lt"/>
              </a:rPr>
              <a:t>　</a:t>
            </a:r>
            <a:r>
              <a:rPr lang="en-US" altLang="zh-CN" sz="1800" dirty="0">
                <a:cs typeface="+mn-ea"/>
                <a:sym typeface="+mn-lt"/>
              </a:rPr>
              <a:t> )</a:t>
            </a:r>
          </a:p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1800" dirty="0">
                <a:cs typeface="+mn-ea"/>
                <a:sym typeface="+mn-lt"/>
              </a:rPr>
              <a:t>A.</a:t>
            </a:r>
            <a:r>
              <a:rPr lang="zh-CN" altLang="en-US" sz="1800" dirty="0">
                <a:cs typeface="+mn-ea"/>
                <a:sym typeface="+mn-lt"/>
              </a:rPr>
              <a:t>望　　　　　</a:t>
            </a:r>
            <a:r>
              <a:rPr lang="en-US" altLang="zh-CN" sz="1800" dirty="0">
                <a:cs typeface="+mn-ea"/>
                <a:sym typeface="+mn-lt"/>
              </a:rPr>
              <a:t>B.</a:t>
            </a:r>
            <a:r>
              <a:rPr lang="zh-CN" altLang="en-US" sz="1800" dirty="0">
                <a:cs typeface="+mn-ea"/>
                <a:sym typeface="+mn-lt"/>
              </a:rPr>
              <a:t>闻      </a:t>
            </a:r>
            <a:endParaRPr lang="en-US" altLang="zh-CN" sz="1800" dirty="0">
              <a:cs typeface="+mn-ea"/>
              <a:sym typeface="+mn-lt"/>
            </a:endParaRPr>
          </a:p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en-US" altLang="zh-CN" sz="1800" dirty="0">
                <a:cs typeface="+mn-ea"/>
                <a:sym typeface="+mn-lt"/>
              </a:rPr>
              <a:t>C.</a:t>
            </a:r>
            <a:r>
              <a:rPr lang="zh-CN" altLang="en-US" sz="1800" dirty="0">
                <a:cs typeface="+mn-ea"/>
                <a:sym typeface="+mn-lt"/>
              </a:rPr>
              <a:t>问　　　　　</a:t>
            </a:r>
            <a:r>
              <a:rPr lang="en-US" altLang="zh-CN" sz="1800" dirty="0">
                <a:cs typeface="+mn-ea"/>
                <a:sym typeface="+mn-lt"/>
              </a:rPr>
              <a:t>D.</a:t>
            </a:r>
            <a:r>
              <a:rPr lang="zh-CN" altLang="en-US" sz="1800" dirty="0">
                <a:cs typeface="+mn-ea"/>
                <a:sym typeface="+mn-lt"/>
              </a:rPr>
              <a:t>切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18875" y="2622103"/>
            <a:ext cx="254524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46E437-1D2E-464B-99D9-D7DCBA8D47BB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666894" y="997573"/>
            <a:ext cx="1447067" cy="408621"/>
          </a:xfrm>
          <a:prstGeom prst="roundRect">
            <a:avLst/>
          </a:prstGeom>
          <a:solidFill>
            <a:srgbClr val="92D050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迁移训练 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666894" y="1591284"/>
            <a:ext cx="8477106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1500" b="1" dirty="0">
                <a:cs typeface="+mn-ea"/>
                <a:sym typeface="+mn-lt"/>
              </a:rPr>
              <a:t>2</a:t>
            </a:r>
            <a:r>
              <a:rPr lang="en-US" altLang="zh-CN" sz="1500" dirty="0">
                <a:cs typeface="+mn-ea"/>
                <a:sym typeface="+mn-lt"/>
              </a:rPr>
              <a:t>. </a:t>
            </a:r>
            <a:r>
              <a:rPr lang="zh-CN" altLang="zh-CN" sz="1500" dirty="0">
                <a:cs typeface="+mn-ea"/>
                <a:sym typeface="+mn-lt"/>
              </a:rPr>
              <a:t>利用</a:t>
            </a:r>
            <a:r>
              <a:rPr lang="en-US" altLang="zh-CN" sz="1500" dirty="0">
                <a:cs typeface="+mn-ea"/>
                <a:sym typeface="+mn-lt"/>
              </a:rPr>
              <a:t>“B</a:t>
            </a:r>
            <a:r>
              <a:rPr lang="zh-CN" altLang="zh-CN" sz="1500" dirty="0">
                <a:cs typeface="+mn-ea"/>
                <a:sym typeface="+mn-lt"/>
              </a:rPr>
              <a:t>超</a:t>
            </a:r>
            <a:r>
              <a:rPr lang="en-US" altLang="zh-CN" sz="1500" dirty="0">
                <a:cs typeface="+mn-ea"/>
                <a:sym typeface="+mn-lt"/>
              </a:rPr>
              <a:t>”</a:t>
            </a:r>
            <a:r>
              <a:rPr lang="zh-CN" altLang="zh-CN" sz="1500" dirty="0">
                <a:cs typeface="+mn-ea"/>
                <a:sym typeface="+mn-lt"/>
              </a:rPr>
              <a:t>可以帮助医生确定病人体内脏器的情况，这是因为</a:t>
            </a:r>
            <a:r>
              <a:rPr lang="en-US" altLang="zh-CN" sz="1500" dirty="0">
                <a:cs typeface="+mn-ea"/>
                <a:sym typeface="+mn-lt"/>
              </a:rPr>
              <a:t>(        )</a:t>
            </a:r>
            <a:endParaRPr lang="zh-CN" altLang="zh-CN" sz="1500" dirty="0">
              <a:cs typeface="+mn-ea"/>
              <a:sym typeface="+mn-lt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A.“B</a:t>
            </a:r>
            <a:r>
              <a:rPr lang="zh-CN" altLang="zh-CN" sz="1500" dirty="0">
                <a:cs typeface="+mn-ea"/>
                <a:sym typeface="+mn-lt"/>
              </a:rPr>
              <a:t>超</a:t>
            </a:r>
            <a:r>
              <a:rPr lang="en-US" altLang="zh-CN" sz="1500" dirty="0">
                <a:cs typeface="+mn-ea"/>
                <a:sym typeface="+mn-lt"/>
              </a:rPr>
              <a:t>”</a:t>
            </a:r>
            <a:r>
              <a:rPr lang="zh-CN" altLang="zh-CN" sz="1500" dirty="0">
                <a:cs typeface="+mn-ea"/>
                <a:sym typeface="+mn-lt"/>
              </a:rPr>
              <a:t>声波的频率很高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B.“B</a:t>
            </a:r>
            <a:r>
              <a:rPr lang="zh-CN" altLang="zh-CN" sz="1500" dirty="0">
                <a:cs typeface="+mn-ea"/>
                <a:sym typeface="+mn-lt"/>
              </a:rPr>
              <a:t>超</a:t>
            </a:r>
            <a:r>
              <a:rPr lang="en-US" altLang="zh-CN" sz="1500" dirty="0">
                <a:cs typeface="+mn-ea"/>
                <a:sym typeface="+mn-lt"/>
              </a:rPr>
              <a:t>”</a:t>
            </a:r>
            <a:r>
              <a:rPr lang="zh-CN" altLang="zh-CN" sz="1500" dirty="0">
                <a:cs typeface="+mn-ea"/>
                <a:sym typeface="+mn-lt"/>
              </a:rPr>
              <a:t>声波的能量很大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C.“B</a:t>
            </a:r>
            <a:r>
              <a:rPr lang="zh-CN" altLang="zh-CN" sz="1500" dirty="0">
                <a:cs typeface="+mn-ea"/>
                <a:sym typeface="+mn-lt"/>
              </a:rPr>
              <a:t>超</a:t>
            </a:r>
            <a:r>
              <a:rPr lang="en-US" altLang="zh-CN" sz="1500" dirty="0">
                <a:cs typeface="+mn-ea"/>
                <a:sym typeface="+mn-lt"/>
              </a:rPr>
              <a:t>”</a:t>
            </a:r>
            <a:r>
              <a:rPr lang="zh-CN" altLang="zh-CN" sz="1500" dirty="0">
                <a:cs typeface="+mn-ea"/>
                <a:sym typeface="+mn-lt"/>
              </a:rPr>
              <a:t>声波进入人体，可在脏器上发生反射，反射波带有信息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D.“B</a:t>
            </a:r>
            <a:r>
              <a:rPr lang="zh-CN" altLang="zh-CN" sz="1500" dirty="0">
                <a:cs typeface="+mn-ea"/>
                <a:sym typeface="+mn-lt"/>
              </a:rPr>
              <a:t>超</a:t>
            </a:r>
            <a:r>
              <a:rPr lang="en-US" altLang="zh-CN" sz="1500" dirty="0">
                <a:cs typeface="+mn-ea"/>
                <a:sym typeface="+mn-lt"/>
              </a:rPr>
              <a:t>”</a:t>
            </a:r>
            <a:r>
              <a:rPr lang="zh-CN" altLang="zh-CN" sz="1500" dirty="0">
                <a:cs typeface="+mn-ea"/>
                <a:sym typeface="+mn-lt"/>
              </a:rPr>
              <a:t>声波进入人体可穿透内部脏器治病</a:t>
            </a:r>
            <a:endParaRPr lang="zh-CN" altLang="en-US" sz="1500" dirty="0">
              <a:cs typeface="+mn-ea"/>
              <a:sym typeface="+mn-lt"/>
            </a:endParaRPr>
          </a:p>
        </p:txBody>
      </p:sp>
      <p:pic>
        <p:nvPicPr>
          <p:cNvPr id="5" name="Picture 5" descr="C:\Users\lenovo\Desktop\转WORD\DF044.TIF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038" y="2159538"/>
            <a:ext cx="1918068" cy="12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59079" y="1694398"/>
            <a:ext cx="21008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100" b="1" kern="10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zh-CN" altLang="en-US" sz="21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D993EB-ED3A-472B-AC80-0F5EBF27E5F7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占位符 430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97191" y="866776"/>
            <a:ext cx="6780229" cy="1935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zh-CN" sz="1800" dirty="0">
                <a:cs typeface="+mn-ea"/>
                <a:sym typeface="+mn-lt"/>
              </a:rPr>
              <a:t>    3.</a:t>
            </a:r>
            <a:r>
              <a:rPr lang="zh-CN" altLang="en-US" sz="1800" dirty="0">
                <a:cs typeface="+mn-ea"/>
                <a:sym typeface="+mn-lt"/>
              </a:rPr>
              <a:t>  某人对着山谷对面的山峰喊了一声，</a:t>
            </a:r>
            <a:r>
              <a:rPr lang="en-US" altLang="zh-CN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秒后听到了回声，求人与山峰之间的距离？</a:t>
            </a:r>
          </a:p>
        </p:txBody>
      </p:sp>
      <p:graphicFrame>
        <p:nvGraphicFramePr>
          <p:cNvPr id="43012" name="内容占位符 430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74007953"/>
              </p:ext>
            </p:extLst>
          </p:nvPr>
        </p:nvGraphicFramePr>
        <p:xfrm>
          <a:off x="882275" y="2719846"/>
          <a:ext cx="1280263" cy="35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4870" imgH="203024" progId="Equation.DSMT4">
                  <p:embed/>
                </p:oleObj>
              </mc:Choice>
              <mc:Fallback>
                <p:oleObj r:id="rId2" imgW="494870" imgH="203024" progId="Equation.DSMT4">
                  <p:embed/>
                  <p:pic>
                    <p:nvPicPr>
                      <p:cNvPr id="43012" name="内容占位符 430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75" y="2719846"/>
                        <a:ext cx="1280263" cy="35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内容占位符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3595452"/>
              </p:ext>
            </p:extLst>
          </p:nvPr>
        </p:nvGraphicFramePr>
        <p:xfrm>
          <a:off x="7748709" y="2571750"/>
          <a:ext cx="60602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9440" imgH="1020600" progId="Equation.DSMT4">
                  <p:embed/>
                </p:oleObj>
              </mc:Choice>
              <mc:Fallback>
                <p:oleObj r:id="rId4" imgW="559440" imgH="1020600" progId="Equation.DSMT4">
                  <p:embed/>
                  <p:pic>
                    <p:nvPicPr>
                      <p:cNvPr id="10249" name="内容占位符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709" y="2571750"/>
                        <a:ext cx="60602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文本框 43012"/>
          <p:cNvSpPr txBox="1">
            <a:spLocks noChangeArrowheads="1"/>
          </p:cNvSpPr>
          <p:nvPr/>
        </p:nvSpPr>
        <p:spPr bwMode="auto">
          <a:xfrm>
            <a:off x="2417920" y="2719846"/>
            <a:ext cx="9144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cs typeface="+mn-ea"/>
                <a:sym typeface="+mn-lt"/>
              </a:rPr>
              <a:t>解：</a:t>
            </a:r>
          </a:p>
        </p:txBody>
      </p:sp>
      <p:sp>
        <p:nvSpPr>
          <p:cNvPr id="43014" name="文本框 43013"/>
          <p:cNvSpPr txBox="1">
            <a:spLocks noChangeArrowheads="1"/>
          </p:cNvSpPr>
          <p:nvPr/>
        </p:nvSpPr>
        <p:spPr bwMode="auto">
          <a:xfrm>
            <a:off x="3744012" y="2726343"/>
            <a:ext cx="152469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cs typeface="+mn-ea"/>
                <a:sym typeface="+mn-lt"/>
              </a:rPr>
              <a:t>=340m/s ×</a:t>
            </a:r>
          </a:p>
        </p:txBody>
      </p:sp>
      <p:sp>
        <p:nvSpPr>
          <p:cNvPr id="43016" name="文本框 43015"/>
          <p:cNvSpPr txBox="1">
            <a:spLocks noChangeArrowheads="1"/>
          </p:cNvSpPr>
          <p:nvPr/>
        </p:nvSpPr>
        <p:spPr bwMode="auto">
          <a:xfrm>
            <a:off x="6334813" y="2726343"/>
            <a:ext cx="97166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cs typeface="+mn-ea"/>
                <a:sym typeface="+mn-lt"/>
              </a:rPr>
              <a:t>=680m</a:t>
            </a:r>
          </a:p>
        </p:txBody>
      </p:sp>
      <p:sp>
        <p:nvSpPr>
          <p:cNvPr id="43017" name="文本框 43016"/>
          <p:cNvSpPr txBox="1">
            <a:spLocks noChangeArrowheads="1"/>
          </p:cNvSpPr>
          <p:nvPr/>
        </p:nvSpPr>
        <p:spPr bwMode="auto">
          <a:xfrm>
            <a:off x="1009454" y="3628436"/>
            <a:ext cx="43434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cs typeface="+mn-ea"/>
                <a:sym typeface="+mn-lt"/>
              </a:rPr>
              <a:t>答：人与山峰相距</a:t>
            </a:r>
            <a:r>
              <a:rPr lang="en-US" altLang="zh-CN" sz="2100" b="1" dirty="0">
                <a:solidFill>
                  <a:srgbClr val="FF0000"/>
                </a:solidFill>
                <a:cs typeface="+mn-ea"/>
                <a:sym typeface="+mn-lt"/>
              </a:rPr>
              <a:t>680m</a:t>
            </a:r>
            <a:r>
              <a:rPr lang="zh-CN" altLang="en-US" sz="2100" b="1" dirty="0">
                <a:solidFill>
                  <a:srgbClr val="FF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72C0C7-589B-4FDC-8635-CAFACC693651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3" grpId="0"/>
      <p:bldP spid="43014" grpId="0"/>
      <p:bldP spid="43016" grpId="0"/>
      <p:bldP spid="430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">
            <a:extLst>
              <a:ext uri="{FF2B5EF4-FFF2-40B4-BE49-F238E27FC236}">
                <a16:creationId xmlns:a16="http://schemas.microsoft.com/office/drawing/2014/main" id="{F2126010-1323-4D13-97AC-AE7C7BC291CF}"/>
              </a:ext>
            </a:extLst>
          </p:cNvPr>
          <p:cNvSpPr/>
          <p:nvPr/>
        </p:nvSpPr>
        <p:spPr>
          <a:xfrm>
            <a:off x="615510" y="1517886"/>
            <a:ext cx="1527308" cy="408621"/>
          </a:xfrm>
          <a:prstGeom prst="roundRect">
            <a:avLst/>
          </a:prstGeom>
          <a:solidFill>
            <a:srgbClr val="92D050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典型例题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0" y="2089198"/>
            <a:ext cx="8094662" cy="14542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250000"/>
              </a:lnSpc>
              <a:spcBef>
                <a:spcPct val="0"/>
              </a:spcBef>
            </a:pPr>
            <a:r>
              <a:rPr lang="en-US" altLang="zh-CN" sz="1800" dirty="0">
                <a:cs typeface="+mn-ea"/>
                <a:sym typeface="+mn-lt"/>
              </a:rPr>
              <a:t>4. </a:t>
            </a:r>
            <a:r>
              <a:rPr lang="zh-CN" altLang="en-US" sz="1800" dirty="0">
                <a:cs typeface="+mn-ea"/>
                <a:sym typeface="+mn-lt"/>
              </a:rPr>
              <a:t>在一个两端开口的纸筒的一端蒙上橡皮膜，用橡皮筋扎紧。对着火焰敲橡皮膜，火焰会</a:t>
            </a:r>
            <a:r>
              <a:rPr lang="en-US" altLang="zh-CN" sz="1800" dirty="0">
                <a:cs typeface="+mn-ea"/>
                <a:sym typeface="+mn-lt"/>
              </a:rPr>
              <a:t>_______</a:t>
            </a:r>
            <a:r>
              <a:rPr lang="zh-CN" altLang="en-US" sz="1800" dirty="0">
                <a:cs typeface="+mn-ea"/>
                <a:sym typeface="+mn-lt"/>
              </a:rPr>
              <a:t>。这说明了</a:t>
            </a:r>
            <a:r>
              <a:rPr lang="en-US" altLang="zh-CN" sz="1800" dirty="0">
                <a:cs typeface="+mn-ea"/>
                <a:sym typeface="+mn-lt"/>
              </a:rPr>
              <a:t>_______________</a:t>
            </a:r>
            <a:r>
              <a:rPr lang="zh-CN" altLang="en-US" sz="1800" dirty="0">
                <a:cs typeface="+mn-ea"/>
                <a:sym typeface="+mn-lt"/>
              </a:rPr>
              <a:t>。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98407" y="3036088"/>
            <a:ext cx="1030199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1500" b="1" dirty="0">
                <a:solidFill>
                  <a:srgbClr val="FF0000"/>
                </a:solidFill>
                <a:cs typeface="+mn-ea"/>
                <a:sym typeface="+mn-lt"/>
              </a:rPr>
              <a:t>摇摆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72356" y="3036088"/>
            <a:ext cx="2465268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1500" b="1" dirty="0">
                <a:solidFill>
                  <a:srgbClr val="FF0000"/>
                </a:solidFill>
                <a:cs typeface="+mn-ea"/>
                <a:sym typeface="+mn-lt"/>
              </a:rPr>
              <a:t>声音能传递能量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E53C78-1D81-4EA0-804A-3720DA430413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36988142-0885-4CEA-B232-5E7F84C9840C}"/>
              </a:ext>
            </a:extLst>
          </p:cNvPr>
          <p:cNvSpPr txBox="1"/>
          <p:nvPr/>
        </p:nvSpPr>
        <p:spPr>
          <a:xfrm>
            <a:off x="599251" y="840299"/>
            <a:ext cx="2136161" cy="4154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28575" rtlCol="0" anchor="t">
            <a:spAutoFit/>
          </a:bodyPr>
          <a:lstStyle/>
          <a:p>
            <a:pPr defTabSz="914378" latinLnBrk="1" hangingPunct="0"/>
            <a:r>
              <a:rPr lang="zh-CN" altLang="en-US" sz="2100" dirty="0">
                <a:cs typeface="+mn-ea"/>
                <a:sym typeface="+mn-lt"/>
              </a:rPr>
              <a:t>考点二  声与能量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utoUpdateAnimBg="0"/>
      <p:bldP spid="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616047" y="989499"/>
            <a:ext cx="1462564" cy="408621"/>
          </a:xfrm>
          <a:prstGeom prst="roundRect">
            <a:avLst/>
          </a:prstGeom>
          <a:solidFill>
            <a:srgbClr val="92D050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迁移训练 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59486" y="1497103"/>
            <a:ext cx="7804898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5. </a:t>
            </a:r>
            <a:r>
              <a:rPr lang="zh-CN" altLang="zh-CN" sz="1500" dirty="0">
                <a:cs typeface="+mn-ea"/>
                <a:sym typeface="+mn-lt"/>
              </a:rPr>
              <a:t>有一种电动牙刷，它能发出超声波，直达牙刷棕毛刷不到的地方，这种刷牙方式既干净又舒服</a:t>
            </a:r>
            <a:r>
              <a:rPr lang="en-US" altLang="zh-CN" sz="1500" dirty="0">
                <a:cs typeface="+mn-ea"/>
                <a:sym typeface="+mn-lt"/>
              </a:rPr>
              <a:t>.</a:t>
            </a:r>
            <a:r>
              <a:rPr lang="zh-CN" altLang="zh-CN" sz="1500" dirty="0">
                <a:cs typeface="+mn-ea"/>
                <a:sym typeface="+mn-lt"/>
              </a:rPr>
              <a:t>下列声音的利用与电动牙刷的声音利用方式不同的是</a:t>
            </a:r>
            <a:r>
              <a:rPr lang="en-US" altLang="zh-CN" sz="1500" dirty="0">
                <a:cs typeface="+mn-ea"/>
                <a:sym typeface="+mn-lt"/>
              </a:rPr>
              <a:t>(      )</a:t>
            </a:r>
            <a:endParaRPr lang="zh-CN" altLang="zh-CN" sz="1500" dirty="0">
              <a:cs typeface="+mn-ea"/>
              <a:sym typeface="+mn-lt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A.</a:t>
            </a:r>
            <a:r>
              <a:rPr lang="zh-CN" altLang="zh-CN" sz="1500" dirty="0">
                <a:cs typeface="+mn-ea"/>
                <a:sym typeface="+mn-lt"/>
              </a:rPr>
              <a:t>登雪山时不许高声讲话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B.</a:t>
            </a:r>
            <a:r>
              <a:rPr lang="zh-CN" altLang="zh-CN" sz="1500" dirty="0">
                <a:cs typeface="+mn-ea"/>
                <a:sym typeface="+mn-lt"/>
              </a:rPr>
              <a:t>超声波清洗钟表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C.</a:t>
            </a:r>
            <a:r>
              <a:rPr lang="zh-CN" altLang="zh-CN" sz="1500" dirty="0">
                <a:cs typeface="+mn-ea"/>
                <a:sym typeface="+mn-lt"/>
              </a:rPr>
              <a:t>彩超观察胎儿的生长情况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1500" dirty="0">
                <a:cs typeface="+mn-ea"/>
                <a:sym typeface="+mn-lt"/>
              </a:rPr>
              <a:t>D.</a:t>
            </a:r>
            <a:r>
              <a:rPr lang="zh-CN" altLang="zh-CN" sz="1500" dirty="0">
                <a:cs typeface="+mn-ea"/>
                <a:sym typeface="+mn-lt"/>
              </a:rPr>
              <a:t>超声波为结石患者击碎结石</a:t>
            </a:r>
          </a:p>
        </p:txBody>
      </p:sp>
      <p:sp>
        <p:nvSpPr>
          <p:cNvPr id="5" name="矩形 4"/>
          <p:cNvSpPr/>
          <p:nvPr/>
        </p:nvSpPr>
        <p:spPr>
          <a:xfrm>
            <a:off x="5505988" y="2109008"/>
            <a:ext cx="33326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100" b="1" kern="10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zh-CN" altLang="en-US" sz="21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0EF883-A80E-4537-8688-A0EB2F9EA3E1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2321" y="843278"/>
            <a:ext cx="7759359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200000"/>
              </a:lnSpc>
              <a:buFontTx/>
              <a:buNone/>
              <a:defRPr/>
            </a:pPr>
            <a:r>
              <a:rPr lang="en-US" altLang="zh-CN" sz="1500" kern="100" dirty="0">
                <a:cs typeface="+mn-ea"/>
                <a:sym typeface="+mn-lt"/>
              </a:rPr>
              <a:t>6. </a:t>
            </a:r>
            <a:r>
              <a:rPr lang="zh-CN" altLang="zh-CN" sz="1500" kern="100" dirty="0">
                <a:cs typeface="+mn-ea"/>
                <a:sym typeface="+mn-lt"/>
              </a:rPr>
              <a:t>《西游记》第六十八回，写到孙悟空利用</a:t>
            </a:r>
            <a:r>
              <a:rPr lang="en-US" altLang="zh-CN" sz="1500" kern="100" dirty="0">
                <a:cs typeface="+mn-ea"/>
                <a:sym typeface="+mn-lt"/>
              </a:rPr>
              <a:t>“</a:t>
            </a:r>
            <a:r>
              <a:rPr lang="zh-CN" altLang="zh-CN" sz="1500" kern="100" dirty="0">
                <a:cs typeface="+mn-ea"/>
                <a:sym typeface="+mn-lt"/>
              </a:rPr>
              <a:t>悬丝诊脉</a:t>
            </a:r>
            <a:r>
              <a:rPr lang="en-US" altLang="zh-CN" sz="1500" kern="100" dirty="0">
                <a:cs typeface="+mn-ea"/>
                <a:sym typeface="+mn-lt"/>
              </a:rPr>
              <a:t>”</a:t>
            </a:r>
            <a:r>
              <a:rPr lang="zh-CN" altLang="zh-CN" sz="1500" kern="100" dirty="0">
                <a:cs typeface="+mn-ea"/>
                <a:sym typeface="+mn-lt"/>
              </a:rPr>
              <a:t>之法治好了朱紫国国王的病</a:t>
            </a:r>
            <a:r>
              <a:rPr lang="en-US" altLang="zh-CN" sz="1500" kern="100" dirty="0">
                <a:cs typeface="+mn-ea"/>
                <a:sym typeface="+mn-lt"/>
              </a:rPr>
              <a:t>.</a:t>
            </a:r>
            <a:r>
              <a:rPr lang="zh-CN" altLang="zh-CN" sz="1500" kern="100" dirty="0">
                <a:cs typeface="+mn-ea"/>
                <a:sym typeface="+mn-lt"/>
              </a:rPr>
              <a:t>所谓</a:t>
            </a:r>
            <a:r>
              <a:rPr lang="en-US" altLang="zh-CN" sz="1500" kern="100" dirty="0">
                <a:cs typeface="+mn-ea"/>
                <a:sym typeface="+mn-lt"/>
              </a:rPr>
              <a:t>“</a:t>
            </a:r>
            <a:r>
              <a:rPr lang="zh-CN" altLang="zh-CN" sz="1500" kern="100" dirty="0">
                <a:cs typeface="+mn-ea"/>
                <a:sym typeface="+mn-lt"/>
              </a:rPr>
              <a:t>悬丝诊脉</a:t>
            </a:r>
            <a:r>
              <a:rPr lang="en-US" altLang="zh-CN" sz="1500" kern="100" dirty="0">
                <a:cs typeface="+mn-ea"/>
                <a:sym typeface="+mn-lt"/>
              </a:rPr>
              <a:t>”</a:t>
            </a:r>
            <a:r>
              <a:rPr lang="zh-CN" altLang="zh-CN" sz="1500" kern="100" dirty="0">
                <a:cs typeface="+mn-ea"/>
                <a:sym typeface="+mn-lt"/>
              </a:rPr>
              <a:t>，相传是将丝线系在病人手腕上，医生从线的另一端就可以感受出病人的脉搏跳动情况，从而来诊断病情</a:t>
            </a:r>
            <a:r>
              <a:rPr lang="en-US" altLang="zh-CN" sz="1500" kern="100" dirty="0">
                <a:cs typeface="+mn-ea"/>
                <a:sym typeface="+mn-lt"/>
              </a:rPr>
              <a:t>.</a:t>
            </a:r>
            <a:r>
              <a:rPr lang="zh-CN" altLang="zh-CN" sz="1500" kern="100" dirty="0">
                <a:cs typeface="+mn-ea"/>
                <a:sym typeface="+mn-lt"/>
              </a:rPr>
              <a:t>你能说出</a:t>
            </a:r>
            <a:r>
              <a:rPr lang="en-US" altLang="zh-CN" sz="1500" kern="100" dirty="0">
                <a:cs typeface="+mn-ea"/>
                <a:sym typeface="+mn-lt"/>
              </a:rPr>
              <a:t>“</a:t>
            </a:r>
            <a:r>
              <a:rPr lang="zh-CN" altLang="zh-CN" sz="1500" kern="100" dirty="0">
                <a:cs typeface="+mn-ea"/>
                <a:sym typeface="+mn-lt"/>
              </a:rPr>
              <a:t>悬丝诊脉</a:t>
            </a:r>
            <a:r>
              <a:rPr lang="en-US" altLang="zh-CN" sz="1500" kern="100" dirty="0">
                <a:cs typeface="+mn-ea"/>
                <a:sym typeface="+mn-lt"/>
              </a:rPr>
              <a:t>”</a:t>
            </a:r>
            <a:r>
              <a:rPr lang="zh-CN" altLang="zh-CN" sz="1500" kern="100" dirty="0">
                <a:cs typeface="+mn-ea"/>
                <a:sym typeface="+mn-lt"/>
              </a:rPr>
              <a:t>的原理吗？</a:t>
            </a:r>
            <a:endParaRPr lang="zh-CN" altLang="en-US" sz="1500" dirty="0">
              <a:cs typeface="+mn-ea"/>
              <a:sym typeface="+mn-lt"/>
            </a:endParaRPr>
          </a:p>
        </p:txBody>
      </p:sp>
      <p:pic>
        <p:nvPicPr>
          <p:cNvPr id="18434" name="Picture 2" descr="C:\Users\lenovo\Desktop\转WORD\F055.TIF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305" y="2789437"/>
            <a:ext cx="3058156" cy="12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92321" y="2571751"/>
            <a:ext cx="4320873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200000"/>
              </a:lnSpc>
              <a:buFontTx/>
              <a:buNone/>
              <a:defRPr/>
            </a:pPr>
            <a:r>
              <a:rPr lang="zh-CN" altLang="zh-CN" sz="1500" kern="100" dirty="0">
                <a:cs typeface="+mn-ea"/>
                <a:sym typeface="+mn-lt"/>
              </a:rPr>
              <a:t>声音可以通过丝线传播，声音可以传递信息．</a:t>
            </a:r>
            <a:r>
              <a:rPr lang="en-US" altLang="zh-CN" sz="1500" kern="100" dirty="0">
                <a:cs typeface="+mn-ea"/>
                <a:sym typeface="+mn-lt"/>
              </a:rPr>
              <a:t>“</a:t>
            </a:r>
            <a:r>
              <a:rPr lang="zh-CN" altLang="zh-CN" sz="1500" kern="100" dirty="0">
                <a:cs typeface="+mn-ea"/>
                <a:sym typeface="+mn-lt"/>
              </a:rPr>
              <a:t>悬丝诊脉</a:t>
            </a:r>
            <a:r>
              <a:rPr lang="en-US" altLang="zh-CN" sz="1500" kern="100" dirty="0">
                <a:cs typeface="+mn-ea"/>
                <a:sym typeface="+mn-lt"/>
              </a:rPr>
              <a:t>”</a:t>
            </a:r>
            <a:r>
              <a:rPr lang="zh-CN" altLang="zh-CN" sz="1500" kern="100" dirty="0">
                <a:cs typeface="+mn-ea"/>
                <a:sym typeface="+mn-lt"/>
              </a:rPr>
              <a:t>就是将病人的脉搏跳动通过丝线传播到医生，医生通过声音传递的信息，来判断病情．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2BA369-137C-43B7-9ABC-4D0880F2A42A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00" y="1227847"/>
            <a:ext cx="7590208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300000"/>
              </a:lnSpc>
              <a:spcBef>
                <a:spcPct val="0"/>
              </a:spcBef>
            </a:pPr>
            <a:r>
              <a:rPr kumimoji="1" lang="en-US" altLang="en-US" sz="1800" dirty="0">
                <a:cs typeface="+mn-ea"/>
                <a:sym typeface="+mn-lt"/>
              </a:rPr>
              <a:t>1、</a:t>
            </a:r>
            <a:r>
              <a:rPr kumimoji="1" lang="zh-CN" altLang="en-US" sz="1800" dirty="0">
                <a:cs typeface="+mn-ea"/>
                <a:sym typeface="+mn-lt"/>
              </a:rPr>
              <a:t>了解声可以传递信息。</a:t>
            </a:r>
            <a:endParaRPr kumimoji="1" lang="en-US" altLang="zh-CN" sz="1800" dirty="0">
              <a:cs typeface="+mn-ea"/>
              <a:sym typeface="+mn-lt"/>
            </a:endParaRPr>
          </a:p>
          <a:p>
            <a:pPr algn="l">
              <a:lnSpc>
                <a:spcPct val="300000"/>
              </a:lnSpc>
              <a:spcBef>
                <a:spcPct val="0"/>
              </a:spcBef>
            </a:pPr>
            <a:r>
              <a:rPr kumimoji="1" lang="en-US" altLang="en-US" sz="1800" dirty="0">
                <a:cs typeface="+mn-ea"/>
                <a:sym typeface="+mn-lt"/>
              </a:rPr>
              <a:t>2、</a:t>
            </a:r>
            <a:r>
              <a:rPr kumimoji="1" lang="zh-CN" altLang="en-US" sz="1800" dirty="0">
                <a:cs typeface="+mn-ea"/>
                <a:sym typeface="+mn-lt"/>
              </a:rPr>
              <a:t>了解声可以传递能量。</a:t>
            </a:r>
            <a:endParaRPr kumimoji="1" lang="en-US" altLang="zh-CN" sz="1800" dirty="0">
              <a:cs typeface="+mn-ea"/>
              <a:sym typeface="+mn-lt"/>
            </a:endParaRPr>
          </a:p>
          <a:p>
            <a:pPr algn="l">
              <a:lnSpc>
                <a:spcPct val="300000"/>
              </a:lnSpc>
              <a:spcBef>
                <a:spcPct val="0"/>
              </a:spcBef>
            </a:pPr>
            <a:r>
              <a:rPr kumimoji="1" lang="en-US" altLang="en-US" sz="1800" dirty="0">
                <a:cs typeface="+mn-ea"/>
                <a:sym typeface="+mn-lt"/>
              </a:rPr>
              <a:t>3、</a:t>
            </a:r>
            <a:r>
              <a:rPr kumimoji="1" lang="zh-CN" altLang="en-US" sz="1800" dirty="0">
                <a:cs typeface="+mn-ea"/>
                <a:sym typeface="+mn-lt"/>
              </a:rPr>
              <a:t>通过学习，了解声在现代技术中的应用。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624014" y="2751403"/>
            <a:ext cx="6072187" cy="5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kumimoji="1" lang="en-US" altLang="zh-CN" sz="2800" dirty="0">
                <a:cs typeface="+mn-ea"/>
                <a:sym typeface="+mn-lt"/>
              </a:rPr>
              <a:t> </a:t>
            </a:r>
            <a:endParaRPr kumimoji="1" lang="zh-CN" altLang="en-US" sz="28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0726CE-CFA5-4129-B89F-D58AB7E25720}"/>
              </a:ext>
            </a:extLst>
          </p:cNvPr>
          <p:cNvSpPr txBox="1"/>
          <p:nvPr/>
        </p:nvSpPr>
        <p:spPr>
          <a:xfrm>
            <a:off x="398145" y="246847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9144" y="1181405"/>
            <a:ext cx="50387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100" dirty="0">
                <a:cs typeface="+mn-ea"/>
                <a:sym typeface="+mn-lt"/>
              </a:rPr>
              <a:t>通过声音获取信息的事例有哪些？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9144" y="1899448"/>
            <a:ext cx="4106863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/>
            <a:r>
              <a:rPr kumimoji="1" lang="en-US" altLang="zh-CN" sz="2100" dirty="0">
                <a:cs typeface="+mn-ea"/>
                <a:sym typeface="+mn-lt"/>
              </a:rPr>
              <a:t>1.</a:t>
            </a:r>
            <a:r>
              <a:rPr kumimoji="1" lang="zh-CN" altLang="en-US" sz="2100" dirty="0">
                <a:cs typeface="+mn-ea"/>
                <a:sym typeface="+mn-lt"/>
              </a:rPr>
              <a:t>从异常声音中获取信息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9144" y="2428616"/>
            <a:ext cx="4478337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800" dirty="0">
                <a:cs typeface="+mn-ea"/>
                <a:sym typeface="+mn-lt"/>
              </a:rPr>
              <a:t>医生通过听诊器诊断疾病</a:t>
            </a:r>
            <a:r>
              <a:rPr lang="en-US" altLang="zh-CN" sz="1800" dirty="0">
                <a:cs typeface="+mn-ea"/>
                <a:sym typeface="+mn-lt"/>
              </a:rPr>
              <a:t>;</a:t>
            </a:r>
          </a:p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800" dirty="0">
                <a:cs typeface="+mn-ea"/>
                <a:sym typeface="+mn-lt"/>
              </a:rPr>
              <a:t>汽车修理师通过听汽车发动机</a:t>
            </a:r>
          </a:p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800" dirty="0">
                <a:cs typeface="+mn-ea"/>
                <a:sym typeface="+mn-lt"/>
              </a:rPr>
              <a:t>的声音判断故障 。</a:t>
            </a:r>
            <a:endParaRPr lang="en-US" altLang="zh-CN" sz="1800" dirty="0">
              <a:cs typeface="+mn-ea"/>
              <a:sym typeface="+mn-lt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8407" y="2000525"/>
            <a:ext cx="3113630" cy="207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952864F-0D66-406D-A1EA-ED21D027E0B8}"/>
              </a:ext>
            </a:extLst>
          </p:cNvPr>
          <p:cNvSpPr txBox="1"/>
          <p:nvPr/>
        </p:nvSpPr>
        <p:spPr>
          <a:xfrm>
            <a:off x="398145" y="246848"/>
            <a:ext cx="331365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一、声与信息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44045"/>
          <p:cNvSpPr txBox="1">
            <a:spLocks noChangeArrowheads="1"/>
          </p:cNvSpPr>
          <p:nvPr/>
        </p:nvSpPr>
        <p:spPr bwMode="auto">
          <a:xfrm>
            <a:off x="4891621" y="1676624"/>
            <a:ext cx="3140017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蝙蝠靠超声波探测飞行中的障碍物和发现昆虫 </a:t>
            </a:r>
            <a:r>
              <a:rPr lang="en-US" altLang="zh-CN" sz="1800" dirty="0">
                <a:cs typeface="+mn-ea"/>
                <a:sym typeface="+mn-lt"/>
              </a:rPr>
              <a:t>,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人们利用这个现象研制了声呐。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C37E56-C8D7-4FA5-B38F-BD3BB1A8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09" y="1601826"/>
            <a:ext cx="3663205" cy="19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E216AB3-5471-41F5-A62D-095628C4E03E}"/>
              </a:ext>
            </a:extLst>
          </p:cNvPr>
          <p:cNvSpPr txBox="1"/>
          <p:nvPr/>
        </p:nvSpPr>
        <p:spPr>
          <a:xfrm>
            <a:off x="398145" y="246848"/>
            <a:ext cx="331365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一、声与信息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97662" y="960349"/>
            <a:ext cx="7593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zh-CN" sz="2100" dirty="0">
                <a:cs typeface="+mn-ea"/>
                <a:sym typeface="+mn-lt"/>
              </a:rPr>
              <a:t>根据回声到来的方位和时间,来确定目标的位置和距离.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211342" y="3581606"/>
            <a:ext cx="759301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蝙蝠、海豚觅食                利用声呐探测海深                </a:t>
            </a:r>
            <a:r>
              <a:rPr lang="en-US" altLang="zh-CN" sz="1800" dirty="0">
                <a:cs typeface="+mn-ea"/>
                <a:sym typeface="+mn-lt"/>
              </a:rPr>
              <a:t>B</a:t>
            </a:r>
            <a:r>
              <a:rPr lang="zh-CN" altLang="en-US" sz="1800" dirty="0">
                <a:cs typeface="+mn-ea"/>
                <a:sym typeface="+mn-lt"/>
              </a:rPr>
              <a:t>超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4E7A3C-4BD3-4EAF-8551-E131EA31B133}"/>
              </a:ext>
            </a:extLst>
          </p:cNvPr>
          <p:cNvGrpSpPr/>
          <p:nvPr/>
        </p:nvGrpSpPr>
        <p:grpSpPr>
          <a:xfrm>
            <a:off x="1145356" y="1764401"/>
            <a:ext cx="6668254" cy="1614698"/>
            <a:chOff x="303699" y="1841565"/>
            <a:chExt cx="7833826" cy="208577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579212" y="1841565"/>
              <a:ext cx="4558313" cy="2085776"/>
              <a:chOff x="2243" y="1517"/>
              <a:chExt cx="3083" cy="1886"/>
            </a:xfrm>
          </p:grpSpPr>
          <p:pic>
            <p:nvPicPr>
              <p:cNvPr id="7" name="Picture 13" descr="20060723005202554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3" y="1517"/>
                <a:ext cx="1490" cy="1886"/>
              </a:xfrm>
              <a:prstGeom prst="rect">
                <a:avLst/>
              </a:prstGeom>
              <a:noFill/>
            </p:spPr>
          </p:pic>
          <p:pic>
            <p:nvPicPr>
              <p:cNvPr id="9" name="Picture 1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81" y="1829"/>
                <a:ext cx="1245" cy="1262"/>
              </a:xfrm>
              <a:prstGeom prst="rect">
                <a:avLst/>
              </a:prstGeom>
              <a:noFill/>
            </p:spPr>
          </p:pic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F7B1E5C-20F9-4FE6-822D-46DE8683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99" y="1846611"/>
              <a:ext cx="2751228" cy="206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15A577A-5BB6-478A-AF8B-0829DFEF7CD4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回声定位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1f4b6735-7521-4746-b29c-bca2979f7b6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435" y="1430662"/>
            <a:ext cx="3035431" cy="180467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42693" name="Picture 5" descr="648439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917" y="1369266"/>
            <a:ext cx="2576318" cy="192746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997873" y="3521214"/>
            <a:ext cx="25066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100" dirty="0">
                <a:cs typeface="+mn-ea"/>
                <a:sym typeface="+mn-lt"/>
              </a:rPr>
              <a:t>超声波测速仪 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5597921" y="3513992"/>
            <a:ext cx="240680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100" dirty="0">
                <a:cs typeface="+mn-ea"/>
                <a:sym typeface="+mn-lt"/>
              </a:rPr>
              <a:t>超声波探伤仪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8779A-FBFF-4FFA-A6A7-93677D54DBD8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回声定位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2426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图片 91138" descr="C:\Users\Administrator\Desktop\03904003.jpg03904003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15" y="2227083"/>
            <a:ext cx="4057496" cy="1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图片 9113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183" y="2177592"/>
            <a:ext cx="2619716" cy="11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文本框 91140"/>
          <p:cNvSpPr txBox="1">
            <a:spLocks noChangeArrowheads="1"/>
          </p:cNvSpPr>
          <p:nvPr/>
        </p:nvSpPr>
        <p:spPr bwMode="auto">
          <a:xfrm>
            <a:off x="2247558" y="1139212"/>
            <a:ext cx="5130800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利用超声波可以制造倒车雷达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2A402B-0601-4C0C-95F2-5DE0960FD2E6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回声定位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64513"/>
          <p:cNvSpPr>
            <a:spLocks noChangeArrowheads="1"/>
          </p:cNvSpPr>
          <p:nvPr/>
        </p:nvSpPr>
        <p:spPr bwMode="auto">
          <a:xfrm>
            <a:off x="685800" y="1602600"/>
            <a:ext cx="2057400" cy="1254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4515" name="文本框 64514"/>
          <p:cNvSpPr txBox="1">
            <a:spLocks noChangeArrowheads="1"/>
          </p:cNvSpPr>
          <p:nvPr/>
        </p:nvSpPr>
        <p:spPr bwMode="auto">
          <a:xfrm>
            <a:off x="597269" y="1614569"/>
            <a:ext cx="266700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蝙蝠利用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超声波导航（回声定位）</a:t>
            </a:r>
          </a:p>
        </p:txBody>
      </p:sp>
      <p:sp>
        <p:nvSpPr>
          <p:cNvPr id="64516" name="直接连接符 64515"/>
          <p:cNvSpPr>
            <a:spLocks noChangeShapeType="1"/>
          </p:cNvSpPr>
          <p:nvPr/>
        </p:nvSpPr>
        <p:spPr bwMode="auto">
          <a:xfrm flipV="1">
            <a:off x="3096704" y="2486941"/>
            <a:ext cx="1489620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4517" name="文本框 64516"/>
          <p:cNvSpPr txBox="1">
            <a:spLocks noChangeArrowheads="1"/>
          </p:cNvSpPr>
          <p:nvPr/>
        </p:nvSpPr>
        <p:spPr bwMode="auto">
          <a:xfrm>
            <a:off x="2927114" y="2037869"/>
            <a:ext cx="1828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cs typeface="+mn-ea"/>
                <a:sym typeface="+mn-lt"/>
              </a:rPr>
              <a:t>人们受到启示</a:t>
            </a:r>
          </a:p>
        </p:txBody>
      </p:sp>
      <p:sp>
        <p:nvSpPr>
          <p:cNvPr id="64518" name="直接连接符 64517"/>
          <p:cNvSpPr>
            <a:spLocks noChangeShapeType="1"/>
          </p:cNvSpPr>
          <p:nvPr/>
        </p:nvSpPr>
        <p:spPr bwMode="auto">
          <a:xfrm>
            <a:off x="5410200" y="1773626"/>
            <a:ext cx="0" cy="1425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19" name="直接连接符 64518"/>
          <p:cNvSpPr>
            <a:spLocks noChangeShapeType="1"/>
          </p:cNvSpPr>
          <p:nvPr/>
        </p:nvSpPr>
        <p:spPr bwMode="auto">
          <a:xfrm>
            <a:off x="5410200" y="177362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20" name="直接连接符 64519"/>
          <p:cNvSpPr>
            <a:spLocks noChangeShapeType="1"/>
          </p:cNvSpPr>
          <p:nvPr/>
        </p:nvSpPr>
        <p:spPr bwMode="auto">
          <a:xfrm>
            <a:off x="5410200" y="245773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21" name="直接连接符 64520"/>
          <p:cNvSpPr>
            <a:spLocks noChangeShapeType="1"/>
          </p:cNvSpPr>
          <p:nvPr/>
        </p:nvSpPr>
        <p:spPr bwMode="auto">
          <a:xfrm>
            <a:off x="5410200" y="3198848"/>
            <a:ext cx="6646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22" name="文本框 64521"/>
          <p:cNvSpPr txBox="1">
            <a:spLocks noChangeArrowheads="1"/>
          </p:cNvSpPr>
          <p:nvPr/>
        </p:nvSpPr>
        <p:spPr bwMode="auto">
          <a:xfrm>
            <a:off x="4607244" y="1646196"/>
            <a:ext cx="560608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声</a:t>
            </a:r>
            <a:endParaRPr lang="en-US" altLang="zh-CN" sz="18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dirty="0">
                <a:cs typeface="+mn-ea"/>
                <a:sym typeface="+mn-lt"/>
              </a:rPr>
              <a:t>呐</a:t>
            </a:r>
          </a:p>
        </p:txBody>
      </p:sp>
      <p:sp>
        <p:nvSpPr>
          <p:cNvPr id="64523" name="文本框 64522"/>
          <p:cNvSpPr txBox="1">
            <a:spLocks noChangeArrowheads="1"/>
          </p:cNvSpPr>
          <p:nvPr/>
        </p:nvSpPr>
        <p:spPr bwMode="auto">
          <a:xfrm>
            <a:off x="6199700" y="1610329"/>
            <a:ext cx="2765544" cy="3924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cs typeface="+mn-ea"/>
                <a:sym typeface="+mn-lt"/>
              </a:rPr>
              <a:t>探测海深、海底暗礁等</a:t>
            </a:r>
          </a:p>
        </p:txBody>
      </p:sp>
      <p:sp>
        <p:nvSpPr>
          <p:cNvPr id="64524" name="文本框 64523"/>
          <p:cNvSpPr txBox="1">
            <a:spLocks noChangeArrowheads="1"/>
          </p:cNvSpPr>
          <p:nvPr/>
        </p:nvSpPr>
        <p:spPr bwMode="auto">
          <a:xfrm>
            <a:off x="6179075" y="2270948"/>
            <a:ext cx="2779295" cy="3924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cs typeface="+mn-ea"/>
                <a:sym typeface="+mn-lt"/>
              </a:rPr>
              <a:t>探测鱼群、潜艇位置等</a:t>
            </a:r>
          </a:p>
        </p:txBody>
      </p:sp>
      <p:sp>
        <p:nvSpPr>
          <p:cNvPr id="64525" name="文本框 64524"/>
          <p:cNvSpPr txBox="1">
            <a:spLocks noChangeArrowheads="1"/>
          </p:cNvSpPr>
          <p:nvPr/>
        </p:nvSpPr>
        <p:spPr bwMode="auto">
          <a:xfrm>
            <a:off x="6074802" y="2965946"/>
            <a:ext cx="2959195" cy="3924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cs typeface="+mn-ea"/>
                <a:sym typeface="+mn-lt"/>
              </a:rPr>
              <a:t>绘水下数千米地形图</a:t>
            </a:r>
          </a:p>
        </p:txBody>
      </p:sp>
      <p:sp>
        <p:nvSpPr>
          <p:cNvPr id="64526" name="直接连接符 64525"/>
          <p:cNvSpPr>
            <a:spLocks noChangeShapeType="1"/>
          </p:cNvSpPr>
          <p:nvPr/>
        </p:nvSpPr>
        <p:spPr bwMode="auto">
          <a:xfrm>
            <a:off x="1696857" y="2672504"/>
            <a:ext cx="17644" cy="1045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4527" name="直接连接符 64526"/>
          <p:cNvSpPr>
            <a:spLocks noChangeShapeType="1"/>
          </p:cNvSpPr>
          <p:nvPr/>
        </p:nvSpPr>
        <p:spPr bwMode="auto">
          <a:xfrm>
            <a:off x="1714500" y="3718102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28" name="直接连接符 64527"/>
          <p:cNvSpPr>
            <a:spLocks noChangeShapeType="1"/>
          </p:cNvSpPr>
          <p:nvPr/>
        </p:nvSpPr>
        <p:spPr bwMode="auto">
          <a:xfrm flipV="1">
            <a:off x="4903693" y="2672504"/>
            <a:ext cx="24134" cy="1045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4529" name="文本框 64528"/>
          <p:cNvSpPr txBox="1">
            <a:spLocks noChangeArrowheads="1"/>
          </p:cNvSpPr>
          <p:nvPr/>
        </p:nvSpPr>
        <p:spPr bwMode="auto">
          <a:xfrm>
            <a:off x="2057400" y="3782783"/>
            <a:ext cx="281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 dirty="0">
                <a:cs typeface="+mn-ea"/>
                <a:sym typeface="+mn-lt"/>
              </a:rPr>
              <a:t>仿生学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9AF876-FE3B-4A1B-8714-D7B31DA56DED}"/>
              </a:ext>
            </a:extLst>
          </p:cNvPr>
          <p:cNvSpPr txBox="1"/>
          <p:nvPr/>
        </p:nvSpPr>
        <p:spPr>
          <a:xfrm>
            <a:off x="398145" y="246848"/>
            <a:ext cx="162639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回声定位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 animBg="1"/>
      <p:bldP spid="64517" grpId="0"/>
      <p:bldP spid="64518" grpId="0" animBg="1"/>
      <p:bldP spid="64519" grpId="0" animBg="1"/>
      <p:bldP spid="64520" grpId="0" animBg="1"/>
      <p:bldP spid="64521" grpId="0" animBg="1"/>
      <p:bldP spid="64522" grpId="0" bldLvl="0"/>
      <p:bldP spid="64523" grpId="0" bldLvl="0"/>
      <p:bldP spid="64524" grpId="0" bldLvl="0"/>
      <p:bldP spid="64525" grpId="0" bldLvl="0"/>
      <p:bldP spid="64526" grpId="0" animBg="1"/>
      <p:bldP spid="64527" grpId="0" animBg="1"/>
      <p:bldP spid="64528" grpId="0" animBg="1"/>
      <p:bldP spid="645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第一PPT模板网-WWW.1PPT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nvwoqrx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1342</Words>
  <PresentationFormat>全屏显示(16:9)</PresentationFormat>
  <Paragraphs>129</Paragraphs>
  <Slides>29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FandolFang R</vt:lpstr>
      <vt:lpstr>微软雅黑</vt:lpstr>
      <vt:lpstr>Arial</vt:lpstr>
      <vt:lpstr>Calibri</vt:lpstr>
      <vt:lpstr>第一PPT模板网-WWW.1PPT.COM</vt:lpstr>
      <vt:lpstr>位图图像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以上这些例子说明了声音能传递信息。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2020-05-14T19:01:42Z</dcterms:created>
  <dcterms:modified xsi:type="dcterms:W3CDTF">2023-10-04T01:43:25Z</dcterms:modified>
</cp:coreProperties>
</file>