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338" r:id="rId2"/>
    <p:sldId id="336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47" r:id="rId15"/>
    <p:sldId id="348" r:id="rId16"/>
    <p:sldId id="349" r:id="rId17"/>
    <p:sldId id="339" r:id="rId18"/>
    <p:sldId id="340" r:id="rId19"/>
    <p:sldId id="342" r:id="rId20"/>
    <p:sldId id="350" r:id="rId21"/>
    <p:sldId id="351" r:id="rId22"/>
    <p:sldId id="352" r:id="rId23"/>
    <p:sldId id="353" r:id="rId24"/>
    <p:sldId id="354" r:id="rId25"/>
    <p:sldId id="355" r:id="rId26"/>
    <p:sldId id="357" r:id="rId27"/>
    <p:sldId id="356" r:id="rId28"/>
    <p:sldId id="337" r:id="rId29"/>
  </p:sldIdLst>
  <p:sldSz cx="9144000" cy="5143500" type="screen16x9"/>
  <p:notesSz cx="6858000" cy="9144000"/>
  <p:custDataLst>
    <p:tags r:id="rId31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5" userDrawn="1">
          <p15:clr>
            <a:srgbClr val="A4A3A4"/>
          </p15:clr>
        </p15:guide>
        <p15:guide id="2" pos="7265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4" orient="horz" pos="712" userDrawn="1">
          <p15:clr>
            <a:srgbClr val="A4A3A4"/>
          </p15:clr>
        </p15:guide>
        <p15:guide id="5" orient="horz" pos="3929" userDrawn="1">
          <p15:clr>
            <a:srgbClr val="A4A3A4"/>
          </p15:clr>
        </p15:guide>
        <p15:guide id="6" orient="horz" pos="3861" userDrawn="1">
          <p15:clr>
            <a:srgbClr val="A4A3A4"/>
          </p15:clr>
        </p15:guide>
        <p15:guide id="7" orient="horz" pos="486">
          <p15:clr>
            <a:srgbClr val="A4A3A4"/>
          </p15:clr>
        </p15:guide>
        <p15:guide id="8" orient="horz" pos="534">
          <p15:clr>
            <a:srgbClr val="A4A3A4"/>
          </p15:clr>
        </p15:guide>
        <p15:guide id="9" orient="horz" pos="2947">
          <p15:clr>
            <a:srgbClr val="A4A3A4"/>
          </p15:clr>
        </p15:guide>
        <p15:guide id="10" orient="horz" pos="2896">
          <p15:clr>
            <a:srgbClr val="A4A3A4"/>
          </p15:clr>
        </p15:guide>
        <p15:guide id="11" pos="311">
          <p15:clr>
            <a:srgbClr val="A4A3A4"/>
          </p15:clr>
        </p15:guide>
        <p15:guide id="12" pos="5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A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5" y="72"/>
      </p:cViewPr>
      <p:guideLst>
        <p:guide pos="415"/>
        <p:guide pos="7265"/>
        <p:guide orient="horz" pos="648"/>
        <p:guide orient="horz" pos="712"/>
        <p:guide orient="horz" pos="3929"/>
        <p:guide orient="horz" pos="3861"/>
        <p:guide orient="horz" pos="486"/>
        <p:guide orient="horz" pos="534"/>
        <p:guide orient="horz" pos="2947"/>
        <p:guide orient="horz" pos="2896"/>
        <p:guide pos="311"/>
        <p:guide pos="54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E409E67C-52FA-4AE9-B389-76FB935B0E27}" type="datetimeFigureOut">
              <a:rPr lang="zh-CN" altLang="en-US" smtClean="0"/>
              <a:pPr/>
              <a:t>2023/10/4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B4373E63-45DF-4915-8A28-8471371E25FD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89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373E63-45DF-4915-8A28-8471371E25F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8313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373E63-45DF-4915-8A28-8471371E25F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348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4949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373E63-45DF-4915-8A28-8471371E25FD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4509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84FD8EC-65CB-4D70-8588-A7AA18B1E1D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62922" y="3573"/>
            <a:ext cx="5781078" cy="5139928"/>
          </a:xfrm>
          <a:custGeom>
            <a:avLst/>
            <a:gdLst>
              <a:gd name="connsiteX0" fmla="*/ 0 w 7708104"/>
              <a:gd name="connsiteY0" fmla="*/ 0 h 6853237"/>
              <a:gd name="connsiteX1" fmla="*/ 1332878 w 7708104"/>
              <a:gd name="connsiteY1" fmla="*/ 0 h 6853237"/>
              <a:gd name="connsiteX2" fmla="*/ 7708104 w 7708104"/>
              <a:gd name="connsiteY2" fmla="*/ 0 h 6853237"/>
              <a:gd name="connsiteX3" fmla="*/ 7708104 w 7708104"/>
              <a:gd name="connsiteY3" fmla="*/ 6853237 h 6853237"/>
              <a:gd name="connsiteX4" fmla="*/ 5873702 w 7708104"/>
              <a:gd name="connsiteY4" fmla="*/ 6853237 h 6853237"/>
              <a:gd name="connsiteX5" fmla="*/ 5223076 w 7708104"/>
              <a:gd name="connsiteY5" fmla="*/ 6554286 h 6853237"/>
              <a:gd name="connsiteX6" fmla="*/ 4039299 w 7708104"/>
              <a:gd name="connsiteY6" fmla="*/ 5503426 h 6853237"/>
              <a:gd name="connsiteX7" fmla="*/ 2385626 w 7708104"/>
              <a:gd name="connsiteY7" fmla="*/ 2686034 h 6853237"/>
              <a:gd name="connsiteX8" fmla="*/ 677735 w 7708104"/>
              <a:gd name="connsiteY8" fmla="*/ 511841 h 6853237"/>
              <a:gd name="connsiteX9" fmla="*/ 0 w 7708104"/>
              <a:gd name="connsiteY9" fmla="*/ 0 h 6853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08104" h="6853237">
                <a:moveTo>
                  <a:pt x="0" y="0"/>
                </a:moveTo>
                <a:lnTo>
                  <a:pt x="1332878" y="0"/>
                </a:lnTo>
                <a:cubicBezTo>
                  <a:pt x="7708104" y="0"/>
                  <a:pt x="7708104" y="0"/>
                  <a:pt x="7708104" y="0"/>
                </a:cubicBezTo>
                <a:cubicBezTo>
                  <a:pt x="7708104" y="6853237"/>
                  <a:pt x="7708104" y="6853237"/>
                  <a:pt x="7708104" y="6853237"/>
                </a:cubicBezTo>
                <a:cubicBezTo>
                  <a:pt x="5873702" y="6853237"/>
                  <a:pt x="5873702" y="6853237"/>
                  <a:pt x="5873702" y="6853237"/>
                </a:cubicBezTo>
                <a:cubicBezTo>
                  <a:pt x="5643272" y="6798882"/>
                  <a:pt x="5241149" y="6567874"/>
                  <a:pt x="5223076" y="6554286"/>
                </a:cubicBezTo>
                <a:cubicBezTo>
                  <a:pt x="4762217" y="6287041"/>
                  <a:pt x="4373648" y="5920146"/>
                  <a:pt x="4039299" y="5503426"/>
                </a:cubicBezTo>
                <a:cubicBezTo>
                  <a:pt x="3352528" y="4651867"/>
                  <a:pt x="2918778" y="3632714"/>
                  <a:pt x="2385626" y="2686034"/>
                </a:cubicBezTo>
                <a:cubicBezTo>
                  <a:pt x="1924767" y="1870712"/>
                  <a:pt x="1373542" y="1136922"/>
                  <a:pt x="677735" y="511841"/>
                </a:cubicBezTo>
                <a:cubicBezTo>
                  <a:pt x="474414" y="330659"/>
                  <a:pt x="248503" y="131358"/>
                  <a:pt x="0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9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8926AF75-3D88-4A7F-80AC-D2610513FC69}"/>
              </a:ext>
            </a:extLst>
          </p:cNvPr>
          <p:cNvSpPr/>
          <p:nvPr userDrawn="1"/>
        </p:nvSpPr>
        <p:spPr>
          <a:xfrm>
            <a:off x="276225" y="0"/>
            <a:ext cx="238125" cy="6572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>
              <a:ea typeface="FandolFang R" panose="00000500000000000000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8558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968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A45.TIF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lenovo\Desktop\&#36716;WORD\DF026.TI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占位符 5">
            <a:extLst>
              <a:ext uri="{FF2B5EF4-FFF2-40B4-BE49-F238E27FC236}">
                <a16:creationId xmlns:a16="http://schemas.microsoft.com/office/drawing/2014/main" id="{06EBC966-B952-496A-A796-0FC9B2C6238A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F61F259D-B9C8-4DC4-A1DB-22DF6F998E41}"/>
              </a:ext>
            </a:extLst>
          </p:cNvPr>
          <p:cNvSpPr>
            <a:spLocks/>
          </p:cNvSpPr>
          <p:nvPr/>
        </p:nvSpPr>
        <p:spPr bwMode="auto">
          <a:xfrm flipH="1">
            <a:off x="0" y="0"/>
            <a:ext cx="7390210" cy="5143500"/>
          </a:xfrm>
          <a:custGeom>
            <a:avLst/>
            <a:gdLst>
              <a:gd name="T0" fmla="*/ 2365 w 2365"/>
              <a:gd name="T1" fmla="*/ 0 h 1619"/>
              <a:gd name="T2" fmla="*/ 1571 w 2365"/>
              <a:gd name="T3" fmla="*/ 0 h 1619"/>
              <a:gd name="T4" fmla="*/ 1343 w 2365"/>
              <a:gd name="T5" fmla="*/ 85 h 1619"/>
              <a:gd name="T6" fmla="*/ 40 w 2365"/>
              <a:gd name="T7" fmla="*/ 1599 h 1619"/>
              <a:gd name="T8" fmla="*/ 0 w 2365"/>
              <a:gd name="T9" fmla="*/ 1619 h 1619"/>
              <a:gd name="T10" fmla="*/ 2365 w 2365"/>
              <a:gd name="T11" fmla="*/ 1619 h 1619"/>
              <a:gd name="T12" fmla="*/ 2365 w 2365"/>
              <a:gd name="T13" fmla="*/ 0 h 1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65" h="1619">
                <a:moveTo>
                  <a:pt x="2365" y="0"/>
                </a:moveTo>
                <a:cubicBezTo>
                  <a:pt x="1571" y="0"/>
                  <a:pt x="1571" y="0"/>
                  <a:pt x="1571" y="0"/>
                </a:cubicBezTo>
                <a:cubicBezTo>
                  <a:pt x="1491" y="20"/>
                  <a:pt x="1413" y="49"/>
                  <a:pt x="1343" y="85"/>
                </a:cubicBezTo>
                <a:cubicBezTo>
                  <a:pt x="717" y="413"/>
                  <a:pt x="672" y="1268"/>
                  <a:pt x="40" y="1599"/>
                </a:cubicBezTo>
                <a:cubicBezTo>
                  <a:pt x="27" y="1606"/>
                  <a:pt x="14" y="1612"/>
                  <a:pt x="0" y="1619"/>
                </a:cubicBezTo>
                <a:cubicBezTo>
                  <a:pt x="2365" y="1619"/>
                  <a:pt x="2365" y="1619"/>
                  <a:pt x="2365" y="1619"/>
                </a:cubicBezTo>
                <a:lnTo>
                  <a:pt x="2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6"/>
              </a:gs>
              <a:gs pos="100000">
                <a:schemeClr val="accent2"/>
              </a:gs>
            </a:gsLst>
            <a:lin ang="21000000" scaled="0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3D3D3D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0F77EBC6-98CA-4108-A0AA-FF5358FC997C}"/>
              </a:ext>
            </a:extLst>
          </p:cNvPr>
          <p:cNvGrpSpPr/>
          <p:nvPr/>
        </p:nvGrpSpPr>
        <p:grpSpPr>
          <a:xfrm>
            <a:off x="418031" y="1418181"/>
            <a:ext cx="4794216" cy="1177370"/>
            <a:chOff x="557374" y="2421148"/>
            <a:chExt cx="6392287" cy="1569827"/>
          </a:xfrm>
        </p:grpSpPr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2145AC8A-C41B-4DAC-9EF0-03CED879D007}"/>
                </a:ext>
              </a:extLst>
            </p:cNvPr>
            <p:cNvSpPr txBox="1"/>
            <p:nvPr/>
          </p:nvSpPr>
          <p:spPr>
            <a:xfrm>
              <a:off x="2018127" y="2421148"/>
              <a:ext cx="4931534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100" spc="-113" dirty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第一章 机械运动</a:t>
              </a:r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6C292B33-A9C5-4A99-96D6-D9080CB976CA}"/>
                </a:ext>
              </a:extLst>
            </p:cNvPr>
            <p:cNvSpPr txBox="1"/>
            <p:nvPr/>
          </p:nvSpPr>
          <p:spPr>
            <a:xfrm>
              <a:off x="557374" y="3254526"/>
              <a:ext cx="5538625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700" b="1" dirty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</a:t>
              </a:r>
              <a:r>
                <a:rPr lang="en-US" altLang="zh-CN" sz="2700" b="1" dirty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4</a:t>
              </a:r>
              <a:r>
                <a:rPr lang="zh-CN" altLang="en-US" sz="2700" b="1" dirty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节 测量平均速度</a:t>
              </a:r>
            </a:p>
          </p:txBody>
        </p: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id="{930E7808-FAAE-43C2-93E1-135C8AFBBFB0}"/>
                </a:ext>
              </a:extLst>
            </p:cNvPr>
            <p:cNvCxnSpPr>
              <a:cxnSpLocks/>
            </p:cNvCxnSpPr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05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99631" y="1069056"/>
            <a:ext cx="4006850" cy="346249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kern="0" noProof="1">
                <a:solidFill>
                  <a:srgbClr val="2D2D8A">
                    <a:lumMod val="50000"/>
                  </a:srgb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宋体" panose="02010600030101010101" pitchFamily="2" charset="-122"/>
                <a:sym typeface="Arial" panose="020B0604020202020204" pitchFamily="34" charset="0"/>
              </a:rPr>
              <a:t>5.</a:t>
            </a:r>
            <a:r>
              <a:rPr lang="zh-CN" altLang="en-US" sz="1800" kern="0" noProof="1">
                <a:solidFill>
                  <a:srgbClr val="2D2D8A">
                    <a:lumMod val="50000"/>
                  </a:srgb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宋体" panose="02010600030101010101" pitchFamily="2" charset="-122"/>
                <a:sym typeface="Arial" panose="020B0604020202020204" pitchFamily="34" charset="0"/>
              </a:rPr>
              <a:t>进行实验和数据收集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52020" y="2845093"/>
            <a:ext cx="7184231" cy="1756050"/>
            <a:chOff x="720" y="1785"/>
            <a:chExt cx="4670" cy="1479"/>
          </a:xfrm>
        </p:grpSpPr>
        <p:sp>
          <p:nvSpPr>
            <p:cNvPr id="16388" name="Line 3"/>
            <p:cNvSpPr>
              <a:spLocks noChangeShapeType="1"/>
            </p:cNvSpPr>
            <p:nvPr/>
          </p:nvSpPr>
          <p:spPr bwMode="auto">
            <a:xfrm>
              <a:off x="720" y="3072"/>
              <a:ext cx="46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389" name="Line 4"/>
            <p:cNvSpPr>
              <a:spLocks noChangeShapeType="1"/>
            </p:cNvSpPr>
            <p:nvPr/>
          </p:nvSpPr>
          <p:spPr bwMode="auto">
            <a:xfrm flipV="1">
              <a:off x="1104" y="1785"/>
              <a:ext cx="4286" cy="1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390" name="Rectangle 5" descr="栎木"/>
            <p:cNvSpPr>
              <a:spLocks noChangeArrowheads="1"/>
            </p:cNvSpPr>
            <p:nvPr/>
          </p:nvSpPr>
          <p:spPr bwMode="auto">
            <a:xfrm>
              <a:off x="4533" y="2057"/>
              <a:ext cx="603" cy="1015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317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391" name="Line 6"/>
            <p:cNvSpPr>
              <a:spLocks noChangeShapeType="1"/>
            </p:cNvSpPr>
            <p:nvPr/>
          </p:nvSpPr>
          <p:spPr bwMode="auto">
            <a:xfrm flipV="1">
              <a:off x="7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392" name="Line 7"/>
            <p:cNvSpPr>
              <a:spLocks noChangeShapeType="1"/>
            </p:cNvSpPr>
            <p:nvPr/>
          </p:nvSpPr>
          <p:spPr bwMode="auto">
            <a:xfrm flipV="1">
              <a:off x="86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393" name="Line 8"/>
            <p:cNvSpPr>
              <a:spLocks noChangeShapeType="1"/>
            </p:cNvSpPr>
            <p:nvPr/>
          </p:nvSpPr>
          <p:spPr bwMode="auto">
            <a:xfrm flipV="1">
              <a:off x="9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394" name="Line 9"/>
            <p:cNvSpPr>
              <a:spLocks noChangeShapeType="1"/>
            </p:cNvSpPr>
            <p:nvPr/>
          </p:nvSpPr>
          <p:spPr bwMode="auto">
            <a:xfrm flipV="1">
              <a:off x="105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395" name="Line 10"/>
            <p:cNvSpPr>
              <a:spLocks noChangeShapeType="1"/>
            </p:cNvSpPr>
            <p:nvPr/>
          </p:nvSpPr>
          <p:spPr bwMode="auto">
            <a:xfrm flipV="1">
              <a:off x="115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396" name="Line 11"/>
            <p:cNvSpPr>
              <a:spLocks noChangeShapeType="1"/>
            </p:cNvSpPr>
            <p:nvPr/>
          </p:nvSpPr>
          <p:spPr bwMode="auto">
            <a:xfrm flipV="1">
              <a:off x="124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397" name="Line 12"/>
            <p:cNvSpPr>
              <a:spLocks noChangeShapeType="1"/>
            </p:cNvSpPr>
            <p:nvPr/>
          </p:nvSpPr>
          <p:spPr bwMode="auto">
            <a:xfrm flipV="1">
              <a:off x="134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398" name="Line 13"/>
            <p:cNvSpPr>
              <a:spLocks noChangeShapeType="1"/>
            </p:cNvSpPr>
            <p:nvPr/>
          </p:nvSpPr>
          <p:spPr bwMode="auto">
            <a:xfrm flipV="1">
              <a:off x="144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399" name="Line 14"/>
            <p:cNvSpPr>
              <a:spLocks noChangeShapeType="1"/>
            </p:cNvSpPr>
            <p:nvPr/>
          </p:nvSpPr>
          <p:spPr bwMode="auto">
            <a:xfrm flipV="1">
              <a:off x="153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00" name="Line 15"/>
            <p:cNvSpPr>
              <a:spLocks noChangeShapeType="1"/>
            </p:cNvSpPr>
            <p:nvPr/>
          </p:nvSpPr>
          <p:spPr bwMode="auto">
            <a:xfrm flipV="1">
              <a:off x="163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01" name="Line 16"/>
            <p:cNvSpPr>
              <a:spLocks noChangeShapeType="1"/>
            </p:cNvSpPr>
            <p:nvPr/>
          </p:nvSpPr>
          <p:spPr bwMode="auto">
            <a:xfrm flipV="1">
              <a:off x="172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02" name="Line 17"/>
            <p:cNvSpPr>
              <a:spLocks noChangeShapeType="1"/>
            </p:cNvSpPr>
            <p:nvPr/>
          </p:nvSpPr>
          <p:spPr bwMode="auto">
            <a:xfrm flipV="1">
              <a:off x="182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03" name="Line 18"/>
            <p:cNvSpPr>
              <a:spLocks noChangeShapeType="1"/>
            </p:cNvSpPr>
            <p:nvPr/>
          </p:nvSpPr>
          <p:spPr bwMode="auto">
            <a:xfrm flipV="1">
              <a:off x="19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04" name="Line 19"/>
            <p:cNvSpPr>
              <a:spLocks noChangeShapeType="1"/>
            </p:cNvSpPr>
            <p:nvPr/>
          </p:nvSpPr>
          <p:spPr bwMode="auto">
            <a:xfrm flipV="1">
              <a:off x="20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05" name="Line 20"/>
            <p:cNvSpPr>
              <a:spLocks noChangeShapeType="1"/>
            </p:cNvSpPr>
            <p:nvPr/>
          </p:nvSpPr>
          <p:spPr bwMode="auto">
            <a:xfrm flipV="1">
              <a:off x="21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06" name="Line 21"/>
            <p:cNvSpPr>
              <a:spLocks noChangeShapeType="1"/>
            </p:cNvSpPr>
            <p:nvPr/>
          </p:nvSpPr>
          <p:spPr bwMode="auto">
            <a:xfrm flipV="1">
              <a:off x="220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07" name="Line 22"/>
            <p:cNvSpPr>
              <a:spLocks noChangeShapeType="1"/>
            </p:cNvSpPr>
            <p:nvPr/>
          </p:nvSpPr>
          <p:spPr bwMode="auto">
            <a:xfrm flipV="1">
              <a:off x="230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08" name="Line 23"/>
            <p:cNvSpPr>
              <a:spLocks noChangeShapeType="1"/>
            </p:cNvSpPr>
            <p:nvPr/>
          </p:nvSpPr>
          <p:spPr bwMode="auto">
            <a:xfrm flipV="1">
              <a:off x="240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09" name="Line 24"/>
            <p:cNvSpPr>
              <a:spLocks noChangeShapeType="1"/>
            </p:cNvSpPr>
            <p:nvPr/>
          </p:nvSpPr>
          <p:spPr bwMode="auto">
            <a:xfrm flipV="1">
              <a:off x="249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10" name="Line 25"/>
            <p:cNvSpPr>
              <a:spLocks noChangeShapeType="1"/>
            </p:cNvSpPr>
            <p:nvPr/>
          </p:nvSpPr>
          <p:spPr bwMode="auto">
            <a:xfrm flipV="1">
              <a:off x="259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11" name="Line 26"/>
            <p:cNvSpPr>
              <a:spLocks noChangeShapeType="1"/>
            </p:cNvSpPr>
            <p:nvPr/>
          </p:nvSpPr>
          <p:spPr bwMode="auto">
            <a:xfrm flipV="1">
              <a:off x="268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12" name="Line 27"/>
            <p:cNvSpPr>
              <a:spLocks noChangeShapeType="1"/>
            </p:cNvSpPr>
            <p:nvPr/>
          </p:nvSpPr>
          <p:spPr bwMode="auto">
            <a:xfrm flipV="1">
              <a:off x="278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13" name="Line 28"/>
            <p:cNvSpPr>
              <a:spLocks noChangeShapeType="1"/>
            </p:cNvSpPr>
            <p:nvPr/>
          </p:nvSpPr>
          <p:spPr bwMode="auto">
            <a:xfrm flipV="1">
              <a:off x="288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14" name="Line 29"/>
            <p:cNvSpPr>
              <a:spLocks noChangeShapeType="1"/>
            </p:cNvSpPr>
            <p:nvPr/>
          </p:nvSpPr>
          <p:spPr bwMode="auto">
            <a:xfrm flipV="1">
              <a:off x="297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15" name="Line 30"/>
            <p:cNvSpPr>
              <a:spLocks noChangeShapeType="1"/>
            </p:cNvSpPr>
            <p:nvPr/>
          </p:nvSpPr>
          <p:spPr bwMode="auto">
            <a:xfrm flipV="1">
              <a:off x="307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16" name="Line 31"/>
            <p:cNvSpPr>
              <a:spLocks noChangeShapeType="1"/>
            </p:cNvSpPr>
            <p:nvPr/>
          </p:nvSpPr>
          <p:spPr bwMode="auto">
            <a:xfrm flipV="1">
              <a:off x="31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17" name="Line 32"/>
            <p:cNvSpPr>
              <a:spLocks noChangeShapeType="1"/>
            </p:cNvSpPr>
            <p:nvPr/>
          </p:nvSpPr>
          <p:spPr bwMode="auto">
            <a:xfrm flipV="1">
              <a:off x="326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18" name="Line 33"/>
            <p:cNvSpPr>
              <a:spLocks noChangeShapeType="1"/>
            </p:cNvSpPr>
            <p:nvPr/>
          </p:nvSpPr>
          <p:spPr bwMode="auto">
            <a:xfrm flipV="1">
              <a:off x="33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19" name="Line 34"/>
            <p:cNvSpPr>
              <a:spLocks noChangeShapeType="1"/>
            </p:cNvSpPr>
            <p:nvPr/>
          </p:nvSpPr>
          <p:spPr bwMode="auto">
            <a:xfrm flipV="1">
              <a:off x="345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20" name="Line 35"/>
            <p:cNvSpPr>
              <a:spLocks noChangeShapeType="1"/>
            </p:cNvSpPr>
            <p:nvPr/>
          </p:nvSpPr>
          <p:spPr bwMode="auto">
            <a:xfrm flipV="1">
              <a:off x="355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21" name="Line 36"/>
            <p:cNvSpPr>
              <a:spLocks noChangeShapeType="1"/>
            </p:cNvSpPr>
            <p:nvPr/>
          </p:nvSpPr>
          <p:spPr bwMode="auto">
            <a:xfrm flipV="1">
              <a:off x="364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22" name="Line 37"/>
            <p:cNvSpPr>
              <a:spLocks noChangeShapeType="1"/>
            </p:cNvSpPr>
            <p:nvPr/>
          </p:nvSpPr>
          <p:spPr bwMode="auto">
            <a:xfrm flipV="1">
              <a:off x="374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23" name="Line 38"/>
            <p:cNvSpPr>
              <a:spLocks noChangeShapeType="1"/>
            </p:cNvSpPr>
            <p:nvPr/>
          </p:nvSpPr>
          <p:spPr bwMode="auto">
            <a:xfrm flipV="1">
              <a:off x="384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24" name="Line 39"/>
            <p:cNvSpPr>
              <a:spLocks noChangeShapeType="1"/>
            </p:cNvSpPr>
            <p:nvPr/>
          </p:nvSpPr>
          <p:spPr bwMode="auto">
            <a:xfrm flipV="1">
              <a:off x="393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25" name="Line 40"/>
            <p:cNvSpPr>
              <a:spLocks noChangeShapeType="1"/>
            </p:cNvSpPr>
            <p:nvPr/>
          </p:nvSpPr>
          <p:spPr bwMode="auto">
            <a:xfrm flipV="1">
              <a:off x="403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26" name="Line 41"/>
            <p:cNvSpPr>
              <a:spLocks noChangeShapeType="1"/>
            </p:cNvSpPr>
            <p:nvPr/>
          </p:nvSpPr>
          <p:spPr bwMode="auto">
            <a:xfrm flipV="1">
              <a:off x="412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27" name="Line 42"/>
            <p:cNvSpPr>
              <a:spLocks noChangeShapeType="1"/>
            </p:cNvSpPr>
            <p:nvPr/>
          </p:nvSpPr>
          <p:spPr bwMode="auto">
            <a:xfrm flipV="1">
              <a:off x="422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28" name="Line 43"/>
            <p:cNvSpPr>
              <a:spLocks noChangeShapeType="1"/>
            </p:cNvSpPr>
            <p:nvPr/>
          </p:nvSpPr>
          <p:spPr bwMode="auto">
            <a:xfrm flipV="1">
              <a:off x="43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29" name="Line 44"/>
            <p:cNvSpPr>
              <a:spLocks noChangeShapeType="1"/>
            </p:cNvSpPr>
            <p:nvPr/>
          </p:nvSpPr>
          <p:spPr bwMode="auto">
            <a:xfrm flipV="1">
              <a:off x="44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30" name="Line 45"/>
            <p:cNvSpPr>
              <a:spLocks noChangeShapeType="1"/>
            </p:cNvSpPr>
            <p:nvPr/>
          </p:nvSpPr>
          <p:spPr bwMode="auto">
            <a:xfrm flipV="1">
              <a:off x="45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31" name="Line 46"/>
            <p:cNvSpPr>
              <a:spLocks noChangeShapeType="1"/>
            </p:cNvSpPr>
            <p:nvPr/>
          </p:nvSpPr>
          <p:spPr bwMode="auto">
            <a:xfrm flipV="1">
              <a:off x="460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32" name="Line 47"/>
            <p:cNvSpPr>
              <a:spLocks noChangeShapeType="1"/>
            </p:cNvSpPr>
            <p:nvPr/>
          </p:nvSpPr>
          <p:spPr bwMode="auto">
            <a:xfrm flipV="1">
              <a:off x="470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33" name="Line 48"/>
            <p:cNvSpPr>
              <a:spLocks noChangeShapeType="1"/>
            </p:cNvSpPr>
            <p:nvPr/>
          </p:nvSpPr>
          <p:spPr bwMode="auto">
            <a:xfrm flipV="1">
              <a:off x="480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34" name="Line 49"/>
            <p:cNvSpPr>
              <a:spLocks noChangeShapeType="1"/>
            </p:cNvSpPr>
            <p:nvPr/>
          </p:nvSpPr>
          <p:spPr bwMode="auto">
            <a:xfrm flipV="1">
              <a:off x="489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35" name="Line 50"/>
            <p:cNvSpPr>
              <a:spLocks noChangeShapeType="1"/>
            </p:cNvSpPr>
            <p:nvPr/>
          </p:nvSpPr>
          <p:spPr bwMode="auto">
            <a:xfrm flipV="1">
              <a:off x="499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 rot="20762042">
            <a:off x="6805287" y="2568226"/>
            <a:ext cx="961807" cy="491402"/>
            <a:chOff x="1872" y="672"/>
            <a:chExt cx="1296" cy="768"/>
          </a:xfrm>
        </p:grpSpPr>
        <p:sp>
          <p:nvSpPr>
            <p:cNvPr id="16437" name="Rectangle 52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38" name="Oval 53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39" name="Oval 54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 rot="20884945">
            <a:off x="1446301" y="3762984"/>
            <a:ext cx="1006475" cy="522581"/>
            <a:chOff x="1872" y="672"/>
            <a:chExt cx="1296" cy="768"/>
          </a:xfrm>
        </p:grpSpPr>
        <p:sp>
          <p:nvSpPr>
            <p:cNvPr id="16441" name="Rectangle 56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42" name="Oval 57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6443" name="Oval 58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sp>
        <p:nvSpPr>
          <p:cNvPr id="16444" name="Line 59"/>
          <p:cNvSpPr>
            <a:spLocks noChangeShapeType="1"/>
          </p:cNvSpPr>
          <p:nvPr/>
        </p:nvSpPr>
        <p:spPr bwMode="auto">
          <a:xfrm flipH="1" flipV="1">
            <a:off x="6652741" y="2483936"/>
            <a:ext cx="158615" cy="69299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6445" name="Line 60"/>
          <p:cNvSpPr>
            <a:spLocks noChangeShapeType="1"/>
          </p:cNvSpPr>
          <p:nvPr/>
        </p:nvSpPr>
        <p:spPr bwMode="auto">
          <a:xfrm flipH="1" flipV="1">
            <a:off x="1337510" y="3615056"/>
            <a:ext cx="184990" cy="76167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6446" name="Text Box 61"/>
          <p:cNvSpPr txBox="1">
            <a:spLocks noChangeArrowheads="1"/>
          </p:cNvSpPr>
          <p:nvPr/>
        </p:nvSpPr>
        <p:spPr bwMode="auto">
          <a:xfrm>
            <a:off x="941046" y="3121248"/>
            <a:ext cx="83099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金属片</a:t>
            </a:r>
          </a:p>
        </p:txBody>
      </p:sp>
      <p:grpSp>
        <p:nvGrpSpPr>
          <p:cNvPr id="8" name="Group 61"/>
          <p:cNvGrpSpPr>
            <a:grpSpLocks/>
          </p:cNvGrpSpPr>
          <p:nvPr/>
        </p:nvGrpSpPr>
        <p:grpSpPr bwMode="auto">
          <a:xfrm>
            <a:off x="3893882" y="1300198"/>
            <a:ext cx="1524000" cy="1140178"/>
            <a:chOff x="1440" y="336"/>
            <a:chExt cx="960" cy="960"/>
          </a:xfrm>
        </p:grpSpPr>
        <p:sp>
          <p:nvSpPr>
            <p:cNvPr id="19466" name="Oval 62"/>
            <p:cNvSpPr/>
            <p:nvPr/>
          </p:nvSpPr>
          <p:spPr>
            <a:xfrm>
              <a:off x="1440" y="336"/>
              <a:ext cx="960" cy="96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defTabSz="914378"/>
              <a:endParaRPr lang="zh-CN" altLang="en-US" sz="1800" kern="0" noProof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endParaRPr>
            </a:p>
          </p:txBody>
        </p:sp>
        <p:sp>
          <p:nvSpPr>
            <p:cNvPr id="19467" name="Line 63"/>
            <p:cNvSpPr/>
            <p:nvPr/>
          </p:nvSpPr>
          <p:spPr>
            <a:xfrm>
              <a:off x="1920" y="336"/>
              <a:ext cx="0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8" name="Line 64"/>
            <p:cNvSpPr/>
            <p:nvPr/>
          </p:nvSpPr>
          <p:spPr>
            <a:xfrm>
              <a:off x="1920" y="1104"/>
              <a:ext cx="0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9" name="Line 65"/>
            <p:cNvSpPr/>
            <p:nvPr/>
          </p:nvSpPr>
          <p:spPr>
            <a:xfrm>
              <a:off x="1440" y="816"/>
              <a:ext cx="19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0" name="Line 66"/>
            <p:cNvSpPr/>
            <p:nvPr/>
          </p:nvSpPr>
          <p:spPr>
            <a:xfrm>
              <a:off x="2208" y="816"/>
              <a:ext cx="19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1" name="Line 67"/>
            <p:cNvSpPr/>
            <p:nvPr/>
          </p:nvSpPr>
          <p:spPr>
            <a:xfrm>
              <a:off x="2064" y="1056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2" name="Line 68"/>
            <p:cNvSpPr/>
            <p:nvPr/>
          </p:nvSpPr>
          <p:spPr>
            <a:xfrm>
              <a:off x="1680" y="384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3" name="Line 69"/>
            <p:cNvSpPr/>
            <p:nvPr/>
          </p:nvSpPr>
          <p:spPr>
            <a:xfrm>
              <a:off x="2160" y="960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4" name="Line 70"/>
            <p:cNvSpPr/>
            <p:nvPr/>
          </p:nvSpPr>
          <p:spPr>
            <a:xfrm>
              <a:off x="1488" y="576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5" name="Line 71"/>
            <p:cNvSpPr/>
            <p:nvPr/>
          </p:nvSpPr>
          <p:spPr>
            <a:xfrm flipV="1">
              <a:off x="1680" y="1056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6" name="Line 72"/>
            <p:cNvSpPr/>
            <p:nvPr/>
          </p:nvSpPr>
          <p:spPr>
            <a:xfrm flipV="1">
              <a:off x="2064" y="384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7" name="Line 73"/>
            <p:cNvSpPr/>
            <p:nvPr/>
          </p:nvSpPr>
          <p:spPr>
            <a:xfrm flipV="1">
              <a:off x="1488" y="960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8" name="Line 74"/>
            <p:cNvSpPr/>
            <p:nvPr/>
          </p:nvSpPr>
          <p:spPr>
            <a:xfrm flipV="1">
              <a:off x="2160" y="576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" name="组合 2"/>
          <p:cNvGrpSpPr>
            <a:grpSpLocks/>
          </p:cNvGrpSpPr>
          <p:nvPr/>
        </p:nvGrpSpPr>
        <p:grpSpPr bwMode="auto">
          <a:xfrm>
            <a:off x="4655882" y="1528235"/>
            <a:ext cx="0" cy="684107"/>
            <a:chOff x="11760" y="1320"/>
            <a:chExt cx="0" cy="1440"/>
          </a:xfrm>
        </p:grpSpPr>
        <p:sp>
          <p:nvSpPr>
            <p:cNvPr id="19464" name="Line 75"/>
            <p:cNvSpPr/>
            <p:nvPr/>
          </p:nvSpPr>
          <p:spPr>
            <a:xfrm flipV="1">
              <a:off x="11760" y="1320"/>
              <a:ext cx="0" cy="720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" name="Line 75"/>
            <p:cNvSpPr/>
            <p:nvPr/>
          </p:nvSpPr>
          <p:spPr>
            <a:xfrm rot="10800000" flipV="1">
              <a:off x="11760" y="2040"/>
              <a:ext cx="0" cy="720"/>
            </a:xfrm>
            <a:prstGeom prst="line">
              <a:avLst/>
            </a:prstGeom>
            <a:ln>
              <a:noFill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829451" y="2113912"/>
            <a:ext cx="7485098" cy="2262758"/>
            <a:chOff x="1136632" y="1778783"/>
            <a:chExt cx="7832724" cy="2490577"/>
          </a:xfrm>
        </p:grpSpPr>
        <p:grpSp>
          <p:nvGrpSpPr>
            <p:cNvPr id="7" name="Group 77"/>
            <p:cNvGrpSpPr>
              <a:grpSpLocks/>
            </p:cNvGrpSpPr>
            <p:nvPr/>
          </p:nvGrpSpPr>
          <p:grpSpPr bwMode="auto">
            <a:xfrm>
              <a:off x="1136632" y="1778783"/>
              <a:ext cx="7832724" cy="2490577"/>
              <a:chOff x="652" y="1334"/>
              <a:chExt cx="4934" cy="2097"/>
            </a:xfrm>
          </p:grpSpPr>
          <p:sp>
            <p:nvSpPr>
              <p:cNvPr id="16448" name="Rectangle 78"/>
              <p:cNvSpPr>
                <a:spLocks noChangeArrowheads="1"/>
              </p:cNvSpPr>
              <p:nvPr/>
            </p:nvSpPr>
            <p:spPr bwMode="auto">
              <a:xfrm rot="20790684">
                <a:off x="652" y="2304"/>
                <a:ext cx="4934" cy="34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6449" name="Line 79"/>
              <p:cNvSpPr>
                <a:spLocks noChangeShapeType="1"/>
              </p:cNvSpPr>
              <p:nvPr/>
            </p:nvSpPr>
            <p:spPr bwMode="auto">
              <a:xfrm flipH="1" flipV="1">
                <a:off x="944" y="2880"/>
                <a:ext cx="21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6450" name="Text Box 80"/>
              <p:cNvSpPr txBox="1">
                <a:spLocks noChangeArrowheads="1"/>
              </p:cNvSpPr>
              <p:nvPr/>
            </p:nvSpPr>
            <p:spPr bwMode="auto">
              <a:xfrm rot="20716648">
                <a:off x="816" y="2970"/>
                <a:ext cx="212" cy="4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378"/>
                <a:r>
                  <a:rPr lang="en-US" altLang="zh-CN" sz="24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16455" name="Line 85"/>
              <p:cNvSpPr>
                <a:spLocks noChangeShapeType="1"/>
              </p:cNvSpPr>
              <p:nvPr/>
            </p:nvSpPr>
            <p:spPr bwMode="auto">
              <a:xfrm flipH="1" flipV="1">
                <a:off x="3816" y="2254"/>
                <a:ext cx="37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6456" name="Line 86"/>
              <p:cNvSpPr>
                <a:spLocks noChangeShapeType="1"/>
              </p:cNvSpPr>
              <p:nvPr/>
            </p:nvSpPr>
            <p:spPr bwMode="auto">
              <a:xfrm flipH="1" flipV="1">
                <a:off x="4447" y="2062"/>
                <a:ext cx="25" cy="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6457" name="Text Box 87"/>
              <p:cNvSpPr txBox="1">
                <a:spLocks noChangeArrowheads="1"/>
              </p:cNvSpPr>
              <p:nvPr/>
            </p:nvSpPr>
            <p:spPr bwMode="auto">
              <a:xfrm rot="20706285">
                <a:off x="1270" y="2661"/>
                <a:ext cx="308" cy="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378"/>
                <a:r>
                  <a:rPr lang="en-US" altLang="zh-CN" sz="24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10</a:t>
                </a:r>
              </a:p>
            </p:txBody>
          </p:sp>
          <p:sp>
            <p:nvSpPr>
              <p:cNvPr id="16458" name="Text Box 88"/>
              <p:cNvSpPr txBox="1">
                <a:spLocks noChangeArrowheads="1"/>
              </p:cNvSpPr>
              <p:nvPr/>
            </p:nvSpPr>
            <p:spPr bwMode="auto">
              <a:xfrm rot="20791630">
                <a:off x="1815" y="2445"/>
                <a:ext cx="308" cy="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378"/>
                <a:r>
                  <a:rPr lang="en-US" altLang="zh-CN" sz="24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20</a:t>
                </a:r>
              </a:p>
            </p:txBody>
          </p:sp>
          <p:sp>
            <p:nvSpPr>
              <p:cNvPr id="16459" name="Text Box 89"/>
              <p:cNvSpPr txBox="1">
                <a:spLocks noChangeArrowheads="1"/>
              </p:cNvSpPr>
              <p:nvPr/>
            </p:nvSpPr>
            <p:spPr bwMode="auto">
              <a:xfrm rot="20771192">
                <a:off x="2408" y="2256"/>
                <a:ext cx="308" cy="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378"/>
                <a:r>
                  <a:rPr lang="en-US" altLang="zh-CN" sz="24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30</a:t>
                </a:r>
              </a:p>
            </p:txBody>
          </p:sp>
          <p:sp>
            <p:nvSpPr>
              <p:cNvPr id="16460" name="Text Box 90"/>
              <p:cNvSpPr txBox="1">
                <a:spLocks noChangeArrowheads="1"/>
              </p:cNvSpPr>
              <p:nvPr/>
            </p:nvSpPr>
            <p:spPr bwMode="auto">
              <a:xfrm rot="20720000">
                <a:off x="2999" y="2064"/>
                <a:ext cx="308" cy="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378"/>
                <a:r>
                  <a:rPr lang="en-US" altLang="zh-CN" sz="24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40</a:t>
                </a:r>
              </a:p>
            </p:txBody>
          </p:sp>
          <p:sp>
            <p:nvSpPr>
              <p:cNvPr id="16461" name="Text Box 91"/>
              <p:cNvSpPr txBox="1">
                <a:spLocks noChangeArrowheads="1"/>
              </p:cNvSpPr>
              <p:nvPr/>
            </p:nvSpPr>
            <p:spPr bwMode="auto">
              <a:xfrm rot="20785068">
                <a:off x="3550" y="2038"/>
                <a:ext cx="404" cy="4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378"/>
                <a:r>
                  <a:rPr lang="en-US" altLang="zh-CN" sz="24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50</a:t>
                </a:r>
              </a:p>
            </p:txBody>
          </p:sp>
          <p:sp>
            <p:nvSpPr>
              <p:cNvPr id="16462" name="Text Box 92"/>
              <p:cNvSpPr txBox="1">
                <a:spLocks noChangeArrowheads="1"/>
              </p:cNvSpPr>
              <p:nvPr/>
            </p:nvSpPr>
            <p:spPr bwMode="auto">
              <a:xfrm rot="20991482">
                <a:off x="4182" y="1830"/>
                <a:ext cx="404" cy="4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378"/>
                <a:r>
                  <a:rPr lang="en-US" altLang="zh-CN" sz="24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60</a:t>
                </a:r>
              </a:p>
            </p:txBody>
          </p:sp>
          <p:sp>
            <p:nvSpPr>
              <p:cNvPr id="16463" name="Line 93"/>
              <p:cNvSpPr>
                <a:spLocks noChangeShapeType="1"/>
              </p:cNvSpPr>
              <p:nvPr/>
            </p:nvSpPr>
            <p:spPr bwMode="auto">
              <a:xfrm rot="19478548" flipV="1">
                <a:off x="1295" y="3130"/>
                <a:ext cx="20" cy="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6468" name="Line 98"/>
              <p:cNvSpPr>
                <a:spLocks noChangeShapeType="1"/>
              </p:cNvSpPr>
              <p:nvPr/>
            </p:nvSpPr>
            <p:spPr bwMode="auto">
              <a:xfrm rot="19478548" flipV="1">
                <a:off x="4113" y="2212"/>
                <a:ext cx="25" cy="8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16469" name="Text Box 99"/>
              <p:cNvSpPr txBox="1">
                <a:spLocks noChangeArrowheads="1"/>
              </p:cNvSpPr>
              <p:nvPr/>
            </p:nvSpPr>
            <p:spPr bwMode="auto">
              <a:xfrm rot="20674108">
                <a:off x="5150" y="1334"/>
                <a:ext cx="361" cy="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378"/>
                <a:r>
                  <a:rPr lang="en-US" altLang="zh-CN" sz="2400" b="1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cs typeface="Arial" panose="020B0706020202030204"/>
                    <a:sym typeface="Arial" panose="020B0604020202020204" pitchFamily="34" charset="0"/>
                  </a:rPr>
                  <a:t>cm</a:t>
                </a:r>
              </a:p>
            </p:txBody>
          </p:sp>
        </p:grpSp>
        <p:sp>
          <p:nvSpPr>
            <p:cNvPr id="107" name="Line 85"/>
            <p:cNvSpPr>
              <a:spLocks noChangeShapeType="1"/>
            </p:cNvSpPr>
            <p:nvPr/>
          </p:nvSpPr>
          <p:spPr bwMode="auto">
            <a:xfrm flipH="1" flipV="1">
              <a:off x="2533589" y="3741671"/>
              <a:ext cx="40189" cy="1783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08" name="Line 85"/>
            <p:cNvSpPr>
              <a:spLocks noChangeShapeType="1"/>
            </p:cNvSpPr>
            <p:nvPr/>
          </p:nvSpPr>
          <p:spPr bwMode="auto">
            <a:xfrm flipH="1" flipV="1">
              <a:off x="3408009" y="3494169"/>
              <a:ext cx="50358" cy="187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09" name="Line 85"/>
            <p:cNvSpPr>
              <a:spLocks noChangeShapeType="1"/>
            </p:cNvSpPr>
            <p:nvPr/>
          </p:nvSpPr>
          <p:spPr bwMode="auto">
            <a:xfrm flipH="1" flipV="1">
              <a:off x="4343382" y="3285955"/>
              <a:ext cx="55659" cy="1973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0" name="Line 85"/>
            <p:cNvSpPr>
              <a:spLocks noChangeShapeType="1"/>
            </p:cNvSpPr>
            <p:nvPr/>
          </p:nvSpPr>
          <p:spPr bwMode="auto">
            <a:xfrm flipH="1" flipV="1">
              <a:off x="5275263" y="3065671"/>
              <a:ext cx="58737" cy="1710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1" name="Line 98"/>
            <p:cNvSpPr>
              <a:spLocks noChangeShapeType="1"/>
            </p:cNvSpPr>
            <p:nvPr/>
          </p:nvSpPr>
          <p:spPr bwMode="auto">
            <a:xfrm rot="19478548" flipV="1">
              <a:off x="2989994" y="3697654"/>
              <a:ext cx="39687" cy="1009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" name="Line 98"/>
            <p:cNvSpPr>
              <a:spLocks noChangeShapeType="1"/>
            </p:cNvSpPr>
            <p:nvPr/>
          </p:nvSpPr>
          <p:spPr bwMode="auto">
            <a:xfrm rot="19478548" flipV="1">
              <a:off x="3894251" y="3477118"/>
              <a:ext cx="39687" cy="1009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" name="Line 98"/>
            <p:cNvSpPr>
              <a:spLocks noChangeShapeType="1"/>
            </p:cNvSpPr>
            <p:nvPr/>
          </p:nvSpPr>
          <p:spPr bwMode="auto">
            <a:xfrm rot="19478548" flipV="1">
              <a:off x="4820524" y="3265684"/>
              <a:ext cx="39687" cy="1009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4" name="Line 98"/>
            <p:cNvSpPr>
              <a:spLocks noChangeShapeType="1"/>
            </p:cNvSpPr>
            <p:nvPr/>
          </p:nvSpPr>
          <p:spPr bwMode="auto">
            <a:xfrm rot="19478548" flipV="1">
              <a:off x="5743421" y="3039101"/>
              <a:ext cx="39687" cy="1009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sp>
        <p:nvSpPr>
          <p:cNvPr id="105" name="文本框 104">
            <a:extLst>
              <a:ext uri="{FF2B5EF4-FFF2-40B4-BE49-F238E27FC236}">
                <a16:creationId xmlns:a16="http://schemas.microsoft.com/office/drawing/2014/main" id="{0E5BD388-1F16-42EF-ADE1-74CDD963424D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444" grpId="0" animBg="1"/>
      <p:bldP spid="16445" grpId="0" animBg="1"/>
      <p:bldP spid="164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94110" y="1065297"/>
            <a:ext cx="57023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实验数据：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2180690" y="2385324"/>
            <a:ext cx="1103313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0.6</a:t>
            </a: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353941" y="1910994"/>
            <a:ext cx="6436118" cy="2079262"/>
            <a:chOff x="48" y="1296"/>
            <a:chExt cx="5664" cy="1920"/>
          </a:xfrm>
        </p:grpSpPr>
        <p:sp>
          <p:nvSpPr>
            <p:cNvPr id="24" name="Rectangle 5"/>
            <p:cNvSpPr/>
            <p:nvPr/>
          </p:nvSpPr>
          <p:spPr>
            <a:xfrm>
              <a:off x="3984" y="2208"/>
              <a:ext cx="1728" cy="52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v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25" name="Rectangle 6"/>
            <p:cNvSpPr/>
            <p:nvPr/>
          </p:nvSpPr>
          <p:spPr>
            <a:xfrm>
              <a:off x="2111" y="2208"/>
              <a:ext cx="1872" cy="52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t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26" name="Rectangle 7"/>
            <p:cNvSpPr/>
            <p:nvPr/>
          </p:nvSpPr>
          <p:spPr>
            <a:xfrm>
              <a:off x="48" y="2208"/>
              <a:ext cx="2063" cy="52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S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27" name="Rectangle 8"/>
            <p:cNvSpPr/>
            <p:nvPr/>
          </p:nvSpPr>
          <p:spPr>
            <a:xfrm>
              <a:off x="3984" y="2736"/>
              <a:ext cx="1728" cy="480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v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3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28" name="Rectangle 9"/>
            <p:cNvSpPr/>
            <p:nvPr/>
          </p:nvSpPr>
          <p:spPr>
            <a:xfrm>
              <a:off x="2111" y="2736"/>
              <a:ext cx="1872" cy="480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t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3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 t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- t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  <a:endParaRPr lang="en-US" altLang="zh-CN" sz="2100" b="1" i="1" kern="0" baseline="-25000" noProof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endParaRPr>
            </a:p>
          </p:txBody>
        </p:sp>
        <p:sp>
          <p:nvSpPr>
            <p:cNvPr id="29" name="Rectangle 10"/>
            <p:cNvSpPr/>
            <p:nvPr/>
          </p:nvSpPr>
          <p:spPr>
            <a:xfrm>
              <a:off x="48" y="2736"/>
              <a:ext cx="2063" cy="480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S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3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=S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-S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30" name="Rectangle 11"/>
            <p:cNvSpPr/>
            <p:nvPr/>
          </p:nvSpPr>
          <p:spPr>
            <a:xfrm>
              <a:off x="3984" y="1734"/>
              <a:ext cx="1728" cy="474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v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31" name="Rectangle 12"/>
            <p:cNvSpPr/>
            <p:nvPr/>
          </p:nvSpPr>
          <p:spPr>
            <a:xfrm>
              <a:off x="2111" y="1734"/>
              <a:ext cx="1872" cy="474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t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32" name="Rectangle 13"/>
            <p:cNvSpPr/>
            <p:nvPr/>
          </p:nvSpPr>
          <p:spPr>
            <a:xfrm>
              <a:off x="48" y="1734"/>
              <a:ext cx="2063" cy="474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S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33" name="Rectangle 14"/>
            <p:cNvSpPr/>
            <p:nvPr/>
          </p:nvSpPr>
          <p:spPr>
            <a:xfrm>
              <a:off x="3984" y="1296"/>
              <a:ext cx="1728" cy="43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8" fontAlgn="ctr">
                <a:spcBef>
                  <a:spcPct val="20000"/>
                </a:spcBef>
              </a:pPr>
              <a:r>
                <a:rPr lang="zh-CN" altLang="en-US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平均速度</a:t>
              </a:r>
              <a:r>
                <a:rPr lang="en-US" altLang="zh-CN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(m/s)</a:t>
              </a:r>
            </a:p>
          </p:txBody>
        </p:sp>
        <p:sp>
          <p:nvSpPr>
            <p:cNvPr id="34" name="Rectangle 15"/>
            <p:cNvSpPr/>
            <p:nvPr/>
          </p:nvSpPr>
          <p:spPr>
            <a:xfrm>
              <a:off x="2111" y="1296"/>
              <a:ext cx="1872" cy="43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8" fontAlgn="ctr">
                <a:spcBef>
                  <a:spcPct val="20000"/>
                </a:spcBef>
              </a:pPr>
              <a:r>
                <a:rPr lang="zh-CN" altLang="en-US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运动时间</a:t>
              </a:r>
              <a:r>
                <a:rPr lang="en-US" altLang="zh-CN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(s)</a:t>
              </a:r>
            </a:p>
          </p:txBody>
        </p:sp>
        <p:sp>
          <p:nvSpPr>
            <p:cNvPr id="35" name="Rectangle 16"/>
            <p:cNvSpPr/>
            <p:nvPr/>
          </p:nvSpPr>
          <p:spPr>
            <a:xfrm>
              <a:off x="48" y="1296"/>
              <a:ext cx="2063" cy="43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8" fontAlgn="ctr">
                <a:spcBef>
                  <a:spcPct val="20000"/>
                </a:spcBef>
              </a:pPr>
              <a:r>
                <a:rPr lang="en-US" altLang="zh-CN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  </a:t>
              </a:r>
              <a:r>
                <a:rPr lang="zh-CN" altLang="en-US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路 程</a:t>
              </a:r>
              <a:r>
                <a:rPr lang="en-US" altLang="zh-CN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(m)</a:t>
              </a:r>
            </a:p>
          </p:txBody>
        </p:sp>
        <p:sp>
          <p:nvSpPr>
            <p:cNvPr id="36" name="Line 17"/>
            <p:cNvSpPr/>
            <p:nvPr/>
          </p:nvSpPr>
          <p:spPr>
            <a:xfrm>
              <a:off x="48" y="1296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Line 19"/>
            <p:cNvSpPr/>
            <p:nvPr/>
          </p:nvSpPr>
          <p:spPr>
            <a:xfrm>
              <a:off x="48" y="2208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8" name="Line 20"/>
            <p:cNvSpPr/>
            <p:nvPr/>
          </p:nvSpPr>
          <p:spPr>
            <a:xfrm>
              <a:off x="48" y="3216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9" name="Line 21"/>
            <p:cNvSpPr/>
            <p:nvPr/>
          </p:nvSpPr>
          <p:spPr>
            <a:xfrm>
              <a:off x="48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0" name="Line 22"/>
            <p:cNvSpPr/>
            <p:nvPr/>
          </p:nvSpPr>
          <p:spPr>
            <a:xfrm>
              <a:off x="2111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Line 23"/>
            <p:cNvSpPr/>
            <p:nvPr/>
          </p:nvSpPr>
          <p:spPr>
            <a:xfrm>
              <a:off x="3984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2" name="Line 24"/>
            <p:cNvSpPr/>
            <p:nvPr/>
          </p:nvSpPr>
          <p:spPr>
            <a:xfrm>
              <a:off x="5712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3" name="Line 25"/>
            <p:cNvSpPr/>
            <p:nvPr/>
          </p:nvSpPr>
          <p:spPr>
            <a:xfrm>
              <a:off x="48" y="2736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4" name="文本框 43">
            <a:extLst>
              <a:ext uri="{FF2B5EF4-FFF2-40B4-BE49-F238E27FC236}">
                <a16:creationId xmlns:a16="http://schemas.microsoft.com/office/drawing/2014/main" id="{8D7F7950-629A-4622-8229-BCB7E694D86E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ows 启动时奏幻想空间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930275" y="3078611"/>
            <a:ext cx="7315200" cy="1197187"/>
            <a:chOff x="720" y="2256"/>
            <a:chExt cx="4608" cy="1008"/>
          </a:xfrm>
        </p:grpSpPr>
        <p:sp>
          <p:nvSpPr>
            <p:cNvPr id="18434" name="Line 3"/>
            <p:cNvSpPr>
              <a:spLocks noChangeShapeType="1"/>
            </p:cNvSpPr>
            <p:nvPr/>
          </p:nvSpPr>
          <p:spPr bwMode="auto">
            <a:xfrm>
              <a:off x="720" y="3072"/>
              <a:ext cx="46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35" name="Line 4"/>
            <p:cNvSpPr>
              <a:spLocks noChangeShapeType="1"/>
            </p:cNvSpPr>
            <p:nvPr/>
          </p:nvSpPr>
          <p:spPr bwMode="auto">
            <a:xfrm flipV="1">
              <a:off x="1104" y="2256"/>
              <a:ext cx="3888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36" name="Rectangle 5" descr="栎木"/>
            <p:cNvSpPr>
              <a:spLocks noChangeArrowheads="1"/>
            </p:cNvSpPr>
            <p:nvPr/>
          </p:nvSpPr>
          <p:spPr bwMode="auto">
            <a:xfrm>
              <a:off x="4608" y="2352"/>
              <a:ext cx="528" cy="72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317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37" name="Line 6"/>
            <p:cNvSpPr>
              <a:spLocks noChangeShapeType="1"/>
            </p:cNvSpPr>
            <p:nvPr/>
          </p:nvSpPr>
          <p:spPr bwMode="auto">
            <a:xfrm flipV="1">
              <a:off x="7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38" name="Line 7"/>
            <p:cNvSpPr>
              <a:spLocks noChangeShapeType="1"/>
            </p:cNvSpPr>
            <p:nvPr/>
          </p:nvSpPr>
          <p:spPr bwMode="auto">
            <a:xfrm flipV="1">
              <a:off x="86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39" name="Line 8"/>
            <p:cNvSpPr>
              <a:spLocks noChangeShapeType="1"/>
            </p:cNvSpPr>
            <p:nvPr/>
          </p:nvSpPr>
          <p:spPr bwMode="auto">
            <a:xfrm flipV="1">
              <a:off x="9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40" name="Line 9"/>
            <p:cNvSpPr>
              <a:spLocks noChangeShapeType="1"/>
            </p:cNvSpPr>
            <p:nvPr/>
          </p:nvSpPr>
          <p:spPr bwMode="auto">
            <a:xfrm flipV="1">
              <a:off x="105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41" name="Line 10"/>
            <p:cNvSpPr>
              <a:spLocks noChangeShapeType="1"/>
            </p:cNvSpPr>
            <p:nvPr/>
          </p:nvSpPr>
          <p:spPr bwMode="auto">
            <a:xfrm flipV="1">
              <a:off x="115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42" name="Line 11"/>
            <p:cNvSpPr>
              <a:spLocks noChangeShapeType="1"/>
            </p:cNvSpPr>
            <p:nvPr/>
          </p:nvSpPr>
          <p:spPr bwMode="auto">
            <a:xfrm flipV="1">
              <a:off x="124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43" name="Line 12"/>
            <p:cNvSpPr>
              <a:spLocks noChangeShapeType="1"/>
            </p:cNvSpPr>
            <p:nvPr/>
          </p:nvSpPr>
          <p:spPr bwMode="auto">
            <a:xfrm flipV="1">
              <a:off x="134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44" name="Line 13"/>
            <p:cNvSpPr>
              <a:spLocks noChangeShapeType="1"/>
            </p:cNvSpPr>
            <p:nvPr/>
          </p:nvSpPr>
          <p:spPr bwMode="auto">
            <a:xfrm flipV="1">
              <a:off x="144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45" name="Line 14"/>
            <p:cNvSpPr>
              <a:spLocks noChangeShapeType="1"/>
            </p:cNvSpPr>
            <p:nvPr/>
          </p:nvSpPr>
          <p:spPr bwMode="auto">
            <a:xfrm flipV="1">
              <a:off x="153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46" name="Line 15"/>
            <p:cNvSpPr>
              <a:spLocks noChangeShapeType="1"/>
            </p:cNvSpPr>
            <p:nvPr/>
          </p:nvSpPr>
          <p:spPr bwMode="auto">
            <a:xfrm flipV="1">
              <a:off x="163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47" name="Line 16"/>
            <p:cNvSpPr>
              <a:spLocks noChangeShapeType="1"/>
            </p:cNvSpPr>
            <p:nvPr/>
          </p:nvSpPr>
          <p:spPr bwMode="auto">
            <a:xfrm flipV="1">
              <a:off x="172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48" name="Line 17"/>
            <p:cNvSpPr>
              <a:spLocks noChangeShapeType="1"/>
            </p:cNvSpPr>
            <p:nvPr/>
          </p:nvSpPr>
          <p:spPr bwMode="auto">
            <a:xfrm flipV="1">
              <a:off x="182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49" name="Line 18"/>
            <p:cNvSpPr>
              <a:spLocks noChangeShapeType="1"/>
            </p:cNvSpPr>
            <p:nvPr/>
          </p:nvSpPr>
          <p:spPr bwMode="auto">
            <a:xfrm flipV="1">
              <a:off x="19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50" name="Line 19"/>
            <p:cNvSpPr>
              <a:spLocks noChangeShapeType="1"/>
            </p:cNvSpPr>
            <p:nvPr/>
          </p:nvSpPr>
          <p:spPr bwMode="auto">
            <a:xfrm flipV="1">
              <a:off x="20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51" name="Line 20"/>
            <p:cNvSpPr>
              <a:spLocks noChangeShapeType="1"/>
            </p:cNvSpPr>
            <p:nvPr/>
          </p:nvSpPr>
          <p:spPr bwMode="auto">
            <a:xfrm flipV="1">
              <a:off x="21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52" name="Line 21"/>
            <p:cNvSpPr>
              <a:spLocks noChangeShapeType="1"/>
            </p:cNvSpPr>
            <p:nvPr/>
          </p:nvSpPr>
          <p:spPr bwMode="auto">
            <a:xfrm flipV="1">
              <a:off x="220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53" name="Line 22"/>
            <p:cNvSpPr>
              <a:spLocks noChangeShapeType="1"/>
            </p:cNvSpPr>
            <p:nvPr/>
          </p:nvSpPr>
          <p:spPr bwMode="auto">
            <a:xfrm flipV="1">
              <a:off x="230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54" name="Line 23"/>
            <p:cNvSpPr>
              <a:spLocks noChangeShapeType="1"/>
            </p:cNvSpPr>
            <p:nvPr/>
          </p:nvSpPr>
          <p:spPr bwMode="auto">
            <a:xfrm flipV="1">
              <a:off x="240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55" name="Line 24"/>
            <p:cNvSpPr>
              <a:spLocks noChangeShapeType="1"/>
            </p:cNvSpPr>
            <p:nvPr/>
          </p:nvSpPr>
          <p:spPr bwMode="auto">
            <a:xfrm flipV="1">
              <a:off x="249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56" name="Line 25"/>
            <p:cNvSpPr>
              <a:spLocks noChangeShapeType="1"/>
            </p:cNvSpPr>
            <p:nvPr/>
          </p:nvSpPr>
          <p:spPr bwMode="auto">
            <a:xfrm flipV="1">
              <a:off x="259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57" name="Line 26"/>
            <p:cNvSpPr>
              <a:spLocks noChangeShapeType="1"/>
            </p:cNvSpPr>
            <p:nvPr/>
          </p:nvSpPr>
          <p:spPr bwMode="auto">
            <a:xfrm flipV="1">
              <a:off x="268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58" name="Line 27"/>
            <p:cNvSpPr>
              <a:spLocks noChangeShapeType="1"/>
            </p:cNvSpPr>
            <p:nvPr/>
          </p:nvSpPr>
          <p:spPr bwMode="auto">
            <a:xfrm flipV="1">
              <a:off x="278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59" name="Line 28"/>
            <p:cNvSpPr>
              <a:spLocks noChangeShapeType="1"/>
            </p:cNvSpPr>
            <p:nvPr/>
          </p:nvSpPr>
          <p:spPr bwMode="auto">
            <a:xfrm flipV="1">
              <a:off x="288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60" name="Line 29"/>
            <p:cNvSpPr>
              <a:spLocks noChangeShapeType="1"/>
            </p:cNvSpPr>
            <p:nvPr/>
          </p:nvSpPr>
          <p:spPr bwMode="auto">
            <a:xfrm flipV="1">
              <a:off x="297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61" name="Line 30"/>
            <p:cNvSpPr>
              <a:spLocks noChangeShapeType="1"/>
            </p:cNvSpPr>
            <p:nvPr/>
          </p:nvSpPr>
          <p:spPr bwMode="auto">
            <a:xfrm flipV="1">
              <a:off x="307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62" name="Line 31"/>
            <p:cNvSpPr>
              <a:spLocks noChangeShapeType="1"/>
            </p:cNvSpPr>
            <p:nvPr/>
          </p:nvSpPr>
          <p:spPr bwMode="auto">
            <a:xfrm flipV="1">
              <a:off x="31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63" name="Line 32"/>
            <p:cNvSpPr>
              <a:spLocks noChangeShapeType="1"/>
            </p:cNvSpPr>
            <p:nvPr/>
          </p:nvSpPr>
          <p:spPr bwMode="auto">
            <a:xfrm flipV="1">
              <a:off x="326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64" name="Line 33"/>
            <p:cNvSpPr>
              <a:spLocks noChangeShapeType="1"/>
            </p:cNvSpPr>
            <p:nvPr/>
          </p:nvSpPr>
          <p:spPr bwMode="auto">
            <a:xfrm flipV="1">
              <a:off x="33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65" name="Line 34"/>
            <p:cNvSpPr>
              <a:spLocks noChangeShapeType="1"/>
            </p:cNvSpPr>
            <p:nvPr/>
          </p:nvSpPr>
          <p:spPr bwMode="auto">
            <a:xfrm flipV="1">
              <a:off x="345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66" name="Line 35"/>
            <p:cNvSpPr>
              <a:spLocks noChangeShapeType="1"/>
            </p:cNvSpPr>
            <p:nvPr/>
          </p:nvSpPr>
          <p:spPr bwMode="auto">
            <a:xfrm flipV="1">
              <a:off x="355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67" name="Line 36"/>
            <p:cNvSpPr>
              <a:spLocks noChangeShapeType="1"/>
            </p:cNvSpPr>
            <p:nvPr/>
          </p:nvSpPr>
          <p:spPr bwMode="auto">
            <a:xfrm flipV="1">
              <a:off x="364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68" name="Line 37"/>
            <p:cNvSpPr>
              <a:spLocks noChangeShapeType="1"/>
            </p:cNvSpPr>
            <p:nvPr/>
          </p:nvSpPr>
          <p:spPr bwMode="auto">
            <a:xfrm flipV="1">
              <a:off x="374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69" name="Line 38"/>
            <p:cNvSpPr>
              <a:spLocks noChangeShapeType="1"/>
            </p:cNvSpPr>
            <p:nvPr/>
          </p:nvSpPr>
          <p:spPr bwMode="auto">
            <a:xfrm flipV="1">
              <a:off x="384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70" name="Line 39"/>
            <p:cNvSpPr>
              <a:spLocks noChangeShapeType="1"/>
            </p:cNvSpPr>
            <p:nvPr/>
          </p:nvSpPr>
          <p:spPr bwMode="auto">
            <a:xfrm flipV="1">
              <a:off x="393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71" name="Line 40"/>
            <p:cNvSpPr>
              <a:spLocks noChangeShapeType="1"/>
            </p:cNvSpPr>
            <p:nvPr/>
          </p:nvSpPr>
          <p:spPr bwMode="auto">
            <a:xfrm flipV="1">
              <a:off x="403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72" name="Line 41"/>
            <p:cNvSpPr>
              <a:spLocks noChangeShapeType="1"/>
            </p:cNvSpPr>
            <p:nvPr/>
          </p:nvSpPr>
          <p:spPr bwMode="auto">
            <a:xfrm flipV="1">
              <a:off x="412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73" name="Line 42"/>
            <p:cNvSpPr>
              <a:spLocks noChangeShapeType="1"/>
            </p:cNvSpPr>
            <p:nvPr/>
          </p:nvSpPr>
          <p:spPr bwMode="auto">
            <a:xfrm flipV="1">
              <a:off x="422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74" name="Line 43"/>
            <p:cNvSpPr>
              <a:spLocks noChangeShapeType="1"/>
            </p:cNvSpPr>
            <p:nvPr/>
          </p:nvSpPr>
          <p:spPr bwMode="auto">
            <a:xfrm flipV="1">
              <a:off x="43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75" name="Line 44"/>
            <p:cNvSpPr>
              <a:spLocks noChangeShapeType="1"/>
            </p:cNvSpPr>
            <p:nvPr/>
          </p:nvSpPr>
          <p:spPr bwMode="auto">
            <a:xfrm flipV="1">
              <a:off x="44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76" name="Line 45"/>
            <p:cNvSpPr>
              <a:spLocks noChangeShapeType="1"/>
            </p:cNvSpPr>
            <p:nvPr/>
          </p:nvSpPr>
          <p:spPr bwMode="auto">
            <a:xfrm flipV="1">
              <a:off x="45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77" name="Line 46"/>
            <p:cNvSpPr>
              <a:spLocks noChangeShapeType="1"/>
            </p:cNvSpPr>
            <p:nvPr/>
          </p:nvSpPr>
          <p:spPr bwMode="auto">
            <a:xfrm flipV="1">
              <a:off x="460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78" name="Line 47"/>
            <p:cNvSpPr>
              <a:spLocks noChangeShapeType="1"/>
            </p:cNvSpPr>
            <p:nvPr/>
          </p:nvSpPr>
          <p:spPr bwMode="auto">
            <a:xfrm flipV="1">
              <a:off x="470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79" name="Line 48"/>
            <p:cNvSpPr>
              <a:spLocks noChangeShapeType="1"/>
            </p:cNvSpPr>
            <p:nvPr/>
          </p:nvSpPr>
          <p:spPr bwMode="auto">
            <a:xfrm flipV="1">
              <a:off x="480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80" name="Line 49"/>
            <p:cNvSpPr>
              <a:spLocks noChangeShapeType="1"/>
            </p:cNvSpPr>
            <p:nvPr/>
          </p:nvSpPr>
          <p:spPr bwMode="auto">
            <a:xfrm flipV="1">
              <a:off x="489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81" name="Line 50"/>
            <p:cNvSpPr>
              <a:spLocks noChangeShapeType="1"/>
            </p:cNvSpPr>
            <p:nvPr/>
          </p:nvSpPr>
          <p:spPr bwMode="auto">
            <a:xfrm flipV="1">
              <a:off x="499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51"/>
          <p:cNvGrpSpPr>
            <a:grpSpLocks/>
          </p:cNvGrpSpPr>
          <p:nvPr/>
        </p:nvGrpSpPr>
        <p:grpSpPr bwMode="auto">
          <a:xfrm rot="21070034">
            <a:off x="6797677" y="2613038"/>
            <a:ext cx="1006475" cy="522581"/>
            <a:chOff x="1872" y="672"/>
            <a:chExt cx="1296" cy="768"/>
          </a:xfrm>
        </p:grpSpPr>
        <p:sp>
          <p:nvSpPr>
            <p:cNvPr id="18483" name="Rectangle 52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84" name="Oval 53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85" name="Oval 54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55"/>
          <p:cNvGrpSpPr>
            <a:grpSpLocks/>
          </p:cNvGrpSpPr>
          <p:nvPr/>
        </p:nvGrpSpPr>
        <p:grpSpPr bwMode="auto">
          <a:xfrm rot="21040049">
            <a:off x="1516783" y="3432466"/>
            <a:ext cx="1006475" cy="522581"/>
            <a:chOff x="1872" y="672"/>
            <a:chExt cx="1296" cy="768"/>
          </a:xfrm>
        </p:grpSpPr>
        <p:sp>
          <p:nvSpPr>
            <p:cNvPr id="18487" name="Rectangle 56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88" name="Oval 57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8489" name="Oval 58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sp>
        <p:nvSpPr>
          <p:cNvPr id="18490" name="Line 59"/>
          <p:cNvSpPr>
            <a:spLocks noChangeShapeType="1"/>
          </p:cNvSpPr>
          <p:nvPr/>
        </p:nvSpPr>
        <p:spPr bwMode="auto">
          <a:xfrm flipH="1" flipV="1">
            <a:off x="1402493" y="3293145"/>
            <a:ext cx="137382" cy="726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8491" name="Text Box 60"/>
          <p:cNvSpPr txBox="1">
            <a:spLocks noChangeArrowheads="1"/>
          </p:cNvSpPr>
          <p:nvPr/>
        </p:nvSpPr>
        <p:spPr bwMode="auto">
          <a:xfrm>
            <a:off x="898525" y="2868672"/>
            <a:ext cx="83099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金属片</a:t>
            </a:r>
          </a:p>
        </p:txBody>
      </p: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4495800" y="1179750"/>
            <a:ext cx="1524000" cy="1140178"/>
            <a:chOff x="1440" y="336"/>
            <a:chExt cx="960" cy="960"/>
          </a:xfrm>
        </p:grpSpPr>
        <p:sp>
          <p:nvSpPr>
            <p:cNvPr id="19466" name="Oval 62"/>
            <p:cNvSpPr/>
            <p:nvPr/>
          </p:nvSpPr>
          <p:spPr>
            <a:xfrm>
              <a:off x="1440" y="336"/>
              <a:ext cx="960" cy="96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defTabSz="914378"/>
              <a:endParaRPr lang="zh-CN" altLang="en-US" sz="1800" kern="0" noProof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endParaRPr>
            </a:p>
          </p:txBody>
        </p:sp>
        <p:sp>
          <p:nvSpPr>
            <p:cNvPr id="19467" name="Line 63"/>
            <p:cNvSpPr/>
            <p:nvPr/>
          </p:nvSpPr>
          <p:spPr>
            <a:xfrm>
              <a:off x="1920" y="336"/>
              <a:ext cx="0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8" name="Line 64"/>
            <p:cNvSpPr/>
            <p:nvPr/>
          </p:nvSpPr>
          <p:spPr>
            <a:xfrm>
              <a:off x="1920" y="1104"/>
              <a:ext cx="0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9" name="Line 65"/>
            <p:cNvSpPr/>
            <p:nvPr/>
          </p:nvSpPr>
          <p:spPr>
            <a:xfrm>
              <a:off x="1440" y="816"/>
              <a:ext cx="19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0" name="Line 66"/>
            <p:cNvSpPr/>
            <p:nvPr/>
          </p:nvSpPr>
          <p:spPr>
            <a:xfrm>
              <a:off x="2208" y="816"/>
              <a:ext cx="19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1" name="Line 67"/>
            <p:cNvSpPr/>
            <p:nvPr/>
          </p:nvSpPr>
          <p:spPr>
            <a:xfrm>
              <a:off x="2064" y="1056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2" name="Line 68"/>
            <p:cNvSpPr/>
            <p:nvPr/>
          </p:nvSpPr>
          <p:spPr>
            <a:xfrm>
              <a:off x="1680" y="384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3" name="Line 69"/>
            <p:cNvSpPr/>
            <p:nvPr/>
          </p:nvSpPr>
          <p:spPr>
            <a:xfrm>
              <a:off x="2160" y="960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4" name="Line 70"/>
            <p:cNvSpPr/>
            <p:nvPr/>
          </p:nvSpPr>
          <p:spPr>
            <a:xfrm>
              <a:off x="1488" y="576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5" name="Line 71"/>
            <p:cNvSpPr/>
            <p:nvPr/>
          </p:nvSpPr>
          <p:spPr>
            <a:xfrm flipV="1">
              <a:off x="1680" y="1056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6" name="Line 72"/>
            <p:cNvSpPr/>
            <p:nvPr/>
          </p:nvSpPr>
          <p:spPr>
            <a:xfrm flipV="1">
              <a:off x="2064" y="384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7" name="Line 73"/>
            <p:cNvSpPr/>
            <p:nvPr/>
          </p:nvSpPr>
          <p:spPr>
            <a:xfrm flipV="1">
              <a:off x="1488" y="960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8" name="Line 74"/>
            <p:cNvSpPr/>
            <p:nvPr/>
          </p:nvSpPr>
          <p:spPr>
            <a:xfrm flipV="1">
              <a:off x="2160" y="576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5436" name="Text Box 76"/>
          <p:cNvSpPr txBox="1">
            <a:spLocks noChangeArrowheads="1"/>
          </p:cNvSpPr>
          <p:nvPr/>
        </p:nvSpPr>
        <p:spPr bwMode="auto">
          <a:xfrm>
            <a:off x="520222" y="1118545"/>
            <a:ext cx="51816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实验时注意观察停表的示数。</a:t>
            </a:r>
          </a:p>
        </p:txBody>
      </p:sp>
      <p:grpSp>
        <p:nvGrpSpPr>
          <p:cNvPr id="7" name="组合 2"/>
          <p:cNvGrpSpPr>
            <a:grpSpLocks/>
          </p:cNvGrpSpPr>
          <p:nvPr/>
        </p:nvGrpSpPr>
        <p:grpSpPr bwMode="auto">
          <a:xfrm>
            <a:off x="5257800" y="1407787"/>
            <a:ext cx="0" cy="684107"/>
            <a:chOff x="11760" y="1320"/>
            <a:chExt cx="0" cy="1440"/>
          </a:xfrm>
        </p:grpSpPr>
        <p:sp>
          <p:nvSpPr>
            <p:cNvPr id="19464" name="Line 75"/>
            <p:cNvSpPr/>
            <p:nvPr/>
          </p:nvSpPr>
          <p:spPr>
            <a:xfrm flipV="1">
              <a:off x="11760" y="1320"/>
              <a:ext cx="0" cy="720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" name="Line 75"/>
            <p:cNvSpPr/>
            <p:nvPr/>
          </p:nvSpPr>
          <p:spPr>
            <a:xfrm rot="10800000" flipV="1">
              <a:off x="11760" y="2040"/>
              <a:ext cx="0" cy="720"/>
            </a:xfrm>
            <a:prstGeom prst="line">
              <a:avLst/>
            </a:prstGeom>
            <a:ln>
              <a:noFill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79" name="文本框 78">
            <a:extLst>
              <a:ext uri="{FF2B5EF4-FFF2-40B4-BE49-F238E27FC236}">
                <a16:creationId xmlns:a16="http://schemas.microsoft.com/office/drawing/2014/main" id="{6F273FB6-E4BB-4C16-9D97-6DB0EB96315F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-0.003981 L -0.581528 0.158519 " pathEditMode="relative" rAng="0" ptsTypes="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2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480000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36" grpId="0"/>
      <p:bldP spid="1543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16302" y="1050527"/>
            <a:ext cx="57023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实验数据：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4409187" y="2301107"/>
            <a:ext cx="8572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4</a:t>
            </a:r>
          </a:p>
        </p:txBody>
      </p:sp>
      <p:grpSp>
        <p:nvGrpSpPr>
          <p:cNvPr id="24" name="Group 4"/>
          <p:cNvGrpSpPr>
            <a:grpSpLocks/>
          </p:cNvGrpSpPr>
          <p:nvPr/>
        </p:nvGrpSpPr>
        <p:grpSpPr bwMode="auto">
          <a:xfrm>
            <a:off x="1374810" y="1731929"/>
            <a:ext cx="6394380" cy="2437477"/>
            <a:chOff x="48" y="1296"/>
            <a:chExt cx="5664" cy="1920"/>
          </a:xfrm>
        </p:grpSpPr>
        <p:sp>
          <p:nvSpPr>
            <p:cNvPr id="3" name="Rectangle 5"/>
            <p:cNvSpPr/>
            <p:nvPr/>
          </p:nvSpPr>
          <p:spPr>
            <a:xfrm>
              <a:off x="3984" y="2208"/>
              <a:ext cx="1728" cy="52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v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4" name="Rectangle 6"/>
            <p:cNvSpPr/>
            <p:nvPr/>
          </p:nvSpPr>
          <p:spPr>
            <a:xfrm>
              <a:off x="2111" y="2208"/>
              <a:ext cx="1872" cy="52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t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5" name="Rectangle 7"/>
            <p:cNvSpPr/>
            <p:nvPr/>
          </p:nvSpPr>
          <p:spPr>
            <a:xfrm>
              <a:off x="48" y="2208"/>
              <a:ext cx="2063" cy="52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S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6" name="Rectangle 8"/>
            <p:cNvSpPr/>
            <p:nvPr/>
          </p:nvSpPr>
          <p:spPr>
            <a:xfrm>
              <a:off x="3984" y="2736"/>
              <a:ext cx="1728" cy="480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v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3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7" name="Rectangle 9"/>
            <p:cNvSpPr/>
            <p:nvPr/>
          </p:nvSpPr>
          <p:spPr>
            <a:xfrm>
              <a:off x="2111" y="2736"/>
              <a:ext cx="1872" cy="480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t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3</a:t>
              </a:r>
              <a:r>
                <a:rPr lang="en-US" altLang="zh-CN" sz="2100" b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 t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- t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  <a:endParaRPr lang="en-US" altLang="zh-CN" sz="2100" b="1" i="1" kern="0" baseline="-25000" noProof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endParaRPr>
            </a:p>
          </p:txBody>
        </p:sp>
        <p:sp>
          <p:nvSpPr>
            <p:cNvPr id="8" name="Rectangle 10"/>
            <p:cNvSpPr/>
            <p:nvPr/>
          </p:nvSpPr>
          <p:spPr>
            <a:xfrm>
              <a:off x="48" y="2736"/>
              <a:ext cx="2063" cy="480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S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3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=S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-S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9" name="Rectangle 11"/>
            <p:cNvSpPr/>
            <p:nvPr/>
          </p:nvSpPr>
          <p:spPr>
            <a:xfrm>
              <a:off x="3984" y="1734"/>
              <a:ext cx="1728" cy="474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v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0" name="Rectangle 12"/>
            <p:cNvSpPr/>
            <p:nvPr/>
          </p:nvSpPr>
          <p:spPr>
            <a:xfrm>
              <a:off x="2111" y="1734"/>
              <a:ext cx="1872" cy="474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t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1" name="Rectangle 13"/>
            <p:cNvSpPr/>
            <p:nvPr/>
          </p:nvSpPr>
          <p:spPr>
            <a:xfrm>
              <a:off x="48" y="1734"/>
              <a:ext cx="2063" cy="474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S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2" name="Rectangle 14"/>
            <p:cNvSpPr/>
            <p:nvPr/>
          </p:nvSpPr>
          <p:spPr>
            <a:xfrm>
              <a:off x="3984" y="1296"/>
              <a:ext cx="1728" cy="43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8" fontAlgn="ctr">
                <a:spcBef>
                  <a:spcPct val="20000"/>
                </a:spcBef>
              </a:pPr>
              <a:r>
                <a:rPr lang="zh-CN" altLang="en-US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平均速度</a:t>
              </a:r>
              <a:r>
                <a:rPr lang="en-US" altLang="zh-CN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(m/s)</a:t>
              </a:r>
            </a:p>
          </p:txBody>
        </p:sp>
        <p:sp>
          <p:nvSpPr>
            <p:cNvPr id="13" name="Rectangle 15"/>
            <p:cNvSpPr/>
            <p:nvPr/>
          </p:nvSpPr>
          <p:spPr>
            <a:xfrm>
              <a:off x="2111" y="1296"/>
              <a:ext cx="1872" cy="43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8" fontAlgn="ctr">
                <a:spcBef>
                  <a:spcPct val="20000"/>
                </a:spcBef>
              </a:pPr>
              <a:r>
                <a:rPr lang="zh-CN" altLang="en-US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运动时间</a:t>
              </a:r>
              <a:r>
                <a:rPr lang="en-US" altLang="zh-CN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(s)</a:t>
              </a:r>
            </a:p>
          </p:txBody>
        </p:sp>
        <p:sp>
          <p:nvSpPr>
            <p:cNvPr id="14" name="Rectangle 16"/>
            <p:cNvSpPr/>
            <p:nvPr/>
          </p:nvSpPr>
          <p:spPr>
            <a:xfrm>
              <a:off x="48" y="1296"/>
              <a:ext cx="2063" cy="43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8" fontAlgn="ctr">
                <a:spcBef>
                  <a:spcPct val="20000"/>
                </a:spcBef>
              </a:pPr>
              <a:r>
                <a:rPr lang="en-US" altLang="zh-CN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  </a:t>
              </a:r>
              <a:r>
                <a:rPr lang="zh-CN" altLang="en-US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路 程</a:t>
              </a:r>
              <a:r>
                <a:rPr lang="en-US" altLang="zh-CN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(m)</a:t>
              </a:r>
            </a:p>
          </p:txBody>
        </p:sp>
        <p:sp>
          <p:nvSpPr>
            <p:cNvPr id="15" name="Line 17"/>
            <p:cNvSpPr/>
            <p:nvPr/>
          </p:nvSpPr>
          <p:spPr>
            <a:xfrm>
              <a:off x="48" y="1296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Line 19"/>
            <p:cNvSpPr/>
            <p:nvPr/>
          </p:nvSpPr>
          <p:spPr>
            <a:xfrm>
              <a:off x="48" y="2208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Line 20"/>
            <p:cNvSpPr/>
            <p:nvPr/>
          </p:nvSpPr>
          <p:spPr>
            <a:xfrm>
              <a:off x="48" y="3216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Line 21"/>
            <p:cNvSpPr/>
            <p:nvPr/>
          </p:nvSpPr>
          <p:spPr>
            <a:xfrm>
              <a:off x="48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Line 22"/>
            <p:cNvSpPr/>
            <p:nvPr/>
          </p:nvSpPr>
          <p:spPr>
            <a:xfrm>
              <a:off x="2111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Line 23"/>
            <p:cNvSpPr/>
            <p:nvPr/>
          </p:nvSpPr>
          <p:spPr>
            <a:xfrm>
              <a:off x="3984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Line 24"/>
            <p:cNvSpPr/>
            <p:nvPr/>
          </p:nvSpPr>
          <p:spPr>
            <a:xfrm>
              <a:off x="5712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Line 25"/>
            <p:cNvSpPr/>
            <p:nvPr/>
          </p:nvSpPr>
          <p:spPr>
            <a:xfrm>
              <a:off x="48" y="2736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3" name="文本框 22"/>
          <p:cNvSpPr txBox="1">
            <a:spLocks noChangeArrowheads="1"/>
          </p:cNvSpPr>
          <p:nvPr/>
        </p:nvSpPr>
        <p:spPr bwMode="auto">
          <a:xfrm>
            <a:off x="2089147" y="2304533"/>
            <a:ext cx="1103313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0.6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51402556-7F5C-4929-81D8-D4D0ACBB6A43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ows 启动时奏幻想空间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89501" y="3265066"/>
            <a:ext cx="7315200" cy="1267260"/>
            <a:chOff x="720" y="2197"/>
            <a:chExt cx="4608" cy="1067"/>
          </a:xfrm>
        </p:grpSpPr>
        <p:sp>
          <p:nvSpPr>
            <p:cNvPr id="20482" name="Line 3"/>
            <p:cNvSpPr>
              <a:spLocks noChangeShapeType="1"/>
            </p:cNvSpPr>
            <p:nvPr/>
          </p:nvSpPr>
          <p:spPr bwMode="auto">
            <a:xfrm>
              <a:off x="720" y="3072"/>
              <a:ext cx="46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83" name="Line 4"/>
            <p:cNvSpPr>
              <a:spLocks noChangeShapeType="1"/>
            </p:cNvSpPr>
            <p:nvPr/>
          </p:nvSpPr>
          <p:spPr bwMode="auto">
            <a:xfrm flipV="1">
              <a:off x="1104" y="2197"/>
              <a:ext cx="3936" cy="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84" name="Rectangle 5" descr="栎木"/>
            <p:cNvSpPr>
              <a:spLocks noChangeArrowheads="1"/>
            </p:cNvSpPr>
            <p:nvPr/>
          </p:nvSpPr>
          <p:spPr bwMode="auto">
            <a:xfrm>
              <a:off x="4608" y="2352"/>
              <a:ext cx="528" cy="72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317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85" name="Line 6"/>
            <p:cNvSpPr>
              <a:spLocks noChangeShapeType="1"/>
            </p:cNvSpPr>
            <p:nvPr/>
          </p:nvSpPr>
          <p:spPr bwMode="auto">
            <a:xfrm flipV="1">
              <a:off x="7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86" name="Line 7"/>
            <p:cNvSpPr>
              <a:spLocks noChangeShapeType="1"/>
            </p:cNvSpPr>
            <p:nvPr/>
          </p:nvSpPr>
          <p:spPr bwMode="auto">
            <a:xfrm flipV="1">
              <a:off x="86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87" name="Line 8"/>
            <p:cNvSpPr>
              <a:spLocks noChangeShapeType="1"/>
            </p:cNvSpPr>
            <p:nvPr/>
          </p:nvSpPr>
          <p:spPr bwMode="auto">
            <a:xfrm flipV="1">
              <a:off x="9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88" name="Line 9"/>
            <p:cNvSpPr>
              <a:spLocks noChangeShapeType="1"/>
            </p:cNvSpPr>
            <p:nvPr/>
          </p:nvSpPr>
          <p:spPr bwMode="auto">
            <a:xfrm flipV="1">
              <a:off x="105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89" name="Line 10"/>
            <p:cNvSpPr>
              <a:spLocks noChangeShapeType="1"/>
            </p:cNvSpPr>
            <p:nvPr/>
          </p:nvSpPr>
          <p:spPr bwMode="auto">
            <a:xfrm flipV="1">
              <a:off x="115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90" name="Line 11"/>
            <p:cNvSpPr>
              <a:spLocks noChangeShapeType="1"/>
            </p:cNvSpPr>
            <p:nvPr/>
          </p:nvSpPr>
          <p:spPr bwMode="auto">
            <a:xfrm flipV="1">
              <a:off x="124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91" name="Line 12"/>
            <p:cNvSpPr>
              <a:spLocks noChangeShapeType="1"/>
            </p:cNvSpPr>
            <p:nvPr/>
          </p:nvSpPr>
          <p:spPr bwMode="auto">
            <a:xfrm flipV="1">
              <a:off x="134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92" name="Line 13"/>
            <p:cNvSpPr>
              <a:spLocks noChangeShapeType="1"/>
            </p:cNvSpPr>
            <p:nvPr/>
          </p:nvSpPr>
          <p:spPr bwMode="auto">
            <a:xfrm flipV="1">
              <a:off x="144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93" name="Line 14"/>
            <p:cNvSpPr>
              <a:spLocks noChangeShapeType="1"/>
            </p:cNvSpPr>
            <p:nvPr/>
          </p:nvSpPr>
          <p:spPr bwMode="auto">
            <a:xfrm flipV="1">
              <a:off x="153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94" name="Line 15"/>
            <p:cNvSpPr>
              <a:spLocks noChangeShapeType="1"/>
            </p:cNvSpPr>
            <p:nvPr/>
          </p:nvSpPr>
          <p:spPr bwMode="auto">
            <a:xfrm flipV="1">
              <a:off x="163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95" name="Line 16"/>
            <p:cNvSpPr>
              <a:spLocks noChangeShapeType="1"/>
            </p:cNvSpPr>
            <p:nvPr/>
          </p:nvSpPr>
          <p:spPr bwMode="auto">
            <a:xfrm flipV="1">
              <a:off x="172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96" name="Line 17"/>
            <p:cNvSpPr>
              <a:spLocks noChangeShapeType="1"/>
            </p:cNvSpPr>
            <p:nvPr/>
          </p:nvSpPr>
          <p:spPr bwMode="auto">
            <a:xfrm flipV="1">
              <a:off x="182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97" name="Line 18"/>
            <p:cNvSpPr>
              <a:spLocks noChangeShapeType="1"/>
            </p:cNvSpPr>
            <p:nvPr/>
          </p:nvSpPr>
          <p:spPr bwMode="auto">
            <a:xfrm flipV="1">
              <a:off x="19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98" name="Line 19"/>
            <p:cNvSpPr>
              <a:spLocks noChangeShapeType="1"/>
            </p:cNvSpPr>
            <p:nvPr/>
          </p:nvSpPr>
          <p:spPr bwMode="auto">
            <a:xfrm flipV="1">
              <a:off x="20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499" name="Line 20"/>
            <p:cNvSpPr>
              <a:spLocks noChangeShapeType="1"/>
            </p:cNvSpPr>
            <p:nvPr/>
          </p:nvSpPr>
          <p:spPr bwMode="auto">
            <a:xfrm flipV="1">
              <a:off x="21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00" name="Line 21"/>
            <p:cNvSpPr>
              <a:spLocks noChangeShapeType="1"/>
            </p:cNvSpPr>
            <p:nvPr/>
          </p:nvSpPr>
          <p:spPr bwMode="auto">
            <a:xfrm flipV="1">
              <a:off x="220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01" name="Line 22"/>
            <p:cNvSpPr>
              <a:spLocks noChangeShapeType="1"/>
            </p:cNvSpPr>
            <p:nvPr/>
          </p:nvSpPr>
          <p:spPr bwMode="auto">
            <a:xfrm flipV="1">
              <a:off x="230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02" name="Line 23"/>
            <p:cNvSpPr>
              <a:spLocks noChangeShapeType="1"/>
            </p:cNvSpPr>
            <p:nvPr/>
          </p:nvSpPr>
          <p:spPr bwMode="auto">
            <a:xfrm flipV="1">
              <a:off x="240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03" name="Line 24"/>
            <p:cNvSpPr>
              <a:spLocks noChangeShapeType="1"/>
            </p:cNvSpPr>
            <p:nvPr/>
          </p:nvSpPr>
          <p:spPr bwMode="auto">
            <a:xfrm flipV="1">
              <a:off x="249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04" name="Line 25"/>
            <p:cNvSpPr>
              <a:spLocks noChangeShapeType="1"/>
            </p:cNvSpPr>
            <p:nvPr/>
          </p:nvSpPr>
          <p:spPr bwMode="auto">
            <a:xfrm flipV="1">
              <a:off x="259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05" name="Line 26"/>
            <p:cNvSpPr>
              <a:spLocks noChangeShapeType="1"/>
            </p:cNvSpPr>
            <p:nvPr/>
          </p:nvSpPr>
          <p:spPr bwMode="auto">
            <a:xfrm flipV="1">
              <a:off x="268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06" name="Line 27"/>
            <p:cNvSpPr>
              <a:spLocks noChangeShapeType="1"/>
            </p:cNvSpPr>
            <p:nvPr/>
          </p:nvSpPr>
          <p:spPr bwMode="auto">
            <a:xfrm flipV="1">
              <a:off x="278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07" name="Line 28"/>
            <p:cNvSpPr>
              <a:spLocks noChangeShapeType="1"/>
            </p:cNvSpPr>
            <p:nvPr/>
          </p:nvSpPr>
          <p:spPr bwMode="auto">
            <a:xfrm flipV="1">
              <a:off x="288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08" name="Line 29"/>
            <p:cNvSpPr>
              <a:spLocks noChangeShapeType="1"/>
            </p:cNvSpPr>
            <p:nvPr/>
          </p:nvSpPr>
          <p:spPr bwMode="auto">
            <a:xfrm flipV="1">
              <a:off x="297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09" name="Line 30"/>
            <p:cNvSpPr>
              <a:spLocks noChangeShapeType="1"/>
            </p:cNvSpPr>
            <p:nvPr/>
          </p:nvSpPr>
          <p:spPr bwMode="auto">
            <a:xfrm flipV="1">
              <a:off x="307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10" name="Line 31"/>
            <p:cNvSpPr>
              <a:spLocks noChangeShapeType="1"/>
            </p:cNvSpPr>
            <p:nvPr/>
          </p:nvSpPr>
          <p:spPr bwMode="auto">
            <a:xfrm flipV="1">
              <a:off x="31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11" name="Line 32"/>
            <p:cNvSpPr>
              <a:spLocks noChangeShapeType="1"/>
            </p:cNvSpPr>
            <p:nvPr/>
          </p:nvSpPr>
          <p:spPr bwMode="auto">
            <a:xfrm flipV="1">
              <a:off x="326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12" name="Line 33"/>
            <p:cNvSpPr>
              <a:spLocks noChangeShapeType="1"/>
            </p:cNvSpPr>
            <p:nvPr/>
          </p:nvSpPr>
          <p:spPr bwMode="auto">
            <a:xfrm flipV="1">
              <a:off x="33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13" name="Line 34"/>
            <p:cNvSpPr>
              <a:spLocks noChangeShapeType="1"/>
            </p:cNvSpPr>
            <p:nvPr/>
          </p:nvSpPr>
          <p:spPr bwMode="auto">
            <a:xfrm flipV="1">
              <a:off x="345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14" name="Line 35"/>
            <p:cNvSpPr>
              <a:spLocks noChangeShapeType="1"/>
            </p:cNvSpPr>
            <p:nvPr/>
          </p:nvSpPr>
          <p:spPr bwMode="auto">
            <a:xfrm flipV="1">
              <a:off x="355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15" name="Line 36"/>
            <p:cNvSpPr>
              <a:spLocks noChangeShapeType="1"/>
            </p:cNvSpPr>
            <p:nvPr/>
          </p:nvSpPr>
          <p:spPr bwMode="auto">
            <a:xfrm flipV="1">
              <a:off x="364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16" name="Line 37"/>
            <p:cNvSpPr>
              <a:spLocks noChangeShapeType="1"/>
            </p:cNvSpPr>
            <p:nvPr/>
          </p:nvSpPr>
          <p:spPr bwMode="auto">
            <a:xfrm flipV="1">
              <a:off x="374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17" name="Line 38"/>
            <p:cNvSpPr>
              <a:spLocks noChangeShapeType="1"/>
            </p:cNvSpPr>
            <p:nvPr/>
          </p:nvSpPr>
          <p:spPr bwMode="auto">
            <a:xfrm flipV="1">
              <a:off x="384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18" name="Line 39"/>
            <p:cNvSpPr>
              <a:spLocks noChangeShapeType="1"/>
            </p:cNvSpPr>
            <p:nvPr/>
          </p:nvSpPr>
          <p:spPr bwMode="auto">
            <a:xfrm flipV="1">
              <a:off x="393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19" name="Line 40"/>
            <p:cNvSpPr>
              <a:spLocks noChangeShapeType="1"/>
            </p:cNvSpPr>
            <p:nvPr/>
          </p:nvSpPr>
          <p:spPr bwMode="auto">
            <a:xfrm flipV="1">
              <a:off x="403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20" name="Line 41"/>
            <p:cNvSpPr>
              <a:spLocks noChangeShapeType="1"/>
            </p:cNvSpPr>
            <p:nvPr/>
          </p:nvSpPr>
          <p:spPr bwMode="auto">
            <a:xfrm flipV="1">
              <a:off x="412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21" name="Line 42"/>
            <p:cNvSpPr>
              <a:spLocks noChangeShapeType="1"/>
            </p:cNvSpPr>
            <p:nvPr/>
          </p:nvSpPr>
          <p:spPr bwMode="auto">
            <a:xfrm flipV="1">
              <a:off x="422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22" name="Line 43"/>
            <p:cNvSpPr>
              <a:spLocks noChangeShapeType="1"/>
            </p:cNvSpPr>
            <p:nvPr/>
          </p:nvSpPr>
          <p:spPr bwMode="auto">
            <a:xfrm flipV="1">
              <a:off x="43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23" name="Line 44"/>
            <p:cNvSpPr>
              <a:spLocks noChangeShapeType="1"/>
            </p:cNvSpPr>
            <p:nvPr/>
          </p:nvSpPr>
          <p:spPr bwMode="auto">
            <a:xfrm flipV="1">
              <a:off x="44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24" name="Line 45"/>
            <p:cNvSpPr>
              <a:spLocks noChangeShapeType="1"/>
            </p:cNvSpPr>
            <p:nvPr/>
          </p:nvSpPr>
          <p:spPr bwMode="auto">
            <a:xfrm flipV="1">
              <a:off x="45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25" name="Line 46"/>
            <p:cNvSpPr>
              <a:spLocks noChangeShapeType="1"/>
            </p:cNvSpPr>
            <p:nvPr/>
          </p:nvSpPr>
          <p:spPr bwMode="auto">
            <a:xfrm flipV="1">
              <a:off x="460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26" name="Line 47"/>
            <p:cNvSpPr>
              <a:spLocks noChangeShapeType="1"/>
            </p:cNvSpPr>
            <p:nvPr/>
          </p:nvSpPr>
          <p:spPr bwMode="auto">
            <a:xfrm flipV="1">
              <a:off x="470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27" name="Line 48"/>
            <p:cNvSpPr>
              <a:spLocks noChangeShapeType="1"/>
            </p:cNvSpPr>
            <p:nvPr/>
          </p:nvSpPr>
          <p:spPr bwMode="auto">
            <a:xfrm flipV="1">
              <a:off x="480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28" name="Line 49"/>
            <p:cNvSpPr>
              <a:spLocks noChangeShapeType="1"/>
            </p:cNvSpPr>
            <p:nvPr/>
          </p:nvSpPr>
          <p:spPr bwMode="auto">
            <a:xfrm flipV="1">
              <a:off x="489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29" name="Line 50"/>
            <p:cNvSpPr>
              <a:spLocks noChangeShapeType="1"/>
            </p:cNvSpPr>
            <p:nvPr/>
          </p:nvSpPr>
          <p:spPr bwMode="auto">
            <a:xfrm flipV="1">
              <a:off x="499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51"/>
          <p:cNvGrpSpPr>
            <a:grpSpLocks/>
          </p:cNvGrpSpPr>
          <p:nvPr/>
        </p:nvGrpSpPr>
        <p:grpSpPr bwMode="auto">
          <a:xfrm rot="20990458">
            <a:off x="6704747" y="2817412"/>
            <a:ext cx="1006475" cy="522581"/>
            <a:chOff x="1872" y="672"/>
            <a:chExt cx="1296" cy="768"/>
          </a:xfrm>
        </p:grpSpPr>
        <p:sp>
          <p:nvSpPr>
            <p:cNvPr id="20531" name="Rectangle 52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blipFill dpi="0" rotWithShape="0">
              <a:blip r:embed="rId5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32" name="Oval 53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33" name="Oval 54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sp>
        <p:nvSpPr>
          <p:cNvPr id="20534" name="Line 59"/>
          <p:cNvSpPr>
            <a:spLocks noChangeShapeType="1"/>
          </p:cNvSpPr>
          <p:nvPr/>
        </p:nvSpPr>
        <p:spPr bwMode="auto">
          <a:xfrm flipH="1" flipV="1">
            <a:off x="6589798" y="2625215"/>
            <a:ext cx="143303" cy="79724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grpSp>
        <p:nvGrpSpPr>
          <p:cNvPr id="6" name="组合 3"/>
          <p:cNvGrpSpPr>
            <a:grpSpLocks/>
          </p:cNvGrpSpPr>
          <p:nvPr/>
        </p:nvGrpSpPr>
        <p:grpSpPr bwMode="auto">
          <a:xfrm>
            <a:off x="665043" y="3093350"/>
            <a:ext cx="1671955" cy="1232816"/>
            <a:chOff x="1604" y="6317"/>
            <a:chExt cx="2633" cy="2595"/>
          </a:xfrm>
        </p:grpSpPr>
        <p:grpSp>
          <p:nvGrpSpPr>
            <p:cNvPr id="7" name="Group 55"/>
            <p:cNvGrpSpPr>
              <a:grpSpLocks/>
            </p:cNvGrpSpPr>
            <p:nvPr/>
          </p:nvGrpSpPr>
          <p:grpSpPr bwMode="auto">
            <a:xfrm rot="-863535">
              <a:off x="2652" y="7560"/>
              <a:ext cx="1585" cy="1178"/>
              <a:chOff x="1872" y="672"/>
              <a:chExt cx="1296" cy="822"/>
            </a:xfrm>
          </p:grpSpPr>
          <p:sp>
            <p:nvSpPr>
              <p:cNvPr id="20537" name="Rectangle 56" descr="深色木质"/>
              <p:cNvSpPr>
                <a:spLocks noChangeArrowheads="1"/>
              </p:cNvSpPr>
              <p:nvPr/>
            </p:nvSpPr>
            <p:spPr bwMode="auto">
              <a:xfrm rot="187742">
                <a:off x="1872" y="672"/>
                <a:ext cx="1296" cy="52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20538" name="Oval 57"/>
              <p:cNvSpPr>
                <a:spLocks noChangeArrowheads="1"/>
              </p:cNvSpPr>
              <p:nvPr/>
            </p:nvSpPr>
            <p:spPr bwMode="auto">
              <a:xfrm rot="21495830">
                <a:off x="2016" y="1200"/>
                <a:ext cx="240" cy="24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20539" name="Oval 58"/>
              <p:cNvSpPr>
                <a:spLocks noChangeArrowheads="1"/>
              </p:cNvSpPr>
              <p:nvPr/>
            </p:nvSpPr>
            <p:spPr bwMode="auto">
              <a:xfrm rot="21495830">
                <a:off x="2820" y="1254"/>
                <a:ext cx="240" cy="24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0540" name="Line 60"/>
            <p:cNvSpPr>
              <a:spLocks noChangeShapeType="1"/>
            </p:cNvSpPr>
            <p:nvPr/>
          </p:nvSpPr>
          <p:spPr bwMode="auto">
            <a:xfrm flipH="1" flipV="1">
              <a:off x="2394" y="7257"/>
              <a:ext cx="335" cy="16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41" name="Text Box 61"/>
            <p:cNvSpPr txBox="1">
              <a:spLocks noChangeArrowheads="1"/>
            </p:cNvSpPr>
            <p:nvPr/>
          </p:nvSpPr>
          <p:spPr bwMode="auto">
            <a:xfrm>
              <a:off x="1604" y="6317"/>
              <a:ext cx="1381" cy="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378"/>
              <a:r>
                <a:rPr lang="zh-CN" altLang="en-US" sz="1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金属片</a:t>
              </a:r>
            </a:p>
          </p:txBody>
        </p:sp>
      </p:grpSp>
      <p:sp>
        <p:nvSpPr>
          <p:cNvPr id="27726" name="Text Box 78"/>
          <p:cNvSpPr txBox="1">
            <a:spLocks noChangeArrowheads="1"/>
          </p:cNvSpPr>
          <p:nvPr/>
        </p:nvSpPr>
        <p:spPr bwMode="auto">
          <a:xfrm>
            <a:off x="489285" y="934448"/>
            <a:ext cx="6239233" cy="131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将金属片移至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en-US" altLang="zh-CN" sz="1800" kern="0" baseline="-25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的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中点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，测出小车从斜面顶点滑过斜面上半段路程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en-US" altLang="zh-CN" sz="1800" kern="0" baseline="-25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所用的时间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t</a:t>
            </a:r>
            <a:r>
              <a:rPr lang="en-US" altLang="zh-CN" sz="1800" kern="0" baseline="-25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,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算出小车通过上半段路程的平均速度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v</a:t>
            </a:r>
            <a:r>
              <a:rPr lang="en-US" altLang="zh-CN" sz="1800" kern="0" baseline="-25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。</a:t>
            </a:r>
          </a:p>
        </p:txBody>
      </p:sp>
      <p:grpSp>
        <p:nvGrpSpPr>
          <p:cNvPr id="8" name="Group 61"/>
          <p:cNvGrpSpPr>
            <a:grpSpLocks/>
          </p:cNvGrpSpPr>
          <p:nvPr/>
        </p:nvGrpSpPr>
        <p:grpSpPr bwMode="auto">
          <a:xfrm>
            <a:off x="6961701" y="1156428"/>
            <a:ext cx="1524000" cy="1140178"/>
            <a:chOff x="1440" y="336"/>
            <a:chExt cx="960" cy="960"/>
          </a:xfrm>
        </p:grpSpPr>
        <p:sp>
          <p:nvSpPr>
            <p:cNvPr id="19466" name="Oval 62"/>
            <p:cNvSpPr/>
            <p:nvPr/>
          </p:nvSpPr>
          <p:spPr>
            <a:xfrm>
              <a:off x="1440" y="336"/>
              <a:ext cx="960" cy="96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defTabSz="914378"/>
              <a:endParaRPr lang="zh-CN" altLang="en-US" sz="1800" kern="0" noProof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endParaRPr>
            </a:p>
          </p:txBody>
        </p:sp>
        <p:sp>
          <p:nvSpPr>
            <p:cNvPr id="19467" name="Line 63"/>
            <p:cNvSpPr/>
            <p:nvPr/>
          </p:nvSpPr>
          <p:spPr>
            <a:xfrm>
              <a:off x="1920" y="336"/>
              <a:ext cx="0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8" name="Line 64"/>
            <p:cNvSpPr/>
            <p:nvPr/>
          </p:nvSpPr>
          <p:spPr>
            <a:xfrm>
              <a:off x="1920" y="1104"/>
              <a:ext cx="0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9" name="Line 65"/>
            <p:cNvSpPr/>
            <p:nvPr/>
          </p:nvSpPr>
          <p:spPr>
            <a:xfrm>
              <a:off x="1440" y="816"/>
              <a:ext cx="19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0" name="Line 66"/>
            <p:cNvSpPr/>
            <p:nvPr/>
          </p:nvSpPr>
          <p:spPr>
            <a:xfrm>
              <a:off x="2208" y="816"/>
              <a:ext cx="19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1" name="Line 67"/>
            <p:cNvSpPr/>
            <p:nvPr/>
          </p:nvSpPr>
          <p:spPr>
            <a:xfrm>
              <a:off x="2064" y="1056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2" name="Line 68"/>
            <p:cNvSpPr/>
            <p:nvPr/>
          </p:nvSpPr>
          <p:spPr>
            <a:xfrm>
              <a:off x="1680" y="384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3" name="Line 69"/>
            <p:cNvSpPr/>
            <p:nvPr/>
          </p:nvSpPr>
          <p:spPr>
            <a:xfrm>
              <a:off x="2160" y="960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4" name="Line 70"/>
            <p:cNvSpPr/>
            <p:nvPr/>
          </p:nvSpPr>
          <p:spPr>
            <a:xfrm>
              <a:off x="1488" y="576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5" name="Line 71"/>
            <p:cNvSpPr/>
            <p:nvPr/>
          </p:nvSpPr>
          <p:spPr>
            <a:xfrm flipV="1">
              <a:off x="1680" y="1056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6" name="Line 72"/>
            <p:cNvSpPr/>
            <p:nvPr/>
          </p:nvSpPr>
          <p:spPr>
            <a:xfrm flipV="1">
              <a:off x="2064" y="384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7" name="Line 73"/>
            <p:cNvSpPr/>
            <p:nvPr/>
          </p:nvSpPr>
          <p:spPr>
            <a:xfrm flipV="1">
              <a:off x="1488" y="960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8" name="Line 74"/>
            <p:cNvSpPr/>
            <p:nvPr/>
          </p:nvSpPr>
          <p:spPr>
            <a:xfrm flipV="1">
              <a:off x="2160" y="576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" name="组合 2"/>
          <p:cNvGrpSpPr>
            <a:grpSpLocks/>
          </p:cNvGrpSpPr>
          <p:nvPr/>
        </p:nvGrpSpPr>
        <p:grpSpPr bwMode="auto">
          <a:xfrm>
            <a:off x="7723701" y="1384465"/>
            <a:ext cx="0" cy="684107"/>
            <a:chOff x="11760" y="1320"/>
            <a:chExt cx="0" cy="1440"/>
          </a:xfrm>
        </p:grpSpPr>
        <p:sp>
          <p:nvSpPr>
            <p:cNvPr id="19464" name="Line 75"/>
            <p:cNvSpPr/>
            <p:nvPr/>
          </p:nvSpPr>
          <p:spPr>
            <a:xfrm flipV="1">
              <a:off x="11760" y="1320"/>
              <a:ext cx="0" cy="720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" name="Line 75"/>
            <p:cNvSpPr/>
            <p:nvPr/>
          </p:nvSpPr>
          <p:spPr>
            <a:xfrm rot="10800000" flipV="1">
              <a:off x="11760" y="2040"/>
              <a:ext cx="0" cy="720"/>
            </a:xfrm>
            <a:prstGeom prst="line">
              <a:avLst/>
            </a:prstGeom>
            <a:ln>
              <a:noFill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0" name="组合 11"/>
          <p:cNvGrpSpPr>
            <a:grpSpLocks/>
          </p:cNvGrpSpPr>
          <p:nvPr/>
        </p:nvGrpSpPr>
        <p:grpSpPr bwMode="auto">
          <a:xfrm>
            <a:off x="3819935" y="2357572"/>
            <a:ext cx="4331597" cy="928268"/>
            <a:chOff x="6574" y="4780"/>
            <a:chExt cx="6820" cy="1955"/>
          </a:xfrm>
        </p:grpSpPr>
        <p:cxnSp>
          <p:nvCxnSpPr>
            <p:cNvPr id="5" name="直接箭头连接符 4"/>
            <p:cNvCxnSpPr/>
            <p:nvPr/>
          </p:nvCxnSpPr>
          <p:spPr>
            <a:xfrm flipV="1">
              <a:off x="6602" y="5721"/>
              <a:ext cx="4333" cy="1014"/>
            </a:xfrm>
            <a:prstGeom prst="straightConnector1">
              <a:avLst/>
            </a:prstGeom>
            <a:ln w="12700">
              <a:solidFill>
                <a:srgbClr val="FF0000"/>
              </a:solidFill>
              <a:headEnd type="arrow" w="med" len="med"/>
              <a:tailEnd type="arrow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562" name="Text Box 78"/>
            <p:cNvSpPr txBox="1">
              <a:spLocks noChangeArrowheads="1"/>
            </p:cNvSpPr>
            <p:nvPr/>
          </p:nvSpPr>
          <p:spPr bwMode="auto">
            <a:xfrm rot="20866690">
              <a:off x="6574" y="4780"/>
              <a:ext cx="682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8"/>
              <a:r>
                <a:rPr lang="zh-CN" altLang="en-US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上半段路程：</a:t>
              </a:r>
              <a:r>
                <a:rPr lang="en-US" altLang="zh-CN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0.3m</a:t>
              </a:r>
            </a:p>
          </p:txBody>
        </p:sp>
      </p:grpSp>
      <p:grpSp>
        <p:nvGrpSpPr>
          <p:cNvPr id="11" name="组合 2"/>
          <p:cNvGrpSpPr>
            <a:grpSpLocks/>
          </p:cNvGrpSpPr>
          <p:nvPr/>
        </p:nvGrpSpPr>
        <p:grpSpPr bwMode="auto">
          <a:xfrm>
            <a:off x="2971734" y="2742492"/>
            <a:ext cx="1971328" cy="1142042"/>
            <a:chOff x="1397" y="6351"/>
            <a:chExt cx="3104" cy="2403"/>
          </a:xfrm>
        </p:grpSpPr>
        <p:grpSp>
          <p:nvGrpSpPr>
            <p:cNvPr id="12" name="Group 55"/>
            <p:cNvGrpSpPr>
              <a:grpSpLocks/>
            </p:cNvGrpSpPr>
            <p:nvPr/>
          </p:nvGrpSpPr>
          <p:grpSpPr bwMode="auto">
            <a:xfrm rot="-863535">
              <a:off x="2916" y="7480"/>
              <a:ext cx="1585" cy="1202"/>
              <a:chOff x="2096" y="665"/>
              <a:chExt cx="1296" cy="839"/>
            </a:xfrm>
          </p:grpSpPr>
          <p:sp>
            <p:nvSpPr>
              <p:cNvPr id="20566" name="Rectangle 56" descr="深色木质"/>
              <p:cNvSpPr>
                <a:spLocks noChangeArrowheads="1"/>
              </p:cNvSpPr>
              <p:nvPr/>
            </p:nvSpPr>
            <p:spPr bwMode="auto">
              <a:xfrm rot="238057">
                <a:off x="2096" y="665"/>
                <a:ext cx="1296" cy="52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20567" name="Oval 57"/>
              <p:cNvSpPr>
                <a:spLocks noChangeArrowheads="1"/>
              </p:cNvSpPr>
              <p:nvPr/>
            </p:nvSpPr>
            <p:spPr bwMode="auto">
              <a:xfrm>
                <a:off x="2252" y="1210"/>
                <a:ext cx="240" cy="24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20568" name="Oval 58"/>
              <p:cNvSpPr>
                <a:spLocks noChangeArrowheads="1"/>
              </p:cNvSpPr>
              <p:nvPr/>
            </p:nvSpPr>
            <p:spPr bwMode="auto">
              <a:xfrm>
                <a:off x="3056" y="1264"/>
                <a:ext cx="240" cy="24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0569" name="Line 60"/>
            <p:cNvSpPr>
              <a:spLocks noChangeShapeType="1"/>
            </p:cNvSpPr>
            <p:nvPr/>
          </p:nvSpPr>
          <p:spPr bwMode="auto">
            <a:xfrm flipH="1" flipV="1">
              <a:off x="2705" y="7139"/>
              <a:ext cx="236" cy="161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0570" name="Text Box 61"/>
            <p:cNvSpPr txBox="1">
              <a:spLocks noChangeArrowheads="1"/>
            </p:cNvSpPr>
            <p:nvPr/>
          </p:nvSpPr>
          <p:spPr bwMode="auto">
            <a:xfrm>
              <a:off x="1397" y="6351"/>
              <a:ext cx="1381" cy="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378"/>
              <a:r>
                <a:rPr lang="zh-CN" altLang="en-US" sz="1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金属片</a:t>
              </a:r>
            </a:p>
          </p:txBody>
        </p:sp>
      </p:grpSp>
      <p:sp>
        <p:nvSpPr>
          <p:cNvPr id="91" name="文本框 90">
            <a:extLst>
              <a:ext uri="{FF2B5EF4-FFF2-40B4-BE49-F238E27FC236}">
                <a16:creationId xmlns:a16="http://schemas.microsoft.com/office/drawing/2014/main" id="{3636456A-DB33-4172-9137-96941A338764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77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93 L 0.267708 -0.073426 " pathEditMode="relative" rAng="0" ptsTypes="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803953" y="3141838"/>
            <a:ext cx="7315200" cy="1291014"/>
            <a:chOff x="720" y="2177"/>
            <a:chExt cx="4608" cy="1087"/>
          </a:xfrm>
        </p:grpSpPr>
        <p:sp>
          <p:nvSpPr>
            <p:cNvPr id="21506" name="Line 3"/>
            <p:cNvSpPr>
              <a:spLocks noChangeShapeType="1"/>
            </p:cNvSpPr>
            <p:nvPr/>
          </p:nvSpPr>
          <p:spPr bwMode="auto">
            <a:xfrm>
              <a:off x="720" y="3072"/>
              <a:ext cx="46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07" name="Line 4"/>
            <p:cNvSpPr>
              <a:spLocks noChangeShapeType="1"/>
            </p:cNvSpPr>
            <p:nvPr/>
          </p:nvSpPr>
          <p:spPr bwMode="auto">
            <a:xfrm flipV="1">
              <a:off x="1104" y="2177"/>
              <a:ext cx="4224" cy="8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08" name="Rectangle 5" descr="栎木"/>
            <p:cNvSpPr>
              <a:spLocks noChangeArrowheads="1"/>
            </p:cNvSpPr>
            <p:nvPr/>
          </p:nvSpPr>
          <p:spPr bwMode="auto">
            <a:xfrm>
              <a:off x="4608" y="2352"/>
              <a:ext cx="528" cy="720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317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09" name="Line 6"/>
            <p:cNvSpPr>
              <a:spLocks noChangeShapeType="1"/>
            </p:cNvSpPr>
            <p:nvPr/>
          </p:nvSpPr>
          <p:spPr bwMode="auto">
            <a:xfrm flipV="1">
              <a:off x="7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10" name="Line 7"/>
            <p:cNvSpPr>
              <a:spLocks noChangeShapeType="1"/>
            </p:cNvSpPr>
            <p:nvPr/>
          </p:nvSpPr>
          <p:spPr bwMode="auto">
            <a:xfrm flipV="1">
              <a:off x="86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11" name="Line 8"/>
            <p:cNvSpPr>
              <a:spLocks noChangeShapeType="1"/>
            </p:cNvSpPr>
            <p:nvPr/>
          </p:nvSpPr>
          <p:spPr bwMode="auto">
            <a:xfrm flipV="1">
              <a:off x="9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12" name="Line 9"/>
            <p:cNvSpPr>
              <a:spLocks noChangeShapeType="1"/>
            </p:cNvSpPr>
            <p:nvPr/>
          </p:nvSpPr>
          <p:spPr bwMode="auto">
            <a:xfrm flipV="1">
              <a:off x="105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13" name="Line 10"/>
            <p:cNvSpPr>
              <a:spLocks noChangeShapeType="1"/>
            </p:cNvSpPr>
            <p:nvPr/>
          </p:nvSpPr>
          <p:spPr bwMode="auto">
            <a:xfrm flipV="1">
              <a:off x="115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14" name="Line 11"/>
            <p:cNvSpPr>
              <a:spLocks noChangeShapeType="1"/>
            </p:cNvSpPr>
            <p:nvPr/>
          </p:nvSpPr>
          <p:spPr bwMode="auto">
            <a:xfrm flipV="1">
              <a:off x="124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15" name="Line 12"/>
            <p:cNvSpPr>
              <a:spLocks noChangeShapeType="1"/>
            </p:cNvSpPr>
            <p:nvPr/>
          </p:nvSpPr>
          <p:spPr bwMode="auto">
            <a:xfrm flipV="1">
              <a:off x="134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16" name="Line 13"/>
            <p:cNvSpPr>
              <a:spLocks noChangeShapeType="1"/>
            </p:cNvSpPr>
            <p:nvPr/>
          </p:nvSpPr>
          <p:spPr bwMode="auto">
            <a:xfrm flipV="1">
              <a:off x="144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17" name="Line 14"/>
            <p:cNvSpPr>
              <a:spLocks noChangeShapeType="1"/>
            </p:cNvSpPr>
            <p:nvPr/>
          </p:nvSpPr>
          <p:spPr bwMode="auto">
            <a:xfrm flipV="1">
              <a:off x="153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18" name="Line 15"/>
            <p:cNvSpPr>
              <a:spLocks noChangeShapeType="1"/>
            </p:cNvSpPr>
            <p:nvPr/>
          </p:nvSpPr>
          <p:spPr bwMode="auto">
            <a:xfrm flipV="1">
              <a:off x="163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19" name="Line 16"/>
            <p:cNvSpPr>
              <a:spLocks noChangeShapeType="1"/>
            </p:cNvSpPr>
            <p:nvPr/>
          </p:nvSpPr>
          <p:spPr bwMode="auto">
            <a:xfrm flipV="1">
              <a:off x="172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20" name="Line 17"/>
            <p:cNvSpPr>
              <a:spLocks noChangeShapeType="1"/>
            </p:cNvSpPr>
            <p:nvPr/>
          </p:nvSpPr>
          <p:spPr bwMode="auto">
            <a:xfrm flipV="1">
              <a:off x="182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21" name="Line 18"/>
            <p:cNvSpPr>
              <a:spLocks noChangeShapeType="1"/>
            </p:cNvSpPr>
            <p:nvPr/>
          </p:nvSpPr>
          <p:spPr bwMode="auto">
            <a:xfrm flipV="1">
              <a:off x="19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22" name="Line 19"/>
            <p:cNvSpPr>
              <a:spLocks noChangeShapeType="1"/>
            </p:cNvSpPr>
            <p:nvPr/>
          </p:nvSpPr>
          <p:spPr bwMode="auto">
            <a:xfrm flipV="1">
              <a:off x="20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23" name="Line 20"/>
            <p:cNvSpPr>
              <a:spLocks noChangeShapeType="1"/>
            </p:cNvSpPr>
            <p:nvPr/>
          </p:nvSpPr>
          <p:spPr bwMode="auto">
            <a:xfrm flipV="1">
              <a:off x="21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24" name="Line 21"/>
            <p:cNvSpPr>
              <a:spLocks noChangeShapeType="1"/>
            </p:cNvSpPr>
            <p:nvPr/>
          </p:nvSpPr>
          <p:spPr bwMode="auto">
            <a:xfrm flipV="1">
              <a:off x="220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25" name="Line 22"/>
            <p:cNvSpPr>
              <a:spLocks noChangeShapeType="1"/>
            </p:cNvSpPr>
            <p:nvPr/>
          </p:nvSpPr>
          <p:spPr bwMode="auto">
            <a:xfrm flipV="1">
              <a:off x="230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26" name="Line 23"/>
            <p:cNvSpPr>
              <a:spLocks noChangeShapeType="1"/>
            </p:cNvSpPr>
            <p:nvPr/>
          </p:nvSpPr>
          <p:spPr bwMode="auto">
            <a:xfrm flipV="1">
              <a:off x="240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27" name="Line 24"/>
            <p:cNvSpPr>
              <a:spLocks noChangeShapeType="1"/>
            </p:cNvSpPr>
            <p:nvPr/>
          </p:nvSpPr>
          <p:spPr bwMode="auto">
            <a:xfrm flipV="1">
              <a:off x="249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28" name="Line 25"/>
            <p:cNvSpPr>
              <a:spLocks noChangeShapeType="1"/>
            </p:cNvSpPr>
            <p:nvPr/>
          </p:nvSpPr>
          <p:spPr bwMode="auto">
            <a:xfrm flipV="1">
              <a:off x="259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29" name="Line 26"/>
            <p:cNvSpPr>
              <a:spLocks noChangeShapeType="1"/>
            </p:cNvSpPr>
            <p:nvPr/>
          </p:nvSpPr>
          <p:spPr bwMode="auto">
            <a:xfrm flipV="1">
              <a:off x="268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30" name="Line 27"/>
            <p:cNvSpPr>
              <a:spLocks noChangeShapeType="1"/>
            </p:cNvSpPr>
            <p:nvPr/>
          </p:nvSpPr>
          <p:spPr bwMode="auto">
            <a:xfrm flipV="1">
              <a:off x="278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31" name="Line 28"/>
            <p:cNvSpPr>
              <a:spLocks noChangeShapeType="1"/>
            </p:cNvSpPr>
            <p:nvPr/>
          </p:nvSpPr>
          <p:spPr bwMode="auto">
            <a:xfrm flipV="1">
              <a:off x="288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32" name="Line 29"/>
            <p:cNvSpPr>
              <a:spLocks noChangeShapeType="1"/>
            </p:cNvSpPr>
            <p:nvPr/>
          </p:nvSpPr>
          <p:spPr bwMode="auto">
            <a:xfrm flipV="1">
              <a:off x="297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33" name="Line 30"/>
            <p:cNvSpPr>
              <a:spLocks noChangeShapeType="1"/>
            </p:cNvSpPr>
            <p:nvPr/>
          </p:nvSpPr>
          <p:spPr bwMode="auto">
            <a:xfrm flipV="1">
              <a:off x="307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34" name="Line 31"/>
            <p:cNvSpPr>
              <a:spLocks noChangeShapeType="1"/>
            </p:cNvSpPr>
            <p:nvPr/>
          </p:nvSpPr>
          <p:spPr bwMode="auto">
            <a:xfrm flipV="1">
              <a:off x="31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35" name="Line 32"/>
            <p:cNvSpPr>
              <a:spLocks noChangeShapeType="1"/>
            </p:cNvSpPr>
            <p:nvPr/>
          </p:nvSpPr>
          <p:spPr bwMode="auto">
            <a:xfrm flipV="1">
              <a:off x="326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36" name="Line 33"/>
            <p:cNvSpPr>
              <a:spLocks noChangeShapeType="1"/>
            </p:cNvSpPr>
            <p:nvPr/>
          </p:nvSpPr>
          <p:spPr bwMode="auto">
            <a:xfrm flipV="1">
              <a:off x="33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37" name="Line 34"/>
            <p:cNvSpPr>
              <a:spLocks noChangeShapeType="1"/>
            </p:cNvSpPr>
            <p:nvPr/>
          </p:nvSpPr>
          <p:spPr bwMode="auto">
            <a:xfrm flipV="1">
              <a:off x="345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38" name="Line 35"/>
            <p:cNvSpPr>
              <a:spLocks noChangeShapeType="1"/>
            </p:cNvSpPr>
            <p:nvPr/>
          </p:nvSpPr>
          <p:spPr bwMode="auto">
            <a:xfrm flipV="1">
              <a:off x="355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39" name="Line 36"/>
            <p:cNvSpPr>
              <a:spLocks noChangeShapeType="1"/>
            </p:cNvSpPr>
            <p:nvPr/>
          </p:nvSpPr>
          <p:spPr bwMode="auto">
            <a:xfrm flipV="1">
              <a:off x="364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40" name="Line 37"/>
            <p:cNvSpPr>
              <a:spLocks noChangeShapeType="1"/>
            </p:cNvSpPr>
            <p:nvPr/>
          </p:nvSpPr>
          <p:spPr bwMode="auto">
            <a:xfrm flipV="1">
              <a:off x="374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41" name="Line 38"/>
            <p:cNvSpPr>
              <a:spLocks noChangeShapeType="1"/>
            </p:cNvSpPr>
            <p:nvPr/>
          </p:nvSpPr>
          <p:spPr bwMode="auto">
            <a:xfrm flipV="1">
              <a:off x="384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42" name="Line 39"/>
            <p:cNvSpPr>
              <a:spLocks noChangeShapeType="1"/>
            </p:cNvSpPr>
            <p:nvPr/>
          </p:nvSpPr>
          <p:spPr bwMode="auto">
            <a:xfrm flipV="1">
              <a:off x="393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43" name="Line 40"/>
            <p:cNvSpPr>
              <a:spLocks noChangeShapeType="1"/>
            </p:cNvSpPr>
            <p:nvPr/>
          </p:nvSpPr>
          <p:spPr bwMode="auto">
            <a:xfrm flipV="1">
              <a:off x="403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44" name="Line 41"/>
            <p:cNvSpPr>
              <a:spLocks noChangeShapeType="1"/>
            </p:cNvSpPr>
            <p:nvPr/>
          </p:nvSpPr>
          <p:spPr bwMode="auto">
            <a:xfrm flipV="1">
              <a:off x="412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45" name="Line 42"/>
            <p:cNvSpPr>
              <a:spLocks noChangeShapeType="1"/>
            </p:cNvSpPr>
            <p:nvPr/>
          </p:nvSpPr>
          <p:spPr bwMode="auto">
            <a:xfrm flipV="1">
              <a:off x="422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46" name="Line 43"/>
            <p:cNvSpPr>
              <a:spLocks noChangeShapeType="1"/>
            </p:cNvSpPr>
            <p:nvPr/>
          </p:nvSpPr>
          <p:spPr bwMode="auto">
            <a:xfrm flipV="1">
              <a:off x="43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47" name="Line 44"/>
            <p:cNvSpPr>
              <a:spLocks noChangeShapeType="1"/>
            </p:cNvSpPr>
            <p:nvPr/>
          </p:nvSpPr>
          <p:spPr bwMode="auto">
            <a:xfrm flipV="1">
              <a:off x="44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48" name="Line 45"/>
            <p:cNvSpPr>
              <a:spLocks noChangeShapeType="1"/>
            </p:cNvSpPr>
            <p:nvPr/>
          </p:nvSpPr>
          <p:spPr bwMode="auto">
            <a:xfrm flipV="1">
              <a:off x="45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49" name="Line 46"/>
            <p:cNvSpPr>
              <a:spLocks noChangeShapeType="1"/>
            </p:cNvSpPr>
            <p:nvPr/>
          </p:nvSpPr>
          <p:spPr bwMode="auto">
            <a:xfrm flipV="1">
              <a:off x="460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50" name="Line 47"/>
            <p:cNvSpPr>
              <a:spLocks noChangeShapeType="1"/>
            </p:cNvSpPr>
            <p:nvPr/>
          </p:nvSpPr>
          <p:spPr bwMode="auto">
            <a:xfrm flipV="1">
              <a:off x="470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51" name="Line 48"/>
            <p:cNvSpPr>
              <a:spLocks noChangeShapeType="1"/>
            </p:cNvSpPr>
            <p:nvPr/>
          </p:nvSpPr>
          <p:spPr bwMode="auto">
            <a:xfrm flipV="1">
              <a:off x="480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52" name="Line 49"/>
            <p:cNvSpPr>
              <a:spLocks noChangeShapeType="1"/>
            </p:cNvSpPr>
            <p:nvPr/>
          </p:nvSpPr>
          <p:spPr bwMode="auto">
            <a:xfrm flipV="1">
              <a:off x="489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53" name="Line 50"/>
            <p:cNvSpPr>
              <a:spLocks noChangeShapeType="1"/>
            </p:cNvSpPr>
            <p:nvPr/>
          </p:nvSpPr>
          <p:spPr bwMode="auto">
            <a:xfrm flipV="1">
              <a:off x="499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grpSp>
        <p:nvGrpSpPr>
          <p:cNvPr id="4" name="组合 2"/>
          <p:cNvGrpSpPr>
            <a:grpSpLocks/>
          </p:cNvGrpSpPr>
          <p:nvPr/>
        </p:nvGrpSpPr>
        <p:grpSpPr bwMode="auto">
          <a:xfrm>
            <a:off x="6564247" y="2571750"/>
            <a:ext cx="1128341" cy="792423"/>
            <a:chOff x="10914" y="5412"/>
            <a:chExt cx="1776" cy="1668"/>
          </a:xfrm>
        </p:grpSpPr>
        <p:grpSp>
          <p:nvGrpSpPr>
            <p:cNvPr id="5" name="Group 51"/>
            <p:cNvGrpSpPr>
              <a:grpSpLocks/>
            </p:cNvGrpSpPr>
            <p:nvPr/>
          </p:nvGrpSpPr>
          <p:grpSpPr bwMode="auto">
            <a:xfrm rot="-863535">
              <a:off x="11105" y="5793"/>
              <a:ext cx="1585" cy="1174"/>
              <a:chOff x="1929" y="637"/>
              <a:chExt cx="1296" cy="819"/>
            </a:xfrm>
          </p:grpSpPr>
          <p:sp>
            <p:nvSpPr>
              <p:cNvPr id="21556" name="Rectangle 52" descr="深色木质"/>
              <p:cNvSpPr>
                <a:spLocks noChangeArrowheads="1"/>
              </p:cNvSpPr>
              <p:nvPr/>
            </p:nvSpPr>
            <p:spPr bwMode="auto">
              <a:xfrm rot="221314">
                <a:off x="1929" y="637"/>
                <a:ext cx="1296" cy="528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21557" name="Oval 53"/>
              <p:cNvSpPr>
                <a:spLocks noChangeArrowheads="1"/>
              </p:cNvSpPr>
              <p:nvPr/>
            </p:nvSpPr>
            <p:spPr bwMode="auto">
              <a:xfrm>
                <a:off x="2050" y="115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21558" name="Oval 54"/>
              <p:cNvSpPr>
                <a:spLocks noChangeArrowheads="1"/>
              </p:cNvSpPr>
              <p:nvPr/>
            </p:nvSpPr>
            <p:spPr bwMode="auto">
              <a:xfrm>
                <a:off x="2828" y="121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1559" name="Line 59"/>
            <p:cNvSpPr>
              <a:spLocks noChangeShapeType="1"/>
            </p:cNvSpPr>
            <p:nvPr/>
          </p:nvSpPr>
          <p:spPr bwMode="auto">
            <a:xfrm flipH="1" flipV="1">
              <a:off x="10914" y="5412"/>
              <a:ext cx="246" cy="16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grpSp>
        <p:nvGrpSpPr>
          <p:cNvPr id="6" name="组合 3"/>
          <p:cNvGrpSpPr>
            <a:grpSpLocks/>
          </p:cNvGrpSpPr>
          <p:nvPr/>
        </p:nvGrpSpPr>
        <p:grpSpPr bwMode="auto">
          <a:xfrm>
            <a:off x="2920137" y="2730466"/>
            <a:ext cx="1910358" cy="1094517"/>
            <a:chOff x="1293" y="6535"/>
            <a:chExt cx="3008" cy="2303"/>
          </a:xfrm>
        </p:grpSpPr>
        <p:grpSp>
          <p:nvGrpSpPr>
            <p:cNvPr id="7" name="Group 55"/>
            <p:cNvGrpSpPr>
              <a:grpSpLocks/>
            </p:cNvGrpSpPr>
            <p:nvPr/>
          </p:nvGrpSpPr>
          <p:grpSpPr bwMode="auto">
            <a:xfrm rot="-863535">
              <a:off x="2716" y="7499"/>
              <a:ext cx="1585" cy="1158"/>
              <a:chOff x="1936" y="646"/>
              <a:chExt cx="1296" cy="812"/>
            </a:xfrm>
          </p:grpSpPr>
          <p:sp>
            <p:nvSpPr>
              <p:cNvPr id="21562" name="Rectangle 56" descr="深色木质"/>
              <p:cNvSpPr>
                <a:spLocks noChangeArrowheads="1"/>
              </p:cNvSpPr>
              <p:nvPr/>
            </p:nvSpPr>
            <p:spPr bwMode="auto">
              <a:xfrm rot="246155">
                <a:off x="1936" y="646"/>
                <a:ext cx="1296" cy="52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21563" name="Oval 57"/>
              <p:cNvSpPr>
                <a:spLocks noChangeArrowheads="1"/>
              </p:cNvSpPr>
              <p:nvPr/>
            </p:nvSpPr>
            <p:spPr bwMode="auto">
              <a:xfrm>
                <a:off x="2022" y="1170"/>
                <a:ext cx="240" cy="24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  <p:sp>
            <p:nvSpPr>
              <p:cNvPr id="21564" name="Oval 58"/>
              <p:cNvSpPr>
                <a:spLocks noChangeArrowheads="1"/>
              </p:cNvSpPr>
              <p:nvPr/>
            </p:nvSpPr>
            <p:spPr bwMode="auto">
              <a:xfrm>
                <a:off x="2776" y="1218"/>
                <a:ext cx="240" cy="24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1565" name="Line 60"/>
            <p:cNvSpPr>
              <a:spLocks noChangeShapeType="1"/>
            </p:cNvSpPr>
            <p:nvPr/>
          </p:nvSpPr>
          <p:spPr bwMode="auto">
            <a:xfrm flipH="1" flipV="1">
              <a:off x="2498" y="7052"/>
              <a:ext cx="262" cy="17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21566" name="Text Box 61"/>
            <p:cNvSpPr txBox="1">
              <a:spLocks noChangeArrowheads="1"/>
            </p:cNvSpPr>
            <p:nvPr/>
          </p:nvSpPr>
          <p:spPr bwMode="auto">
            <a:xfrm>
              <a:off x="1293" y="6535"/>
              <a:ext cx="1381" cy="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378"/>
              <a:r>
                <a:rPr lang="zh-CN" altLang="en-US" sz="1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金属片</a:t>
              </a:r>
            </a:p>
          </p:txBody>
        </p:sp>
      </p:grpSp>
      <p:grpSp>
        <p:nvGrpSpPr>
          <p:cNvPr id="8" name="Group 61"/>
          <p:cNvGrpSpPr>
            <a:grpSpLocks/>
          </p:cNvGrpSpPr>
          <p:nvPr/>
        </p:nvGrpSpPr>
        <p:grpSpPr bwMode="auto">
          <a:xfrm>
            <a:off x="5379293" y="1113049"/>
            <a:ext cx="1524000" cy="1140178"/>
            <a:chOff x="1440" y="336"/>
            <a:chExt cx="960" cy="960"/>
          </a:xfrm>
        </p:grpSpPr>
        <p:sp>
          <p:nvSpPr>
            <p:cNvPr id="19466" name="Oval 62"/>
            <p:cNvSpPr/>
            <p:nvPr/>
          </p:nvSpPr>
          <p:spPr>
            <a:xfrm>
              <a:off x="1440" y="336"/>
              <a:ext cx="960" cy="96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defTabSz="914378"/>
              <a:endParaRPr lang="zh-CN" altLang="en-US" sz="1800" kern="0" noProof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endParaRPr>
            </a:p>
          </p:txBody>
        </p:sp>
        <p:sp>
          <p:nvSpPr>
            <p:cNvPr id="19467" name="Line 63"/>
            <p:cNvSpPr/>
            <p:nvPr/>
          </p:nvSpPr>
          <p:spPr>
            <a:xfrm>
              <a:off x="1920" y="336"/>
              <a:ext cx="0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8" name="Line 64"/>
            <p:cNvSpPr/>
            <p:nvPr/>
          </p:nvSpPr>
          <p:spPr>
            <a:xfrm>
              <a:off x="1920" y="1104"/>
              <a:ext cx="0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69" name="Line 65"/>
            <p:cNvSpPr/>
            <p:nvPr/>
          </p:nvSpPr>
          <p:spPr>
            <a:xfrm>
              <a:off x="1440" y="816"/>
              <a:ext cx="19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0" name="Line 66"/>
            <p:cNvSpPr/>
            <p:nvPr/>
          </p:nvSpPr>
          <p:spPr>
            <a:xfrm>
              <a:off x="2208" y="816"/>
              <a:ext cx="19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1" name="Line 67"/>
            <p:cNvSpPr/>
            <p:nvPr/>
          </p:nvSpPr>
          <p:spPr>
            <a:xfrm>
              <a:off x="2064" y="1056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2" name="Line 68"/>
            <p:cNvSpPr/>
            <p:nvPr/>
          </p:nvSpPr>
          <p:spPr>
            <a:xfrm>
              <a:off x="1680" y="384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3" name="Line 69"/>
            <p:cNvSpPr/>
            <p:nvPr/>
          </p:nvSpPr>
          <p:spPr>
            <a:xfrm>
              <a:off x="2160" y="960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4" name="Line 70"/>
            <p:cNvSpPr/>
            <p:nvPr/>
          </p:nvSpPr>
          <p:spPr>
            <a:xfrm>
              <a:off x="1488" y="576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5" name="Line 71"/>
            <p:cNvSpPr/>
            <p:nvPr/>
          </p:nvSpPr>
          <p:spPr>
            <a:xfrm flipV="1">
              <a:off x="1680" y="1056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6" name="Line 72"/>
            <p:cNvSpPr/>
            <p:nvPr/>
          </p:nvSpPr>
          <p:spPr>
            <a:xfrm flipV="1">
              <a:off x="2064" y="384"/>
              <a:ext cx="96" cy="19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7" name="Line 73"/>
            <p:cNvSpPr/>
            <p:nvPr/>
          </p:nvSpPr>
          <p:spPr>
            <a:xfrm flipV="1">
              <a:off x="1488" y="960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478" name="Line 74"/>
            <p:cNvSpPr/>
            <p:nvPr/>
          </p:nvSpPr>
          <p:spPr>
            <a:xfrm flipV="1">
              <a:off x="2160" y="576"/>
              <a:ext cx="192" cy="9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" name="组合 2"/>
          <p:cNvGrpSpPr>
            <a:grpSpLocks/>
          </p:cNvGrpSpPr>
          <p:nvPr/>
        </p:nvGrpSpPr>
        <p:grpSpPr bwMode="auto">
          <a:xfrm>
            <a:off x="6141293" y="1341085"/>
            <a:ext cx="0" cy="684107"/>
            <a:chOff x="11760" y="1320"/>
            <a:chExt cx="0" cy="1440"/>
          </a:xfrm>
        </p:grpSpPr>
        <p:sp>
          <p:nvSpPr>
            <p:cNvPr id="19464" name="Line 75"/>
            <p:cNvSpPr/>
            <p:nvPr/>
          </p:nvSpPr>
          <p:spPr>
            <a:xfrm flipV="1">
              <a:off x="11760" y="1320"/>
              <a:ext cx="0" cy="720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" name="Line 75"/>
            <p:cNvSpPr/>
            <p:nvPr/>
          </p:nvSpPr>
          <p:spPr>
            <a:xfrm rot="10800000" flipV="1">
              <a:off x="11760" y="2040"/>
              <a:ext cx="0" cy="720"/>
            </a:xfrm>
            <a:prstGeom prst="line">
              <a:avLst/>
            </a:prstGeom>
            <a:ln>
              <a:noFill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5436" name="Text Box 76"/>
          <p:cNvSpPr txBox="1">
            <a:spLocks noChangeArrowheads="1"/>
          </p:cNvSpPr>
          <p:nvPr/>
        </p:nvSpPr>
        <p:spPr bwMode="auto">
          <a:xfrm>
            <a:off x="489829" y="1114402"/>
            <a:ext cx="67056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实验时注意观察停表的示数。</a:t>
            </a:r>
          </a:p>
        </p:txBody>
      </p:sp>
      <p:sp>
        <p:nvSpPr>
          <p:cNvPr id="82" name="文本框 81">
            <a:extLst>
              <a:ext uri="{FF2B5EF4-FFF2-40B4-BE49-F238E27FC236}">
                <a16:creationId xmlns:a16="http://schemas.microsoft.com/office/drawing/2014/main" id="{52F1899E-6B9B-4053-A7A7-4AFEE82C2768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317014 0.090278 " pathEditMode="relative" rAng="0" ptsTypes="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0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36" grpId="0"/>
      <p:bldP spid="1543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2883953" y="3579738"/>
            <a:ext cx="8001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0.3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5077268" y="3578297"/>
            <a:ext cx="8001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1.5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6651921" y="3578297"/>
            <a:ext cx="13017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0.2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94110" y="1064899"/>
            <a:ext cx="57023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实验数据：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187450" y="2918031"/>
            <a:ext cx="8001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0.3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4419563" y="2918030"/>
            <a:ext cx="8001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2.5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6601559" y="2918030"/>
            <a:ext cx="1076325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0.12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6579767" y="2241683"/>
            <a:ext cx="1076325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0.15</a:t>
            </a:r>
          </a:p>
        </p:txBody>
      </p:sp>
      <p:grpSp>
        <p:nvGrpSpPr>
          <p:cNvPr id="27" name="Group 4"/>
          <p:cNvGrpSpPr>
            <a:grpSpLocks/>
          </p:cNvGrpSpPr>
          <p:nvPr/>
        </p:nvGrpSpPr>
        <p:grpSpPr bwMode="auto">
          <a:xfrm>
            <a:off x="1466117" y="1687734"/>
            <a:ext cx="6278796" cy="2460593"/>
            <a:chOff x="48" y="1296"/>
            <a:chExt cx="5664" cy="1920"/>
          </a:xfrm>
        </p:grpSpPr>
        <p:sp>
          <p:nvSpPr>
            <p:cNvPr id="8" name="Rectangle 5"/>
            <p:cNvSpPr/>
            <p:nvPr/>
          </p:nvSpPr>
          <p:spPr>
            <a:xfrm>
              <a:off x="3984" y="2208"/>
              <a:ext cx="1728" cy="52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v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100" b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0" name="Rectangle 6"/>
            <p:cNvSpPr/>
            <p:nvPr/>
          </p:nvSpPr>
          <p:spPr>
            <a:xfrm>
              <a:off x="2111" y="2208"/>
              <a:ext cx="1872" cy="52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t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1" name="Rectangle 7"/>
            <p:cNvSpPr/>
            <p:nvPr/>
          </p:nvSpPr>
          <p:spPr>
            <a:xfrm>
              <a:off x="48" y="2208"/>
              <a:ext cx="2063" cy="52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S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2" name="Rectangle 8"/>
            <p:cNvSpPr/>
            <p:nvPr/>
          </p:nvSpPr>
          <p:spPr>
            <a:xfrm>
              <a:off x="3984" y="2736"/>
              <a:ext cx="1728" cy="480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v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3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3" name="Rectangle 9"/>
            <p:cNvSpPr/>
            <p:nvPr/>
          </p:nvSpPr>
          <p:spPr>
            <a:xfrm>
              <a:off x="2111" y="2736"/>
              <a:ext cx="1872" cy="480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t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3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 t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- t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100" b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  <a:endParaRPr lang="en-US" altLang="zh-CN" sz="2100" b="1" kern="0" baseline="-25000" noProof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endParaRPr>
            </a:p>
          </p:txBody>
        </p:sp>
        <p:sp>
          <p:nvSpPr>
            <p:cNvPr id="14" name="Rectangle 10"/>
            <p:cNvSpPr/>
            <p:nvPr/>
          </p:nvSpPr>
          <p:spPr>
            <a:xfrm>
              <a:off x="48" y="2736"/>
              <a:ext cx="2063" cy="480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S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3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=S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100" b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-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S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5" name="Rectangle 11"/>
            <p:cNvSpPr/>
            <p:nvPr/>
          </p:nvSpPr>
          <p:spPr>
            <a:xfrm>
              <a:off x="3984" y="1734"/>
              <a:ext cx="1728" cy="474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v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100" b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6" name="Rectangle 12"/>
            <p:cNvSpPr/>
            <p:nvPr/>
          </p:nvSpPr>
          <p:spPr>
            <a:xfrm>
              <a:off x="2111" y="1734"/>
              <a:ext cx="1872" cy="474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t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7" name="Rectangle 13"/>
            <p:cNvSpPr/>
            <p:nvPr/>
          </p:nvSpPr>
          <p:spPr>
            <a:xfrm>
              <a:off x="48" y="1734"/>
              <a:ext cx="2063" cy="474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S</a:t>
              </a:r>
              <a:r>
                <a:rPr lang="en-US" altLang="zh-CN" sz="21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1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8" name="Rectangle 14"/>
            <p:cNvSpPr/>
            <p:nvPr/>
          </p:nvSpPr>
          <p:spPr>
            <a:xfrm>
              <a:off x="3984" y="1296"/>
              <a:ext cx="1728" cy="43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8" fontAlgn="ctr">
                <a:spcBef>
                  <a:spcPct val="20000"/>
                </a:spcBef>
              </a:pPr>
              <a:r>
                <a:rPr lang="zh-CN" altLang="en-US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平均速度</a:t>
              </a:r>
              <a:r>
                <a:rPr lang="en-US" altLang="zh-CN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(m/s)</a:t>
              </a:r>
            </a:p>
          </p:txBody>
        </p:sp>
        <p:sp>
          <p:nvSpPr>
            <p:cNvPr id="19" name="Rectangle 15"/>
            <p:cNvSpPr/>
            <p:nvPr/>
          </p:nvSpPr>
          <p:spPr>
            <a:xfrm>
              <a:off x="2111" y="1296"/>
              <a:ext cx="1872" cy="43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8" fontAlgn="ctr">
                <a:spcBef>
                  <a:spcPct val="20000"/>
                </a:spcBef>
              </a:pPr>
              <a:r>
                <a:rPr lang="zh-CN" altLang="en-US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运动时间</a:t>
              </a:r>
              <a:r>
                <a:rPr lang="en-US" altLang="zh-CN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(s)</a:t>
              </a:r>
            </a:p>
          </p:txBody>
        </p:sp>
        <p:sp>
          <p:nvSpPr>
            <p:cNvPr id="20" name="Rectangle 16"/>
            <p:cNvSpPr/>
            <p:nvPr/>
          </p:nvSpPr>
          <p:spPr>
            <a:xfrm>
              <a:off x="48" y="1296"/>
              <a:ext cx="2063" cy="43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8" fontAlgn="ctr">
                <a:spcBef>
                  <a:spcPct val="20000"/>
                </a:spcBef>
              </a:pPr>
              <a:r>
                <a:rPr lang="en-US" altLang="zh-CN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  </a:t>
              </a:r>
              <a:r>
                <a:rPr lang="zh-CN" altLang="en-US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路 程</a:t>
              </a:r>
              <a:r>
                <a:rPr lang="en-US" altLang="zh-CN" sz="21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(m)</a:t>
              </a:r>
            </a:p>
          </p:txBody>
        </p:sp>
        <p:sp>
          <p:nvSpPr>
            <p:cNvPr id="21" name="Line 17"/>
            <p:cNvSpPr/>
            <p:nvPr/>
          </p:nvSpPr>
          <p:spPr>
            <a:xfrm>
              <a:off x="48" y="1296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Line 19"/>
            <p:cNvSpPr/>
            <p:nvPr/>
          </p:nvSpPr>
          <p:spPr>
            <a:xfrm>
              <a:off x="48" y="2208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Line 20"/>
            <p:cNvSpPr/>
            <p:nvPr/>
          </p:nvSpPr>
          <p:spPr>
            <a:xfrm>
              <a:off x="48" y="3216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Line 21"/>
            <p:cNvSpPr/>
            <p:nvPr/>
          </p:nvSpPr>
          <p:spPr>
            <a:xfrm>
              <a:off x="48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361" name="Line 22"/>
            <p:cNvSpPr/>
            <p:nvPr/>
          </p:nvSpPr>
          <p:spPr>
            <a:xfrm>
              <a:off x="2111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362" name="Line 23"/>
            <p:cNvSpPr/>
            <p:nvPr/>
          </p:nvSpPr>
          <p:spPr>
            <a:xfrm>
              <a:off x="3984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5" name="Line 24"/>
            <p:cNvSpPr/>
            <p:nvPr/>
          </p:nvSpPr>
          <p:spPr>
            <a:xfrm>
              <a:off x="5712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6" name="Line 25"/>
            <p:cNvSpPr/>
            <p:nvPr/>
          </p:nvSpPr>
          <p:spPr>
            <a:xfrm>
              <a:off x="48" y="2736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2559" name="文本框 26"/>
          <p:cNvSpPr txBox="1">
            <a:spLocks noChangeArrowheads="1"/>
          </p:cNvSpPr>
          <p:nvPr/>
        </p:nvSpPr>
        <p:spPr bwMode="auto">
          <a:xfrm>
            <a:off x="2180690" y="2241368"/>
            <a:ext cx="1103313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0.6</a:t>
            </a:r>
          </a:p>
        </p:txBody>
      </p:sp>
      <p:sp>
        <p:nvSpPr>
          <p:cNvPr id="22560" name="文本框 27"/>
          <p:cNvSpPr txBox="1">
            <a:spLocks noChangeArrowheads="1"/>
          </p:cNvSpPr>
          <p:nvPr/>
        </p:nvSpPr>
        <p:spPr bwMode="auto">
          <a:xfrm>
            <a:off x="4504572" y="2241368"/>
            <a:ext cx="8572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4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40EA2EE6-EFD1-4A7E-B231-2AA4A0EBD6BB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ows 启动时奏幻想空间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4338" grpId="0"/>
      <p:bldP spid="5" grpId="0"/>
      <p:bldP spid="6" grpId="0"/>
      <p:bldP spid="7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文本框 4"/>
          <p:cNvSpPr txBox="1">
            <a:spLocks noChangeArrowheads="1"/>
          </p:cNvSpPr>
          <p:nvPr/>
        </p:nvSpPr>
        <p:spPr bwMode="auto">
          <a:xfrm>
            <a:off x="494110" y="1815086"/>
            <a:ext cx="8145065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小车沿斜面下滑的速度越来越大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,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说明小车沿斜面下滑运动速度越来越快，小车做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变速直线运动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35627" y="1038618"/>
            <a:ext cx="2206625" cy="346249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kern="0" noProof="1">
                <a:solidFill>
                  <a:srgbClr val="2D2D8A">
                    <a:lumMod val="50000"/>
                  </a:srgb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宋体" panose="02010600030101010101" pitchFamily="2" charset="-122"/>
                <a:sym typeface="Arial" panose="020B0604020202020204" pitchFamily="34" charset="0"/>
              </a:rPr>
              <a:t>6.</a:t>
            </a:r>
            <a:r>
              <a:rPr lang="zh-CN" altLang="en-US" sz="1800" kern="0" noProof="1">
                <a:solidFill>
                  <a:srgbClr val="2D2D8A">
                    <a:lumMod val="50000"/>
                  </a:srgb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宋体" panose="02010600030101010101" pitchFamily="2" charset="-122"/>
                <a:sym typeface="Arial" panose="020B0604020202020204" pitchFamily="34" charset="0"/>
              </a:rPr>
              <a:t>实验结论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E5755EA-3E07-49D1-A22C-1F56EC1FFB44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95301" y="951624"/>
            <a:ext cx="2740025" cy="346249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kern="0" noProof="1">
                <a:solidFill>
                  <a:srgbClr val="2D2D8A">
                    <a:lumMod val="50000"/>
                  </a:srgb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宋体" panose="02010600030101010101" pitchFamily="2" charset="-122"/>
                <a:sym typeface="Arial" panose="020B0604020202020204" pitchFamily="34" charset="0"/>
              </a:rPr>
              <a:t>7.</a:t>
            </a:r>
            <a:r>
              <a:rPr lang="zh-CN" altLang="en-US" sz="1800" kern="0" noProof="1">
                <a:solidFill>
                  <a:srgbClr val="2D2D8A">
                    <a:lumMod val="50000"/>
                  </a:srgb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宋体" panose="02010600030101010101" pitchFamily="2" charset="-122"/>
                <a:sym typeface="Arial" panose="020B0604020202020204" pitchFamily="34" charset="0"/>
              </a:rPr>
              <a:t>交流与评估</a:t>
            </a:r>
          </a:p>
        </p:txBody>
      </p:sp>
      <p:sp>
        <p:nvSpPr>
          <p:cNvPr id="100" name="文本框 99"/>
          <p:cNvSpPr txBox="1">
            <a:spLocks noChangeArrowheads="1"/>
          </p:cNvSpPr>
          <p:nvPr/>
        </p:nvSpPr>
        <p:spPr bwMode="auto">
          <a:xfrm>
            <a:off x="475116" y="1239847"/>
            <a:ext cx="7542213" cy="1731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为什么斜面的坡度不能太小也不能太大？ </a:t>
            </a:r>
          </a:p>
          <a:p>
            <a:pPr defTabSz="914378">
              <a:lnSpc>
                <a:spcPct val="150000"/>
              </a:lnSpc>
            </a:pP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</a:pP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</a:pP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475117" y="1626333"/>
            <a:ext cx="8088758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斜面的坡度过小，小车达不到底部；斜面的坡度过大，记录时间不准确，导致实验误差大。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75117" y="3355218"/>
            <a:ext cx="518636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实验中什么环节容易出现误差？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287786" y="2864109"/>
            <a:ext cx="534193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  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便于测量时间和让小车停止运动。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03680" y="3745713"/>
            <a:ext cx="8246212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时间记录与小车开始下滑可能不同步会存在误差；小车撞击金属片时，停止计时可能会存在误差。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475116" y="2452533"/>
            <a:ext cx="50800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金属片的作用是什么？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4C65FE6-F4B0-4BCC-A9C5-8CDA430E882F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2" grpId="0" bldLvl="0" animBg="1"/>
      <p:bldP spid="3" grpId="0"/>
      <p:bldP spid="4" grpId="0" bldLvl="0" animBg="1"/>
      <p:bldP spid="7" grpId="0" bldLvl="0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535737" y="2679858"/>
            <a:ext cx="1521538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测量平均速度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791136" y="1115994"/>
            <a:ext cx="892175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原理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2791136" y="2246670"/>
            <a:ext cx="892175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方法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791135" y="3175440"/>
            <a:ext cx="4506086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器材：斜面、小车、刻度尺、停表、金属片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91136" y="4084019"/>
            <a:ext cx="1101726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注意事项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4315136" y="1998444"/>
            <a:ext cx="1803126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测路程：刻度尺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4315136" y="2540028"/>
            <a:ext cx="1564251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测时间：停表</a:t>
            </a:r>
          </a:p>
        </p:txBody>
      </p:sp>
      <p:graphicFrame>
        <p:nvGraphicFramePr>
          <p:cNvPr id="27661" name="对象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4487352"/>
              </p:ext>
            </p:extLst>
          </p:nvPr>
        </p:nvGraphicFramePr>
        <p:xfrm>
          <a:off x="4048436" y="959219"/>
          <a:ext cx="1033463" cy="654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68280" imgH="393480" progId="">
                  <p:embed/>
                </p:oleObj>
              </mc:Choice>
              <mc:Fallback>
                <p:oleObj r:id="rId2" imgW="368280" imgH="393480" progId="">
                  <p:embed/>
                  <p:pic>
                    <p:nvPicPr>
                      <p:cNvPr id="27661" name="对象 6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436" y="959219"/>
                        <a:ext cx="1033463" cy="6544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/>
        </p:nvSpPr>
        <p:spPr>
          <a:xfrm>
            <a:off x="4048436" y="959219"/>
            <a:ext cx="1152525" cy="700734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kern="0" noProof="1">
              <a:solidFill>
                <a:srgbClr val="F2F2F2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Helvetica"/>
              <a:sym typeface="Arial" panose="020B0604020202020204" pitchFamily="34" charset="0"/>
            </a:endParaRPr>
          </a:p>
        </p:txBody>
      </p:sp>
      <p:sp>
        <p:nvSpPr>
          <p:cNvPr id="11" name="左大括号 10"/>
          <p:cNvSpPr/>
          <p:nvPr/>
        </p:nvSpPr>
        <p:spPr>
          <a:xfrm>
            <a:off x="2114066" y="1371345"/>
            <a:ext cx="417513" cy="2963275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kern="0" noProof="1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Helvetica"/>
              <a:sym typeface="Arial" panose="020B0604020202020204" pitchFamily="34" charset="0"/>
            </a:endParaRPr>
          </a:p>
        </p:txBody>
      </p:sp>
      <p:sp>
        <p:nvSpPr>
          <p:cNvPr id="12" name="左大括号 11"/>
          <p:cNvSpPr/>
          <p:nvPr/>
        </p:nvSpPr>
        <p:spPr>
          <a:xfrm>
            <a:off x="3892861" y="2043575"/>
            <a:ext cx="320675" cy="748242"/>
          </a:xfrm>
          <a:prstGeom prst="leftBrace">
            <a:avLst>
              <a:gd name="adj1" fmla="val 8333"/>
              <a:gd name="adj2" fmla="val 5224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kern="0" noProof="1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Helvetica"/>
              <a:sym typeface="Arial" panose="020B0604020202020204" pitchFamily="34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80BE0A6-D5A6-4F09-94C1-86BEE1D28458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课堂小结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 bldLvl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文本框 49">
            <a:extLst>
              <a:ext uri="{FF2B5EF4-FFF2-40B4-BE49-F238E27FC236}">
                <a16:creationId xmlns:a16="http://schemas.microsoft.com/office/drawing/2014/main" id="{61AEB8B7-334C-4BF2-A50E-49C5FA1FB943}"/>
              </a:ext>
            </a:extLst>
          </p:cNvPr>
          <p:cNvSpPr txBox="1"/>
          <p:nvPr/>
        </p:nvSpPr>
        <p:spPr>
          <a:xfrm>
            <a:off x="626745" y="192419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课堂导入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DE566F0-08F7-420C-A86C-9FB85EFE3B6A}"/>
              </a:ext>
            </a:extLst>
          </p:cNvPr>
          <p:cNvSpPr txBox="1">
            <a:spLocks noChangeArrowheads="1"/>
          </p:cNvSpPr>
          <p:nvPr/>
        </p:nvSpPr>
        <p:spPr>
          <a:xfrm>
            <a:off x="357187" y="928426"/>
            <a:ext cx="8281988" cy="1483433"/>
          </a:xfrm>
          <a:prstGeom prst="rect">
            <a:avLst/>
          </a:prstGeom>
          <a:noFill/>
        </p:spPr>
        <p:txBody>
          <a:bodyPr lIns="68580" tIns="34290" rIns="68580" bIns="3429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（1）游乐园“激流勇进”项目的小艇下滑时做什么运动？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（2）怎样表示运动小艇的快慢？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（3）小车沿斜面下滑的速度变化情况是怎样的？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（4）怎样测量小艇的平均速度呢？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C633F1B9-A511-4513-9150-A2C9191B836D}"/>
              </a:ext>
            </a:extLst>
          </p:cNvPr>
          <p:cNvGrpSpPr/>
          <p:nvPr/>
        </p:nvGrpSpPr>
        <p:grpSpPr>
          <a:xfrm>
            <a:off x="1001426" y="2571750"/>
            <a:ext cx="6617384" cy="1764689"/>
            <a:chOff x="1304817" y="1651842"/>
            <a:chExt cx="8823178" cy="2352918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FACE48FB-A34F-4E07-9E17-1A5750D7F3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6627558" y="1651842"/>
              <a:ext cx="3500437" cy="235291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98D6847-E014-4681-8458-427637DF94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1304817" y="1651842"/>
              <a:ext cx="3693957" cy="207785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  <p:extLst>
      <p:ext uri="{BB962C8B-B14F-4D97-AF65-F5344CB8AC3E}">
        <p14:creationId xmlns:p14="http://schemas.microsoft.com/office/powerpoint/2010/main" val="209889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478699" y="1559974"/>
            <a:ext cx="8101938" cy="297773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1.“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龟兔赛跑”新传：龟兔同时从同一地点沿同一条道路向同一目标前进，兔子半途睡了一觉，醒来时发现龟离目标很近了，撒腿就跑，结果龟兔同时到达终点，下列说法错误的是（　　）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．在这段时间内，龟兔的平均速度相等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．在这段路程内，龟兔的平均速度相等 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．在兔子睡觉前一段时间内，龟兔的平均速度不相等 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．无论如何，兔子的平均速度大于龟的平均速度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15731" y="2336688"/>
            <a:ext cx="433137" cy="62324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4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D</a:t>
            </a:r>
            <a:endParaRPr lang="zh-CN" altLang="en-US" sz="2400" kern="0" noProof="1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3" name="矩形: 圆角 3">
            <a:extLst>
              <a:ext uri="{FF2B5EF4-FFF2-40B4-BE49-F238E27FC236}">
                <a16:creationId xmlns:a16="http://schemas.microsoft.com/office/drawing/2014/main" id="{F2126010-1323-4D13-97AC-AE7C7BC291CF}"/>
              </a:ext>
            </a:extLst>
          </p:cNvPr>
          <p:cNvSpPr/>
          <p:nvPr/>
        </p:nvSpPr>
        <p:spPr>
          <a:xfrm>
            <a:off x="570217" y="1015022"/>
            <a:ext cx="1256015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1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2040204020203" charset="-122"/>
              <a:sym typeface="Arial" panose="020B0604020202020204" pitchFamily="34" charset="0"/>
            </a:endParaRPr>
          </a:p>
        </p:txBody>
      </p:sp>
      <p:sp>
        <p:nvSpPr>
          <p:cNvPr id="14" name="文本框 6">
            <a:extLst>
              <a:ext uri="{FF2B5EF4-FFF2-40B4-BE49-F238E27FC236}">
                <a16:creationId xmlns:a16="http://schemas.microsoft.com/office/drawing/2014/main" id="{1F2C7743-AB90-45EC-B95E-A25E02C94235}"/>
              </a:ext>
            </a:extLst>
          </p:cNvPr>
          <p:cNvSpPr txBox="1"/>
          <p:nvPr/>
        </p:nvSpPr>
        <p:spPr>
          <a:xfrm>
            <a:off x="1988050" y="983980"/>
            <a:ext cx="3785651" cy="5078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</a:pP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考点一：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变速运动中平均速度的理解</a:t>
            </a:r>
            <a:endParaRPr lang="zh-CN" altLang="en-US" sz="1800" kern="0" dirty="0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99E9DE36-D055-4F23-B8DC-B0A21B3847B0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94110" y="1278058"/>
            <a:ext cx="8499475" cy="214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下面关于平均速度与瞬时速度的说法中不正确的是（　　）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．平均速度是反映物体位置变化的物理量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．平均速度只能大体上反映物体运动的快慢程度 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．瞬时速度可以精确反映物体在某一时刻运动的快慢程度 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．瞬时速度可以精确反映物体在某一位置运动的快慢程度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41722" y="1170180"/>
            <a:ext cx="357510" cy="62324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4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A</a:t>
            </a:r>
            <a:endParaRPr lang="zh-CN" altLang="en-US" sz="2400" kern="0" noProof="1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7F7FA3-21AF-45B3-B185-D84AC5B5B746}"/>
              </a:ext>
            </a:extLst>
          </p:cNvPr>
          <p:cNvSpPr txBox="1"/>
          <p:nvPr/>
        </p:nvSpPr>
        <p:spPr>
          <a:xfrm>
            <a:off x="626745" y="192420"/>
            <a:ext cx="21164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拓展训练  </a:t>
            </a: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1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494110" y="2010939"/>
            <a:ext cx="8502793" cy="1509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3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一辆汽车从甲地驶往乙地，共用了一个小时时间，前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20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分钟内的平均速度是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30km/h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40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分钟内的速度是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60Km/h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，则该汽车在这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小时内的平均速度是（　  ）</a:t>
            </a:r>
          </a:p>
          <a:p>
            <a:pPr defTabSz="914378">
              <a:lnSpc>
                <a:spcPct val="13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35km/h          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40km/h          </a:t>
            </a:r>
          </a:p>
          <a:p>
            <a:pPr defTabSz="914378">
              <a:lnSpc>
                <a:spcPct val="13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45km/h          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50km/h</a:t>
            </a:r>
          </a:p>
        </p:txBody>
      </p:sp>
      <p:sp>
        <p:nvSpPr>
          <p:cNvPr id="3" name="矩形: 圆角 3">
            <a:extLst>
              <a:ext uri="{FF2B5EF4-FFF2-40B4-BE49-F238E27FC236}">
                <a16:creationId xmlns:a16="http://schemas.microsoft.com/office/drawing/2014/main" id="{F2126010-1323-4D13-97AC-AE7C7BC291CF}"/>
              </a:ext>
            </a:extLst>
          </p:cNvPr>
          <p:cNvSpPr/>
          <p:nvPr/>
        </p:nvSpPr>
        <p:spPr>
          <a:xfrm>
            <a:off x="495300" y="1051001"/>
            <a:ext cx="1275703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2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2040204020203" charset="-122"/>
              <a:sym typeface="Arial" panose="020B0604020202020204" pitchFamily="34" charset="0"/>
            </a:endParaRPr>
          </a:p>
        </p:txBody>
      </p:sp>
      <p:sp>
        <p:nvSpPr>
          <p:cNvPr id="4" name="文本框 6">
            <a:extLst>
              <a:ext uri="{FF2B5EF4-FFF2-40B4-BE49-F238E27FC236}">
                <a16:creationId xmlns:a16="http://schemas.microsoft.com/office/drawing/2014/main" id="{1F2C7743-AB90-45EC-B95E-A25E02C94235}"/>
              </a:ext>
            </a:extLst>
          </p:cNvPr>
          <p:cNvSpPr txBox="1"/>
          <p:nvPr/>
        </p:nvSpPr>
        <p:spPr>
          <a:xfrm>
            <a:off x="2027359" y="1090292"/>
            <a:ext cx="2631488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考点二：平均速度的计算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5190" y="2649816"/>
            <a:ext cx="385010" cy="62324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4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D</a:t>
            </a:r>
            <a:endParaRPr lang="zh-CN" altLang="en-US" sz="2400" kern="0" noProof="1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5673429-4267-43B7-B1F6-FC8D6A3BA0FA}"/>
              </a:ext>
            </a:extLst>
          </p:cNvPr>
          <p:cNvSpPr txBox="1"/>
          <p:nvPr/>
        </p:nvSpPr>
        <p:spPr>
          <a:xfrm>
            <a:off x="626746" y="192420"/>
            <a:ext cx="2137886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拓展训练  </a:t>
            </a: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1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494110" y="1734692"/>
            <a:ext cx="8082243" cy="1731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一个物体作直线运动，全程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50m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，通过前一半路程用了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4s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，通过后一半路程用了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6s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，则该物体在全程中的平均速度为（　　）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10m/s       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4.17m/s        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6.25m/s     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5m/s</a:t>
            </a:r>
          </a:p>
        </p:txBody>
      </p:sp>
      <p:sp>
        <p:nvSpPr>
          <p:cNvPr id="3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5300" y="1101792"/>
            <a:ext cx="1341274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拓展训练  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36552" y="2077388"/>
            <a:ext cx="570640" cy="62324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4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D</a:t>
            </a:r>
            <a:endParaRPr lang="zh-CN" altLang="en-US" sz="2400" kern="0" noProof="1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78CABAA-8A1A-4C58-85EE-98EA71D57DAA}"/>
              </a:ext>
            </a:extLst>
          </p:cNvPr>
          <p:cNvSpPr txBox="1"/>
          <p:nvPr/>
        </p:nvSpPr>
        <p:spPr>
          <a:xfrm>
            <a:off x="626745" y="192420"/>
            <a:ext cx="202001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拓展训练  </a:t>
            </a: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1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4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3">
            <a:extLst>
              <a:ext uri="{FF2B5EF4-FFF2-40B4-BE49-F238E27FC236}">
                <a16:creationId xmlns:a16="http://schemas.microsoft.com/office/drawing/2014/main" id="{F2126010-1323-4D13-97AC-AE7C7BC291CF}"/>
              </a:ext>
            </a:extLst>
          </p:cNvPr>
          <p:cNvSpPr/>
          <p:nvPr/>
        </p:nvSpPr>
        <p:spPr>
          <a:xfrm>
            <a:off x="559129" y="1113430"/>
            <a:ext cx="12632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典型例题 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3</a:t>
            </a:r>
            <a:endParaRPr lang="zh-CN" altLang="en-US" sz="1800" kern="0" dirty="0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2040204020203" charset="-122"/>
              <a:sym typeface="Arial" panose="020B0604020202020204" pitchFamily="34" charset="0"/>
            </a:endParaRPr>
          </a:p>
        </p:txBody>
      </p:sp>
      <p:sp>
        <p:nvSpPr>
          <p:cNvPr id="4" name="文本框 6">
            <a:extLst>
              <a:ext uri="{FF2B5EF4-FFF2-40B4-BE49-F238E27FC236}">
                <a16:creationId xmlns:a16="http://schemas.microsoft.com/office/drawing/2014/main" id="{1F2C7743-AB90-45EC-B95E-A25E02C94235}"/>
              </a:ext>
            </a:extLst>
          </p:cNvPr>
          <p:cNvSpPr txBox="1"/>
          <p:nvPr/>
        </p:nvSpPr>
        <p:spPr>
          <a:xfrm>
            <a:off x="2176570" y="1152721"/>
            <a:ext cx="2631488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考点三：平均速度的测量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95300" y="1933836"/>
            <a:ext cx="8088388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algn="just"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在如图所示的斜面上测量小车运动的平均速度。 让小车从斜面的</a:t>
            </a:r>
            <a:r>
              <a:rPr lang="en-US" altLang="zh-CN" sz="1800" i="1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点由静止开始下滑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分别测出小车到达</a:t>
            </a:r>
            <a:r>
              <a:rPr lang="en-US" altLang="zh-CN" sz="1800" i="1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点和</a:t>
            </a:r>
            <a:r>
              <a:rPr lang="en-US" altLang="zh-CN" sz="1800" i="1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点的时间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即可测出不同阶段的平均速度。</a:t>
            </a:r>
          </a:p>
        </p:txBody>
      </p:sp>
      <p:pic>
        <p:nvPicPr>
          <p:cNvPr id="8" name="Picture 20" descr="C:\Users\Administrator\Desktop\八上物理（人教）四清 教师用书２０１５邹梨花√\A45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84806" y="3103006"/>
            <a:ext cx="5509375" cy="128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5A596F1A-08EB-45C8-BCBF-001EE8F46583}"/>
              </a:ext>
            </a:extLst>
          </p:cNvPr>
          <p:cNvSpPr txBox="1"/>
          <p:nvPr/>
        </p:nvSpPr>
        <p:spPr>
          <a:xfrm>
            <a:off x="626745" y="192420"/>
            <a:ext cx="21164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拓展训练  </a:t>
            </a: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1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59066" y="1071726"/>
            <a:ext cx="8190825" cy="33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indent="266693" algn="just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(1)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图中</a:t>
            </a:r>
            <a:r>
              <a:rPr lang="en-US" altLang="zh-CN" sz="1800" i="1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AB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段的路程</a:t>
            </a:r>
            <a:r>
              <a:rPr lang="en-US" altLang="zh-CN" sz="1800" i="1" kern="0" dirty="0" err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s</a:t>
            </a:r>
            <a:r>
              <a:rPr lang="en-US" altLang="zh-CN" sz="1800" i="1" kern="0" baseline="-30000" dirty="0" err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AB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＝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______cm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，如果测得时间</a:t>
            </a:r>
            <a:r>
              <a:rPr lang="en-US" altLang="zh-CN" sz="1800" i="1" kern="0" dirty="0" err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t</a:t>
            </a:r>
            <a:r>
              <a:rPr lang="en-US" altLang="zh-CN" sz="1800" i="1" kern="0" baseline="-30000" dirty="0" err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AB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＝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1.6 s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则</a:t>
            </a:r>
            <a:r>
              <a:rPr lang="en-US" altLang="zh-CN" sz="1800" i="1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AB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段的平均速度</a:t>
            </a:r>
            <a:r>
              <a:rPr lang="en-US" altLang="zh-CN" sz="1800" i="1" kern="0" dirty="0" err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v</a:t>
            </a:r>
            <a:r>
              <a:rPr lang="en-US" altLang="zh-CN" sz="1800" i="1" kern="0" baseline="-30000" dirty="0" err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AB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＝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_______cm/s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。</a:t>
            </a:r>
          </a:p>
          <a:p>
            <a:pPr indent="266693" algn="just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(2)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在测量小车到达</a:t>
            </a:r>
            <a:r>
              <a:rPr lang="en-US" altLang="zh-CN" sz="1800" i="1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点的时间时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如果小车过了</a:t>
            </a:r>
            <a:r>
              <a:rPr lang="en-US" altLang="zh-CN" sz="1800" i="1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点才停止计时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测得</a:t>
            </a:r>
            <a:r>
              <a:rPr lang="en-US" altLang="zh-CN" sz="1800" i="1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AB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段的平均速度</a:t>
            </a:r>
            <a:r>
              <a:rPr lang="en-US" altLang="zh-CN" sz="1800" i="1" kern="0" dirty="0" err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v</a:t>
            </a:r>
            <a:r>
              <a:rPr lang="en-US" altLang="zh-CN" sz="1800" i="1" kern="0" baseline="-30000" dirty="0" err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AB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会偏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。</a:t>
            </a:r>
          </a:p>
          <a:p>
            <a:pPr indent="266693" algn="just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(3)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为了测量小车运动过程中下半程的平均速度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某同学让小车从</a:t>
            </a:r>
            <a:r>
              <a:rPr lang="en-US" altLang="zh-CN" sz="1800" i="1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点由静止释放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测出小车到达</a:t>
            </a:r>
            <a:r>
              <a:rPr lang="en-US" altLang="zh-CN" sz="1800" i="1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点的时间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从而计算出小车运动过程中下半程的平均速度。他的做法正确吗？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理由是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______________________________________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77841" name="Rectangle 17"/>
          <p:cNvSpPr>
            <a:spLocks noChangeArrowheads="1"/>
          </p:cNvSpPr>
          <p:nvPr/>
        </p:nvSpPr>
        <p:spPr bwMode="auto">
          <a:xfrm>
            <a:off x="1856119" y="1553102"/>
            <a:ext cx="39578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25</a:t>
            </a:r>
          </a:p>
        </p:txBody>
      </p:sp>
      <p:sp>
        <p:nvSpPr>
          <p:cNvPr id="77842" name="Rectangle 18"/>
          <p:cNvSpPr>
            <a:spLocks noChangeArrowheads="1"/>
          </p:cNvSpPr>
          <p:nvPr/>
        </p:nvSpPr>
        <p:spPr bwMode="auto">
          <a:xfrm>
            <a:off x="2373868" y="2362280"/>
            <a:ext cx="36933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小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itchFamily="18" charset="0"/>
              <a:sym typeface="Arial" panose="020B0604020202020204" pitchFamily="34" charset="0"/>
            </a:endParaRPr>
          </a:p>
        </p:txBody>
      </p:sp>
      <p:sp>
        <p:nvSpPr>
          <p:cNvPr id="77843" name="Rectangle 19"/>
          <p:cNvSpPr>
            <a:spLocks noChangeArrowheads="1"/>
          </p:cNvSpPr>
          <p:nvPr/>
        </p:nvSpPr>
        <p:spPr bwMode="auto">
          <a:xfrm>
            <a:off x="5445157" y="3517706"/>
            <a:ext cx="83099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不正确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itchFamily="18" charset="0"/>
              <a:sym typeface="Arial" panose="020B0604020202020204" pitchFamily="34" charset="0"/>
            </a:endParaRPr>
          </a:p>
        </p:txBody>
      </p:sp>
      <p:sp>
        <p:nvSpPr>
          <p:cNvPr id="77844" name="Rectangle 20"/>
          <p:cNvSpPr>
            <a:spLocks noChangeArrowheads="1"/>
          </p:cNvSpPr>
          <p:nvPr/>
        </p:nvSpPr>
        <p:spPr bwMode="auto">
          <a:xfrm>
            <a:off x="948761" y="4005106"/>
            <a:ext cx="4062651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这样测得小车下半程的平均速度会偏小</a:t>
            </a:r>
          </a:p>
        </p:txBody>
      </p:sp>
      <p:sp>
        <p:nvSpPr>
          <p:cNvPr id="77845" name="Rectangle 21"/>
          <p:cNvSpPr>
            <a:spLocks noChangeArrowheads="1"/>
          </p:cNvSpPr>
          <p:nvPr/>
        </p:nvSpPr>
        <p:spPr bwMode="auto">
          <a:xfrm>
            <a:off x="3429063" y="1093463"/>
            <a:ext cx="39578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40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A596F1A-08EB-45C8-BCBF-001EE8F46583}"/>
              </a:ext>
            </a:extLst>
          </p:cNvPr>
          <p:cNvSpPr txBox="1"/>
          <p:nvPr/>
        </p:nvSpPr>
        <p:spPr>
          <a:xfrm>
            <a:off x="626745" y="192420"/>
            <a:ext cx="21164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拓展训练  </a:t>
            </a: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1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41" grpId="0"/>
      <p:bldP spid="77842" grpId="0"/>
      <p:bldP spid="77843" grpId="0"/>
      <p:bldP spid="77844" grpId="0"/>
      <p:bldP spid="7784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ChangeArrowheads="1"/>
          </p:cNvSpPr>
          <p:nvPr/>
        </p:nvSpPr>
        <p:spPr bwMode="auto">
          <a:xfrm>
            <a:off x="436100" y="1846260"/>
            <a:ext cx="8424353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如图所示为两个小球运动过程的频闪照片，闪光时间间隔为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1 s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，图上数字为闪光时刻编号，请按提示描述这两个小球的运动，图中每一个小格的长度为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0.2 m.</a:t>
            </a:r>
          </a:p>
        </p:txBody>
      </p:sp>
      <p:pic>
        <p:nvPicPr>
          <p:cNvPr id="73731" name="Picture 4" descr="C:\Users\lenovo\Desktop\转WORD\DF026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33764" y="3038533"/>
            <a:ext cx="5548844" cy="1470767"/>
          </a:xfrm>
          <a:prstGeom prst="rect">
            <a:avLst/>
          </a:prstGeom>
          <a:ln>
            <a:noFill/>
          </a:ln>
          <a:effectLst/>
        </p:spPr>
      </p:pic>
      <p:sp>
        <p:nvSpPr>
          <p:cNvPr id="9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0039" y="1139219"/>
            <a:ext cx="1379801" cy="415013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拓展训练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A596F1A-08EB-45C8-BCBF-001EE8F46583}"/>
              </a:ext>
            </a:extLst>
          </p:cNvPr>
          <p:cNvSpPr txBox="1"/>
          <p:nvPr/>
        </p:nvSpPr>
        <p:spPr>
          <a:xfrm>
            <a:off x="626745" y="192420"/>
            <a:ext cx="21164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拓展训练  </a:t>
            </a: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1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6"/>
          <p:cNvSpPr>
            <a:spLocks noChangeArrowheads="1"/>
          </p:cNvSpPr>
          <p:nvPr/>
        </p:nvSpPr>
        <p:spPr bwMode="auto">
          <a:xfrm>
            <a:off x="531474" y="1078827"/>
            <a:ext cx="8081053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(1)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小球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在编号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至编号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7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这段时间间隔内的平均速度</a:t>
            </a:r>
            <a:r>
              <a:rPr lang="en-US" altLang="zh-CN" sz="1800" i="1" kern="0" dirty="0" err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v</a:t>
            </a:r>
            <a:r>
              <a:rPr lang="en-US" altLang="zh-CN" sz="1800" i="1" kern="0" baseline="-30000" dirty="0" err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en-US" altLang="zh-CN" sz="1800" kern="0" dirty="0" err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___m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/s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；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(2)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小球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在编号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至编号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这段时间间隔内的平均速度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v</a:t>
            </a:r>
            <a:r>
              <a:rPr lang="en-US" altLang="zh-CN" sz="1800" kern="0" baseline="-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1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___m/s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；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小球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在编号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5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至编号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7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这段时间间隔内的平均速度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v</a:t>
            </a:r>
            <a:r>
              <a:rPr lang="en-US" altLang="zh-CN" sz="1800" kern="0" baseline="-30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2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_____m/s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；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(3)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小球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在编号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至编号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7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这段时间间隔内的速度逐渐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_____(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填“变大”或“变小”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).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6024103" y="1163974"/>
            <a:ext cx="523220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0.8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24103" y="1729964"/>
            <a:ext cx="523220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0.5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822570" y="2295955"/>
            <a:ext cx="523220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1.3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5850979" y="2790604"/>
            <a:ext cx="664284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变大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A596F1A-08EB-45C8-BCBF-001EE8F46583}"/>
              </a:ext>
            </a:extLst>
          </p:cNvPr>
          <p:cNvSpPr txBox="1"/>
          <p:nvPr/>
        </p:nvSpPr>
        <p:spPr>
          <a:xfrm>
            <a:off x="626745" y="192420"/>
            <a:ext cx="21164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拓展训练  </a:t>
            </a: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1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4" grpId="0"/>
      <p:bldP spid="11276" grpId="0"/>
      <p:bldP spid="1127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占位符 5">
            <a:extLst>
              <a:ext uri="{FF2B5EF4-FFF2-40B4-BE49-F238E27FC236}">
                <a16:creationId xmlns:a16="http://schemas.microsoft.com/office/drawing/2014/main" id="{06EBC966-B952-496A-A796-0FC9B2C6238A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F61F259D-B9C8-4DC4-A1DB-22DF6F998E41}"/>
              </a:ext>
            </a:extLst>
          </p:cNvPr>
          <p:cNvSpPr>
            <a:spLocks/>
          </p:cNvSpPr>
          <p:nvPr/>
        </p:nvSpPr>
        <p:spPr bwMode="auto">
          <a:xfrm flipH="1">
            <a:off x="0" y="-14288"/>
            <a:ext cx="7390210" cy="5157788"/>
          </a:xfrm>
          <a:custGeom>
            <a:avLst/>
            <a:gdLst>
              <a:gd name="T0" fmla="*/ 2365 w 2365"/>
              <a:gd name="T1" fmla="*/ 0 h 1619"/>
              <a:gd name="T2" fmla="*/ 1571 w 2365"/>
              <a:gd name="T3" fmla="*/ 0 h 1619"/>
              <a:gd name="T4" fmla="*/ 1343 w 2365"/>
              <a:gd name="T5" fmla="*/ 85 h 1619"/>
              <a:gd name="T6" fmla="*/ 40 w 2365"/>
              <a:gd name="T7" fmla="*/ 1599 h 1619"/>
              <a:gd name="T8" fmla="*/ 0 w 2365"/>
              <a:gd name="T9" fmla="*/ 1619 h 1619"/>
              <a:gd name="T10" fmla="*/ 2365 w 2365"/>
              <a:gd name="T11" fmla="*/ 1619 h 1619"/>
              <a:gd name="T12" fmla="*/ 2365 w 2365"/>
              <a:gd name="T13" fmla="*/ 0 h 1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65" h="1619">
                <a:moveTo>
                  <a:pt x="2365" y="0"/>
                </a:moveTo>
                <a:cubicBezTo>
                  <a:pt x="1571" y="0"/>
                  <a:pt x="1571" y="0"/>
                  <a:pt x="1571" y="0"/>
                </a:cubicBezTo>
                <a:cubicBezTo>
                  <a:pt x="1491" y="20"/>
                  <a:pt x="1413" y="49"/>
                  <a:pt x="1343" y="85"/>
                </a:cubicBezTo>
                <a:cubicBezTo>
                  <a:pt x="717" y="413"/>
                  <a:pt x="672" y="1268"/>
                  <a:pt x="40" y="1599"/>
                </a:cubicBezTo>
                <a:cubicBezTo>
                  <a:pt x="27" y="1606"/>
                  <a:pt x="14" y="1612"/>
                  <a:pt x="0" y="1619"/>
                </a:cubicBezTo>
                <a:cubicBezTo>
                  <a:pt x="2365" y="1619"/>
                  <a:pt x="2365" y="1619"/>
                  <a:pt x="2365" y="1619"/>
                </a:cubicBezTo>
                <a:lnTo>
                  <a:pt x="2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6"/>
              </a:gs>
              <a:gs pos="100000">
                <a:schemeClr val="accent2"/>
              </a:gs>
            </a:gsLst>
            <a:lin ang="21000000" scaled="0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3D3D3D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0F77EBC6-98CA-4108-A0AA-FF5358FC997C}"/>
              </a:ext>
            </a:extLst>
          </p:cNvPr>
          <p:cNvGrpSpPr/>
          <p:nvPr/>
        </p:nvGrpSpPr>
        <p:grpSpPr>
          <a:xfrm>
            <a:off x="418031" y="2043216"/>
            <a:ext cx="4153969" cy="552337"/>
            <a:chOff x="557374" y="3254526"/>
            <a:chExt cx="5538625" cy="736449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6C292B33-A9C5-4A99-96D6-D9080CB976CA}"/>
                </a:ext>
              </a:extLst>
            </p:cNvPr>
            <p:cNvSpPr txBox="1"/>
            <p:nvPr/>
          </p:nvSpPr>
          <p:spPr>
            <a:xfrm>
              <a:off x="557374" y="3254526"/>
              <a:ext cx="5538625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700" b="1" dirty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感谢各位的仔细聆听</a:t>
              </a:r>
            </a:p>
          </p:txBody>
        </p: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id="{930E7808-FAAE-43C2-93E1-135C8AFBBFB0}"/>
                </a:ext>
              </a:extLst>
            </p:cNvPr>
            <p:cNvCxnSpPr>
              <a:cxnSpLocks/>
            </p:cNvCxnSpPr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3607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文本框 101"/>
          <p:cNvSpPr txBox="1">
            <a:spLocks noChangeArrowheads="1"/>
          </p:cNvSpPr>
          <p:nvPr/>
        </p:nvSpPr>
        <p:spPr bwMode="auto">
          <a:xfrm>
            <a:off x="476250" y="847725"/>
            <a:ext cx="8667750" cy="1731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indent="152396" defTabSz="914378">
              <a:lnSpc>
                <a:spcPct val="200000"/>
              </a:lnSpc>
            </a:pPr>
            <a:r>
              <a:rPr lang="zh-CN" altLang="en-US" sz="18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学习目标 </a:t>
            </a:r>
          </a:p>
          <a:p>
            <a:pPr indent="152396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学会使用刻度尺和停表正确测量路程和时间，并求出平均速度。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（重点）</a:t>
            </a:r>
          </a:p>
          <a:p>
            <a:pPr indent="152396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会分析实验数据，加深对平均速度的理解。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（难点）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7A9B6F4-CC2B-40FA-B7CC-87FC8D115031}"/>
              </a:ext>
            </a:extLst>
          </p:cNvPr>
          <p:cNvSpPr txBox="1"/>
          <p:nvPr/>
        </p:nvSpPr>
        <p:spPr>
          <a:xfrm>
            <a:off x="626745" y="192419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学习目标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2FCEE2F9-71BD-4C73-BE85-7437BA799DA7}"/>
              </a:ext>
            </a:extLst>
          </p:cNvPr>
          <p:cNvGrpSpPr/>
          <p:nvPr/>
        </p:nvGrpSpPr>
        <p:grpSpPr>
          <a:xfrm>
            <a:off x="447278" y="1098169"/>
            <a:ext cx="7775972" cy="2749539"/>
            <a:chOff x="596370" y="1331075"/>
            <a:chExt cx="10367963" cy="3666051"/>
          </a:xfrm>
        </p:grpSpPr>
        <p:sp>
          <p:nvSpPr>
            <p:cNvPr id="2" name="文本框 1"/>
            <p:cNvSpPr txBox="1"/>
            <p:nvPr/>
          </p:nvSpPr>
          <p:spPr>
            <a:xfrm>
              <a:off x="658813" y="1331075"/>
              <a:ext cx="6773334" cy="49244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defTabSz="914378"/>
              <a:r>
                <a:rPr lang="en-US" altLang="zh-CN" sz="1800" kern="0" noProof="1">
                  <a:solidFill>
                    <a:srgbClr val="2D2D8A">
                      <a:lumMod val="50000"/>
                    </a:srgbClr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宋体" panose="02010600030101010101" pitchFamily="2" charset="-122"/>
                  <a:sym typeface="Arial" panose="020B0604020202020204" pitchFamily="34" charset="0"/>
                </a:rPr>
                <a:t>1.</a:t>
              </a:r>
              <a:r>
                <a:rPr lang="zh-CN" altLang="en-US" sz="1800" kern="0" noProof="1">
                  <a:solidFill>
                    <a:srgbClr val="2D2D8A">
                      <a:lumMod val="50000"/>
                    </a:srgbClr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宋体" panose="02010600030101010101" pitchFamily="2" charset="-122"/>
                  <a:sym typeface="Arial" panose="020B0604020202020204" pitchFamily="34" charset="0"/>
                </a:rPr>
                <a:t>实验目的、原理和实验器材</a:t>
              </a:r>
            </a:p>
          </p:txBody>
        </p:sp>
        <p:sp>
          <p:nvSpPr>
            <p:cNvPr id="10249" name="文本框 101"/>
            <p:cNvSpPr txBox="1">
              <a:spLocks noChangeArrowheads="1"/>
            </p:cNvSpPr>
            <p:nvPr/>
          </p:nvSpPr>
          <p:spPr bwMode="auto">
            <a:xfrm>
              <a:off x="660399" y="1987600"/>
              <a:ext cx="10303934" cy="677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761981" indent="-761981" defTabSz="914378">
                <a:lnSpc>
                  <a:spcPct val="150000"/>
                </a:lnSpc>
              </a:pPr>
              <a:r>
                <a:rPr lang="zh-CN" altLang="en-US" sz="1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实验目的：用刻度尺和停表测小车的平均速度</a:t>
              </a:r>
            </a:p>
          </p:txBody>
        </p:sp>
        <p:sp>
          <p:nvSpPr>
            <p:cNvPr id="3" name="文本框 2"/>
            <p:cNvSpPr txBox="1">
              <a:spLocks noChangeArrowheads="1"/>
            </p:cNvSpPr>
            <p:nvPr/>
          </p:nvSpPr>
          <p:spPr bwMode="auto">
            <a:xfrm>
              <a:off x="660399" y="2766273"/>
              <a:ext cx="4326467" cy="677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761981" indent="-761981" defTabSz="914378">
                <a:lnSpc>
                  <a:spcPct val="150000"/>
                </a:lnSpc>
              </a:pPr>
              <a:r>
                <a:rPr lang="zh-CN" altLang="en-US" sz="1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实验原理：</a:t>
              </a:r>
              <a:endPara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4" name="文本框 3"/>
            <p:cNvSpPr txBox="1">
              <a:spLocks noChangeArrowheads="1"/>
            </p:cNvSpPr>
            <p:nvPr/>
          </p:nvSpPr>
          <p:spPr bwMode="auto">
            <a:xfrm>
              <a:off x="596370" y="3543147"/>
              <a:ext cx="9565218" cy="677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761981" indent="-761981" defTabSz="914378">
                <a:lnSpc>
                  <a:spcPct val="150000"/>
                </a:lnSpc>
              </a:pPr>
              <a:r>
                <a:rPr lang="zh-CN" altLang="en-US" sz="1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需要测量的物理量是路程和时间。</a:t>
              </a:r>
            </a:p>
          </p:txBody>
        </p:sp>
        <p:sp>
          <p:nvSpPr>
            <p:cNvPr id="5" name="文本框 4"/>
            <p:cNvSpPr txBox="1">
              <a:spLocks noChangeArrowheads="1"/>
            </p:cNvSpPr>
            <p:nvPr/>
          </p:nvSpPr>
          <p:spPr bwMode="auto">
            <a:xfrm>
              <a:off x="658811" y="4320018"/>
              <a:ext cx="9440334" cy="677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761981" indent="-761981" defTabSz="914378">
                <a:lnSpc>
                  <a:spcPct val="150000"/>
                </a:lnSpc>
              </a:pPr>
              <a:r>
                <a:rPr lang="zh-CN" altLang="en-US" sz="1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Arial" panose="020B0706020202030204"/>
                  <a:sym typeface="Arial" panose="020B0604020202020204" pitchFamily="34" charset="0"/>
                </a:rPr>
                <a:t>器材：斜面、小车、刻度尺、停表、金属片</a:t>
              </a:r>
            </a:p>
          </p:txBody>
        </p:sp>
        <p:graphicFrame>
          <p:nvGraphicFramePr>
            <p:cNvPr id="27661" name="对象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06177754"/>
                </p:ext>
              </p:extLst>
            </p:nvPr>
          </p:nvGraphicFramePr>
          <p:xfrm>
            <a:off x="2405740" y="2829359"/>
            <a:ext cx="1279236" cy="583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2" imgW="368280" imgH="393480" progId="">
                    <p:embed/>
                  </p:oleObj>
                </mc:Choice>
                <mc:Fallback>
                  <p:oleObj r:id="rId2" imgW="368280" imgH="393480" progId="">
                    <p:embed/>
                    <p:pic>
                      <p:nvPicPr>
                        <p:cNvPr id="27661" name="对象 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5740" y="2829359"/>
                          <a:ext cx="1279236" cy="5838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id="{F4432C2D-7F9F-4645-83EB-B283EF3AE333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07010" y="2641911"/>
            <a:ext cx="7315200" cy="1197187"/>
            <a:chOff x="720" y="2256"/>
            <a:chExt cx="4608" cy="1008"/>
          </a:xfrm>
        </p:grpSpPr>
        <p:sp>
          <p:nvSpPr>
            <p:cNvPr id="11266" name="Line 3"/>
            <p:cNvSpPr>
              <a:spLocks noChangeShapeType="1"/>
            </p:cNvSpPr>
            <p:nvPr/>
          </p:nvSpPr>
          <p:spPr bwMode="auto">
            <a:xfrm>
              <a:off x="720" y="3072"/>
              <a:ext cx="46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67" name="Line 4"/>
            <p:cNvSpPr>
              <a:spLocks noChangeShapeType="1"/>
            </p:cNvSpPr>
            <p:nvPr/>
          </p:nvSpPr>
          <p:spPr bwMode="auto">
            <a:xfrm flipV="1">
              <a:off x="1104" y="2256"/>
              <a:ext cx="3888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68" name="Rectangle 5" descr="栎木"/>
            <p:cNvSpPr>
              <a:spLocks noChangeArrowheads="1"/>
            </p:cNvSpPr>
            <p:nvPr/>
          </p:nvSpPr>
          <p:spPr bwMode="auto">
            <a:xfrm>
              <a:off x="4608" y="2352"/>
              <a:ext cx="528" cy="72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317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69" name="Line 6"/>
            <p:cNvSpPr>
              <a:spLocks noChangeShapeType="1"/>
            </p:cNvSpPr>
            <p:nvPr/>
          </p:nvSpPr>
          <p:spPr bwMode="auto">
            <a:xfrm flipV="1">
              <a:off x="7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70" name="Line 7"/>
            <p:cNvSpPr>
              <a:spLocks noChangeShapeType="1"/>
            </p:cNvSpPr>
            <p:nvPr/>
          </p:nvSpPr>
          <p:spPr bwMode="auto">
            <a:xfrm flipV="1">
              <a:off x="86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71" name="Line 8"/>
            <p:cNvSpPr>
              <a:spLocks noChangeShapeType="1"/>
            </p:cNvSpPr>
            <p:nvPr/>
          </p:nvSpPr>
          <p:spPr bwMode="auto">
            <a:xfrm flipV="1">
              <a:off x="9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72" name="Line 9"/>
            <p:cNvSpPr>
              <a:spLocks noChangeShapeType="1"/>
            </p:cNvSpPr>
            <p:nvPr/>
          </p:nvSpPr>
          <p:spPr bwMode="auto">
            <a:xfrm flipV="1">
              <a:off x="105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73" name="Line 10"/>
            <p:cNvSpPr>
              <a:spLocks noChangeShapeType="1"/>
            </p:cNvSpPr>
            <p:nvPr/>
          </p:nvSpPr>
          <p:spPr bwMode="auto">
            <a:xfrm flipV="1">
              <a:off x="115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74" name="Line 11"/>
            <p:cNvSpPr>
              <a:spLocks noChangeShapeType="1"/>
            </p:cNvSpPr>
            <p:nvPr/>
          </p:nvSpPr>
          <p:spPr bwMode="auto">
            <a:xfrm flipV="1">
              <a:off x="124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75" name="Line 12"/>
            <p:cNvSpPr>
              <a:spLocks noChangeShapeType="1"/>
            </p:cNvSpPr>
            <p:nvPr/>
          </p:nvSpPr>
          <p:spPr bwMode="auto">
            <a:xfrm flipV="1">
              <a:off x="134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76" name="Line 13"/>
            <p:cNvSpPr>
              <a:spLocks noChangeShapeType="1"/>
            </p:cNvSpPr>
            <p:nvPr/>
          </p:nvSpPr>
          <p:spPr bwMode="auto">
            <a:xfrm flipV="1">
              <a:off x="144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77" name="Line 14"/>
            <p:cNvSpPr>
              <a:spLocks noChangeShapeType="1"/>
            </p:cNvSpPr>
            <p:nvPr/>
          </p:nvSpPr>
          <p:spPr bwMode="auto">
            <a:xfrm flipV="1">
              <a:off x="153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78" name="Line 15"/>
            <p:cNvSpPr>
              <a:spLocks noChangeShapeType="1"/>
            </p:cNvSpPr>
            <p:nvPr/>
          </p:nvSpPr>
          <p:spPr bwMode="auto">
            <a:xfrm flipV="1">
              <a:off x="163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79" name="Line 16"/>
            <p:cNvSpPr>
              <a:spLocks noChangeShapeType="1"/>
            </p:cNvSpPr>
            <p:nvPr/>
          </p:nvSpPr>
          <p:spPr bwMode="auto">
            <a:xfrm flipV="1">
              <a:off x="172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80" name="Line 17"/>
            <p:cNvSpPr>
              <a:spLocks noChangeShapeType="1"/>
            </p:cNvSpPr>
            <p:nvPr/>
          </p:nvSpPr>
          <p:spPr bwMode="auto">
            <a:xfrm flipV="1">
              <a:off x="182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81" name="Line 18"/>
            <p:cNvSpPr>
              <a:spLocks noChangeShapeType="1"/>
            </p:cNvSpPr>
            <p:nvPr/>
          </p:nvSpPr>
          <p:spPr bwMode="auto">
            <a:xfrm flipV="1">
              <a:off x="19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82" name="Line 19"/>
            <p:cNvSpPr>
              <a:spLocks noChangeShapeType="1"/>
            </p:cNvSpPr>
            <p:nvPr/>
          </p:nvSpPr>
          <p:spPr bwMode="auto">
            <a:xfrm flipV="1">
              <a:off x="20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83" name="Line 20"/>
            <p:cNvSpPr>
              <a:spLocks noChangeShapeType="1"/>
            </p:cNvSpPr>
            <p:nvPr/>
          </p:nvSpPr>
          <p:spPr bwMode="auto">
            <a:xfrm flipV="1">
              <a:off x="21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84" name="Line 21"/>
            <p:cNvSpPr>
              <a:spLocks noChangeShapeType="1"/>
            </p:cNvSpPr>
            <p:nvPr/>
          </p:nvSpPr>
          <p:spPr bwMode="auto">
            <a:xfrm flipV="1">
              <a:off x="220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85" name="Line 22"/>
            <p:cNvSpPr>
              <a:spLocks noChangeShapeType="1"/>
            </p:cNvSpPr>
            <p:nvPr/>
          </p:nvSpPr>
          <p:spPr bwMode="auto">
            <a:xfrm flipV="1">
              <a:off x="230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86" name="Line 23"/>
            <p:cNvSpPr>
              <a:spLocks noChangeShapeType="1"/>
            </p:cNvSpPr>
            <p:nvPr/>
          </p:nvSpPr>
          <p:spPr bwMode="auto">
            <a:xfrm flipV="1">
              <a:off x="240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87" name="Line 24"/>
            <p:cNvSpPr>
              <a:spLocks noChangeShapeType="1"/>
            </p:cNvSpPr>
            <p:nvPr/>
          </p:nvSpPr>
          <p:spPr bwMode="auto">
            <a:xfrm flipV="1">
              <a:off x="249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88" name="Line 25"/>
            <p:cNvSpPr>
              <a:spLocks noChangeShapeType="1"/>
            </p:cNvSpPr>
            <p:nvPr/>
          </p:nvSpPr>
          <p:spPr bwMode="auto">
            <a:xfrm flipV="1">
              <a:off x="259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89" name="Line 26"/>
            <p:cNvSpPr>
              <a:spLocks noChangeShapeType="1"/>
            </p:cNvSpPr>
            <p:nvPr/>
          </p:nvSpPr>
          <p:spPr bwMode="auto">
            <a:xfrm flipV="1">
              <a:off x="268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90" name="Line 27"/>
            <p:cNvSpPr>
              <a:spLocks noChangeShapeType="1"/>
            </p:cNvSpPr>
            <p:nvPr/>
          </p:nvSpPr>
          <p:spPr bwMode="auto">
            <a:xfrm flipV="1">
              <a:off x="278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91" name="Line 28"/>
            <p:cNvSpPr>
              <a:spLocks noChangeShapeType="1"/>
            </p:cNvSpPr>
            <p:nvPr/>
          </p:nvSpPr>
          <p:spPr bwMode="auto">
            <a:xfrm flipV="1">
              <a:off x="288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92" name="Line 29"/>
            <p:cNvSpPr>
              <a:spLocks noChangeShapeType="1"/>
            </p:cNvSpPr>
            <p:nvPr/>
          </p:nvSpPr>
          <p:spPr bwMode="auto">
            <a:xfrm flipV="1">
              <a:off x="297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93" name="Line 30"/>
            <p:cNvSpPr>
              <a:spLocks noChangeShapeType="1"/>
            </p:cNvSpPr>
            <p:nvPr/>
          </p:nvSpPr>
          <p:spPr bwMode="auto">
            <a:xfrm flipV="1">
              <a:off x="307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94" name="Line 31"/>
            <p:cNvSpPr>
              <a:spLocks noChangeShapeType="1"/>
            </p:cNvSpPr>
            <p:nvPr/>
          </p:nvSpPr>
          <p:spPr bwMode="auto">
            <a:xfrm flipV="1">
              <a:off x="31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95" name="Line 32"/>
            <p:cNvSpPr>
              <a:spLocks noChangeShapeType="1"/>
            </p:cNvSpPr>
            <p:nvPr/>
          </p:nvSpPr>
          <p:spPr bwMode="auto">
            <a:xfrm flipV="1">
              <a:off x="326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96" name="Line 33"/>
            <p:cNvSpPr>
              <a:spLocks noChangeShapeType="1"/>
            </p:cNvSpPr>
            <p:nvPr/>
          </p:nvSpPr>
          <p:spPr bwMode="auto">
            <a:xfrm flipV="1">
              <a:off x="33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97" name="Line 34"/>
            <p:cNvSpPr>
              <a:spLocks noChangeShapeType="1"/>
            </p:cNvSpPr>
            <p:nvPr/>
          </p:nvSpPr>
          <p:spPr bwMode="auto">
            <a:xfrm flipV="1">
              <a:off x="345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98" name="Line 35"/>
            <p:cNvSpPr>
              <a:spLocks noChangeShapeType="1"/>
            </p:cNvSpPr>
            <p:nvPr/>
          </p:nvSpPr>
          <p:spPr bwMode="auto">
            <a:xfrm flipV="1">
              <a:off x="355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299" name="Line 36"/>
            <p:cNvSpPr>
              <a:spLocks noChangeShapeType="1"/>
            </p:cNvSpPr>
            <p:nvPr/>
          </p:nvSpPr>
          <p:spPr bwMode="auto">
            <a:xfrm flipV="1">
              <a:off x="364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00" name="Line 37"/>
            <p:cNvSpPr>
              <a:spLocks noChangeShapeType="1"/>
            </p:cNvSpPr>
            <p:nvPr/>
          </p:nvSpPr>
          <p:spPr bwMode="auto">
            <a:xfrm flipV="1">
              <a:off x="374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01" name="Line 38"/>
            <p:cNvSpPr>
              <a:spLocks noChangeShapeType="1"/>
            </p:cNvSpPr>
            <p:nvPr/>
          </p:nvSpPr>
          <p:spPr bwMode="auto">
            <a:xfrm flipV="1">
              <a:off x="384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02" name="Line 39"/>
            <p:cNvSpPr>
              <a:spLocks noChangeShapeType="1"/>
            </p:cNvSpPr>
            <p:nvPr/>
          </p:nvSpPr>
          <p:spPr bwMode="auto">
            <a:xfrm flipV="1">
              <a:off x="393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03" name="Line 40"/>
            <p:cNvSpPr>
              <a:spLocks noChangeShapeType="1"/>
            </p:cNvSpPr>
            <p:nvPr/>
          </p:nvSpPr>
          <p:spPr bwMode="auto">
            <a:xfrm flipV="1">
              <a:off x="403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04" name="Line 41"/>
            <p:cNvSpPr>
              <a:spLocks noChangeShapeType="1"/>
            </p:cNvSpPr>
            <p:nvPr/>
          </p:nvSpPr>
          <p:spPr bwMode="auto">
            <a:xfrm flipV="1">
              <a:off x="412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05" name="Line 42"/>
            <p:cNvSpPr>
              <a:spLocks noChangeShapeType="1"/>
            </p:cNvSpPr>
            <p:nvPr/>
          </p:nvSpPr>
          <p:spPr bwMode="auto">
            <a:xfrm flipV="1">
              <a:off x="422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06" name="Line 43"/>
            <p:cNvSpPr>
              <a:spLocks noChangeShapeType="1"/>
            </p:cNvSpPr>
            <p:nvPr/>
          </p:nvSpPr>
          <p:spPr bwMode="auto">
            <a:xfrm flipV="1">
              <a:off x="43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07" name="Line 44"/>
            <p:cNvSpPr>
              <a:spLocks noChangeShapeType="1"/>
            </p:cNvSpPr>
            <p:nvPr/>
          </p:nvSpPr>
          <p:spPr bwMode="auto">
            <a:xfrm flipV="1">
              <a:off x="44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08" name="Line 45"/>
            <p:cNvSpPr>
              <a:spLocks noChangeShapeType="1"/>
            </p:cNvSpPr>
            <p:nvPr/>
          </p:nvSpPr>
          <p:spPr bwMode="auto">
            <a:xfrm flipV="1">
              <a:off x="45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09" name="Line 46"/>
            <p:cNvSpPr>
              <a:spLocks noChangeShapeType="1"/>
            </p:cNvSpPr>
            <p:nvPr/>
          </p:nvSpPr>
          <p:spPr bwMode="auto">
            <a:xfrm flipV="1">
              <a:off x="460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10" name="Line 47"/>
            <p:cNvSpPr>
              <a:spLocks noChangeShapeType="1"/>
            </p:cNvSpPr>
            <p:nvPr/>
          </p:nvSpPr>
          <p:spPr bwMode="auto">
            <a:xfrm flipV="1">
              <a:off x="470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11" name="Line 48"/>
            <p:cNvSpPr>
              <a:spLocks noChangeShapeType="1"/>
            </p:cNvSpPr>
            <p:nvPr/>
          </p:nvSpPr>
          <p:spPr bwMode="auto">
            <a:xfrm flipV="1">
              <a:off x="480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12" name="Line 49"/>
            <p:cNvSpPr>
              <a:spLocks noChangeShapeType="1"/>
            </p:cNvSpPr>
            <p:nvPr/>
          </p:nvSpPr>
          <p:spPr bwMode="auto">
            <a:xfrm flipV="1">
              <a:off x="489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13" name="Line 50"/>
            <p:cNvSpPr>
              <a:spLocks noChangeShapeType="1"/>
            </p:cNvSpPr>
            <p:nvPr/>
          </p:nvSpPr>
          <p:spPr bwMode="auto">
            <a:xfrm flipV="1">
              <a:off x="499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 rot="-863535">
            <a:off x="6864887" y="2176339"/>
            <a:ext cx="1006475" cy="522581"/>
            <a:chOff x="1872" y="672"/>
            <a:chExt cx="1296" cy="768"/>
          </a:xfrm>
        </p:grpSpPr>
        <p:sp>
          <p:nvSpPr>
            <p:cNvPr id="11315" name="Rectangle 52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blipFill dpi="0" rotWithShape="0">
              <a:blip r:embed="rId5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16" name="Oval 53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17" name="Oval 54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55"/>
          <p:cNvGrpSpPr>
            <a:grpSpLocks/>
          </p:cNvGrpSpPr>
          <p:nvPr/>
        </p:nvGrpSpPr>
        <p:grpSpPr bwMode="auto">
          <a:xfrm rot="-863535">
            <a:off x="1530887" y="2983964"/>
            <a:ext cx="1006475" cy="522581"/>
            <a:chOff x="1872" y="672"/>
            <a:chExt cx="1296" cy="768"/>
          </a:xfrm>
        </p:grpSpPr>
        <p:sp>
          <p:nvSpPr>
            <p:cNvPr id="11319" name="Rectangle 56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20" name="Oval 57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1321" name="Oval 58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sp>
        <p:nvSpPr>
          <p:cNvPr id="5179" name="Line 59"/>
          <p:cNvSpPr>
            <a:spLocks noChangeShapeType="1"/>
          </p:cNvSpPr>
          <p:nvPr/>
        </p:nvSpPr>
        <p:spPr bwMode="auto">
          <a:xfrm flipH="1" flipV="1">
            <a:off x="6636285" y="1957804"/>
            <a:ext cx="304800" cy="7981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5180" name="Line 60"/>
          <p:cNvSpPr>
            <a:spLocks noChangeShapeType="1"/>
          </p:cNvSpPr>
          <p:nvPr/>
        </p:nvSpPr>
        <p:spPr bwMode="auto">
          <a:xfrm flipH="1" flipV="1">
            <a:off x="1302285" y="2755928"/>
            <a:ext cx="304800" cy="7981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5181" name="Line 61"/>
          <p:cNvSpPr>
            <a:spLocks noChangeShapeType="1"/>
          </p:cNvSpPr>
          <p:nvPr/>
        </p:nvSpPr>
        <p:spPr bwMode="auto">
          <a:xfrm rot="240000" flipH="1" flipV="1">
            <a:off x="4131210" y="2650224"/>
            <a:ext cx="228600" cy="513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5182" name="Line 62"/>
          <p:cNvSpPr/>
          <p:nvPr/>
        </p:nvSpPr>
        <p:spPr>
          <a:xfrm rot="180000" flipV="1">
            <a:off x="4223286" y="2305796"/>
            <a:ext cx="2527300" cy="547522"/>
          </a:xfrm>
          <a:prstGeom prst="line">
            <a:avLst/>
          </a:prstGeom>
          <a:ln w="12700">
            <a:solidFill>
              <a:srgbClr val="3366FF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68580" tIns="34290" rIns="68580" bIns="34290"/>
          <a:lstStyle/>
          <a:p>
            <a:endParaRPr lang="zh-CN" altLang="en-US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5183" name="Line 63"/>
          <p:cNvSpPr>
            <a:spLocks noChangeShapeType="1"/>
          </p:cNvSpPr>
          <p:nvPr/>
        </p:nvSpPr>
        <p:spPr bwMode="auto">
          <a:xfrm flipV="1">
            <a:off x="1402298" y="1987496"/>
            <a:ext cx="5256212" cy="915705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3634323" y="1934049"/>
            <a:ext cx="511198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800" i="1" kern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en-US" altLang="zh-CN" sz="2800" kern="0" baseline="-2500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5218648" y="2211968"/>
            <a:ext cx="511198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800" i="1" kern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en-US" altLang="zh-CN" sz="2800" kern="0" baseline="-2500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5186" name="Text Box 66"/>
          <p:cNvSpPr txBox="1">
            <a:spLocks noChangeArrowheads="1"/>
          </p:cNvSpPr>
          <p:nvPr/>
        </p:nvSpPr>
        <p:spPr bwMode="auto">
          <a:xfrm>
            <a:off x="758649" y="2356055"/>
            <a:ext cx="165735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金属片</a:t>
            </a:r>
          </a:p>
        </p:txBody>
      </p:sp>
      <p:sp>
        <p:nvSpPr>
          <p:cNvPr id="5188" name="Line 68"/>
          <p:cNvSpPr>
            <a:spLocks noChangeShapeType="1"/>
          </p:cNvSpPr>
          <p:nvPr/>
        </p:nvSpPr>
        <p:spPr bwMode="auto">
          <a:xfrm flipV="1">
            <a:off x="1464212" y="2796309"/>
            <a:ext cx="2746375" cy="508329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5189" name="Text Box 69"/>
          <p:cNvSpPr txBox="1">
            <a:spLocks noChangeArrowheads="1"/>
          </p:cNvSpPr>
          <p:nvPr/>
        </p:nvSpPr>
        <p:spPr bwMode="auto">
          <a:xfrm>
            <a:off x="2683410" y="2526705"/>
            <a:ext cx="534988" cy="10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4000" i="1" kern="0">
                <a:solidFill>
                  <a:srgbClr val="33339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en-US" altLang="zh-CN" sz="3600" kern="0" baseline="-25000">
                <a:solidFill>
                  <a:srgbClr val="33339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</a:t>
            </a:r>
          </a:p>
        </p:txBody>
      </p:sp>
      <p:sp>
        <p:nvSpPr>
          <p:cNvPr id="5190" name="Text Box 70"/>
          <p:cNvSpPr txBox="1">
            <a:spLocks noChangeArrowheads="1"/>
          </p:cNvSpPr>
          <p:nvPr/>
        </p:nvSpPr>
        <p:spPr bwMode="auto">
          <a:xfrm>
            <a:off x="2913599" y="2849756"/>
            <a:ext cx="534987" cy="68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4000" i="1" kern="0">
                <a:solidFill>
                  <a:srgbClr val="33339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t</a:t>
            </a:r>
            <a:r>
              <a:rPr lang="en-US" altLang="zh-CN" sz="3600" kern="0" baseline="-25000">
                <a:solidFill>
                  <a:srgbClr val="33339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</a:t>
            </a:r>
          </a:p>
        </p:txBody>
      </p:sp>
      <p:sp>
        <p:nvSpPr>
          <p:cNvPr id="5191" name="Text Box 71"/>
          <p:cNvSpPr txBox="1">
            <a:spLocks noChangeArrowheads="1"/>
          </p:cNvSpPr>
          <p:nvPr/>
        </p:nvSpPr>
        <p:spPr bwMode="auto">
          <a:xfrm>
            <a:off x="5218649" y="2526706"/>
            <a:ext cx="534987" cy="68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4000" i="1" kern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t</a:t>
            </a:r>
            <a:r>
              <a:rPr lang="en-US" altLang="zh-CN" sz="3600" kern="0" baseline="-2500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5192" name="Text Box 72"/>
          <p:cNvSpPr txBox="1">
            <a:spLocks noChangeArrowheads="1"/>
          </p:cNvSpPr>
          <p:nvPr/>
        </p:nvSpPr>
        <p:spPr bwMode="auto">
          <a:xfrm>
            <a:off x="3562885" y="2311735"/>
            <a:ext cx="534988" cy="68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4000" i="1" kern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t</a:t>
            </a:r>
            <a:r>
              <a:rPr lang="en-US" altLang="zh-CN" sz="3600" kern="0" baseline="-2500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04291" y="1040403"/>
            <a:ext cx="5080000" cy="346249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kern="0" noProof="1">
                <a:solidFill>
                  <a:srgbClr val="2D2D8A">
                    <a:lumMod val="50000"/>
                  </a:srgb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宋体" panose="02010600030101010101" pitchFamily="2" charset="-122"/>
                <a:sym typeface="Arial" panose="020B0604020202020204" pitchFamily="34" charset="0"/>
              </a:rPr>
              <a:t>2.</a:t>
            </a:r>
            <a:r>
              <a:rPr lang="zh-CN" altLang="en-US" sz="1800" kern="0" noProof="1">
                <a:solidFill>
                  <a:srgbClr val="2D2D8A">
                    <a:lumMod val="50000"/>
                  </a:srgb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宋体" panose="02010600030101010101" pitchFamily="2" charset="-122"/>
                <a:sym typeface="Arial" panose="020B0604020202020204" pitchFamily="34" charset="0"/>
              </a:rPr>
              <a:t>实验设计</a:t>
            </a:r>
          </a:p>
        </p:txBody>
      </p:sp>
      <p:sp>
        <p:nvSpPr>
          <p:cNvPr id="73" name="文本框 72">
            <a:extLst>
              <a:ext uri="{FF2B5EF4-FFF2-40B4-BE49-F238E27FC236}">
                <a16:creationId xmlns:a16="http://schemas.microsoft.com/office/drawing/2014/main" id="{45823B99-13D6-4F6E-90F0-4666864781A8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5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51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9" grpId="0" animBg="1"/>
      <p:bldP spid="5180" grpId="0" animBg="1"/>
      <p:bldP spid="5181" grpId="0" animBg="1"/>
      <p:bldP spid="5183" grpId="0" animBg="1"/>
      <p:bldP spid="5184" grpId="0"/>
      <p:bldP spid="5185" grpId="0" bldLvl="0" animBg="1"/>
      <p:bldP spid="5186" grpId="0"/>
      <p:bldP spid="5188" grpId="0" animBg="1"/>
      <p:bldP spid="5189" grpId="0"/>
      <p:bldP spid="5190" grpId="0"/>
      <p:bldP spid="5191" grpId="0"/>
      <p:bldP spid="51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95300" y="1715362"/>
            <a:ext cx="8190651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使斜面保持一定的坡度，把小车放在斜面顶端，金属片放在斜面的底端，测出小车将通过的路程</a:t>
            </a:r>
            <a:r>
              <a:rPr lang="en-US" altLang="zh-CN" sz="1800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en-US" altLang="zh-CN" sz="1800" kern="0" baseline="-25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10539" y="2966116"/>
            <a:ext cx="8088704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indent="39687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测量出小车从斜面顶端滑下到撞击金属片的时间</a:t>
            </a:r>
            <a:r>
              <a:rPr lang="en-US" altLang="zh-CN" sz="1800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t</a:t>
            </a:r>
            <a:r>
              <a:rPr lang="en-US" altLang="zh-CN" sz="1800" kern="0" baseline="-25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94110" y="1073812"/>
            <a:ext cx="5509547" cy="484748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noProof="1">
                <a:solidFill>
                  <a:srgbClr val="2D2D8A">
                    <a:lumMod val="50000"/>
                  </a:srgb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宋体" panose="02010600030101010101" pitchFamily="2" charset="-122"/>
                <a:sym typeface="Arial" panose="020B0604020202020204" pitchFamily="34" charset="0"/>
              </a:rPr>
              <a:t>3.</a:t>
            </a:r>
            <a:r>
              <a:rPr lang="zh-CN" altLang="en-US" sz="1800" kern="0" noProof="1">
                <a:solidFill>
                  <a:srgbClr val="2D2D8A">
                    <a:lumMod val="50000"/>
                  </a:srgb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宋体" panose="02010600030101010101" pitchFamily="2" charset="-122"/>
                <a:sym typeface="Arial" panose="020B0604020202020204" pitchFamily="34" charset="0"/>
              </a:rPr>
              <a:t>实验步骤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23365E5-12F3-4D9F-A47A-48C0D6134084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94110" y="1071275"/>
            <a:ext cx="8074025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根据测得的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en-US" altLang="zh-CN" sz="1800" kern="0" baseline="-25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和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t</a:t>
            </a:r>
            <a:r>
              <a:rPr lang="en-US" altLang="zh-CN" sz="1800" kern="0" baseline="-25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算出小车通过斜面全程的平均速度</a:t>
            </a:r>
            <a:r>
              <a:rPr lang="en-US" altLang="zh-CN" sz="1800" b="1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v</a:t>
            </a:r>
            <a:r>
              <a:rPr lang="en-US" altLang="zh-CN" sz="1800" b="1" kern="0" baseline="-25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94110" y="2143556"/>
            <a:ext cx="8285269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4.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将金属片移至</a:t>
            </a:r>
            <a:r>
              <a:rPr lang="en-US" altLang="zh-CN" sz="18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en-US" altLang="zh-CN" sz="1800" kern="0" baseline="-250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的中点，测出小车从斜面顶点滑过斜面上半段路程</a:t>
            </a:r>
            <a:r>
              <a:rPr lang="en-US" altLang="zh-CN" sz="1800" b="1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en-US" altLang="zh-CN" sz="1800" b="1" kern="0" baseline="-25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所用的时间</a:t>
            </a:r>
            <a:r>
              <a:rPr lang="en-US" altLang="zh-CN" sz="1800" b="1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t</a:t>
            </a:r>
            <a:r>
              <a:rPr lang="en-US" altLang="zh-CN" sz="1800" b="1" kern="0" baseline="-25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，算出小车通过上半段路程的平均速度</a:t>
            </a:r>
            <a:r>
              <a:rPr lang="en-US" altLang="zh-CN" sz="1800" b="1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v</a:t>
            </a:r>
            <a:r>
              <a:rPr lang="en-US" altLang="zh-CN" sz="1800" b="1" kern="0" baseline="-25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63BDD95-018A-4ED9-AA2B-9DEDEAC40AE5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884238" y="3148393"/>
            <a:ext cx="7315200" cy="1242319"/>
            <a:chOff x="720" y="2218"/>
            <a:chExt cx="4608" cy="1046"/>
          </a:xfrm>
        </p:grpSpPr>
        <p:sp>
          <p:nvSpPr>
            <p:cNvPr id="14338" name="Line 3"/>
            <p:cNvSpPr>
              <a:spLocks noChangeShapeType="1"/>
            </p:cNvSpPr>
            <p:nvPr/>
          </p:nvSpPr>
          <p:spPr bwMode="auto">
            <a:xfrm>
              <a:off x="720" y="3072"/>
              <a:ext cx="46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39" name="Line 4"/>
            <p:cNvSpPr>
              <a:spLocks noChangeShapeType="1"/>
            </p:cNvSpPr>
            <p:nvPr/>
          </p:nvSpPr>
          <p:spPr bwMode="auto">
            <a:xfrm flipV="1">
              <a:off x="1104" y="2218"/>
              <a:ext cx="4093" cy="8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40" name="Rectangle 5" descr="栎木"/>
            <p:cNvSpPr>
              <a:spLocks noChangeArrowheads="1"/>
            </p:cNvSpPr>
            <p:nvPr/>
          </p:nvSpPr>
          <p:spPr bwMode="auto">
            <a:xfrm>
              <a:off x="4608" y="2352"/>
              <a:ext cx="528" cy="720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317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41" name="Line 6"/>
            <p:cNvSpPr>
              <a:spLocks noChangeShapeType="1"/>
            </p:cNvSpPr>
            <p:nvPr/>
          </p:nvSpPr>
          <p:spPr bwMode="auto">
            <a:xfrm flipV="1">
              <a:off x="7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42" name="Line 7"/>
            <p:cNvSpPr>
              <a:spLocks noChangeShapeType="1"/>
            </p:cNvSpPr>
            <p:nvPr/>
          </p:nvSpPr>
          <p:spPr bwMode="auto">
            <a:xfrm flipV="1">
              <a:off x="86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43" name="Line 8"/>
            <p:cNvSpPr>
              <a:spLocks noChangeShapeType="1"/>
            </p:cNvSpPr>
            <p:nvPr/>
          </p:nvSpPr>
          <p:spPr bwMode="auto">
            <a:xfrm flipV="1">
              <a:off x="9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44" name="Line 9"/>
            <p:cNvSpPr>
              <a:spLocks noChangeShapeType="1"/>
            </p:cNvSpPr>
            <p:nvPr/>
          </p:nvSpPr>
          <p:spPr bwMode="auto">
            <a:xfrm flipV="1">
              <a:off x="105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45" name="Line 10"/>
            <p:cNvSpPr>
              <a:spLocks noChangeShapeType="1"/>
            </p:cNvSpPr>
            <p:nvPr/>
          </p:nvSpPr>
          <p:spPr bwMode="auto">
            <a:xfrm flipV="1">
              <a:off x="115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46" name="Line 11"/>
            <p:cNvSpPr>
              <a:spLocks noChangeShapeType="1"/>
            </p:cNvSpPr>
            <p:nvPr/>
          </p:nvSpPr>
          <p:spPr bwMode="auto">
            <a:xfrm flipV="1">
              <a:off x="124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47" name="Line 12"/>
            <p:cNvSpPr>
              <a:spLocks noChangeShapeType="1"/>
            </p:cNvSpPr>
            <p:nvPr/>
          </p:nvSpPr>
          <p:spPr bwMode="auto">
            <a:xfrm flipV="1">
              <a:off x="134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48" name="Line 13"/>
            <p:cNvSpPr>
              <a:spLocks noChangeShapeType="1"/>
            </p:cNvSpPr>
            <p:nvPr/>
          </p:nvSpPr>
          <p:spPr bwMode="auto">
            <a:xfrm flipV="1">
              <a:off x="144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49" name="Line 14"/>
            <p:cNvSpPr>
              <a:spLocks noChangeShapeType="1"/>
            </p:cNvSpPr>
            <p:nvPr/>
          </p:nvSpPr>
          <p:spPr bwMode="auto">
            <a:xfrm flipV="1">
              <a:off x="153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50" name="Line 15"/>
            <p:cNvSpPr>
              <a:spLocks noChangeShapeType="1"/>
            </p:cNvSpPr>
            <p:nvPr/>
          </p:nvSpPr>
          <p:spPr bwMode="auto">
            <a:xfrm flipV="1">
              <a:off x="163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51" name="Line 16"/>
            <p:cNvSpPr>
              <a:spLocks noChangeShapeType="1"/>
            </p:cNvSpPr>
            <p:nvPr/>
          </p:nvSpPr>
          <p:spPr bwMode="auto">
            <a:xfrm flipV="1">
              <a:off x="172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52" name="Line 17"/>
            <p:cNvSpPr>
              <a:spLocks noChangeShapeType="1"/>
            </p:cNvSpPr>
            <p:nvPr/>
          </p:nvSpPr>
          <p:spPr bwMode="auto">
            <a:xfrm flipV="1">
              <a:off x="182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53" name="Line 18"/>
            <p:cNvSpPr>
              <a:spLocks noChangeShapeType="1"/>
            </p:cNvSpPr>
            <p:nvPr/>
          </p:nvSpPr>
          <p:spPr bwMode="auto">
            <a:xfrm flipV="1">
              <a:off x="19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54" name="Line 19"/>
            <p:cNvSpPr>
              <a:spLocks noChangeShapeType="1"/>
            </p:cNvSpPr>
            <p:nvPr/>
          </p:nvSpPr>
          <p:spPr bwMode="auto">
            <a:xfrm flipV="1">
              <a:off x="20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55" name="Line 20"/>
            <p:cNvSpPr>
              <a:spLocks noChangeShapeType="1"/>
            </p:cNvSpPr>
            <p:nvPr/>
          </p:nvSpPr>
          <p:spPr bwMode="auto">
            <a:xfrm flipV="1">
              <a:off x="21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56" name="Line 21"/>
            <p:cNvSpPr>
              <a:spLocks noChangeShapeType="1"/>
            </p:cNvSpPr>
            <p:nvPr/>
          </p:nvSpPr>
          <p:spPr bwMode="auto">
            <a:xfrm flipV="1">
              <a:off x="220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57" name="Line 22"/>
            <p:cNvSpPr>
              <a:spLocks noChangeShapeType="1"/>
            </p:cNvSpPr>
            <p:nvPr/>
          </p:nvSpPr>
          <p:spPr bwMode="auto">
            <a:xfrm flipV="1">
              <a:off x="230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58" name="Line 23"/>
            <p:cNvSpPr>
              <a:spLocks noChangeShapeType="1"/>
            </p:cNvSpPr>
            <p:nvPr/>
          </p:nvSpPr>
          <p:spPr bwMode="auto">
            <a:xfrm flipV="1">
              <a:off x="240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59" name="Line 24"/>
            <p:cNvSpPr>
              <a:spLocks noChangeShapeType="1"/>
            </p:cNvSpPr>
            <p:nvPr/>
          </p:nvSpPr>
          <p:spPr bwMode="auto">
            <a:xfrm flipV="1">
              <a:off x="249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60" name="Line 25"/>
            <p:cNvSpPr>
              <a:spLocks noChangeShapeType="1"/>
            </p:cNvSpPr>
            <p:nvPr/>
          </p:nvSpPr>
          <p:spPr bwMode="auto">
            <a:xfrm flipV="1">
              <a:off x="259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61" name="Line 26"/>
            <p:cNvSpPr>
              <a:spLocks noChangeShapeType="1"/>
            </p:cNvSpPr>
            <p:nvPr/>
          </p:nvSpPr>
          <p:spPr bwMode="auto">
            <a:xfrm flipV="1">
              <a:off x="268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62" name="Line 27"/>
            <p:cNvSpPr>
              <a:spLocks noChangeShapeType="1"/>
            </p:cNvSpPr>
            <p:nvPr/>
          </p:nvSpPr>
          <p:spPr bwMode="auto">
            <a:xfrm flipV="1">
              <a:off x="278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63" name="Line 28"/>
            <p:cNvSpPr>
              <a:spLocks noChangeShapeType="1"/>
            </p:cNvSpPr>
            <p:nvPr/>
          </p:nvSpPr>
          <p:spPr bwMode="auto">
            <a:xfrm flipV="1">
              <a:off x="288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64" name="Line 29"/>
            <p:cNvSpPr>
              <a:spLocks noChangeShapeType="1"/>
            </p:cNvSpPr>
            <p:nvPr/>
          </p:nvSpPr>
          <p:spPr bwMode="auto">
            <a:xfrm flipV="1">
              <a:off x="297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65" name="Line 30"/>
            <p:cNvSpPr>
              <a:spLocks noChangeShapeType="1"/>
            </p:cNvSpPr>
            <p:nvPr/>
          </p:nvSpPr>
          <p:spPr bwMode="auto">
            <a:xfrm flipV="1">
              <a:off x="307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66" name="Line 31"/>
            <p:cNvSpPr>
              <a:spLocks noChangeShapeType="1"/>
            </p:cNvSpPr>
            <p:nvPr/>
          </p:nvSpPr>
          <p:spPr bwMode="auto">
            <a:xfrm flipV="1">
              <a:off x="31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67" name="Line 32"/>
            <p:cNvSpPr>
              <a:spLocks noChangeShapeType="1"/>
            </p:cNvSpPr>
            <p:nvPr/>
          </p:nvSpPr>
          <p:spPr bwMode="auto">
            <a:xfrm flipV="1">
              <a:off x="326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68" name="Line 33"/>
            <p:cNvSpPr>
              <a:spLocks noChangeShapeType="1"/>
            </p:cNvSpPr>
            <p:nvPr/>
          </p:nvSpPr>
          <p:spPr bwMode="auto">
            <a:xfrm flipV="1">
              <a:off x="33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69" name="Line 34"/>
            <p:cNvSpPr>
              <a:spLocks noChangeShapeType="1"/>
            </p:cNvSpPr>
            <p:nvPr/>
          </p:nvSpPr>
          <p:spPr bwMode="auto">
            <a:xfrm flipV="1">
              <a:off x="345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70" name="Line 35"/>
            <p:cNvSpPr>
              <a:spLocks noChangeShapeType="1"/>
            </p:cNvSpPr>
            <p:nvPr/>
          </p:nvSpPr>
          <p:spPr bwMode="auto">
            <a:xfrm flipV="1">
              <a:off x="355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71" name="Line 36"/>
            <p:cNvSpPr>
              <a:spLocks noChangeShapeType="1"/>
            </p:cNvSpPr>
            <p:nvPr/>
          </p:nvSpPr>
          <p:spPr bwMode="auto">
            <a:xfrm flipV="1">
              <a:off x="364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72" name="Line 37"/>
            <p:cNvSpPr>
              <a:spLocks noChangeShapeType="1"/>
            </p:cNvSpPr>
            <p:nvPr/>
          </p:nvSpPr>
          <p:spPr bwMode="auto">
            <a:xfrm flipV="1">
              <a:off x="374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73" name="Line 38"/>
            <p:cNvSpPr>
              <a:spLocks noChangeShapeType="1"/>
            </p:cNvSpPr>
            <p:nvPr/>
          </p:nvSpPr>
          <p:spPr bwMode="auto">
            <a:xfrm flipV="1">
              <a:off x="384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74" name="Line 39"/>
            <p:cNvSpPr>
              <a:spLocks noChangeShapeType="1"/>
            </p:cNvSpPr>
            <p:nvPr/>
          </p:nvSpPr>
          <p:spPr bwMode="auto">
            <a:xfrm flipV="1">
              <a:off x="393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75" name="Line 40"/>
            <p:cNvSpPr>
              <a:spLocks noChangeShapeType="1"/>
            </p:cNvSpPr>
            <p:nvPr/>
          </p:nvSpPr>
          <p:spPr bwMode="auto">
            <a:xfrm flipV="1">
              <a:off x="403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76" name="Line 41"/>
            <p:cNvSpPr>
              <a:spLocks noChangeShapeType="1"/>
            </p:cNvSpPr>
            <p:nvPr/>
          </p:nvSpPr>
          <p:spPr bwMode="auto">
            <a:xfrm flipV="1">
              <a:off x="412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77" name="Line 42"/>
            <p:cNvSpPr>
              <a:spLocks noChangeShapeType="1"/>
            </p:cNvSpPr>
            <p:nvPr/>
          </p:nvSpPr>
          <p:spPr bwMode="auto">
            <a:xfrm flipV="1">
              <a:off x="422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78" name="Line 43"/>
            <p:cNvSpPr>
              <a:spLocks noChangeShapeType="1"/>
            </p:cNvSpPr>
            <p:nvPr/>
          </p:nvSpPr>
          <p:spPr bwMode="auto">
            <a:xfrm flipV="1">
              <a:off x="43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79" name="Line 44"/>
            <p:cNvSpPr>
              <a:spLocks noChangeShapeType="1"/>
            </p:cNvSpPr>
            <p:nvPr/>
          </p:nvSpPr>
          <p:spPr bwMode="auto">
            <a:xfrm flipV="1">
              <a:off x="44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80" name="Line 45"/>
            <p:cNvSpPr>
              <a:spLocks noChangeShapeType="1"/>
            </p:cNvSpPr>
            <p:nvPr/>
          </p:nvSpPr>
          <p:spPr bwMode="auto">
            <a:xfrm flipV="1">
              <a:off x="45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81" name="Line 46"/>
            <p:cNvSpPr>
              <a:spLocks noChangeShapeType="1"/>
            </p:cNvSpPr>
            <p:nvPr/>
          </p:nvSpPr>
          <p:spPr bwMode="auto">
            <a:xfrm flipV="1">
              <a:off x="460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82" name="Line 47"/>
            <p:cNvSpPr>
              <a:spLocks noChangeShapeType="1"/>
            </p:cNvSpPr>
            <p:nvPr/>
          </p:nvSpPr>
          <p:spPr bwMode="auto">
            <a:xfrm flipV="1">
              <a:off x="4704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83" name="Line 48"/>
            <p:cNvSpPr>
              <a:spLocks noChangeShapeType="1"/>
            </p:cNvSpPr>
            <p:nvPr/>
          </p:nvSpPr>
          <p:spPr bwMode="auto">
            <a:xfrm flipV="1">
              <a:off x="480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84" name="Line 49"/>
            <p:cNvSpPr>
              <a:spLocks noChangeShapeType="1"/>
            </p:cNvSpPr>
            <p:nvPr/>
          </p:nvSpPr>
          <p:spPr bwMode="auto">
            <a:xfrm flipV="1">
              <a:off x="489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85" name="Line 50"/>
            <p:cNvSpPr>
              <a:spLocks noChangeShapeType="1"/>
            </p:cNvSpPr>
            <p:nvPr/>
          </p:nvSpPr>
          <p:spPr bwMode="auto">
            <a:xfrm flipV="1">
              <a:off x="499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51"/>
          <p:cNvGrpSpPr>
            <a:grpSpLocks/>
          </p:cNvGrpSpPr>
          <p:nvPr/>
        </p:nvGrpSpPr>
        <p:grpSpPr bwMode="auto">
          <a:xfrm rot="20973610">
            <a:off x="6786971" y="2719798"/>
            <a:ext cx="1006475" cy="536190"/>
            <a:chOff x="1872" y="672"/>
            <a:chExt cx="1296" cy="788"/>
          </a:xfrm>
        </p:grpSpPr>
        <p:sp>
          <p:nvSpPr>
            <p:cNvPr id="14387" name="Rectangle 52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88" name="Oval 53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89" name="Oval 54"/>
            <p:cNvSpPr>
              <a:spLocks noChangeArrowheads="1"/>
            </p:cNvSpPr>
            <p:nvPr/>
          </p:nvSpPr>
          <p:spPr bwMode="auto">
            <a:xfrm>
              <a:off x="2832" y="1200"/>
              <a:ext cx="275" cy="26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55"/>
          <p:cNvGrpSpPr>
            <a:grpSpLocks/>
          </p:cNvGrpSpPr>
          <p:nvPr/>
        </p:nvGrpSpPr>
        <p:grpSpPr bwMode="auto">
          <a:xfrm rot="21017453">
            <a:off x="1554165" y="3535578"/>
            <a:ext cx="1006475" cy="522581"/>
            <a:chOff x="1872" y="672"/>
            <a:chExt cx="1296" cy="768"/>
          </a:xfrm>
        </p:grpSpPr>
        <p:sp>
          <p:nvSpPr>
            <p:cNvPr id="14391" name="Rectangle 56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92" name="Oval 57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  <p:sp>
          <p:nvSpPr>
            <p:cNvPr id="14393" name="Oval 58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endParaRPr>
            </a:p>
          </p:txBody>
        </p:sp>
      </p:grpSp>
      <p:sp>
        <p:nvSpPr>
          <p:cNvPr id="14394" name="Line 59"/>
          <p:cNvSpPr>
            <a:spLocks noChangeShapeType="1"/>
          </p:cNvSpPr>
          <p:nvPr/>
        </p:nvSpPr>
        <p:spPr bwMode="auto">
          <a:xfrm flipH="1" flipV="1">
            <a:off x="6662645" y="2527030"/>
            <a:ext cx="151843" cy="80053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4395" name="Line 60"/>
          <p:cNvSpPr>
            <a:spLocks noChangeShapeType="1"/>
          </p:cNvSpPr>
          <p:nvPr/>
        </p:nvSpPr>
        <p:spPr bwMode="auto">
          <a:xfrm flipH="1" flipV="1">
            <a:off x="4122490" y="2917058"/>
            <a:ext cx="154850" cy="8028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4396" name="Text Box 61"/>
          <p:cNvSpPr txBox="1">
            <a:spLocks noChangeArrowheads="1"/>
          </p:cNvSpPr>
          <p:nvPr/>
        </p:nvSpPr>
        <p:spPr bwMode="auto">
          <a:xfrm>
            <a:off x="889854" y="2970158"/>
            <a:ext cx="83099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金属片</a:t>
            </a:r>
          </a:p>
        </p:txBody>
      </p:sp>
      <p:sp>
        <p:nvSpPr>
          <p:cNvPr id="14397" name="Line 62"/>
          <p:cNvSpPr>
            <a:spLocks noChangeShapeType="1"/>
          </p:cNvSpPr>
          <p:nvPr/>
        </p:nvSpPr>
        <p:spPr bwMode="auto">
          <a:xfrm flipH="1" flipV="1">
            <a:off x="1440119" y="3409683"/>
            <a:ext cx="139377" cy="76633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8255" name="Line 63"/>
          <p:cNvSpPr>
            <a:spLocks noChangeShapeType="1"/>
          </p:cNvSpPr>
          <p:nvPr/>
        </p:nvSpPr>
        <p:spPr bwMode="auto">
          <a:xfrm flipV="1">
            <a:off x="1480452" y="3012409"/>
            <a:ext cx="2632410" cy="51285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8256" name="Text Box 64"/>
          <p:cNvSpPr txBox="1">
            <a:spLocks noChangeArrowheads="1"/>
          </p:cNvSpPr>
          <p:nvPr/>
        </p:nvSpPr>
        <p:spPr bwMode="auto">
          <a:xfrm>
            <a:off x="2316164" y="2680445"/>
            <a:ext cx="565299" cy="68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4000" i="1" kern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en-US" altLang="zh-CN" sz="3600" kern="0" baseline="-2500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</a:t>
            </a:r>
          </a:p>
        </p:txBody>
      </p:sp>
      <p:sp>
        <p:nvSpPr>
          <p:cNvPr id="8257" name="Line 65"/>
          <p:cNvSpPr>
            <a:spLocks noChangeShapeType="1"/>
          </p:cNvSpPr>
          <p:nvPr/>
        </p:nvSpPr>
        <p:spPr bwMode="auto">
          <a:xfrm flipV="1">
            <a:off x="1583386" y="2965489"/>
            <a:ext cx="5105400" cy="964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8258" name="Text Box 66"/>
          <p:cNvSpPr txBox="1">
            <a:spLocks noChangeArrowheads="1"/>
          </p:cNvSpPr>
          <p:nvPr/>
        </p:nvSpPr>
        <p:spPr bwMode="auto">
          <a:xfrm>
            <a:off x="3459164" y="2965489"/>
            <a:ext cx="565299" cy="68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4000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en-US" altLang="zh-CN" sz="3600" kern="0" baseline="-25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</a:p>
        </p:txBody>
      </p:sp>
      <p:sp>
        <p:nvSpPr>
          <p:cNvPr id="8259" name="Line 67"/>
          <p:cNvSpPr>
            <a:spLocks noChangeShapeType="1"/>
          </p:cNvSpPr>
          <p:nvPr/>
        </p:nvSpPr>
        <p:spPr bwMode="auto">
          <a:xfrm flipV="1">
            <a:off x="4175856" y="2680443"/>
            <a:ext cx="2486788" cy="43706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8260" name="Text Box 68"/>
          <p:cNvSpPr txBox="1">
            <a:spLocks noChangeArrowheads="1"/>
          </p:cNvSpPr>
          <p:nvPr/>
        </p:nvSpPr>
        <p:spPr bwMode="auto">
          <a:xfrm>
            <a:off x="4846639" y="2224374"/>
            <a:ext cx="565299" cy="68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4000" i="1" kern="0">
                <a:solidFill>
                  <a:srgbClr val="33339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en-US" altLang="zh-CN" sz="3600" kern="0" baseline="-25000">
                <a:solidFill>
                  <a:srgbClr val="33339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8262" name="Text Box 70"/>
          <p:cNvSpPr txBox="1">
            <a:spLocks noChangeArrowheads="1"/>
          </p:cNvSpPr>
          <p:nvPr/>
        </p:nvSpPr>
        <p:spPr bwMode="auto">
          <a:xfrm>
            <a:off x="3627438" y="3409684"/>
            <a:ext cx="471524" cy="68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4000" i="1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t</a:t>
            </a:r>
            <a:r>
              <a:rPr lang="en-US" altLang="zh-CN" sz="4000" kern="0" baseline="-2500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  <a:endParaRPr lang="en-US" altLang="zh-CN" sz="4000" kern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8263" name="Text Box 71"/>
          <p:cNvSpPr txBox="1">
            <a:spLocks noChangeArrowheads="1"/>
          </p:cNvSpPr>
          <p:nvPr/>
        </p:nvSpPr>
        <p:spPr bwMode="auto">
          <a:xfrm>
            <a:off x="5059363" y="2680445"/>
            <a:ext cx="471524" cy="68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4000" i="1" kern="0">
                <a:solidFill>
                  <a:srgbClr val="33339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t</a:t>
            </a:r>
            <a:r>
              <a:rPr lang="en-US" altLang="zh-CN" sz="4000" kern="0" baseline="-25000">
                <a:solidFill>
                  <a:srgbClr val="333399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</a:t>
            </a:r>
            <a:endParaRPr lang="en-US" altLang="zh-CN" sz="2400" kern="0">
              <a:solidFill>
                <a:srgbClr val="333399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8264" name="Text Box 72"/>
          <p:cNvSpPr txBox="1">
            <a:spLocks noChangeArrowheads="1"/>
          </p:cNvSpPr>
          <p:nvPr/>
        </p:nvSpPr>
        <p:spPr bwMode="auto">
          <a:xfrm>
            <a:off x="2444751" y="3124639"/>
            <a:ext cx="471524" cy="68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4000" i="1" kern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t</a:t>
            </a:r>
            <a:r>
              <a:rPr lang="en-US" altLang="zh-CN" sz="4000" i="1" kern="0" baseline="-2500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</a:t>
            </a:r>
          </a:p>
        </p:txBody>
      </p:sp>
      <p:sp>
        <p:nvSpPr>
          <p:cNvPr id="8265" name="Text Box 73"/>
          <p:cNvSpPr txBox="1">
            <a:spLocks noChangeArrowheads="1"/>
          </p:cNvSpPr>
          <p:nvPr/>
        </p:nvSpPr>
        <p:spPr bwMode="auto">
          <a:xfrm>
            <a:off x="2751138" y="1703986"/>
            <a:ext cx="669895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700" i="1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t</a:t>
            </a:r>
            <a:r>
              <a:rPr lang="en-US" altLang="zh-CN" sz="2700" kern="0" baseline="-2500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</a:t>
            </a:r>
            <a:r>
              <a:rPr lang="en-US" altLang="zh-CN" sz="2700" i="1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=</a:t>
            </a:r>
            <a:r>
              <a:rPr lang="en-US" altLang="zh-CN" sz="2700" i="1" kern="0" dirty="0">
                <a:solidFill>
                  <a:srgbClr val="A7A7A7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 </a:t>
            </a:r>
            <a:endParaRPr lang="en-US" altLang="zh-CN" sz="2700" i="1" kern="0" baseline="-25000" dirty="0">
              <a:solidFill>
                <a:srgbClr val="A7A7A7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Arial" panose="020B0706020202030204"/>
              <a:sym typeface="Arial" panose="020B0604020202020204" pitchFamily="34" charset="0"/>
            </a:endParaRPr>
          </a:p>
        </p:txBody>
      </p:sp>
      <p:sp>
        <p:nvSpPr>
          <p:cNvPr id="14410" name="Text Box 75"/>
          <p:cNvSpPr txBox="1">
            <a:spLocks noChangeArrowheads="1"/>
          </p:cNvSpPr>
          <p:nvPr/>
        </p:nvSpPr>
        <p:spPr bwMode="auto">
          <a:xfrm>
            <a:off x="524670" y="919477"/>
            <a:ext cx="7881937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根据以上的实验数据，你能否计算出小车通过下半段路程</a:t>
            </a:r>
            <a:r>
              <a:rPr lang="en-US" altLang="zh-CN" sz="1800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en-US" altLang="zh-CN" sz="1800" kern="0" baseline="-25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的平均速度</a:t>
            </a:r>
            <a:r>
              <a:rPr lang="en-US" altLang="zh-CN" sz="1800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v</a:t>
            </a:r>
            <a:r>
              <a:rPr lang="en-US" altLang="zh-CN" sz="1800" kern="0" baseline="-25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呢？</a:t>
            </a:r>
          </a:p>
        </p:txBody>
      </p:sp>
      <p:sp>
        <p:nvSpPr>
          <p:cNvPr id="8269" name="Text Box 77"/>
          <p:cNvSpPr txBox="1">
            <a:spLocks noChangeArrowheads="1"/>
          </p:cNvSpPr>
          <p:nvPr/>
        </p:nvSpPr>
        <p:spPr bwMode="auto">
          <a:xfrm>
            <a:off x="1447800" y="1739626"/>
            <a:ext cx="857447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700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en-US" altLang="zh-CN" sz="2700" kern="0" baseline="-25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  <a:r>
              <a:rPr lang="en-US" altLang="zh-CN" sz="2700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-s</a:t>
            </a:r>
            <a:r>
              <a:rPr lang="en-US" altLang="zh-CN" sz="2700" kern="0" baseline="-2500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8270" name="Text Box 78"/>
          <p:cNvSpPr txBox="1">
            <a:spLocks noChangeArrowheads="1"/>
          </p:cNvSpPr>
          <p:nvPr/>
        </p:nvSpPr>
        <p:spPr bwMode="auto">
          <a:xfrm>
            <a:off x="3352800" y="1718533"/>
            <a:ext cx="703558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700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t</a:t>
            </a:r>
            <a:r>
              <a:rPr lang="en-US" altLang="zh-CN" sz="2700" kern="0" baseline="-25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1</a:t>
            </a:r>
            <a:r>
              <a:rPr lang="en-US" altLang="zh-CN" sz="2700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-t</a:t>
            </a:r>
            <a:r>
              <a:rPr lang="en-US" altLang="zh-CN" sz="2700" kern="0" baseline="-2500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2" name="Text Box 77"/>
          <p:cNvSpPr txBox="1">
            <a:spLocks noChangeArrowheads="1"/>
          </p:cNvSpPr>
          <p:nvPr/>
        </p:nvSpPr>
        <p:spPr bwMode="auto">
          <a:xfrm>
            <a:off x="884238" y="1663604"/>
            <a:ext cx="574918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700" i="1" kern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s</a:t>
            </a:r>
            <a:r>
              <a:rPr lang="en-US" altLang="zh-CN" sz="2700" kern="0" baseline="-2500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3</a:t>
            </a:r>
            <a:r>
              <a:rPr lang="en-US" altLang="zh-CN" sz="2700" i="1" kern="0" baseline="-2500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Arial" panose="020B0706020202030204"/>
                <a:sym typeface="Arial" panose="020B0604020202020204" pitchFamily="34" charset="0"/>
              </a:rPr>
              <a:t>=</a:t>
            </a:r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25E4FD02-6731-48CD-AC98-48D78376A8C7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14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14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2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82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82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8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8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55" grpId="0" animBg="1"/>
      <p:bldP spid="8256" grpId="0"/>
      <p:bldP spid="8257" grpId="0" animBg="1"/>
      <p:bldP spid="8258" grpId="0"/>
      <p:bldP spid="8259" grpId="0" animBg="1"/>
      <p:bldP spid="8260" grpId="0"/>
      <p:bldP spid="8262" grpId="0"/>
      <p:bldP spid="8263" grpId="0"/>
      <p:bldP spid="8264" grpId="0"/>
      <p:bldP spid="8265" grpId="0"/>
      <p:bldP spid="14410" grpId="0"/>
      <p:bldP spid="8269" grpId="0"/>
      <p:bldP spid="8270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19142" y="1679825"/>
            <a:ext cx="6705716" cy="2570847"/>
            <a:chOff x="48" y="1296"/>
            <a:chExt cx="5664" cy="1920"/>
          </a:xfrm>
        </p:grpSpPr>
        <p:sp>
          <p:nvSpPr>
            <p:cNvPr id="14344" name="Rectangle 5"/>
            <p:cNvSpPr/>
            <p:nvPr/>
          </p:nvSpPr>
          <p:spPr>
            <a:xfrm>
              <a:off x="3984" y="2208"/>
              <a:ext cx="1728" cy="52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v</a:t>
              </a:r>
              <a:r>
                <a:rPr lang="en-US" altLang="zh-CN" sz="28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4345" name="Rectangle 6"/>
            <p:cNvSpPr/>
            <p:nvPr/>
          </p:nvSpPr>
          <p:spPr>
            <a:xfrm>
              <a:off x="2111" y="2208"/>
              <a:ext cx="1872" cy="52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t</a:t>
              </a:r>
              <a:r>
                <a:rPr lang="en-US" altLang="zh-CN" sz="28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4346" name="Rectangle 7"/>
            <p:cNvSpPr/>
            <p:nvPr/>
          </p:nvSpPr>
          <p:spPr>
            <a:xfrm>
              <a:off x="48" y="2208"/>
              <a:ext cx="2063" cy="52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S</a:t>
              </a:r>
              <a:r>
                <a:rPr lang="en-US" altLang="zh-CN" sz="28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4347" name="Rectangle 8"/>
            <p:cNvSpPr/>
            <p:nvPr/>
          </p:nvSpPr>
          <p:spPr>
            <a:xfrm>
              <a:off x="3984" y="2736"/>
              <a:ext cx="1728" cy="480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v</a:t>
              </a:r>
              <a:r>
                <a:rPr lang="en-US" altLang="zh-CN" sz="28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3</a:t>
              </a: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4348" name="Rectangle 9"/>
            <p:cNvSpPr/>
            <p:nvPr/>
          </p:nvSpPr>
          <p:spPr>
            <a:xfrm>
              <a:off x="2111" y="2736"/>
              <a:ext cx="1872" cy="480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t</a:t>
              </a:r>
              <a:r>
                <a:rPr lang="en-US" altLang="zh-CN" sz="28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3</a:t>
              </a: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 t</a:t>
              </a:r>
              <a:r>
                <a:rPr lang="en-US" altLang="zh-CN" sz="28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800" b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- </a:t>
              </a: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t</a:t>
              </a:r>
              <a:r>
                <a:rPr lang="en-US" altLang="zh-CN" sz="28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  <a:endParaRPr lang="en-US" altLang="zh-CN" sz="2800" b="1" i="1" kern="0" baseline="-25000" noProof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Helvetica"/>
                <a:sym typeface="Arial" panose="020B0604020202020204" pitchFamily="34" charset="0"/>
              </a:endParaRPr>
            </a:p>
          </p:txBody>
        </p:sp>
        <p:sp>
          <p:nvSpPr>
            <p:cNvPr id="14349" name="Rectangle 10"/>
            <p:cNvSpPr/>
            <p:nvPr/>
          </p:nvSpPr>
          <p:spPr>
            <a:xfrm>
              <a:off x="48" y="2736"/>
              <a:ext cx="2063" cy="480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S</a:t>
              </a:r>
              <a:r>
                <a:rPr lang="en-US" altLang="zh-CN" sz="28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3</a:t>
              </a: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=S</a:t>
              </a:r>
              <a:r>
                <a:rPr lang="en-US" altLang="zh-CN" sz="28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-S</a:t>
              </a:r>
              <a:r>
                <a:rPr lang="en-US" altLang="zh-CN" sz="28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2</a:t>
              </a: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4350" name="Rectangle 11"/>
            <p:cNvSpPr/>
            <p:nvPr/>
          </p:nvSpPr>
          <p:spPr>
            <a:xfrm>
              <a:off x="3984" y="1734"/>
              <a:ext cx="1728" cy="474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v</a:t>
              </a:r>
              <a:r>
                <a:rPr lang="en-US" altLang="zh-CN" sz="28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4351" name="Rectangle 12"/>
            <p:cNvSpPr/>
            <p:nvPr/>
          </p:nvSpPr>
          <p:spPr>
            <a:xfrm>
              <a:off x="2111" y="1734"/>
              <a:ext cx="1872" cy="474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t</a:t>
              </a:r>
              <a:r>
                <a:rPr lang="en-US" altLang="zh-CN" sz="28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4352" name="Rectangle 13"/>
            <p:cNvSpPr/>
            <p:nvPr/>
          </p:nvSpPr>
          <p:spPr>
            <a:xfrm>
              <a:off x="48" y="1734"/>
              <a:ext cx="2063" cy="474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914378" fontAlgn="b">
                <a:spcBef>
                  <a:spcPct val="20000"/>
                </a:spcBef>
              </a:pP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S</a:t>
              </a:r>
              <a:r>
                <a:rPr lang="en-US" altLang="zh-CN" sz="2800" b="1" kern="0" baseline="-2500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1</a:t>
              </a:r>
              <a:r>
                <a:rPr lang="en-US" altLang="zh-CN" sz="2800" b="1" i="1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=</a:t>
              </a:r>
            </a:p>
          </p:txBody>
        </p:sp>
        <p:sp>
          <p:nvSpPr>
            <p:cNvPr id="14353" name="Rectangle 14"/>
            <p:cNvSpPr/>
            <p:nvPr/>
          </p:nvSpPr>
          <p:spPr>
            <a:xfrm>
              <a:off x="3984" y="1296"/>
              <a:ext cx="1728" cy="43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8" fontAlgn="ctr">
                <a:spcBef>
                  <a:spcPct val="20000"/>
                </a:spcBef>
              </a:pPr>
              <a:r>
                <a:rPr lang="zh-CN" altLang="en-US" sz="28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平均速度</a:t>
              </a:r>
              <a:r>
                <a:rPr lang="en-US" altLang="zh-CN" sz="28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(m/s)</a:t>
              </a:r>
            </a:p>
          </p:txBody>
        </p:sp>
        <p:sp>
          <p:nvSpPr>
            <p:cNvPr id="14354" name="Rectangle 15"/>
            <p:cNvSpPr/>
            <p:nvPr/>
          </p:nvSpPr>
          <p:spPr>
            <a:xfrm>
              <a:off x="2111" y="1296"/>
              <a:ext cx="1872" cy="43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8" fontAlgn="ctr">
                <a:spcBef>
                  <a:spcPct val="20000"/>
                </a:spcBef>
              </a:pPr>
              <a:r>
                <a:rPr lang="zh-CN" altLang="en-US" sz="28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运动时间</a:t>
              </a:r>
              <a:r>
                <a:rPr lang="en-US" altLang="zh-CN" sz="28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(s)</a:t>
              </a:r>
            </a:p>
          </p:txBody>
        </p:sp>
        <p:sp>
          <p:nvSpPr>
            <p:cNvPr id="14355" name="Rectangle 16"/>
            <p:cNvSpPr/>
            <p:nvPr/>
          </p:nvSpPr>
          <p:spPr>
            <a:xfrm>
              <a:off x="48" y="1296"/>
              <a:ext cx="2063" cy="438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378" fontAlgn="ctr">
                <a:spcBef>
                  <a:spcPct val="20000"/>
                </a:spcBef>
              </a:pPr>
              <a:r>
                <a:rPr lang="en-US" altLang="zh-CN" sz="28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  </a:t>
              </a:r>
              <a:r>
                <a:rPr lang="zh-CN" altLang="en-US" sz="28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路 程</a:t>
              </a:r>
              <a:r>
                <a:rPr lang="en-US" altLang="zh-CN" sz="2800" kern="0" noProof="1">
                  <a:solidFill>
                    <a:srgbClr val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Helvetica"/>
                  <a:sym typeface="Arial" panose="020B0604020202020204" pitchFamily="34" charset="0"/>
                </a:rPr>
                <a:t>(m)</a:t>
              </a:r>
            </a:p>
          </p:txBody>
        </p:sp>
        <p:sp>
          <p:nvSpPr>
            <p:cNvPr id="14356" name="Line 17"/>
            <p:cNvSpPr/>
            <p:nvPr/>
          </p:nvSpPr>
          <p:spPr>
            <a:xfrm>
              <a:off x="48" y="1296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358" name="Line 19"/>
            <p:cNvSpPr/>
            <p:nvPr/>
          </p:nvSpPr>
          <p:spPr>
            <a:xfrm>
              <a:off x="48" y="2208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359" name="Line 20"/>
            <p:cNvSpPr/>
            <p:nvPr/>
          </p:nvSpPr>
          <p:spPr>
            <a:xfrm>
              <a:off x="48" y="3216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360" name="Line 21"/>
            <p:cNvSpPr/>
            <p:nvPr/>
          </p:nvSpPr>
          <p:spPr>
            <a:xfrm>
              <a:off x="48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361" name="Line 22"/>
            <p:cNvSpPr/>
            <p:nvPr/>
          </p:nvSpPr>
          <p:spPr>
            <a:xfrm>
              <a:off x="2111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362" name="Line 23"/>
            <p:cNvSpPr/>
            <p:nvPr/>
          </p:nvSpPr>
          <p:spPr>
            <a:xfrm>
              <a:off x="3984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363" name="Line 24"/>
            <p:cNvSpPr/>
            <p:nvPr/>
          </p:nvSpPr>
          <p:spPr>
            <a:xfrm>
              <a:off x="5712" y="1296"/>
              <a:ext cx="0" cy="192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364" name="Line 25"/>
            <p:cNvSpPr/>
            <p:nvPr/>
          </p:nvSpPr>
          <p:spPr>
            <a:xfrm>
              <a:off x="48" y="2736"/>
              <a:ext cx="5664" cy="0"/>
            </a:xfrm>
            <a:prstGeom prst="lin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495301" y="1031403"/>
            <a:ext cx="2425700" cy="346249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kern="0" noProof="1">
                <a:solidFill>
                  <a:srgbClr val="2D2D8A">
                    <a:lumMod val="50000"/>
                  </a:srgb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宋体" panose="02010600030101010101" pitchFamily="2" charset="-122"/>
                <a:sym typeface="Arial" panose="020B0604020202020204" pitchFamily="34" charset="0"/>
              </a:rPr>
              <a:t>4.</a:t>
            </a:r>
            <a:r>
              <a:rPr lang="zh-CN" altLang="en-US" sz="1800" kern="0" noProof="1">
                <a:solidFill>
                  <a:srgbClr val="2D2D8A">
                    <a:lumMod val="50000"/>
                  </a:srgb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宋体" panose="02010600030101010101" pitchFamily="2" charset="-122"/>
                <a:sym typeface="Arial" panose="020B0604020202020204" pitchFamily="34" charset="0"/>
              </a:rPr>
              <a:t>设计表格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20AA7B44-7B72-4FD7-B4C9-4EF90D3A9FAE}"/>
              </a:ext>
            </a:extLst>
          </p:cNvPr>
          <p:cNvSpPr txBox="1"/>
          <p:nvPr/>
        </p:nvSpPr>
        <p:spPr>
          <a:xfrm>
            <a:off x="626746" y="192419"/>
            <a:ext cx="1553945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办公资源网：www.bangongziyuan.com">
  <a:themeElements>
    <a:clrScheme name="Custom 61">
      <a:dk1>
        <a:srgbClr val="3D3D3D"/>
      </a:dk1>
      <a:lt1>
        <a:srgbClr val="F6F8F8"/>
      </a:lt1>
      <a:dk2>
        <a:srgbClr val="2B2B2B"/>
      </a:dk2>
      <a:lt2>
        <a:srgbClr val="FFFFFF"/>
      </a:lt2>
      <a:accent1>
        <a:srgbClr val="3780D7"/>
      </a:accent1>
      <a:accent2>
        <a:srgbClr val="3FACD0"/>
      </a:accent2>
      <a:accent3>
        <a:srgbClr val="3DA1D2"/>
      </a:accent3>
      <a:accent4>
        <a:srgbClr val="3B96D3"/>
      </a:accent4>
      <a:accent5>
        <a:srgbClr val="398BD5"/>
      </a:accent5>
      <a:accent6>
        <a:srgbClr val="3780D7"/>
      </a:accent6>
      <a:hlink>
        <a:srgbClr val="41B7D0"/>
      </a:hlink>
      <a:folHlink>
        <a:srgbClr val="70AD47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1479</Words>
  <PresentationFormat>全屏显示(16:9)</PresentationFormat>
  <Paragraphs>214</Paragraphs>
  <Slides>28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28</vt:i4>
      </vt:variant>
    </vt:vector>
  </HeadingPairs>
  <TitlesOfParts>
    <vt:vector size="33" baseType="lpstr">
      <vt:lpstr>FandolFang R</vt:lpstr>
      <vt:lpstr>Arial</vt:lpstr>
      <vt:lpstr>Calibri</vt:lpstr>
      <vt:lpstr>Wingdings</vt:lpstr>
      <vt:lpstr>办公资源网：www.bangongziyuan.com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2020-05-14T18:56:20Z</dcterms:created>
  <dcterms:modified xsi:type="dcterms:W3CDTF">2023-10-04T01:41:33Z</dcterms:modified>
</cp:coreProperties>
</file>