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8"/>
  </p:notesMasterIdLst>
  <p:sldIdLst>
    <p:sldId id="271" r:id="rId2"/>
    <p:sldId id="273" r:id="rId3"/>
    <p:sldId id="270" r:id="rId4"/>
    <p:sldId id="288" r:id="rId5"/>
    <p:sldId id="291" r:id="rId6"/>
    <p:sldId id="292" r:id="rId7"/>
    <p:sldId id="296" r:id="rId8"/>
    <p:sldId id="295" r:id="rId9"/>
    <p:sldId id="294" r:id="rId10"/>
    <p:sldId id="306" r:id="rId11"/>
    <p:sldId id="293" r:id="rId12"/>
    <p:sldId id="301" r:id="rId13"/>
    <p:sldId id="303" r:id="rId14"/>
    <p:sldId id="298" r:id="rId15"/>
    <p:sldId id="289" r:id="rId16"/>
    <p:sldId id="272" r:id="rId17"/>
  </p:sldIdLst>
  <p:sldSz cx="9144000" cy="5143500" type="screen16x9"/>
  <p:notesSz cx="6858000" cy="9144000"/>
  <p:custDataLst>
    <p:tags r:id="rId19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480">
          <p15:clr>
            <a:srgbClr val="A4A3A4"/>
          </p15:clr>
        </p15:guide>
        <p15:guide id="7" orient="horz" pos="1229">
          <p15:clr>
            <a:srgbClr val="A4A3A4"/>
          </p15:clr>
        </p15:guide>
        <p15:guide id="8" orient="horz" pos="2930">
          <p15:clr>
            <a:srgbClr val="A4A3A4"/>
          </p15:clr>
        </p15:guide>
        <p15:guide id="9" pos="312">
          <p15:clr>
            <a:srgbClr val="A4A3A4"/>
          </p15:clr>
        </p15:guide>
        <p15:guide id="10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5" y="82"/>
      </p:cViewPr>
      <p:guideLst>
        <p:guide pos="416"/>
        <p:guide pos="7256"/>
        <p:guide orient="horz" pos="640"/>
        <p:guide orient="horz" pos="1638"/>
        <p:guide orient="horz" pos="3906"/>
        <p:guide orient="horz" pos="480"/>
        <p:guide orient="horz" pos="1229"/>
        <p:guide orient="horz" pos="2930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2023/10/29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34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3766" y="417442"/>
            <a:ext cx="4005470" cy="4005470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314325" y="214313"/>
            <a:ext cx="800100" cy="8001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B3%95%E5%9B%BD/1173384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ike.baidu.com/item/%E7%94%B5%E7%A3%8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1325909" y="1667864"/>
            <a:ext cx="4054815" cy="1761789"/>
            <a:chOff x="-4634728" y="1060347"/>
            <a:chExt cx="5406421" cy="1767499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4634728" y="2071237"/>
              <a:ext cx="5340628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7030A0"/>
                  </a:solidFill>
                  <a:cs typeface="+mn-ea"/>
                  <a:sym typeface="+mn-lt"/>
                </a:rPr>
                <a:t>4</a:t>
              </a: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节 电流的测量</a:t>
              </a:r>
            </a:p>
            <a:p>
              <a:pPr marL="0" indent="0" algn="dist">
                <a:buNone/>
                <a:defRPr/>
              </a:pPr>
              <a:endParaRPr lang="zh-CN" altLang="en-US" sz="3600" b="1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占位符 20">
              <a:extLst>
                <a:ext uri="{FF2B5EF4-FFF2-40B4-BE49-F238E27FC236}">
                  <a16:creationId xmlns:a16="http://schemas.microsoft.com/office/drawing/2014/main" id="{6D2C6622-337D-48A7-BF15-C6CD179D803A}"/>
                </a:ext>
              </a:extLst>
            </p:cNvPr>
            <p:cNvSpPr txBox="1">
              <a:spLocks/>
            </p:cNvSpPr>
            <p:nvPr/>
          </p:nvSpPr>
          <p:spPr>
            <a:xfrm>
              <a:off x="-3782351" y="1060347"/>
              <a:ext cx="4554044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第十五章   电流和电路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A2865B1-83AE-7D6A-CE66-01F24908F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15" y="316242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extBox 8"/>
          <p:cNvSpPr txBox="1">
            <a:spLocks noChangeArrowheads="1"/>
          </p:cNvSpPr>
          <p:nvPr/>
        </p:nvSpPr>
        <p:spPr bwMode="auto">
          <a:xfrm>
            <a:off x="491622" y="1229180"/>
            <a:ext cx="408037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8"/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根据所给电路图连接实物图。 </a:t>
            </a:r>
          </a:p>
        </p:txBody>
      </p:sp>
      <p:grpSp>
        <p:nvGrpSpPr>
          <p:cNvPr id="985097" name="Group 9"/>
          <p:cNvGrpSpPr/>
          <p:nvPr/>
        </p:nvGrpSpPr>
        <p:grpSpPr bwMode="auto">
          <a:xfrm>
            <a:off x="656390" y="2027896"/>
            <a:ext cx="2783447" cy="1971453"/>
            <a:chOff x="0" y="0"/>
            <a:chExt cx="1728" cy="1351"/>
          </a:xfrm>
        </p:grpSpPr>
        <p:sp>
          <p:nvSpPr>
            <p:cNvPr id="985098" name="Text Box 10"/>
            <p:cNvSpPr txBox="1">
              <a:spLocks noChangeArrowheads="1"/>
            </p:cNvSpPr>
            <p:nvPr/>
          </p:nvSpPr>
          <p:spPr bwMode="auto">
            <a:xfrm>
              <a:off x="1338" y="852"/>
              <a:ext cx="38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defTabSz="914378"/>
              <a:r>
                <a:rPr lang="en-US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en-US" sz="24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099" name="Text Box 11"/>
            <p:cNvSpPr txBox="1">
              <a:spLocks noChangeArrowheads="1"/>
            </p:cNvSpPr>
            <p:nvPr/>
          </p:nvSpPr>
          <p:spPr bwMode="auto">
            <a:xfrm>
              <a:off x="930" y="331"/>
              <a:ext cx="35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defTabSz="914378"/>
              <a:r>
                <a:rPr lang="en-US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en-US" sz="24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00" name="Rectangle 102"/>
            <p:cNvSpPr>
              <a:spLocks noChangeArrowheads="1"/>
            </p:cNvSpPr>
            <p:nvPr/>
          </p:nvSpPr>
          <p:spPr bwMode="auto">
            <a:xfrm>
              <a:off x="136" y="127"/>
              <a:ext cx="1592" cy="10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985101" name="Group 13"/>
            <p:cNvGrpSpPr/>
            <p:nvPr/>
          </p:nvGrpSpPr>
          <p:grpSpPr bwMode="auto">
            <a:xfrm>
              <a:off x="726" y="0"/>
              <a:ext cx="67" cy="263"/>
              <a:chOff x="0" y="0"/>
              <a:chExt cx="85" cy="340"/>
            </a:xfrm>
          </p:grpSpPr>
          <p:sp>
            <p:nvSpPr>
              <p:cNvPr id="985102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03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04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85105" name="Group 17"/>
            <p:cNvGrpSpPr/>
            <p:nvPr/>
          </p:nvGrpSpPr>
          <p:grpSpPr bwMode="auto">
            <a:xfrm>
              <a:off x="1134" y="40"/>
              <a:ext cx="223" cy="132"/>
              <a:chOff x="0" y="0"/>
              <a:chExt cx="256" cy="142"/>
            </a:xfrm>
          </p:grpSpPr>
          <p:sp>
            <p:nvSpPr>
              <p:cNvPr id="985106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07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08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85109" name="Group 21"/>
            <p:cNvGrpSpPr/>
            <p:nvPr/>
          </p:nvGrpSpPr>
          <p:grpSpPr bwMode="auto">
            <a:xfrm>
              <a:off x="0" y="217"/>
              <a:ext cx="354" cy="343"/>
              <a:chOff x="0" y="0"/>
              <a:chExt cx="386" cy="363"/>
            </a:xfrm>
          </p:grpSpPr>
          <p:sp>
            <p:nvSpPr>
              <p:cNvPr id="985110" name="Oval 197"/>
              <p:cNvSpPr>
                <a:spLocks noChangeArrowheads="1"/>
              </p:cNvSpPr>
              <p:nvPr/>
            </p:nvSpPr>
            <p:spPr bwMode="auto">
              <a:xfrm>
                <a:off x="0" y="46"/>
                <a:ext cx="313" cy="317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11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6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>
                  <a:spcBef>
                    <a:spcPct val="50000"/>
                  </a:spcBef>
                </a:pPr>
                <a:r>
                  <a:rPr lang="en-US" sz="24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r>
                  <a:rPr lang="en-US" sz="2400" b="1" kern="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endParaRPr 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985112" name="Line 51"/>
            <p:cNvSpPr>
              <a:spLocks noChangeShapeType="1"/>
            </p:cNvSpPr>
            <p:nvPr/>
          </p:nvSpPr>
          <p:spPr bwMode="auto">
            <a:xfrm>
              <a:off x="136" y="670"/>
              <a:ext cx="15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13" name="AutoShape 187"/>
            <p:cNvSpPr>
              <a:spLocks noChangeArrowheads="1"/>
            </p:cNvSpPr>
            <p:nvPr/>
          </p:nvSpPr>
          <p:spPr bwMode="auto">
            <a:xfrm>
              <a:off x="748" y="535"/>
              <a:ext cx="272" cy="272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14" name="AutoShape 187"/>
            <p:cNvSpPr>
              <a:spLocks noChangeArrowheads="1"/>
            </p:cNvSpPr>
            <p:nvPr/>
          </p:nvSpPr>
          <p:spPr bwMode="auto">
            <a:xfrm>
              <a:off x="1111" y="1034"/>
              <a:ext cx="272" cy="272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zh-CN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985115" name="Group 27"/>
            <p:cNvGrpSpPr/>
            <p:nvPr/>
          </p:nvGrpSpPr>
          <p:grpSpPr bwMode="auto">
            <a:xfrm>
              <a:off x="431" y="1011"/>
              <a:ext cx="431" cy="340"/>
              <a:chOff x="0" y="0"/>
              <a:chExt cx="448" cy="363"/>
            </a:xfrm>
          </p:grpSpPr>
          <p:sp>
            <p:nvSpPr>
              <p:cNvPr id="985116" name="Oval 197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313" cy="31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zh-CN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17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48" cy="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>
                  <a:spcBef>
                    <a:spcPct val="50000"/>
                  </a:spcBef>
                </a:pPr>
                <a:r>
                  <a:rPr lang="en-US" sz="24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r>
                  <a:rPr lang="en-US" sz="2400" b="1" kern="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39B550BB-1BB4-439A-950F-506B17C74FE0}"/>
              </a:ext>
            </a:extLst>
          </p:cNvPr>
          <p:cNvGrpSpPr/>
          <p:nvPr/>
        </p:nvGrpSpPr>
        <p:grpSpPr>
          <a:xfrm>
            <a:off x="4499177" y="1978225"/>
            <a:ext cx="3687762" cy="2128697"/>
            <a:chOff x="5281084" y="2531111"/>
            <a:chExt cx="6040969" cy="3487044"/>
          </a:xfrm>
        </p:grpSpPr>
        <p:pic>
          <p:nvPicPr>
            <p:cNvPr id="985091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4702" y="2531111"/>
              <a:ext cx="1530351" cy="73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5092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5969" y="3573107"/>
              <a:ext cx="1631951" cy="851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5093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2852" y="2602373"/>
              <a:ext cx="2442633" cy="720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5094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2518" y="4972993"/>
              <a:ext cx="1631949" cy="851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5095" name="Text Box 7"/>
            <p:cNvSpPr txBox="1">
              <a:spLocks noChangeArrowheads="1"/>
            </p:cNvSpPr>
            <p:nvPr/>
          </p:nvSpPr>
          <p:spPr bwMode="auto">
            <a:xfrm>
              <a:off x="10367436" y="4721202"/>
              <a:ext cx="954617" cy="639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defTabSz="914378"/>
              <a:r>
                <a:rPr lang="en-US" sz="15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15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en-US" sz="15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096" name="Text Box 8"/>
            <p:cNvSpPr txBox="1">
              <a:spLocks noChangeArrowheads="1"/>
            </p:cNvSpPr>
            <p:nvPr/>
          </p:nvSpPr>
          <p:spPr bwMode="auto">
            <a:xfrm>
              <a:off x="10134602" y="3284895"/>
              <a:ext cx="954617" cy="638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defTabSz="914378"/>
              <a:r>
                <a:rPr lang="en-US" sz="15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15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en-US" sz="15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985118" name="Group 30"/>
            <p:cNvGrpSpPr/>
            <p:nvPr/>
          </p:nvGrpSpPr>
          <p:grpSpPr bwMode="auto">
            <a:xfrm>
              <a:off x="7391402" y="4542259"/>
              <a:ext cx="1460500" cy="1293784"/>
              <a:chOff x="0" y="0"/>
              <a:chExt cx="690" cy="817"/>
            </a:xfrm>
          </p:grpSpPr>
          <p:pic>
            <p:nvPicPr>
              <p:cNvPr id="985119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90" cy="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5120" name="Rectangle 32"/>
              <p:cNvSpPr>
                <a:spLocks noChangeArrowheads="1"/>
              </p:cNvSpPr>
              <p:nvPr/>
            </p:nvSpPr>
            <p:spPr bwMode="auto">
              <a:xfrm>
                <a:off x="295" y="182"/>
                <a:ext cx="91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21" name="Text Box 33"/>
              <p:cNvSpPr txBox="1">
                <a:spLocks noChangeArrowheads="1"/>
              </p:cNvSpPr>
              <p:nvPr/>
            </p:nvSpPr>
            <p:spPr bwMode="auto">
              <a:xfrm>
                <a:off x="230" y="95"/>
                <a:ext cx="45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defTabSz="914378"/>
                <a:r>
                  <a:rPr lang="en-US" sz="15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15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  <a:endParaRPr lang="en-US" sz="1500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85122" name="Group 34"/>
            <p:cNvGrpSpPr/>
            <p:nvPr/>
          </p:nvGrpSpPr>
          <p:grpSpPr bwMode="auto">
            <a:xfrm>
              <a:off x="5875869" y="3536684"/>
              <a:ext cx="1420284" cy="1257363"/>
              <a:chOff x="0" y="0"/>
              <a:chExt cx="671" cy="794"/>
            </a:xfrm>
          </p:grpSpPr>
          <p:pic>
            <p:nvPicPr>
              <p:cNvPr id="985123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71" cy="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5124" name="Rectangle 36"/>
              <p:cNvSpPr>
                <a:spLocks noChangeArrowheads="1"/>
              </p:cNvSpPr>
              <p:nvPr/>
            </p:nvSpPr>
            <p:spPr bwMode="auto">
              <a:xfrm>
                <a:off x="285" y="181"/>
                <a:ext cx="91" cy="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5125" name="Text Box 37"/>
              <p:cNvSpPr txBox="1">
                <a:spLocks noChangeArrowheads="1"/>
              </p:cNvSpPr>
              <p:nvPr/>
            </p:nvSpPr>
            <p:spPr bwMode="auto">
              <a:xfrm>
                <a:off x="195" y="72"/>
                <a:ext cx="45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defTabSz="914378"/>
                <a:r>
                  <a:rPr lang="en-US" sz="15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15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  <a:endParaRPr lang="en-US" sz="1500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85130" name="Freeform 42"/>
            <p:cNvSpPr/>
            <p:nvPr/>
          </p:nvSpPr>
          <p:spPr bwMode="auto">
            <a:xfrm>
              <a:off x="7063319" y="2958678"/>
              <a:ext cx="1900767" cy="175777"/>
            </a:xfrm>
            <a:custGeom>
              <a:avLst/>
              <a:gdLst>
                <a:gd name="T0" fmla="*/ 898 w 898"/>
                <a:gd name="T1" fmla="*/ 68 h 111"/>
                <a:gd name="T2" fmla="*/ 780 w 898"/>
                <a:gd name="T3" fmla="*/ 111 h 111"/>
                <a:gd name="T4" fmla="*/ 720 w 898"/>
                <a:gd name="T5" fmla="*/ 102 h 111"/>
                <a:gd name="T6" fmla="*/ 653 w 898"/>
                <a:gd name="T7" fmla="*/ 26 h 111"/>
                <a:gd name="T8" fmla="*/ 127 w 898"/>
                <a:gd name="T9" fmla="*/ 17 h 111"/>
                <a:gd name="T10" fmla="*/ 51 w 898"/>
                <a:gd name="T11" fmla="*/ 26 h 111"/>
                <a:gd name="T12" fmla="*/ 0 w 898"/>
                <a:gd name="T13" fmla="*/ 3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8" h="111">
                  <a:moveTo>
                    <a:pt x="898" y="68"/>
                  </a:moveTo>
                  <a:cubicBezTo>
                    <a:pt x="856" y="77"/>
                    <a:pt x="821" y="96"/>
                    <a:pt x="780" y="111"/>
                  </a:cubicBezTo>
                  <a:cubicBezTo>
                    <a:pt x="760" y="108"/>
                    <a:pt x="739" y="110"/>
                    <a:pt x="720" y="102"/>
                  </a:cubicBezTo>
                  <a:cubicBezTo>
                    <a:pt x="704" y="95"/>
                    <a:pt x="669" y="27"/>
                    <a:pt x="653" y="26"/>
                  </a:cubicBezTo>
                  <a:cubicBezTo>
                    <a:pt x="478" y="15"/>
                    <a:pt x="302" y="20"/>
                    <a:pt x="127" y="17"/>
                  </a:cubicBezTo>
                  <a:cubicBezTo>
                    <a:pt x="74" y="0"/>
                    <a:pt x="132" y="13"/>
                    <a:pt x="51" y="26"/>
                  </a:cubicBezTo>
                  <a:cubicBezTo>
                    <a:pt x="34" y="29"/>
                    <a:pt x="0" y="34"/>
                    <a:pt x="0" y="34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1" name="Freeform 43"/>
            <p:cNvSpPr/>
            <p:nvPr/>
          </p:nvSpPr>
          <p:spPr bwMode="auto">
            <a:xfrm>
              <a:off x="5755220" y="2999851"/>
              <a:ext cx="867833" cy="1398301"/>
            </a:xfrm>
            <a:custGeom>
              <a:avLst/>
              <a:gdLst>
                <a:gd name="T0" fmla="*/ 203 w 407"/>
                <a:gd name="T1" fmla="*/ 0 h 872"/>
                <a:gd name="T2" fmla="*/ 76 w 407"/>
                <a:gd name="T3" fmla="*/ 119 h 872"/>
                <a:gd name="T4" fmla="*/ 25 w 407"/>
                <a:gd name="T5" fmla="*/ 279 h 872"/>
                <a:gd name="T6" fmla="*/ 17 w 407"/>
                <a:gd name="T7" fmla="*/ 339 h 872"/>
                <a:gd name="T8" fmla="*/ 0 w 407"/>
                <a:gd name="T9" fmla="*/ 415 h 872"/>
                <a:gd name="T10" fmla="*/ 9 w 407"/>
                <a:gd name="T11" fmla="*/ 567 h 872"/>
                <a:gd name="T12" fmla="*/ 17 w 407"/>
                <a:gd name="T13" fmla="*/ 644 h 872"/>
                <a:gd name="T14" fmla="*/ 34 w 407"/>
                <a:gd name="T15" fmla="*/ 695 h 872"/>
                <a:gd name="T16" fmla="*/ 110 w 407"/>
                <a:gd name="T17" fmla="*/ 711 h 872"/>
                <a:gd name="T18" fmla="*/ 153 w 407"/>
                <a:gd name="T19" fmla="*/ 771 h 872"/>
                <a:gd name="T20" fmla="*/ 330 w 407"/>
                <a:gd name="T21" fmla="*/ 830 h 872"/>
                <a:gd name="T22" fmla="*/ 407 w 407"/>
                <a:gd name="T23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" h="872">
                  <a:moveTo>
                    <a:pt x="203" y="0"/>
                  </a:moveTo>
                  <a:cubicBezTo>
                    <a:pt x="162" y="42"/>
                    <a:pt x="125" y="87"/>
                    <a:pt x="76" y="119"/>
                  </a:cubicBezTo>
                  <a:cubicBezTo>
                    <a:pt x="59" y="172"/>
                    <a:pt x="43" y="226"/>
                    <a:pt x="25" y="279"/>
                  </a:cubicBezTo>
                  <a:cubicBezTo>
                    <a:pt x="22" y="299"/>
                    <a:pt x="21" y="319"/>
                    <a:pt x="17" y="339"/>
                  </a:cubicBezTo>
                  <a:cubicBezTo>
                    <a:pt x="12" y="365"/>
                    <a:pt x="0" y="415"/>
                    <a:pt x="0" y="415"/>
                  </a:cubicBezTo>
                  <a:cubicBezTo>
                    <a:pt x="3" y="466"/>
                    <a:pt x="5" y="516"/>
                    <a:pt x="9" y="567"/>
                  </a:cubicBezTo>
                  <a:cubicBezTo>
                    <a:pt x="11" y="593"/>
                    <a:pt x="12" y="619"/>
                    <a:pt x="17" y="644"/>
                  </a:cubicBezTo>
                  <a:cubicBezTo>
                    <a:pt x="20" y="662"/>
                    <a:pt x="17" y="690"/>
                    <a:pt x="34" y="695"/>
                  </a:cubicBezTo>
                  <a:cubicBezTo>
                    <a:pt x="75" y="708"/>
                    <a:pt x="50" y="702"/>
                    <a:pt x="110" y="711"/>
                  </a:cubicBezTo>
                  <a:cubicBezTo>
                    <a:pt x="130" y="771"/>
                    <a:pt x="110" y="756"/>
                    <a:pt x="153" y="771"/>
                  </a:cubicBezTo>
                  <a:cubicBezTo>
                    <a:pt x="193" y="833"/>
                    <a:pt x="262" y="824"/>
                    <a:pt x="330" y="830"/>
                  </a:cubicBezTo>
                  <a:cubicBezTo>
                    <a:pt x="364" y="839"/>
                    <a:pt x="382" y="847"/>
                    <a:pt x="407" y="8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2" name="Freeform 44"/>
            <p:cNvSpPr/>
            <p:nvPr/>
          </p:nvSpPr>
          <p:spPr bwMode="auto">
            <a:xfrm>
              <a:off x="6256869" y="4086187"/>
              <a:ext cx="3263900" cy="804459"/>
            </a:xfrm>
            <a:custGeom>
              <a:avLst/>
              <a:gdLst>
                <a:gd name="T0" fmla="*/ 0 w 1542"/>
                <a:gd name="T1" fmla="*/ 246 h 508"/>
                <a:gd name="T2" fmla="*/ 110 w 1542"/>
                <a:gd name="T3" fmla="*/ 364 h 508"/>
                <a:gd name="T4" fmla="*/ 153 w 1542"/>
                <a:gd name="T5" fmla="*/ 424 h 508"/>
                <a:gd name="T6" fmla="*/ 254 w 1542"/>
                <a:gd name="T7" fmla="*/ 474 h 508"/>
                <a:gd name="T8" fmla="*/ 331 w 1542"/>
                <a:gd name="T9" fmla="*/ 508 h 508"/>
                <a:gd name="T10" fmla="*/ 424 w 1542"/>
                <a:gd name="T11" fmla="*/ 500 h 508"/>
                <a:gd name="T12" fmla="*/ 449 w 1542"/>
                <a:gd name="T13" fmla="*/ 483 h 508"/>
                <a:gd name="T14" fmla="*/ 500 w 1542"/>
                <a:gd name="T15" fmla="*/ 466 h 508"/>
                <a:gd name="T16" fmla="*/ 542 w 1542"/>
                <a:gd name="T17" fmla="*/ 415 h 508"/>
                <a:gd name="T18" fmla="*/ 610 w 1542"/>
                <a:gd name="T19" fmla="*/ 297 h 508"/>
                <a:gd name="T20" fmla="*/ 652 w 1542"/>
                <a:gd name="T21" fmla="*/ 263 h 508"/>
                <a:gd name="T22" fmla="*/ 669 w 1542"/>
                <a:gd name="T23" fmla="*/ 237 h 508"/>
                <a:gd name="T24" fmla="*/ 729 w 1542"/>
                <a:gd name="T25" fmla="*/ 212 h 508"/>
                <a:gd name="T26" fmla="*/ 847 w 1542"/>
                <a:gd name="T27" fmla="*/ 153 h 508"/>
                <a:gd name="T28" fmla="*/ 966 w 1542"/>
                <a:gd name="T29" fmla="*/ 127 h 508"/>
                <a:gd name="T30" fmla="*/ 1135 w 1542"/>
                <a:gd name="T31" fmla="*/ 93 h 508"/>
                <a:gd name="T32" fmla="*/ 1322 w 1542"/>
                <a:gd name="T33" fmla="*/ 51 h 508"/>
                <a:gd name="T34" fmla="*/ 1508 w 1542"/>
                <a:gd name="T35" fmla="*/ 9 h 508"/>
                <a:gd name="T36" fmla="*/ 1542 w 1542"/>
                <a:gd name="T37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42" h="508">
                  <a:moveTo>
                    <a:pt x="0" y="246"/>
                  </a:moveTo>
                  <a:cubicBezTo>
                    <a:pt x="58" y="260"/>
                    <a:pt x="86" y="311"/>
                    <a:pt x="110" y="364"/>
                  </a:cubicBezTo>
                  <a:cubicBezTo>
                    <a:pt x="138" y="426"/>
                    <a:pt x="106" y="408"/>
                    <a:pt x="153" y="424"/>
                  </a:cubicBezTo>
                  <a:cubicBezTo>
                    <a:pt x="183" y="454"/>
                    <a:pt x="214" y="461"/>
                    <a:pt x="254" y="474"/>
                  </a:cubicBezTo>
                  <a:cubicBezTo>
                    <a:pt x="280" y="491"/>
                    <a:pt x="302" y="499"/>
                    <a:pt x="331" y="508"/>
                  </a:cubicBezTo>
                  <a:cubicBezTo>
                    <a:pt x="362" y="505"/>
                    <a:pt x="394" y="506"/>
                    <a:pt x="424" y="500"/>
                  </a:cubicBezTo>
                  <a:cubicBezTo>
                    <a:pt x="434" y="498"/>
                    <a:pt x="440" y="487"/>
                    <a:pt x="449" y="483"/>
                  </a:cubicBezTo>
                  <a:cubicBezTo>
                    <a:pt x="465" y="476"/>
                    <a:pt x="500" y="466"/>
                    <a:pt x="500" y="466"/>
                  </a:cubicBezTo>
                  <a:cubicBezTo>
                    <a:pt x="512" y="448"/>
                    <a:pt x="530" y="433"/>
                    <a:pt x="542" y="415"/>
                  </a:cubicBezTo>
                  <a:cubicBezTo>
                    <a:pt x="573" y="368"/>
                    <a:pt x="552" y="334"/>
                    <a:pt x="610" y="297"/>
                  </a:cubicBezTo>
                  <a:cubicBezTo>
                    <a:pt x="660" y="221"/>
                    <a:pt x="593" y="310"/>
                    <a:pt x="652" y="263"/>
                  </a:cubicBezTo>
                  <a:cubicBezTo>
                    <a:pt x="660" y="256"/>
                    <a:pt x="661" y="244"/>
                    <a:pt x="669" y="237"/>
                  </a:cubicBezTo>
                  <a:cubicBezTo>
                    <a:pt x="694" y="216"/>
                    <a:pt x="703" y="224"/>
                    <a:pt x="729" y="212"/>
                  </a:cubicBezTo>
                  <a:cubicBezTo>
                    <a:pt x="769" y="194"/>
                    <a:pt x="808" y="172"/>
                    <a:pt x="847" y="153"/>
                  </a:cubicBezTo>
                  <a:cubicBezTo>
                    <a:pt x="883" y="136"/>
                    <a:pt x="928" y="133"/>
                    <a:pt x="966" y="127"/>
                  </a:cubicBezTo>
                  <a:cubicBezTo>
                    <a:pt x="1025" y="117"/>
                    <a:pt x="1074" y="100"/>
                    <a:pt x="1135" y="93"/>
                  </a:cubicBezTo>
                  <a:cubicBezTo>
                    <a:pt x="1201" y="74"/>
                    <a:pt x="1254" y="60"/>
                    <a:pt x="1322" y="51"/>
                  </a:cubicBezTo>
                  <a:cubicBezTo>
                    <a:pt x="1419" y="16"/>
                    <a:pt x="1367" y="19"/>
                    <a:pt x="1508" y="9"/>
                  </a:cubicBezTo>
                  <a:cubicBezTo>
                    <a:pt x="1519" y="6"/>
                    <a:pt x="1542" y="0"/>
                    <a:pt x="154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3" name="Freeform 45"/>
            <p:cNvSpPr/>
            <p:nvPr/>
          </p:nvSpPr>
          <p:spPr bwMode="auto">
            <a:xfrm>
              <a:off x="10579100" y="3026771"/>
              <a:ext cx="704851" cy="1086336"/>
            </a:xfrm>
            <a:custGeom>
              <a:avLst/>
              <a:gdLst>
                <a:gd name="T0" fmla="*/ 0 w 333"/>
                <a:gd name="T1" fmla="*/ 686 h 686"/>
                <a:gd name="T2" fmla="*/ 110 w 333"/>
                <a:gd name="T3" fmla="*/ 610 h 686"/>
                <a:gd name="T4" fmla="*/ 161 w 333"/>
                <a:gd name="T5" fmla="*/ 567 h 686"/>
                <a:gd name="T6" fmla="*/ 254 w 333"/>
                <a:gd name="T7" fmla="*/ 440 h 686"/>
                <a:gd name="T8" fmla="*/ 288 w 333"/>
                <a:gd name="T9" fmla="*/ 390 h 686"/>
                <a:gd name="T10" fmla="*/ 322 w 333"/>
                <a:gd name="T11" fmla="*/ 313 h 686"/>
                <a:gd name="T12" fmla="*/ 313 w 333"/>
                <a:gd name="T13" fmla="*/ 51 h 686"/>
                <a:gd name="T14" fmla="*/ 288 w 333"/>
                <a:gd name="T15" fmla="*/ 42 h 686"/>
                <a:gd name="T16" fmla="*/ 228 w 333"/>
                <a:gd name="T17" fmla="*/ 17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3" h="686">
                  <a:moveTo>
                    <a:pt x="0" y="686"/>
                  </a:moveTo>
                  <a:cubicBezTo>
                    <a:pt x="56" y="673"/>
                    <a:pt x="73" y="647"/>
                    <a:pt x="110" y="610"/>
                  </a:cubicBezTo>
                  <a:cubicBezTo>
                    <a:pt x="157" y="563"/>
                    <a:pt x="114" y="628"/>
                    <a:pt x="161" y="567"/>
                  </a:cubicBezTo>
                  <a:cubicBezTo>
                    <a:pt x="194" y="524"/>
                    <a:pt x="216" y="478"/>
                    <a:pt x="254" y="440"/>
                  </a:cubicBezTo>
                  <a:cubicBezTo>
                    <a:pt x="273" y="379"/>
                    <a:pt x="245" y="455"/>
                    <a:pt x="288" y="390"/>
                  </a:cubicBezTo>
                  <a:cubicBezTo>
                    <a:pt x="296" y="377"/>
                    <a:pt x="316" y="329"/>
                    <a:pt x="322" y="313"/>
                  </a:cubicBezTo>
                  <a:cubicBezTo>
                    <a:pt x="329" y="235"/>
                    <a:pt x="333" y="126"/>
                    <a:pt x="313" y="51"/>
                  </a:cubicBezTo>
                  <a:cubicBezTo>
                    <a:pt x="311" y="42"/>
                    <a:pt x="296" y="45"/>
                    <a:pt x="288" y="42"/>
                  </a:cubicBezTo>
                  <a:cubicBezTo>
                    <a:pt x="270" y="16"/>
                    <a:pt x="259" y="0"/>
                    <a:pt x="228" y="17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4" name="Freeform 46"/>
            <p:cNvSpPr/>
            <p:nvPr/>
          </p:nvSpPr>
          <p:spPr bwMode="auto">
            <a:xfrm>
              <a:off x="5281084" y="3026771"/>
              <a:ext cx="2878667" cy="2467219"/>
            </a:xfrm>
            <a:custGeom>
              <a:avLst/>
              <a:gdLst>
                <a:gd name="T0" fmla="*/ 419 w 1360"/>
                <a:gd name="T1" fmla="*/ 0 h 1558"/>
                <a:gd name="T2" fmla="*/ 343 w 1360"/>
                <a:gd name="T3" fmla="*/ 25 h 1558"/>
                <a:gd name="T4" fmla="*/ 266 w 1360"/>
                <a:gd name="T5" fmla="*/ 102 h 1558"/>
                <a:gd name="T6" fmla="*/ 216 w 1360"/>
                <a:gd name="T7" fmla="*/ 152 h 1558"/>
                <a:gd name="T8" fmla="*/ 173 w 1360"/>
                <a:gd name="T9" fmla="*/ 229 h 1558"/>
                <a:gd name="T10" fmla="*/ 156 w 1360"/>
                <a:gd name="T11" fmla="*/ 254 h 1558"/>
                <a:gd name="T12" fmla="*/ 139 w 1360"/>
                <a:gd name="T13" fmla="*/ 279 h 1558"/>
                <a:gd name="T14" fmla="*/ 63 w 1360"/>
                <a:gd name="T15" fmla="*/ 440 h 1558"/>
                <a:gd name="T16" fmla="*/ 12 w 1360"/>
                <a:gd name="T17" fmla="*/ 686 h 1558"/>
                <a:gd name="T18" fmla="*/ 29 w 1360"/>
                <a:gd name="T19" fmla="*/ 999 h 1558"/>
                <a:gd name="T20" fmla="*/ 55 w 1360"/>
                <a:gd name="T21" fmla="*/ 1016 h 1558"/>
                <a:gd name="T22" fmla="*/ 80 w 1360"/>
                <a:gd name="T23" fmla="*/ 1067 h 1558"/>
                <a:gd name="T24" fmla="*/ 114 w 1360"/>
                <a:gd name="T25" fmla="*/ 1203 h 1558"/>
                <a:gd name="T26" fmla="*/ 131 w 1360"/>
                <a:gd name="T27" fmla="*/ 1270 h 1558"/>
                <a:gd name="T28" fmla="*/ 182 w 1360"/>
                <a:gd name="T29" fmla="*/ 1313 h 1558"/>
                <a:gd name="T30" fmla="*/ 283 w 1360"/>
                <a:gd name="T31" fmla="*/ 1372 h 1558"/>
                <a:gd name="T32" fmla="*/ 648 w 1360"/>
                <a:gd name="T33" fmla="*/ 1440 h 1558"/>
                <a:gd name="T34" fmla="*/ 792 w 1360"/>
                <a:gd name="T35" fmla="*/ 1448 h 1558"/>
                <a:gd name="T36" fmla="*/ 1156 w 1360"/>
                <a:gd name="T37" fmla="*/ 1448 h 1558"/>
                <a:gd name="T38" fmla="*/ 1300 w 1360"/>
                <a:gd name="T39" fmla="*/ 1474 h 1558"/>
                <a:gd name="T40" fmla="*/ 1334 w 1360"/>
                <a:gd name="T41" fmla="*/ 1558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60" h="1558">
                  <a:moveTo>
                    <a:pt x="419" y="0"/>
                  </a:moveTo>
                  <a:cubicBezTo>
                    <a:pt x="393" y="8"/>
                    <a:pt x="368" y="17"/>
                    <a:pt x="343" y="25"/>
                  </a:cubicBezTo>
                  <a:cubicBezTo>
                    <a:pt x="309" y="47"/>
                    <a:pt x="293" y="72"/>
                    <a:pt x="266" y="102"/>
                  </a:cubicBezTo>
                  <a:cubicBezTo>
                    <a:pt x="250" y="119"/>
                    <a:pt x="216" y="152"/>
                    <a:pt x="216" y="152"/>
                  </a:cubicBezTo>
                  <a:cubicBezTo>
                    <a:pt x="200" y="197"/>
                    <a:pt x="212" y="171"/>
                    <a:pt x="173" y="229"/>
                  </a:cubicBezTo>
                  <a:cubicBezTo>
                    <a:pt x="167" y="237"/>
                    <a:pt x="162" y="246"/>
                    <a:pt x="156" y="254"/>
                  </a:cubicBezTo>
                  <a:cubicBezTo>
                    <a:pt x="150" y="262"/>
                    <a:pt x="139" y="279"/>
                    <a:pt x="139" y="279"/>
                  </a:cubicBezTo>
                  <a:cubicBezTo>
                    <a:pt x="122" y="334"/>
                    <a:pt x="77" y="383"/>
                    <a:pt x="63" y="440"/>
                  </a:cubicBezTo>
                  <a:cubicBezTo>
                    <a:pt x="42" y="523"/>
                    <a:pt x="41" y="605"/>
                    <a:pt x="12" y="686"/>
                  </a:cubicBezTo>
                  <a:cubicBezTo>
                    <a:pt x="16" y="790"/>
                    <a:pt x="0" y="899"/>
                    <a:pt x="29" y="999"/>
                  </a:cubicBezTo>
                  <a:cubicBezTo>
                    <a:pt x="32" y="1009"/>
                    <a:pt x="46" y="1010"/>
                    <a:pt x="55" y="1016"/>
                  </a:cubicBezTo>
                  <a:cubicBezTo>
                    <a:pt x="82" y="1104"/>
                    <a:pt x="40" y="976"/>
                    <a:pt x="80" y="1067"/>
                  </a:cubicBezTo>
                  <a:cubicBezTo>
                    <a:pt x="98" y="1108"/>
                    <a:pt x="103" y="1160"/>
                    <a:pt x="114" y="1203"/>
                  </a:cubicBezTo>
                  <a:cubicBezTo>
                    <a:pt x="116" y="1209"/>
                    <a:pt x="122" y="1259"/>
                    <a:pt x="131" y="1270"/>
                  </a:cubicBezTo>
                  <a:cubicBezTo>
                    <a:pt x="145" y="1287"/>
                    <a:pt x="166" y="1297"/>
                    <a:pt x="182" y="1313"/>
                  </a:cubicBezTo>
                  <a:cubicBezTo>
                    <a:pt x="197" y="1359"/>
                    <a:pt x="241" y="1360"/>
                    <a:pt x="283" y="1372"/>
                  </a:cubicBezTo>
                  <a:cubicBezTo>
                    <a:pt x="410" y="1408"/>
                    <a:pt x="508" y="1432"/>
                    <a:pt x="648" y="1440"/>
                  </a:cubicBezTo>
                  <a:cubicBezTo>
                    <a:pt x="696" y="1443"/>
                    <a:pt x="744" y="1445"/>
                    <a:pt x="792" y="1448"/>
                  </a:cubicBezTo>
                  <a:cubicBezTo>
                    <a:pt x="940" y="1442"/>
                    <a:pt x="1011" y="1433"/>
                    <a:pt x="1156" y="1448"/>
                  </a:cubicBezTo>
                  <a:cubicBezTo>
                    <a:pt x="1205" y="1453"/>
                    <a:pt x="1252" y="1468"/>
                    <a:pt x="1300" y="1474"/>
                  </a:cubicBezTo>
                  <a:cubicBezTo>
                    <a:pt x="1321" y="1488"/>
                    <a:pt x="1360" y="1532"/>
                    <a:pt x="1334" y="1558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5" name="Freeform 47"/>
            <p:cNvSpPr/>
            <p:nvPr/>
          </p:nvSpPr>
          <p:spPr bwMode="auto">
            <a:xfrm>
              <a:off x="7780869" y="5520911"/>
              <a:ext cx="2080684" cy="497244"/>
            </a:xfrm>
            <a:custGeom>
              <a:avLst/>
              <a:gdLst>
                <a:gd name="T0" fmla="*/ 0 w 983"/>
                <a:gd name="T1" fmla="*/ 0 h 314"/>
                <a:gd name="T2" fmla="*/ 76 w 983"/>
                <a:gd name="T3" fmla="*/ 102 h 314"/>
                <a:gd name="T4" fmla="*/ 170 w 983"/>
                <a:gd name="T5" fmla="*/ 212 h 314"/>
                <a:gd name="T6" fmla="*/ 305 w 983"/>
                <a:gd name="T7" fmla="*/ 305 h 314"/>
                <a:gd name="T8" fmla="*/ 398 w 983"/>
                <a:gd name="T9" fmla="*/ 314 h 314"/>
                <a:gd name="T10" fmla="*/ 636 w 983"/>
                <a:gd name="T11" fmla="*/ 297 h 314"/>
                <a:gd name="T12" fmla="*/ 686 w 983"/>
                <a:gd name="T13" fmla="*/ 263 h 314"/>
                <a:gd name="T14" fmla="*/ 746 w 983"/>
                <a:gd name="T15" fmla="*/ 246 h 314"/>
                <a:gd name="T16" fmla="*/ 771 w 983"/>
                <a:gd name="T17" fmla="*/ 221 h 314"/>
                <a:gd name="T18" fmla="*/ 796 w 983"/>
                <a:gd name="T19" fmla="*/ 212 h 314"/>
                <a:gd name="T20" fmla="*/ 873 w 983"/>
                <a:gd name="T21" fmla="*/ 144 h 314"/>
                <a:gd name="T22" fmla="*/ 924 w 983"/>
                <a:gd name="T23" fmla="*/ 94 h 314"/>
                <a:gd name="T24" fmla="*/ 949 w 983"/>
                <a:gd name="T25" fmla="*/ 68 h 314"/>
                <a:gd name="T26" fmla="*/ 983 w 983"/>
                <a:gd name="T27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3" h="314">
                  <a:moveTo>
                    <a:pt x="0" y="0"/>
                  </a:moveTo>
                  <a:cubicBezTo>
                    <a:pt x="25" y="38"/>
                    <a:pt x="44" y="70"/>
                    <a:pt x="76" y="102"/>
                  </a:cubicBezTo>
                  <a:cubicBezTo>
                    <a:pt x="94" y="151"/>
                    <a:pt x="128" y="182"/>
                    <a:pt x="170" y="212"/>
                  </a:cubicBezTo>
                  <a:cubicBezTo>
                    <a:pt x="212" y="242"/>
                    <a:pt x="250" y="297"/>
                    <a:pt x="305" y="305"/>
                  </a:cubicBezTo>
                  <a:cubicBezTo>
                    <a:pt x="336" y="309"/>
                    <a:pt x="367" y="311"/>
                    <a:pt x="398" y="314"/>
                  </a:cubicBezTo>
                  <a:cubicBezTo>
                    <a:pt x="477" y="308"/>
                    <a:pt x="557" y="305"/>
                    <a:pt x="636" y="297"/>
                  </a:cubicBezTo>
                  <a:cubicBezTo>
                    <a:pt x="695" y="291"/>
                    <a:pt x="648" y="292"/>
                    <a:pt x="686" y="263"/>
                  </a:cubicBezTo>
                  <a:cubicBezTo>
                    <a:pt x="702" y="250"/>
                    <a:pt x="726" y="251"/>
                    <a:pt x="746" y="246"/>
                  </a:cubicBezTo>
                  <a:cubicBezTo>
                    <a:pt x="754" y="238"/>
                    <a:pt x="761" y="228"/>
                    <a:pt x="771" y="221"/>
                  </a:cubicBezTo>
                  <a:cubicBezTo>
                    <a:pt x="778" y="216"/>
                    <a:pt x="789" y="217"/>
                    <a:pt x="796" y="212"/>
                  </a:cubicBezTo>
                  <a:cubicBezTo>
                    <a:pt x="823" y="191"/>
                    <a:pt x="847" y="166"/>
                    <a:pt x="873" y="144"/>
                  </a:cubicBezTo>
                  <a:cubicBezTo>
                    <a:pt x="891" y="128"/>
                    <a:pt x="907" y="111"/>
                    <a:pt x="924" y="94"/>
                  </a:cubicBezTo>
                  <a:cubicBezTo>
                    <a:pt x="933" y="85"/>
                    <a:pt x="949" y="68"/>
                    <a:pt x="949" y="68"/>
                  </a:cubicBezTo>
                  <a:cubicBezTo>
                    <a:pt x="969" y="9"/>
                    <a:pt x="953" y="30"/>
                    <a:pt x="983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85136" name="Freeform 48"/>
            <p:cNvSpPr/>
            <p:nvPr/>
          </p:nvSpPr>
          <p:spPr bwMode="auto">
            <a:xfrm>
              <a:off x="10534653" y="4073518"/>
              <a:ext cx="654049" cy="1461644"/>
            </a:xfrm>
            <a:custGeom>
              <a:avLst/>
              <a:gdLst>
                <a:gd name="T0" fmla="*/ 199 w 309"/>
                <a:gd name="T1" fmla="*/ 923 h 923"/>
                <a:gd name="T2" fmla="*/ 283 w 309"/>
                <a:gd name="T3" fmla="*/ 796 h 923"/>
                <a:gd name="T4" fmla="*/ 309 w 309"/>
                <a:gd name="T5" fmla="*/ 559 h 923"/>
                <a:gd name="T6" fmla="*/ 300 w 309"/>
                <a:gd name="T7" fmla="*/ 381 h 923"/>
                <a:gd name="T8" fmla="*/ 283 w 309"/>
                <a:gd name="T9" fmla="*/ 355 h 923"/>
                <a:gd name="T10" fmla="*/ 232 w 309"/>
                <a:gd name="T11" fmla="*/ 211 h 923"/>
                <a:gd name="T12" fmla="*/ 215 w 309"/>
                <a:gd name="T13" fmla="*/ 161 h 923"/>
                <a:gd name="T14" fmla="*/ 46 w 309"/>
                <a:gd name="T15" fmla="*/ 93 h 923"/>
                <a:gd name="T16" fmla="*/ 21 w 309"/>
                <a:gd name="T17" fmla="*/ 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9" h="923">
                  <a:moveTo>
                    <a:pt x="199" y="923"/>
                  </a:moveTo>
                  <a:cubicBezTo>
                    <a:pt x="272" y="903"/>
                    <a:pt x="258" y="857"/>
                    <a:pt x="283" y="796"/>
                  </a:cubicBezTo>
                  <a:cubicBezTo>
                    <a:pt x="297" y="718"/>
                    <a:pt x="301" y="638"/>
                    <a:pt x="309" y="559"/>
                  </a:cubicBezTo>
                  <a:cubicBezTo>
                    <a:pt x="306" y="500"/>
                    <a:pt x="308" y="440"/>
                    <a:pt x="300" y="381"/>
                  </a:cubicBezTo>
                  <a:cubicBezTo>
                    <a:pt x="299" y="371"/>
                    <a:pt x="286" y="365"/>
                    <a:pt x="283" y="355"/>
                  </a:cubicBezTo>
                  <a:cubicBezTo>
                    <a:pt x="267" y="300"/>
                    <a:pt x="281" y="243"/>
                    <a:pt x="232" y="211"/>
                  </a:cubicBezTo>
                  <a:cubicBezTo>
                    <a:pt x="231" y="208"/>
                    <a:pt x="217" y="164"/>
                    <a:pt x="215" y="161"/>
                  </a:cubicBezTo>
                  <a:cubicBezTo>
                    <a:pt x="159" y="89"/>
                    <a:pt x="139" y="101"/>
                    <a:pt x="46" y="93"/>
                  </a:cubicBezTo>
                  <a:cubicBezTo>
                    <a:pt x="0" y="62"/>
                    <a:pt x="21" y="86"/>
                    <a:pt x="21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83841AFD-E7D9-4F51-A33F-CC658745BE90}"/>
              </a:ext>
            </a:extLst>
          </p:cNvPr>
          <p:cNvSpPr txBox="1"/>
          <p:nvPr/>
        </p:nvSpPr>
        <p:spPr>
          <a:xfrm>
            <a:off x="707571" y="5646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5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5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495301" y="1003373"/>
            <a:ext cx="2286203" cy="4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cs typeface="+mn-ea"/>
                <a:sym typeface="+mn-lt"/>
              </a:rPr>
              <a:t>4.</a:t>
            </a:r>
            <a:r>
              <a:rPr lang="zh-CN" altLang="en-US" sz="1800" kern="0" dirty="0">
                <a:cs typeface="+mn-ea"/>
                <a:sym typeface="+mn-lt"/>
              </a:rPr>
              <a:t>电流表的读数：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34619" y="4140127"/>
            <a:ext cx="127476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defRPr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pPr algn="ctr" defTabSz="914378"/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0.58 A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99827" y="4082007"/>
            <a:ext cx="69033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8"/>
            <a:r>
              <a:rPr lang="en-US" altLang="zh-CN" sz="1800" b="1" kern="0" dirty="0">
                <a:latin typeface="+mn-lt"/>
                <a:ea typeface="+mn-ea"/>
                <a:cs typeface="+mn-ea"/>
                <a:sym typeface="+mn-lt"/>
              </a:rPr>
              <a:t>1.4 A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00677" y="4140129"/>
            <a:ext cx="12096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en-US" altLang="zh-CN" sz="1800" b="1" kern="0" dirty="0">
                <a:cs typeface="+mn-ea"/>
                <a:sym typeface="+mn-lt"/>
              </a:rPr>
              <a:t>0.32A</a:t>
            </a:r>
            <a:endParaRPr lang="zh-CN" altLang="en-US" sz="1800" kern="0" dirty="0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59415" y="1681642"/>
            <a:ext cx="1901753" cy="2413886"/>
            <a:chOff x="747182" y="1261534"/>
            <a:chExt cx="2326217" cy="2952657"/>
          </a:xfrm>
        </p:grpSpPr>
        <p:pic>
          <p:nvPicPr>
            <p:cNvPr id="9" name="Picture 3" descr="E:\R九物上\第十五章 电流和电路\第4节 电流的测量\第4节 电流的测量\图15.4-7甲.jpg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182" y="1261534"/>
              <a:ext cx="2326217" cy="2307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10"/>
            <p:cNvSpPr>
              <a:spLocks noChangeArrowheads="1"/>
            </p:cNvSpPr>
            <p:nvPr/>
          </p:nvSpPr>
          <p:spPr bwMode="auto">
            <a:xfrm>
              <a:off x="1474789" y="3687131"/>
              <a:ext cx="584200" cy="527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2200" b="1" kern="0" dirty="0">
                  <a:solidFill>
                    <a:srgbClr val="000000"/>
                  </a:solidFill>
                  <a:cs typeface="+mn-ea"/>
                  <a:sym typeface="+mn-lt"/>
                </a:rPr>
                <a:t>甲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00218" y="1620985"/>
            <a:ext cx="1707317" cy="2449392"/>
            <a:chOff x="3609684" y="1196914"/>
            <a:chExt cx="2088383" cy="2996087"/>
          </a:xfrm>
        </p:grpSpPr>
        <p:pic>
          <p:nvPicPr>
            <p:cNvPr id="4" name="Picture 6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9684" y="1196914"/>
              <a:ext cx="2088383" cy="2436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矩形 11"/>
            <p:cNvSpPr>
              <a:spLocks noChangeArrowheads="1"/>
            </p:cNvSpPr>
            <p:nvPr/>
          </p:nvSpPr>
          <p:spPr bwMode="auto">
            <a:xfrm>
              <a:off x="4370743" y="3665942"/>
              <a:ext cx="566264" cy="527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2200" b="1" kern="0" dirty="0">
                  <a:solidFill>
                    <a:srgbClr val="000000"/>
                  </a:solidFill>
                  <a:cs typeface="+mn-ea"/>
                  <a:sym typeface="+mn-lt"/>
                </a:rPr>
                <a:t>乙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307241" y="1536186"/>
            <a:ext cx="1691078" cy="2438235"/>
            <a:chOff x="6118519" y="1113361"/>
            <a:chExt cx="2068521" cy="2982440"/>
          </a:xfrm>
        </p:grpSpPr>
        <p:pic>
          <p:nvPicPr>
            <p:cNvPr id="5" name="Picture 7" descr="15-4-7丙"/>
            <p:cNvPicPr preferRelativeResize="0">
              <a:picLocks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8519" y="1113361"/>
              <a:ext cx="2068521" cy="25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2"/>
            <p:cNvSpPr>
              <a:spLocks noChangeArrowheads="1"/>
            </p:cNvSpPr>
            <p:nvPr/>
          </p:nvSpPr>
          <p:spPr bwMode="auto">
            <a:xfrm>
              <a:off x="6889203" y="3568742"/>
              <a:ext cx="658285" cy="527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2200" b="1" kern="0" dirty="0">
                  <a:solidFill>
                    <a:srgbClr val="000000"/>
                  </a:solidFill>
                  <a:cs typeface="+mn-ea"/>
                  <a:sym typeface="+mn-lt"/>
                </a:rPr>
                <a:t>丙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3D819BA2-2EA8-4A0A-B2DB-C5D6BBFFC231}"/>
              </a:ext>
            </a:extLst>
          </p:cNvPr>
          <p:cNvSpPr txBox="1"/>
          <p:nvPr/>
        </p:nvSpPr>
        <p:spPr>
          <a:xfrm>
            <a:off x="707571" y="5646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2299"/>
          <p:cNvSpPr txBox="1">
            <a:spLocks noChangeArrowheads="1"/>
          </p:cNvSpPr>
          <p:nvPr/>
        </p:nvSpPr>
        <p:spPr bwMode="auto">
          <a:xfrm>
            <a:off x="495300" y="1251265"/>
            <a:ext cx="718714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在实验过程中，如果出现以下情况，怎么处理？</a:t>
            </a:r>
          </a:p>
        </p:txBody>
      </p:sp>
      <p:sp>
        <p:nvSpPr>
          <p:cNvPr id="4" name="矩形 3"/>
          <p:cNvSpPr/>
          <p:nvPr/>
        </p:nvSpPr>
        <p:spPr>
          <a:xfrm>
            <a:off x="586486" y="2006577"/>
            <a:ext cx="1978427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指针不偏转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90860" y="1955754"/>
            <a:ext cx="6460067" cy="43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algn="l">
              <a:buFont typeface="Arial" panose="020B0604020202020204" pitchFamily="34" charset="0"/>
              <a:buNone/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在元件完好的前提下，电路有断路，查找断路。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3147" y="2682439"/>
            <a:ext cx="3475427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buFont typeface="Arial" panose="020B0604020202020204" pitchFamily="34" charset="0"/>
              <a:buNone/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试触时指针反向偏转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2598" y="2612113"/>
            <a:ext cx="5090580" cy="43095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lnSpc>
                <a:spcPct val="150000"/>
              </a:lnSpc>
              <a:buFont typeface="Arial" panose="020B0604020202020204" pitchFamily="34" charset="0"/>
              <a:buNone/>
              <a:def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是正、负接线柱接反，应改接。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53147" y="3358301"/>
            <a:ext cx="3319713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buFont typeface="Arial" panose="020B0604020202020204" pitchFamily="34" charset="0"/>
              <a:buNone/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指针正向偏转过大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09460" y="3307478"/>
            <a:ext cx="4923364" cy="43095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lnSpc>
                <a:spcPct val="150000"/>
              </a:lnSpc>
              <a:buFont typeface="Arial" panose="020B0604020202020204" pitchFamily="34" charset="0"/>
              <a:buNone/>
              <a:def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量程选择偏小，应改接较大量程。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70860" y="4034163"/>
            <a:ext cx="2471738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buFont typeface="Arial" panose="020B0604020202020204" pitchFamily="34" charset="0"/>
              <a:buNone/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指针偏转过小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94898" y="3940532"/>
            <a:ext cx="5079472" cy="43095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>
              <a:lnSpc>
                <a:spcPct val="150000"/>
              </a:lnSpc>
              <a:buFont typeface="Arial" panose="020B0604020202020204" pitchFamily="34" charset="0"/>
              <a:buNone/>
              <a:def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量程选择偏大，应改接较小量程。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366155-3FFE-4531-B5EA-0D0A79DF4274}"/>
              </a:ext>
            </a:extLst>
          </p:cNvPr>
          <p:cNvSpPr txBox="1"/>
          <p:nvPr/>
        </p:nvSpPr>
        <p:spPr>
          <a:xfrm>
            <a:off x="707571" y="5646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 autoUpdateAnimBg="0"/>
      <p:bldP spid="7" grpId="0" build="p" autoUpdateAnimBg="0"/>
      <p:bldP spid="8" grpId="0" build="p" autoUpdateAnimBg="0"/>
      <p:bldP spid="9" grpId="0" build="p" autoUpdateAnimBg="0"/>
      <p:bldP spid="10" grpId="0" build="p" autoUpdateAnimBg="0"/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0F32825-2A37-4E1B-A8F3-04C492A7BCC0}"/>
              </a:ext>
            </a:extLst>
          </p:cNvPr>
          <p:cNvGrpSpPr/>
          <p:nvPr/>
        </p:nvGrpSpPr>
        <p:grpSpPr>
          <a:xfrm>
            <a:off x="495300" y="1116961"/>
            <a:ext cx="7541405" cy="3590591"/>
            <a:chOff x="454722" y="1030404"/>
            <a:chExt cx="11690433" cy="5566013"/>
          </a:xfrm>
        </p:grpSpPr>
        <p:grpSp>
          <p:nvGrpSpPr>
            <p:cNvPr id="12" name="组合 11"/>
            <p:cNvGrpSpPr/>
            <p:nvPr/>
          </p:nvGrpSpPr>
          <p:grpSpPr>
            <a:xfrm>
              <a:off x="1088630" y="1030404"/>
              <a:ext cx="11056525" cy="4673354"/>
              <a:chOff x="816471" y="649154"/>
              <a:chExt cx="8292395" cy="3554155"/>
            </a:xfrm>
          </p:grpSpPr>
          <p:sp>
            <p:nvSpPr>
              <p:cNvPr id="45067" name="文本框 45066"/>
              <p:cNvSpPr txBox="1"/>
              <p:nvPr/>
            </p:nvSpPr>
            <p:spPr>
              <a:xfrm>
                <a:off x="5986644" y="3154329"/>
                <a:ext cx="2295975" cy="3809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914378">
                  <a:spcBef>
                    <a:spcPct val="50000"/>
                  </a:spcBef>
                  <a:buClr>
                    <a:srgbClr val="F2F2F2"/>
                  </a:buClr>
                </a:pPr>
                <a:r>
                  <a:rPr lang="zh-CN" altLang="en-US" sz="1500" kern="0" dirty="0">
                    <a:cs typeface="+mn-ea"/>
                    <a:sym typeface="+mn-lt"/>
                  </a:rPr>
                  <a:t>电流</a:t>
                </a:r>
                <a:r>
                  <a:rPr lang="zh-CN" altLang="en-US" sz="1500" b="1" kern="0" dirty="0">
                    <a:cs typeface="+mn-ea"/>
                    <a:sym typeface="+mn-lt"/>
                  </a:rPr>
                  <a:t>正进负出</a:t>
                </a:r>
              </a:p>
            </p:txBody>
          </p:sp>
          <p:sp>
            <p:nvSpPr>
              <p:cNvPr id="45081" name="文本框 45080"/>
              <p:cNvSpPr txBox="1"/>
              <p:nvPr/>
            </p:nvSpPr>
            <p:spPr>
              <a:xfrm>
                <a:off x="5437613" y="3780163"/>
                <a:ext cx="3079331" cy="3809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914378">
                  <a:spcBef>
                    <a:spcPct val="50000"/>
                  </a:spcBef>
                  <a:buClr>
                    <a:srgbClr val="F2F2F2"/>
                  </a:buClr>
                </a:pPr>
                <a:r>
                  <a:rPr lang="zh-CN" altLang="en-US" sz="1500" b="1" kern="0" dirty="0">
                    <a:cs typeface="+mn-ea"/>
                    <a:sym typeface="+mn-lt"/>
                  </a:rPr>
                  <a:t>不能与电源直接相连</a:t>
                </a: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816471" y="649154"/>
                <a:ext cx="8292395" cy="3554155"/>
                <a:chOff x="762229" y="761044"/>
                <a:chExt cx="8292395" cy="3554155"/>
              </a:xfrm>
            </p:grpSpPr>
            <p:sp>
              <p:nvSpPr>
                <p:cNvPr id="45058" name="文本框 45057"/>
                <p:cNvSpPr txBox="1"/>
                <p:nvPr/>
              </p:nvSpPr>
              <p:spPr>
                <a:xfrm>
                  <a:off x="762229" y="1766750"/>
                  <a:ext cx="483068" cy="969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eaVert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电流</a:t>
                  </a:r>
                </a:p>
              </p:txBody>
            </p:sp>
            <p:sp>
              <p:nvSpPr>
                <p:cNvPr id="45059" name="文本框 45058"/>
                <p:cNvSpPr txBox="1"/>
                <p:nvPr/>
              </p:nvSpPr>
              <p:spPr>
                <a:xfrm>
                  <a:off x="2213612" y="761044"/>
                  <a:ext cx="1136333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 defTabSz="914378" eaLnBrk="0" hangingPunct="0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定义：</a:t>
                  </a:r>
                </a:p>
              </p:txBody>
            </p:sp>
            <p:sp>
              <p:nvSpPr>
                <p:cNvPr id="45060" name="左大括号 45059"/>
                <p:cNvSpPr/>
                <p:nvPr/>
              </p:nvSpPr>
              <p:spPr>
                <a:xfrm>
                  <a:off x="1231583" y="1002644"/>
                  <a:ext cx="228600" cy="2380807"/>
                </a:xfrm>
                <a:prstGeom prst="leftBrace">
                  <a:avLst>
                    <a:gd name="adj1" fmla="val 75000"/>
                    <a:gd name="adj2" fmla="val 49819"/>
                  </a:avLst>
                </a:prstGeom>
                <a:noFill/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914378"/>
                  <a:endParaRPr lang="zh-CN" altLang="en-US" sz="1500" kern="0">
                    <a:cs typeface="+mn-ea"/>
                    <a:sym typeface="+mn-lt"/>
                  </a:endParaRPr>
                </a:p>
              </p:txBody>
            </p:sp>
            <p:sp>
              <p:nvSpPr>
                <p:cNvPr id="45062" name="文本框 45061"/>
                <p:cNvSpPr txBox="1"/>
                <p:nvPr/>
              </p:nvSpPr>
              <p:spPr>
                <a:xfrm>
                  <a:off x="3286760" y="771812"/>
                  <a:ext cx="5767864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表示</a:t>
                  </a:r>
                  <a:r>
                    <a:rPr lang="zh-CN" altLang="en-US" sz="1500" b="1" kern="0" dirty="0">
                      <a:cs typeface="+mn-ea"/>
                      <a:sym typeface="+mn-lt"/>
                    </a:rPr>
                    <a:t>电流强弱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的物理量，用</a:t>
                  </a:r>
                  <a:r>
                    <a:rPr lang="en-US" altLang="zh-CN" sz="1500" i="1" kern="0" dirty="0">
                      <a:cs typeface="+mn-ea"/>
                      <a:sym typeface="+mn-lt"/>
                    </a:rPr>
                    <a:t>I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表示</a:t>
                  </a:r>
                </a:p>
              </p:txBody>
            </p:sp>
            <p:sp>
              <p:nvSpPr>
                <p:cNvPr id="45063" name="文本框 45062"/>
                <p:cNvSpPr txBox="1"/>
                <p:nvPr/>
              </p:nvSpPr>
              <p:spPr>
                <a:xfrm>
                  <a:off x="4152900" y="1274124"/>
                  <a:ext cx="4091940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b="1" kern="0" dirty="0">
                      <a:cs typeface="+mn-ea"/>
                      <a:sym typeface="+mn-lt"/>
                    </a:rPr>
                    <a:t>安培，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简称</a:t>
                  </a:r>
                  <a:r>
                    <a:rPr lang="zh-CN" altLang="en-US" sz="1500" b="1" kern="0" dirty="0">
                      <a:cs typeface="+mn-ea"/>
                      <a:sym typeface="+mn-lt"/>
                    </a:rPr>
                    <a:t>安，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用</a:t>
                  </a:r>
                  <a:r>
                    <a:rPr lang="en-US" altLang="zh-CN" sz="1500" b="1" kern="0" dirty="0">
                      <a:cs typeface="+mn-ea"/>
                      <a:sym typeface="+mn-lt"/>
                    </a:rPr>
                    <a:t>A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表示</a:t>
                  </a:r>
                </a:p>
              </p:txBody>
            </p:sp>
            <p:sp>
              <p:nvSpPr>
                <p:cNvPr id="45064" name="文本框 45063"/>
                <p:cNvSpPr txBox="1"/>
                <p:nvPr/>
              </p:nvSpPr>
              <p:spPr>
                <a:xfrm>
                  <a:off x="2213612" y="1616178"/>
                  <a:ext cx="1136333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 defTabSz="914378" eaLnBrk="0" hangingPunct="0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单位：</a:t>
                  </a:r>
                </a:p>
              </p:txBody>
            </p:sp>
            <p:sp>
              <p:nvSpPr>
                <p:cNvPr id="45065" name="文本框 45064"/>
                <p:cNvSpPr txBox="1"/>
                <p:nvPr/>
              </p:nvSpPr>
              <p:spPr>
                <a:xfrm>
                  <a:off x="2166674" y="2594353"/>
                  <a:ext cx="1142524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仪器：</a:t>
                  </a:r>
                </a:p>
              </p:txBody>
            </p:sp>
            <p:sp>
              <p:nvSpPr>
                <p:cNvPr id="45066" name="文本框 45065"/>
                <p:cNvSpPr txBox="1"/>
                <p:nvPr/>
              </p:nvSpPr>
              <p:spPr>
                <a:xfrm>
                  <a:off x="2157258" y="3589963"/>
                  <a:ext cx="1556385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chemeClr val="bg1"/>
                    </a:buClr>
                    <a:defRPr sz="2400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pPr defTabSz="914378">
                    <a:buClr>
                      <a:srgbClr val="F2F2F2"/>
                    </a:buClr>
                  </a:pPr>
                  <a:r>
                    <a:rPr lang="zh-CN" altLang="en-US" sz="1500" kern="0" dirty="0">
                      <a:latin typeface="+mn-lt"/>
                      <a:ea typeface="+mn-ea"/>
                      <a:cs typeface="+mn-ea"/>
                      <a:sym typeface="+mn-lt"/>
                    </a:rPr>
                    <a:t>连接方法</a:t>
                  </a:r>
                </a:p>
              </p:txBody>
            </p:sp>
            <p:sp>
              <p:nvSpPr>
                <p:cNvPr id="45068" name="矩形 45067"/>
                <p:cNvSpPr/>
                <p:nvPr/>
              </p:nvSpPr>
              <p:spPr>
                <a:xfrm>
                  <a:off x="3858101" y="3306965"/>
                  <a:ext cx="2253144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b="1" kern="0" dirty="0">
                      <a:cs typeface="+mn-ea"/>
                      <a:sym typeface="+mn-lt"/>
                    </a:rPr>
                    <a:t>串联</a:t>
                  </a:r>
                  <a:r>
                    <a:rPr lang="zh-CN" altLang="en-US" sz="1500" kern="0" dirty="0">
                      <a:cs typeface="+mn-ea"/>
                      <a:sym typeface="+mn-lt"/>
                    </a:rPr>
                    <a:t>在电路中；</a:t>
                  </a:r>
                </a:p>
              </p:txBody>
            </p:sp>
            <p:sp>
              <p:nvSpPr>
                <p:cNvPr id="45070" name="左大括号 45069"/>
                <p:cNvSpPr/>
                <p:nvPr/>
              </p:nvSpPr>
              <p:spPr>
                <a:xfrm>
                  <a:off x="2012315" y="2696130"/>
                  <a:ext cx="228600" cy="1140178"/>
                </a:xfrm>
                <a:prstGeom prst="leftBrace">
                  <a:avLst>
                    <a:gd name="adj1" fmla="val 41666"/>
                    <a:gd name="adj2" fmla="val 50000"/>
                  </a:avLst>
                </a:prstGeom>
                <a:noFill/>
                <a:ln w="28575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914378">
                    <a:buClr>
                      <a:srgbClr val="F2F2F2"/>
                    </a:buClr>
                  </a:pPr>
                  <a:endParaRPr sz="15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073" name="左大括号 45072"/>
                <p:cNvSpPr/>
                <p:nvPr/>
              </p:nvSpPr>
              <p:spPr>
                <a:xfrm>
                  <a:off x="3430271" y="3383451"/>
                  <a:ext cx="285075" cy="931748"/>
                </a:xfrm>
                <a:prstGeom prst="leftBrace">
                  <a:avLst>
                    <a:gd name="adj1" fmla="val 55555"/>
                    <a:gd name="adj2" fmla="val 50000"/>
                  </a:avLst>
                </a:prstGeom>
                <a:noFill/>
                <a:ln w="28575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914378"/>
                  <a:endParaRPr lang="zh-CN" altLang="en-US" sz="1500" kern="0">
                    <a:cs typeface="+mn-ea"/>
                    <a:sym typeface="+mn-lt"/>
                  </a:endParaRPr>
                </a:p>
              </p:txBody>
            </p:sp>
            <p:sp>
              <p:nvSpPr>
                <p:cNvPr id="45074" name="文本框 45073"/>
                <p:cNvSpPr txBox="1"/>
                <p:nvPr/>
              </p:nvSpPr>
              <p:spPr>
                <a:xfrm>
                  <a:off x="4480561" y="2864247"/>
                  <a:ext cx="800100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使用</a:t>
                  </a:r>
                </a:p>
              </p:txBody>
            </p:sp>
            <p:grpSp>
              <p:nvGrpSpPr>
                <p:cNvPr id="45076" name="组合 45075"/>
                <p:cNvGrpSpPr/>
                <p:nvPr/>
              </p:nvGrpSpPr>
              <p:grpSpPr>
                <a:xfrm>
                  <a:off x="5411742" y="2427024"/>
                  <a:ext cx="664369" cy="491703"/>
                  <a:chOff x="3648" y="1506"/>
                  <a:chExt cx="558" cy="414"/>
                </a:xfrm>
              </p:grpSpPr>
              <p:sp>
                <p:nvSpPr>
                  <p:cNvPr id="45077" name="文本框 45076"/>
                  <p:cNvSpPr txBox="1"/>
                  <p:nvPr/>
                </p:nvSpPr>
                <p:spPr>
                  <a:xfrm>
                    <a:off x="3648" y="1506"/>
                    <a:ext cx="558" cy="41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defTabSz="914378">
                      <a:spcBef>
                        <a:spcPct val="50000"/>
                      </a:spcBef>
                      <a:buClr>
                        <a:srgbClr val="F2F2F2"/>
                      </a:buClr>
                    </a:pPr>
                    <a:r>
                      <a:rPr lang="en-US" altLang="zh-CN" sz="2100" b="1" kern="0">
                        <a:cs typeface="+mn-ea"/>
                        <a:sym typeface="+mn-lt"/>
                      </a:rPr>
                      <a:t>A</a:t>
                    </a:r>
                  </a:p>
                </p:txBody>
              </p:sp>
              <p:sp>
                <p:nvSpPr>
                  <p:cNvPr id="45078" name="椭圆 45077"/>
                  <p:cNvSpPr/>
                  <p:nvPr/>
                </p:nvSpPr>
                <p:spPr>
                  <a:xfrm>
                    <a:off x="3648" y="1584"/>
                    <a:ext cx="336" cy="336"/>
                  </a:xfrm>
                  <a:prstGeom prst="ellipse">
                    <a:avLst/>
                  </a:pr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914378"/>
                    <a:endParaRPr lang="zh-CN" altLang="en-US" sz="1500" kern="0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5080" name="文本框 45079"/>
                <p:cNvSpPr txBox="1"/>
                <p:nvPr/>
              </p:nvSpPr>
              <p:spPr>
                <a:xfrm>
                  <a:off x="3839686" y="3903363"/>
                  <a:ext cx="1600200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b="1" kern="0" dirty="0">
                      <a:cs typeface="+mn-ea"/>
                      <a:sym typeface="+mn-lt"/>
                    </a:rPr>
                    <a:t>不超量程；</a:t>
                  </a:r>
                </a:p>
              </p:txBody>
            </p:sp>
            <p:sp>
              <p:nvSpPr>
                <p:cNvPr id="45082" name="左大括号 45081"/>
                <p:cNvSpPr/>
                <p:nvPr/>
              </p:nvSpPr>
              <p:spPr>
                <a:xfrm>
                  <a:off x="3121343" y="1435648"/>
                  <a:ext cx="228600" cy="798124"/>
                </a:xfrm>
                <a:prstGeom prst="leftBrace">
                  <a:avLst>
                    <a:gd name="adj1" fmla="val 29166"/>
                    <a:gd name="adj2" fmla="val 50000"/>
                  </a:avLst>
                </a:prstGeom>
                <a:noFill/>
                <a:ln w="28575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914378">
                    <a:buClr>
                      <a:srgbClr val="F2F2F2"/>
                    </a:buClr>
                  </a:pPr>
                  <a:endParaRPr sz="15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083" name="文本框 45082"/>
                <p:cNvSpPr txBox="1"/>
                <p:nvPr/>
              </p:nvSpPr>
              <p:spPr>
                <a:xfrm>
                  <a:off x="3286601" y="1274124"/>
                  <a:ext cx="1143000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国际：</a:t>
                  </a:r>
                </a:p>
              </p:txBody>
            </p:sp>
            <p:sp>
              <p:nvSpPr>
                <p:cNvPr id="45084" name="文本框 45083"/>
                <p:cNvSpPr txBox="1"/>
                <p:nvPr/>
              </p:nvSpPr>
              <p:spPr>
                <a:xfrm>
                  <a:off x="3400901" y="1965357"/>
                  <a:ext cx="1028700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常用</a:t>
                  </a:r>
                  <a:r>
                    <a:rPr lang="zh-CN" altLang="en-US" sz="1500" b="1" kern="0" dirty="0">
                      <a:cs typeface="+mn-ea"/>
                      <a:sym typeface="+mn-lt"/>
                    </a:rPr>
                    <a:t>：</a:t>
                  </a:r>
                </a:p>
              </p:txBody>
            </p:sp>
            <p:sp>
              <p:nvSpPr>
                <p:cNvPr id="45085" name="文本框 45084"/>
                <p:cNvSpPr txBox="1"/>
                <p:nvPr/>
              </p:nvSpPr>
              <p:spPr>
                <a:xfrm>
                  <a:off x="4238391" y="1965357"/>
                  <a:ext cx="2948733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 defTabSz="914378">
                    <a:buClr>
                      <a:srgbClr val="F2F2F2"/>
                    </a:buClr>
                  </a:pPr>
                  <a:r>
                    <a:rPr lang="zh-CN" altLang="en-US" sz="1500" b="1" kern="0" dirty="0">
                      <a:cs typeface="+mn-ea"/>
                      <a:sym typeface="+mn-lt"/>
                    </a:rPr>
                    <a:t>毫安（</a:t>
                  </a:r>
                  <a:r>
                    <a:rPr lang="en-US" altLang="zh-CN" sz="1500" b="1" kern="0" dirty="0" err="1">
                      <a:cs typeface="+mn-ea"/>
                      <a:sym typeface="+mn-lt"/>
                    </a:rPr>
                    <a:t>mA</a:t>
                  </a:r>
                  <a:r>
                    <a:rPr lang="zh-CN" altLang="en-US" sz="1500" b="1" kern="0" dirty="0">
                      <a:cs typeface="+mn-ea"/>
                      <a:sym typeface="+mn-lt"/>
                    </a:rPr>
                    <a:t>）和微安（</a:t>
                  </a:r>
                  <a:r>
                    <a:rPr lang="en-US" altLang="zh-CN" sz="1500" b="1" kern="0">
                      <a:cs typeface="+mn-ea"/>
                      <a:sym typeface="+mn-lt"/>
                    </a:rPr>
                    <a:t>μA </a:t>
                  </a:r>
                  <a:r>
                    <a:rPr lang="zh-CN" altLang="en-US" sz="1500" b="1" kern="0">
                      <a:cs typeface="+mn-ea"/>
                      <a:sym typeface="+mn-lt"/>
                    </a:rPr>
                    <a:t>）</a:t>
                  </a:r>
                </a:p>
              </p:txBody>
            </p:sp>
            <p:sp>
              <p:nvSpPr>
                <p:cNvPr id="45086" name="左大括号 45085"/>
                <p:cNvSpPr/>
                <p:nvPr/>
              </p:nvSpPr>
              <p:spPr>
                <a:xfrm>
                  <a:off x="1985010" y="932069"/>
                  <a:ext cx="228600" cy="798124"/>
                </a:xfrm>
                <a:prstGeom prst="leftBrace">
                  <a:avLst>
                    <a:gd name="adj1" fmla="val 29166"/>
                    <a:gd name="adj2" fmla="val 50000"/>
                  </a:avLst>
                </a:prstGeom>
                <a:noFill/>
                <a:ln w="28575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914378">
                    <a:buClr>
                      <a:srgbClr val="F2F2F2"/>
                    </a:buClr>
                  </a:pPr>
                  <a:endParaRPr sz="1500" b="1" kern="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" name="文本框 1"/>
                <p:cNvSpPr txBox="1"/>
                <p:nvPr/>
              </p:nvSpPr>
              <p:spPr>
                <a:xfrm>
                  <a:off x="1379855" y="902299"/>
                  <a:ext cx="628650" cy="6531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914378" eaLnBrk="0" hangingPunct="0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概念</a:t>
                  </a:r>
                </a:p>
              </p:txBody>
            </p:sp>
            <p:sp>
              <p:nvSpPr>
                <p:cNvPr id="5" name="文本框 4"/>
                <p:cNvSpPr txBox="1"/>
                <p:nvPr/>
              </p:nvSpPr>
              <p:spPr>
                <a:xfrm>
                  <a:off x="1379855" y="2758967"/>
                  <a:ext cx="628650" cy="6531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914378" eaLnBrk="0" hangingPunct="0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测量</a:t>
                  </a:r>
                </a:p>
              </p:txBody>
            </p:sp>
            <p:sp>
              <p:nvSpPr>
                <p:cNvPr id="6" name="文本框 5"/>
                <p:cNvSpPr txBox="1"/>
                <p:nvPr/>
              </p:nvSpPr>
              <p:spPr>
                <a:xfrm>
                  <a:off x="4471035" y="2451146"/>
                  <a:ext cx="912336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defTabSz="914378">
                    <a:spcBef>
                      <a:spcPct val="50000"/>
                    </a:spcBef>
                    <a:buClr>
                      <a:srgbClr val="F2F2F2"/>
                    </a:buClr>
                  </a:pPr>
                  <a:r>
                    <a:rPr lang="zh-CN" altLang="en-US" sz="1500" kern="0" dirty="0">
                      <a:cs typeface="+mn-ea"/>
                      <a:sym typeface="+mn-lt"/>
                    </a:rPr>
                    <a:t>符号</a:t>
                  </a:r>
                </a:p>
              </p:txBody>
            </p:sp>
            <p:sp>
              <p:nvSpPr>
                <p:cNvPr id="8" name="文本框 7"/>
                <p:cNvSpPr txBox="1"/>
                <p:nvPr/>
              </p:nvSpPr>
              <p:spPr>
                <a:xfrm>
                  <a:off x="3235643" y="2600159"/>
                  <a:ext cx="1244918" cy="3809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chemeClr val="bg1"/>
                    </a:buClr>
                    <a:defRPr sz="2400">
                      <a:latin typeface="微软雅黑" panose="020B0503020204020204" charset="-122"/>
                      <a:ea typeface="微软雅黑" panose="020B0503020204020204" charset="-122"/>
                    </a:defRPr>
                  </a:lvl1pPr>
                </a:lstStyle>
                <a:p>
                  <a:pPr defTabSz="914378">
                    <a:buClr>
                      <a:srgbClr val="F2F2F2"/>
                    </a:buClr>
                  </a:pPr>
                  <a:r>
                    <a:rPr lang="zh-CN" altLang="en-US" sz="1500" kern="0" dirty="0">
                      <a:latin typeface="+mn-lt"/>
                      <a:ea typeface="+mn-ea"/>
                      <a:cs typeface="+mn-ea"/>
                      <a:sym typeface="+mn-lt"/>
                    </a:rPr>
                    <a:t>电流表</a:t>
                  </a:r>
                </a:p>
              </p:txBody>
            </p:sp>
            <p:sp>
              <p:nvSpPr>
                <p:cNvPr id="9" name="左大括号 8"/>
                <p:cNvSpPr/>
                <p:nvPr/>
              </p:nvSpPr>
              <p:spPr>
                <a:xfrm>
                  <a:off x="4299585" y="2594353"/>
                  <a:ext cx="171450" cy="636916"/>
                </a:xfrm>
                <a:prstGeom prst="leftBrace">
                  <a:avLst>
                    <a:gd name="adj1" fmla="val 22222"/>
                    <a:gd name="adj2" fmla="val 50000"/>
                  </a:avLst>
                </a:prstGeom>
                <a:noFill/>
                <a:ln w="28575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914378"/>
                  <a:endParaRPr lang="zh-CN" altLang="en-US" sz="1500" kern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454722" y="5979130"/>
              <a:ext cx="5385529" cy="548667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t">
              <a:spAutoFit/>
            </a:bodyPr>
            <a:lstStyle/>
            <a:p>
              <a:pPr defTabSz="914378" latinLnBrk="1" hangingPunct="0"/>
              <a:r>
                <a:rPr lang="zh-CN" altLang="en-US" sz="1500" kern="0" dirty="0">
                  <a:cs typeface="+mn-ea"/>
                  <a:sym typeface="+mn-lt"/>
                </a:rPr>
                <a:t>本堂重点：电流表的使用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33426" y="6047750"/>
              <a:ext cx="5385529" cy="548667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t">
              <a:spAutoFit/>
            </a:bodyPr>
            <a:lstStyle/>
            <a:p>
              <a:pPr defTabSz="914378" latinLnBrk="1" hangingPunct="0"/>
              <a:r>
                <a:rPr lang="zh-CN" altLang="en-US" sz="1500" kern="0" dirty="0">
                  <a:cs typeface="+mn-ea"/>
                  <a:sym typeface="+mn-lt"/>
                </a:rPr>
                <a:t>本堂难点：电流表的连接</a:t>
              </a:r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2BF029DC-4B3B-44A0-8731-5DD4737437E4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95300" y="1068054"/>
            <a:ext cx="8143875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海南）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如图所示，是某些学生实验时的情形，其中操作正确的是（      ）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．如图甲拉动物体测滑动摩擦力     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．如图乙闭合开关测电路电流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．如图丙使用温度计测液体温度     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．如图丁举着量筒读液体体积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7" name="图片 39" descr="mmexport1561673189101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789466"/>
            <a:ext cx="3822540" cy="108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8032373" y="1271918"/>
            <a:ext cx="316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3C72317-55AF-4A99-9B15-0CC125F5D4B6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5301" y="847693"/>
            <a:ext cx="8258174" cy="274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贵州 毕节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）如图所示电路，当开关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闭合后，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是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　   　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（选填“串”或“并”）联的，电流表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测量的是通过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　   　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（选填“干路”“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”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或“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8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”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）的电流，电流表的指针偏转如图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所示，电流表的示数为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　   　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  <a:p>
            <a:pPr defTabSz="914378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2884" y="2930235"/>
            <a:ext cx="3456034" cy="158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569010" y="1131250"/>
            <a:ext cx="4956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串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12547" y="1801624"/>
            <a:ext cx="977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干路</a:t>
            </a: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953101" y="2459011"/>
            <a:ext cx="891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0.28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8DD6DE5-245E-4426-8AA5-CF26E128EF5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579597" y="2178237"/>
            <a:ext cx="4279402" cy="710149"/>
            <a:chOff x="-4634728" y="1880980"/>
            <a:chExt cx="5705870" cy="946866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4269485" y="1880980"/>
              <a:ext cx="534062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36E83A3-B2F1-4F73-74C2-6B73DFB38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15" y="316242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8B14F45-E4BD-4E65-9B39-4A23AF9C2DDA}"/>
              </a:ext>
            </a:extLst>
          </p:cNvPr>
          <p:cNvSpPr txBox="1"/>
          <p:nvPr/>
        </p:nvSpPr>
        <p:spPr>
          <a:xfrm>
            <a:off x="570440" y="1556676"/>
            <a:ext cx="76200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复习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EF6FF6A8-9B8A-42ED-A2E3-EE6DFF64C9BE}"/>
              </a:ext>
            </a:extLst>
          </p:cNvPr>
          <p:cNvSpPr txBox="1"/>
          <p:nvPr/>
        </p:nvSpPr>
        <p:spPr>
          <a:xfrm>
            <a:off x="1222253" y="1572006"/>
            <a:ext cx="498686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电路中，电流的方向是怎样的？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94C0E1B1-FF43-4B2A-850C-1B4B7F0F69F4}"/>
              </a:ext>
            </a:extLst>
          </p:cNvPr>
          <p:cNvGrpSpPr/>
          <p:nvPr/>
        </p:nvGrpSpPr>
        <p:grpSpPr>
          <a:xfrm>
            <a:off x="103296" y="2128417"/>
            <a:ext cx="5316529" cy="369332"/>
            <a:chOff x="284119" y="2242251"/>
            <a:chExt cx="5316529" cy="369332"/>
          </a:xfrm>
        </p:grpSpPr>
        <p:sp>
          <p:nvSpPr>
            <p:cNvPr id="6" name="Text Box 19">
              <a:extLst>
                <a:ext uri="{FF2B5EF4-FFF2-40B4-BE49-F238E27FC236}">
                  <a16:creationId xmlns:a16="http://schemas.microsoft.com/office/drawing/2014/main" id="{2AA4F24C-142A-4143-AF95-91C4EF229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119" y="2242251"/>
              <a:ext cx="53165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8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电源正极             用电器             电源负极</a:t>
              </a:r>
            </a:p>
          </p:txBody>
        </p:sp>
        <p:sp>
          <p:nvSpPr>
            <p:cNvPr id="7" name="Line 21">
              <a:extLst>
                <a:ext uri="{FF2B5EF4-FFF2-40B4-BE49-F238E27FC236}">
                  <a16:creationId xmlns:a16="http://schemas.microsoft.com/office/drawing/2014/main" id="{5389F267-C2ED-47CF-B611-2AF149764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3181" y="2422835"/>
              <a:ext cx="71780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22">
              <a:extLst>
                <a:ext uri="{FF2B5EF4-FFF2-40B4-BE49-F238E27FC236}">
                  <a16:creationId xmlns:a16="http://schemas.microsoft.com/office/drawing/2014/main" id="{47DA833C-4A8A-4E05-8A79-A0745346F8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366" y="2436892"/>
              <a:ext cx="59606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B5920EB9-37DE-4931-AA55-5546785F0C4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26"/>
          <a:stretch>
            <a:fillRect/>
          </a:stretch>
        </p:blipFill>
        <p:spPr>
          <a:xfrm>
            <a:off x="6058068" y="1156656"/>
            <a:ext cx="2167247" cy="141509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546F672-BB7C-46C6-AE4F-48DE1B3DF2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58067" y="2880113"/>
            <a:ext cx="2014316" cy="1501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8">
            <a:extLst>
              <a:ext uri="{FF2B5EF4-FFF2-40B4-BE49-F238E27FC236}">
                <a16:creationId xmlns:a16="http://schemas.microsoft.com/office/drawing/2014/main" id="{1C796A69-C164-4828-B13D-A0D123ED0912}"/>
              </a:ext>
            </a:extLst>
          </p:cNvPr>
          <p:cNvSpPr txBox="1"/>
          <p:nvPr/>
        </p:nvSpPr>
        <p:spPr>
          <a:xfrm>
            <a:off x="615675" y="3182107"/>
            <a:ext cx="4594501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舞台灯的亮度可变，说明通过灯的</a:t>
            </a:r>
            <a:r>
              <a:rPr lang="zh-CN" altLang="en-US" sz="1800" u="sng" kern="0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是变化的。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04CFE48B-2B46-44E8-A780-EBC73A69DB1F}"/>
              </a:ext>
            </a:extLst>
          </p:cNvPr>
          <p:cNvSpPr txBox="1"/>
          <p:nvPr/>
        </p:nvSpPr>
        <p:spPr>
          <a:xfrm>
            <a:off x="615675" y="2690477"/>
            <a:ext cx="1307615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想一想</a:t>
            </a: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F5AC1D21-11DA-4E45-A9D8-ED7B4275827D}"/>
              </a:ext>
            </a:extLst>
          </p:cNvPr>
          <p:cNvSpPr txBox="1"/>
          <p:nvPr/>
        </p:nvSpPr>
        <p:spPr>
          <a:xfrm>
            <a:off x="4147851" y="3205405"/>
            <a:ext cx="76200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电流</a:t>
            </a:r>
          </a:p>
        </p:txBody>
      </p:sp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540031" y="3975629"/>
            <a:ext cx="767760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三节干电池做电源灯泡更亮，说明通过灯泡的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电流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越大 。</a:t>
            </a:r>
          </a:p>
        </p:txBody>
      </p:sp>
      <p:grpSp>
        <p:nvGrpSpPr>
          <p:cNvPr id="9" name="组合 27"/>
          <p:cNvGrpSpPr/>
          <p:nvPr/>
        </p:nvGrpSpPr>
        <p:grpSpPr bwMode="auto">
          <a:xfrm>
            <a:off x="4675713" y="1739059"/>
            <a:ext cx="2141206" cy="1665383"/>
            <a:chOff x="4625166" y="1139906"/>
            <a:chExt cx="3796285" cy="2365560"/>
          </a:xfrm>
        </p:grpSpPr>
        <p:pic>
          <p:nvPicPr>
            <p:cNvPr id="10" name="Picture 5" descr="H:\2\人教教参资源\九\图\小灯泡.JPG"/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729" y="1139906"/>
              <a:ext cx="1454150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 descr="H:\2\人教教参资源\九\图\铡刀开关.JPG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166" y="1543131"/>
              <a:ext cx="1365250" cy="87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任意多边形 11"/>
            <p:cNvSpPr>
              <a:spLocks noChangeArrowheads="1"/>
            </p:cNvSpPr>
            <p:nvPr/>
          </p:nvSpPr>
          <p:spPr bwMode="auto">
            <a:xfrm rot="-1339167">
              <a:off x="5690379" y="1689181"/>
              <a:ext cx="1362075" cy="288925"/>
            </a:xfrm>
            <a:custGeom>
              <a:avLst/>
              <a:gdLst>
                <a:gd name="T0" fmla="*/ 0 w 1415143"/>
                <a:gd name="T1" fmla="*/ 51735 h 317500"/>
                <a:gd name="T2" fmla="*/ 503681 w 1415143"/>
                <a:gd name="T3" fmla="*/ 6933 h 317500"/>
                <a:gd name="T4" fmla="*/ 861561 w 1415143"/>
                <a:gd name="T5" fmla="*/ 93337 h 317500"/>
                <a:gd name="T6" fmla="*/ 0 60000 65536"/>
                <a:gd name="T7" fmla="*/ 0 60000 65536"/>
                <a:gd name="T8" fmla="*/ 0 60000 65536"/>
                <a:gd name="T9" fmla="*/ 0 w 1415143"/>
                <a:gd name="T10" fmla="*/ 0 h 317500"/>
                <a:gd name="T11" fmla="*/ 1415143 w 1415143"/>
                <a:gd name="T12" fmla="*/ 317500 h 3175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43" h="317500">
                  <a:moveTo>
                    <a:pt x="0" y="175986"/>
                  </a:moveTo>
                  <a:cubicBezTo>
                    <a:pt x="295729" y="87993"/>
                    <a:pt x="591458" y="0"/>
                    <a:pt x="827315" y="23586"/>
                  </a:cubicBezTo>
                  <a:cubicBezTo>
                    <a:pt x="1063172" y="47172"/>
                    <a:pt x="1239157" y="182336"/>
                    <a:pt x="1415143" y="317500"/>
                  </a:cubicBezTo>
                </a:path>
              </a:pathLst>
            </a:custGeom>
            <a:noFill/>
            <a:ln w="38100" cmpd="sng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3" name="Picture 2" descr="D:\我的文档\My Pictures\R九物上\3节干电池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7666" y="3018104"/>
              <a:ext cx="2524125" cy="487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任意多边形 22"/>
            <p:cNvSpPr/>
            <p:nvPr/>
          </p:nvSpPr>
          <p:spPr bwMode="auto">
            <a:xfrm>
              <a:off x="4836914" y="2190750"/>
              <a:ext cx="868561" cy="1123950"/>
            </a:xfrm>
            <a:custGeom>
              <a:avLst/>
              <a:gdLst>
                <a:gd name="T0" fmla="*/ 125611 w 868561"/>
                <a:gd name="T1" fmla="*/ 0 h 1123950"/>
                <a:gd name="T2" fmla="*/ 58936 w 868561"/>
                <a:gd name="T3" fmla="*/ 323850 h 1123950"/>
                <a:gd name="T4" fmla="*/ 868561 w 868561"/>
                <a:gd name="T5" fmla="*/ 1123950 h 1123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8561" h="1123950">
                  <a:moveTo>
                    <a:pt x="125611" y="0"/>
                  </a:moveTo>
                  <a:cubicBezTo>
                    <a:pt x="30361" y="68262"/>
                    <a:pt x="-64889" y="136525"/>
                    <a:pt x="58936" y="323850"/>
                  </a:cubicBezTo>
                  <a:cubicBezTo>
                    <a:pt x="182761" y="511175"/>
                    <a:pt x="525661" y="817562"/>
                    <a:pt x="868561" y="1123950"/>
                  </a:cubicBez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12"/>
            <p:cNvSpPr>
              <a:spLocks noChangeArrowheads="1"/>
            </p:cNvSpPr>
            <p:nvPr/>
          </p:nvSpPr>
          <p:spPr bwMode="auto">
            <a:xfrm rot="-810403">
              <a:off x="7810264" y="1837841"/>
              <a:ext cx="611187" cy="1434590"/>
            </a:xfrm>
            <a:custGeom>
              <a:avLst/>
              <a:gdLst>
                <a:gd name="T0" fmla="*/ 2217 w 945243"/>
                <a:gd name="T1" fmla="*/ 0 h 1774372"/>
                <a:gd name="T2" fmla="*/ 2894 w 945243"/>
                <a:gd name="T3" fmla="*/ 44371 h 1774372"/>
                <a:gd name="T4" fmla="*/ 0 w 945243"/>
                <a:gd name="T5" fmla="*/ 65157 h 1774372"/>
                <a:gd name="T6" fmla="*/ 0 60000 65536"/>
                <a:gd name="T7" fmla="*/ 0 60000 65536"/>
                <a:gd name="T8" fmla="*/ 0 60000 65536"/>
                <a:gd name="T9" fmla="*/ 0 w 945243"/>
                <a:gd name="T10" fmla="*/ 0 h 1774372"/>
                <a:gd name="T11" fmla="*/ 945243 w 945243"/>
                <a:gd name="T12" fmla="*/ 1774372 h 1774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5243" h="1774372">
                  <a:moveTo>
                    <a:pt x="642257" y="0"/>
                  </a:moveTo>
                  <a:cubicBezTo>
                    <a:pt x="793750" y="456293"/>
                    <a:pt x="945243" y="912586"/>
                    <a:pt x="838200" y="1208315"/>
                  </a:cubicBezTo>
                  <a:cubicBezTo>
                    <a:pt x="731157" y="1504044"/>
                    <a:pt x="0" y="1774372"/>
                    <a:pt x="0" y="1774372"/>
                  </a:cubicBezTo>
                </a:path>
              </a:pathLst>
            </a:custGeom>
            <a:noFill/>
            <a:ln w="38100" cmpd="sng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26"/>
          <p:cNvGrpSpPr/>
          <p:nvPr/>
        </p:nvGrpSpPr>
        <p:grpSpPr bwMode="auto">
          <a:xfrm>
            <a:off x="1068409" y="1846313"/>
            <a:ext cx="2413271" cy="1876989"/>
            <a:chOff x="554825" y="1151940"/>
            <a:chExt cx="3668713" cy="2274487"/>
          </a:xfrm>
        </p:grpSpPr>
        <p:pic>
          <p:nvPicPr>
            <p:cNvPr id="17" name="Picture 5" descr="H:\2\人教教参资源\九\图\小灯泡.JPG"/>
            <p:cNvPicPr preferRelativeResize="0"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9388" y="1151940"/>
              <a:ext cx="1454150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" descr="H:\2\人教教参资源\九\图\铡刀开关.JPG"/>
            <p:cNvPicPr preferRelativeResize="0"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25" y="1555165"/>
              <a:ext cx="1365250" cy="87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任意多边形 11"/>
            <p:cNvSpPr>
              <a:spLocks noChangeArrowheads="1"/>
            </p:cNvSpPr>
            <p:nvPr/>
          </p:nvSpPr>
          <p:spPr bwMode="auto">
            <a:xfrm rot="-1339167">
              <a:off x="1620038" y="1701215"/>
              <a:ext cx="1362075" cy="288925"/>
            </a:xfrm>
            <a:custGeom>
              <a:avLst/>
              <a:gdLst>
                <a:gd name="T0" fmla="*/ 0 w 1415143"/>
                <a:gd name="T1" fmla="*/ 51735 h 317500"/>
                <a:gd name="T2" fmla="*/ 503681 w 1415143"/>
                <a:gd name="T3" fmla="*/ 6933 h 317500"/>
                <a:gd name="T4" fmla="*/ 861561 w 1415143"/>
                <a:gd name="T5" fmla="*/ 93337 h 317500"/>
                <a:gd name="T6" fmla="*/ 0 60000 65536"/>
                <a:gd name="T7" fmla="*/ 0 60000 65536"/>
                <a:gd name="T8" fmla="*/ 0 60000 65536"/>
                <a:gd name="T9" fmla="*/ 0 w 1415143"/>
                <a:gd name="T10" fmla="*/ 0 h 317500"/>
                <a:gd name="T11" fmla="*/ 1415143 w 1415143"/>
                <a:gd name="T12" fmla="*/ 317500 h 3175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43" h="317500">
                  <a:moveTo>
                    <a:pt x="0" y="175986"/>
                  </a:moveTo>
                  <a:cubicBezTo>
                    <a:pt x="295729" y="87993"/>
                    <a:pt x="591458" y="0"/>
                    <a:pt x="827315" y="23586"/>
                  </a:cubicBezTo>
                  <a:cubicBezTo>
                    <a:pt x="1063172" y="47172"/>
                    <a:pt x="1239157" y="182336"/>
                    <a:pt x="1415143" y="317500"/>
                  </a:cubicBezTo>
                </a:path>
              </a:pathLst>
            </a:custGeom>
            <a:noFill/>
            <a:ln w="38100" cmpd="sng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165" y="2838009"/>
              <a:ext cx="1152525" cy="58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任意多边形 10"/>
            <p:cNvSpPr>
              <a:spLocks noChangeArrowheads="1"/>
            </p:cNvSpPr>
            <p:nvPr/>
          </p:nvSpPr>
          <p:spPr bwMode="auto">
            <a:xfrm>
              <a:off x="635788" y="2172702"/>
              <a:ext cx="1536700" cy="1028700"/>
            </a:xfrm>
            <a:custGeom>
              <a:avLst/>
              <a:gdLst>
                <a:gd name="T0" fmla="*/ 36836949 w 1179285"/>
                <a:gd name="T1" fmla="*/ 2330 h 1709057"/>
                <a:gd name="T2" fmla="*/ 5213834 w 1179285"/>
                <a:gd name="T3" fmla="*/ 920 h 1709057"/>
                <a:gd name="T4" fmla="*/ 5553881 w 1179285"/>
                <a:gd name="T5" fmla="*/ 0 h 1709057"/>
                <a:gd name="T6" fmla="*/ 0 60000 65536"/>
                <a:gd name="T7" fmla="*/ 0 60000 65536"/>
                <a:gd name="T8" fmla="*/ 0 60000 65536"/>
                <a:gd name="T9" fmla="*/ 0 w 1179285"/>
                <a:gd name="T10" fmla="*/ 0 h 1709057"/>
                <a:gd name="T11" fmla="*/ 1179285 w 1179285"/>
                <a:gd name="T12" fmla="*/ 1709057 h 1709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285" h="1709057">
                  <a:moveTo>
                    <a:pt x="1179285" y="1709057"/>
                  </a:moveTo>
                  <a:cubicBezTo>
                    <a:pt x="756556" y="1334407"/>
                    <a:pt x="333828" y="959757"/>
                    <a:pt x="166914" y="674914"/>
                  </a:cubicBezTo>
                  <a:cubicBezTo>
                    <a:pt x="0" y="390071"/>
                    <a:pt x="88900" y="195035"/>
                    <a:pt x="177800" y="0"/>
                  </a:cubicBezTo>
                </a:path>
              </a:pathLst>
            </a:custGeom>
            <a:noFill/>
            <a:ln w="38100" cmpd="sng">
              <a:solidFill>
                <a:srgbClr val="C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任意多边形 23"/>
            <p:cNvSpPr/>
            <p:nvPr/>
          </p:nvSpPr>
          <p:spPr bwMode="auto">
            <a:xfrm>
              <a:off x="3057525" y="1838325"/>
              <a:ext cx="1038324" cy="1371600"/>
            </a:xfrm>
            <a:custGeom>
              <a:avLst/>
              <a:gdLst>
                <a:gd name="T0" fmla="*/ 895350 w 1038324"/>
                <a:gd name="T1" fmla="*/ 0 h 1371600"/>
                <a:gd name="T2" fmla="*/ 1038225 w 1038324"/>
                <a:gd name="T3" fmla="*/ 485775 h 1371600"/>
                <a:gd name="T4" fmla="*/ 876300 w 1038324"/>
                <a:gd name="T5" fmla="*/ 1133475 h 1371600"/>
                <a:gd name="T6" fmla="*/ 0 w 1038324"/>
                <a:gd name="T7" fmla="*/ 1371600 h 137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38324" h="1371600">
                  <a:moveTo>
                    <a:pt x="895350" y="0"/>
                  </a:moveTo>
                  <a:cubicBezTo>
                    <a:pt x="968375" y="148431"/>
                    <a:pt x="1041400" y="296863"/>
                    <a:pt x="1038225" y="485775"/>
                  </a:cubicBezTo>
                  <a:cubicBezTo>
                    <a:pt x="1035050" y="674687"/>
                    <a:pt x="1049337" y="985838"/>
                    <a:pt x="876300" y="1133475"/>
                  </a:cubicBezTo>
                  <a:cubicBezTo>
                    <a:pt x="703263" y="1281112"/>
                    <a:pt x="142875" y="1346200"/>
                    <a:pt x="0" y="1371600"/>
                  </a:cubicBez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矩形 28"/>
          <p:cNvSpPr>
            <a:spLocks noChangeArrowheads="1"/>
          </p:cNvSpPr>
          <p:nvPr/>
        </p:nvSpPr>
        <p:spPr bwMode="auto">
          <a:xfrm>
            <a:off x="527544" y="1095421"/>
            <a:ext cx="8229634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同一个灯泡，分别用一节干电池和三节干电池做电源，观察亮度的变化，这说明什么？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E8817C4-A29E-4977-B3DC-0433C4177855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演示实验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22272" y="1169818"/>
            <a:ext cx="6629400" cy="4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．电流（</a:t>
            </a:r>
            <a:r>
              <a:rPr lang="en-US" altLang="zh-CN" sz="18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：表示电流强弱的物理量。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22272" y="1587434"/>
            <a:ext cx="8172450" cy="123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．单位：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安培，简称安，符号是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                常用单位：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毫安（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mA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）            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1 mA=10</a:t>
            </a:r>
            <a:r>
              <a:rPr lang="en-US" altLang="zh-CN" sz="1800" b="1" kern="0" baseline="30000" dirty="0">
                <a:solidFill>
                  <a:srgbClr val="000000"/>
                </a:solidFill>
                <a:cs typeface="+mn-ea"/>
                <a:sym typeface="+mn-lt"/>
              </a:rPr>
              <a:t>-3 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A	</a:t>
            </a:r>
          </a:p>
          <a:p>
            <a:pPr defTabSz="914378">
              <a:lnSpc>
                <a:spcPct val="15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　　                               微安（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mA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）  </a:t>
            </a:r>
            <a:r>
              <a:rPr 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	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1 mA =10</a:t>
            </a:r>
            <a:r>
              <a:rPr lang="en-US" altLang="zh-CN" sz="1800" b="1" kern="0" baseline="30000" dirty="0">
                <a:solidFill>
                  <a:srgbClr val="000000"/>
                </a:solidFill>
                <a:cs typeface="+mn-ea"/>
                <a:sym typeface="+mn-lt"/>
              </a:rPr>
              <a:t>-6 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</a:p>
        </p:txBody>
      </p:sp>
      <p:pic>
        <p:nvPicPr>
          <p:cNvPr id="7" name="图片 6"/>
          <p:cNvPicPr preferRelativeResize="0"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7572" y="2819457"/>
            <a:ext cx="1282728" cy="1634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文本框 62482"/>
          <p:cNvSpPr txBox="1"/>
          <p:nvPr/>
        </p:nvSpPr>
        <p:spPr>
          <a:xfrm>
            <a:off x="2215276" y="3219279"/>
            <a:ext cx="6357224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安培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:(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1775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年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—1836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年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  <a:hlinkClick r:id="rId3"/>
              </a:rPr>
              <a:t>法国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物理学家、化学家，在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  <a:hlinkClick r:id="rId4"/>
              </a:rPr>
              <a:t>电磁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作用方面的研究成就卓著，电动力学的先创者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对数学也有贡献。</a:t>
            </a:r>
            <a:endParaRPr lang="zh-CN" altLang="en-US" sz="1800" b="1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2765268-2079-4FD1-A053-DB9C8569DA1E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一、电流的强弱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84370" y="1223249"/>
            <a:ext cx="2200768" cy="4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solidFill>
                  <a:srgbClr val="7030A0"/>
                </a:solidFill>
                <a:cs typeface="+mn-ea"/>
                <a:sym typeface="+mn-lt"/>
              </a:rPr>
              <a:t>3.</a:t>
            </a:r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常见的电流：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2DAF293-A219-4467-B288-FE5E76678DB0}"/>
              </a:ext>
            </a:extLst>
          </p:cNvPr>
          <p:cNvGrpSpPr/>
          <p:nvPr/>
        </p:nvGrpSpPr>
        <p:grpSpPr>
          <a:xfrm>
            <a:off x="643548" y="2244499"/>
            <a:ext cx="7640597" cy="1845713"/>
            <a:chOff x="858064" y="2294165"/>
            <a:chExt cx="7741878" cy="1870179"/>
          </a:xfrm>
        </p:grpSpPr>
        <p:grpSp>
          <p:nvGrpSpPr>
            <p:cNvPr id="21" name="组合 20"/>
            <p:cNvGrpSpPr/>
            <p:nvPr/>
          </p:nvGrpSpPr>
          <p:grpSpPr>
            <a:xfrm>
              <a:off x="858064" y="2294165"/>
              <a:ext cx="1927370" cy="1569307"/>
              <a:chOff x="338667" y="961924"/>
              <a:chExt cx="2286565" cy="1861772"/>
            </a:xfrm>
          </p:grpSpPr>
          <p:pic>
            <p:nvPicPr>
              <p:cNvPr id="2" name="图片 1"/>
              <p:cNvPicPr preferRelativeResize="0"/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04847" y="961924"/>
                <a:ext cx="1440000" cy="1440000"/>
              </a:xfrm>
              <a:prstGeom prst="rect">
                <a:avLst/>
              </a:prstGeom>
            </p:spPr>
          </p:pic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338667" y="2401924"/>
                <a:ext cx="2286565" cy="421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914378">
                  <a:lnSpc>
                    <a:spcPct val="120000"/>
                  </a:lnSpc>
                </a:pPr>
                <a:r>
                  <a:rPr lang="zh-CN" altLang="en-US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计算器：约</a:t>
                </a:r>
                <a:r>
                  <a:rPr lang="en-US" altLang="zh-CN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100μA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085577" y="2294165"/>
              <a:ext cx="1740864" cy="1821511"/>
              <a:chOff x="2738681" y="777257"/>
              <a:chExt cx="2065301" cy="2160980"/>
            </a:xfrm>
          </p:grpSpPr>
          <p:pic>
            <p:nvPicPr>
              <p:cNvPr id="4" name="图片 3"/>
              <p:cNvPicPr preferRelativeResize="0"/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828432" y="777257"/>
                <a:ext cx="1809284" cy="1440000"/>
              </a:xfrm>
              <a:prstGeom prst="rect">
                <a:avLst/>
              </a:prstGeom>
            </p:spPr>
          </p:pic>
          <p:sp>
            <p:nvSpPr>
              <p:cNvPr id="18" name="Rectangle 3"/>
              <p:cNvSpPr>
                <a:spLocks noChangeArrowheads="1"/>
              </p:cNvSpPr>
              <p:nvPr/>
            </p:nvSpPr>
            <p:spPr bwMode="auto">
              <a:xfrm>
                <a:off x="2738681" y="2205684"/>
                <a:ext cx="2065301" cy="732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914378">
                  <a:lnSpc>
                    <a:spcPct val="120000"/>
                  </a:lnSpc>
                </a:pPr>
                <a:r>
                  <a:rPr lang="zh-CN" altLang="en-US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半导体收音机：约</a:t>
                </a:r>
                <a:r>
                  <a:rPr lang="en-US" altLang="zh-CN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50mA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126584" y="2294165"/>
              <a:ext cx="1459404" cy="1870179"/>
              <a:chOff x="4948880" y="777257"/>
              <a:chExt cx="1731388" cy="2218718"/>
            </a:xfrm>
          </p:grpSpPr>
          <p:pic>
            <p:nvPicPr>
              <p:cNvPr id="9" name="图片 8"/>
              <p:cNvPicPr preferRelativeResize="0"/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134881" y="777257"/>
                <a:ext cx="1440000" cy="1440000"/>
              </a:xfrm>
              <a:prstGeom prst="rect">
                <a:avLst/>
              </a:prstGeom>
            </p:spPr>
          </p:pic>
          <p:sp>
            <p:nvSpPr>
              <p:cNvPr id="19" name="Rectangle 3"/>
              <p:cNvSpPr>
                <a:spLocks noChangeArrowheads="1"/>
              </p:cNvSpPr>
              <p:nvPr/>
            </p:nvSpPr>
            <p:spPr bwMode="auto">
              <a:xfrm>
                <a:off x="4948880" y="2263422"/>
                <a:ext cx="1731388" cy="732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914378">
                  <a:lnSpc>
                    <a:spcPct val="120000"/>
                  </a:lnSpc>
                </a:pPr>
                <a:r>
                  <a:rPr lang="zh-CN" altLang="en-US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手电筒：约</a:t>
                </a:r>
                <a:r>
                  <a:rPr lang="en-US" altLang="zh-CN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200mA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6886132" y="2294165"/>
              <a:ext cx="1713810" cy="1569307"/>
              <a:chOff x="7004685" y="879327"/>
              <a:chExt cx="2033205" cy="1861772"/>
            </a:xfrm>
          </p:grpSpPr>
          <p:pic>
            <p:nvPicPr>
              <p:cNvPr id="10" name="图片 9"/>
              <p:cNvPicPr preferRelativeResize="0"/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5950"/>
              <a:stretch>
                <a:fillRect/>
              </a:stretch>
            </p:blipFill>
            <p:spPr>
              <a:xfrm>
                <a:off x="7147323" y="879327"/>
                <a:ext cx="1773963" cy="1428427"/>
              </a:xfrm>
              <a:prstGeom prst="rect">
                <a:avLst/>
              </a:prstGeom>
            </p:spPr>
          </p:pic>
          <p:sp>
            <p:nvSpPr>
              <p:cNvPr id="20" name="Rectangle 3"/>
              <p:cNvSpPr>
                <a:spLocks noChangeArrowheads="1"/>
              </p:cNvSpPr>
              <p:nvPr/>
            </p:nvSpPr>
            <p:spPr bwMode="auto">
              <a:xfrm>
                <a:off x="7004685" y="2319327"/>
                <a:ext cx="2033205" cy="421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914378">
                  <a:lnSpc>
                    <a:spcPct val="120000"/>
                  </a:lnSpc>
                </a:pPr>
                <a:r>
                  <a:rPr lang="zh-CN" altLang="en-US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节能灯：约</a:t>
                </a:r>
                <a:r>
                  <a:rPr lang="en-US" altLang="zh-CN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0.1A</a:t>
                </a:r>
              </a:p>
            </p:txBody>
          </p:sp>
        </p:grp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DD2010AF-E4D2-4D8A-950F-505A6228FE39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一、电流的强弱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51908" y="1337198"/>
            <a:ext cx="4120092" cy="369330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sz="1800" kern="0" dirty="0">
                <a:cs typeface="+mn-ea"/>
                <a:sym typeface="+mn-lt"/>
              </a:rPr>
              <a:t>1. </a:t>
            </a:r>
            <a:r>
              <a:rPr lang="zh-CN" altLang="en-US" sz="1800" kern="0" dirty="0">
                <a:cs typeface="+mn-ea"/>
                <a:sym typeface="+mn-lt"/>
              </a:rPr>
              <a:t>电流表：测量电流的仪表。</a:t>
            </a:r>
          </a:p>
        </p:txBody>
      </p:sp>
      <p:sp>
        <p:nvSpPr>
          <p:cNvPr id="10" name="矩形 9"/>
          <p:cNvSpPr/>
          <p:nvPr/>
        </p:nvSpPr>
        <p:spPr>
          <a:xfrm>
            <a:off x="451908" y="1875660"/>
            <a:ext cx="213143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1800" kern="0" dirty="0">
                <a:cs typeface="+mn-ea"/>
                <a:sym typeface="+mn-lt"/>
              </a:rPr>
              <a:t>2. </a:t>
            </a:r>
            <a:r>
              <a:rPr lang="zh-CN" altLang="en-US" sz="1800" kern="0" dirty="0">
                <a:cs typeface="+mn-ea"/>
                <a:sym typeface="+mn-lt"/>
              </a:rPr>
              <a:t>认识电流表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695648" y="1598063"/>
            <a:ext cx="4120092" cy="2581612"/>
            <a:chOff x="2582332" y="1299633"/>
            <a:chExt cx="5892802" cy="369237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441" y="1299633"/>
              <a:ext cx="1933575" cy="3448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AutoShape 22"/>
            <p:cNvSpPr>
              <a:spLocks noChangeArrowheads="1"/>
            </p:cNvSpPr>
            <p:nvPr/>
          </p:nvSpPr>
          <p:spPr bwMode="auto">
            <a:xfrm>
              <a:off x="6578599" y="1401877"/>
              <a:ext cx="1353445" cy="435205"/>
            </a:xfrm>
            <a:prstGeom prst="wedgeRoundRectCallout">
              <a:avLst>
                <a:gd name="adj1" fmla="val -113333"/>
                <a:gd name="adj2" fmla="val 53912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刻度盘</a:t>
              </a:r>
            </a:p>
          </p:txBody>
        </p:sp>
        <p:sp>
          <p:nvSpPr>
            <p:cNvPr id="13" name="AutoShape 22"/>
            <p:cNvSpPr>
              <a:spLocks noChangeArrowheads="1"/>
            </p:cNvSpPr>
            <p:nvPr/>
          </p:nvSpPr>
          <p:spPr bwMode="auto">
            <a:xfrm>
              <a:off x="3132667" y="1903942"/>
              <a:ext cx="857086" cy="508000"/>
            </a:xfrm>
            <a:prstGeom prst="wedgeRoundRectCallout">
              <a:avLst>
                <a:gd name="adj1" fmla="val 162416"/>
                <a:gd name="adj2" fmla="val 31019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defTabSz="914378"/>
              <a:r>
                <a:rPr lang="zh-CN" altLang="en-US" kern="0" dirty="0">
                  <a:cs typeface="+mn-ea"/>
                  <a:sym typeface="+mn-lt"/>
                </a:rPr>
                <a:t>单位</a:t>
              </a:r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>
              <a:off x="2966608" y="2681819"/>
              <a:ext cx="854869" cy="341840"/>
            </a:xfrm>
            <a:prstGeom prst="wedgeRoundRectCallout">
              <a:avLst>
                <a:gd name="adj1" fmla="val 166097"/>
                <a:gd name="adj2" fmla="val -74935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指针</a:t>
              </a:r>
              <a:endParaRPr lang="en-US" altLang="zh-CN" kern="0" dirty="0">
                <a:cs typeface="+mn-ea"/>
                <a:sym typeface="+mn-lt"/>
              </a:endParaRPr>
            </a:p>
          </p:txBody>
        </p:sp>
        <p:sp>
          <p:nvSpPr>
            <p:cNvPr id="15" name="AutoShape 22"/>
            <p:cNvSpPr>
              <a:spLocks noChangeArrowheads="1"/>
            </p:cNvSpPr>
            <p:nvPr/>
          </p:nvSpPr>
          <p:spPr bwMode="auto">
            <a:xfrm>
              <a:off x="6432918" y="2462741"/>
              <a:ext cx="1541460" cy="423333"/>
            </a:xfrm>
            <a:prstGeom prst="wedgeRoundRectCallout">
              <a:avLst>
                <a:gd name="adj1" fmla="val -122838"/>
                <a:gd name="adj2" fmla="val 113324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调零旋钮</a:t>
              </a:r>
            </a:p>
          </p:txBody>
        </p:sp>
        <p:sp>
          <p:nvSpPr>
            <p:cNvPr id="16" name="AutoShape 22"/>
            <p:cNvSpPr>
              <a:spLocks noChangeArrowheads="1"/>
            </p:cNvSpPr>
            <p:nvPr/>
          </p:nvSpPr>
          <p:spPr bwMode="auto">
            <a:xfrm>
              <a:off x="6721953" y="3144310"/>
              <a:ext cx="1579562" cy="476250"/>
            </a:xfrm>
            <a:prstGeom prst="wedgeRoundRectCallout">
              <a:avLst>
                <a:gd name="adj1" fmla="val -101764"/>
                <a:gd name="adj2" fmla="val 68829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正接线柱</a:t>
              </a:r>
            </a:p>
          </p:txBody>
        </p:sp>
        <p:sp>
          <p:nvSpPr>
            <p:cNvPr id="17" name="AutoShape 22"/>
            <p:cNvSpPr>
              <a:spLocks noChangeArrowheads="1"/>
            </p:cNvSpPr>
            <p:nvPr/>
          </p:nvSpPr>
          <p:spPr bwMode="auto">
            <a:xfrm>
              <a:off x="2582332" y="3644901"/>
              <a:ext cx="1407421" cy="444500"/>
            </a:xfrm>
            <a:prstGeom prst="wedgeRoundRectCallout">
              <a:avLst>
                <a:gd name="adj1" fmla="val 96727"/>
                <a:gd name="adj2" fmla="val -28023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负接线柱</a:t>
              </a:r>
            </a:p>
          </p:txBody>
        </p:sp>
        <p:sp>
          <p:nvSpPr>
            <p:cNvPr id="18" name="AutoShape 22"/>
            <p:cNvSpPr>
              <a:spLocks noChangeArrowheads="1"/>
            </p:cNvSpPr>
            <p:nvPr/>
          </p:nvSpPr>
          <p:spPr bwMode="auto">
            <a:xfrm>
              <a:off x="3989753" y="4503360"/>
              <a:ext cx="2134497" cy="488648"/>
            </a:xfrm>
            <a:prstGeom prst="wedgeRoundRectCallout">
              <a:avLst>
                <a:gd name="adj1" fmla="val 9389"/>
                <a:gd name="adj2" fmla="val -147662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量程为</a:t>
              </a:r>
              <a:r>
                <a:rPr lang="en-US" altLang="zh-CN" kern="0" dirty="0">
                  <a:cs typeface="+mn-ea"/>
                  <a:sym typeface="+mn-lt"/>
                </a:rPr>
                <a:t>0</a:t>
              </a:r>
              <a:r>
                <a:rPr lang="zh-CN" altLang="en-US" kern="0" dirty="0">
                  <a:cs typeface="+mn-ea"/>
                  <a:sym typeface="+mn-lt"/>
                </a:rPr>
                <a:t>～</a:t>
              </a:r>
              <a:r>
                <a:rPr lang="en-US" altLang="zh-CN" kern="0" dirty="0">
                  <a:cs typeface="+mn-ea"/>
                  <a:sym typeface="+mn-lt"/>
                </a:rPr>
                <a:t>0.6 A</a:t>
              </a: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6520230" y="3968750"/>
              <a:ext cx="1954904" cy="329141"/>
            </a:xfrm>
            <a:prstGeom prst="wedgeRoundRectCallout">
              <a:avLst>
                <a:gd name="adj1" fmla="val -78435"/>
                <a:gd name="adj2" fmla="val -45764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algn="ctr" defTabSz="914378"/>
              <a:r>
                <a:rPr lang="zh-CN" altLang="en-US" kern="0" dirty="0">
                  <a:cs typeface="+mn-ea"/>
                  <a:sym typeface="+mn-lt"/>
                </a:rPr>
                <a:t>量程为</a:t>
              </a:r>
              <a:r>
                <a:rPr lang="en-US" altLang="zh-CN" kern="0" dirty="0">
                  <a:cs typeface="+mn-ea"/>
                  <a:sym typeface="+mn-lt"/>
                </a:rPr>
                <a:t>0</a:t>
              </a:r>
              <a:r>
                <a:rPr lang="zh-CN" altLang="en-US" kern="0" dirty="0">
                  <a:cs typeface="+mn-ea"/>
                  <a:sym typeface="+mn-lt"/>
                </a:rPr>
                <a:t>～</a:t>
              </a:r>
              <a:r>
                <a:rPr lang="en-US" altLang="zh-CN" kern="0" dirty="0">
                  <a:cs typeface="+mn-ea"/>
                  <a:sym typeface="+mn-lt"/>
                </a:rPr>
                <a:t>3 A</a:t>
              </a:r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1A664659-0381-443D-8E5E-2830F53C4F19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二、电流的测量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27030"/>
              </p:ext>
            </p:extLst>
          </p:nvPr>
        </p:nvGraphicFramePr>
        <p:xfrm>
          <a:off x="553710" y="2273183"/>
          <a:ext cx="3735468" cy="2251837"/>
        </p:xfrm>
        <a:graphic>
          <a:graphicData uri="http://schemas.openxmlformats.org/drawingml/2006/table">
            <a:tbl>
              <a:tblPr/>
              <a:tblGrid>
                <a:gridCol w="124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接线柱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量程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分度值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“-”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“0.6”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“-”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“3”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46"/>
          <p:cNvSpPr>
            <a:spLocks noChangeArrowheads="1"/>
          </p:cNvSpPr>
          <p:nvPr/>
        </p:nvSpPr>
        <p:spPr bwMode="auto">
          <a:xfrm>
            <a:off x="1979377" y="2993283"/>
            <a:ext cx="992099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en-US" sz="1800" b="1" kern="0" dirty="0">
                <a:cs typeface="+mn-ea"/>
                <a:sym typeface="+mn-lt"/>
              </a:rPr>
              <a:t>0～0.6A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2029471" y="3827778"/>
            <a:ext cx="86345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 fontAlgn="ctr">
              <a:spcBef>
                <a:spcPct val="20000"/>
              </a:spcBef>
              <a:buClr>
                <a:srgbClr val="535353"/>
              </a:buClr>
              <a:buSzPct val="75000"/>
            </a:pPr>
            <a:r>
              <a:rPr lang="en-US" sz="1800" b="1" kern="0" dirty="0">
                <a:cs typeface="+mn-ea"/>
                <a:sym typeface="+mn-lt"/>
              </a:rPr>
              <a:t>0～3 A</a:t>
            </a:r>
          </a:p>
        </p:txBody>
      </p:sp>
      <p:sp>
        <p:nvSpPr>
          <p:cNvPr id="5" name="Rectangle 148"/>
          <p:cNvSpPr>
            <a:spLocks noChangeArrowheads="1"/>
          </p:cNvSpPr>
          <p:nvPr/>
        </p:nvSpPr>
        <p:spPr bwMode="auto">
          <a:xfrm>
            <a:off x="3258198" y="3038282"/>
            <a:ext cx="755255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en-US" sz="1800" b="1" kern="0" dirty="0">
                <a:cs typeface="+mn-ea"/>
                <a:sym typeface="+mn-lt"/>
              </a:rPr>
              <a:t>0.02A</a:t>
            </a:r>
          </a:p>
        </p:txBody>
      </p:sp>
      <p:sp>
        <p:nvSpPr>
          <p:cNvPr id="6" name="Rectangle 149"/>
          <p:cNvSpPr>
            <a:spLocks noChangeArrowheads="1"/>
          </p:cNvSpPr>
          <p:nvPr/>
        </p:nvSpPr>
        <p:spPr bwMode="auto">
          <a:xfrm>
            <a:off x="3334397" y="3827778"/>
            <a:ext cx="62661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en-US" sz="1800" b="1" kern="0" dirty="0">
                <a:cs typeface="+mn-ea"/>
                <a:sym typeface="+mn-lt"/>
              </a:rPr>
              <a:t>0.1A</a:t>
            </a:r>
          </a:p>
        </p:txBody>
      </p:sp>
      <p:grpSp>
        <p:nvGrpSpPr>
          <p:cNvPr id="7" name="Group 15"/>
          <p:cNvGrpSpPr/>
          <p:nvPr/>
        </p:nvGrpSpPr>
        <p:grpSpPr bwMode="auto">
          <a:xfrm>
            <a:off x="1979378" y="1095721"/>
            <a:ext cx="1067593" cy="485660"/>
            <a:chOff x="0" y="0"/>
            <a:chExt cx="998" cy="454"/>
          </a:xfrm>
        </p:grpSpPr>
        <p:sp>
          <p:nvSpPr>
            <p:cNvPr id="8" name="Line 16"/>
            <p:cNvSpPr>
              <a:spLocks noChangeShapeType="1"/>
            </p:cNvSpPr>
            <p:nvPr/>
          </p:nvSpPr>
          <p:spPr bwMode="auto">
            <a:xfrm>
              <a:off x="0" y="272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1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17"/>
            <p:cNvGrpSpPr/>
            <p:nvPr/>
          </p:nvGrpSpPr>
          <p:grpSpPr bwMode="auto">
            <a:xfrm>
              <a:off x="295" y="68"/>
              <a:ext cx="385" cy="386"/>
              <a:chOff x="0" y="0"/>
              <a:chExt cx="385" cy="386"/>
            </a:xfrm>
          </p:grpSpPr>
          <p:sp>
            <p:nvSpPr>
              <p:cNvPr id="12" name="Oval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5" cy="38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defTabSz="914378"/>
                <a:endParaRPr lang="zh-CN" altLang="zh-CN" sz="11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46" y="23"/>
                <a:ext cx="272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>
                  <a:spcBef>
                    <a:spcPct val="50000"/>
                  </a:spcBef>
                </a:pPr>
                <a:r>
                  <a:rPr lang="en-US" altLang="zh-CN" sz="18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</p:grp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46" y="0"/>
              <a:ext cx="27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en-US" altLang="zh-CN" sz="18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+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681" y="0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－</a:t>
              </a:r>
              <a:endParaRPr lang="en-US" b="1" ker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95300" y="1153573"/>
            <a:ext cx="2070100" cy="4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cs typeface="+mn-ea"/>
                <a:sym typeface="+mn-lt"/>
              </a:rPr>
              <a:t>3.</a:t>
            </a:r>
            <a:r>
              <a:rPr lang="zh-CN" altLang="en-US" sz="1800" kern="0" dirty="0">
                <a:cs typeface="+mn-ea"/>
                <a:sym typeface="+mn-lt"/>
              </a:rPr>
              <a:t>元件符号：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42292" y="1250546"/>
            <a:ext cx="5946247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20000"/>
              </a:lnSpc>
              <a:def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>
              <a:lnSpc>
                <a:spcPct val="100000"/>
              </a:lnSpc>
            </a:pP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调零：调零旋钮使指针指在零刻度线</a:t>
            </a:r>
            <a:endParaRPr lang="en-US" altLang="zh-CN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495301" y="1631633"/>
            <a:ext cx="2286203" cy="4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800" kern="0" dirty="0">
                <a:cs typeface="+mn-ea"/>
                <a:sym typeface="+mn-lt"/>
              </a:rPr>
              <a:t>4.</a:t>
            </a:r>
            <a:r>
              <a:rPr lang="zh-CN" altLang="en-US" sz="1800" kern="0" dirty="0">
                <a:cs typeface="+mn-ea"/>
                <a:sym typeface="+mn-lt"/>
              </a:rPr>
              <a:t>电流表的使用：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06501" y="1212051"/>
            <a:ext cx="142539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使用前：</a:t>
            </a:r>
          </a:p>
        </p:txBody>
      </p:sp>
      <p:pic>
        <p:nvPicPr>
          <p:cNvPr id="18" name="Picture 7" descr="双量程电流表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845" y="2264030"/>
            <a:ext cx="1873251" cy="2241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142291" y="1596795"/>
            <a:ext cx="3870942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认清量程和分度值</a:t>
            </a:r>
            <a:endParaRPr lang="en-US" altLang="zh-CN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CADB95E-16D3-4B40-9F97-62940C247D42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二、电流的测量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>
            <a:spLocks noChangeArrowheads="1"/>
          </p:cNvSpPr>
          <p:nvPr/>
        </p:nvSpPr>
        <p:spPr bwMode="auto">
          <a:xfrm>
            <a:off x="849708" y="1594626"/>
            <a:ext cx="7320488" cy="459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）电流表必须和被测的用电器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串联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  <a:endParaRPr lang="zh-CN" altLang="en-US" sz="1500" kern="0" dirty="0">
              <a:solidFill>
                <a:srgbClr val="CC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4433" y="1248377"/>
            <a:ext cx="2692400" cy="34624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378" latinLnBrk="1" hangingPunct="0">
              <a:defRPr/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电流表的连接：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467" y="2481531"/>
            <a:ext cx="2965943" cy="155786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49708" y="2012986"/>
            <a:ext cx="7832221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）电流必须从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正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接线柱流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入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，从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负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接线柱流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出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  <a:endParaRPr lang="zh-CN" altLang="en-US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pic>
        <p:nvPicPr>
          <p:cNvPr id="7" name="Picture 7" descr="双量程电流表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262" y="1248377"/>
            <a:ext cx="2302934" cy="27550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79F8342-574D-42D1-9E98-4A0D3E46BD59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二、电流的测量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>
            <a:spLocks noChangeArrowheads="1"/>
          </p:cNvSpPr>
          <p:nvPr/>
        </p:nvSpPr>
        <p:spPr bwMode="auto">
          <a:xfrm>
            <a:off x="301731" y="1307023"/>
            <a:ext cx="3676644" cy="3830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）必须正确选择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量程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  <a:endParaRPr lang="zh-CN" altLang="en-US" sz="1800" kern="0" dirty="0">
              <a:solidFill>
                <a:srgbClr val="CC0000"/>
              </a:solidFill>
              <a:cs typeface="+mn-ea"/>
              <a:sym typeface="+mn-lt"/>
            </a:endParaRPr>
          </a:p>
        </p:txBody>
      </p:sp>
      <p:sp>
        <p:nvSpPr>
          <p:cNvPr id="3" name="TextBox 15"/>
          <p:cNvSpPr>
            <a:spLocks noChangeArrowheads="1"/>
          </p:cNvSpPr>
          <p:nvPr/>
        </p:nvSpPr>
        <p:spPr bwMode="auto">
          <a:xfrm>
            <a:off x="328170" y="3307420"/>
            <a:ext cx="4891531" cy="53631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绝不允许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把电流表直接连到电源的两极！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99912" y="1801262"/>
            <a:ext cx="412062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用试触法，从大量程开始选</a:t>
            </a:r>
          </a:p>
        </p:txBody>
      </p:sp>
      <p:pic>
        <p:nvPicPr>
          <p:cNvPr id="5" name="图片 4"/>
          <p:cNvPicPr preferRelativeResize="0"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1641" y="797800"/>
            <a:ext cx="2814788" cy="17846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99913" y="2102629"/>
            <a:ext cx="4120620" cy="110799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闭合开关后，用导线迅速碰触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3A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的接线柱，看闭合的瞬间，指针偏转是否超出最大值。若没有，则改用小量程再试触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956997" y="2730393"/>
            <a:ext cx="2144074" cy="1640731"/>
            <a:chOff x="6335713" y="3589868"/>
            <a:chExt cx="1873250" cy="2732617"/>
          </a:xfrm>
        </p:grpSpPr>
        <p:grpSp>
          <p:nvGrpSpPr>
            <p:cNvPr id="7" name="Group 13"/>
            <p:cNvGrpSpPr/>
            <p:nvPr/>
          </p:nvGrpSpPr>
          <p:grpSpPr bwMode="auto">
            <a:xfrm>
              <a:off x="6516688" y="3589868"/>
              <a:ext cx="1452562" cy="2732617"/>
              <a:chOff x="0" y="0"/>
              <a:chExt cx="1090" cy="1539"/>
            </a:xfrm>
          </p:grpSpPr>
          <p:pic>
            <p:nvPicPr>
              <p:cNvPr id="8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" y="0"/>
                <a:ext cx="844" cy="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 descr="H:\2\人教教参资源\九\图\电池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4" y="1044"/>
                <a:ext cx="908" cy="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未知"/>
              <p:cNvSpPr/>
              <p:nvPr/>
            </p:nvSpPr>
            <p:spPr bwMode="auto">
              <a:xfrm>
                <a:off x="794" y="726"/>
                <a:ext cx="296" cy="590"/>
              </a:xfrm>
              <a:custGeom>
                <a:avLst/>
                <a:gdLst>
                  <a:gd name="T0" fmla="*/ 0 w 296"/>
                  <a:gd name="T1" fmla="*/ 0 h 590"/>
                  <a:gd name="T2" fmla="*/ 273 w 296"/>
                  <a:gd name="T3" fmla="*/ 182 h 590"/>
                  <a:gd name="T4" fmla="*/ 137 w 296"/>
                  <a:gd name="T5" fmla="*/ 590 h 5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6" h="590">
                    <a:moveTo>
                      <a:pt x="0" y="0"/>
                    </a:moveTo>
                    <a:cubicBezTo>
                      <a:pt x="125" y="42"/>
                      <a:pt x="250" y="84"/>
                      <a:pt x="273" y="182"/>
                    </a:cubicBezTo>
                    <a:cubicBezTo>
                      <a:pt x="296" y="280"/>
                      <a:pt x="216" y="435"/>
                      <a:pt x="137" y="59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未知"/>
              <p:cNvSpPr/>
              <p:nvPr/>
            </p:nvSpPr>
            <p:spPr bwMode="auto">
              <a:xfrm>
                <a:off x="0" y="688"/>
                <a:ext cx="341" cy="651"/>
              </a:xfrm>
              <a:custGeom>
                <a:avLst/>
                <a:gdLst>
                  <a:gd name="T0" fmla="*/ 341 w 341"/>
                  <a:gd name="T1" fmla="*/ 16 h 651"/>
                  <a:gd name="T2" fmla="*/ 23 w 341"/>
                  <a:gd name="T3" fmla="*/ 106 h 651"/>
                  <a:gd name="T4" fmla="*/ 205 w 341"/>
                  <a:gd name="T5" fmla="*/ 651 h 6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1" h="651">
                    <a:moveTo>
                      <a:pt x="341" y="16"/>
                    </a:moveTo>
                    <a:cubicBezTo>
                      <a:pt x="193" y="8"/>
                      <a:pt x="46" y="0"/>
                      <a:pt x="23" y="106"/>
                    </a:cubicBezTo>
                    <a:cubicBezTo>
                      <a:pt x="0" y="212"/>
                      <a:pt x="102" y="431"/>
                      <a:pt x="205" y="651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8"/>
            <p:cNvGrpSpPr/>
            <p:nvPr/>
          </p:nvGrpSpPr>
          <p:grpSpPr bwMode="auto">
            <a:xfrm>
              <a:off x="6335713" y="3831167"/>
              <a:ext cx="1873250" cy="2296584"/>
              <a:chOff x="0" y="0"/>
              <a:chExt cx="1406" cy="1293"/>
            </a:xfrm>
          </p:grpSpPr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 flipH="1">
                <a:off x="23" y="0"/>
                <a:ext cx="1315" cy="129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0" y="68"/>
                <a:ext cx="1406" cy="1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789C264F-8E17-4D85-9C29-8C8F0C44980A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二、电流的测量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3pjb4xnz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796</Words>
  <Application>Microsoft Office PowerPoint</Application>
  <PresentationFormat>全屏显示(16:9)</PresentationFormat>
  <Paragraphs>133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FandolFang R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2020-05-16T14:57:27Z</dcterms:created>
  <dcterms:modified xsi:type="dcterms:W3CDTF">2023-10-29T01:01:42Z</dcterms:modified>
</cp:coreProperties>
</file>