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23"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24" r:id="rId40"/>
  </p:sldIdLst>
  <p:sldSz cx="9144000" cy="5143500" type="screen16x9"/>
  <p:notesSz cx="6858000" cy="9144000"/>
  <p:custDataLst>
    <p:tags r:id="rId42"/>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65" userDrawn="1">
          <p15:clr>
            <a:srgbClr val="A4A3A4"/>
          </p15:clr>
        </p15:guide>
        <p15:guide id="3" orient="horz" pos="663" userDrawn="1">
          <p15:clr>
            <a:srgbClr val="A4A3A4"/>
          </p15:clr>
        </p15:guide>
        <p15:guide id="4" orient="horz" pos="712" userDrawn="1">
          <p15:clr>
            <a:srgbClr val="A4A3A4"/>
          </p15:clr>
        </p15:guide>
        <p15:guide id="5" orient="horz" pos="3952" userDrawn="1">
          <p15:clr>
            <a:srgbClr val="A4A3A4"/>
          </p15:clr>
        </p15:guide>
        <p15:guide id="6" orient="horz" pos="3861" userDrawn="1">
          <p15:clr>
            <a:srgbClr val="A4A3A4"/>
          </p15:clr>
        </p15:guide>
        <p15:guide id="7" orient="horz" pos="497">
          <p15:clr>
            <a:srgbClr val="A4A3A4"/>
          </p15:clr>
        </p15:guide>
        <p15:guide id="8" orient="horz" pos="534">
          <p15:clr>
            <a:srgbClr val="A4A3A4"/>
          </p15:clr>
        </p15:guide>
        <p15:guide id="9" orient="horz" pos="2964">
          <p15:clr>
            <a:srgbClr val="A4A3A4"/>
          </p15:clr>
        </p15:guide>
        <p15:guide id="10" orient="horz" pos="2896">
          <p15:clr>
            <a:srgbClr val="A4A3A4"/>
          </p15:clr>
        </p15:guide>
        <p15:guide id="11" pos="312">
          <p15:clr>
            <a:srgbClr val="A4A3A4"/>
          </p15:clr>
        </p15:guide>
        <p15:guide id="12" pos="5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62" autoAdjust="0"/>
    <p:restoredTop sz="94660"/>
  </p:normalViewPr>
  <p:slideViewPr>
    <p:cSldViewPr snapToGrid="0">
      <p:cViewPr varScale="1">
        <p:scale>
          <a:sx n="108" d="100"/>
          <a:sy n="108" d="100"/>
        </p:scale>
        <p:origin x="931" y="72"/>
      </p:cViewPr>
      <p:guideLst>
        <p:guide pos="416"/>
        <p:guide pos="7265"/>
        <p:guide orient="horz" pos="663"/>
        <p:guide orient="horz" pos="712"/>
        <p:guide orient="horz" pos="3952"/>
        <p:guide orient="horz" pos="3861"/>
        <p:guide orient="horz" pos="497"/>
        <p:guide orient="horz" pos="534"/>
        <p:guide orient="horz" pos="2964"/>
        <p:guide orient="horz" pos="2896"/>
        <p:guide pos="312"/>
        <p:guide pos="5449"/>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22F57EB4-9DF0-49D2-BBDC-95D6E576AF7F}" type="datetimeFigureOut">
              <a:rPr lang="zh-CN" altLang="en-US" smtClean="0"/>
              <a:pPr/>
              <a:t>2023/10/4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97821E28-CEC7-4A51-B9A5-FFE987244BB9}" type="slidenum">
              <a:rPr lang="zh-CN" altLang="en-US" smtClean="0"/>
              <a:pPr/>
              <a:t>‹#›</a:t>
            </a:fld>
            <a:endParaRPr lang="zh-CN" altLang="en-US" dirty="0"/>
          </a:p>
        </p:txBody>
      </p:sp>
    </p:spTree>
    <p:extLst>
      <p:ext uri="{BB962C8B-B14F-4D97-AF65-F5344CB8AC3E}">
        <p14:creationId xmlns:p14="http://schemas.microsoft.com/office/powerpoint/2010/main" val="418693627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FandolFang R" panose="00000500000000000000" pitchFamily="50" charset="-122"/>
        <a:ea typeface="FandolFang R" panose="00000500000000000000" pitchFamily="50" charset="-122"/>
        <a:cs typeface="+mn-cs"/>
      </a:defRPr>
    </a:lvl1pPr>
    <a:lvl2pPr marL="342900" algn="l" defTabSz="685800" rtl="0" eaLnBrk="1" latinLnBrk="0" hangingPunct="1">
      <a:defRPr sz="900" kern="1200">
        <a:solidFill>
          <a:schemeClr val="tx1"/>
        </a:solidFill>
        <a:latin typeface="FandolFang R" panose="00000500000000000000" pitchFamily="50" charset="-122"/>
        <a:ea typeface="FandolFang R" panose="00000500000000000000" pitchFamily="50" charset="-122"/>
        <a:cs typeface="+mn-cs"/>
      </a:defRPr>
    </a:lvl2pPr>
    <a:lvl3pPr marL="685800" algn="l" defTabSz="685800" rtl="0" eaLnBrk="1" latinLnBrk="0" hangingPunct="1">
      <a:defRPr sz="900" kern="1200">
        <a:solidFill>
          <a:schemeClr val="tx1"/>
        </a:solidFill>
        <a:latin typeface="FandolFang R" panose="00000500000000000000" pitchFamily="50" charset="-122"/>
        <a:ea typeface="FandolFang R" panose="00000500000000000000" pitchFamily="50" charset="-122"/>
        <a:cs typeface="+mn-cs"/>
      </a:defRPr>
    </a:lvl3pPr>
    <a:lvl4pPr marL="1028700" algn="l" defTabSz="685800" rtl="0" eaLnBrk="1" latinLnBrk="0" hangingPunct="1">
      <a:defRPr sz="900" kern="1200">
        <a:solidFill>
          <a:schemeClr val="tx1"/>
        </a:solidFill>
        <a:latin typeface="FandolFang R" panose="00000500000000000000" pitchFamily="50" charset="-122"/>
        <a:ea typeface="FandolFang R" panose="00000500000000000000" pitchFamily="50" charset="-122"/>
        <a:cs typeface="+mn-cs"/>
      </a:defRPr>
    </a:lvl4pPr>
    <a:lvl5pPr marL="1371600" algn="l" defTabSz="685800" rtl="0" eaLnBrk="1" latinLnBrk="0" hangingPunct="1">
      <a:defRPr sz="900" kern="1200">
        <a:solidFill>
          <a:schemeClr val="tx1"/>
        </a:solidFill>
        <a:latin typeface="FandolFang R" panose="00000500000000000000" pitchFamily="50" charset="-122"/>
        <a:ea typeface="FandolFang R" panose="00000500000000000000" pitchFamily="50"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821E28-CEC7-4A51-B9A5-FFE987244BB9}" type="slidenum">
              <a:rPr lang="zh-CN" altLang="en-US" smtClean="0"/>
              <a:t>1</a:t>
            </a:fld>
            <a:endParaRPr lang="zh-CN" altLang="en-US"/>
          </a:p>
        </p:txBody>
      </p:sp>
    </p:spTree>
    <p:extLst>
      <p:ext uri="{BB962C8B-B14F-4D97-AF65-F5344CB8AC3E}">
        <p14:creationId xmlns:p14="http://schemas.microsoft.com/office/powerpoint/2010/main" val="73592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7821E28-CEC7-4A51-B9A5-FFE987244BB9}" type="slidenum">
              <a:rPr lang="zh-CN" altLang="en-US" smtClean="0"/>
              <a:t>39</a:t>
            </a:fld>
            <a:endParaRPr lang="zh-CN" altLang="en-US"/>
          </a:p>
        </p:txBody>
      </p:sp>
    </p:spTree>
    <p:extLst>
      <p:ext uri="{BB962C8B-B14F-4D97-AF65-F5344CB8AC3E}">
        <p14:creationId xmlns:p14="http://schemas.microsoft.com/office/powerpoint/2010/main" val="414407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59008E1-45C8-4B05-B019-B7C3D01989D5}"/>
              </a:ext>
            </a:extLst>
          </p:cNvPr>
          <p:cNvSpPr>
            <a:spLocks noGrp="1"/>
          </p:cNvSpPr>
          <p:nvPr>
            <p:ph type="pic" sz="quarter" idx="10"/>
          </p:nvPr>
        </p:nvSpPr>
        <p:spPr>
          <a:xfrm>
            <a:off x="4554919" y="0"/>
            <a:ext cx="3263321" cy="3700463"/>
          </a:xfrm>
          <a:custGeom>
            <a:avLst/>
            <a:gdLst>
              <a:gd name="connsiteX0" fmla="*/ 245958 w 4351094"/>
              <a:gd name="connsiteY0" fmla="*/ 0 h 4933950"/>
              <a:gd name="connsiteX1" fmla="*/ 4351094 w 4351094"/>
              <a:gd name="connsiteY1" fmla="*/ 0 h 4933950"/>
              <a:gd name="connsiteX2" fmla="*/ 1809149 w 4351094"/>
              <a:gd name="connsiteY2" fmla="*/ 4933950 h 4933950"/>
              <a:gd name="connsiteX3" fmla="*/ 312851 w 4351094"/>
              <a:gd name="connsiteY3" fmla="*/ 2824942 h 4933950"/>
              <a:gd name="connsiteX4" fmla="*/ 245958 w 4351094"/>
              <a:gd name="connsiteY4" fmla="*/ 0 h 493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094" h="4933950">
                <a:moveTo>
                  <a:pt x="245958" y="0"/>
                </a:moveTo>
                <a:cubicBezTo>
                  <a:pt x="245958" y="0"/>
                  <a:pt x="245958" y="0"/>
                  <a:pt x="4351094" y="0"/>
                </a:cubicBezTo>
                <a:cubicBezTo>
                  <a:pt x="3801865" y="345624"/>
                  <a:pt x="1837314" y="1812760"/>
                  <a:pt x="1809149" y="4933950"/>
                </a:cubicBezTo>
                <a:cubicBezTo>
                  <a:pt x="1266961" y="4249757"/>
                  <a:pt x="647318" y="3600831"/>
                  <a:pt x="312851" y="2824942"/>
                </a:cubicBezTo>
                <a:cubicBezTo>
                  <a:pt x="-84988" y="1904456"/>
                  <a:pt x="-99071" y="909907"/>
                  <a:pt x="245958" y="0"/>
                </a:cubicBezTo>
                <a:close/>
              </a:path>
            </a:pathLst>
          </a:custGeom>
        </p:spPr>
        <p:txBody>
          <a:bodyPr wrap="square" lIns="68580" tIns="34290" rIns="68580" bIns="34290">
            <a:noAutofit/>
          </a:bodyPr>
          <a:lstStyle/>
          <a:p>
            <a:endParaRPr lang="en-US"/>
          </a:p>
        </p:txBody>
      </p:sp>
      <p:sp>
        <p:nvSpPr>
          <p:cNvPr id="11" name="Picture Placeholder 10">
            <a:extLst>
              <a:ext uri="{FF2B5EF4-FFF2-40B4-BE49-F238E27FC236}">
                <a16:creationId xmlns:a16="http://schemas.microsoft.com/office/drawing/2014/main" id="{087EEC24-8B91-4F37-872D-9C92EF064BA8}"/>
              </a:ext>
            </a:extLst>
          </p:cNvPr>
          <p:cNvSpPr>
            <a:spLocks noGrp="1"/>
          </p:cNvSpPr>
          <p:nvPr>
            <p:ph type="pic" sz="quarter" idx="11"/>
          </p:nvPr>
        </p:nvSpPr>
        <p:spPr>
          <a:xfrm>
            <a:off x="5985271" y="1"/>
            <a:ext cx="3158729" cy="5147072"/>
          </a:xfrm>
          <a:custGeom>
            <a:avLst/>
            <a:gdLst>
              <a:gd name="connsiteX0" fmla="*/ 2570416 w 4211638"/>
              <a:gd name="connsiteY0" fmla="*/ 0 h 6862763"/>
              <a:gd name="connsiteX1" fmla="*/ 4211638 w 4211638"/>
              <a:gd name="connsiteY1" fmla="*/ 0 h 6862763"/>
              <a:gd name="connsiteX2" fmla="*/ 4211638 w 4211638"/>
              <a:gd name="connsiteY2" fmla="*/ 6862763 h 6862763"/>
              <a:gd name="connsiteX3" fmla="*/ 993277 w 4211638"/>
              <a:gd name="connsiteY3" fmla="*/ 6862763 h 6862763"/>
              <a:gd name="connsiteX4" fmla="*/ 0 w 4211638"/>
              <a:gd name="connsiteY4" fmla="*/ 4987536 h 6862763"/>
              <a:gd name="connsiteX5" fmla="*/ 2570416 w 4211638"/>
              <a:gd name="connsiteY5" fmla="*/ 0 h 686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1638" h="6862763">
                <a:moveTo>
                  <a:pt x="2570416" y="0"/>
                </a:moveTo>
                <a:cubicBezTo>
                  <a:pt x="2570416" y="0"/>
                  <a:pt x="2570416" y="0"/>
                  <a:pt x="4211638" y="0"/>
                </a:cubicBezTo>
                <a:lnTo>
                  <a:pt x="4211638" y="6862763"/>
                </a:lnTo>
                <a:cubicBezTo>
                  <a:pt x="4211638" y="6862763"/>
                  <a:pt x="4211638" y="6862763"/>
                  <a:pt x="993277" y="6862763"/>
                </a:cubicBezTo>
                <a:cubicBezTo>
                  <a:pt x="854432" y="6156879"/>
                  <a:pt x="455697" y="5561512"/>
                  <a:pt x="0" y="4987536"/>
                </a:cubicBezTo>
                <a:cubicBezTo>
                  <a:pt x="28481" y="1832447"/>
                  <a:pt x="2015036" y="349377"/>
                  <a:pt x="2570416" y="0"/>
                </a:cubicBezTo>
                <a:close/>
              </a:path>
            </a:pathLst>
          </a:custGeom>
        </p:spPr>
        <p:txBody>
          <a:bodyPr wrap="square" lIns="68580" tIns="34290" rIns="68580" bIns="34290">
            <a:noAutofit/>
          </a:bodyPr>
          <a:lstStyle/>
          <a:p>
            <a:endParaRPr lang="en-US"/>
          </a:p>
        </p:txBody>
      </p:sp>
      <p:sp>
        <p:nvSpPr>
          <p:cNvPr id="4" name="矩形 3"/>
          <p:cNvSpPr/>
          <p:nvPr userDrawn="1"/>
        </p:nvSpPr>
        <p:spPr>
          <a:xfrm>
            <a:off x="350174" y="1916832"/>
            <a:ext cx="735006" cy="241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                  PPT</a:t>
            </a:r>
            <a:r>
              <a:rPr lang="zh-CN" altLang="en-US" sz="100" dirty="0">
                <a:solidFill>
                  <a:schemeClr val="bg1"/>
                </a:solidFill>
              </a:rPr>
              <a:t>素材：</a:t>
            </a:r>
            <a:r>
              <a:rPr lang="en-US" altLang="zh-CN" sz="100" dirty="0">
                <a:solidFill>
                  <a:schemeClr val="bg1"/>
                </a:solidFill>
              </a:rPr>
              <a:t>www.1ppt.com/sucai/</a:t>
            </a:r>
          </a:p>
          <a:p>
            <a:r>
              <a:rPr lang="en-US" altLang="zh-CN" sz="100" dirty="0">
                <a:solidFill>
                  <a:schemeClr val="bg1"/>
                </a:solidFill>
              </a:rPr>
              <a:t>PPT</a:t>
            </a:r>
            <a:r>
              <a:rPr lang="zh-CN" altLang="en-US" sz="100" dirty="0">
                <a:solidFill>
                  <a:schemeClr val="bg1"/>
                </a:solidFill>
              </a:rPr>
              <a:t>背景：</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r>
              <a:rPr lang="zh-CN" altLang="en-US" sz="100" dirty="0">
                <a:solidFill>
                  <a:schemeClr val="bg1"/>
                </a:solidFill>
              </a:rPr>
              <a:t>资料下载：</a:t>
            </a:r>
            <a:r>
              <a:rPr lang="en-US" altLang="zh-CN" sz="100" dirty="0">
                <a:solidFill>
                  <a:schemeClr val="bg1"/>
                </a:solidFill>
              </a:rPr>
              <a:t>www.1ppt.com/ziliao/                   </a:t>
            </a:r>
            <a:r>
              <a:rPr lang="zh-CN" altLang="en-US" sz="100" dirty="0">
                <a:solidFill>
                  <a:schemeClr val="bg1"/>
                </a:solidFill>
              </a:rPr>
              <a:t>个人简历：</a:t>
            </a:r>
            <a:r>
              <a:rPr lang="en-US" altLang="zh-CN" sz="100" dirty="0">
                <a:solidFill>
                  <a:schemeClr val="bg1"/>
                </a:solidFill>
              </a:rPr>
              <a:t>www.1ppt.com/jianli/             </a:t>
            </a:r>
          </a:p>
          <a:p>
            <a:r>
              <a:rPr lang="zh-CN" altLang="en-US" sz="100" dirty="0">
                <a:solidFill>
                  <a:schemeClr val="bg1"/>
                </a:solidFill>
              </a:rPr>
              <a:t>试卷下载：</a:t>
            </a:r>
            <a:r>
              <a:rPr lang="en-US" altLang="zh-CN" sz="100" dirty="0">
                <a:solidFill>
                  <a:schemeClr val="bg1"/>
                </a:solidFill>
              </a:rPr>
              <a:t>www.1ppt.com/shiti/                     </a:t>
            </a:r>
            <a:r>
              <a:rPr lang="zh-CN" altLang="en-US" sz="100" dirty="0">
                <a:solidFill>
                  <a:schemeClr val="bg1"/>
                </a:solidFill>
              </a:rPr>
              <a:t>教案下载：</a:t>
            </a:r>
            <a:r>
              <a:rPr lang="en-US" altLang="zh-CN" sz="100" dirty="0">
                <a:solidFill>
                  <a:schemeClr val="bg1"/>
                </a:solidFill>
              </a:rPr>
              <a:t>www.1ppt.com/jiaoan/               </a:t>
            </a:r>
          </a:p>
          <a:p>
            <a:r>
              <a:rPr lang="zh-CN" altLang="en-US" sz="100" dirty="0">
                <a:solidFill>
                  <a:schemeClr val="bg1"/>
                </a:solidFill>
              </a:rPr>
              <a:t>手抄报：</a:t>
            </a:r>
            <a:r>
              <a:rPr lang="en-US" altLang="zh-CN" sz="100" dirty="0">
                <a:solidFill>
                  <a:schemeClr val="bg1"/>
                </a:solidFill>
              </a:rPr>
              <a:t>www.1ppt.com/shouchaobao/          PPT</a:t>
            </a:r>
            <a:r>
              <a:rPr lang="zh-CN" altLang="en-US" sz="100" dirty="0">
                <a:solidFill>
                  <a:schemeClr val="bg1"/>
                </a:solidFill>
              </a:rPr>
              <a:t>课件：</a:t>
            </a:r>
            <a:r>
              <a:rPr lang="en-US" altLang="zh-CN" sz="100" dirty="0">
                <a:solidFill>
                  <a:schemeClr val="bg1"/>
                </a:solidFill>
              </a:rPr>
              <a:t>www.1ppt.com/kejian/ </a:t>
            </a:r>
          </a:p>
          <a:p>
            <a:r>
              <a:rPr lang="zh-CN" altLang="en-US" sz="100" dirty="0">
                <a:solidFill>
                  <a:schemeClr val="bg1"/>
                </a:solidFill>
              </a:rPr>
              <a:t>语文课件：</a:t>
            </a:r>
            <a:r>
              <a:rPr lang="en-US" altLang="zh-CN" sz="100" dirty="0">
                <a:solidFill>
                  <a:schemeClr val="bg1"/>
                </a:solidFill>
              </a:rPr>
              <a:t>www.1ppt.com/kejian/yuwen/    </a:t>
            </a:r>
            <a:r>
              <a:rPr lang="zh-CN" altLang="en-US" sz="100" dirty="0">
                <a:solidFill>
                  <a:schemeClr val="bg1"/>
                </a:solidFill>
              </a:rPr>
              <a:t>数学课件：</a:t>
            </a:r>
            <a:r>
              <a:rPr lang="en-US" altLang="zh-CN" sz="100" dirty="0">
                <a:solidFill>
                  <a:schemeClr val="bg1"/>
                </a:solidFill>
              </a:rPr>
              <a:t>www.1ppt.com/kejian/shuxue/ </a:t>
            </a:r>
          </a:p>
          <a:p>
            <a:r>
              <a:rPr lang="zh-CN" altLang="en-US" sz="100" dirty="0">
                <a:solidFill>
                  <a:schemeClr val="bg1"/>
                </a:solidFill>
              </a:rPr>
              <a:t>英语课件：</a:t>
            </a:r>
            <a:r>
              <a:rPr lang="en-US" altLang="zh-CN" sz="100" dirty="0">
                <a:solidFill>
                  <a:schemeClr val="bg1"/>
                </a:solidFill>
              </a:rPr>
              <a:t>www.1ppt.com/kejian/yingyu/    </a:t>
            </a:r>
            <a:r>
              <a:rPr lang="zh-CN" altLang="en-US" sz="100" dirty="0">
                <a:solidFill>
                  <a:schemeClr val="bg1"/>
                </a:solidFill>
              </a:rPr>
              <a:t>美术课件：</a:t>
            </a:r>
            <a:r>
              <a:rPr lang="en-US" altLang="zh-CN" sz="100" dirty="0">
                <a:solidFill>
                  <a:schemeClr val="bg1"/>
                </a:solidFill>
              </a:rPr>
              <a:t>www.1ppt.com/kejian/meishu/ </a:t>
            </a:r>
          </a:p>
          <a:p>
            <a:r>
              <a:rPr lang="zh-CN" altLang="en-US" sz="100" dirty="0">
                <a:solidFill>
                  <a:schemeClr val="bg1"/>
                </a:solidFill>
              </a:rPr>
              <a:t>科学课件：</a:t>
            </a:r>
            <a:r>
              <a:rPr lang="en-US" altLang="zh-CN" sz="100" dirty="0">
                <a:solidFill>
                  <a:schemeClr val="bg1"/>
                </a:solidFill>
              </a:rPr>
              <a:t>www.1ppt.com/kejian/kexue/     </a:t>
            </a:r>
            <a:r>
              <a:rPr lang="zh-CN" altLang="en-US" sz="100" dirty="0">
                <a:solidFill>
                  <a:schemeClr val="bg1"/>
                </a:solidFill>
              </a:rPr>
              <a:t>物理课件：</a:t>
            </a:r>
            <a:r>
              <a:rPr lang="en-US" altLang="zh-CN" sz="100" dirty="0">
                <a:solidFill>
                  <a:schemeClr val="bg1"/>
                </a:solidFill>
              </a:rPr>
              <a:t>www.1ppt.com/kejian/wuli/ </a:t>
            </a:r>
          </a:p>
          <a:p>
            <a:r>
              <a:rPr lang="zh-CN" altLang="en-US" sz="100" dirty="0">
                <a:solidFill>
                  <a:schemeClr val="bg1"/>
                </a:solidFill>
              </a:rPr>
              <a:t>化学课件：</a:t>
            </a:r>
            <a:r>
              <a:rPr lang="en-US" altLang="zh-CN" sz="100" dirty="0">
                <a:solidFill>
                  <a:schemeClr val="bg1"/>
                </a:solidFill>
              </a:rPr>
              <a:t>www.1ppt.com/kejian/huaxue/  </a:t>
            </a:r>
            <a:r>
              <a:rPr lang="zh-CN" altLang="en-US" sz="100" dirty="0">
                <a:solidFill>
                  <a:schemeClr val="bg1"/>
                </a:solidFill>
              </a:rPr>
              <a:t>生物课件：</a:t>
            </a:r>
            <a:r>
              <a:rPr lang="en-US" altLang="zh-CN" sz="100" dirty="0">
                <a:solidFill>
                  <a:schemeClr val="bg1"/>
                </a:solidFill>
              </a:rPr>
              <a:t>www.1ppt.com/kejian/shengwu/ </a:t>
            </a:r>
          </a:p>
          <a:p>
            <a:r>
              <a:rPr lang="zh-CN" altLang="en-US" sz="100" dirty="0">
                <a:solidFill>
                  <a:schemeClr val="bg1"/>
                </a:solidFill>
              </a:rPr>
              <a:t>地理课件：</a:t>
            </a:r>
            <a:r>
              <a:rPr lang="en-US" altLang="zh-CN" sz="100" dirty="0">
                <a:solidFill>
                  <a:schemeClr val="bg1"/>
                </a:solidFill>
              </a:rPr>
              <a:t>www.1ppt.com/kejian/dili/          </a:t>
            </a:r>
            <a:r>
              <a:rPr lang="zh-CN" altLang="en-US" sz="100" dirty="0">
                <a:solidFill>
                  <a:schemeClr val="bg1"/>
                </a:solidFill>
              </a:rPr>
              <a:t>历史课件：</a:t>
            </a:r>
            <a:r>
              <a:rPr lang="en-US" altLang="zh-CN" sz="100" dirty="0">
                <a:solidFill>
                  <a:schemeClr val="bg1"/>
                </a:solidFill>
              </a:rPr>
              <a:t>www.1ppt.com/kejian/lishi/ </a:t>
            </a:r>
          </a:p>
        </p:txBody>
      </p:sp>
    </p:spTree>
    <p:extLst>
      <p:ext uri="{BB962C8B-B14F-4D97-AF65-F5344CB8AC3E}">
        <p14:creationId xmlns:p14="http://schemas.microsoft.com/office/powerpoint/2010/main" val="309373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6CF912F7-4985-432C-835A-A6E2A877C8F0}"/>
              </a:ext>
            </a:extLst>
          </p:cNvPr>
          <p:cNvSpPr/>
          <p:nvPr userDrawn="1"/>
        </p:nvSpPr>
        <p:spPr>
          <a:xfrm>
            <a:off x="261258" y="217715"/>
            <a:ext cx="794657" cy="794657"/>
          </a:xfrm>
          <a:prstGeom prst="ellipse">
            <a:avLst/>
          </a:prstGeom>
          <a:gradFill>
            <a:gsLst>
              <a:gs pos="0">
                <a:srgbClr val="D343A9"/>
              </a:gs>
              <a:gs pos="100000">
                <a:srgbClr val="D343A9">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FandolFang R" panose="00000500000000000000" pitchFamily="50" charset="-122"/>
            </a:endParaRPr>
          </a:p>
        </p:txBody>
      </p:sp>
    </p:spTree>
    <p:extLst>
      <p:ext uri="{BB962C8B-B14F-4D97-AF65-F5344CB8AC3E}">
        <p14:creationId xmlns:p14="http://schemas.microsoft.com/office/powerpoint/2010/main" val="2370598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96177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29992;&#22826;&#38451;&#20809;&#27979;&#20984;&#36879;&#38236;&#27979;&#28966;&#36317;.flv"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128.TI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A23.TI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132.TI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A25.TI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137.TI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file:///C:\Users\Administrator\Desktop\&#20843;&#19978;&#29289;&#29702;&#65288;&#20154;&#25945;&#65289;&#22235;&#28165;%20&#25945;&#24072;&#29992;&#20070;&#65298;&#65296;&#65297;&#65301;&#37049;&#26792;&#33457;&#8730;\A86.TIF" TargetMode="External"/><Relationship Id="rId7" Type="http://schemas.openxmlformats.org/officeDocument/2006/relationships/image" Target="file:///C:\Users\Administrator\Desktop\&#20843;&#19978;&#29289;&#29702;&#65288;&#20154;&#25945;&#65289;&#22235;&#28165;%20&#25945;&#24072;&#29992;&#20070;&#65298;&#65296;&#65297;&#65301;&#37049;&#26792;&#33457;&#8730;\A87.TIF" TargetMode="Externa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file:///C:\Users\Administrator\Desktop\&#20843;&#19978;&#29289;&#29702;&#65288;&#20154;&#25945;&#65289;&#22235;&#28165;%20&#25945;&#24072;&#29992;&#20070;&#65298;&#65296;&#65297;&#65301;&#37049;&#26792;&#33457;&#8730;\A24a.TIF" TargetMode="External"/><Relationship Id="rId4" Type="http://schemas.openxmlformats.org/officeDocument/2006/relationships/image" Target="../media/image32.png"/><Relationship Id="rId9" Type="http://schemas.openxmlformats.org/officeDocument/2006/relationships/image" Target="file:///C:\Users\Administrator\Desktop\&#20843;&#19978;&#29289;&#29702;&#65288;&#20154;&#25945;&#65289;&#22235;&#28165;%20&#25945;&#24072;&#29992;&#20070;&#65298;&#65296;&#65297;&#65301;&#37049;&#26792;&#33457;&#8730;\A25a.TI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a:extLst>
              <a:ext uri="{FF2B5EF4-FFF2-40B4-BE49-F238E27FC236}">
                <a16:creationId xmlns:a16="http://schemas.microsoft.com/office/drawing/2014/main" id="{6298BB6D-EC1A-4031-AEAA-26BEA89C0D03}"/>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4917281" y="0"/>
            <a:ext cx="2901554" cy="3700463"/>
          </a:xfrm>
        </p:spPr>
      </p:pic>
      <p:pic>
        <p:nvPicPr>
          <p:cNvPr id="6" name="图片占位符 5">
            <a:extLst>
              <a:ext uri="{FF2B5EF4-FFF2-40B4-BE49-F238E27FC236}">
                <a16:creationId xmlns:a16="http://schemas.microsoft.com/office/drawing/2014/main" id="{7B51BE27-C47B-49D3-A1A7-6761A04FB0EA}"/>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6335316" y="0"/>
            <a:ext cx="2808684" cy="5141119"/>
          </a:xfrm>
        </p:spPr>
      </p:pic>
      <p:grpSp>
        <p:nvGrpSpPr>
          <p:cNvPr id="32" name="组合 31">
            <a:extLst>
              <a:ext uri="{FF2B5EF4-FFF2-40B4-BE49-F238E27FC236}">
                <a16:creationId xmlns:a16="http://schemas.microsoft.com/office/drawing/2014/main" id="{C4DBA189-7667-4BC7-A0A5-548864E9513A}"/>
              </a:ext>
            </a:extLst>
          </p:cNvPr>
          <p:cNvGrpSpPr/>
          <p:nvPr/>
        </p:nvGrpSpPr>
        <p:grpSpPr>
          <a:xfrm>
            <a:off x="478006" y="1402032"/>
            <a:ext cx="4344225" cy="1815725"/>
            <a:chOff x="643470" y="2326100"/>
            <a:chExt cx="5792299" cy="2420967"/>
          </a:xfrm>
        </p:grpSpPr>
        <p:sp>
          <p:nvSpPr>
            <p:cNvPr id="33" name="文本框 32">
              <a:extLst>
                <a:ext uri="{FF2B5EF4-FFF2-40B4-BE49-F238E27FC236}">
                  <a16:creationId xmlns:a16="http://schemas.microsoft.com/office/drawing/2014/main" id="{F91870DE-EC74-46DA-8A16-725CE05D444D}"/>
                </a:ext>
              </a:extLst>
            </p:cNvPr>
            <p:cNvSpPr txBox="1"/>
            <p:nvPr/>
          </p:nvSpPr>
          <p:spPr>
            <a:xfrm>
              <a:off x="1504234" y="2326100"/>
              <a:ext cx="4931535" cy="553997"/>
            </a:xfrm>
            <a:prstGeom prst="rect">
              <a:avLst/>
            </a:prstGeom>
            <a:noFill/>
          </p:spPr>
          <p:txBody>
            <a:bodyPr wrap="square" rtlCol="0">
              <a:spAutoFit/>
            </a:bodyPr>
            <a:lstStyle/>
            <a:p>
              <a:r>
                <a:rPr lang="zh-CN" altLang="en-US" sz="2100" spc="-113" dirty="0">
                  <a:latin typeface="Arial" panose="020B0604020202020204" pitchFamily="34" charset="0"/>
                  <a:ea typeface="思源黑体 CN Medium" panose="020B0600000000000000" pitchFamily="34" charset="-122"/>
                  <a:cs typeface="+mn-ea"/>
                  <a:sym typeface="Arial" panose="020B0604020202020204" pitchFamily="34" charset="0"/>
                </a:rPr>
                <a:t>第五章 透镜及其应用</a:t>
              </a:r>
            </a:p>
          </p:txBody>
        </p:sp>
        <p:sp>
          <p:nvSpPr>
            <p:cNvPr id="34" name="文本框 33">
              <a:extLst>
                <a:ext uri="{FF2B5EF4-FFF2-40B4-BE49-F238E27FC236}">
                  <a16:creationId xmlns:a16="http://schemas.microsoft.com/office/drawing/2014/main" id="{BA652EBA-4A35-4CB2-9795-23E68BA44856}"/>
                </a:ext>
              </a:extLst>
            </p:cNvPr>
            <p:cNvSpPr txBox="1"/>
            <p:nvPr/>
          </p:nvSpPr>
          <p:spPr>
            <a:xfrm>
              <a:off x="643470" y="3519159"/>
              <a:ext cx="5310026" cy="861775"/>
            </a:xfrm>
            <a:prstGeom prst="rect">
              <a:avLst/>
            </a:prstGeom>
            <a:noFill/>
          </p:spPr>
          <p:txBody>
            <a:bodyPr wrap="square" rtlCol="0">
              <a:spAutoFit/>
            </a:bodyPr>
            <a:lstStyle/>
            <a:p>
              <a:pPr algn="dist"/>
              <a:r>
                <a:rPr lang="zh-CN" altLang="en-US" sz="3600" b="1" dirty="0">
                  <a:latin typeface="Arial" panose="020B0604020202020204" pitchFamily="34" charset="0"/>
                  <a:ea typeface="思源黑体 CN Medium" panose="020B0600000000000000" pitchFamily="34" charset="-122"/>
                  <a:cs typeface="+mn-ea"/>
                  <a:sym typeface="Arial" panose="020B0604020202020204" pitchFamily="34" charset="0"/>
                </a:rPr>
                <a:t>第</a:t>
              </a:r>
              <a:r>
                <a:rPr lang="en-US" altLang="zh-CN" sz="3600" b="1" dirty="0">
                  <a:latin typeface="Arial" panose="020B0604020202020204" pitchFamily="34" charset="0"/>
                  <a:ea typeface="思源黑体 CN Medium" panose="020B0600000000000000" pitchFamily="34" charset="-122"/>
                  <a:cs typeface="+mn-ea"/>
                  <a:sym typeface="Arial" panose="020B0604020202020204" pitchFamily="34" charset="0"/>
                </a:rPr>
                <a:t>1</a:t>
              </a:r>
              <a:r>
                <a:rPr lang="zh-CN" altLang="en-US" sz="3600" b="1" dirty="0">
                  <a:latin typeface="Arial" panose="020B0604020202020204" pitchFamily="34" charset="0"/>
                  <a:ea typeface="思源黑体 CN Medium" panose="020B0600000000000000" pitchFamily="34" charset="-122"/>
                  <a:cs typeface="+mn-ea"/>
                  <a:sym typeface="Arial" panose="020B0604020202020204" pitchFamily="34" charset="0"/>
                </a:rPr>
                <a:t>节 透镜</a:t>
              </a:r>
            </a:p>
          </p:txBody>
        </p:sp>
        <p:cxnSp>
          <p:nvCxnSpPr>
            <p:cNvPr id="36" name="直接连接符 35">
              <a:extLst>
                <a:ext uri="{FF2B5EF4-FFF2-40B4-BE49-F238E27FC236}">
                  <a16:creationId xmlns:a16="http://schemas.microsoft.com/office/drawing/2014/main" id="{23017F92-9E63-4FD1-9EDD-8E008E4C2B5F}"/>
                </a:ext>
              </a:extLst>
            </p:cNvPr>
            <p:cNvCxnSpPr>
              <a:cxnSpLocks/>
            </p:cNvCxnSpPr>
            <p:nvPr/>
          </p:nvCxnSpPr>
          <p:spPr>
            <a:xfrm>
              <a:off x="744909" y="4747067"/>
              <a:ext cx="5208587" cy="0"/>
            </a:xfrm>
            <a:prstGeom prst="line">
              <a:avLst/>
            </a:prstGeom>
            <a:ln>
              <a:solidFill>
                <a:srgbClr val="D343A9"/>
              </a:solidFill>
            </a:ln>
          </p:spPr>
          <p:style>
            <a:lnRef idx="1">
              <a:schemeClr val="accent1"/>
            </a:lnRef>
            <a:fillRef idx="0">
              <a:schemeClr val="accent1"/>
            </a:fillRef>
            <a:effectRef idx="0">
              <a:schemeClr val="accent1"/>
            </a:effectRef>
            <a:fontRef idx="minor">
              <a:schemeClr val="tx1"/>
            </a:fontRef>
          </p:style>
        </p:cxnSp>
      </p:grpSp>
      <p:sp>
        <p:nvSpPr>
          <p:cNvPr id="38" name="Freeform 13">
            <a:extLst>
              <a:ext uri="{FF2B5EF4-FFF2-40B4-BE49-F238E27FC236}">
                <a16:creationId xmlns:a16="http://schemas.microsoft.com/office/drawing/2014/main" id="{AEE3D63A-2274-4628-B04A-4A05D16F34E5}"/>
              </a:ext>
            </a:extLst>
          </p:cNvPr>
          <p:cNvSpPr>
            <a:spLocks/>
          </p:cNvSpPr>
          <p:nvPr/>
        </p:nvSpPr>
        <p:spPr bwMode="auto">
          <a:xfrm>
            <a:off x="3899614" y="0"/>
            <a:ext cx="3824171" cy="5141119"/>
          </a:xfrm>
          <a:custGeom>
            <a:avLst/>
            <a:gdLst>
              <a:gd name="T0" fmla="*/ 868 w 1147"/>
              <a:gd name="T1" fmla="*/ 1399 h 1925"/>
              <a:gd name="T2" fmla="*/ 443 w 1147"/>
              <a:gd name="T3" fmla="*/ 801 h 1925"/>
              <a:gd name="T4" fmla="*/ 424 w 1147"/>
              <a:gd name="T5" fmla="*/ 0 h 1925"/>
              <a:gd name="T6" fmla="*/ 0 w 1147"/>
              <a:gd name="T7" fmla="*/ 0 h 1925"/>
              <a:gd name="T8" fmla="*/ 323 w 1147"/>
              <a:gd name="T9" fmla="*/ 1925 h 1925"/>
              <a:gd name="T10" fmla="*/ 1147 w 1147"/>
              <a:gd name="T11" fmla="*/ 1925 h 1925"/>
              <a:gd name="T12" fmla="*/ 868 w 1147"/>
              <a:gd name="T13" fmla="*/ 1399 h 1925"/>
            </a:gdLst>
            <a:ahLst/>
            <a:cxnLst>
              <a:cxn ang="0">
                <a:pos x="T0" y="T1"/>
              </a:cxn>
              <a:cxn ang="0">
                <a:pos x="T2" y="T3"/>
              </a:cxn>
              <a:cxn ang="0">
                <a:pos x="T4" y="T5"/>
              </a:cxn>
              <a:cxn ang="0">
                <a:pos x="T6" y="T7"/>
              </a:cxn>
              <a:cxn ang="0">
                <a:pos x="T8" y="T9"/>
              </a:cxn>
              <a:cxn ang="0">
                <a:pos x="T10" y="T11"/>
              </a:cxn>
              <a:cxn ang="0">
                <a:pos x="T12" y="T13"/>
              </a:cxn>
            </a:cxnLst>
            <a:rect l="0" t="0" r="r" b="b"/>
            <a:pathLst>
              <a:path w="1147" h="1925">
                <a:moveTo>
                  <a:pt x="868" y="1399"/>
                </a:moveTo>
                <a:cubicBezTo>
                  <a:pt x="714" y="1205"/>
                  <a:pt x="538" y="1021"/>
                  <a:pt x="443" y="801"/>
                </a:cubicBezTo>
                <a:cubicBezTo>
                  <a:pt x="330" y="540"/>
                  <a:pt x="326" y="258"/>
                  <a:pt x="424" y="0"/>
                </a:cubicBezTo>
                <a:cubicBezTo>
                  <a:pt x="0" y="0"/>
                  <a:pt x="0" y="0"/>
                  <a:pt x="0" y="0"/>
                </a:cubicBezTo>
                <a:cubicBezTo>
                  <a:pt x="212" y="333"/>
                  <a:pt x="636" y="1145"/>
                  <a:pt x="323" y="1925"/>
                </a:cubicBezTo>
                <a:cubicBezTo>
                  <a:pt x="1147" y="1925"/>
                  <a:pt x="1147" y="1925"/>
                  <a:pt x="1147" y="1925"/>
                </a:cubicBezTo>
                <a:cubicBezTo>
                  <a:pt x="1108" y="1727"/>
                  <a:pt x="996" y="1560"/>
                  <a:pt x="868" y="1399"/>
                </a:cubicBezTo>
                <a:close/>
              </a:path>
            </a:pathLst>
          </a:custGeom>
          <a:gradFill>
            <a:gsLst>
              <a:gs pos="0">
                <a:schemeClr val="accent6"/>
              </a:gs>
              <a:gs pos="100000">
                <a:schemeClr val="accent2"/>
              </a:gs>
            </a:gsLst>
            <a:lin ang="21594000" scaled="0"/>
          </a:gradFill>
          <a:ln>
            <a:noFill/>
          </a:ln>
        </p:spPr>
        <p:txBody>
          <a:bodyPr vert="horz" wrap="square" lIns="68580" tIns="34290" rIns="68580" bIns="34290" numCol="1" anchor="t" anchorCtr="0" compatLnSpc="1">
            <a:prstTxWarp prst="textNoShape">
              <a:avLst/>
            </a:prstTxWarp>
          </a:bodyPr>
          <a:lstStyle/>
          <a:p>
            <a:pPr>
              <a:defRPr/>
            </a:pPr>
            <a:endParaRPr lang="en-US">
              <a:solidFill>
                <a:srgbClr val="3D3D3D"/>
              </a:solidFill>
              <a:latin typeface="Arial" panose="020B0604020202020204" pitchFamily="34" charset="0"/>
              <a:ea typeface="思源黑体 CN Medium" panose="020B0600000000000000" pitchFamily="34" charset="-122"/>
              <a:sym typeface="Arial" panose="020B0604020202020204" pitchFamily="34" charset="0"/>
            </a:endParaRPr>
          </a:p>
        </p:txBody>
      </p:sp>
    </p:spTree>
    <p:extLst>
      <p:ext uri="{BB962C8B-B14F-4D97-AF65-F5344CB8AC3E}">
        <p14:creationId xmlns:p14="http://schemas.microsoft.com/office/powerpoint/2010/main" val="409067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355"/>
          <p:cNvGrpSpPr>
            <a:grpSpLocks/>
          </p:cNvGrpSpPr>
          <p:nvPr/>
        </p:nvGrpSpPr>
        <p:grpSpPr bwMode="auto">
          <a:xfrm>
            <a:off x="4283500" y="1843324"/>
            <a:ext cx="360363" cy="1589123"/>
            <a:chOff x="2517" y="1141"/>
            <a:chExt cx="136" cy="635"/>
          </a:xfrm>
        </p:grpSpPr>
        <p:sp>
          <p:nvSpPr>
            <p:cNvPr id="14338" name="xjhgx2"/>
            <p:cNvSpPr>
              <a:spLocks noChangeArrowheads="1"/>
            </p:cNvSpPr>
            <p:nvPr/>
          </p:nvSpPr>
          <p:spPr bwMode="auto">
            <a:xfrm>
              <a:off x="2517" y="1141"/>
              <a:ext cx="136" cy="635"/>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99CCFF"/>
                </a:gs>
                <a:gs pos="100000">
                  <a:srgbClr val="D5FFFF"/>
                </a:gs>
              </a:gsLst>
              <a:path path="rect">
                <a:fillToRect l="50000" t="50000" r="50000" b="50000"/>
              </a:path>
            </a:gradFill>
            <a:ln w="28575">
              <a:solidFill>
                <a:srgbClr val="2D5FFF"/>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39" name="直接连接符 13357"/>
            <p:cNvSpPr>
              <a:spLocks noChangeShapeType="1"/>
            </p:cNvSpPr>
            <p:nvPr/>
          </p:nvSpPr>
          <p:spPr bwMode="auto">
            <a:xfrm>
              <a:off x="2585" y="1162"/>
              <a:ext cx="0" cy="612"/>
            </a:xfrm>
            <a:prstGeom prst="line">
              <a:avLst/>
            </a:prstGeom>
            <a:noFill/>
            <a:ln w="12700">
              <a:solidFill>
                <a:srgbClr val="99CCFF"/>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4340" name="Line 6"/>
          <p:cNvSpPr>
            <a:spLocks noChangeShapeType="1"/>
          </p:cNvSpPr>
          <p:nvPr/>
        </p:nvSpPr>
        <p:spPr bwMode="auto">
          <a:xfrm flipV="1">
            <a:off x="395711" y="2624820"/>
            <a:ext cx="8316912" cy="0"/>
          </a:xfrm>
          <a:prstGeom prst="line">
            <a:avLst/>
          </a:prstGeom>
          <a:noFill/>
          <a:ln w="38100">
            <a:solidFill>
              <a:schemeClr val="tx1"/>
            </a:solidFill>
            <a:prstDash val="lgDashDot"/>
            <a:miter lim="800000"/>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41" name="Oval 25"/>
          <p:cNvSpPr>
            <a:spLocks noChangeAspect="1" noChangeArrowheads="1"/>
          </p:cNvSpPr>
          <p:nvPr/>
        </p:nvSpPr>
        <p:spPr bwMode="auto">
          <a:xfrm>
            <a:off x="4391450" y="2551184"/>
            <a:ext cx="144463" cy="108079"/>
          </a:xfrm>
          <a:prstGeom prst="ellipse">
            <a:avLst/>
          </a:prstGeom>
          <a:solidFill>
            <a:srgbClr val="FF0000"/>
          </a:solidFill>
          <a:ln w="9525">
            <a:solidFill>
              <a:srgbClr val="FF0000"/>
            </a:solidFill>
            <a:miter lim="800000"/>
            <a:headEnd/>
            <a:tailEnd/>
          </a:ln>
        </p:spPr>
        <p:txBody>
          <a:bodyPr wrap="none" lIns="68580" tIns="34290" rIns="68580" bIns="34290"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7" name="Text Box 28"/>
          <p:cNvSpPr txBox="1">
            <a:spLocks noChangeArrowheads="1"/>
          </p:cNvSpPr>
          <p:nvPr/>
        </p:nvSpPr>
        <p:spPr bwMode="auto">
          <a:xfrm>
            <a:off x="2267373" y="2139058"/>
            <a:ext cx="503238" cy="346249"/>
          </a:xfrm>
          <a:prstGeom prst="rect">
            <a:avLst/>
          </a:prstGeom>
          <a:noFill/>
          <a:ln w="9525">
            <a:noFill/>
            <a:miter lim="800000"/>
            <a:headEnd/>
            <a:tailEnd/>
          </a:ln>
        </p:spPr>
        <p:txBody>
          <a:bodyPr lIns="68580" tIns="34290" rIns="68580" bIns="34290">
            <a:spAutoFit/>
          </a:bodyPr>
          <a:lstStyle/>
          <a:p>
            <a:pPr defTabSz="914378">
              <a:spcBef>
                <a:spcPct val="50000"/>
              </a:spcBef>
            </a:pPr>
            <a:r>
              <a:rPr lang="en-US" altLang="zh-CN" sz="1800" i="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F</a:t>
            </a:r>
          </a:p>
        </p:txBody>
      </p:sp>
      <p:sp>
        <p:nvSpPr>
          <p:cNvPr id="14343" name="Text Box 29"/>
          <p:cNvSpPr txBox="1">
            <a:spLocks noChangeArrowheads="1"/>
          </p:cNvSpPr>
          <p:nvPr/>
        </p:nvSpPr>
        <p:spPr bwMode="auto">
          <a:xfrm>
            <a:off x="7737801" y="2295353"/>
            <a:ext cx="1258888" cy="392415"/>
          </a:xfrm>
          <a:prstGeom prst="rect">
            <a:avLst/>
          </a:prstGeom>
          <a:noFill/>
          <a:ln w="9525">
            <a:noFill/>
            <a:miter lim="800000"/>
            <a:headEnd/>
            <a:tailEnd/>
          </a:ln>
        </p:spPr>
        <p:txBody>
          <a:bodyPr lIns="68580" tIns="34290" rIns="68580" bIns="34290">
            <a:spAutoFit/>
          </a:bodyPr>
          <a:lstStyle/>
          <a:p>
            <a:pPr defTabSz="914378">
              <a:spcBef>
                <a:spcPct val="50000"/>
              </a:spcBef>
            </a:pPr>
            <a:r>
              <a:rPr lang="zh-CN" altLang="en-US" sz="21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主光轴</a:t>
            </a:r>
          </a:p>
        </p:txBody>
      </p:sp>
      <p:grpSp>
        <p:nvGrpSpPr>
          <p:cNvPr id="4" name="组合 13380"/>
          <p:cNvGrpSpPr>
            <a:grpSpLocks/>
          </p:cNvGrpSpPr>
          <p:nvPr/>
        </p:nvGrpSpPr>
        <p:grpSpPr bwMode="auto">
          <a:xfrm>
            <a:off x="2556300" y="2652135"/>
            <a:ext cx="1908175" cy="1184123"/>
            <a:chOff x="1701" y="1570"/>
            <a:chExt cx="1134" cy="997"/>
          </a:xfrm>
        </p:grpSpPr>
        <p:sp>
          <p:nvSpPr>
            <p:cNvPr id="14345" name="Line 31"/>
            <p:cNvSpPr>
              <a:spLocks noChangeShapeType="1"/>
            </p:cNvSpPr>
            <p:nvPr/>
          </p:nvSpPr>
          <p:spPr bwMode="auto">
            <a:xfrm flipH="1">
              <a:off x="2835" y="2069"/>
              <a:ext cx="0" cy="498"/>
            </a:xfrm>
            <a:prstGeom prst="line">
              <a:avLst/>
            </a:prstGeom>
            <a:noFill/>
            <a:ln w="28575">
              <a:solidFill>
                <a:schemeClr val="tx1"/>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46" name="Line 32"/>
            <p:cNvSpPr>
              <a:spLocks noChangeShapeType="1"/>
            </p:cNvSpPr>
            <p:nvPr/>
          </p:nvSpPr>
          <p:spPr bwMode="auto">
            <a:xfrm flipH="1">
              <a:off x="1701" y="1570"/>
              <a:ext cx="0" cy="997"/>
            </a:xfrm>
            <a:prstGeom prst="line">
              <a:avLst/>
            </a:prstGeom>
            <a:noFill/>
            <a:ln w="28575">
              <a:solidFill>
                <a:schemeClr val="tx1"/>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47" name="Line 33"/>
            <p:cNvSpPr>
              <a:spLocks noChangeShapeType="1"/>
            </p:cNvSpPr>
            <p:nvPr/>
          </p:nvSpPr>
          <p:spPr bwMode="auto">
            <a:xfrm flipH="1">
              <a:off x="1721" y="2269"/>
              <a:ext cx="379" cy="0"/>
            </a:xfrm>
            <a:prstGeom prst="line">
              <a:avLst/>
            </a:prstGeom>
            <a:noFill/>
            <a:ln w="28575">
              <a:solidFill>
                <a:schemeClr val="tx1"/>
              </a:solidFill>
              <a:miter lim="800000"/>
              <a:headEnd/>
              <a:tailEnd type="triangle" w="med"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48" name="Line 34"/>
            <p:cNvSpPr>
              <a:spLocks noChangeShapeType="1"/>
            </p:cNvSpPr>
            <p:nvPr/>
          </p:nvSpPr>
          <p:spPr bwMode="auto">
            <a:xfrm>
              <a:off x="2437" y="2269"/>
              <a:ext cx="379" cy="0"/>
            </a:xfrm>
            <a:prstGeom prst="line">
              <a:avLst/>
            </a:prstGeom>
            <a:noFill/>
            <a:ln w="28575">
              <a:solidFill>
                <a:schemeClr val="tx1"/>
              </a:solidFill>
              <a:miter lim="800000"/>
              <a:headEnd/>
              <a:tailEnd type="triangle" w="med"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49" name="Text Box 36"/>
            <p:cNvSpPr txBox="1">
              <a:spLocks noChangeArrowheads="1"/>
            </p:cNvSpPr>
            <p:nvPr/>
          </p:nvSpPr>
          <p:spPr bwMode="auto">
            <a:xfrm flipH="1">
              <a:off x="2154" y="2115"/>
              <a:ext cx="160" cy="389"/>
            </a:xfrm>
            <a:prstGeom prst="rect">
              <a:avLst/>
            </a:prstGeom>
            <a:noFill/>
            <a:ln w="9525">
              <a:noFill/>
              <a:miter lim="800000"/>
              <a:headEnd/>
              <a:tailEnd/>
            </a:ln>
          </p:spPr>
          <p:txBody>
            <a:bodyPr wrap="none">
              <a:spAutoFit/>
            </a:bodyPr>
            <a:lstStyle/>
            <a:p>
              <a:pPr defTabSz="914378"/>
              <a:r>
                <a:rPr lang="en-US" altLang="zh-CN" sz="2400" i="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f</a:t>
              </a:r>
            </a:p>
          </p:txBody>
        </p:sp>
      </p:grpSp>
      <p:sp>
        <p:nvSpPr>
          <p:cNvPr id="12302" name="Text Box 75"/>
          <p:cNvSpPr txBox="1">
            <a:spLocks noChangeArrowheads="1"/>
          </p:cNvSpPr>
          <p:nvPr/>
        </p:nvSpPr>
        <p:spPr bwMode="auto">
          <a:xfrm>
            <a:off x="410260" y="4242442"/>
            <a:ext cx="5816600" cy="392415"/>
          </a:xfrm>
          <a:prstGeom prst="rect">
            <a:avLst/>
          </a:prstGeom>
          <a:noFill/>
          <a:ln w="9525">
            <a:noFill/>
            <a:miter lim="800000"/>
            <a:headEnd/>
            <a:tailEnd/>
          </a:ln>
        </p:spPr>
        <p:txBody>
          <a:bodyPr lIns="68580" tIns="34290" rIns="68580" bIns="34290">
            <a:spAutoFit/>
          </a:bodyPr>
          <a:lstStyle/>
          <a:p>
            <a:pPr defTabSz="914378"/>
            <a:r>
              <a:rPr lang="zh-CN" altLang="en-US" sz="21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小结：凸透镜有</a:t>
            </a:r>
            <a:r>
              <a:rPr lang="zh-CN" altLang="en-US" sz="21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两个</a:t>
            </a:r>
            <a:r>
              <a:rPr lang="zh-CN" altLang="en-US" sz="21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实焦点。</a:t>
            </a:r>
          </a:p>
        </p:txBody>
      </p:sp>
      <p:grpSp>
        <p:nvGrpSpPr>
          <p:cNvPr id="5" name="组合 13358"/>
          <p:cNvGrpSpPr>
            <a:grpSpLocks/>
          </p:cNvGrpSpPr>
          <p:nvPr/>
        </p:nvGrpSpPr>
        <p:grpSpPr bwMode="auto">
          <a:xfrm flipH="1">
            <a:off x="4551788" y="2085611"/>
            <a:ext cx="3297237" cy="1052289"/>
            <a:chOff x="453" y="934"/>
            <a:chExt cx="2077" cy="886"/>
          </a:xfrm>
        </p:grpSpPr>
        <p:grpSp>
          <p:nvGrpSpPr>
            <p:cNvPr id="6" name="组合 13359"/>
            <p:cNvGrpSpPr>
              <a:grpSpLocks/>
            </p:cNvGrpSpPr>
            <p:nvPr/>
          </p:nvGrpSpPr>
          <p:grpSpPr bwMode="auto">
            <a:xfrm>
              <a:off x="453" y="934"/>
              <a:ext cx="2064" cy="92"/>
              <a:chOff x="136" y="934"/>
              <a:chExt cx="2381" cy="91"/>
            </a:xfrm>
          </p:grpSpPr>
          <p:sp>
            <p:nvSpPr>
              <p:cNvPr id="14353" name="Line 8"/>
              <p:cNvSpPr>
                <a:spLocks noChangeShapeType="1"/>
              </p:cNvSpPr>
              <p:nvPr/>
            </p:nvSpPr>
            <p:spPr bwMode="auto">
              <a:xfrm flipV="1">
                <a:off x="136" y="981"/>
                <a:ext cx="2381" cy="0"/>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54" name="AutoShape 9"/>
              <p:cNvSpPr>
                <a:spLocks noChangeAspect="1" noChangeArrowheads="1"/>
              </p:cNvSpPr>
              <p:nvPr/>
            </p:nvSpPr>
            <p:spPr bwMode="auto">
              <a:xfrm rot="5400000">
                <a:off x="1688" y="828"/>
                <a:ext cx="91" cy="272"/>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7" name="组合 13362"/>
            <p:cNvGrpSpPr>
              <a:grpSpLocks/>
            </p:cNvGrpSpPr>
            <p:nvPr/>
          </p:nvGrpSpPr>
          <p:grpSpPr bwMode="auto">
            <a:xfrm>
              <a:off x="453" y="1751"/>
              <a:ext cx="2059" cy="69"/>
              <a:chOff x="113" y="1751"/>
              <a:chExt cx="2399" cy="91"/>
            </a:xfrm>
          </p:grpSpPr>
          <p:sp>
            <p:nvSpPr>
              <p:cNvPr id="14356" name="Line 11"/>
              <p:cNvSpPr>
                <a:spLocks noChangeShapeType="1"/>
              </p:cNvSpPr>
              <p:nvPr/>
            </p:nvSpPr>
            <p:spPr bwMode="auto">
              <a:xfrm>
                <a:off x="113" y="1797"/>
                <a:ext cx="2399" cy="0"/>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57" name="AutoShape 12"/>
              <p:cNvSpPr>
                <a:spLocks noChangeAspect="1" noChangeArrowheads="1"/>
              </p:cNvSpPr>
              <p:nvPr/>
            </p:nvSpPr>
            <p:spPr bwMode="auto">
              <a:xfrm rot="5400000">
                <a:off x="1678" y="1645"/>
                <a:ext cx="91" cy="272"/>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8" name="组合 13365"/>
            <p:cNvGrpSpPr>
              <a:grpSpLocks/>
            </p:cNvGrpSpPr>
            <p:nvPr/>
          </p:nvGrpSpPr>
          <p:grpSpPr bwMode="auto">
            <a:xfrm>
              <a:off x="476" y="1344"/>
              <a:ext cx="2054" cy="92"/>
              <a:chOff x="136" y="1342"/>
              <a:chExt cx="2394" cy="91"/>
            </a:xfrm>
          </p:grpSpPr>
          <p:sp>
            <p:nvSpPr>
              <p:cNvPr id="14359" name="Line 14"/>
              <p:cNvSpPr>
                <a:spLocks noChangeShapeType="1"/>
              </p:cNvSpPr>
              <p:nvPr/>
            </p:nvSpPr>
            <p:spPr bwMode="auto">
              <a:xfrm flipV="1">
                <a:off x="136" y="1388"/>
                <a:ext cx="2394" cy="1"/>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60" name="AutoShape 15"/>
              <p:cNvSpPr>
                <a:spLocks noChangeAspect="1" noChangeArrowheads="1"/>
              </p:cNvSpPr>
              <p:nvPr/>
            </p:nvSpPr>
            <p:spPr bwMode="auto">
              <a:xfrm rot="5400000">
                <a:off x="1696" y="1236"/>
                <a:ext cx="91" cy="272"/>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9" name="组合 13368"/>
          <p:cNvGrpSpPr>
            <a:grpSpLocks/>
          </p:cNvGrpSpPr>
          <p:nvPr/>
        </p:nvGrpSpPr>
        <p:grpSpPr bwMode="auto">
          <a:xfrm flipH="1">
            <a:off x="1475213" y="2139057"/>
            <a:ext cx="3132137" cy="970339"/>
            <a:chOff x="2508" y="981"/>
            <a:chExt cx="1960" cy="816"/>
          </a:xfrm>
        </p:grpSpPr>
        <p:grpSp>
          <p:nvGrpSpPr>
            <p:cNvPr id="10" name="组合 13369"/>
            <p:cNvGrpSpPr>
              <a:grpSpLocks/>
            </p:cNvGrpSpPr>
            <p:nvPr/>
          </p:nvGrpSpPr>
          <p:grpSpPr bwMode="auto">
            <a:xfrm>
              <a:off x="2508" y="1162"/>
              <a:ext cx="1960" cy="635"/>
              <a:chOff x="2508" y="1117"/>
              <a:chExt cx="2073" cy="679"/>
            </a:xfrm>
          </p:grpSpPr>
          <p:sp>
            <p:nvSpPr>
              <p:cNvPr id="14363" name="Freeform 17"/>
              <p:cNvSpPr>
                <a:spLocks noChangeArrowheads="1"/>
              </p:cNvSpPr>
              <p:nvPr/>
            </p:nvSpPr>
            <p:spPr bwMode="auto">
              <a:xfrm>
                <a:off x="2508" y="1117"/>
                <a:ext cx="2073" cy="679"/>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64" name="AutoShape 18"/>
              <p:cNvSpPr>
                <a:spLocks noChangeAspect="1" noChangeArrowheads="1"/>
              </p:cNvSpPr>
              <p:nvPr/>
            </p:nvSpPr>
            <p:spPr bwMode="auto">
              <a:xfrm rot="4229382">
                <a:off x="3125" y="1498"/>
                <a:ext cx="69" cy="205"/>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1" name="组合 13372"/>
            <p:cNvGrpSpPr>
              <a:grpSpLocks/>
            </p:cNvGrpSpPr>
            <p:nvPr/>
          </p:nvGrpSpPr>
          <p:grpSpPr bwMode="auto">
            <a:xfrm>
              <a:off x="2517" y="981"/>
              <a:ext cx="1883" cy="612"/>
              <a:chOff x="2517" y="981"/>
              <a:chExt cx="2200" cy="725"/>
            </a:xfrm>
          </p:grpSpPr>
          <p:sp>
            <p:nvSpPr>
              <p:cNvPr id="14366" name="Freeform 20"/>
              <p:cNvSpPr>
                <a:spLocks noChangeArrowheads="1"/>
              </p:cNvSpPr>
              <p:nvPr/>
            </p:nvSpPr>
            <p:spPr bwMode="auto">
              <a:xfrm flipV="1">
                <a:off x="2517" y="981"/>
                <a:ext cx="2200" cy="725"/>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67" name="AutoShape 21"/>
              <p:cNvSpPr>
                <a:spLocks noChangeAspect="1" noChangeArrowheads="1"/>
              </p:cNvSpPr>
              <p:nvPr/>
            </p:nvSpPr>
            <p:spPr bwMode="auto">
              <a:xfrm rot="17370618" flipV="1">
                <a:off x="3189" y="1050"/>
                <a:ext cx="91" cy="272"/>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2" name="组合 13375"/>
            <p:cNvGrpSpPr>
              <a:grpSpLocks/>
            </p:cNvGrpSpPr>
            <p:nvPr/>
          </p:nvGrpSpPr>
          <p:grpSpPr bwMode="auto">
            <a:xfrm>
              <a:off x="2522" y="1343"/>
              <a:ext cx="1923" cy="91"/>
              <a:chOff x="2522" y="1343"/>
              <a:chExt cx="2671" cy="91"/>
            </a:xfrm>
          </p:grpSpPr>
          <p:sp>
            <p:nvSpPr>
              <p:cNvPr id="14369" name="Line 23"/>
              <p:cNvSpPr>
                <a:spLocks noChangeShapeType="1"/>
              </p:cNvSpPr>
              <p:nvPr/>
            </p:nvSpPr>
            <p:spPr bwMode="auto">
              <a:xfrm flipV="1">
                <a:off x="2522" y="1389"/>
                <a:ext cx="2671" cy="0"/>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70" name="AutoShape 24"/>
              <p:cNvSpPr>
                <a:spLocks noChangeAspect="1" noChangeArrowheads="1"/>
              </p:cNvSpPr>
              <p:nvPr/>
            </p:nvSpPr>
            <p:spPr bwMode="auto">
              <a:xfrm rot="5400000">
                <a:off x="3367" y="1237"/>
                <a:ext cx="91" cy="272"/>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sp>
        <p:nvSpPr>
          <p:cNvPr id="13380" name="AutoShape 125"/>
          <p:cNvSpPr>
            <a:spLocks noChangeArrowheads="1"/>
          </p:cNvSpPr>
          <p:nvPr/>
        </p:nvSpPr>
        <p:spPr bwMode="auto">
          <a:xfrm>
            <a:off x="2472161" y="1596984"/>
            <a:ext cx="1333394" cy="311850"/>
          </a:xfrm>
          <a:prstGeom prst="wedgeRoundRectCallout">
            <a:avLst>
              <a:gd name="adj1" fmla="val -43002"/>
              <a:gd name="adj2" fmla="val 281351"/>
              <a:gd name="adj3" fmla="val 16667"/>
            </a:avLst>
          </a:prstGeom>
          <a:noFill/>
          <a:ln w="12700">
            <a:solidFill>
              <a:schemeClr val="tx1"/>
            </a:solidFill>
            <a:miter lim="800000"/>
            <a:headEnd/>
            <a:tailEnd/>
          </a:ln>
        </p:spPr>
        <p:txBody>
          <a:bodyPr wrap="none" lIns="0" tIns="34290" rIns="0" bIns="34290" anchor="ctr"/>
          <a:lstStyle/>
          <a:p>
            <a:pPr algn="ctr" defTabSz="914378"/>
            <a:r>
              <a:rPr lang="zh-CN" altLang="en-US" sz="1800" b="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焦点</a:t>
            </a:r>
          </a:p>
        </p:txBody>
      </p:sp>
      <p:grpSp>
        <p:nvGrpSpPr>
          <p:cNvPr id="13" name="组合 22"/>
          <p:cNvGrpSpPr>
            <a:grpSpLocks/>
          </p:cNvGrpSpPr>
          <p:nvPr/>
        </p:nvGrpSpPr>
        <p:grpSpPr bwMode="auto">
          <a:xfrm flipH="1">
            <a:off x="1156125" y="2080861"/>
            <a:ext cx="6373813" cy="1051101"/>
            <a:chOff x="469" y="6911"/>
            <a:chExt cx="10038" cy="2214"/>
          </a:xfrm>
        </p:grpSpPr>
        <p:grpSp>
          <p:nvGrpSpPr>
            <p:cNvPr id="14" name="组合 1"/>
            <p:cNvGrpSpPr>
              <a:grpSpLocks/>
            </p:cNvGrpSpPr>
            <p:nvPr/>
          </p:nvGrpSpPr>
          <p:grpSpPr bwMode="auto">
            <a:xfrm flipH="1">
              <a:off x="5315" y="6911"/>
              <a:ext cx="5192" cy="2215"/>
              <a:chOff x="453" y="934"/>
              <a:chExt cx="2077" cy="886"/>
            </a:xfrm>
          </p:grpSpPr>
          <p:grpSp>
            <p:nvGrpSpPr>
              <p:cNvPr id="15" name="组合 12329"/>
              <p:cNvGrpSpPr>
                <a:grpSpLocks/>
              </p:cNvGrpSpPr>
              <p:nvPr/>
            </p:nvGrpSpPr>
            <p:grpSpPr bwMode="auto">
              <a:xfrm>
                <a:off x="453" y="934"/>
                <a:ext cx="2064" cy="92"/>
                <a:chOff x="136" y="934"/>
                <a:chExt cx="2381" cy="91"/>
              </a:xfrm>
            </p:grpSpPr>
            <p:sp>
              <p:nvSpPr>
                <p:cNvPr id="14375" name="Line 8"/>
                <p:cNvSpPr>
                  <a:spLocks noChangeShapeType="1"/>
                </p:cNvSpPr>
                <p:nvPr/>
              </p:nvSpPr>
              <p:spPr bwMode="auto">
                <a:xfrm flipV="1">
                  <a:off x="136" y="981"/>
                  <a:ext cx="2381" cy="0"/>
                </a:xfrm>
                <a:prstGeom prst="line">
                  <a:avLst/>
                </a:pr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76" name="AutoShape 9"/>
                <p:cNvSpPr>
                  <a:spLocks noChangeAspect="1" noChangeArrowheads="1"/>
                </p:cNvSpPr>
                <p:nvPr/>
              </p:nvSpPr>
              <p:spPr bwMode="auto">
                <a:xfrm rot="5400000">
                  <a:off x="1688" y="828"/>
                  <a:ext cx="91" cy="272"/>
                </a:xfrm>
                <a:prstGeom prst="triangle">
                  <a:avLst>
                    <a:gd name="adj" fmla="val 50000"/>
                  </a:avLst>
                </a:prstGeom>
                <a:solidFill>
                  <a:srgbClr val="0000FF"/>
                </a:solidFill>
                <a:ln w="9525">
                  <a:solidFill>
                    <a:srgbClr val="0000FF"/>
                  </a:solidFill>
                  <a:miter lim="800000"/>
                  <a:headEnd/>
                  <a:tailEnd/>
                </a:ln>
              </p:spPr>
              <p:txBody>
                <a:bodyPr rot="10800000" vert="eaVert" wrap="none" anchor="ctr"/>
                <a:lstStyle/>
                <a:p>
                  <a:pPr defTabSz="914378">
                    <a:lnSpc>
                      <a:spcPct val="130000"/>
                    </a:lnSpc>
                  </a:pPr>
                  <a:endParaRPr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6" name="组合 12331"/>
              <p:cNvGrpSpPr>
                <a:grpSpLocks/>
              </p:cNvGrpSpPr>
              <p:nvPr/>
            </p:nvGrpSpPr>
            <p:grpSpPr bwMode="auto">
              <a:xfrm>
                <a:off x="453" y="1751"/>
                <a:ext cx="2059" cy="69"/>
                <a:chOff x="113" y="1751"/>
                <a:chExt cx="2399" cy="91"/>
              </a:xfrm>
            </p:grpSpPr>
            <p:sp>
              <p:nvSpPr>
                <p:cNvPr id="14378" name="Line 11"/>
                <p:cNvSpPr>
                  <a:spLocks noChangeShapeType="1"/>
                </p:cNvSpPr>
                <p:nvPr/>
              </p:nvSpPr>
              <p:spPr bwMode="auto">
                <a:xfrm>
                  <a:off x="113" y="1797"/>
                  <a:ext cx="2399" cy="0"/>
                </a:xfrm>
                <a:prstGeom prst="line">
                  <a:avLst/>
                </a:pr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79" name="AutoShape 12"/>
                <p:cNvSpPr>
                  <a:spLocks noChangeAspect="1" noChangeArrowheads="1"/>
                </p:cNvSpPr>
                <p:nvPr/>
              </p:nvSpPr>
              <p:spPr bwMode="auto">
                <a:xfrm rot="5400000">
                  <a:off x="1678" y="1645"/>
                  <a:ext cx="91" cy="272"/>
                </a:xfrm>
                <a:prstGeom prst="triangle">
                  <a:avLst>
                    <a:gd name="adj" fmla="val 50000"/>
                  </a:avLst>
                </a:prstGeom>
                <a:solidFill>
                  <a:srgbClr val="0000FF"/>
                </a:solidFill>
                <a:ln w="9525">
                  <a:solidFill>
                    <a:srgbClr val="0000FF"/>
                  </a:solidFill>
                  <a:miter lim="800000"/>
                  <a:headEnd/>
                  <a:tailEnd/>
                </a:ln>
              </p:spPr>
              <p:txBody>
                <a:bodyPr rot="10800000" vert="eaVert" wrap="none" anchor="ctr"/>
                <a:lstStyle/>
                <a:p>
                  <a:pPr defTabSz="914378">
                    <a:lnSpc>
                      <a:spcPct val="130000"/>
                    </a:lnSpc>
                  </a:pPr>
                  <a:endParaRPr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7" name="组合 12330"/>
              <p:cNvGrpSpPr>
                <a:grpSpLocks/>
              </p:cNvGrpSpPr>
              <p:nvPr/>
            </p:nvGrpSpPr>
            <p:grpSpPr bwMode="auto">
              <a:xfrm>
                <a:off x="476" y="1344"/>
                <a:ext cx="2054" cy="92"/>
                <a:chOff x="136" y="1342"/>
                <a:chExt cx="2394" cy="91"/>
              </a:xfrm>
            </p:grpSpPr>
            <p:sp>
              <p:nvSpPr>
                <p:cNvPr id="14381" name="Line 14"/>
                <p:cNvSpPr>
                  <a:spLocks noChangeShapeType="1"/>
                </p:cNvSpPr>
                <p:nvPr/>
              </p:nvSpPr>
              <p:spPr bwMode="auto">
                <a:xfrm flipV="1">
                  <a:off x="136" y="1388"/>
                  <a:ext cx="2394" cy="1"/>
                </a:xfrm>
                <a:prstGeom prst="line">
                  <a:avLst/>
                </a:pr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82" name="AutoShape 15"/>
                <p:cNvSpPr>
                  <a:spLocks noChangeAspect="1" noChangeArrowheads="1"/>
                </p:cNvSpPr>
                <p:nvPr/>
              </p:nvSpPr>
              <p:spPr bwMode="auto">
                <a:xfrm rot="5400000">
                  <a:off x="1696" y="1236"/>
                  <a:ext cx="91" cy="272"/>
                </a:xfrm>
                <a:prstGeom prst="triangle">
                  <a:avLst>
                    <a:gd name="adj" fmla="val 50000"/>
                  </a:avLst>
                </a:prstGeom>
                <a:solidFill>
                  <a:srgbClr val="0000FF"/>
                </a:solidFill>
                <a:ln w="9525">
                  <a:solidFill>
                    <a:srgbClr val="0000FF"/>
                  </a:solidFill>
                  <a:miter lim="800000"/>
                  <a:headEnd/>
                  <a:tailEnd/>
                </a:ln>
              </p:spPr>
              <p:txBody>
                <a:bodyPr rot="10800000" vert="eaVert" wrap="none" anchor="ctr"/>
                <a:lstStyle/>
                <a:p>
                  <a:pPr defTabSz="914378">
                    <a:lnSpc>
                      <a:spcPct val="130000"/>
                    </a:lnSpc>
                  </a:pPr>
                  <a:endParaRPr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8" name="组合 12"/>
            <p:cNvGrpSpPr>
              <a:grpSpLocks/>
            </p:cNvGrpSpPr>
            <p:nvPr/>
          </p:nvGrpSpPr>
          <p:grpSpPr bwMode="auto">
            <a:xfrm flipH="1">
              <a:off x="469" y="7030"/>
              <a:ext cx="4900" cy="2040"/>
              <a:chOff x="2508" y="981"/>
              <a:chExt cx="1960" cy="816"/>
            </a:xfrm>
          </p:grpSpPr>
          <p:grpSp>
            <p:nvGrpSpPr>
              <p:cNvPr id="19" name="组合 12335"/>
              <p:cNvGrpSpPr>
                <a:grpSpLocks/>
              </p:cNvGrpSpPr>
              <p:nvPr/>
            </p:nvGrpSpPr>
            <p:grpSpPr bwMode="auto">
              <a:xfrm>
                <a:off x="2508" y="1162"/>
                <a:ext cx="1960" cy="635"/>
                <a:chOff x="2508" y="1117"/>
                <a:chExt cx="2073" cy="679"/>
              </a:xfrm>
            </p:grpSpPr>
            <p:sp>
              <p:nvSpPr>
                <p:cNvPr id="14385" name="Freeform 17"/>
                <p:cNvSpPr>
                  <a:spLocks noChangeArrowheads="1"/>
                </p:cNvSpPr>
                <p:nvPr/>
              </p:nvSpPr>
              <p:spPr bwMode="auto">
                <a:xfrm>
                  <a:off x="2508" y="1117"/>
                  <a:ext cx="2073" cy="679"/>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86" name="AutoShape 18"/>
                <p:cNvSpPr>
                  <a:spLocks noChangeAspect="1" noChangeArrowheads="1"/>
                </p:cNvSpPr>
                <p:nvPr/>
              </p:nvSpPr>
              <p:spPr bwMode="auto">
                <a:xfrm rot="4229382">
                  <a:off x="3125" y="1498"/>
                  <a:ext cx="69" cy="205"/>
                </a:xfrm>
                <a:prstGeom prst="triangle">
                  <a:avLst>
                    <a:gd name="adj" fmla="val 50000"/>
                  </a:avLst>
                </a:prstGeom>
                <a:solidFill>
                  <a:srgbClr val="0000FF"/>
                </a:solidFill>
                <a:ln w="9525">
                  <a:solidFill>
                    <a:srgbClr val="0000FF"/>
                  </a:solidFill>
                  <a:miter lim="800000"/>
                  <a:headEnd/>
                  <a:tailEnd/>
                </a:ln>
              </p:spPr>
              <p:txBody>
                <a:bodyPr rot="10800000" vert="eaVert" wrap="none" anchor="ctr"/>
                <a:lstStyle/>
                <a:p>
                  <a:pPr defTabSz="914378">
                    <a:lnSpc>
                      <a:spcPct val="130000"/>
                    </a:lnSpc>
                  </a:pPr>
                  <a:endParaRPr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20" name="组合 12332"/>
              <p:cNvGrpSpPr>
                <a:grpSpLocks/>
              </p:cNvGrpSpPr>
              <p:nvPr/>
            </p:nvGrpSpPr>
            <p:grpSpPr bwMode="auto">
              <a:xfrm>
                <a:off x="2517" y="981"/>
                <a:ext cx="1883" cy="612"/>
                <a:chOff x="2517" y="981"/>
                <a:chExt cx="2200" cy="725"/>
              </a:xfrm>
            </p:grpSpPr>
            <p:sp>
              <p:nvSpPr>
                <p:cNvPr id="14388" name="Freeform 20"/>
                <p:cNvSpPr>
                  <a:spLocks noChangeArrowheads="1"/>
                </p:cNvSpPr>
                <p:nvPr/>
              </p:nvSpPr>
              <p:spPr bwMode="auto">
                <a:xfrm flipV="1">
                  <a:off x="2517" y="981"/>
                  <a:ext cx="2200" cy="725"/>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89" name="AutoShape 21"/>
                <p:cNvSpPr>
                  <a:spLocks noChangeAspect="1" noChangeArrowheads="1"/>
                </p:cNvSpPr>
                <p:nvPr/>
              </p:nvSpPr>
              <p:spPr bwMode="auto">
                <a:xfrm rot="17370618" flipV="1">
                  <a:off x="3189" y="1050"/>
                  <a:ext cx="91" cy="272"/>
                </a:xfrm>
                <a:prstGeom prst="triangle">
                  <a:avLst>
                    <a:gd name="adj" fmla="val 50000"/>
                  </a:avLst>
                </a:prstGeom>
                <a:solidFill>
                  <a:srgbClr val="0000FF"/>
                </a:solidFill>
                <a:ln w="9525">
                  <a:solidFill>
                    <a:srgbClr val="0000FF"/>
                  </a:solidFill>
                  <a:miter lim="800000"/>
                  <a:headEnd/>
                  <a:tailEnd/>
                </a:ln>
              </p:spPr>
              <p:txBody>
                <a:bodyPr rot="10800000" vert="eaVert" wrap="none" anchor="ctr"/>
                <a:lstStyle/>
                <a:p>
                  <a:pPr defTabSz="914378">
                    <a:lnSpc>
                      <a:spcPct val="130000"/>
                    </a:lnSpc>
                  </a:pPr>
                  <a:endParaRPr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21" name="组合 12333"/>
              <p:cNvGrpSpPr>
                <a:grpSpLocks/>
              </p:cNvGrpSpPr>
              <p:nvPr/>
            </p:nvGrpSpPr>
            <p:grpSpPr bwMode="auto">
              <a:xfrm>
                <a:off x="2522" y="1343"/>
                <a:ext cx="1923" cy="91"/>
                <a:chOff x="2522" y="1343"/>
                <a:chExt cx="2671" cy="91"/>
              </a:xfrm>
            </p:grpSpPr>
            <p:sp>
              <p:nvSpPr>
                <p:cNvPr id="14391" name="Line 23"/>
                <p:cNvSpPr>
                  <a:spLocks noChangeShapeType="1"/>
                </p:cNvSpPr>
                <p:nvPr/>
              </p:nvSpPr>
              <p:spPr bwMode="auto">
                <a:xfrm flipV="1">
                  <a:off x="2522" y="1389"/>
                  <a:ext cx="2671" cy="0"/>
                </a:xfrm>
                <a:prstGeom prst="line">
                  <a:avLst/>
                </a:pr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92" name="AutoShape 24"/>
                <p:cNvSpPr>
                  <a:spLocks noChangeAspect="1" noChangeArrowheads="1"/>
                </p:cNvSpPr>
                <p:nvPr/>
              </p:nvSpPr>
              <p:spPr bwMode="auto">
                <a:xfrm rot="5400000">
                  <a:off x="3367" y="1237"/>
                  <a:ext cx="91" cy="272"/>
                </a:xfrm>
                <a:prstGeom prst="triangle">
                  <a:avLst>
                    <a:gd name="adj" fmla="val 50000"/>
                  </a:avLst>
                </a:prstGeom>
                <a:solidFill>
                  <a:srgbClr val="0000FF"/>
                </a:solidFill>
                <a:ln w="9525">
                  <a:solidFill>
                    <a:srgbClr val="0000FF"/>
                  </a:solidFill>
                  <a:miter lim="800000"/>
                  <a:headEnd/>
                  <a:tailEnd/>
                </a:ln>
              </p:spPr>
              <p:txBody>
                <a:bodyPr rot="10800000" vert="eaVert" wrap="none" anchor="ctr"/>
                <a:lstStyle/>
                <a:p>
                  <a:pPr defTabSz="914378">
                    <a:lnSpc>
                      <a:spcPct val="130000"/>
                    </a:lnSpc>
                  </a:pPr>
                  <a:endParaRPr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grpSp>
        <p:nvGrpSpPr>
          <p:cNvPr id="22" name="Group 30"/>
          <p:cNvGrpSpPr>
            <a:grpSpLocks/>
          </p:cNvGrpSpPr>
          <p:nvPr/>
        </p:nvGrpSpPr>
        <p:grpSpPr bwMode="auto">
          <a:xfrm>
            <a:off x="4464475" y="2698455"/>
            <a:ext cx="2030413" cy="1251820"/>
            <a:chOff x="2723" y="2608"/>
            <a:chExt cx="1279" cy="1054"/>
          </a:xfrm>
        </p:grpSpPr>
        <p:sp>
          <p:nvSpPr>
            <p:cNvPr id="14394" name="Line 31"/>
            <p:cNvSpPr>
              <a:spLocks noChangeShapeType="1"/>
            </p:cNvSpPr>
            <p:nvPr/>
          </p:nvSpPr>
          <p:spPr bwMode="auto">
            <a:xfrm>
              <a:off x="2723" y="3067"/>
              <a:ext cx="0" cy="453"/>
            </a:xfrm>
            <a:prstGeom prst="line">
              <a:avLst/>
            </a:prstGeom>
            <a:noFill/>
            <a:ln w="28575">
              <a:solidFill>
                <a:schemeClr val="tx1"/>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95" name="Line 32"/>
            <p:cNvSpPr>
              <a:spLocks noChangeShapeType="1"/>
            </p:cNvSpPr>
            <p:nvPr/>
          </p:nvSpPr>
          <p:spPr bwMode="auto">
            <a:xfrm>
              <a:off x="4002" y="2608"/>
              <a:ext cx="0" cy="906"/>
            </a:xfrm>
            <a:prstGeom prst="line">
              <a:avLst/>
            </a:prstGeom>
            <a:noFill/>
            <a:ln w="28575">
              <a:solidFill>
                <a:schemeClr val="tx1"/>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96" name="Line 33"/>
            <p:cNvSpPr>
              <a:spLocks noChangeShapeType="1"/>
            </p:cNvSpPr>
            <p:nvPr/>
          </p:nvSpPr>
          <p:spPr bwMode="auto">
            <a:xfrm>
              <a:off x="3578" y="3249"/>
              <a:ext cx="408" cy="0"/>
            </a:xfrm>
            <a:prstGeom prst="line">
              <a:avLst/>
            </a:prstGeom>
            <a:noFill/>
            <a:ln w="28575">
              <a:solidFill>
                <a:schemeClr val="tx1"/>
              </a:solidFill>
              <a:miter lim="800000"/>
              <a:headEnd/>
              <a:tailEnd type="triangle" w="med"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97" name="Line 34"/>
            <p:cNvSpPr>
              <a:spLocks noChangeShapeType="1"/>
            </p:cNvSpPr>
            <p:nvPr/>
          </p:nvSpPr>
          <p:spPr bwMode="auto">
            <a:xfrm flipH="1">
              <a:off x="2744" y="3249"/>
              <a:ext cx="408" cy="0"/>
            </a:xfrm>
            <a:prstGeom prst="line">
              <a:avLst/>
            </a:prstGeom>
            <a:noFill/>
            <a:ln w="28575">
              <a:solidFill>
                <a:schemeClr val="tx1"/>
              </a:solidFill>
              <a:miter lim="800000"/>
              <a:headEnd/>
              <a:tailEnd type="triangle" w="med"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98" name="Text Box 35"/>
            <p:cNvSpPr txBox="1">
              <a:spLocks noChangeArrowheads="1"/>
            </p:cNvSpPr>
            <p:nvPr/>
          </p:nvSpPr>
          <p:spPr bwMode="auto">
            <a:xfrm>
              <a:off x="3141" y="3113"/>
              <a:ext cx="544" cy="549"/>
            </a:xfrm>
            <a:prstGeom prst="rect">
              <a:avLst/>
            </a:prstGeom>
            <a:noFill/>
            <a:ln w="9525">
              <a:noFill/>
              <a:miter lim="800000"/>
              <a:headEnd/>
              <a:tailEnd/>
            </a:ln>
          </p:spPr>
          <p:txBody>
            <a:bodyPr>
              <a:spAutoFit/>
            </a:bodyPr>
            <a:lstStyle/>
            <a:p>
              <a:pPr defTabSz="914378">
                <a:lnSpc>
                  <a:spcPct val="130000"/>
                </a:lnSpc>
                <a:spcBef>
                  <a:spcPct val="50000"/>
                </a:spcBef>
              </a:pPr>
              <a:endParaRPr lang="zh-CN" altLang="zh-CN"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99" name="Text Box 36"/>
            <p:cNvSpPr txBox="1">
              <a:spLocks noChangeArrowheads="1"/>
            </p:cNvSpPr>
            <p:nvPr/>
          </p:nvSpPr>
          <p:spPr bwMode="auto">
            <a:xfrm>
              <a:off x="3248" y="3007"/>
              <a:ext cx="170" cy="482"/>
            </a:xfrm>
            <a:prstGeom prst="rect">
              <a:avLst/>
            </a:prstGeom>
            <a:noFill/>
            <a:ln w="9525">
              <a:noFill/>
              <a:miter lim="800000"/>
              <a:headEnd/>
              <a:tailEnd/>
            </a:ln>
          </p:spPr>
          <p:txBody>
            <a:bodyPr wrap="none">
              <a:spAutoFit/>
            </a:bodyPr>
            <a:lstStyle/>
            <a:p>
              <a:pPr defTabSz="914378">
                <a:lnSpc>
                  <a:spcPct val="130000"/>
                </a:lnSpc>
              </a:pPr>
              <a:r>
                <a:rPr lang="en-US" altLang="zh-CN" sz="2400" i="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f</a:t>
              </a:r>
              <a:endParaRPr lang="en-US" altLang="zh-CN" sz="2400" b="1"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 name="Oval 26"/>
          <p:cNvSpPr>
            <a:spLocks noChangeAspect="1" noChangeArrowheads="1"/>
          </p:cNvSpPr>
          <p:nvPr/>
        </p:nvSpPr>
        <p:spPr bwMode="auto">
          <a:xfrm>
            <a:off x="6415512" y="2568999"/>
            <a:ext cx="158750" cy="118769"/>
          </a:xfrm>
          <a:prstGeom prst="ellipse">
            <a:avLst/>
          </a:prstGeom>
          <a:solidFill>
            <a:srgbClr val="FF0000"/>
          </a:solidFill>
          <a:ln w="9525">
            <a:solidFill>
              <a:srgbClr val="FF0000"/>
            </a:solidFill>
            <a:miter lim="800000"/>
            <a:headEnd/>
            <a:tailEnd/>
          </a:ln>
        </p:spPr>
        <p:txBody>
          <a:bodyPr wrap="none" lIns="68580" tIns="34290" rIns="68580" bIns="34290" anchor="ctr"/>
          <a:lstStyle/>
          <a:p>
            <a:pPr defTabSz="914378">
              <a:lnSpc>
                <a:spcPct val="130000"/>
              </a:lnSpc>
            </a:pPr>
            <a:endParaRPr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 name="AutoShape 125"/>
          <p:cNvSpPr>
            <a:spLocks noChangeArrowheads="1"/>
          </p:cNvSpPr>
          <p:nvPr/>
        </p:nvSpPr>
        <p:spPr bwMode="auto">
          <a:xfrm>
            <a:off x="5650126" y="1593758"/>
            <a:ext cx="1427374" cy="289382"/>
          </a:xfrm>
          <a:prstGeom prst="wedgeRoundRectCallout">
            <a:avLst>
              <a:gd name="adj1" fmla="val 4624"/>
              <a:gd name="adj2" fmla="val 285696"/>
              <a:gd name="adj3" fmla="val 16667"/>
            </a:avLst>
          </a:prstGeom>
          <a:noFill/>
          <a:ln w="12700">
            <a:solidFill>
              <a:schemeClr val="tx1"/>
            </a:solidFill>
            <a:miter lim="800000"/>
            <a:headEnd/>
            <a:tailEnd/>
          </a:ln>
        </p:spPr>
        <p:txBody>
          <a:bodyPr wrap="none" lIns="0" tIns="34290" rIns="0" bIns="34290" anchor="ctr"/>
          <a:lstStyle/>
          <a:p>
            <a:pPr algn="ctr" defTabSz="914378"/>
            <a:r>
              <a:rPr lang="zh-CN" altLang="en-US" sz="18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焦点</a:t>
            </a:r>
          </a:p>
        </p:txBody>
      </p:sp>
      <p:sp>
        <p:nvSpPr>
          <p:cNvPr id="25" name="Oval 26"/>
          <p:cNvSpPr>
            <a:spLocks noChangeAspect="1" noChangeArrowheads="1"/>
          </p:cNvSpPr>
          <p:nvPr/>
        </p:nvSpPr>
        <p:spPr bwMode="auto">
          <a:xfrm>
            <a:off x="2468986" y="2570187"/>
            <a:ext cx="158750" cy="118769"/>
          </a:xfrm>
          <a:prstGeom prst="ellipse">
            <a:avLst/>
          </a:prstGeom>
          <a:solidFill>
            <a:srgbClr val="FF0000"/>
          </a:solidFill>
          <a:ln w="9525">
            <a:solidFill>
              <a:srgbClr val="FF0000"/>
            </a:solidFill>
            <a:miter lim="800000"/>
            <a:headEnd/>
            <a:tailEnd/>
          </a:ln>
        </p:spPr>
        <p:txBody>
          <a:bodyPr wrap="none" lIns="68580" tIns="34290" rIns="68580" bIns="34290"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 name="Text Box 28"/>
          <p:cNvSpPr txBox="1">
            <a:spLocks noChangeArrowheads="1"/>
          </p:cNvSpPr>
          <p:nvPr/>
        </p:nvSpPr>
        <p:spPr bwMode="auto">
          <a:xfrm>
            <a:off x="6574263" y="2141433"/>
            <a:ext cx="503237" cy="346249"/>
          </a:xfrm>
          <a:prstGeom prst="rect">
            <a:avLst/>
          </a:prstGeom>
          <a:noFill/>
          <a:ln w="9525">
            <a:noFill/>
            <a:miter lim="800000"/>
            <a:headEnd/>
            <a:tailEnd/>
          </a:ln>
        </p:spPr>
        <p:txBody>
          <a:bodyPr lIns="68580" tIns="34290" rIns="68580" bIns="34290">
            <a:spAutoFit/>
          </a:bodyPr>
          <a:lstStyle/>
          <a:p>
            <a:pPr defTabSz="914378">
              <a:spcBef>
                <a:spcPct val="50000"/>
              </a:spcBef>
            </a:pPr>
            <a:r>
              <a:rPr lang="en-US" altLang="zh-CN" sz="1800" i="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F</a:t>
            </a:r>
          </a:p>
        </p:txBody>
      </p:sp>
      <p:sp>
        <p:nvSpPr>
          <p:cNvPr id="69" name="文本框 68">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Tree>
    <p:extLst>
      <p:ext uri="{BB962C8B-B14F-4D97-AF65-F5344CB8AC3E}">
        <p14:creationId xmlns:p14="http://schemas.microsoft.com/office/powerpoint/2010/main" val="329148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1"/>
                            </p:stCondLst>
                            <p:childTnLst>
                              <p:par>
                                <p:cTn id="17" presetID="1" presetClass="entr" presetSubtype="0" fill="hold" grpId="0" nodeType="afterEffect">
                                  <p:stCondLst>
                                    <p:cond delay="0"/>
                                  </p:stCondLst>
                                  <p:childTnLst>
                                    <p:set>
                                      <p:cBhvr>
                                        <p:cTn id="18" dur="1" fill="hold">
                                          <p:stCondLst>
                                            <p:cond delay="0"/>
                                          </p:stCondLst>
                                        </p:cTn>
                                        <p:tgtEl>
                                          <p:spTgt spid="13380"/>
                                        </p:tgtEl>
                                        <p:attrNameLst>
                                          <p:attrName>style.visibility</p:attrName>
                                        </p:attrNameLst>
                                      </p:cBhvr>
                                      <p:to>
                                        <p:strVal val="visible"/>
                                      </p:to>
                                    </p:set>
                                  </p:childTnLst>
                                </p:cTn>
                              </p:par>
                            </p:childTnLst>
                          </p:cTn>
                        </p:par>
                        <p:par>
                          <p:cTn id="19" fill="hold">
                            <p:stCondLst>
                              <p:cond delay="2"/>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1"/>
                            </p:stCondLst>
                            <p:childTnLst>
                              <p:par>
                                <p:cTn id="36" presetID="1"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302"/>
                                        </p:tgtEl>
                                        <p:attrNameLst>
                                          <p:attrName>style.visibility</p:attrName>
                                        </p:attrNameLst>
                                      </p:cBhvr>
                                      <p:to>
                                        <p:strVal val="visible"/>
                                      </p:to>
                                    </p:set>
                                    <p:animEffect transition="in" filter="wipe(left)">
                                      <p:cBhvr>
                                        <p:cTn id="50"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302" grpId="0"/>
      <p:bldP spid="13380" grpId="0" bldLvl="0" animBg="1"/>
      <p:bldP spid="24" grpId="0" bldLvl="0" animBg="1"/>
      <p:bldP spid="26" grpId="0" bldLvl="0" animBg="1"/>
      <p:bldP spid="25" grpId="0" bldLvl="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355"/>
          <p:cNvGrpSpPr>
            <a:grpSpLocks/>
          </p:cNvGrpSpPr>
          <p:nvPr/>
        </p:nvGrpSpPr>
        <p:grpSpPr bwMode="auto">
          <a:xfrm>
            <a:off x="4192998" y="1752108"/>
            <a:ext cx="360363" cy="1589123"/>
            <a:chOff x="2517" y="1141"/>
            <a:chExt cx="136" cy="635"/>
          </a:xfrm>
        </p:grpSpPr>
        <p:sp>
          <p:nvSpPr>
            <p:cNvPr id="15362" name="xjhgx2"/>
            <p:cNvSpPr>
              <a:spLocks noChangeArrowheads="1"/>
            </p:cNvSpPr>
            <p:nvPr/>
          </p:nvSpPr>
          <p:spPr bwMode="auto">
            <a:xfrm>
              <a:off x="2517" y="1141"/>
              <a:ext cx="136" cy="635"/>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99CCFF"/>
                </a:gs>
                <a:gs pos="100000">
                  <a:srgbClr val="D5FFFF"/>
                </a:gs>
              </a:gsLst>
              <a:path path="rect">
                <a:fillToRect l="50000" t="50000" r="50000" b="50000"/>
              </a:path>
            </a:gradFill>
            <a:ln w="28575">
              <a:solidFill>
                <a:srgbClr val="2D5FFF"/>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3" name="直接连接符 13357"/>
            <p:cNvSpPr>
              <a:spLocks noChangeShapeType="1"/>
            </p:cNvSpPr>
            <p:nvPr/>
          </p:nvSpPr>
          <p:spPr bwMode="auto">
            <a:xfrm>
              <a:off x="2585" y="1162"/>
              <a:ext cx="0" cy="612"/>
            </a:xfrm>
            <a:prstGeom prst="line">
              <a:avLst/>
            </a:prstGeom>
            <a:noFill/>
            <a:ln w="12700">
              <a:solidFill>
                <a:srgbClr val="99CCFF"/>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5364" name="Line 6"/>
          <p:cNvSpPr>
            <a:spLocks noChangeShapeType="1"/>
          </p:cNvSpPr>
          <p:nvPr/>
        </p:nvSpPr>
        <p:spPr bwMode="auto">
          <a:xfrm flipV="1">
            <a:off x="561431" y="2533604"/>
            <a:ext cx="8060690" cy="26786"/>
          </a:xfrm>
          <a:prstGeom prst="line">
            <a:avLst/>
          </a:prstGeom>
          <a:noFill/>
          <a:ln w="38100">
            <a:solidFill>
              <a:schemeClr val="tx1"/>
            </a:solidFill>
            <a:prstDash val="lgDashDot"/>
            <a:miter lim="800000"/>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5" name="Oval 25"/>
          <p:cNvSpPr>
            <a:spLocks noChangeAspect="1" noChangeArrowheads="1"/>
          </p:cNvSpPr>
          <p:nvPr/>
        </p:nvSpPr>
        <p:spPr bwMode="auto">
          <a:xfrm>
            <a:off x="4300948" y="2459968"/>
            <a:ext cx="144463" cy="108079"/>
          </a:xfrm>
          <a:prstGeom prst="ellipse">
            <a:avLst/>
          </a:prstGeom>
          <a:solidFill>
            <a:srgbClr val="FF0000"/>
          </a:solidFill>
          <a:ln w="9525">
            <a:solidFill>
              <a:srgbClr val="FF0000"/>
            </a:solidFill>
            <a:miter lim="800000"/>
            <a:headEnd/>
            <a:tailEnd/>
          </a:ln>
        </p:spPr>
        <p:txBody>
          <a:bodyPr wrap="none" lIns="68580" tIns="34290" rIns="68580" bIns="34290"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7" name="Text Box 28"/>
          <p:cNvSpPr txBox="1">
            <a:spLocks noChangeArrowheads="1"/>
          </p:cNvSpPr>
          <p:nvPr/>
        </p:nvSpPr>
        <p:spPr bwMode="auto">
          <a:xfrm>
            <a:off x="2176871" y="2047842"/>
            <a:ext cx="503238" cy="346249"/>
          </a:xfrm>
          <a:prstGeom prst="rect">
            <a:avLst/>
          </a:prstGeom>
          <a:noFill/>
          <a:ln w="9525">
            <a:noFill/>
            <a:miter lim="800000"/>
            <a:headEnd/>
            <a:tailEnd/>
          </a:ln>
        </p:spPr>
        <p:txBody>
          <a:bodyPr lIns="68580" tIns="34290" rIns="68580" bIns="34290">
            <a:spAutoFit/>
          </a:bodyPr>
          <a:lstStyle/>
          <a:p>
            <a:pPr defTabSz="914378">
              <a:spcBef>
                <a:spcPct val="50000"/>
              </a:spcBef>
            </a:pPr>
            <a:r>
              <a:rPr lang="en-US" altLang="zh-CN" sz="1800" i="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F</a:t>
            </a:r>
          </a:p>
        </p:txBody>
      </p:sp>
      <p:sp>
        <p:nvSpPr>
          <p:cNvPr id="15367" name="Text Box 29"/>
          <p:cNvSpPr txBox="1">
            <a:spLocks noChangeArrowheads="1"/>
          </p:cNvSpPr>
          <p:nvPr/>
        </p:nvSpPr>
        <p:spPr bwMode="auto">
          <a:xfrm>
            <a:off x="7490235" y="2197883"/>
            <a:ext cx="1258888" cy="392415"/>
          </a:xfrm>
          <a:prstGeom prst="rect">
            <a:avLst/>
          </a:prstGeom>
          <a:noFill/>
          <a:ln w="9525">
            <a:noFill/>
            <a:miter lim="800000"/>
            <a:headEnd/>
            <a:tailEnd/>
          </a:ln>
        </p:spPr>
        <p:txBody>
          <a:bodyPr lIns="68580" tIns="34290" rIns="68580" bIns="34290">
            <a:spAutoFit/>
          </a:bodyPr>
          <a:lstStyle/>
          <a:p>
            <a:pPr defTabSz="914378">
              <a:spcBef>
                <a:spcPct val="50000"/>
              </a:spcBef>
            </a:pPr>
            <a:r>
              <a:rPr lang="zh-CN" altLang="en-US" sz="2100" b="1"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主光轴</a:t>
            </a:r>
          </a:p>
        </p:txBody>
      </p:sp>
      <p:grpSp>
        <p:nvGrpSpPr>
          <p:cNvPr id="3" name="组合 13358"/>
          <p:cNvGrpSpPr>
            <a:grpSpLocks/>
          </p:cNvGrpSpPr>
          <p:nvPr/>
        </p:nvGrpSpPr>
        <p:grpSpPr bwMode="auto">
          <a:xfrm flipH="1">
            <a:off x="4461286" y="1994396"/>
            <a:ext cx="3297237" cy="1052289"/>
            <a:chOff x="453" y="934"/>
            <a:chExt cx="2077" cy="886"/>
          </a:xfrm>
        </p:grpSpPr>
        <p:grpSp>
          <p:nvGrpSpPr>
            <p:cNvPr id="4" name="组合 13359"/>
            <p:cNvGrpSpPr>
              <a:grpSpLocks/>
            </p:cNvGrpSpPr>
            <p:nvPr/>
          </p:nvGrpSpPr>
          <p:grpSpPr bwMode="auto">
            <a:xfrm>
              <a:off x="453" y="934"/>
              <a:ext cx="2064" cy="92"/>
              <a:chOff x="136" y="934"/>
              <a:chExt cx="2381" cy="91"/>
            </a:xfrm>
          </p:grpSpPr>
          <p:sp>
            <p:nvSpPr>
              <p:cNvPr id="15370" name="Line 8"/>
              <p:cNvSpPr>
                <a:spLocks noChangeShapeType="1"/>
              </p:cNvSpPr>
              <p:nvPr/>
            </p:nvSpPr>
            <p:spPr bwMode="auto">
              <a:xfrm flipV="1">
                <a:off x="136" y="981"/>
                <a:ext cx="2381" cy="0"/>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71" name="AutoShape 9"/>
              <p:cNvSpPr>
                <a:spLocks noChangeAspect="1" noChangeArrowheads="1"/>
              </p:cNvSpPr>
              <p:nvPr/>
            </p:nvSpPr>
            <p:spPr bwMode="auto">
              <a:xfrm rot="5400000">
                <a:off x="1688" y="828"/>
                <a:ext cx="91" cy="272"/>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5" name="组合 13362"/>
            <p:cNvGrpSpPr>
              <a:grpSpLocks/>
            </p:cNvGrpSpPr>
            <p:nvPr/>
          </p:nvGrpSpPr>
          <p:grpSpPr bwMode="auto">
            <a:xfrm>
              <a:off x="453" y="1751"/>
              <a:ext cx="2059" cy="69"/>
              <a:chOff x="113" y="1751"/>
              <a:chExt cx="2399" cy="91"/>
            </a:xfrm>
          </p:grpSpPr>
          <p:sp>
            <p:nvSpPr>
              <p:cNvPr id="15373" name="Line 11"/>
              <p:cNvSpPr>
                <a:spLocks noChangeShapeType="1"/>
              </p:cNvSpPr>
              <p:nvPr/>
            </p:nvSpPr>
            <p:spPr bwMode="auto">
              <a:xfrm>
                <a:off x="113" y="1797"/>
                <a:ext cx="2399" cy="0"/>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74" name="AutoShape 12"/>
              <p:cNvSpPr>
                <a:spLocks noChangeAspect="1" noChangeArrowheads="1"/>
              </p:cNvSpPr>
              <p:nvPr/>
            </p:nvSpPr>
            <p:spPr bwMode="auto">
              <a:xfrm rot="5400000">
                <a:off x="1678" y="1645"/>
                <a:ext cx="91" cy="272"/>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6" name="组合 13365"/>
            <p:cNvGrpSpPr>
              <a:grpSpLocks/>
            </p:cNvGrpSpPr>
            <p:nvPr/>
          </p:nvGrpSpPr>
          <p:grpSpPr bwMode="auto">
            <a:xfrm>
              <a:off x="476" y="1344"/>
              <a:ext cx="2054" cy="92"/>
              <a:chOff x="136" y="1342"/>
              <a:chExt cx="2394" cy="91"/>
            </a:xfrm>
          </p:grpSpPr>
          <p:sp>
            <p:nvSpPr>
              <p:cNvPr id="15376" name="Line 14"/>
              <p:cNvSpPr>
                <a:spLocks noChangeShapeType="1"/>
              </p:cNvSpPr>
              <p:nvPr/>
            </p:nvSpPr>
            <p:spPr bwMode="auto">
              <a:xfrm flipV="1">
                <a:off x="136" y="1388"/>
                <a:ext cx="2394" cy="1"/>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77" name="AutoShape 15"/>
              <p:cNvSpPr>
                <a:spLocks noChangeAspect="1" noChangeArrowheads="1"/>
              </p:cNvSpPr>
              <p:nvPr/>
            </p:nvSpPr>
            <p:spPr bwMode="auto">
              <a:xfrm rot="5400000">
                <a:off x="1696" y="1236"/>
                <a:ext cx="91" cy="272"/>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7" name="组合 13368"/>
          <p:cNvGrpSpPr>
            <a:grpSpLocks/>
          </p:cNvGrpSpPr>
          <p:nvPr/>
        </p:nvGrpSpPr>
        <p:grpSpPr bwMode="auto">
          <a:xfrm flipH="1">
            <a:off x="2435635" y="2047841"/>
            <a:ext cx="2081212" cy="969151"/>
            <a:chOff x="2508" y="981"/>
            <a:chExt cx="1302" cy="815"/>
          </a:xfrm>
        </p:grpSpPr>
        <p:grpSp>
          <p:nvGrpSpPr>
            <p:cNvPr id="8" name="组合 13369"/>
            <p:cNvGrpSpPr>
              <a:grpSpLocks/>
            </p:cNvGrpSpPr>
            <p:nvPr/>
          </p:nvGrpSpPr>
          <p:grpSpPr bwMode="auto">
            <a:xfrm>
              <a:off x="2508" y="1389"/>
              <a:ext cx="1299" cy="406"/>
              <a:chOff x="2508" y="1360"/>
              <a:chExt cx="1374" cy="435"/>
            </a:xfrm>
          </p:grpSpPr>
          <p:sp>
            <p:nvSpPr>
              <p:cNvPr id="15380" name="Freeform 17"/>
              <p:cNvSpPr>
                <a:spLocks noChangeArrowheads="1"/>
              </p:cNvSpPr>
              <p:nvPr/>
            </p:nvSpPr>
            <p:spPr bwMode="auto">
              <a:xfrm>
                <a:off x="2508" y="1360"/>
                <a:ext cx="1374" cy="435"/>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81" name="AutoShape 18"/>
              <p:cNvSpPr>
                <a:spLocks noChangeAspect="1" noChangeArrowheads="1"/>
              </p:cNvSpPr>
              <p:nvPr/>
            </p:nvSpPr>
            <p:spPr bwMode="auto">
              <a:xfrm rot="4229382">
                <a:off x="3125" y="1498"/>
                <a:ext cx="69" cy="205"/>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 name="组合 13372"/>
            <p:cNvGrpSpPr>
              <a:grpSpLocks/>
            </p:cNvGrpSpPr>
            <p:nvPr/>
          </p:nvGrpSpPr>
          <p:grpSpPr bwMode="auto">
            <a:xfrm>
              <a:off x="2517" y="981"/>
              <a:ext cx="1293" cy="411"/>
              <a:chOff x="2517" y="981"/>
              <a:chExt cx="1511" cy="488"/>
            </a:xfrm>
          </p:grpSpPr>
          <p:sp>
            <p:nvSpPr>
              <p:cNvPr id="15383" name="Freeform 20"/>
              <p:cNvSpPr>
                <a:spLocks noChangeArrowheads="1"/>
              </p:cNvSpPr>
              <p:nvPr/>
            </p:nvSpPr>
            <p:spPr bwMode="auto">
              <a:xfrm flipV="1">
                <a:off x="2517" y="981"/>
                <a:ext cx="1511" cy="488"/>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84" name="AutoShape 21"/>
              <p:cNvSpPr>
                <a:spLocks noChangeAspect="1" noChangeArrowheads="1"/>
              </p:cNvSpPr>
              <p:nvPr/>
            </p:nvSpPr>
            <p:spPr bwMode="auto">
              <a:xfrm rot="17370618" flipV="1">
                <a:off x="3189" y="1050"/>
                <a:ext cx="91" cy="272"/>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0" name="组合 13375"/>
            <p:cNvGrpSpPr>
              <a:grpSpLocks/>
            </p:cNvGrpSpPr>
            <p:nvPr/>
          </p:nvGrpSpPr>
          <p:grpSpPr bwMode="auto">
            <a:xfrm>
              <a:off x="2522" y="1341"/>
              <a:ext cx="1285" cy="91"/>
              <a:chOff x="2522" y="1341"/>
              <a:chExt cx="1785" cy="91"/>
            </a:xfrm>
          </p:grpSpPr>
          <p:sp>
            <p:nvSpPr>
              <p:cNvPr id="15386" name="Line 23"/>
              <p:cNvSpPr>
                <a:spLocks noChangeShapeType="1"/>
              </p:cNvSpPr>
              <p:nvPr/>
            </p:nvSpPr>
            <p:spPr bwMode="auto">
              <a:xfrm flipV="1">
                <a:off x="2522" y="1389"/>
                <a:ext cx="1785" cy="1"/>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87" name="AutoShape 24"/>
              <p:cNvSpPr>
                <a:spLocks noChangeAspect="1" noChangeArrowheads="1"/>
              </p:cNvSpPr>
              <p:nvPr/>
            </p:nvSpPr>
            <p:spPr bwMode="auto">
              <a:xfrm rot="5400000">
                <a:off x="3367" y="1237"/>
                <a:ext cx="91" cy="272"/>
              </a:xfrm>
              <a:prstGeom prst="triangle">
                <a:avLst>
                  <a:gd name="adj" fmla="val 50000"/>
                </a:avLst>
              </a:prstGeom>
              <a:solidFill>
                <a:srgbClr val="FF0000"/>
              </a:solidFill>
              <a:ln w="9525">
                <a:solidFill>
                  <a:srgbClr val="FF0000"/>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sp>
        <p:nvSpPr>
          <p:cNvPr id="45" name="Text Box 70"/>
          <p:cNvSpPr txBox="1">
            <a:spLocks noChangeArrowheads="1"/>
          </p:cNvSpPr>
          <p:nvPr/>
        </p:nvSpPr>
        <p:spPr bwMode="auto">
          <a:xfrm>
            <a:off x="444677" y="4100486"/>
            <a:ext cx="3278188" cy="392415"/>
          </a:xfrm>
          <a:prstGeom prst="rect">
            <a:avLst/>
          </a:prstGeom>
          <a:noFill/>
          <a:ln w="15875">
            <a:noFill/>
            <a:miter lim="800000"/>
            <a:headEnd/>
            <a:tailEnd/>
          </a:ln>
        </p:spPr>
        <p:txBody>
          <a:bodyPr lIns="68580" tIns="34290" rIns="68580" bIns="34290">
            <a:spAutoFit/>
          </a:bodyPr>
          <a:lstStyle/>
          <a:p>
            <a:pPr defTabSz="914378"/>
            <a:r>
              <a:rPr lang="zh-CN" altLang="zh-CN" sz="21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小结：</a:t>
            </a:r>
            <a:r>
              <a:rPr lang="zh-CN" altLang="zh-CN" sz="21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光路可逆</a:t>
            </a:r>
          </a:p>
        </p:txBody>
      </p:sp>
      <p:grpSp>
        <p:nvGrpSpPr>
          <p:cNvPr id="11" name="组合 21"/>
          <p:cNvGrpSpPr>
            <a:grpSpLocks/>
          </p:cNvGrpSpPr>
          <p:nvPr/>
        </p:nvGrpSpPr>
        <p:grpSpPr bwMode="auto">
          <a:xfrm>
            <a:off x="2408647" y="1997958"/>
            <a:ext cx="5324475" cy="1051102"/>
            <a:chOff x="3987" y="6630"/>
            <a:chExt cx="8383" cy="2214"/>
          </a:xfrm>
        </p:grpSpPr>
        <p:grpSp>
          <p:nvGrpSpPr>
            <p:cNvPr id="12" name="组合 1"/>
            <p:cNvGrpSpPr>
              <a:grpSpLocks/>
            </p:cNvGrpSpPr>
            <p:nvPr/>
          </p:nvGrpSpPr>
          <p:grpSpPr bwMode="auto">
            <a:xfrm flipH="1">
              <a:off x="3987" y="6754"/>
              <a:ext cx="3326" cy="2040"/>
              <a:chOff x="2508" y="981"/>
              <a:chExt cx="1321" cy="815"/>
            </a:xfrm>
          </p:grpSpPr>
          <p:grpSp>
            <p:nvGrpSpPr>
              <p:cNvPr id="13" name="组合 13369"/>
              <p:cNvGrpSpPr>
                <a:grpSpLocks/>
              </p:cNvGrpSpPr>
              <p:nvPr/>
            </p:nvGrpSpPr>
            <p:grpSpPr bwMode="auto">
              <a:xfrm>
                <a:off x="2508" y="1389"/>
                <a:ext cx="1299" cy="407"/>
                <a:chOff x="2508" y="1360"/>
                <a:chExt cx="1374" cy="435"/>
              </a:xfrm>
            </p:grpSpPr>
            <p:sp>
              <p:nvSpPr>
                <p:cNvPr id="15392" name="Freeform 17"/>
                <p:cNvSpPr>
                  <a:spLocks noChangeArrowheads="1"/>
                </p:cNvSpPr>
                <p:nvPr/>
              </p:nvSpPr>
              <p:spPr bwMode="auto">
                <a:xfrm>
                  <a:off x="2508" y="1360"/>
                  <a:ext cx="1374" cy="435"/>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93" name="AutoShape 18"/>
                <p:cNvSpPr>
                  <a:spLocks noChangeAspect="1" noChangeArrowheads="1"/>
                </p:cNvSpPr>
                <p:nvPr/>
              </p:nvSpPr>
              <p:spPr bwMode="auto">
                <a:xfrm rot="-6270618">
                  <a:off x="3125" y="1498"/>
                  <a:ext cx="69" cy="205"/>
                </a:xfrm>
                <a:prstGeom prst="triangle">
                  <a:avLst>
                    <a:gd name="adj" fmla="val 50000"/>
                  </a:avLst>
                </a:prstGeom>
                <a:solidFill>
                  <a:srgbClr val="0000FF"/>
                </a:solidFill>
                <a:ln w="9525">
                  <a:solidFill>
                    <a:srgbClr val="0000FF"/>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4" name="组合 13372"/>
              <p:cNvGrpSpPr>
                <a:grpSpLocks/>
              </p:cNvGrpSpPr>
              <p:nvPr/>
            </p:nvGrpSpPr>
            <p:grpSpPr bwMode="auto">
              <a:xfrm>
                <a:off x="2517" y="981"/>
                <a:ext cx="1312" cy="409"/>
                <a:chOff x="2517" y="981"/>
                <a:chExt cx="1534" cy="485"/>
              </a:xfrm>
            </p:grpSpPr>
            <p:sp>
              <p:nvSpPr>
                <p:cNvPr id="15395" name="Freeform 20"/>
                <p:cNvSpPr>
                  <a:spLocks noChangeArrowheads="1"/>
                </p:cNvSpPr>
                <p:nvPr/>
              </p:nvSpPr>
              <p:spPr bwMode="auto">
                <a:xfrm flipV="1">
                  <a:off x="2517" y="981"/>
                  <a:ext cx="1534" cy="485"/>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96" name="AutoShape 21"/>
                <p:cNvSpPr>
                  <a:spLocks noChangeAspect="1" noChangeArrowheads="1"/>
                </p:cNvSpPr>
                <p:nvPr/>
              </p:nvSpPr>
              <p:spPr bwMode="auto">
                <a:xfrm rot="6630617" flipV="1">
                  <a:off x="3189" y="1050"/>
                  <a:ext cx="91" cy="272"/>
                </a:xfrm>
                <a:prstGeom prst="triangle">
                  <a:avLst>
                    <a:gd name="adj" fmla="val 50000"/>
                  </a:avLst>
                </a:prstGeom>
                <a:solidFill>
                  <a:srgbClr val="0000FF"/>
                </a:solidFill>
                <a:ln w="9525">
                  <a:solidFill>
                    <a:srgbClr val="0000FF"/>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5" name="组合 13375"/>
              <p:cNvGrpSpPr>
                <a:grpSpLocks/>
              </p:cNvGrpSpPr>
              <p:nvPr/>
            </p:nvGrpSpPr>
            <p:grpSpPr bwMode="auto">
              <a:xfrm>
                <a:off x="2522" y="1341"/>
                <a:ext cx="1285" cy="91"/>
                <a:chOff x="2522" y="1341"/>
                <a:chExt cx="1785" cy="91"/>
              </a:xfrm>
            </p:grpSpPr>
            <p:sp>
              <p:nvSpPr>
                <p:cNvPr id="15398" name="Line 23"/>
                <p:cNvSpPr>
                  <a:spLocks noChangeShapeType="1"/>
                </p:cNvSpPr>
                <p:nvPr/>
              </p:nvSpPr>
              <p:spPr bwMode="auto">
                <a:xfrm flipV="1">
                  <a:off x="2522" y="1389"/>
                  <a:ext cx="1785" cy="1"/>
                </a:xfrm>
                <a:prstGeom prst="line">
                  <a:avLst/>
                </a:pr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99" name="AutoShape 24"/>
                <p:cNvSpPr>
                  <a:spLocks noChangeAspect="1" noChangeArrowheads="1"/>
                </p:cNvSpPr>
                <p:nvPr/>
              </p:nvSpPr>
              <p:spPr bwMode="auto">
                <a:xfrm rot="-5220000">
                  <a:off x="3367" y="1237"/>
                  <a:ext cx="91" cy="272"/>
                </a:xfrm>
                <a:prstGeom prst="triangle">
                  <a:avLst>
                    <a:gd name="adj" fmla="val 50000"/>
                  </a:avLst>
                </a:prstGeom>
                <a:solidFill>
                  <a:srgbClr val="0000FF"/>
                </a:solidFill>
                <a:ln w="9525">
                  <a:solidFill>
                    <a:srgbClr val="0000FF"/>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6" name="组合 11"/>
            <p:cNvGrpSpPr>
              <a:grpSpLocks/>
            </p:cNvGrpSpPr>
            <p:nvPr/>
          </p:nvGrpSpPr>
          <p:grpSpPr bwMode="auto">
            <a:xfrm flipH="1">
              <a:off x="7177" y="6629"/>
              <a:ext cx="5192" cy="2215"/>
              <a:chOff x="453" y="934"/>
              <a:chExt cx="2077" cy="886"/>
            </a:xfrm>
          </p:grpSpPr>
          <p:grpSp>
            <p:nvGrpSpPr>
              <p:cNvPr id="17" name="组合 13359"/>
              <p:cNvGrpSpPr>
                <a:grpSpLocks/>
              </p:cNvGrpSpPr>
              <p:nvPr/>
            </p:nvGrpSpPr>
            <p:grpSpPr bwMode="auto">
              <a:xfrm>
                <a:off x="453" y="934"/>
                <a:ext cx="2064" cy="92"/>
                <a:chOff x="136" y="934"/>
                <a:chExt cx="2381" cy="91"/>
              </a:xfrm>
            </p:grpSpPr>
            <p:sp>
              <p:nvSpPr>
                <p:cNvPr id="15402" name="Line 8"/>
                <p:cNvSpPr>
                  <a:spLocks noChangeShapeType="1"/>
                </p:cNvSpPr>
                <p:nvPr/>
              </p:nvSpPr>
              <p:spPr bwMode="auto">
                <a:xfrm flipV="1">
                  <a:off x="136" y="981"/>
                  <a:ext cx="2381" cy="0"/>
                </a:xfrm>
                <a:prstGeom prst="line">
                  <a:avLst/>
                </a:pr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403" name="AutoShape 9"/>
                <p:cNvSpPr>
                  <a:spLocks noChangeAspect="1" noChangeArrowheads="1"/>
                </p:cNvSpPr>
                <p:nvPr/>
              </p:nvSpPr>
              <p:spPr bwMode="auto">
                <a:xfrm rot="-5400000">
                  <a:off x="1688" y="828"/>
                  <a:ext cx="91" cy="272"/>
                </a:xfrm>
                <a:prstGeom prst="triangle">
                  <a:avLst>
                    <a:gd name="adj" fmla="val 50000"/>
                  </a:avLst>
                </a:prstGeom>
                <a:solidFill>
                  <a:srgbClr val="0000FF"/>
                </a:solidFill>
                <a:ln w="9525">
                  <a:solidFill>
                    <a:srgbClr val="0000FF"/>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8" name="组合 13362"/>
              <p:cNvGrpSpPr>
                <a:grpSpLocks/>
              </p:cNvGrpSpPr>
              <p:nvPr/>
            </p:nvGrpSpPr>
            <p:grpSpPr bwMode="auto">
              <a:xfrm>
                <a:off x="453" y="1751"/>
                <a:ext cx="2059" cy="69"/>
                <a:chOff x="113" y="1751"/>
                <a:chExt cx="2399" cy="91"/>
              </a:xfrm>
            </p:grpSpPr>
            <p:sp>
              <p:nvSpPr>
                <p:cNvPr id="15405" name="Line 11"/>
                <p:cNvSpPr>
                  <a:spLocks noChangeShapeType="1"/>
                </p:cNvSpPr>
                <p:nvPr/>
              </p:nvSpPr>
              <p:spPr bwMode="auto">
                <a:xfrm>
                  <a:off x="113" y="1797"/>
                  <a:ext cx="2399" cy="0"/>
                </a:xfrm>
                <a:prstGeom prst="line">
                  <a:avLst/>
                </a:pr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406" name="AutoShape 12"/>
                <p:cNvSpPr>
                  <a:spLocks noChangeAspect="1" noChangeArrowheads="1"/>
                </p:cNvSpPr>
                <p:nvPr/>
              </p:nvSpPr>
              <p:spPr bwMode="auto">
                <a:xfrm rot="-5400000">
                  <a:off x="1678" y="1645"/>
                  <a:ext cx="91" cy="272"/>
                </a:xfrm>
                <a:prstGeom prst="triangle">
                  <a:avLst>
                    <a:gd name="adj" fmla="val 50000"/>
                  </a:avLst>
                </a:prstGeom>
                <a:solidFill>
                  <a:srgbClr val="0000FF"/>
                </a:solidFill>
                <a:ln w="9525">
                  <a:solidFill>
                    <a:srgbClr val="0000FF"/>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9" name="组合 13365"/>
              <p:cNvGrpSpPr>
                <a:grpSpLocks/>
              </p:cNvGrpSpPr>
              <p:nvPr/>
            </p:nvGrpSpPr>
            <p:grpSpPr bwMode="auto">
              <a:xfrm>
                <a:off x="476" y="1344"/>
                <a:ext cx="2054" cy="92"/>
                <a:chOff x="136" y="1342"/>
                <a:chExt cx="2394" cy="91"/>
              </a:xfrm>
            </p:grpSpPr>
            <p:sp>
              <p:nvSpPr>
                <p:cNvPr id="15408" name="Line 14"/>
                <p:cNvSpPr>
                  <a:spLocks noChangeShapeType="1"/>
                </p:cNvSpPr>
                <p:nvPr/>
              </p:nvSpPr>
              <p:spPr bwMode="auto">
                <a:xfrm flipV="1">
                  <a:off x="136" y="1388"/>
                  <a:ext cx="2394" cy="1"/>
                </a:xfrm>
                <a:prstGeom prst="line">
                  <a:avLst/>
                </a:prstGeom>
                <a:noFill/>
                <a:ln w="28575">
                  <a:solidFill>
                    <a:srgbClr val="0000FF"/>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409" name="AutoShape 15"/>
                <p:cNvSpPr>
                  <a:spLocks noChangeAspect="1" noChangeArrowheads="1"/>
                </p:cNvSpPr>
                <p:nvPr/>
              </p:nvSpPr>
              <p:spPr bwMode="auto">
                <a:xfrm rot="-5400000">
                  <a:off x="1696" y="1236"/>
                  <a:ext cx="91" cy="272"/>
                </a:xfrm>
                <a:prstGeom prst="triangle">
                  <a:avLst>
                    <a:gd name="adj" fmla="val 50000"/>
                  </a:avLst>
                </a:prstGeom>
                <a:solidFill>
                  <a:srgbClr val="0000FF"/>
                </a:solidFill>
                <a:ln w="9525">
                  <a:solidFill>
                    <a:srgbClr val="0000FF"/>
                  </a:solidFill>
                  <a:miter lim="800000"/>
                  <a:headEnd/>
                  <a:tailEnd/>
                </a:ln>
              </p:spPr>
              <p:txBody>
                <a:bodyPr vert="eaVert" wrap="none"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sp>
        <p:nvSpPr>
          <p:cNvPr id="25" name="Oval 26"/>
          <p:cNvSpPr>
            <a:spLocks noChangeAspect="1" noChangeArrowheads="1"/>
          </p:cNvSpPr>
          <p:nvPr/>
        </p:nvSpPr>
        <p:spPr bwMode="auto">
          <a:xfrm>
            <a:off x="2399122" y="2477783"/>
            <a:ext cx="158750" cy="118769"/>
          </a:xfrm>
          <a:prstGeom prst="ellipse">
            <a:avLst/>
          </a:prstGeom>
          <a:solidFill>
            <a:srgbClr val="FF0000"/>
          </a:solidFill>
          <a:ln w="9525">
            <a:solidFill>
              <a:srgbClr val="FF0000"/>
            </a:solidFill>
            <a:miter lim="800000"/>
            <a:headEnd/>
            <a:tailEnd/>
          </a:ln>
        </p:spPr>
        <p:txBody>
          <a:bodyPr wrap="none" lIns="68580" tIns="34290" rIns="68580" bIns="34290"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2" name="文本框 51">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Tree>
    <p:extLst>
      <p:ext uri="{BB962C8B-B14F-4D97-AF65-F5344CB8AC3E}">
        <p14:creationId xmlns:p14="http://schemas.microsoft.com/office/powerpoint/2010/main" val="1494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1"/>
                            </p:stCondLst>
                            <p:childTnLst>
                              <p:par>
                                <p:cTn id="17" presetID="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5" grpId="0"/>
      <p:bldP spid="2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1">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grpSp>
        <p:nvGrpSpPr>
          <p:cNvPr id="73" name="组合 42056"/>
          <p:cNvGrpSpPr>
            <a:grpSpLocks/>
          </p:cNvGrpSpPr>
          <p:nvPr/>
        </p:nvGrpSpPr>
        <p:grpSpPr bwMode="auto">
          <a:xfrm>
            <a:off x="1578091" y="1254046"/>
            <a:ext cx="6237684" cy="1191842"/>
            <a:chOff x="362" y="754"/>
            <a:chExt cx="5239" cy="1338"/>
          </a:xfrm>
        </p:grpSpPr>
        <p:grpSp>
          <p:nvGrpSpPr>
            <p:cNvPr id="74" name="组合 41987"/>
            <p:cNvGrpSpPr>
              <a:grpSpLocks/>
            </p:cNvGrpSpPr>
            <p:nvPr/>
          </p:nvGrpSpPr>
          <p:grpSpPr bwMode="auto">
            <a:xfrm>
              <a:off x="2812" y="754"/>
              <a:ext cx="227" cy="1338"/>
              <a:chOff x="2517" y="1141"/>
              <a:chExt cx="136" cy="635"/>
            </a:xfrm>
          </p:grpSpPr>
          <p:sp>
            <p:nvSpPr>
              <p:cNvPr id="80" name="xjhgx2"/>
              <p:cNvSpPr>
                <a:spLocks noChangeArrowheads="1"/>
              </p:cNvSpPr>
              <p:nvPr/>
            </p:nvSpPr>
            <p:spPr bwMode="auto">
              <a:xfrm>
                <a:off x="2517" y="1141"/>
                <a:ext cx="136" cy="635"/>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99CCFF"/>
                  </a:gs>
                  <a:gs pos="100000">
                    <a:srgbClr val="D5FFFF"/>
                  </a:gs>
                </a:gsLst>
                <a:path path="rect">
                  <a:fillToRect l="50000" t="50000" r="50000" b="50000"/>
                </a:path>
              </a:gradFill>
              <a:ln w="28575">
                <a:solidFill>
                  <a:srgbClr val="2D5FFF"/>
                </a:solidFill>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81" name="直接连接符 41989"/>
              <p:cNvSpPr>
                <a:spLocks noChangeShapeType="1"/>
              </p:cNvSpPr>
              <p:nvPr/>
            </p:nvSpPr>
            <p:spPr bwMode="auto">
              <a:xfrm>
                <a:off x="2585" y="1162"/>
                <a:ext cx="0" cy="612"/>
              </a:xfrm>
              <a:prstGeom prst="line">
                <a:avLst/>
              </a:prstGeom>
              <a:noFill/>
              <a:ln w="12700">
                <a:solidFill>
                  <a:srgbClr val="99CCFF"/>
                </a:solidFill>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75" name="Line 6"/>
            <p:cNvSpPr>
              <a:spLocks noChangeShapeType="1"/>
            </p:cNvSpPr>
            <p:nvPr/>
          </p:nvSpPr>
          <p:spPr bwMode="auto">
            <a:xfrm flipV="1">
              <a:off x="362" y="1412"/>
              <a:ext cx="5239" cy="0"/>
            </a:xfrm>
            <a:prstGeom prst="line">
              <a:avLst/>
            </a:prstGeom>
            <a:noFill/>
            <a:ln w="38100">
              <a:solidFill>
                <a:schemeClr val="tx1"/>
              </a:solidFill>
              <a:prstDash val="lgDashDot"/>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76" name="Oval 25"/>
            <p:cNvSpPr>
              <a:spLocks noChangeAspect="1" noChangeArrowheads="1"/>
            </p:cNvSpPr>
            <p:nvPr/>
          </p:nvSpPr>
          <p:spPr bwMode="auto">
            <a:xfrm>
              <a:off x="2879" y="1366"/>
              <a:ext cx="91" cy="91"/>
            </a:xfrm>
            <a:prstGeom prst="ellipse">
              <a:avLst/>
            </a:prstGeom>
            <a:solidFill>
              <a:srgbClr val="FF0000"/>
            </a:solidFill>
            <a:ln w="9525">
              <a:solidFill>
                <a:srgbClr val="FF0000"/>
              </a:solidFill>
              <a:miter lim="800000"/>
              <a:headEnd/>
              <a:tailEnd/>
            </a:ln>
          </p:spPr>
          <p:txBody>
            <a:bodyPr wrap="none" anchor="ctr"/>
            <a:lstStyle/>
            <a:p>
              <a:endParaRPr lang="zh-CN" altLang="en-US" sz="2100" b="1">
                <a:latin typeface="Arial" panose="020B0604020202020204" pitchFamily="34" charset="0"/>
                <a:ea typeface="思源黑体 CN Medium" panose="020B0600000000000000" pitchFamily="34" charset="-122"/>
                <a:sym typeface="Arial" panose="020B0604020202020204" pitchFamily="34" charset="0"/>
              </a:endParaRPr>
            </a:p>
          </p:txBody>
        </p:sp>
        <p:sp>
          <p:nvSpPr>
            <p:cNvPr id="77" name="Text Box 28"/>
            <p:cNvSpPr txBox="1">
              <a:spLocks noChangeArrowheads="1"/>
            </p:cNvSpPr>
            <p:nvPr/>
          </p:nvSpPr>
          <p:spPr bwMode="auto">
            <a:xfrm>
              <a:off x="1541" y="1003"/>
              <a:ext cx="317" cy="466"/>
            </a:xfrm>
            <a:prstGeom prst="rect">
              <a:avLst/>
            </a:prstGeom>
            <a:noFill/>
            <a:ln w="9525">
              <a:noFill/>
              <a:miter lim="800000"/>
              <a:headEnd/>
              <a:tailEnd/>
            </a:ln>
          </p:spPr>
          <p:txBody>
            <a:bodyPr>
              <a:spAutoFit/>
            </a:bodyPr>
            <a:lstStyle/>
            <a:p>
              <a:pPr>
                <a:spcBef>
                  <a:spcPct val="50000"/>
                </a:spcBef>
              </a:pPr>
              <a:r>
                <a:rPr lang="en-US" altLang="zh-CN" sz="2100" b="1" i="1">
                  <a:latin typeface="Arial" panose="020B0604020202020204" pitchFamily="34" charset="0"/>
                  <a:ea typeface="思源黑体 CN Medium" panose="020B0600000000000000" pitchFamily="34" charset="-122"/>
                  <a:sym typeface="Arial" panose="020B0604020202020204" pitchFamily="34" charset="0"/>
                </a:rPr>
                <a:t>F</a:t>
              </a:r>
            </a:p>
          </p:txBody>
        </p:sp>
        <p:sp>
          <p:nvSpPr>
            <p:cNvPr id="78" name="Text Box 29"/>
            <p:cNvSpPr txBox="1">
              <a:spLocks noChangeArrowheads="1"/>
            </p:cNvSpPr>
            <p:nvPr/>
          </p:nvSpPr>
          <p:spPr bwMode="auto">
            <a:xfrm>
              <a:off x="4807" y="1003"/>
              <a:ext cx="793" cy="415"/>
            </a:xfrm>
            <a:prstGeom prst="rect">
              <a:avLst/>
            </a:prstGeom>
            <a:noFill/>
            <a:ln w="9525">
              <a:noFill/>
              <a:miter lim="800000"/>
              <a:headEnd/>
              <a:tailEnd/>
            </a:ln>
          </p:spPr>
          <p:txBody>
            <a:bodyPr>
              <a:spAutoFit/>
            </a:bodyPr>
            <a:lstStyle/>
            <a:p>
              <a:pPr>
                <a:spcBef>
                  <a:spcPct val="50000"/>
                </a:spcBef>
              </a:pPr>
              <a:r>
                <a:rPr lang="zh-CN" altLang="en-US" sz="1800" b="1">
                  <a:solidFill>
                    <a:srgbClr val="FF0000"/>
                  </a:solidFill>
                  <a:latin typeface="Arial" panose="020B0604020202020204" pitchFamily="34" charset="0"/>
                  <a:ea typeface="思源黑体 CN Medium" panose="020B0600000000000000" pitchFamily="34" charset="-122"/>
                  <a:sym typeface="Arial" panose="020B0604020202020204" pitchFamily="34" charset="0"/>
                </a:rPr>
                <a:t>主轴</a:t>
              </a:r>
            </a:p>
          </p:txBody>
        </p:sp>
        <p:sp>
          <p:nvSpPr>
            <p:cNvPr id="79" name="Oval 26"/>
            <p:cNvSpPr>
              <a:spLocks noChangeAspect="1" noChangeArrowheads="1"/>
            </p:cNvSpPr>
            <p:nvPr/>
          </p:nvSpPr>
          <p:spPr bwMode="auto">
            <a:xfrm>
              <a:off x="1668" y="1366"/>
              <a:ext cx="78" cy="78"/>
            </a:xfrm>
            <a:prstGeom prst="ellipse">
              <a:avLst/>
            </a:prstGeom>
            <a:solidFill>
              <a:srgbClr val="FF0000"/>
            </a:solidFill>
            <a:ln w="9525">
              <a:solidFill>
                <a:srgbClr val="FF0000"/>
              </a:solidFill>
              <a:miter lim="800000"/>
              <a:headEnd/>
              <a:tailEnd/>
            </a:ln>
          </p:spPr>
          <p:txBody>
            <a:bodyPr wrap="none" anchor="ctr"/>
            <a:lstStyle/>
            <a:p>
              <a:endParaRPr lang="zh-CN" altLang="en-US" sz="2100" b="1">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82" name="Text Box 70"/>
          <p:cNvSpPr txBox="1">
            <a:spLocks noChangeArrowheads="1"/>
          </p:cNvSpPr>
          <p:nvPr/>
        </p:nvSpPr>
        <p:spPr bwMode="auto">
          <a:xfrm>
            <a:off x="460247" y="4208160"/>
            <a:ext cx="4716676" cy="392415"/>
          </a:xfrm>
          <a:prstGeom prst="rect">
            <a:avLst/>
          </a:prstGeom>
          <a:noFill/>
          <a:ln w="15875">
            <a:noFill/>
            <a:miter lim="800000"/>
            <a:headEnd/>
            <a:tailEnd/>
          </a:ln>
        </p:spPr>
        <p:txBody>
          <a:bodyPr wrap="none" lIns="68580" tIns="34290" rIns="68580" bIns="34290">
            <a:spAutoFit/>
          </a:bodyPr>
          <a:lstStyle/>
          <a:p>
            <a:r>
              <a:rPr lang="zh-CN" altLang="en-US" sz="2100" dirty="0">
                <a:latin typeface="Arial" panose="020B0604020202020204" pitchFamily="34" charset="0"/>
                <a:ea typeface="思源黑体 CN Medium" panose="020B0600000000000000" pitchFamily="34" charset="-122"/>
                <a:sym typeface="Arial" panose="020B0604020202020204" pitchFamily="34" charset="0"/>
              </a:rPr>
              <a:t>小结：</a:t>
            </a:r>
            <a:r>
              <a:rPr lang="zh-CN" altLang="zh-CN" sz="210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凸透镜对所有光都起会聚作用</a:t>
            </a:r>
            <a:r>
              <a:rPr lang="zh-CN" altLang="en-US" sz="2100" dirty="0">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83" name="组合 42055"/>
          <p:cNvGrpSpPr>
            <a:grpSpLocks/>
          </p:cNvGrpSpPr>
          <p:nvPr/>
        </p:nvGrpSpPr>
        <p:grpSpPr bwMode="auto">
          <a:xfrm>
            <a:off x="3144955" y="1475846"/>
            <a:ext cx="1593056" cy="735771"/>
            <a:chOff x="1679" y="1003"/>
            <a:chExt cx="1338" cy="826"/>
          </a:xfrm>
        </p:grpSpPr>
        <p:grpSp>
          <p:nvGrpSpPr>
            <p:cNvPr id="84" name="组合 42035"/>
            <p:cNvGrpSpPr>
              <a:grpSpLocks/>
            </p:cNvGrpSpPr>
            <p:nvPr/>
          </p:nvGrpSpPr>
          <p:grpSpPr bwMode="auto">
            <a:xfrm>
              <a:off x="1723" y="1003"/>
              <a:ext cx="1260" cy="386"/>
              <a:chOff x="1723" y="1003"/>
              <a:chExt cx="1260" cy="386"/>
            </a:xfrm>
          </p:grpSpPr>
          <p:sp>
            <p:nvSpPr>
              <p:cNvPr id="91" name="Freeform 20"/>
              <p:cNvSpPr>
                <a:spLocks noChangeArrowheads="1"/>
              </p:cNvSpPr>
              <p:nvPr/>
            </p:nvSpPr>
            <p:spPr bwMode="auto">
              <a:xfrm flipH="1" flipV="1">
                <a:off x="1723" y="1003"/>
                <a:ext cx="1260" cy="386"/>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92" name="直接连接符 42032"/>
              <p:cNvSpPr>
                <a:spLocks noChangeShapeType="1"/>
              </p:cNvSpPr>
              <p:nvPr/>
            </p:nvSpPr>
            <p:spPr bwMode="auto">
              <a:xfrm flipV="1">
                <a:off x="2086" y="1207"/>
                <a:ext cx="159" cy="68"/>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85" name="组合 42034"/>
            <p:cNvGrpSpPr>
              <a:grpSpLocks/>
            </p:cNvGrpSpPr>
            <p:nvPr/>
          </p:nvGrpSpPr>
          <p:grpSpPr bwMode="auto">
            <a:xfrm>
              <a:off x="1679" y="1412"/>
              <a:ext cx="1338" cy="417"/>
              <a:chOff x="1679" y="1412"/>
              <a:chExt cx="1338" cy="417"/>
            </a:xfrm>
          </p:grpSpPr>
          <p:sp>
            <p:nvSpPr>
              <p:cNvPr id="89" name="Freeform 17"/>
              <p:cNvSpPr>
                <a:spLocks noChangeArrowheads="1"/>
              </p:cNvSpPr>
              <p:nvPr/>
            </p:nvSpPr>
            <p:spPr bwMode="auto">
              <a:xfrm>
                <a:off x="1679" y="1412"/>
                <a:ext cx="1338" cy="417"/>
              </a:xfrm>
              <a:custGeom>
                <a:avLst/>
                <a:gdLst/>
                <a:ahLst/>
                <a:cxnLst>
                  <a:cxn ang="0">
                    <a:pos x="1338" y="417"/>
                  </a:cxn>
                  <a:cxn ang="0">
                    <a:pos x="1212" y="396"/>
                  </a:cxn>
                  <a:cxn ang="0">
                    <a:pos x="0" y="0"/>
                  </a:cxn>
                </a:cxnLst>
                <a:rect l="0" t="0" r="r" b="b"/>
                <a:pathLst>
                  <a:path w="1338" h="417">
                    <a:moveTo>
                      <a:pt x="1338" y="417"/>
                    </a:moveTo>
                    <a:lnTo>
                      <a:pt x="1212" y="396"/>
                    </a:lnTo>
                    <a:lnTo>
                      <a:pt x="0" y="0"/>
                    </a:lnTo>
                  </a:path>
                </a:pathLst>
              </a:cu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90" name="直接连接符 42033"/>
              <p:cNvSpPr>
                <a:spLocks noChangeShapeType="1"/>
              </p:cNvSpPr>
              <p:nvPr/>
            </p:nvSpPr>
            <p:spPr bwMode="auto">
              <a:xfrm>
                <a:off x="2109" y="1548"/>
                <a:ext cx="136" cy="46"/>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86" name="组合 42045"/>
            <p:cNvGrpSpPr>
              <a:grpSpLocks/>
            </p:cNvGrpSpPr>
            <p:nvPr/>
          </p:nvGrpSpPr>
          <p:grpSpPr bwMode="auto">
            <a:xfrm>
              <a:off x="1700" y="1411"/>
              <a:ext cx="1278" cy="1"/>
              <a:chOff x="1700" y="1411"/>
              <a:chExt cx="1278" cy="1"/>
            </a:xfrm>
          </p:grpSpPr>
          <p:sp>
            <p:nvSpPr>
              <p:cNvPr id="87" name="Line 23"/>
              <p:cNvSpPr>
                <a:spLocks noChangeShapeType="1"/>
              </p:cNvSpPr>
              <p:nvPr/>
            </p:nvSpPr>
            <p:spPr bwMode="auto">
              <a:xfrm flipH="1" flipV="1">
                <a:off x="1700" y="1411"/>
                <a:ext cx="1278"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88" name="直接连接符 42036"/>
              <p:cNvSpPr>
                <a:spLocks noChangeShapeType="1"/>
              </p:cNvSpPr>
              <p:nvPr/>
            </p:nvSpPr>
            <p:spPr bwMode="auto">
              <a:xfrm>
                <a:off x="2109" y="1412"/>
                <a:ext cx="113" cy="0"/>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93" name="组合 42044"/>
          <p:cNvGrpSpPr>
            <a:grpSpLocks/>
          </p:cNvGrpSpPr>
          <p:nvPr/>
        </p:nvGrpSpPr>
        <p:grpSpPr bwMode="auto">
          <a:xfrm>
            <a:off x="4693956" y="1475845"/>
            <a:ext cx="2472929" cy="727754"/>
            <a:chOff x="2980" y="1003"/>
            <a:chExt cx="2077" cy="817"/>
          </a:xfrm>
        </p:grpSpPr>
        <p:grpSp>
          <p:nvGrpSpPr>
            <p:cNvPr id="94" name="组合 42042"/>
            <p:cNvGrpSpPr>
              <a:grpSpLocks/>
            </p:cNvGrpSpPr>
            <p:nvPr/>
          </p:nvGrpSpPr>
          <p:grpSpPr bwMode="auto">
            <a:xfrm>
              <a:off x="2993" y="1003"/>
              <a:ext cx="2064" cy="3"/>
              <a:chOff x="2993" y="1003"/>
              <a:chExt cx="2064" cy="3"/>
            </a:xfrm>
          </p:grpSpPr>
          <p:sp>
            <p:nvSpPr>
              <p:cNvPr id="101" name="Line 8"/>
              <p:cNvSpPr>
                <a:spLocks noChangeShapeType="1"/>
              </p:cNvSpPr>
              <p:nvPr/>
            </p:nvSpPr>
            <p:spPr bwMode="auto">
              <a:xfrm flipH="1" flipV="1">
                <a:off x="2993" y="1006"/>
                <a:ext cx="2064"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02" name="直接连接符 42038"/>
              <p:cNvSpPr>
                <a:spLocks noChangeShapeType="1"/>
              </p:cNvSpPr>
              <p:nvPr/>
            </p:nvSpPr>
            <p:spPr bwMode="auto">
              <a:xfrm>
                <a:off x="3787" y="1003"/>
                <a:ext cx="113" cy="0"/>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5" name="组合 42043"/>
            <p:cNvGrpSpPr>
              <a:grpSpLocks/>
            </p:cNvGrpSpPr>
            <p:nvPr/>
          </p:nvGrpSpPr>
          <p:grpSpPr bwMode="auto">
            <a:xfrm>
              <a:off x="2980" y="1412"/>
              <a:ext cx="2054" cy="4"/>
              <a:chOff x="2980" y="1412"/>
              <a:chExt cx="2054" cy="4"/>
            </a:xfrm>
          </p:grpSpPr>
          <p:sp>
            <p:nvSpPr>
              <p:cNvPr id="99" name="Line 14"/>
              <p:cNvSpPr>
                <a:spLocks noChangeShapeType="1"/>
              </p:cNvSpPr>
              <p:nvPr/>
            </p:nvSpPr>
            <p:spPr bwMode="auto">
              <a:xfrm flipH="1" flipV="1">
                <a:off x="2980" y="1415"/>
                <a:ext cx="2054" cy="1"/>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00" name="直接连接符 42039"/>
              <p:cNvSpPr>
                <a:spLocks noChangeShapeType="1"/>
              </p:cNvSpPr>
              <p:nvPr/>
            </p:nvSpPr>
            <p:spPr bwMode="auto">
              <a:xfrm>
                <a:off x="3810" y="1412"/>
                <a:ext cx="113" cy="0"/>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6" name="组合 42041"/>
            <p:cNvGrpSpPr>
              <a:grpSpLocks/>
            </p:cNvGrpSpPr>
            <p:nvPr/>
          </p:nvGrpSpPr>
          <p:grpSpPr bwMode="auto">
            <a:xfrm>
              <a:off x="2993" y="1820"/>
              <a:ext cx="2064" cy="0"/>
              <a:chOff x="2993" y="1820"/>
              <a:chExt cx="2064" cy="0"/>
            </a:xfrm>
          </p:grpSpPr>
          <p:sp>
            <p:nvSpPr>
              <p:cNvPr id="97" name="Line 11"/>
              <p:cNvSpPr>
                <a:spLocks noChangeShapeType="1"/>
              </p:cNvSpPr>
              <p:nvPr/>
            </p:nvSpPr>
            <p:spPr bwMode="auto">
              <a:xfrm flipH="1">
                <a:off x="2993" y="1820"/>
                <a:ext cx="2064"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98" name="直接连接符 42040"/>
              <p:cNvSpPr>
                <a:spLocks noChangeShapeType="1"/>
              </p:cNvSpPr>
              <p:nvPr/>
            </p:nvSpPr>
            <p:spPr bwMode="auto">
              <a:xfrm>
                <a:off x="3810" y="1820"/>
                <a:ext cx="113" cy="0"/>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03" name="组合 42053"/>
          <p:cNvGrpSpPr>
            <a:grpSpLocks/>
          </p:cNvGrpSpPr>
          <p:nvPr/>
        </p:nvGrpSpPr>
        <p:grpSpPr bwMode="auto">
          <a:xfrm>
            <a:off x="4493931" y="1152498"/>
            <a:ext cx="1443038" cy="352742"/>
            <a:chOff x="2812" y="640"/>
            <a:chExt cx="1212" cy="396"/>
          </a:xfrm>
        </p:grpSpPr>
        <p:sp>
          <p:nvSpPr>
            <p:cNvPr id="104" name="Freeform 17"/>
            <p:cNvSpPr>
              <a:spLocks noChangeArrowheads="1"/>
            </p:cNvSpPr>
            <p:nvPr/>
          </p:nvSpPr>
          <p:spPr bwMode="auto">
            <a:xfrm flipV="1">
              <a:off x="2812" y="640"/>
              <a:ext cx="1212" cy="396"/>
            </a:xfrm>
            <a:custGeom>
              <a:avLst/>
              <a:gdLst/>
              <a:ahLst/>
              <a:cxnLst>
                <a:cxn ang="0">
                  <a:pos x="1212" y="396"/>
                </a:cxn>
                <a:cxn ang="0">
                  <a:pos x="0" y="0"/>
                </a:cxn>
              </a:cxnLst>
              <a:rect l="0" t="0" r="r" b="b"/>
              <a:pathLst>
                <a:path w="1212" h="396">
                  <a:moveTo>
                    <a:pt x="1212" y="396"/>
                  </a:moveTo>
                  <a:lnTo>
                    <a:pt x="0" y="0"/>
                  </a:lnTo>
                </a:path>
              </a:pathLst>
            </a:custGeom>
            <a:noFill/>
            <a:ln w="28575">
              <a:solidFill>
                <a:srgbClr val="FF0000"/>
              </a:solidFill>
              <a:prstDash val="dash"/>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05" name="任意多边形 42051"/>
            <p:cNvSpPr>
              <a:spLocks noChangeArrowheads="1"/>
            </p:cNvSpPr>
            <p:nvPr/>
          </p:nvSpPr>
          <p:spPr bwMode="auto">
            <a:xfrm>
              <a:off x="3515" y="754"/>
              <a:ext cx="182" cy="159"/>
            </a:xfrm>
            <a:custGeom>
              <a:avLst/>
              <a:gdLst/>
              <a:ahLst/>
              <a:cxnLst>
                <a:cxn ang="0">
                  <a:pos x="0" y="0"/>
                </a:cxn>
                <a:cxn ang="0">
                  <a:pos x="21600" y="21600"/>
                </a:cxn>
                <a:cxn ang="0">
                  <a:pos x="21600" y="21600"/>
                </a:cxn>
                <a:cxn ang="0">
                  <a:pos x="32400" y="0"/>
                </a:cxn>
                <a:cxn ang="0">
                  <a:pos x="43200" y="21600"/>
                </a:cxn>
                <a:cxn ang="0">
                  <a:pos x="42648" y="28436"/>
                </a:cxn>
                <a:cxn ang="0">
                  <a:pos x="0" y="0"/>
                </a:cxn>
              </a:cxnLst>
              <a:rect l="0" t="0" r="r" b="b"/>
              <a:pathLst>
                <a:path w="21600" h="21600" fill="none">
                  <a:moveTo>
                    <a:pt x="0" y="0"/>
                  </a:moveTo>
                  <a:cubicBezTo>
                    <a:pt x="11929" y="0"/>
                    <a:pt x="21600" y="9671"/>
                    <a:pt x="21600" y="21600"/>
                  </a:cubicBezTo>
                </a:path>
                <a:path w="21600" h="21600" stroke="0">
                  <a:moveTo>
                    <a:pt x="21600" y="21600"/>
                  </a:moveTo>
                  <a:cubicBezTo>
                    <a:pt x="21600" y="9671"/>
                    <a:pt x="26435" y="0"/>
                    <a:pt x="32400" y="0"/>
                  </a:cubicBezTo>
                  <a:cubicBezTo>
                    <a:pt x="38365" y="0"/>
                    <a:pt x="43200" y="9671"/>
                    <a:pt x="43200" y="21600"/>
                  </a:cubicBezTo>
                  <a:cubicBezTo>
                    <a:pt x="43200" y="23991"/>
                    <a:pt x="43006" y="26290"/>
                    <a:pt x="42648" y="28436"/>
                  </a:cubicBezTo>
                  <a:lnTo>
                    <a:pt x="0" y="0"/>
                  </a:lnTo>
                  <a:close/>
                </a:path>
              </a:pathLst>
            </a:custGeom>
            <a:noFill/>
            <a:ln w="28575">
              <a:solidFill>
                <a:schemeClr val="tx1"/>
              </a:solidFill>
              <a:round/>
              <a:headEnd/>
              <a:tailEnd type="triangle" w="med"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06" name="组合 42054"/>
          <p:cNvGrpSpPr>
            <a:grpSpLocks/>
          </p:cNvGrpSpPr>
          <p:nvPr/>
        </p:nvGrpSpPr>
        <p:grpSpPr bwMode="auto">
          <a:xfrm>
            <a:off x="4683240" y="2231767"/>
            <a:ext cx="1443038" cy="352742"/>
            <a:chOff x="2857" y="1797"/>
            <a:chExt cx="1212" cy="396"/>
          </a:xfrm>
        </p:grpSpPr>
        <p:sp>
          <p:nvSpPr>
            <p:cNvPr id="107" name="Freeform 17"/>
            <p:cNvSpPr>
              <a:spLocks noChangeArrowheads="1"/>
            </p:cNvSpPr>
            <p:nvPr/>
          </p:nvSpPr>
          <p:spPr bwMode="auto">
            <a:xfrm>
              <a:off x="2857" y="1797"/>
              <a:ext cx="1212" cy="396"/>
            </a:xfrm>
            <a:custGeom>
              <a:avLst/>
              <a:gdLst/>
              <a:ahLst/>
              <a:cxnLst>
                <a:cxn ang="0">
                  <a:pos x="1212" y="396"/>
                </a:cxn>
                <a:cxn ang="0">
                  <a:pos x="0" y="0"/>
                </a:cxn>
              </a:cxnLst>
              <a:rect l="0" t="0" r="r" b="b"/>
              <a:pathLst>
                <a:path w="1212" h="396">
                  <a:moveTo>
                    <a:pt x="1212" y="396"/>
                  </a:moveTo>
                  <a:lnTo>
                    <a:pt x="0" y="0"/>
                  </a:lnTo>
                </a:path>
              </a:pathLst>
            </a:custGeom>
            <a:noFill/>
            <a:ln w="28575">
              <a:solidFill>
                <a:srgbClr val="FF0000"/>
              </a:solidFill>
              <a:prstDash val="dash"/>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08" name="任意多边形 42052"/>
            <p:cNvSpPr>
              <a:spLocks noChangeArrowheads="1"/>
            </p:cNvSpPr>
            <p:nvPr/>
          </p:nvSpPr>
          <p:spPr bwMode="auto">
            <a:xfrm flipV="1">
              <a:off x="3538" y="1911"/>
              <a:ext cx="182" cy="159"/>
            </a:xfrm>
            <a:custGeom>
              <a:avLst/>
              <a:gdLst/>
              <a:ahLst/>
              <a:cxnLst>
                <a:cxn ang="0">
                  <a:pos x="0" y="0"/>
                </a:cxn>
                <a:cxn ang="0">
                  <a:pos x="21600" y="21600"/>
                </a:cxn>
                <a:cxn ang="0">
                  <a:pos x="21600" y="21600"/>
                </a:cxn>
                <a:cxn ang="0">
                  <a:pos x="32400" y="0"/>
                </a:cxn>
                <a:cxn ang="0">
                  <a:pos x="43200" y="21600"/>
                </a:cxn>
                <a:cxn ang="0">
                  <a:pos x="42648" y="28436"/>
                </a:cxn>
                <a:cxn ang="0">
                  <a:pos x="0" y="0"/>
                </a:cxn>
              </a:cxnLst>
              <a:rect l="0" t="0" r="r" b="b"/>
              <a:pathLst>
                <a:path w="21600" h="21600" fill="none">
                  <a:moveTo>
                    <a:pt x="0" y="0"/>
                  </a:moveTo>
                  <a:cubicBezTo>
                    <a:pt x="11929" y="0"/>
                    <a:pt x="21600" y="9671"/>
                    <a:pt x="21600" y="21600"/>
                  </a:cubicBezTo>
                </a:path>
                <a:path w="21600" h="21600" stroke="0">
                  <a:moveTo>
                    <a:pt x="21600" y="21600"/>
                  </a:moveTo>
                  <a:cubicBezTo>
                    <a:pt x="21600" y="9671"/>
                    <a:pt x="26435" y="0"/>
                    <a:pt x="32400" y="0"/>
                  </a:cubicBezTo>
                  <a:cubicBezTo>
                    <a:pt x="38365" y="0"/>
                    <a:pt x="43200" y="9671"/>
                    <a:pt x="43200" y="21600"/>
                  </a:cubicBezTo>
                  <a:cubicBezTo>
                    <a:pt x="43200" y="23991"/>
                    <a:pt x="43006" y="26290"/>
                    <a:pt x="42648" y="28436"/>
                  </a:cubicBezTo>
                  <a:lnTo>
                    <a:pt x="0" y="0"/>
                  </a:lnTo>
                  <a:close/>
                </a:path>
              </a:pathLst>
            </a:custGeom>
            <a:noFill/>
            <a:ln w="28575">
              <a:solidFill>
                <a:schemeClr val="tx1"/>
              </a:solidFill>
              <a:round/>
              <a:headEnd/>
              <a:tailEnd type="triangle" w="med"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09" name="组合 42141"/>
          <p:cNvGrpSpPr>
            <a:grpSpLocks/>
          </p:cNvGrpSpPr>
          <p:nvPr/>
        </p:nvGrpSpPr>
        <p:grpSpPr bwMode="auto">
          <a:xfrm>
            <a:off x="1578091" y="2914572"/>
            <a:ext cx="6236495" cy="892546"/>
            <a:chOff x="182" y="2156"/>
            <a:chExt cx="5238" cy="1002"/>
          </a:xfrm>
        </p:grpSpPr>
        <p:grpSp>
          <p:nvGrpSpPr>
            <p:cNvPr id="110" name="组合 42058"/>
            <p:cNvGrpSpPr>
              <a:grpSpLocks/>
            </p:cNvGrpSpPr>
            <p:nvPr/>
          </p:nvGrpSpPr>
          <p:grpSpPr bwMode="auto">
            <a:xfrm>
              <a:off x="2183" y="2156"/>
              <a:ext cx="174" cy="1002"/>
              <a:chOff x="2517" y="1141"/>
              <a:chExt cx="136" cy="635"/>
            </a:xfrm>
          </p:grpSpPr>
          <p:sp>
            <p:nvSpPr>
              <p:cNvPr id="115" name="xjhgx2"/>
              <p:cNvSpPr>
                <a:spLocks noChangeArrowheads="1"/>
              </p:cNvSpPr>
              <p:nvPr/>
            </p:nvSpPr>
            <p:spPr bwMode="auto">
              <a:xfrm>
                <a:off x="2517" y="1141"/>
                <a:ext cx="136" cy="635"/>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99CCFF"/>
                  </a:gs>
                  <a:gs pos="100000">
                    <a:srgbClr val="D5FFFF"/>
                  </a:gs>
                </a:gsLst>
                <a:path path="rect">
                  <a:fillToRect l="50000" t="50000" r="50000" b="50000"/>
                </a:path>
              </a:gradFill>
              <a:ln w="19050">
                <a:solidFill>
                  <a:srgbClr val="2D5FFF"/>
                </a:solidFill>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16" name="直接连接符 42060"/>
              <p:cNvSpPr>
                <a:spLocks noChangeShapeType="1"/>
              </p:cNvSpPr>
              <p:nvPr/>
            </p:nvSpPr>
            <p:spPr bwMode="auto">
              <a:xfrm>
                <a:off x="2585" y="1162"/>
                <a:ext cx="0" cy="612"/>
              </a:xfrm>
              <a:prstGeom prst="line">
                <a:avLst/>
              </a:prstGeom>
              <a:noFill/>
              <a:ln w="12700">
                <a:solidFill>
                  <a:srgbClr val="99CCFF"/>
                </a:solidFill>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11" name="Line 6"/>
            <p:cNvSpPr>
              <a:spLocks noChangeShapeType="1"/>
            </p:cNvSpPr>
            <p:nvPr/>
          </p:nvSpPr>
          <p:spPr bwMode="auto">
            <a:xfrm>
              <a:off x="182" y="2657"/>
              <a:ext cx="5238" cy="7"/>
            </a:xfrm>
            <a:prstGeom prst="line">
              <a:avLst/>
            </a:prstGeom>
            <a:noFill/>
            <a:ln w="28575">
              <a:solidFill>
                <a:schemeClr val="tx1"/>
              </a:solidFill>
              <a:prstDash val="lgDashDot"/>
              <a:miter lim="800000"/>
              <a:headEnd/>
              <a:tailEnd/>
            </a:ln>
          </p:spPr>
          <p:txBody>
            <a:body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12" name="Oval 25"/>
            <p:cNvSpPr>
              <a:spLocks noChangeAspect="1" noChangeArrowheads="1"/>
            </p:cNvSpPr>
            <p:nvPr/>
          </p:nvSpPr>
          <p:spPr bwMode="auto">
            <a:xfrm>
              <a:off x="2234" y="2636"/>
              <a:ext cx="43" cy="42"/>
            </a:xfrm>
            <a:prstGeom prst="ellipse">
              <a:avLst/>
            </a:prstGeom>
            <a:solidFill>
              <a:srgbClr val="FF3300"/>
            </a:solidFill>
            <a:ln w="9525">
              <a:solidFill>
                <a:srgbClr val="FF0000"/>
              </a:solidFill>
              <a:miter lim="800000"/>
              <a:headEnd/>
              <a:tailEnd/>
            </a:ln>
          </p:spPr>
          <p:txBody>
            <a:bodyPr wrap="none" anchor="ctr"/>
            <a:lstStyle/>
            <a:p>
              <a:endParaRPr lang="zh-CN" altLang="en-US" sz="2100" b="1">
                <a:latin typeface="Arial" panose="020B0604020202020204" pitchFamily="34" charset="0"/>
                <a:ea typeface="思源黑体 CN Medium" panose="020B0600000000000000" pitchFamily="34" charset="-122"/>
                <a:sym typeface="Arial" panose="020B0604020202020204" pitchFamily="34" charset="0"/>
              </a:endParaRPr>
            </a:p>
          </p:txBody>
        </p:sp>
        <p:sp>
          <p:nvSpPr>
            <p:cNvPr id="113" name="Text Box 28"/>
            <p:cNvSpPr txBox="1">
              <a:spLocks noChangeArrowheads="1"/>
            </p:cNvSpPr>
            <p:nvPr/>
          </p:nvSpPr>
          <p:spPr bwMode="auto">
            <a:xfrm>
              <a:off x="1202" y="2319"/>
              <a:ext cx="335" cy="466"/>
            </a:xfrm>
            <a:prstGeom prst="rect">
              <a:avLst/>
            </a:prstGeom>
            <a:noFill/>
            <a:ln w="9525">
              <a:noFill/>
              <a:miter lim="800000"/>
              <a:headEnd/>
              <a:tailEnd/>
            </a:ln>
          </p:spPr>
          <p:txBody>
            <a:bodyPr>
              <a:spAutoFit/>
            </a:bodyPr>
            <a:lstStyle/>
            <a:p>
              <a:pPr>
                <a:spcBef>
                  <a:spcPct val="50000"/>
                </a:spcBef>
              </a:pPr>
              <a:r>
                <a:rPr lang="en-US" altLang="zh-CN" sz="2100" b="1" i="1">
                  <a:latin typeface="Arial" panose="020B0604020202020204" pitchFamily="34" charset="0"/>
                  <a:ea typeface="思源黑体 CN Medium" panose="020B0600000000000000" pitchFamily="34" charset="-122"/>
                  <a:sym typeface="Arial" panose="020B0604020202020204" pitchFamily="34" charset="0"/>
                </a:rPr>
                <a:t>F</a:t>
              </a:r>
            </a:p>
          </p:txBody>
        </p:sp>
        <p:sp>
          <p:nvSpPr>
            <p:cNvPr id="114" name="Oval 26"/>
            <p:cNvSpPr>
              <a:spLocks noChangeAspect="1" noChangeArrowheads="1"/>
            </p:cNvSpPr>
            <p:nvPr/>
          </p:nvSpPr>
          <p:spPr bwMode="auto">
            <a:xfrm>
              <a:off x="1292" y="2615"/>
              <a:ext cx="46" cy="45"/>
            </a:xfrm>
            <a:prstGeom prst="ellipse">
              <a:avLst/>
            </a:prstGeom>
            <a:solidFill>
              <a:srgbClr val="FF3300"/>
            </a:solidFill>
            <a:ln w="9525">
              <a:noFill/>
              <a:round/>
              <a:headEnd/>
              <a:tailEnd/>
            </a:ln>
          </p:spPr>
          <p:txBody>
            <a:bodyPr wrap="none" anchor="ctr"/>
            <a:lstStyle/>
            <a:p>
              <a:endParaRPr lang="zh-CN" altLang="en-US" sz="2100" b="1">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17" name="组合 42131"/>
          <p:cNvGrpSpPr>
            <a:grpSpLocks/>
          </p:cNvGrpSpPr>
          <p:nvPr/>
        </p:nvGrpSpPr>
        <p:grpSpPr bwMode="auto">
          <a:xfrm>
            <a:off x="3116378" y="3041951"/>
            <a:ext cx="1033463" cy="614627"/>
            <a:chOff x="929" y="2387"/>
            <a:chExt cx="522" cy="522"/>
          </a:xfrm>
        </p:grpSpPr>
        <p:grpSp>
          <p:nvGrpSpPr>
            <p:cNvPr id="118" name="组合 42069"/>
            <p:cNvGrpSpPr>
              <a:grpSpLocks/>
            </p:cNvGrpSpPr>
            <p:nvPr/>
          </p:nvGrpSpPr>
          <p:grpSpPr bwMode="auto">
            <a:xfrm>
              <a:off x="929" y="2387"/>
              <a:ext cx="492" cy="261"/>
              <a:chOff x="1723" y="1003"/>
              <a:chExt cx="1260" cy="386"/>
            </a:xfrm>
          </p:grpSpPr>
          <p:sp>
            <p:nvSpPr>
              <p:cNvPr id="125" name="Freeform 20"/>
              <p:cNvSpPr>
                <a:spLocks noChangeArrowheads="1"/>
              </p:cNvSpPr>
              <p:nvPr/>
            </p:nvSpPr>
            <p:spPr bwMode="auto">
              <a:xfrm flipH="1" flipV="1">
                <a:off x="1723" y="1003"/>
                <a:ext cx="1260" cy="386"/>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26" name="直接连接符 42071"/>
              <p:cNvSpPr>
                <a:spLocks noChangeShapeType="1"/>
              </p:cNvSpPr>
              <p:nvPr/>
            </p:nvSpPr>
            <p:spPr bwMode="auto">
              <a:xfrm flipV="1">
                <a:off x="2086" y="1207"/>
                <a:ext cx="159" cy="68"/>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19" name="组合 42072"/>
            <p:cNvGrpSpPr>
              <a:grpSpLocks/>
            </p:cNvGrpSpPr>
            <p:nvPr/>
          </p:nvGrpSpPr>
          <p:grpSpPr bwMode="auto">
            <a:xfrm>
              <a:off x="935" y="2649"/>
              <a:ext cx="494" cy="260"/>
              <a:chOff x="1679" y="1412"/>
              <a:chExt cx="1338" cy="417"/>
            </a:xfrm>
          </p:grpSpPr>
          <p:sp>
            <p:nvSpPr>
              <p:cNvPr id="123" name="Freeform 17"/>
              <p:cNvSpPr>
                <a:spLocks noChangeArrowheads="1"/>
              </p:cNvSpPr>
              <p:nvPr/>
            </p:nvSpPr>
            <p:spPr bwMode="auto">
              <a:xfrm>
                <a:off x="1679" y="1412"/>
                <a:ext cx="1338" cy="417"/>
              </a:xfrm>
              <a:custGeom>
                <a:avLst/>
                <a:gdLst/>
                <a:ahLst/>
                <a:cxnLst>
                  <a:cxn ang="0">
                    <a:pos x="1338" y="417"/>
                  </a:cxn>
                  <a:cxn ang="0">
                    <a:pos x="1212" y="396"/>
                  </a:cxn>
                  <a:cxn ang="0">
                    <a:pos x="0" y="0"/>
                  </a:cxn>
                </a:cxnLst>
                <a:rect l="0" t="0" r="r" b="b"/>
                <a:pathLst>
                  <a:path w="1338" h="417">
                    <a:moveTo>
                      <a:pt x="1338" y="417"/>
                    </a:moveTo>
                    <a:lnTo>
                      <a:pt x="1212" y="396"/>
                    </a:lnTo>
                    <a:lnTo>
                      <a:pt x="0" y="0"/>
                    </a:lnTo>
                  </a:path>
                </a:pathLst>
              </a:cu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24" name="直接连接符 42074"/>
              <p:cNvSpPr>
                <a:spLocks noChangeShapeType="1"/>
              </p:cNvSpPr>
              <p:nvPr/>
            </p:nvSpPr>
            <p:spPr bwMode="auto">
              <a:xfrm>
                <a:off x="2109" y="1548"/>
                <a:ext cx="136" cy="46"/>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20" name="组合 42130"/>
            <p:cNvGrpSpPr>
              <a:grpSpLocks/>
            </p:cNvGrpSpPr>
            <p:nvPr/>
          </p:nvGrpSpPr>
          <p:grpSpPr bwMode="auto">
            <a:xfrm>
              <a:off x="942" y="2648"/>
              <a:ext cx="509" cy="11"/>
              <a:chOff x="942" y="2648"/>
              <a:chExt cx="509" cy="11"/>
            </a:xfrm>
          </p:grpSpPr>
          <p:sp>
            <p:nvSpPr>
              <p:cNvPr id="121" name="Line 23"/>
              <p:cNvSpPr>
                <a:spLocks noChangeShapeType="1"/>
              </p:cNvSpPr>
              <p:nvPr/>
            </p:nvSpPr>
            <p:spPr bwMode="auto">
              <a:xfrm flipH="1" flipV="1">
                <a:off x="942" y="2648"/>
                <a:ext cx="509" cy="11"/>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22" name="直接连接符 42077"/>
              <p:cNvSpPr>
                <a:spLocks noChangeShapeType="1"/>
              </p:cNvSpPr>
              <p:nvPr/>
            </p:nvSpPr>
            <p:spPr bwMode="auto">
              <a:xfrm flipV="1">
                <a:off x="1066" y="2659"/>
                <a:ext cx="113" cy="0"/>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27" name="组合 42142"/>
          <p:cNvGrpSpPr>
            <a:grpSpLocks/>
          </p:cNvGrpSpPr>
          <p:nvPr/>
        </p:nvGrpSpPr>
        <p:grpSpPr bwMode="auto">
          <a:xfrm>
            <a:off x="4035541" y="2926151"/>
            <a:ext cx="1995488" cy="869386"/>
            <a:chOff x="2404" y="2341"/>
            <a:chExt cx="1676" cy="976"/>
          </a:xfrm>
        </p:grpSpPr>
        <p:grpSp>
          <p:nvGrpSpPr>
            <p:cNvPr id="128" name="组合 42136"/>
            <p:cNvGrpSpPr>
              <a:grpSpLocks/>
            </p:cNvGrpSpPr>
            <p:nvPr/>
          </p:nvGrpSpPr>
          <p:grpSpPr bwMode="auto">
            <a:xfrm rot="-224448">
              <a:off x="2425" y="2341"/>
              <a:ext cx="1565" cy="0"/>
              <a:chOff x="2268" y="2228"/>
              <a:chExt cx="1565" cy="0"/>
            </a:xfrm>
          </p:grpSpPr>
          <p:sp>
            <p:nvSpPr>
              <p:cNvPr id="135" name="Line 8"/>
              <p:cNvSpPr>
                <a:spLocks noChangeShapeType="1"/>
              </p:cNvSpPr>
              <p:nvPr/>
            </p:nvSpPr>
            <p:spPr bwMode="auto">
              <a:xfrm rot="-292449" flipH="1" flipV="1">
                <a:off x="2268" y="2228"/>
                <a:ext cx="1565"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36" name="直接连接符 42081"/>
              <p:cNvSpPr>
                <a:spLocks noChangeShapeType="1"/>
              </p:cNvSpPr>
              <p:nvPr/>
            </p:nvSpPr>
            <p:spPr bwMode="auto">
              <a:xfrm rot="-292449">
                <a:off x="3066" y="2228"/>
                <a:ext cx="86" cy="0"/>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29" name="组合 42135"/>
            <p:cNvGrpSpPr>
              <a:grpSpLocks/>
            </p:cNvGrpSpPr>
            <p:nvPr/>
          </p:nvGrpSpPr>
          <p:grpSpPr bwMode="auto">
            <a:xfrm>
              <a:off x="2470" y="2830"/>
              <a:ext cx="1610" cy="0"/>
              <a:chOff x="3379" y="2455"/>
              <a:chExt cx="1610" cy="0"/>
            </a:xfrm>
          </p:grpSpPr>
          <p:sp>
            <p:nvSpPr>
              <p:cNvPr id="133" name="Line 14"/>
              <p:cNvSpPr>
                <a:spLocks noChangeShapeType="1"/>
              </p:cNvSpPr>
              <p:nvPr/>
            </p:nvSpPr>
            <p:spPr bwMode="auto">
              <a:xfrm flipH="1">
                <a:off x="3379" y="2455"/>
                <a:ext cx="1610"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34" name="直接连接符 42084"/>
              <p:cNvSpPr>
                <a:spLocks noChangeShapeType="1"/>
              </p:cNvSpPr>
              <p:nvPr/>
            </p:nvSpPr>
            <p:spPr bwMode="auto">
              <a:xfrm>
                <a:off x="4195" y="2455"/>
                <a:ext cx="104" cy="0"/>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30" name="组合 42137"/>
            <p:cNvGrpSpPr>
              <a:grpSpLocks/>
            </p:cNvGrpSpPr>
            <p:nvPr/>
          </p:nvGrpSpPr>
          <p:grpSpPr bwMode="auto">
            <a:xfrm>
              <a:off x="2404" y="3317"/>
              <a:ext cx="1617" cy="0"/>
              <a:chOff x="2247" y="3158"/>
              <a:chExt cx="1617" cy="0"/>
            </a:xfrm>
          </p:grpSpPr>
          <p:sp>
            <p:nvSpPr>
              <p:cNvPr id="131" name="Line 11"/>
              <p:cNvSpPr>
                <a:spLocks noChangeShapeType="1"/>
              </p:cNvSpPr>
              <p:nvPr/>
            </p:nvSpPr>
            <p:spPr bwMode="auto">
              <a:xfrm rot="673330" flipH="1" flipV="1">
                <a:off x="2247" y="3158"/>
                <a:ext cx="1617"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32" name="直接连接符 42087"/>
              <p:cNvSpPr>
                <a:spLocks noChangeShapeType="1"/>
              </p:cNvSpPr>
              <p:nvPr/>
            </p:nvSpPr>
            <p:spPr bwMode="auto">
              <a:xfrm rot="673330" flipV="1">
                <a:off x="3016" y="3158"/>
                <a:ext cx="89" cy="0"/>
              </a:xfrm>
              <a:prstGeom prst="line">
                <a:avLst/>
              </a:prstGeom>
              <a:noFill/>
              <a:ln w="28575">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37" name="组合 42107"/>
          <p:cNvGrpSpPr>
            <a:grpSpLocks/>
          </p:cNvGrpSpPr>
          <p:nvPr/>
        </p:nvGrpSpPr>
        <p:grpSpPr bwMode="auto">
          <a:xfrm>
            <a:off x="3885523" y="2736419"/>
            <a:ext cx="1283494" cy="279700"/>
            <a:chOff x="1306" y="2128"/>
            <a:chExt cx="703" cy="237"/>
          </a:xfrm>
        </p:grpSpPr>
        <p:sp>
          <p:nvSpPr>
            <p:cNvPr id="138" name="Freeform 17"/>
            <p:cNvSpPr>
              <a:spLocks noChangeArrowheads="1"/>
            </p:cNvSpPr>
            <p:nvPr/>
          </p:nvSpPr>
          <p:spPr bwMode="auto">
            <a:xfrm rot="21094966" flipV="1">
              <a:off x="1306" y="2128"/>
              <a:ext cx="703" cy="237"/>
            </a:xfrm>
            <a:custGeom>
              <a:avLst/>
              <a:gdLst/>
              <a:ahLst/>
              <a:cxnLst>
                <a:cxn ang="0">
                  <a:pos x="1212" y="396"/>
                </a:cxn>
                <a:cxn ang="0">
                  <a:pos x="0" y="0"/>
                </a:cxn>
              </a:cxnLst>
              <a:rect l="0" t="0" r="r" b="b"/>
              <a:pathLst>
                <a:path w="1212" h="396">
                  <a:moveTo>
                    <a:pt x="1212" y="396"/>
                  </a:moveTo>
                  <a:lnTo>
                    <a:pt x="0" y="0"/>
                  </a:lnTo>
                </a:path>
              </a:pathLst>
            </a:custGeom>
            <a:noFill/>
            <a:ln w="28575">
              <a:solidFill>
                <a:srgbClr val="FF0000"/>
              </a:solidFill>
              <a:prstDash val="dash"/>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39" name="任意多边形 42090"/>
            <p:cNvSpPr>
              <a:spLocks noChangeArrowheads="1"/>
            </p:cNvSpPr>
            <p:nvPr/>
          </p:nvSpPr>
          <p:spPr bwMode="auto">
            <a:xfrm>
              <a:off x="1746" y="2137"/>
              <a:ext cx="182" cy="159"/>
            </a:xfrm>
            <a:custGeom>
              <a:avLst/>
              <a:gdLst/>
              <a:ahLst/>
              <a:cxnLst>
                <a:cxn ang="0">
                  <a:pos x="0" y="0"/>
                </a:cxn>
                <a:cxn ang="0">
                  <a:pos x="21600" y="21600"/>
                </a:cxn>
                <a:cxn ang="0">
                  <a:pos x="21600" y="21600"/>
                </a:cxn>
                <a:cxn ang="0">
                  <a:pos x="32400" y="0"/>
                </a:cxn>
                <a:cxn ang="0">
                  <a:pos x="43200" y="21600"/>
                </a:cxn>
                <a:cxn ang="0">
                  <a:pos x="42648" y="28436"/>
                </a:cxn>
                <a:cxn ang="0">
                  <a:pos x="0" y="0"/>
                </a:cxn>
              </a:cxnLst>
              <a:rect l="0" t="0" r="r" b="b"/>
              <a:pathLst>
                <a:path w="21600" h="21600" fill="none">
                  <a:moveTo>
                    <a:pt x="0" y="0"/>
                  </a:moveTo>
                  <a:cubicBezTo>
                    <a:pt x="11929" y="0"/>
                    <a:pt x="21600" y="9671"/>
                    <a:pt x="21600" y="21600"/>
                  </a:cubicBezTo>
                </a:path>
                <a:path w="21600" h="21600" stroke="0">
                  <a:moveTo>
                    <a:pt x="21600" y="21600"/>
                  </a:moveTo>
                  <a:cubicBezTo>
                    <a:pt x="21600" y="9671"/>
                    <a:pt x="26435" y="0"/>
                    <a:pt x="32400" y="0"/>
                  </a:cubicBezTo>
                  <a:cubicBezTo>
                    <a:pt x="38365" y="0"/>
                    <a:pt x="43200" y="9671"/>
                    <a:pt x="43200" y="21600"/>
                  </a:cubicBezTo>
                  <a:cubicBezTo>
                    <a:pt x="43200" y="23991"/>
                    <a:pt x="43006" y="26290"/>
                    <a:pt x="42648" y="28436"/>
                  </a:cubicBezTo>
                  <a:lnTo>
                    <a:pt x="0" y="0"/>
                  </a:lnTo>
                  <a:close/>
                </a:path>
              </a:pathLst>
            </a:custGeom>
            <a:noFill/>
            <a:ln w="28575">
              <a:solidFill>
                <a:schemeClr val="tx1"/>
              </a:solidFill>
              <a:round/>
              <a:headEnd/>
              <a:tailEnd type="triangle" w="med"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40" name="组合 42106"/>
          <p:cNvGrpSpPr>
            <a:grpSpLocks/>
          </p:cNvGrpSpPr>
          <p:nvPr/>
        </p:nvGrpSpPr>
        <p:grpSpPr bwMode="auto">
          <a:xfrm>
            <a:off x="3820038" y="3682411"/>
            <a:ext cx="1408510" cy="294842"/>
            <a:chOff x="1270" y="2931"/>
            <a:chExt cx="772" cy="250"/>
          </a:xfrm>
        </p:grpSpPr>
        <p:sp>
          <p:nvSpPr>
            <p:cNvPr id="141" name="Freeform 17"/>
            <p:cNvSpPr>
              <a:spLocks noChangeArrowheads="1"/>
            </p:cNvSpPr>
            <p:nvPr/>
          </p:nvSpPr>
          <p:spPr bwMode="auto">
            <a:xfrm rot="625338">
              <a:off x="1270" y="2931"/>
              <a:ext cx="772" cy="250"/>
            </a:xfrm>
            <a:custGeom>
              <a:avLst/>
              <a:gdLst/>
              <a:ahLst/>
              <a:cxnLst>
                <a:cxn ang="0">
                  <a:pos x="1212" y="396"/>
                </a:cxn>
                <a:cxn ang="0">
                  <a:pos x="0" y="0"/>
                </a:cxn>
              </a:cxnLst>
              <a:rect l="0" t="0" r="r" b="b"/>
              <a:pathLst>
                <a:path w="1212" h="396">
                  <a:moveTo>
                    <a:pt x="1212" y="396"/>
                  </a:moveTo>
                  <a:lnTo>
                    <a:pt x="0" y="0"/>
                  </a:lnTo>
                </a:path>
              </a:pathLst>
            </a:custGeom>
            <a:noFill/>
            <a:ln w="28575">
              <a:solidFill>
                <a:srgbClr val="FF0000"/>
              </a:solidFill>
              <a:prstDash val="dash"/>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42" name="任意多边形 42093"/>
            <p:cNvSpPr>
              <a:spLocks noChangeArrowheads="1"/>
            </p:cNvSpPr>
            <p:nvPr/>
          </p:nvSpPr>
          <p:spPr bwMode="auto">
            <a:xfrm rot="336766" flipV="1">
              <a:off x="1723" y="2999"/>
              <a:ext cx="182" cy="159"/>
            </a:xfrm>
            <a:custGeom>
              <a:avLst/>
              <a:gdLst/>
              <a:ahLst/>
              <a:cxnLst>
                <a:cxn ang="0">
                  <a:pos x="0" y="0"/>
                </a:cxn>
                <a:cxn ang="0">
                  <a:pos x="21600" y="21600"/>
                </a:cxn>
                <a:cxn ang="0">
                  <a:pos x="21600" y="21600"/>
                </a:cxn>
                <a:cxn ang="0">
                  <a:pos x="32400" y="0"/>
                </a:cxn>
                <a:cxn ang="0">
                  <a:pos x="43200" y="21600"/>
                </a:cxn>
                <a:cxn ang="0">
                  <a:pos x="42648" y="28436"/>
                </a:cxn>
                <a:cxn ang="0">
                  <a:pos x="0" y="0"/>
                </a:cxn>
              </a:cxnLst>
              <a:rect l="0" t="0" r="r" b="b"/>
              <a:pathLst>
                <a:path w="21600" h="21600" fill="none">
                  <a:moveTo>
                    <a:pt x="0" y="0"/>
                  </a:moveTo>
                  <a:cubicBezTo>
                    <a:pt x="11929" y="0"/>
                    <a:pt x="21600" y="9671"/>
                    <a:pt x="21600" y="21600"/>
                  </a:cubicBezTo>
                </a:path>
                <a:path w="21600" h="21600" stroke="0">
                  <a:moveTo>
                    <a:pt x="21600" y="21600"/>
                  </a:moveTo>
                  <a:cubicBezTo>
                    <a:pt x="21600" y="9671"/>
                    <a:pt x="26435" y="0"/>
                    <a:pt x="32400" y="0"/>
                  </a:cubicBezTo>
                  <a:cubicBezTo>
                    <a:pt x="38365" y="0"/>
                    <a:pt x="43200" y="9671"/>
                    <a:pt x="43200" y="21600"/>
                  </a:cubicBezTo>
                  <a:cubicBezTo>
                    <a:pt x="43200" y="23991"/>
                    <a:pt x="43006" y="26290"/>
                    <a:pt x="42648" y="28436"/>
                  </a:cubicBezTo>
                  <a:lnTo>
                    <a:pt x="0" y="0"/>
                  </a:lnTo>
                  <a:close/>
                </a:path>
              </a:pathLst>
            </a:custGeom>
            <a:noFill/>
            <a:ln w="28575">
              <a:solidFill>
                <a:schemeClr val="tx1"/>
              </a:solidFill>
              <a:round/>
              <a:headEnd/>
              <a:tailEnd type="triangle" w="med"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spTree>
    <p:extLst>
      <p:ext uri="{BB962C8B-B14F-4D97-AF65-F5344CB8AC3E}">
        <p14:creationId xmlns:p14="http://schemas.microsoft.com/office/powerpoint/2010/main" val="321769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left)">
                                      <p:cBhvr>
                                        <p:cTn id="11" dur="500"/>
                                        <p:tgtEl>
                                          <p:spTgt spid="9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wipe(left)">
                                      <p:cBhvr>
                                        <p:cTn id="28" dur="500"/>
                                        <p:tgtEl>
                                          <p:spTgt spid="117"/>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wipe(left)">
                                      <p:cBhvr>
                                        <p:cTn id="32" dur="10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Object 6"/>
          <p:cNvGraphicFramePr>
            <a:graphicFrameLocks noChangeAspect="1"/>
          </p:cNvGraphicFramePr>
          <p:nvPr>
            <p:extLst>
              <p:ext uri="{D42A27DB-BD31-4B8C-83A1-F6EECF244321}">
                <p14:modId xmlns:p14="http://schemas.microsoft.com/office/powerpoint/2010/main" val="3318668902"/>
              </p:ext>
            </p:extLst>
          </p:nvPr>
        </p:nvGraphicFramePr>
        <p:xfrm>
          <a:off x="1980050" y="1927185"/>
          <a:ext cx="5183900" cy="1902293"/>
        </p:xfrm>
        <a:graphic>
          <a:graphicData uri="http://schemas.openxmlformats.org/presentationml/2006/ole">
            <mc:AlternateContent xmlns:mc="http://schemas.openxmlformats.org/markup-compatibility/2006">
              <mc:Choice xmlns:v="urn:schemas-microsoft-com:vml" Requires="v">
                <p:oleObj r:id="rId3" imgW="6095238" imgH="4067743" progId="">
                  <p:embed/>
                </p:oleObj>
              </mc:Choice>
              <mc:Fallback>
                <p:oleObj r:id="rId3" imgW="6095238" imgH="4067743" progId="">
                  <p:embed/>
                  <p:pic>
                    <p:nvPicPr>
                      <p:cNvPr id="17409"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0050" y="1927185"/>
                        <a:ext cx="5183900" cy="1902293"/>
                      </a:xfrm>
                      <a:prstGeom prst="rect">
                        <a:avLst/>
                      </a:prstGeom>
                      <a:noFill/>
                      <a:ln>
                        <a:noFill/>
                      </a:ln>
                    </p:spPr>
                  </p:pic>
                </p:oleObj>
              </mc:Fallback>
            </mc:AlternateContent>
          </a:graphicData>
        </a:graphic>
      </p:graphicFrame>
      <p:sp>
        <p:nvSpPr>
          <p:cNvPr id="235525" name="文本框 235524"/>
          <p:cNvSpPr txBox="1">
            <a:spLocks noChangeArrowheads="1"/>
          </p:cNvSpPr>
          <p:nvPr/>
        </p:nvSpPr>
        <p:spPr bwMode="auto">
          <a:xfrm>
            <a:off x="495301" y="1171757"/>
            <a:ext cx="4833407" cy="392415"/>
          </a:xfrm>
          <a:prstGeom prst="rect">
            <a:avLst/>
          </a:prstGeom>
          <a:noFill/>
          <a:ln w="9525">
            <a:noFill/>
            <a:miter lim="800000"/>
            <a:headEnd/>
            <a:tailEnd/>
          </a:ln>
        </p:spPr>
        <p:txBody>
          <a:bodyPr wrap="square" lIns="68580" tIns="34290" rIns="68580" bIns="34290">
            <a:spAutoFit/>
          </a:bodyPr>
          <a:lstStyle/>
          <a:p>
            <a:pPr marL="342892" indent="-342892" defTabSz="914378">
              <a:spcBef>
                <a:spcPct val="50000"/>
              </a:spcBef>
            </a:pP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凸透镜对光有汇聚作用</a:t>
            </a:r>
          </a:p>
        </p:txBody>
      </p:sp>
      <p:sp>
        <p:nvSpPr>
          <p:cNvPr id="235526" name="文本框 235525"/>
          <p:cNvSpPr txBox="1">
            <a:spLocks noChangeArrowheads="1"/>
          </p:cNvSpPr>
          <p:nvPr/>
        </p:nvSpPr>
        <p:spPr bwMode="auto">
          <a:xfrm>
            <a:off x="561431" y="4204589"/>
            <a:ext cx="7848600" cy="392415"/>
          </a:xfrm>
          <a:prstGeom prst="rect">
            <a:avLst/>
          </a:prstGeom>
          <a:noFill/>
          <a:ln w="9525">
            <a:noFill/>
            <a:miter lim="800000"/>
            <a:headEnd/>
            <a:tailEnd/>
          </a:ln>
        </p:spPr>
        <p:txBody>
          <a:bodyPr lIns="68580" tIns="34290" rIns="68580" bIns="34290">
            <a:spAutoFit/>
          </a:bodyPr>
          <a:lstStyle/>
          <a:p>
            <a:pPr defTabSz="914378"/>
            <a:r>
              <a:rPr lang="zh-CN" altLang="en-US" sz="21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结论：</a:t>
            </a: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凸透镜对光有汇聚作用</a:t>
            </a:r>
            <a:r>
              <a:rPr lang="en-US" altLang="zh-CN" sz="21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所以凸透镜又叫</a:t>
            </a:r>
            <a:r>
              <a:rPr lang="zh-CN" altLang="en-US" sz="21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会聚透镜</a:t>
            </a: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5" name="文本框 4">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Tree>
    <p:extLst>
      <p:ext uri="{BB962C8B-B14F-4D97-AF65-F5344CB8AC3E}">
        <p14:creationId xmlns:p14="http://schemas.microsoft.com/office/powerpoint/2010/main" val="1807892536"/>
      </p:ext>
    </p:extLst>
  </p:cSld>
  <p:clrMapOvr>
    <a:masterClrMapping/>
  </p:clrMapOvr>
  <p:transition spd="slow">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25">
                                            <p:txEl>
                                              <p:pRg st="0" end="0"/>
                                            </p:txEl>
                                          </p:spTgt>
                                        </p:tgtEl>
                                        <p:attrNameLst>
                                          <p:attrName>style.visibility</p:attrName>
                                        </p:attrNameLst>
                                      </p:cBhvr>
                                      <p:to>
                                        <p:strVal val="visible"/>
                                      </p:to>
                                    </p:set>
                                    <p:animEffect transition="in" filter="blinds(horizontal)">
                                      <p:cBhvr>
                                        <p:cTn id="7" dur="500"/>
                                        <p:tgtEl>
                                          <p:spTgt spid="2355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409"/>
                                        </p:tgtEl>
                                        <p:attrNameLst>
                                          <p:attrName>style.visibility</p:attrName>
                                        </p:attrNameLst>
                                      </p:cBhvr>
                                      <p:to>
                                        <p:strVal val="visible"/>
                                      </p:to>
                                    </p:set>
                                    <p:anim calcmode="lin" valueType="num">
                                      <p:cBhvr>
                                        <p:cTn id="12" dur="500" fill="hold"/>
                                        <p:tgtEl>
                                          <p:spTgt spid="17409"/>
                                        </p:tgtEl>
                                        <p:attrNameLst>
                                          <p:attrName>ppt_w</p:attrName>
                                        </p:attrNameLst>
                                      </p:cBhvr>
                                      <p:tavLst>
                                        <p:tav tm="0">
                                          <p:val>
                                            <p:fltVal val="0"/>
                                          </p:val>
                                        </p:tav>
                                        <p:tav tm="100000">
                                          <p:val>
                                            <p:strVal val="#ppt_w"/>
                                          </p:val>
                                        </p:tav>
                                      </p:tavLst>
                                    </p:anim>
                                    <p:anim calcmode="lin" valueType="num">
                                      <p:cBhvr>
                                        <p:cTn id="13" dur="500" fill="hold"/>
                                        <p:tgtEl>
                                          <p:spTgt spid="17409"/>
                                        </p:tgtEl>
                                        <p:attrNameLst>
                                          <p:attrName>ppt_h</p:attrName>
                                        </p:attrNameLst>
                                      </p:cBhvr>
                                      <p:tavLst>
                                        <p:tav tm="0">
                                          <p:val>
                                            <p:fltVal val="0"/>
                                          </p:val>
                                        </p:tav>
                                        <p:tav tm="100000">
                                          <p:val>
                                            <p:strVal val="#ppt_h"/>
                                          </p:val>
                                        </p:tav>
                                      </p:tavLst>
                                    </p:anim>
                                    <p:animEffect transition="in" filter="fade">
                                      <p:cBhvr>
                                        <p:cTn id="14" dur="500"/>
                                        <p:tgtEl>
                                          <p:spTgt spid="1740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26"/>
                                        </p:tgtEl>
                                        <p:attrNameLst>
                                          <p:attrName>style.visibility</p:attrName>
                                        </p:attrNameLst>
                                      </p:cBhvr>
                                      <p:to>
                                        <p:strVal val="visible"/>
                                      </p:to>
                                    </p:set>
                                    <p:anim calcmode="lin" valueType="num">
                                      <p:cBhvr>
                                        <p:cTn id="19" dur="500" fill="hold"/>
                                        <p:tgtEl>
                                          <p:spTgt spid="235526"/>
                                        </p:tgtEl>
                                        <p:attrNameLst>
                                          <p:attrName>ppt_x</p:attrName>
                                        </p:attrNameLst>
                                      </p:cBhvr>
                                      <p:tavLst>
                                        <p:tav tm="0">
                                          <p:val>
                                            <p:strVal val="#ppt_x"/>
                                          </p:val>
                                        </p:tav>
                                        <p:tav tm="100000">
                                          <p:val>
                                            <p:strVal val="#ppt_x"/>
                                          </p:val>
                                        </p:tav>
                                      </p:tavLst>
                                    </p:anim>
                                    <p:anim calcmode="lin" valueType="num">
                                      <p:cBhvr>
                                        <p:cTn id="20" dur="500" fill="hold"/>
                                        <p:tgtEl>
                                          <p:spTgt spid="2355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build="allAtOnce"/>
      <p:bldP spid="2355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4"/>
          <p:cNvSpPr txBox="1">
            <a:spLocks noChangeArrowheads="1"/>
          </p:cNvSpPr>
          <p:nvPr/>
        </p:nvSpPr>
        <p:spPr bwMode="auto">
          <a:xfrm>
            <a:off x="-518239" y="1307690"/>
            <a:ext cx="5459941" cy="392415"/>
          </a:xfrm>
          <a:prstGeom prst="rect">
            <a:avLst/>
          </a:prstGeom>
          <a:noFill/>
          <a:ln w="9525">
            <a:noFill/>
            <a:miter lim="800000"/>
            <a:headEnd/>
            <a:tailEnd/>
          </a:ln>
        </p:spPr>
        <p:txBody>
          <a:bodyPr wrap="square" lIns="68580" tIns="34290" rIns="68580" bIns="34290">
            <a:spAutoFit/>
          </a:bodyPr>
          <a:lstStyle/>
          <a:p>
            <a:pPr algn="ctr" defTabSz="914378">
              <a:spcBef>
                <a:spcPct val="50000"/>
              </a:spcBef>
            </a:pPr>
            <a:r>
              <a:rPr lang="en-US" altLang="zh-CN" sz="2100" kern="0" dirty="0">
                <a:latin typeface="Arial" panose="020B0604020202020204" pitchFamily="34" charset="0"/>
                <a:ea typeface="思源黑体 CN Medium" panose="020B0600000000000000" pitchFamily="34" charset="-122"/>
                <a:sym typeface="Arial" panose="020B0604020202020204" pitchFamily="34" charset="0"/>
              </a:rPr>
              <a:t>3.</a:t>
            </a: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凹透镜：对光线有发散作用</a:t>
            </a:r>
          </a:p>
        </p:txBody>
      </p:sp>
      <p:grpSp>
        <p:nvGrpSpPr>
          <p:cNvPr id="2" name="组合 49163"/>
          <p:cNvGrpSpPr>
            <a:grpSpLocks/>
          </p:cNvGrpSpPr>
          <p:nvPr/>
        </p:nvGrpSpPr>
        <p:grpSpPr bwMode="auto">
          <a:xfrm>
            <a:off x="1322563" y="1246868"/>
            <a:ext cx="6900862" cy="3535739"/>
            <a:chOff x="453" y="414"/>
            <a:chExt cx="4922" cy="3402"/>
          </a:xfrm>
        </p:grpSpPr>
        <p:sp>
          <p:nvSpPr>
            <p:cNvPr id="18436" name="Rectangle 4"/>
            <p:cNvSpPr>
              <a:spLocks noChangeArrowheads="1"/>
            </p:cNvSpPr>
            <p:nvPr/>
          </p:nvSpPr>
          <p:spPr bwMode="auto">
            <a:xfrm>
              <a:off x="453" y="1706"/>
              <a:ext cx="1974" cy="772"/>
            </a:xfrm>
            <a:prstGeom prst="rect">
              <a:avLst/>
            </a:prstGeom>
            <a:solidFill>
              <a:srgbClr val="B4A9E9">
                <a:alpha val="78998"/>
              </a:srgbClr>
            </a:solidFill>
            <a:ln w="9525">
              <a:noFill/>
              <a:miter lim="800000"/>
              <a:headEnd/>
              <a:tailEnd/>
            </a:ln>
          </p:spPr>
          <p:txBody>
            <a:bodyPr wrap="none" anchor="ctr"/>
            <a:lstStyle/>
            <a:p>
              <a:pPr defTabSz="914378"/>
              <a:endParaRPr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37" name="AutoShape 3"/>
            <p:cNvSpPr>
              <a:spLocks noChangeArrowheads="1"/>
            </p:cNvSpPr>
            <p:nvPr/>
          </p:nvSpPr>
          <p:spPr bwMode="auto">
            <a:xfrm>
              <a:off x="2404" y="414"/>
              <a:ext cx="2971" cy="3402"/>
            </a:xfrm>
            <a:custGeom>
              <a:avLst/>
              <a:gdLst/>
              <a:ahLst/>
              <a:cxnLst>
                <a:cxn ang="0">
                  <a:pos x="2971" y="0"/>
                </a:cxn>
                <a:cxn ang="0">
                  <a:pos x="10" y="1296"/>
                </a:cxn>
                <a:cxn ang="0">
                  <a:pos x="0" y="2046"/>
                </a:cxn>
                <a:cxn ang="0">
                  <a:pos x="2971" y="3402"/>
                </a:cxn>
              </a:cxnLst>
              <a:rect l="0" t="0" r="r" b="b"/>
              <a:pathLst>
                <a:path w="2971" h="3402">
                  <a:moveTo>
                    <a:pt x="2971" y="0"/>
                  </a:moveTo>
                  <a:lnTo>
                    <a:pt x="10" y="1296"/>
                  </a:lnTo>
                  <a:lnTo>
                    <a:pt x="0" y="2046"/>
                  </a:lnTo>
                  <a:lnTo>
                    <a:pt x="2971" y="3402"/>
                  </a:lnTo>
                  <a:close/>
                </a:path>
              </a:pathLst>
            </a:custGeom>
            <a:gradFill rotWithShape="1">
              <a:gsLst>
                <a:gs pos="0">
                  <a:srgbClr val="BFB6EC"/>
                </a:gs>
                <a:gs pos="100000">
                  <a:schemeClr val="bg1">
                    <a:alpha val="37000"/>
                  </a:schemeClr>
                </a:gs>
              </a:gsLst>
              <a:lin ang="0" scaled="1"/>
            </a:gradFill>
            <a:ln w="9525">
              <a:no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 name="组合 49166"/>
          <p:cNvGrpSpPr>
            <a:grpSpLocks/>
          </p:cNvGrpSpPr>
          <p:nvPr/>
        </p:nvGrpSpPr>
        <p:grpSpPr bwMode="auto">
          <a:xfrm>
            <a:off x="1360665" y="1727881"/>
            <a:ext cx="6169025" cy="2593904"/>
            <a:chOff x="499" y="890"/>
            <a:chExt cx="4400" cy="2495"/>
          </a:xfrm>
        </p:grpSpPr>
        <p:grpSp>
          <p:nvGrpSpPr>
            <p:cNvPr id="4" name="组合 49167"/>
            <p:cNvGrpSpPr>
              <a:grpSpLocks/>
            </p:cNvGrpSpPr>
            <p:nvPr/>
          </p:nvGrpSpPr>
          <p:grpSpPr bwMode="auto">
            <a:xfrm>
              <a:off x="2404" y="890"/>
              <a:ext cx="2495" cy="2495"/>
              <a:chOff x="2426" y="890"/>
              <a:chExt cx="2495" cy="2495"/>
            </a:xfrm>
          </p:grpSpPr>
          <p:grpSp>
            <p:nvGrpSpPr>
              <p:cNvPr id="5" name="组合 49168"/>
              <p:cNvGrpSpPr>
                <a:grpSpLocks/>
              </p:cNvGrpSpPr>
              <p:nvPr/>
            </p:nvGrpSpPr>
            <p:grpSpPr bwMode="auto">
              <a:xfrm>
                <a:off x="2426" y="890"/>
                <a:ext cx="1951" cy="862"/>
                <a:chOff x="2427" y="514"/>
                <a:chExt cx="1629" cy="1227"/>
              </a:xfrm>
            </p:grpSpPr>
            <p:sp>
              <p:nvSpPr>
                <p:cNvPr id="76816" name="Line 16"/>
                <p:cNvSpPr>
                  <a:spLocks noChangeShapeType="1"/>
                </p:cNvSpPr>
                <p:nvPr/>
              </p:nvSpPr>
              <p:spPr bwMode="auto">
                <a:xfrm flipV="1">
                  <a:off x="2427" y="1306"/>
                  <a:ext cx="563" cy="436"/>
                </a:xfrm>
                <a:prstGeom prst="line">
                  <a:avLst/>
                </a:prstGeom>
                <a:noFill/>
                <a:ln w="28575">
                  <a:solidFill>
                    <a:srgbClr val="FF3300"/>
                  </a:solidFill>
                  <a:round/>
                  <a:tailEnd type="triangle" w="lg" len="lg"/>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42" name="Line 32"/>
                <p:cNvSpPr>
                  <a:spLocks noChangeShapeType="1"/>
                </p:cNvSpPr>
                <p:nvPr/>
              </p:nvSpPr>
              <p:spPr bwMode="auto">
                <a:xfrm flipV="1">
                  <a:off x="2896" y="514"/>
                  <a:ext cx="1160" cy="859"/>
                </a:xfrm>
                <a:prstGeom prst="line">
                  <a:avLst/>
                </a:prstGeom>
                <a:noFill/>
                <a:ln w="28575">
                  <a:solidFill>
                    <a:srgbClr val="FF3300"/>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6" name="组合 49171"/>
              <p:cNvGrpSpPr>
                <a:grpSpLocks/>
              </p:cNvGrpSpPr>
              <p:nvPr/>
            </p:nvGrpSpPr>
            <p:grpSpPr bwMode="auto">
              <a:xfrm>
                <a:off x="2426" y="1412"/>
                <a:ext cx="2495" cy="507"/>
                <a:chOff x="2427" y="903"/>
                <a:chExt cx="2271" cy="1006"/>
              </a:xfrm>
            </p:grpSpPr>
            <p:sp>
              <p:nvSpPr>
                <p:cNvPr id="76817" name="Line 17"/>
                <p:cNvSpPr>
                  <a:spLocks noChangeShapeType="1"/>
                </p:cNvSpPr>
                <p:nvPr/>
              </p:nvSpPr>
              <p:spPr bwMode="auto">
                <a:xfrm flipV="1">
                  <a:off x="2427" y="1642"/>
                  <a:ext cx="627" cy="267"/>
                </a:xfrm>
                <a:prstGeom prst="line">
                  <a:avLst/>
                </a:prstGeom>
                <a:noFill/>
                <a:ln w="28575">
                  <a:solidFill>
                    <a:srgbClr val="FF3300"/>
                  </a:solidFill>
                  <a:round/>
                  <a:tailEnd type="triangle" w="lg" len="lg"/>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45" name="Line 33"/>
                <p:cNvSpPr>
                  <a:spLocks noChangeShapeType="1"/>
                </p:cNvSpPr>
                <p:nvPr/>
              </p:nvSpPr>
              <p:spPr bwMode="auto">
                <a:xfrm flipV="1">
                  <a:off x="2896" y="903"/>
                  <a:ext cx="1802" cy="805"/>
                </a:xfrm>
                <a:prstGeom prst="line">
                  <a:avLst/>
                </a:prstGeom>
                <a:noFill/>
                <a:ln w="28575">
                  <a:solidFill>
                    <a:srgbClr val="FF3300"/>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7" name="组合 49174"/>
              <p:cNvGrpSpPr>
                <a:grpSpLocks/>
              </p:cNvGrpSpPr>
              <p:nvPr/>
            </p:nvGrpSpPr>
            <p:grpSpPr bwMode="auto">
              <a:xfrm>
                <a:off x="2427" y="2108"/>
                <a:ext cx="2260" cy="7"/>
                <a:chOff x="2427" y="2069"/>
                <a:chExt cx="2260" cy="7"/>
              </a:xfrm>
            </p:grpSpPr>
            <p:sp>
              <p:nvSpPr>
                <p:cNvPr id="76818" name="Line 18"/>
                <p:cNvSpPr>
                  <a:spLocks noChangeShapeType="1"/>
                </p:cNvSpPr>
                <p:nvPr/>
              </p:nvSpPr>
              <p:spPr bwMode="auto">
                <a:xfrm>
                  <a:off x="2427" y="2076"/>
                  <a:ext cx="657" cy="0"/>
                </a:xfrm>
                <a:prstGeom prst="line">
                  <a:avLst/>
                </a:prstGeom>
                <a:noFill/>
                <a:ln w="28575">
                  <a:solidFill>
                    <a:srgbClr val="FF3300"/>
                  </a:solidFill>
                  <a:round/>
                  <a:tailEnd type="triangle" w="lg" len="lg"/>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48" name="Line 34"/>
                <p:cNvSpPr>
                  <a:spLocks noChangeShapeType="1"/>
                </p:cNvSpPr>
                <p:nvPr/>
              </p:nvSpPr>
              <p:spPr bwMode="auto">
                <a:xfrm>
                  <a:off x="2948" y="2069"/>
                  <a:ext cx="1739" cy="0"/>
                </a:xfrm>
                <a:prstGeom prst="line">
                  <a:avLst/>
                </a:prstGeom>
                <a:noFill/>
                <a:ln w="28575">
                  <a:solidFill>
                    <a:srgbClr val="FF3300"/>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8" name="组合 49177"/>
              <p:cNvGrpSpPr>
                <a:grpSpLocks/>
              </p:cNvGrpSpPr>
              <p:nvPr/>
            </p:nvGrpSpPr>
            <p:grpSpPr bwMode="auto">
              <a:xfrm>
                <a:off x="2426" y="2273"/>
                <a:ext cx="2291" cy="522"/>
                <a:chOff x="2427" y="2244"/>
                <a:chExt cx="2381" cy="905"/>
              </a:xfrm>
            </p:grpSpPr>
            <p:sp>
              <p:nvSpPr>
                <p:cNvPr id="76819" name="Line 19"/>
                <p:cNvSpPr>
                  <a:spLocks noChangeShapeType="1"/>
                </p:cNvSpPr>
                <p:nvPr/>
              </p:nvSpPr>
              <p:spPr bwMode="auto">
                <a:xfrm>
                  <a:off x="2426" y="2245"/>
                  <a:ext cx="626" cy="234"/>
                </a:xfrm>
                <a:prstGeom prst="line">
                  <a:avLst/>
                </a:prstGeom>
                <a:noFill/>
                <a:ln w="28575">
                  <a:solidFill>
                    <a:srgbClr val="FF3300"/>
                  </a:solidFill>
                  <a:round/>
                  <a:tailEnd type="triangle" w="lg" len="lg"/>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51" name="Line 35"/>
                <p:cNvSpPr>
                  <a:spLocks noChangeShapeType="1"/>
                </p:cNvSpPr>
                <p:nvPr/>
              </p:nvSpPr>
              <p:spPr bwMode="auto">
                <a:xfrm>
                  <a:off x="2959" y="2445"/>
                  <a:ext cx="1849" cy="704"/>
                </a:xfrm>
                <a:prstGeom prst="line">
                  <a:avLst/>
                </a:prstGeom>
                <a:noFill/>
                <a:ln w="28575">
                  <a:solidFill>
                    <a:srgbClr val="FF3300"/>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 name="组合 49180"/>
              <p:cNvGrpSpPr>
                <a:grpSpLocks/>
              </p:cNvGrpSpPr>
              <p:nvPr/>
            </p:nvGrpSpPr>
            <p:grpSpPr bwMode="auto">
              <a:xfrm>
                <a:off x="2426" y="2455"/>
                <a:ext cx="2110" cy="930"/>
                <a:chOff x="2427" y="2411"/>
                <a:chExt cx="2162" cy="1609"/>
              </a:xfrm>
            </p:grpSpPr>
            <p:sp>
              <p:nvSpPr>
                <p:cNvPr id="76820" name="Line 20"/>
                <p:cNvSpPr>
                  <a:spLocks noChangeShapeType="1"/>
                </p:cNvSpPr>
                <p:nvPr/>
              </p:nvSpPr>
              <p:spPr bwMode="auto">
                <a:xfrm>
                  <a:off x="2426" y="2411"/>
                  <a:ext cx="533" cy="403"/>
                </a:xfrm>
                <a:prstGeom prst="line">
                  <a:avLst/>
                </a:prstGeom>
                <a:noFill/>
                <a:ln w="28575">
                  <a:solidFill>
                    <a:srgbClr val="FF3300"/>
                  </a:solidFill>
                  <a:round/>
                  <a:tailEnd type="triangle" w="lg" len="lg"/>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54" name="Line 36"/>
                <p:cNvSpPr>
                  <a:spLocks noChangeShapeType="1"/>
                </p:cNvSpPr>
                <p:nvPr/>
              </p:nvSpPr>
              <p:spPr bwMode="auto">
                <a:xfrm>
                  <a:off x="2865" y="2747"/>
                  <a:ext cx="1724" cy="1273"/>
                </a:xfrm>
                <a:prstGeom prst="line">
                  <a:avLst/>
                </a:prstGeom>
                <a:noFill/>
                <a:ln w="28575">
                  <a:solidFill>
                    <a:srgbClr val="FF3300"/>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0" name="组合 49183"/>
            <p:cNvGrpSpPr>
              <a:grpSpLocks/>
            </p:cNvGrpSpPr>
            <p:nvPr/>
          </p:nvGrpSpPr>
          <p:grpSpPr bwMode="auto">
            <a:xfrm>
              <a:off x="499" y="1752"/>
              <a:ext cx="1928" cy="703"/>
              <a:chOff x="0" y="1661"/>
              <a:chExt cx="2472" cy="907"/>
            </a:xfrm>
          </p:grpSpPr>
          <p:sp>
            <p:nvSpPr>
              <p:cNvPr id="76806" name="Line 6"/>
              <p:cNvSpPr>
                <a:spLocks noChangeShapeType="1"/>
              </p:cNvSpPr>
              <p:nvPr/>
            </p:nvSpPr>
            <p:spPr bwMode="auto">
              <a:xfrm>
                <a:off x="1247" y="1889"/>
                <a:ext cx="1225" cy="0"/>
              </a:xfrm>
              <a:prstGeom prst="line">
                <a:avLst/>
              </a:prstGeom>
              <a:noFill/>
              <a:ln w="28575">
                <a:solidFill>
                  <a:srgbClr val="FF3300"/>
                </a:solidFill>
                <a:round/>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807" name="Line 7"/>
              <p:cNvSpPr>
                <a:spLocks noChangeShapeType="1"/>
              </p:cNvSpPr>
              <p:nvPr/>
            </p:nvSpPr>
            <p:spPr bwMode="auto">
              <a:xfrm>
                <a:off x="1247" y="1662"/>
                <a:ext cx="1225" cy="0"/>
              </a:xfrm>
              <a:prstGeom prst="line">
                <a:avLst/>
              </a:prstGeom>
              <a:noFill/>
              <a:ln w="28575">
                <a:solidFill>
                  <a:srgbClr val="FF3300"/>
                </a:solidFill>
                <a:round/>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808" name="Line 8"/>
              <p:cNvSpPr>
                <a:spLocks noChangeShapeType="1"/>
              </p:cNvSpPr>
              <p:nvPr/>
            </p:nvSpPr>
            <p:spPr bwMode="auto">
              <a:xfrm>
                <a:off x="1247" y="2341"/>
                <a:ext cx="1225" cy="0"/>
              </a:xfrm>
              <a:prstGeom prst="line">
                <a:avLst/>
              </a:prstGeom>
              <a:noFill/>
              <a:ln w="28575">
                <a:solidFill>
                  <a:srgbClr val="FF3300"/>
                </a:solidFill>
                <a:round/>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809" name="Line 9"/>
              <p:cNvSpPr>
                <a:spLocks noChangeShapeType="1"/>
              </p:cNvSpPr>
              <p:nvPr/>
            </p:nvSpPr>
            <p:spPr bwMode="auto">
              <a:xfrm>
                <a:off x="1202" y="2568"/>
                <a:ext cx="1270" cy="0"/>
              </a:xfrm>
              <a:prstGeom prst="line">
                <a:avLst/>
              </a:prstGeom>
              <a:noFill/>
              <a:ln w="28575">
                <a:solidFill>
                  <a:srgbClr val="FF3300"/>
                </a:solidFill>
                <a:round/>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810" name="Line 10"/>
              <p:cNvSpPr>
                <a:spLocks noChangeShapeType="1"/>
              </p:cNvSpPr>
              <p:nvPr/>
            </p:nvSpPr>
            <p:spPr bwMode="auto">
              <a:xfrm>
                <a:off x="1247" y="2116"/>
                <a:ext cx="1179" cy="0"/>
              </a:xfrm>
              <a:prstGeom prst="line">
                <a:avLst/>
              </a:prstGeom>
              <a:noFill/>
              <a:ln w="38100">
                <a:solidFill>
                  <a:srgbClr val="FF3300"/>
                </a:solidFill>
                <a:round/>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823" name="Line 23"/>
              <p:cNvSpPr>
                <a:spLocks noChangeShapeType="1"/>
              </p:cNvSpPr>
              <p:nvPr/>
            </p:nvSpPr>
            <p:spPr bwMode="auto">
              <a:xfrm>
                <a:off x="0" y="1662"/>
                <a:ext cx="1292" cy="0"/>
              </a:xfrm>
              <a:prstGeom prst="line">
                <a:avLst/>
              </a:prstGeom>
              <a:noFill/>
              <a:ln w="28575">
                <a:solidFill>
                  <a:srgbClr val="FF3300"/>
                </a:solidFill>
                <a:round/>
                <a:tailEnd type="triangle" w="lg" len="lg"/>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824" name="Line 24"/>
              <p:cNvSpPr>
                <a:spLocks noChangeShapeType="1"/>
              </p:cNvSpPr>
              <p:nvPr/>
            </p:nvSpPr>
            <p:spPr bwMode="auto">
              <a:xfrm>
                <a:off x="0" y="1889"/>
                <a:ext cx="1292" cy="0"/>
              </a:xfrm>
              <a:prstGeom prst="line">
                <a:avLst/>
              </a:prstGeom>
              <a:noFill/>
              <a:ln w="28575">
                <a:solidFill>
                  <a:srgbClr val="FF3300"/>
                </a:solidFill>
                <a:round/>
                <a:tailEnd type="triangle" w="lg" len="lg"/>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825" name="Line 25"/>
              <p:cNvSpPr>
                <a:spLocks noChangeShapeType="1"/>
              </p:cNvSpPr>
              <p:nvPr/>
            </p:nvSpPr>
            <p:spPr bwMode="auto">
              <a:xfrm>
                <a:off x="0" y="2116"/>
                <a:ext cx="1292" cy="0"/>
              </a:xfrm>
              <a:prstGeom prst="line">
                <a:avLst/>
              </a:prstGeom>
              <a:noFill/>
              <a:ln w="28575">
                <a:solidFill>
                  <a:srgbClr val="FF3300"/>
                </a:solidFill>
                <a:round/>
                <a:tailEnd type="triangle" w="lg" len="lg"/>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826" name="Line 26"/>
              <p:cNvSpPr>
                <a:spLocks noChangeShapeType="1"/>
              </p:cNvSpPr>
              <p:nvPr/>
            </p:nvSpPr>
            <p:spPr bwMode="auto">
              <a:xfrm>
                <a:off x="0" y="2341"/>
                <a:ext cx="1292" cy="0"/>
              </a:xfrm>
              <a:prstGeom prst="line">
                <a:avLst/>
              </a:prstGeom>
              <a:noFill/>
              <a:ln w="28575">
                <a:solidFill>
                  <a:srgbClr val="FF3300"/>
                </a:solidFill>
                <a:round/>
                <a:tailEnd type="triangle" w="lg" len="lg"/>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827" name="Line 27"/>
              <p:cNvSpPr>
                <a:spLocks noChangeShapeType="1"/>
              </p:cNvSpPr>
              <p:nvPr/>
            </p:nvSpPr>
            <p:spPr bwMode="auto">
              <a:xfrm>
                <a:off x="0" y="2568"/>
                <a:ext cx="1292" cy="0"/>
              </a:xfrm>
              <a:prstGeom prst="line">
                <a:avLst/>
              </a:prstGeom>
              <a:noFill/>
              <a:ln w="28575">
                <a:solidFill>
                  <a:srgbClr val="FF3300"/>
                </a:solidFill>
                <a:round/>
                <a:tailEnd type="triangle" w="lg" len="lg"/>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1" name="组合 49197"/>
          <p:cNvGrpSpPr>
            <a:grpSpLocks/>
          </p:cNvGrpSpPr>
          <p:nvPr/>
        </p:nvGrpSpPr>
        <p:grpSpPr bwMode="auto">
          <a:xfrm>
            <a:off x="892352" y="2325286"/>
            <a:ext cx="7185025" cy="1319519"/>
            <a:chOff x="703" y="2050"/>
            <a:chExt cx="4526" cy="1111"/>
          </a:xfrm>
        </p:grpSpPr>
        <p:sp>
          <p:nvSpPr>
            <p:cNvPr id="76805" name="Line 5"/>
            <p:cNvSpPr>
              <a:spLocks noChangeShapeType="1"/>
            </p:cNvSpPr>
            <p:nvPr/>
          </p:nvSpPr>
          <p:spPr bwMode="auto">
            <a:xfrm>
              <a:off x="703" y="2614"/>
              <a:ext cx="4526" cy="1"/>
            </a:xfrm>
            <a:prstGeom prst="line">
              <a:avLst/>
            </a:prstGeom>
            <a:noFill/>
            <a:ln w="38100">
              <a:solidFill>
                <a:schemeClr val="tx1"/>
              </a:solidFill>
              <a:prstDash val="lgDashDot"/>
              <a:round/>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2" name="组合 49196"/>
            <p:cNvGrpSpPr>
              <a:grpSpLocks/>
            </p:cNvGrpSpPr>
            <p:nvPr/>
          </p:nvGrpSpPr>
          <p:grpSpPr bwMode="auto">
            <a:xfrm>
              <a:off x="2566" y="2050"/>
              <a:ext cx="220" cy="1111"/>
              <a:chOff x="2575" y="2050"/>
              <a:chExt cx="220" cy="1111"/>
            </a:xfrm>
          </p:grpSpPr>
          <p:sp>
            <p:nvSpPr>
              <p:cNvPr id="18469" name="xjhgx3"/>
              <p:cNvSpPr>
                <a:spLocks noChangeArrowheads="1"/>
              </p:cNvSpPr>
              <p:nvPr/>
            </p:nvSpPr>
            <p:spPr bwMode="auto">
              <a:xfrm>
                <a:off x="2575" y="2050"/>
                <a:ext cx="220" cy="1111"/>
              </a:xfrm>
              <a:custGeom>
                <a:avLst/>
                <a:gdLst/>
                <a:ahLst/>
                <a:cxnLst>
                  <a:cxn ang="0">
                    <a:pos x="980" y="0"/>
                  </a:cxn>
                  <a:cxn ang="0">
                    <a:pos x="907" y="270"/>
                  </a:cxn>
                  <a:cxn ang="0">
                    <a:pos x="845" y="542"/>
                  </a:cxn>
                  <a:cxn ang="0">
                    <a:pos x="791" y="816"/>
                  </a:cxn>
                  <a:cxn ang="0">
                    <a:pos x="748" y="1091"/>
                  </a:cxn>
                  <a:cxn ang="0">
                    <a:pos x="714" y="1368"/>
                  </a:cxn>
                  <a:cxn ang="0">
                    <a:pos x="689" y="1646"/>
                  </a:cxn>
                  <a:cxn ang="0">
                    <a:pos x="675" y="1925"/>
                  </a:cxn>
                  <a:cxn ang="0">
                    <a:pos x="670" y="2204"/>
                  </a:cxn>
                  <a:cxn ang="0">
                    <a:pos x="675" y="2483"/>
                  </a:cxn>
                  <a:cxn ang="0">
                    <a:pos x="689" y="2762"/>
                  </a:cxn>
                  <a:cxn ang="0">
                    <a:pos x="714" y="3040"/>
                  </a:cxn>
                  <a:cxn ang="0">
                    <a:pos x="748" y="3317"/>
                  </a:cxn>
                  <a:cxn ang="0">
                    <a:pos x="791" y="3592"/>
                  </a:cxn>
                  <a:cxn ang="0">
                    <a:pos x="845" y="3866"/>
                  </a:cxn>
                  <a:cxn ang="0">
                    <a:pos x="907" y="4138"/>
                  </a:cxn>
                  <a:cxn ang="0">
                    <a:pos x="980" y="4408"/>
                  </a:cxn>
                  <a:cxn ang="0">
                    <a:pos x="0" y="4408"/>
                  </a:cxn>
                  <a:cxn ang="0">
                    <a:pos x="73" y="4138"/>
                  </a:cxn>
                  <a:cxn ang="0">
                    <a:pos x="135" y="3866"/>
                  </a:cxn>
                  <a:cxn ang="0">
                    <a:pos x="189" y="3592"/>
                  </a:cxn>
                  <a:cxn ang="0">
                    <a:pos x="232" y="3317"/>
                  </a:cxn>
                  <a:cxn ang="0">
                    <a:pos x="266" y="3040"/>
                  </a:cxn>
                  <a:cxn ang="0">
                    <a:pos x="291" y="2762"/>
                  </a:cxn>
                  <a:cxn ang="0">
                    <a:pos x="305" y="2483"/>
                  </a:cxn>
                  <a:cxn ang="0">
                    <a:pos x="310" y="2204"/>
                  </a:cxn>
                  <a:cxn ang="0">
                    <a:pos x="305" y="1925"/>
                  </a:cxn>
                  <a:cxn ang="0">
                    <a:pos x="291" y="1646"/>
                  </a:cxn>
                  <a:cxn ang="0">
                    <a:pos x="266" y="1368"/>
                  </a:cxn>
                  <a:cxn ang="0">
                    <a:pos x="232" y="1091"/>
                  </a:cxn>
                  <a:cxn ang="0">
                    <a:pos x="189" y="816"/>
                  </a:cxn>
                  <a:cxn ang="0">
                    <a:pos x="135" y="542"/>
                  </a:cxn>
                  <a:cxn ang="0">
                    <a:pos x="73" y="270"/>
                  </a:cxn>
                  <a:cxn ang="0">
                    <a:pos x="0" y="0"/>
                  </a:cxn>
                  <a:cxn ang="0">
                    <a:pos x="980" y="0"/>
                  </a:cxn>
                </a:cxnLst>
                <a:rect l="0" t="0" r="r" b="b"/>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gradFill rotWithShape="1">
                <a:gsLst>
                  <a:gs pos="0">
                    <a:schemeClr val="bg1"/>
                  </a:gs>
                  <a:gs pos="50000">
                    <a:srgbClr val="99CCFF"/>
                  </a:gs>
                  <a:gs pos="100000">
                    <a:schemeClr val="bg1"/>
                  </a:gs>
                </a:gsLst>
                <a:lin ang="5400000" scaled="1"/>
              </a:gradFill>
              <a:ln w="28575">
                <a:solidFill>
                  <a:srgbClr val="2D5FFF"/>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70" name="椭圆 49195"/>
              <p:cNvSpPr>
                <a:spLocks noChangeArrowheads="1"/>
              </p:cNvSpPr>
              <p:nvPr/>
            </p:nvSpPr>
            <p:spPr bwMode="auto">
              <a:xfrm>
                <a:off x="2653" y="2568"/>
                <a:ext cx="46" cy="46"/>
              </a:xfrm>
              <a:prstGeom prst="ellipse">
                <a:avLst/>
              </a:prstGeom>
              <a:solidFill>
                <a:srgbClr val="FF0000"/>
              </a:solidFill>
              <a:ln w="9525">
                <a:solidFill>
                  <a:srgbClr val="FF3300"/>
                </a:solidFill>
                <a:round/>
                <a:headEnd/>
                <a:tailEnd/>
              </a:ln>
            </p:spPr>
            <p:txBody>
              <a:bodyPr/>
              <a:lstStyle/>
              <a:p>
                <a:pPr defTabSz="914378"/>
                <a:endParaRPr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sp>
        <p:nvSpPr>
          <p:cNvPr id="39" name="文本框 38">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Tree>
    <p:extLst>
      <p:ext uri="{BB962C8B-B14F-4D97-AF65-F5344CB8AC3E}">
        <p14:creationId xmlns:p14="http://schemas.microsoft.com/office/powerpoint/2010/main" val="7973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TextBox 38"/>
          <p:cNvSpPr txBox="1">
            <a:spLocks noChangeArrowheads="1"/>
          </p:cNvSpPr>
          <p:nvPr/>
        </p:nvSpPr>
        <p:spPr bwMode="auto">
          <a:xfrm>
            <a:off x="495300" y="1542897"/>
            <a:ext cx="8270344" cy="346249"/>
          </a:xfrm>
          <a:prstGeom prst="rect">
            <a:avLst/>
          </a:prstGeom>
          <a:noFill/>
          <a:ln w="9525">
            <a:noFill/>
            <a:miter lim="800000"/>
            <a:headEnd/>
            <a:tailEnd/>
          </a:ln>
        </p:spPr>
        <p:txBody>
          <a:bodyPr wrap="square" lIns="68580" tIns="34290" rIns="68580" bIns="34290">
            <a:spAutoFit/>
          </a:bodyPr>
          <a:lstStyle/>
          <a:p>
            <a:pPr defTabSz="914378"/>
            <a:r>
              <a:rPr lang="zh-CN"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凹透镜有焦点吗？把折射光线反向延长看一看。</a:t>
            </a:r>
          </a:p>
        </p:txBody>
      </p:sp>
      <p:grpSp>
        <p:nvGrpSpPr>
          <p:cNvPr id="3" name="组合 16430"/>
          <p:cNvGrpSpPr>
            <a:grpSpLocks/>
          </p:cNvGrpSpPr>
          <p:nvPr/>
        </p:nvGrpSpPr>
        <p:grpSpPr bwMode="auto">
          <a:xfrm>
            <a:off x="1796234" y="2233598"/>
            <a:ext cx="5146674" cy="1066850"/>
            <a:chOff x="1179" y="1752"/>
            <a:chExt cx="3628" cy="1270"/>
          </a:xfrm>
        </p:grpSpPr>
        <p:sp>
          <p:nvSpPr>
            <p:cNvPr id="19460" name="Line 3"/>
            <p:cNvSpPr>
              <a:spLocks noChangeShapeType="1"/>
            </p:cNvSpPr>
            <p:nvPr/>
          </p:nvSpPr>
          <p:spPr bwMode="auto">
            <a:xfrm>
              <a:off x="1179" y="2395"/>
              <a:ext cx="3628" cy="0"/>
            </a:xfrm>
            <a:prstGeom prst="line">
              <a:avLst/>
            </a:prstGeom>
            <a:noFill/>
            <a:ln w="28575">
              <a:solidFill>
                <a:schemeClr val="tx1"/>
              </a:solidFill>
              <a:prstDash val="lgDashDot"/>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61" name="xjhgx3"/>
            <p:cNvSpPr>
              <a:spLocks noChangeArrowheads="1"/>
            </p:cNvSpPr>
            <p:nvPr/>
          </p:nvSpPr>
          <p:spPr bwMode="auto">
            <a:xfrm>
              <a:off x="2563" y="1752"/>
              <a:ext cx="249" cy="1270"/>
            </a:xfrm>
            <a:custGeom>
              <a:avLst/>
              <a:gdLst/>
              <a:ahLst/>
              <a:cxnLst>
                <a:cxn ang="0">
                  <a:pos x="980" y="0"/>
                </a:cxn>
                <a:cxn ang="0">
                  <a:pos x="907" y="270"/>
                </a:cxn>
                <a:cxn ang="0">
                  <a:pos x="845" y="542"/>
                </a:cxn>
                <a:cxn ang="0">
                  <a:pos x="791" y="816"/>
                </a:cxn>
                <a:cxn ang="0">
                  <a:pos x="748" y="1091"/>
                </a:cxn>
                <a:cxn ang="0">
                  <a:pos x="714" y="1368"/>
                </a:cxn>
                <a:cxn ang="0">
                  <a:pos x="689" y="1646"/>
                </a:cxn>
                <a:cxn ang="0">
                  <a:pos x="675" y="1925"/>
                </a:cxn>
                <a:cxn ang="0">
                  <a:pos x="670" y="2204"/>
                </a:cxn>
                <a:cxn ang="0">
                  <a:pos x="675" y="2483"/>
                </a:cxn>
                <a:cxn ang="0">
                  <a:pos x="689" y="2762"/>
                </a:cxn>
                <a:cxn ang="0">
                  <a:pos x="714" y="3040"/>
                </a:cxn>
                <a:cxn ang="0">
                  <a:pos x="748" y="3317"/>
                </a:cxn>
                <a:cxn ang="0">
                  <a:pos x="791" y="3592"/>
                </a:cxn>
                <a:cxn ang="0">
                  <a:pos x="845" y="3866"/>
                </a:cxn>
                <a:cxn ang="0">
                  <a:pos x="907" y="4138"/>
                </a:cxn>
                <a:cxn ang="0">
                  <a:pos x="980" y="4408"/>
                </a:cxn>
                <a:cxn ang="0">
                  <a:pos x="0" y="4408"/>
                </a:cxn>
                <a:cxn ang="0">
                  <a:pos x="73" y="4138"/>
                </a:cxn>
                <a:cxn ang="0">
                  <a:pos x="135" y="3866"/>
                </a:cxn>
                <a:cxn ang="0">
                  <a:pos x="189" y="3592"/>
                </a:cxn>
                <a:cxn ang="0">
                  <a:pos x="232" y="3317"/>
                </a:cxn>
                <a:cxn ang="0">
                  <a:pos x="266" y="3040"/>
                </a:cxn>
                <a:cxn ang="0">
                  <a:pos x="291" y="2762"/>
                </a:cxn>
                <a:cxn ang="0">
                  <a:pos x="305" y="2483"/>
                </a:cxn>
                <a:cxn ang="0">
                  <a:pos x="310" y="2204"/>
                </a:cxn>
                <a:cxn ang="0">
                  <a:pos x="305" y="1925"/>
                </a:cxn>
                <a:cxn ang="0">
                  <a:pos x="291" y="1646"/>
                </a:cxn>
                <a:cxn ang="0">
                  <a:pos x="266" y="1368"/>
                </a:cxn>
                <a:cxn ang="0">
                  <a:pos x="232" y="1091"/>
                </a:cxn>
                <a:cxn ang="0">
                  <a:pos x="189" y="816"/>
                </a:cxn>
                <a:cxn ang="0">
                  <a:pos x="135" y="542"/>
                </a:cxn>
                <a:cxn ang="0">
                  <a:pos x="73" y="270"/>
                </a:cxn>
                <a:cxn ang="0">
                  <a:pos x="0" y="0"/>
                </a:cxn>
                <a:cxn ang="0">
                  <a:pos x="980" y="0"/>
                </a:cxn>
              </a:cxnLst>
              <a:rect l="0" t="0" r="r" b="b"/>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gradFill rotWithShape="1">
              <a:gsLst>
                <a:gs pos="0">
                  <a:schemeClr val="bg1"/>
                </a:gs>
                <a:gs pos="50000">
                  <a:srgbClr val="99CCFF"/>
                </a:gs>
                <a:gs pos="100000">
                  <a:schemeClr val="bg1"/>
                </a:gs>
              </a:gsLst>
              <a:lin ang="5400000" scaled="1"/>
            </a:gradFill>
            <a:ln w="28575">
              <a:solidFill>
                <a:srgbClr val="2D5FFF"/>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839" name="Oval 39"/>
            <p:cNvSpPr>
              <a:spLocks noChangeArrowheads="1"/>
            </p:cNvSpPr>
            <p:nvPr/>
          </p:nvSpPr>
          <p:spPr bwMode="auto">
            <a:xfrm>
              <a:off x="2653" y="2364"/>
              <a:ext cx="68" cy="68"/>
            </a:xfrm>
            <a:prstGeom prst="ellipse">
              <a:avLst/>
            </a:prstGeom>
            <a:solidFill>
              <a:srgbClr val="FF0000"/>
            </a:solidFill>
            <a:ln w="9525" algn="ctr">
              <a:solidFill>
                <a:schemeClr val="tx1"/>
              </a:solidFill>
              <a:round/>
            </a:ln>
            <a:effectLst/>
          </p:spPr>
          <p:txBody>
            <a:bodyPr wrap="none" anchor="ct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5" name="组合 16428"/>
          <p:cNvGrpSpPr>
            <a:grpSpLocks/>
          </p:cNvGrpSpPr>
          <p:nvPr/>
        </p:nvGrpSpPr>
        <p:grpSpPr bwMode="auto">
          <a:xfrm>
            <a:off x="1395033" y="1993447"/>
            <a:ext cx="5327020" cy="1599503"/>
            <a:chOff x="1219" y="1451"/>
            <a:chExt cx="3368" cy="1888"/>
          </a:xfrm>
        </p:grpSpPr>
        <p:grpSp>
          <p:nvGrpSpPr>
            <p:cNvPr id="6" name="组合 16425"/>
            <p:cNvGrpSpPr>
              <a:grpSpLocks/>
            </p:cNvGrpSpPr>
            <p:nvPr/>
          </p:nvGrpSpPr>
          <p:grpSpPr bwMode="auto">
            <a:xfrm>
              <a:off x="1229" y="1979"/>
              <a:ext cx="1679" cy="8"/>
              <a:chOff x="1229" y="1979"/>
              <a:chExt cx="1679" cy="8"/>
            </a:xfrm>
          </p:grpSpPr>
          <p:sp>
            <p:nvSpPr>
              <p:cNvPr id="19465" name="Line 5"/>
              <p:cNvSpPr>
                <a:spLocks noChangeShapeType="1"/>
              </p:cNvSpPr>
              <p:nvPr/>
            </p:nvSpPr>
            <p:spPr bwMode="auto">
              <a:xfrm>
                <a:off x="1229" y="1987"/>
                <a:ext cx="1679" cy="0"/>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66" name="直接连接符 16416"/>
              <p:cNvSpPr>
                <a:spLocks noChangeShapeType="1"/>
              </p:cNvSpPr>
              <p:nvPr/>
            </p:nvSpPr>
            <p:spPr bwMode="auto">
              <a:xfrm flipV="1">
                <a:off x="1837" y="1979"/>
                <a:ext cx="181" cy="0"/>
              </a:xfrm>
              <a:prstGeom prst="line">
                <a:avLst/>
              </a:prstGeom>
              <a:noFill/>
              <a:ln w="19050">
                <a:solidFill>
                  <a:srgbClr val="FF3300"/>
                </a:solidFill>
                <a:round/>
                <a:headEnd/>
                <a:tailEnd type="stealth" w="lg"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7" name="组合 16426"/>
            <p:cNvGrpSpPr>
              <a:grpSpLocks/>
            </p:cNvGrpSpPr>
            <p:nvPr/>
          </p:nvGrpSpPr>
          <p:grpSpPr bwMode="auto">
            <a:xfrm>
              <a:off x="1237" y="2387"/>
              <a:ext cx="1679" cy="8"/>
              <a:chOff x="1237" y="2387"/>
              <a:chExt cx="1679" cy="8"/>
            </a:xfrm>
          </p:grpSpPr>
          <p:sp>
            <p:nvSpPr>
              <p:cNvPr id="19468" name="Line 11"/>
              <p:cNvSpPr>
                <a:spLocks noChangeShapeType="1"/>
              </p:cNvSpPr>
              <p:nvPr/>
            </p:nvSpPr>
            <p:spPr bwMode="auto">
              <a:xfrm>
                <a:off x="1237" y="2395"/>
                <a:ext cx="1679" cy="0"/>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69" name="直接连接符 16417"/>
              <p:cNvSpPr>
                <a:spLocks noChangeShapeType="1"/>
              </p:cNvSpPr>
              <p:nvPr/>
            </p:nvSpPr>
            <p:spPr bwMode="auto">
              <a:xfrm flipV="1">
                <a:off x="1837" y="2387"/>
                <a:ext cx="181" cy="0"/>
              </a:xfrm>
              <a:prstGeom prst="line">
                <a:avLst/>
              </a:prstGeom>
              <a:noFill/>
              <a:ln w="19050">
                <a:solidFill>
                  <a:srgbClr val="FF3300"/>
                </a:solidFill>
                <a:round/>
                <a:headEnd/>
                <a:tailEnd type="stealth" w="lg"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8" name="组合 16427"/>
            <p:cNvGrpSpPr>
              <a:grpSpLocks/>
            </p:cNvGrpSpPr>
            <p:nvPr/>
          </p:nvGrpSpPr>
          <p:grpSpPr bwMode="auto">
            <a:xfrm>
              <a:off x="1219" y="2795"/>
              <a:ext cx="1679" cy="9"/>
              <a:chOff x="1219" y="2795"/>
              <a:chExt cx="1679" cy="9"/>
            </a:xfrm>
          </p:grpSpPr>
          <p:sp>
            <p:nvSpPr>
              <p:cNvPr id="19471" name="Line 8"/>
              <p:cNvSpPr>
                <a:spLocks noChangeShapeType="1"/>
              </p:cNvSpPr>
              <p:nvPr/>
            </p:nvSpPr>
            <p:spPr bwMode="auto">
              <a:xfrm>
                <a:off x="1219" y="2804"/>
                <a:ext cx="1679" cy="0"/>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72" name="直接连接符 16418"/>
              <p:cNvSpPr>
                <a:spLocks noChangeShapeType="1"/>
              </p:cNvSpPr>
              <p:nvPr/>
            </p:nvSpPr>
            <p:spPr bwMode="auto">
              <a:xfrm flipV="1">
                <a:off x="1905" y="2795"/>
                <a:ext cx="135" cy="0"/>
              </a:xfrm>
              <a:prstGeom prst="line">
                <a:avLst/>
              </a:prstGeom>
              <a:noFill/>
              <a:ln w="19050">
                <a:solidFill>
                  <a:srgbClr val="FF3300"/>
                </a:solidFill>
                <a:round/>
                <a:headEnd/>
                <a:tailEnd type="stealth" w="lg"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 name="组合 16423"/>
            <p:cNvGrpSpPr>
              <a:grpSpLocks/>
            </p:cNvGrpSpPr>
            <p:nvPr/>
          </p:nvGrpSpPr>
          <p:grpSpPr bwMode="auto">
            <a:xfrm>
              <a:off x="2857" y="1451"/>
              <a:ext cx="1667" cy="536"/>
              <a:chOff x="2857" y="1451"/>
              <a:chExt cx="1667" cy="536"/>
            </a:xfrm>
          </p:grpSpPr>
          <p:sp>
            <p:nvSpPr>
              <p:cNvPr id="19474" name="Freeform 14"/>
              <p:cNvSpPr>
                <a:spLocks noChangeArrowheads="1"/>
              </p:cNvSpPr>
              <p:nvPr/>
            </p:nvSpPr>
            <p:spPr bwMode="auto">
              <a:xfrm>
                <a:off x="2857" y="1451"/>
                <a:ext cx="1667" cy="536"/>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75" name="直接连接符 16419"/>
              <p:cNvSpPr>
                <a:spLocks noChangeShapeType="1"/>
              </p:cNvSpPr>
              <p:nvPr/>
            </p:nvSpPr>
            <p:spPr bwMode="auto">
              <a:xfrm flipV="1">
                <a:off x="3356" y="1774"/>
                <a:ext cx="204" cy="68"/>
              </a:xfrm>
              <a:prstGeom prst="line">
                <a:avLst/>
              </a:prstGeom>
              <a:noFill/>
              <a:ln w="19050">
                <a:solidFill>
                  <a:srgbClr val="FF3300"/>
                </a:solidFill>
                <a:round/>
                <a:headEnd/>
                <a:tailEnd type="stealth" w="lg"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0" name="组合 16424"/>
            <p:cNvGrpSpPr>
              <a:grpSpLocks/>
            </p:cNvGrpSpPr>
            <p:nvPr/>
          </p:nvGrpSpPr>
          <p:grpSpPr bwMode="auto">
            <a:xfrm>
              <a:off x="2902" y="2803"/>
              <a:ext cx="1667" cy="536"/>
              <a:chOff x="2902" y="2803"/>
              <a:chExt cx="1667" cy="536"/>
            </a:xfrm>
          </p:grpSpPr>
          <p:sp>
            <p:nvSpPr>
              <p:cNvPr id="19477" name="Freeform 17"/>
              <p:cNvSpPr>
                <a:spLocks noChangeArrowheads="1"/>
              </p:cNvSpPr>
              <p:nvPr/>
            </p:nvSpPr>
            <p:spPr bwMode="auto">
              <a:xfrm flipV="1">
                <a:off x="2902" y="2803"/>
                <a:ext cx="1667" cy="536"/>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78" name="直接连接符 16420"/>
              <p:cNvSpPr>
                <a:spLocks noChangeShapeType="1"/>
              </p:cNvSpPr>
              <p:nvPr/>
            </p:nvSpPr>
            <p:spPr bwMode="auto">
              <a:xfrm>
                <a:off x="3447" y="2954"/>
                <a:ext cx="181" cy="68"/>
              </a:xfrm>
              <a:prstGeom prst="line">
                <a:avLst/>
              </a:prstGeom>
              <a:noFill/>
              <a:ln w="19050">
                <a:solidFill>
                  <a:srgbClr val="FF3300"/>
                </a:solidFill>
                <a:round/>
                <a:headEnd/>
                <a:tailEnd type="stealth" w="lg"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1" name="组合 16422"/>
            <p:cNvGrpSpPr>
              <a:grpSpLocks/>
            </p:cNvGrpSpPr>
            <p:nvPr/>
          </p:nvGrpSpPr>
          <p:grpSpPr bwMode="auto">
            <a:xfrm>
              <a:off x="2908" y="2387"/>
              <a:ext cx="1679" cy="9"/>
              <a:chOff x="2908" y="2387"/>
              <a:chExt cx="1679" cy="9"/>
            </a:xfrm>
          </p:grpSpPr>
          <p:sp>
            <p:nvSpPr>
              <p:cNvPr id="19480" name="Line 20"/>
              <p:cNvSpPr>
                <a:spLocks noChangeShapeType="1"/>
              </p:cNvSpPr>
              <p:nvPr/>
            </p:nvSpPr>
            <p:spPr bwMode="auto">
              <a:xfrm>
                <a:off x="2908" y="2396"/>
                <a:ext cx="1679" cy="0"/>
              </a:xfrm>
              <a:prstGeom prst="line">
                <a:avLst/>
              </a:prstGeom>
              <a:noFill/>
              <a:ln w="28575">
                <a:solidFill>
                  <a:srgbClr val="FF0000"/>
                </a:solidFill>
                <a:miter lim="800000"/>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81" name="直接连接符 16421"/>
              <p:cNvSpPr>
                <a:spLocks noChangeShapeType="1"/>
              </p:cNvSpPr>
              <p:nvPr/>
            </p:nvSpPr>
            <p:spPr bwMode="auto">
              <a:xfrm flipV="1">
                <a:off x="3583" y="2387"/>
                <a:ext cx="181" cy="0"/>
              </a:xfrm>
              <a:prstGeom prst="line">
                <a:avLst/>
              </a:prstGeom>
              <a:noFill/>
              <a:ln w="19050">
                <a:solidFill>
                  <a:srgbClr val="FF3300"/>
                </a:solidFill>
                <a:round/>
                <a:headEnd/>
                <a:tailEnd type="stealth" w="lg"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2" name="组合 16436"/>
          <p:cNvGrpSpPr>
            <a:grpSpLocks/>
          </p:cNvGrpSpPr>
          <p:nvPr/>
        </p:nvGrpSpPr>
        <p:grpSpPr bwMode="auto">
          <a:xfrm>
            <a:off x="2132009" y="2465968"/>
            <a:ext cx="1707717" cy="657689"/>
            <a:chOff x="1653" y="1991"/>
            <a:chExt cx="1134" cy="800"/>
          </a:xfrm>
        </p:grpSpPr>
        <p:sp>
          <p:nvSpPr>
            <p:cNvPr id="19483" name="直接连接符 16432"/>
            <p:cNvSpPr>
              <a:spLocks noChangeShapeType="1"/>
            </p:cNvSpPr>
            <p:nvPr/>
          </p:nvSpPr>
          <p:spPr bwMode="auto">
            <a:xfrm flipH="1" flipV="1">
              <a:off x="1678" y="2409"/>
              <a:ext cx="1084" cy="382"/>
            </a:xfrm>
            <a:prstGeom prst="line">
              <a:avLst/>
            </a:prstGeom>
            <a:noFill/>
            <a:ln w="28575">
              <a:solidFill>
                <a:schemeClr val="tx1"/>
              </a:solidFill>
              <a:prstDash val="dash"/>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84" name="直接连接符 16434"/>
            <p:cNvSpPr>
              <a:spLocks noChangeShapeType="1"/>
            </p:cNvSpPr>
            <p:nvPr/>
          </p:nvSpPr>
          <p:spPr bwMode="auto">
            <a:xfrm flipH="1">
              <a:off x="1678" y="1991"/>
              <a:ext cx="1109" cy="396"/>
            </a:xfrm>
            <a:prstGeom prst="line">
              <a:avLst/>
            </a:prstGeom>
            <a:noFill/>
            <a:ln w="28575">
              <a:solidFill>
                <a:schemeClr val="tx1"/>
              </a:solidFill>
              <a:prstDash val="dash"/>
              <a:round/>
              <a:headEnd/>
              <a:tailEnd/>
            </a:ln>
          </p:spPr>
          <p:txBody>
            <a:bodyPr/>
            <a:lstStyle/>
            <a:p>
              <a:pPr defTabSz="914378"/>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85" name="直接连接符 16435"/>
            <p:cNvSpPr>
              <a:spLocks noChangeShapeType="1"/>
            </p:cNvSpPr>
            <p:nvPr/>
          </p:nvSpPr>
          <p:spPr bwMode="auto">
            <a:xfrm flipH="1">
              <a:off x="1653" y="2381"/>
              <a:ext cx="1134" cy="0"/>
            </a:xfrm>
            <a:prstGeom prst="line">
              <a:avLst/>
            </a:prstGeom>
            <a:noFill/>
            <a:ln w="28575">
              <a:solidFill>
                <a:schemeClr val="tx1"/>
              </a:solidFill>
              <a:prstDash val="dash"/>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6438" name="AutoShape 28"/>
          <p:cNvSpPr>
            <a:spLocks noChangeArrowheads="1"/>
          </p:cNvSpPr>
          <p:nvPr/>
        </p:nvSpPr>
        <p:spPr bwMode="auto">
          <a:xfrm rot="10800000">
            <a:off x="1270447" y="2039397"/>
            <a:ext cx="791366" cy="260218"/>
          </a:xfrm>
          <a:prstGeom prst="wedgeRoundRectCallout">
            <a:avLst>
              <a:gd name="adj1" fmla="val -62208"/>
              <a:gd name="adj2" fmla="val -167000"/>
              <a:gd name="adj3" fmla="val 16667"/>
            </a:avLst>
          </a:prstGeom>
          <a:noFill/>
          <a:ln w="12700">
            <a:solidFill>
              <a:schemeClr val="tx1"/>
            </a:solidFill>
            <a:miter lim="800000"/>
            <a:headEnd/>
            <a:tailEnd/>
          </a:ln>
        </p:spPr>
        <p:txBody>
          <a:bodyPr rot="10800000" lIns="0" tIns="34290" rIns="0" bIns="34290"/>
          <a:lstStyle/>
          <a:p>
            <a:pPr algn="ctr" defTabSz="914378"/>
            <a:r>
              <a:rPr lang="zh-CN" altLang="zh-CN" b="1" kern="0">
                <a:solidFill>
                  <a:srgbClr val="CC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b="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焦点</a:t>
            </a:r>
          </a:p>
        </p:txBody>
      </p:sp>
      <p:sp>
        <p:nvSpPr>
          <p:cNvPr id="76838" name="Text Box 38"/>
          <p:cNvSpPr txBox="1">
            <a:spLocks noChangeArrowheads="1"/>
          </p:cNvSpPr>
          <p:nvPr/>
        </p:nvSpPr>
        <p:spPr bwMode="auto">
          <a:xfrm>
            <a:off x="962125" y="2032220"/>
            <a:ext cx="936625" cy="300083"/>
          </a:xfrm>
          <a:prstGeom prst="rect">
            <a:avLst/>
          </a:prstGeom>
          <a:noFill/>
          <a:ln w="9525">
            <a:noFill/>
            <a:miter lim="800000"/>
            <a:headEnd/>
            <a:tailEnd/>
          </a:ln>
        </p:spPr>
        <p:txBody>
          <a:bodyPr lIns="68580" tIns="34290" rIns="68580" bIns="34290">
            <a:spAutoFit/>
          </a:bodyPr>
          <a:lstStyle/>
          <a:p>
            <a:pPr algn="ctr" defTabSz="914378">
              <a:spcBef>
                <a:spcPct val="50000"/>
              </a:spcBef>
            </a:pPr>
            <a:r>
              <a:rPr lang="zh-CN" altLang="en-US" sz="1500" b="1"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虚</a:t>
            </a:r>
          </a:p>
        </p:txBody>
      </p:sp>
      <p:sp>
        <p:nvSpPr>
          <p:cNvPr id="76821" name="Text Box 21"/>
          <p:cNvSpPr txBox="1">
            <a:spLocks noChangeArrowheads="1"/>
          </p:cNvSpPr>
          <p:nvPr/>
        </p:nvSpPr>
        <p:spPr bwMode="auto">
          <a:xfrm>
            <a:off x="1934469" y="2296590"/>
            <a:ext cx="612775" cy="346249"/>
          </a:xfrm>
          <a:prstGeom prst="rect">
            <a:avLst/>
          </a:prstGeom>
          <a:noFill/>
          <a:ln w="9525">
            <a:noFill/>
            <a:miter lim="800000"/>
            <a:headEnd/>
            <a:tailEnd/>
          </a:ln>
        </p:spPr>
        <p:txBody>
          <a:bodyPr lIns="68580" tIns="34290" rIns="68580" bIns="34290">
            <a:spAutoFit/>
          </a:bodyPr>
          <a:lstStyle/>
          <a:p>
            <a:pPr algn="ctr" defTabSz="914378">
              <a:spcBef>
                <a:spcPct val="50000"/>
              </a:spcBef>
            </a:pPr>
            <a:r>
              <a:rPr lang="en-US" altLang="zh-CN" sz="1800" i="1" kern="0">
                <a:solidFill>
                  <a:srgbClr val="0066CC"/>
                </a:solidFill>
                <a:latin typeface="Arial" panose="020B0604020202020204" pitchFamily="34" charset="0"/>
                <a:ea typeface="思源黑体 CN Medium" panose="020B0600000000000000" pitchFamily="34" charset="-122"/>
                <a:sym typeface="Arial" panose="020B0604020202020204" pitchFamily="34" charset="0"/>
              </a:rPr>
              <a:t>F</a:t>
            </a:r>
          </a:p>
        </p:txBody>
      </p:sp>
      <p:grpSp>
        <p:nvGrpSpPr>
          <p:cNvPr id="13" name="组合 16444"/>
          <p:cNvGrpSpPr>
            <a:grpSpLocks/>
          </p:cNvGrpSpPr>
          <p:nvPr/>
        </p:nvGrpSpPr>
        <p:grpSpPr bwMode="auto">
          <a:xfrm>
            <a:off x="2186880" y="2835800"/>
            <a:ext cx="1763713" cy="1023785"/>
            <a:chOff x="1678" y="2455"/>
            <a:chExt cx="1111" cy="862"/>
          </a:xfrm>
        </p:grpSpPr>
        <p:sp>
          <p:nvSpPr>
            <p:cNvPr id="19490" name="直接连接符 16440"/>
            <p:cNvSpPr>
              <a:spLocks noChangeShapeType="1"/>
            </p:cNvSpPr>
            <p:nvPr/>
          </p:nvSpPr>
          <p:spPr bwMode="auto">
            <a:xfrm>
              <a:off x="2789" y="3045"/>
              <a:ext cx="0" cy="204"/>
            </a:xfrm>
            <a:prstGeom prst="line">
              <a:avLst/>
            </a:prstGeom>
            <a:noFill/>
            <a:ln w="28575">
              <a:solidFill>
                <a:schemeClr val="tx1"/>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91" name="直接连接符 16441"/>
            <p:cNvSpPr>
              <a:spLocks noChangeShapeType="1"/>
            </p:cNvSpPr>
            <p:nvPr/>
          </p:nvSpPr>
          <p:spPr bwMode="auto">
            <a:xfrm>
              <a:off x="1678" y="2455"/>
              <a:ext cx="0" cy="862"/>
            </a:xfrm>
            <a:prstGeom prst="line">
              <a:avLst/>
            </a:prstGeom>
            <a:noFill/>
            <a:ln w="28575">
              <a:solidFill>
                <a:schemeClr val="tx1"/>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92" name="直接连接符 16442"/>
            <p:cNvSpPr>
              <a:spLocks noChangeShapeType="1"/>
            </p:cNvSpPr>
            <p:nvPr/>
          </p:nvSpPr>
          <p:spPr bwMode="auto">
            <a:xfrm>
              <a:off x="1701" y="3181"/>
              <a:ext cx="1088" cy="0"/>
            </a:xfrm>
            <a:prstGeom prst="line">
              <a:avLst/>
            </a:prstGeom>
            <a:noFill/>
            <a:ln w="28575">
              <a:solidFill>
                <a:schemeClr val="tx1"/>
              </a:solidFill>
              <a:round/>
              <a:headEnd type="triangle" w="med" len="lg"/>
              <a:tailEnd type="triangle" w="med"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93" name="Text Box 38"/>
            <p:cNvSpPr txBox="1">
              <a:spLocks noChangeArrowheads="1"/>
            </p:cNvSpPr>
            <p:nvPr/>
          </p:nvSpPr>
          <p:spPr bwMode="auto">
            <a:xfrm>
              <a:off x="2154" y="2976"/>
              <a:ext cx="250" cy="233"/>
            </a:xfrm>
            <a:prstGeom prst="rect">
              <a:avLst/>
            </a:prstGeom>
            <a:solidFill>
              <a:schemeClr val="bg1"/>
            </a:solidFill>
            <a:ln w="9525">
              <a:noFill/>
              <a:miter lim="800000"/>
              <a:headEnd/>
              <a:tailEnd/>
            </a:ln>
          </p:spPr>
          <p:txBody>
            <a:bodyPr lIns="0" tIns="0" rIns="0" bIns="0">
              <a:spAutoFit/>
            </a:bodyPr>
            <a:lstStyle/>
            <a:p>
              <a:pPr algn="ctr" defTabSz="914378">
                <a:spcBef>
                  <a:spcPct val="50000"/>
                </a:spcBef>
              </a:pPr>
              <a:r>
                <a:rPr lang="en-US" altLang="zh-CN" sz="1800" i="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f</a:t>
              </a:r>
            </a:p>
          </p:txBody>
        </p:sp>
      </p:grpSp>
      <p:sp>
        <p:nvSpPr>
          <p:cNvPr id="2" name="Text Box 38"/>
          <p:cNvSpPr txBox="1">
            <a:spLocks noChangeArrowheads="1"/>
          </p:cNvSpPr>
          <p:nvPr/>
        </p:nvSpPr>
        <p:spPr bwMode="auto">
          <a:xfrm>
            <a:off x="2485859" y="3719555"/>
            <a:ext cx="1403350" cy="300083"/>
          </a:xfrm>
          <a:prstGeom prst="rect">
            <a:avLst/>
          </a:prstGeom>
          <a:noFill/>
          <a:ln w="9525">
            <a:noFill/>
            <a:miter lim="800000"/>
            <a:headEnd/>
            <a:tailEnd/>
          </a:ln>
        </p:spPr>
        <p:txBody>
          <a:bodyPr lIns="68580" tIns="34290" rIns="68580" bIns="34290">
            <a:spAutoFit/>
          </a:bodyPr>
          <a:lstStyle/>
          <a:p>
            <a:pPr algn="ctr" defTabSz="914378">
              <a:spcBef>
                <a:spcPct val="50000"/>
              </a:spcBef>
            </a:pP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焦距</a:t>
            </a:r>
          </a:p>
        </p:txBody>
      </p:sp>
      <p:sp>
        <p:nvSpPr>
          <p:cNvPr id="19495" name="Text Box 37"/>
          <p:cNvSpPr txBox="1">
            <a:spLocks noChangeArrowheads="1"/>
          </p:cNvSpPr>
          <p:nvPr/>
        </p:nvSpPr>
        <p:spPr bwMode="auto">
          <a:xfrm>
            <a:off x="448712" y="1095477"/>
            <a:ext cx="4420129" cy="392415"/>
          </a:xfrm>
          <a:prstGeom prst="rect">
            <a:avLst/>
          </a:prstGeom>
          <a:noFill/>
          <a:ln w="9525">
            <a:noFill/>
            <a:miter lim="800000"/>
            <a:headEnd/>
            <a:tailEnd/>
          </a:ln>
        </p:spPr>
        <p:txBody>
          <a:bodyPr wrap="square" lIns="68580" tIns="34290" rIns="68580" bIns="34290">
            <a:spAutoFit/>
          </a:bodyPr>
          <a:lstStyle/>
          <a:p>
            <a:pPr defTabSz="914378">
              <a:spcBef>
                <a:spcPct val="50000"/>
              </a:spcBef>
            </a:pPr>
            <a:r>
              <a:rPr lang="en-US" altLang="zh-CN" sz="2100" kern="0" dirty="0">
                <a:latin typeface="Arial" panose="020B0604020202020204" pitchFamily="34" charset="0"/>
                <a:ea typeface="思源黑体 CN Medium" panose="020B0600000000000000" pitchFamily="34" charset="-122"/>
                <a:sym typeface="Arial" panose="020B0604020202020204" pitchFamily="34" charset="0"/>
              </a:rPr>
              <a:t>4. </a:t>
            </a: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凹透镜的焦点和焦距</a:t>
            </a:r>
          </a:p>
        </p:txBody>
      </p:sp>
      <p:sp>
        <p:nvSpPr>
          <p:cNvPr id="4" name="文本框 3"/>
          <p:cNvSpPr txBox="1">
            <a:spLocks noChangeArrowheads="1"/>
          </p:cNvSpPr>
          <p:nvPr/>
        </p:nvSpPr>
        <p:spPr bwMode="auto">
          <a:xfrm>
            <a:off x="495300" y="3948027"/>
            <a:ext cx="7544980" cy="789447"/>
          </a:xfrm>
          <a:prstGeom prst="rect">
            <a:avLst/>
          </a:prstGeom>
          <a:noFill/>
          <a:ln w="9525">
            <a:noFill/>
            <a:miter lim="800000"/>
            <a:headEnd/>
            <a:tailEnd/>
          </a:ln>
        </p:spPr>
        <p:txBody>
          <a:bodyPr wrap="square" lIns="68580" tIns="34290" rIns="68580" bIns="34290">
            <a:spAutoFit/>
          </a:bodyPr>
          <a:lstStyle/>
          <a:p>
            <a:pPr indent="28574" defTabSz="914378">
              <a:lnSpc>
                <a:spcPct val="130000"/>
              </a:lnSpc>
            </a:pP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平行于主光轴的光线通过凹透镜后发散，发散光线的反向延长线相交于主光轴上，它不是实际光线的会聚点，叫</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虚焦点</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1800" i="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F </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6394" name="Oval 22"/>
          <p:cNvSpPr>
            <a:spLocks noChangeAspect="1" noChangeArrowheads="1"/>
          </p:cNvSpPr>
          <p:nvPr/>
        </p:nvSpPr>
        <p:spPr bwMode="auto">
          <a:xfrm>
            <a:off x="2150367" y="2727719"/>
            <a:ext cx="107950" cy="80763"/>
          </a:xfrm>
          <a:prstGeom prst="ellipse">
            <a:avLst/>
          </a:prstGeom>
          <a:solidFill>
            <a:srgbClr val="FF0000"/>
          </a:solidFill>
          <a:ln w="9525">
            <a:solidFill>
              <a:schemeClr val="tx1"/>
            </a:solidFill>
            <a:miter lim="800000"/>
            <a:headEnd/>
            <a:tailEnd/>
          </a:ln>
        </p:spPr>
        <p:txBody>
          <a:bodyPr wrap="none" lIns="68580" tIns="34290" rIns="68580" bIns="34290" anchor="ctr"/>
          <a:lstStyle/>
          <a:p>
            <a:pPr defTabSz="914378"/>
            <a:endParaRPr lang="zh-CN" altLang="en-US" sz="2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2" name="文本框 41">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Tree>
    <p:extLst>
      <p:ext uri="{BB962C8B-B14F-4D97-AF65-F5344CB8AC3E}">
        <p14:creationId xmlns:p14="http://schemas.microsoft.com/office/powerpoint/2010/main" val="300861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39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94"/>
                                        </p:tgtEl>
                                        <p:attrNameLst>
                                          <p:attrName>style.visibility</p:attrName>
                                        </p:attrNameLst>
                                      </p:cBhvr>
                                      <p:to>
                                        <p:strVal val="visible"/>
                                      </p:to>
                                    </p:set>
                                  </p:childTnLst>
                                </p:cTn>
                              </p:par>
                            </p:childTnLst>
                          </p:cTn>
                        </p:par>
                        <p:par>
                          <p:cTn id="21" fill="hold">
                            <p:stCondLst>
                              <p:cond delay="1"/>
                            </p:stCondLst>
                            <p:childTnLst>
                              <p:par>
                                <p:cTn id="22" presetID="1" presetClass="entr" presetSubtype="0" fill="hold" grpId="0" nodeType="afterEffect">
                                  <p:stCondLst>
                                    <p:cond delay="0"/>
                                  </p:stCondLst>
                                  <p:childTnLst>
                                    <p:set>
                                      <p:cBhvr>
                                        <p:cTn id="23" dur="1" fill="hold">
                                          <p:stCondLst>
                                            <p:cond delay="0"/>
                                          </p:stCondLst>
                                        </p:cTn>
                                        <p:tgtEl>
                                          <p:spTgt spid="768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4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8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par>
                          <p:cTn id="41" fill="hold">
                            <p:stCondLst>
                              <p:cond delay="1"/>
                            </p:stCondLst>
                            <p:childTnLst>
                              <p:par>
                                <p:cTn id="42" presetID="1"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438" grpId="0" bldLvl="0" animBg="1"/>
      <p:bldP spid="76838" grpId="0" bldLvl="0" animBg="1"/>
      <p:bldP spid="76821" grpId="0" bldLvl="0" animBg="1"/>
      <p:bldP spid="2" grpId="0" bldLvl="0" animBg="1"/>
      <p:bldP spid="4" grpId="0"/>
      <p:bldP spid="1639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7" name="矩形 52256"/>
          <p:cNvSpPr>
            <a:spLocks noChangeArrowheads="1"/>
          </p:cNvSpPr>
          <p:nvPr/>
        </p:nvSpPr>
        <p:spPr bwMode="auto">
          <a:xfrm>
            <a:off x="495300" y="4148735"/>
            <a:ext cx="6380163" cy="392415"/>
          </a:xfrm>
          <a:prstGeom prst="rect">
            <a:avLst/>
          </a:prstGeom>
          <a:noFill/>
          <a:ln w="9525">
            <a:noFill/>
            <a:miter lim="800000"/>
            <a:headEnd/>
            <a:tailEnd/>
          </a:ln>
        </p:spPr>
        <p:txBody>
          <a:bodyPr lIns="68580" tIns="34290" rIns="68580" bIns="34290">
            <a:spAutoFit/>
          </a:bodyPr>
          <a:lstStyle/>
          <a:p>
            <a:pPr defTabSz="914378"/>
            <a:r>
              <a:rPr lang="zh-CN" altLang="en-US" sz="21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小结：凹透镜有</a:t>
            </a:r>
            <a:r>
              <a:rPr lang="zh-CN" altLang="en-US" sz="21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两个</a:t>
            </a:r>
            <a:r>
              <a:rPr lang="zh-CN" altLang="en-US" sz="21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虚焦点</a:t>
            </a:r>
          </a:p>
        </p:txBody>
      </p:sp>
      <p:sp>
        <p:nvSpPr>
          <p:cNvPr id="41" name="文本框 40">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
        <p:nvSpPr>
          <p:cNvPr id="42" name="椭圆 52227"/>
          <p:cNvSpPr>
            <a:spLocks noChangeArrowheads="1"/>
          </p:cNvSpPr>
          <p:nvPr/>
        </p:nvSpPr>
        <p:spPr bwMode="auto">
          <a:xfrm>
            <a:off x="4044387" y="2466602"/>
            <a:ext cx="80963" cy="60572"/>
          </a:xfrm>
          <a:prstGeom prst="ellipse">
            <a:avLst/>
          </a:prstGeom>
          <a:gradFill rotWithShape="0">
            <a:gsLst>
              <a:gs pos="0">
                <a:srgbClr val="66FF33"/>
              </a:gs>
              <a:gs pos="100000">
                <a:srgbClr val="2F7618"/>
              </a:gs>
            </a:gsLst>
            <a:path path="shape">
              <a:fillToRect l="50000" t="50000" r="50000" b="50000"/>
            </a:path>
          </a:gradFill>
          <a:ln w="12700">
            <a:solidFill>
              <a:srgbClr val="66FF33"/>
            </a:solidFill>
            <a:miter lim="800000"/>
            <a:headEnd/>
            <a:tailEnd/>
          </a:ln>
        </p:spPr>
        <p:txBody>
          <a:bodyPr lIns="68580" tIns="34290" rIns="68580" bIns="34290"/>
          <a:lstStyle/>
          <a:p>
            <a:endParaRPr lang="zh-CN" altLang="en-US" b="1">
              <a:latin typeface="Arial" panose="020B0604020202020204" pitchFamily="34" charset="0"/>
              <a:ea typeface="思源黑体 CN Medium" panose="020B0600000000000000" pitchFamily="34" charset="-122"/>
              <a:sym typeface="Arial" panose="020B0604020202020204" pitchFamily="34" charset="0"/>
            </a:endParaRPr>
          </a:p>
        </p:txBody>
      </p:sp>
      <p:sp>
        <p:nvSpPr>
          <p:cNvPr id="43" name="矩形 42"/>
          <p:cNvSpPr>
            <a:spLocks noChangeArrowheads="1"/>
          </p:cNvSpPr>
          <p:nvPr/>
        </p:nvSpPr>
        <p:spPr bwMode="auto">
          <a:xfrm>
            <a:off x="4959112" y="2557381"/>
            <a:ext cx="247504" cy="284693"/>
          </a:xfrm>
          <a:prstGeom prst="rect">
            <a:avLst/>
          </a:prstGeom>
          <a:noFill/>
          <a:ln w="9525">
            <a:noFill/>
            <a:miter lim="800000"/>
            <a:headEnd/>
            <a:tailEnd/>
          </a:ln>
        </p:spPr>
        <p:txBody>
          <a:bodyPr wrap="none" lIns="68580" tIns="34290" rIns="68580" bIns="34290">
            <a:spAutoFit/>
          </a:bodyPr>
          <a:lstStyle/>
          <a:p>
            <a:r>
              <a:rPr lang="en-US" altLang="zh-CN" b="1" i="1"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F</a:t>
            </a:r>
          </a:p>
        </p:txBody>
      </p:sp>
      <p:grpSp>
        <p:nvGrpSpPr>
          <p:cNvPr id="44" name="组合 52233"/>
          <p:cNvGrpSpPr>
            <a:grpSpLocks/>
          </p:cNvGrpSpPr>
          <p:nvPr/>
        </p:nvGrpSpPr>
        <p:grpSpPr bwMode="auto">
          <a:xfrm>
            <a:off x="4049670" y="2157488"/>
            <a:ext cx="2514601" cy="636318"/>
            <a:chOff x="2764" y="1635"/>
            <a:chExt cx="2112" cy="960"/>
          </a:xfrm>
        </p:grpSpPr>
        <p:grpSp>
          <p:nvGrpSpPr>
            <p:cNvPr id="45" name="组合 52234"/>
            <p:cNvGrpSpPr>
              <a:grpSpLocks/>
            </p:cNvGrpSpPr>
            <p:nvPr/>
          </p:nvGrpSpPr>
          <p:grpSpPr bwMode="auto">
            <a:xfrm>
              <a:off x="2848" y="1635"/>
              <a:ext cx="1920" cy="0"/>
              <a:chOff x="768" y="432"/>
              <a:chExt cx="1920" cy="0"/>
            </a:xfrm>
          </p:grpSpPr>
          <p:sp>
            <p:nvSpPr>
              <p:cNvPr id="52" name="直接连接符 52235"/>
              <p:cNvSpPr>
                <a:spLocks noChangeShapeType="1"/>
              </p:cNvSpPr>
              <p:nvPr/>
            </p:nvSpPr>
            <p:spPr bwMode="auto">
              <a:xfrm>
                <a:off x="768" y="432"/>
                <a:ext cx="1104" cy="0"/>
              </a:xfrm>
              <a:prstGeom prst="line">
                <a:avLst/>
              </a:prstGeom>
              <a:noFill/>
              <a:ln w="31750">
                <a:solidFill>
                  <a:srgbClr val="FF0000"/>
                </a:solidFill>
                <a:miter lim="800000"/>
                <a:headEnd type="none"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53" name="直接连接符 52236"/>
              <p:cNvSpPr>
                <a:spLocks noChangeShapeType="1"/>
              </p:cNvSpPr>
              <p:nvPr/>
            </p:nvSpPr>
            <p:spPr bwMode="auto">
              <a:xfrm>
                <a:off x="1776" y="432"/>
                <a:ext cx="912" cy="0"/>
              </a:xfrm>
              <a:prstGeom prst="line">
                <a:avLst/>
              </a:prstGeom>
              <a:noFill/>
              <a:ln w="31750">
                <a:solidFill>
                  <a:srgbClr val="FF0000"/>
                </a:solidFill>
                <a:miter lim="800000"/>
                <a:headEnd type="stealth" w="lg" len="lg"/>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46" name="组合 52237"/>
            <p:cNvGrpSpPr>
              <a:grpSpLocks/>
            </p:cNvGrpSpPr>
            <p:nvPr/>
          </p:nvGrpSpPr>
          <p:grpSpPr bwMode="auto">
            <a:xfrm>
              <a:off x="2835" y="2595"/>
              <a:ext cx="1920" cy="0"/>
              <a:chOff x="768" y="432"/>
              <a:chExt cx="1920" cy="0"/>
            </a:xfrm>
          </p:grpSpPr>
          <p:sp>
            <p:nvSpPr>
              <p:cNvPr id="50" name="直接连接符 52238"/>
              <p:cNvSpPr>
                <a:spLocks noChangeShapeType="1"/>
              </p:cNvSpPr>
              <p:nvPr/>
            </p:nvSpPr>
            <p:spPr bwMode="auto">
              <a:xfrm>
                <a:off x="768" y="432"/>
                <a:ext cx="1104" cy="0"/>
              </a:xfrm>
              <a:prstGeom prst="line">
                <a:avLst/>
              </a:prstGeom>
              <a:noFill/>
              <a:ln w="31750">
                <a:solidFill>
                  <a:srgbClr val="FF0000"/>
                </a:solidFill>
                <a:miter lim="800000"/>
                <a:headEnd type="none" w="lg" len="lg"/>
                <a:tailEnd type="none" w="lg" len="lg"/>
              </a:ln>
            </p:spPr>
            <p:txBody>
              <a:body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51" name="直接连接符 52239"/>
              <p:cNvSpPr>
                <a:spLocks noChangeShapeType="1"/>
              </p:cNvSpPr>
              <p:nvPr/>
            </p:nvSpPr>
            <p:spPr bwMode="auto">
              <a:xfrm>
                <a:off x="1776" y="432"/>
                <a:ext cx="912" cy="0"/>
              </a:xfrm>
              <a:prstGeom prst="line">
                <a:avLst/>
              </a:prstGeom>
              <a:noFill/>
              <a:ln w="31750">
                <a:solidFill>
                  <a:srgbClr val="FF0000"/>
                </a:solidFill>
                <a:miter lim="800000"/>
                <a:headEnd type="stealth"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47" name="组合 52240"/>
            <p:cNvGrpSpPr>
              <a:grpSpLocks/>
            </p:cNvGrpSpPr>
            <p:nvPr/>
          </p:nvGrpSpPr>
          <p:grpSpPr bwMode="auto">
            <a:xfrm>
              <a:off x="2764" y="2115"/>
              <a:ext cx="2112" cy="0"/>
              <a:chOff x="3024" y="1680"/>
              <a:chExt cx="2112" cy="0"/>
            </a:xfrm>
          </p:grpSpPr>
          <p:sp>
            <p:nvSpPr>
              <p:cNvPr id="48" name="直接连接符 52241"/>
              <p:cNvSpPr>
                <a:spLocks noChangeShapeType="1"/>
              </p:cNvSpPr>
              <p:nvPr/>
            </p:nvSpPr>
            <p:spPr bwMode="auto">
              <a:xfrm>
                <a:off x="3024" y="1680"/>
                <a:ext cx="1104" cy="0"/>
              </a:xfrm>
              <a:prstGeom prst="line">
                <a:avLst/>
              </a:prstGeom>
              <a:noFill/>
              <a:ln w="31750">
                <a:solidFill>
                  <a:srgbClr val="FF0000"/>
                </a:solidFill>
                <a:miter lim="800000"/>
                <a:headEnd type="none"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49" name="直接连接符 52242"/>
              <p:cNvSpPr>
                <a:spLocks noChangeShapeType="1"/>
              </p:cNvSpPr>
              <p:nvPr/>
            </p:nvSpPr>
            <p:spPr bwMode="auto">
              <a:xfrm>
                <a:off x="4032" y="1680"/>
                <a:ext cx="1104" cy="0"/>
              </a:xfrm>
              <a:prstGeom prst="line">
                <a:avLst/>
              </a:prstGeom>
              <a:noFill/>
              <a:ln w="31750">
                <a:solidFill>
                  <a:srgbClr val="FF0000"/>
                </a:solidFill>
                <a:miter lim="800000"/>
                <a:headEnd type="stealth" w="lg" len="lg"/>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54" name="组合 52243"/>
          <p:cNvGrpSpPr>
            <a:grpSpLocks/>
          </p:cNvGrpSpPr>
          <p:nvPr/>
        </p:nvGrpSpPr>
        <p:grpSpPr bwMode="auto">
          <a:xfrm>
            <a:off x="1901262" y="1743301"/>
            <a:ext cx="2214563" cy="1454618"/>
            <a:chOff x="475" y="1161"/>
            <a:chExt cx="2133" cy="1862"/>
          </a:xfrm>
        </p:grpSpPr>
        <p:grpSp>
          <p:nvGrpSpPr>
            <p:cNvPr id="55" name="组合 52244"/>
            <p:cNvGrpSpPr>
              <a:grpSpLocks/>
            </p:cNvGrpSpPr>
            <p:nvPr/>
          </p:nvGrpSpPr>
          <p:grpSpPr bwMode="auto">
            <a:xfrm rot="9520763">
              <a:off x="688" y="3022"/>
              <a:ext cx="1920" cy="1"/>
              <a:chOff x="768" y="432"/>
              <a:chExt cx="1920" cy="0"/>
            </a:xfrm>
          </p:grpSpPr>
          <p:sp>
            <p:nvSpPr>
              <p:cNvPr id="62" name="直接连接符 52245"/>
              <p:cNvSpPr>
                <a:spLocks noChangeShapeType="1"/>
              </p:cNvSpPr>
              <p:nvPr/>
            </p:nvSpPr>
            <p:spPr bwMode="auto">
              <a:xfrm>
                <a:off x="768" y="432"/>
                <a:ext cx="1104" cy="0"/>
              </a:xfrm>
              <a:prstGeom prst="line">
                <a:avLst/>
              </a:prstGeom>
              <a:noFill/>
              <a:ln w="31750">
                <a:solidFill>
                  <a:srgbClr val="FF0000"/>
                </a:solidFill>
                <a:miter lim="800000"/>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63" name="直接连接符 52246"/>
              <p:cNvSpPr>
                <a:spLocks noChangeShapeType="1"/>
              </p:cNvSpPr>
              <p:nvPr/>
            </p:nvSpPr>
            <p:spPr bwMode="auto">
              <a:xfrm>
                <a:off x="1776" y="432"/>
                <a:ext cx="912" cy="0"/>
              </a:xfrm>
              <a:prstGeom prst="line">
                <a:avLst/>
              </a:prstGeom>
              <a:noFill/>
              <a:ln w="31750">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56" name="组合 52247"/>
            <p:cNvGrpSpPr>
              <a:grpSpLocks/>
            </p:cNvGrpSpPr>
            <p:nvPr/>
          </p:nvGrpSpPr>
          <p:grpSpPr bwMode="auto">
            <a:xfrm rot="-9507892">
              <a:off x="623" y="1161"/>
              <a:ext cx="1920" cy="1"/>
              <a:chOff x="768" y="432"/>
              <a:chExt cx="1920" cy="0"/>
            </a:xfrm>
          </p:grpSpPr>
          <p:sp>
            <p:nvSpPr>
              <p:cNvPr id="60" name="直接连接符 52248"/>
              <p:cNvSpPr>
                <a:spLocks noChangeShapeType="1"/>
              </p:cNvSpPr>
              <p:nvPr/>
            </p:nvSpPr>
            <p:spPr bwMode="auto">
              <a:xfrm>
                <a:off x="768" y="432"/>
                <a:ext cx="1104" cy="0"/>
              </a:xfrm>
              <a:prstGeom prst="line">
                <a:avLst/>
              </a:prstGeom>
              <a:noFill/>
              <a:ln w="31750">
                <a:solidFill>
                  <a:srgbClr val="FF0000"/>
                </a:solidFill>
                <a:miter lim="800000"/>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61" name="直接连接符 52249"/>
              <p:cNvSpPr>
                <a:spLocks noChangeShapeType="1"/>
              </p:cNvSpPr>
              <p:nvPr/>
            </p:nvSpPr>
            <p:spPr bwMode="auto">
              <a:xfrm>
                <a:off x="1776" y="432"/>
                <a:ext cx="912" cy="0"/>
              </a:xfrm>
              <a:prstGeom prst="line">
                <a:avLst/>
              </a:prstGeom>
              <a:noFill/>
              <a:ln w="31750">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57" name="组合 52250"/>
            <p:cNvGrpSpPr>
              <a:grpSpLocks/>
            </p:cNvGrpSpPr>
            <p:nvPr/>
          </p:nvGrpSpPr>
          <p:grpSpPr bwMode="auto">
            <a:xfrm rot="10800000">
              <a:off x="475" y="2102"/>
              <a:ext cx="2112" cy="0"/>
              <a:chOff x="3024" y="1680"/>
              <a:chExt cx="2112" cy="0"/>
            </a:xfrm>
          </p:grpSpPr>
          <p:sp>
            <p:nvSpPr>
              <p:cNvPr id="58" name="直接连接符 52251"/>
              <p:cNvSpPr>
                <a:spLocks noChangeShapeType="1"/>
              </p:cNvSpPr>
              <p:nvPr/>
            </p:nvSpPr>
            <p:spPr bwMode="auto">
              <a:xfrm>
                <a:off x="3024" y="1680"/>
                <a:ext cx="1104" cy="0"/>
              </a:xfrm>
              <a:prstGeom prst="line">
                <a:avLst/>
              </a:prstGeom>
              <a:noFill/>
              <a:ln w="31750">
                <a:solidFill>
                  <a:srgbClr val="FF0000"/>
                </a:solidFill>
                <a:miter lim="800000"/>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59" name="直接连接符 52252"/>
              <p:cNvSpPr>
                <a:spLocks noChangeShapeType="1"/>
              </p:cNvSpPr>
              <p:nvPr/>
            </p:nvSpPr>
            <p:spPr bwMode="auto">
              <a:xfrm>
                <a:off x="4032" y="1680"/>
                <a:ext cx="1104" cy="0"/>
              </a:xfrm>
              <a:prstGeom prst="line">
                <a:avLst/>
              </a:prstGeom>
              <a:noFill/>
              <a:ln w="31750">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64" name="组合 52258"/>
          <p:cNvGrpSpPr>
            <a:grpSpLocks/>
          </p:cNvGrpSpPr>
          <p:nvPr/>
        </p:nvGrpSpPr>
        <p:grpSpPr bwMode="auto">
          <a:xfrm>
            <a:off x="2257259" y="1807437"/>
            <a:ext cx="4319588" cy="1292498"/>
            <a:chOff x="1171" y="1752"/>
            <a:chExt cx="3628" cy="1270"/>
          </a:xfrm>
        </p:grpSpPr>
        <p:sp>
          <p:nvSpPr>
            <p:cNvPr id="65" name="Line 3"/>
            <p:cNvSpPr>
              <a:spLocks noChangeShapeType="1"/>
            </p:cNvSpPr>
            <p:nvPr/>
          </p:nvSpPr>
          <p:spPr bwMode="auto">
            <a:xfrm>
              <a:off x="1171" y="2418"/>
              <a:ext cx="3628" cy="0"/>
            </a:xfrm>
            <a:prstGeom prst="line">
              <a:avLst/>
            </a:prstGeom>
            <a:noFill/>
            <a:ln w="28575">
              <a:solidFill>
                <a:schemeClr val="tx1"/>
              </a:solidFill>
              <a:prstDash val="lgDashDot"/>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66" name="xjhgx3"/>
            <p:cNvSpPr>
              <a:spLocks noChangeArrowheads="1"/>
            </p:cNvSpPr>
            <p:nvPr/>
          </p:nvSpPr>
          <p:spPr bwMode="auto">
            <a:xfrm>
              <a:off x="2563" y="1752"/>
              <a:ext cx="249" cy="1270"/>
            </a:xfrm>
            <a:custGeom>
              <a:avLst/>
              <a:gdLst/>
              <a:ahLst/>
              <a:cxnLst>
                <a:cxn ang="0">
                  <a:pos x="980" y="0"/>
                </a:cxn>
                <a:cxn ang="0">
                  <a:pos x="907" y="270"/>
                </a:cxn>
                <a:cxn ang="0">
                  <a:pos x="845" y="542"/>
                </a:cxn>
                <a:cxn ang="0">
                  <a:pos x="791" y="816"/>
                </a:cxn>
                <a:cxn ang="0">
                  <a:pos x="748" y="1091"/>
                </a:cxn>
                <a:cxn ang="0">
                  <a:pos x="714" y="1368"/>
                </a:cxn>
                <a:cxn ang="0">
                  <a:pos x="689" y="1646"/>
                </a:cxn>
                <a:cxn ang="0">
                  <a:pos x="675" y="1925"/>
                </a:cxn>
                <a:cxn ang="0">
                  <a:pos x="670" y="2204"/>
                </a:cxn>
                <a:cxn ang="0">
                  <a:pos x="675" y="2483"/>
                </a:cxn>
                <a:cxn ang="0">
                  <a:pos x="689" y="2762"/>
                </a:cxn>
                <a:cxn ang="0">
                  <a:pos x="714" y="3040"/>
                </a:cxn>
                <a:cxn ang="0">
                  <a:pos x="748" y="3317"/>
                </a:cxn>
                <a:cxn ang="0">
                  <a:pos x="791" y="3592"/>
                </a:cxn>
                <a:cxn ang="0">
                  <a:pos x="845" y="3866"/>
                </a:cxn>
                <a:cxn ang="0">
                  <a:pos x="907" y="4138"/>
                </a:cxn>
                <a:cxn ang="0">
                  <a:pos x="980" y="4408"/>
                </a:cxn>
                <a:cxn ang="0">
                  <a:pos x="0" y="4408"/>
                </a:cxn>
                <a:cxn ang="0">
                  <a:pos x="73" y="4138"/>
                </a:cxn>
                <a:cxn ang="0">
                  <a:pos x="135" y="3866"/>
                </a:cxn>
                <a:cxn ang="0">
                  <a:pos x="189" y="3592"/>
                </a:cxn>
                <a:cxn ang="0">
                  <a:pos x="232" y="3317"/>
                </a:cxn>
                <a:cxn ang="0">
                  <a:pos x="266" y="3040"/>
                </a:cxn>
                <a:cxn ang="0">
                  <a:pos x="291" y="2762"/>
                </a:cxn>
                <a:cxn ang="0">
                  <a:pos x="305" y="2483"/>
                </a:cxn>
                <a:cxn ang="0">
                  <a:pos x="310" y="2204"/>
                </a:cxn>
                <a:cxn ang="0">
                  <a:pos x="305" y="1925"/>
                </a:cxn>
                <a:cxn ang="0">
                  <a:pos x="291" y="1646"/>
                </a:cxn>
                <a:cxn ang="0">
                  <a:pos x="266" y="1368"/>
                </a:cxn>
                <a:cxn ang="0">
                  <a:pos x="232" y="1091"/>
                </a:cxn>
                <a:cxn ang="0">
                  <a:pos x="189" y="816"/>
                </a:cxn>
                <a:cxn ang="0">
                  <a:pos x="135" y="542"/>
                </a:cxn>
                <a:cxn ang="0">
                  <a:pos x="73" y="270"/>
                </a:cxn>
                <a:cxn ang="0">
                  <a:pos x="0" y="0"/>
                </a:cxn>
                <a:cxn ang="0">
                  <a:pos x="980" y="0"/>
                </a:cxn>
              </a:cxnLst>
              <a:rect l="0" t="0" r="r" b="b"/>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gradFill rotWithShape="1">
              <a:gsLst>
                <a:gs pos="0">
                  <a:schemeClr val="bg1"/>
                </a:gs>
                <a:gs pos="50000">
                  <a:srgbClr val="99CCFF"/>
                </a:gs>
                <a:gs pos="100000">
                  <a:schemeClr val="bg1"/>
                </a:gs>
              </a:gsLst>
              <a:lin ang="5400000" scaled="1"/>
            </a:gradFill>
            <a:ln w="28575">
              <a:solidFill>
                <a:srgbClr val="2D5FFF"/>
              </a:solidFill>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67" name="Oval 39"/>
            <p:cNvSpPr>
              <a:spLocks noChangeArrowheads="1"/>
            </p:cNvSpPr>
            <p:nvPr/>
          </p:nvSpPr>
          <p:spPr bwMode="auto">
            <a:xfrm>
              <a:off x="2653" y="2364"/>
              <a:ext cx="68" cy="68"/>
            </a:xfrm>
            <a:prstGeom prst="ellipse">
              <a:avLst/>
            </a:prstGeom>
            <a:solidFill>
              <a:srgbClr val="0000FF"/>
            </a:solidFill>
            <a:ln w="9525" algn="ctr">
              <a:solidFill>
                <a:schemeClr val="tx1"/>
              </a:solidFill>
              <a:round/>
            </a:ln>
            <a:effectLst/>
          </p:spPr>
          <p:txBody>
            <a:bodyPr wrap="none" anchor="ctr"/>
            <a:lstStyle/>
            <a:p>
              <a:pPr>
                <a:buFontTx/>
                <a:buNone/>
                <a:defRPr/>
              </a:pPr>
              <a:endParaRPr kumimoji="1" lang="zh-CN" altLang="en-US" sz="2100" b="1">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68" name="直接连接符 67"/>
          <p:cNvSpPr>
            <a:spLocks noChangeShapeType="1"/>
          </p:cNvSpPr>
          <p:nvPr/>
        </p:nvSpPr>
        <p:spPr bwMode="auto">
          <a:xfrm rot="12479806" flipV="1">
            <a:off x="3915279" y="2313095"/>
            <a:ext cx="1950399" cy="265686"/>
          </a:xfrm>
          <a:prstGeom prst="line">
            <a:avLst/>
          </a:prstGeom>
          <a:noFill/>
          <a:ln w="31750">
            <a:solidFill>
              <a:schemeClr val="tx1"/>
            </a:solidFill>
            <a:prstDash val="sysDot"/>
            <a:miter lim="800000"/>
            <a:headEnd/>
            <a:tailEnd/>
          </a:ln>
        </p:spPr>
        <p:txBody>
          <a:bodyPr lIns="68580" tIns="34290" rIns="68580" bIns="34290"/>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9" name="直接连接符 68"/>
          <p:cNvSpPr>
            <a:spLocks noChangeShapeType="1"/>
          </p:cNvSpPr>
          <p:nvPr/>
        </p:nvSpPr>
        <p:spPr bwMode="auto">
          <a:xfrm rot="9921365" flipV="1">
            <a:off x="3916916" y="2545893"/>
            <a:ext cx="1803594" cy="95725"/>
          </a:xfrm>
          <a:prstGeom prst="line">
            <a:avLst/>
          </a:prstGeom>
          <a:noFill/>
          <a:ln w="31750">
            <a:solidFill>
              <a:schemeClr val="tx1"/>
            </a:solidFill>
            <a:prstDash val="sysDot"/>
            <a:miter lim="800000"/>
            <a:headEnd/>
            <a:tailEnd/>
          </a:ln>
        </p:spPr>
        <p:txBody>
          <a:bodyPr lIns="68580" tIns="34290" rIns="68580" bIns="34290"/>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70" name="Group 30"/>
          <p:cNvGrpSpPr>
            <a:grpSpLocks/>
          </p:cNvGrpSpPr>
          <p:nvPr/>
        </p:nvGrpSpPr>
        <p:grpSpPr bwMode="auto">
          <a:xfrm>
            <a:off x="4062247" y="2914656"/>
            <a:ext cx="1565672" cy="705396"/>
            <a:chOff x="2723" y="2614"/>
            <a:chExt cx="1222" cy="1217"/>
          </a:xfrm>
        </p:grpSpPr>
        <p:sp>
          <p:nvSpPr>
            <p:cNvPr id="71" name="Line 31"/>
            <p:cNvSpPr>
              <a:spLocks noChangeShapeType="1"/>
            </p:cNvSpPr>
            <p:nvPr/>
          </p:nvSpPr>
          <p:spPr bwMode="auto">
            <a:xfrm>
              <a:off x="2723" y="3067"/>
              <a:ext cx="0" cy="453"/>
            </a:xfrm>
            <a:prstGeom prst="line">
              <a:avLst/>
            </a:prstGeom>
            <a:noFill/>
            <a:ln w="28575">
              <a:solidFill>
                <a:schemeClr val="tx1"/>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72" name="Line 32"/>
            <p:cNvSpPr>
              <a:spLocks noChangeShapeType="1"/>
            </p:cNvSpPr>
            <p:nvPr/>
          </p:nvSpPr>
          <p:spPr bwMode="auto">
            <a:xfrm>
              <a:off x="3945" y="2614"/>
              <a:ext cx="0" cy="906"/>
            </a:xfrm>
            <a:prstGeom prst="line">
              <a:avLst/>
            </a:prstGeom>
            <a:noFill/>
            <a:ln w="28575">
              <a:solidFill>
                <a:schemeClr val="tx1"/>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73" name="Line 33"/>
            <p:cNvSpPr>
              <a:spLocks noChangeShapeType="1"/>
            </p:cNvSpPr>
            <p:nvPr/>
          </p:nvSpPr>
          <p:spPr bwMode="auto">
            <a:xfrm>
              <a:off x="3515" y="3249"/>
              <a:ext cx="408" cy="0"/>
            </a:xfrm>
            <a:prstGeom prst="line">
              <a:avLst/>
            </a:prstGeom>
            <a:noFill/>
            <a:ln w="28575">
              <a:solidFill>
                <a:schemeClr val="tx1"/>
              </a:solidFill>
              <a:miter lim="800000"/>
              <a:headEnd/>
              <a:tailEnd type="triangle" w="med"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74" name="Line 34"/>
            <p:cNvSpPr>
              <a:spLocks noChangeShapeType="1"/>
            </p:cNvSpPr>
            <p:nvPr/>
          </p:nvSpPr>
          <p:spPr bwMode="auto">
            <a:xfrm flipH="1">
              <a:off x="2744" y="3249"/>
              <a:ext cx="408" cy="0"/>
            </a:xfrm>
            <a:prstGeom prst="line">
              <a:avLst/>
            </a:prstGeom>
            <a:noFill/>
            <a:ln w="28575">
              <a:solidFill>
                <a:schemeClr val="tx1"/>
              </a:solidFill>
              <a:miter lim="800000"/>
              <a:headEnd/>
              <a:tailEnd type="triangle" w="med"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75" name="Text Box 35"/>
            <p:cNvSpPr txBox="1">
              <a:spLocks noChangeArrowheads="1"/>
            </p:cNvSpPr>
            <p:nvPr/>
          </p:nvSpPr>
          <p:spPr bwMode="auto">
            <a:xfrm>
              <a:off x="3107" y="3114"/>
              <a:ext cx="544" cy="717"/>
            </a:xfrm>
            <a:prstGeom prst="rect">
              <a:avLst/>
            </a:prstGeom>
            <a:noFill/>
            <a:ln w="9525">
              <a:noFill/>
              <a:miter lim="800000"/>
              <a:headEnd/>
              <a:tailEnd/>
            </a:ln>
          </p:spPr>
          <p:txBody>
            <a:bodyPr>
              <a:spAutoFit/>
            </a:bodyPr>
            <a:lstStyle/>
            <a:p>
              <a:pPr>
                <a:spcBef>
                  <a:spcPct val="50000"/>
                </a:spcBef>
              </a:pPr>
              <a:endParaRPr lang="zh-CN" altLang="zh-CN" sz="2100" b="1">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 name="Text Box 36"/>
            <p:cNvSpPr txBox="1">
              <a:spLocks noChangeArrowheads="1"/>
            </p:cNvSpPr>
            <p:nvPr/>
          </p:nvSpPr>
          <p:spPr bwMode="auto">
            <a:xfrm>
              <a:off x="3248" y="3006"/>
              <a:ext cx="210" cy="796"/>
            </a:xfrm>
            <a:prstGeom prst="rect">
              <a:avLst/>
            </a:prstGeom>
            <a:noFill/>
            <a:ln w="9525">
              <a:noFill/>
              <a:miter lim="800000"/>
              <a:headEnd/>
              <a:tailEnd/>
            </a:ln>
          </p:spPr>
          <p:txBody>
            <a:bodyPr wrap="none">
              <a:spAutoFit/>
            </a:bodyPr>
            <a:lstStyle/>
            <a:p>
              <a:r>
                <a:rPr lang="en-US" altLang="zh-CN" sz="2400" i="1">
                  <a:solidFill>
                    <a:srgbClr val="FF0000"/>
                  </a:solidFill>
                  <a:latin typeface="Arial" panose="020B0604020202020204" pitchFamily="34" charset="0"/>
                  <a:ea typeface="思源黑体 CN Medium" panose="020B0600000000000000" pitchFamily="34" charset="-122"/>
                  <a:sym typeface="Arial" panose="020B0604020202020204" pitchFamily="34" charset="0"/>
                </a:rPr>
                <a:t>f</a:t>
              </a:r>
            </a:p>
          </p:txBody>
        </p:sp>
      </p:grpSp>
      <p:sp>
        <p:nvSpPr>
          <p:cNvPr id="77" name="椭圆 76"/>
          <p:cNvSpPr>
            <a:spLocks noChangeArrowheads="1"/>
          </p:cNvSpPr>
          <p:nvPr/>
        </p:nvSpPr>
        <p:spPr bwMode="auto">
          <a:xfrm>
            <a:off x="5028647" y="2464881"/>
            <a:ext cx="80963" cy="60572"/>
          </a:xfrm>
          <a:prstGeom prst="ellipse">
            <a:avLst/>
          </a:prstGeom>
          <a:solidFill>
            <a:srgbClr val="0000FF"/>
          </a:solidFill>
          <a:ln w="12700">
            <a:solidFill>
              <a:schemeClr val="tx1"/>
            </a:solidFill>
            <a:miter lim="800000"/>
            <a:headEnd/>
            <a:tailEnd/>
          </a:ln>
        </p:spPr>
        <p:txBody>
          <a:bodyPr lIns="68580" tIns="34290" rIns="68580" bIns="34290"/>
          <a:lstStyle/>
          <a:p>
            <a:endParaRPr lang="zh-CN" altLang="en-US" b="1">
              <a:latin typeface="Arial" panose="020B0604020202020204" pitchFamily="34" charset="0"/>
              <a:ea typeface="思源黑体 CN Medium" panose="020B0600000000000000" pitchFamily="34" charset="-122"/>
              <a:sym typeface="Arial" panose="020B0604020202020204" pitchFamily="34" charset="0"/>
            </a:endParaRPr>
          </a:p>
        </p:txBody>
      </p:sp>
      <p:sp>
        <p:nvSpPr>
          <p:cNvPr id="78" name="椭圆 77"/>
          <p:cNvSpPr>
            <a:spLocks noChangeArrowheads="1"/>
          </p:cNvSpPr>
          <p:nvPr/>
        </p:nvSpPr>
        <p:spPr bwMode="auto">
          <a:xfrm>
            <a:off x="2764465" y="2455022"/>
            <a:ext cx="80963" cy="60572"/>
          </a:xfrm>
          <a:prstGeom prst="ellipse">
            <a:avLst/>
          </a:prstGeom>
          <a:solidFill>
            <a:srgbClr val="0000FF"/>
          </a:solidFill>
          <a:ln w="12700">
            <a:solidFill>
              <a:schemeClr val="tx1"/>
            </a:solidFill>
            <a:miter lim="800000"/>
            <a:headEnd/>
            <a:tailEnd/>
          </a:ln>
        </p:spPr>
        <p:txBody>
          <a:bodyPr lIns="68580" tIns="34290" rIns="68580" bIns="34290"/>
          <a:lstStyle/>
          <a:p>
            <a:endParaRPr lang="zh-CN" altLang="en-US" b="1">
              <a:latin typeface="Arial" panose="020B0604020202020204" pitchFamily="34" charset="0"/>
              <a:ea typeface="思源黑体 CN Medium" panose="020B0600000000000000" pitchFamily="34" charset="-122"/>
              <a:sym typeface="Arial" panose="020B0604020202020204" pitchFamily="34" charset="0"/>
            </a:endParaRPr>
          </a:p>
        </p:txBody>
      </p:sp>
      <p:sp>
        <p:nvSpPr>
          <p:cNvPr id="79" name="矩形 78"/>
          <p:cNvSpPr>
            <a:spLocks noChangeArrowheads="1"/>
          </p:cNvSpPr>
          <p:nvPr/>
        </p:nvSpPr>
        <p:spPr bwMode="auto">
          <a:xfrm>
            <a:off x="2671597" y="2527174"/>
            <a:ext cx="247504" cy="284693"/>
          </a:xfrm>
          <a:prstGeom prst="rect">
            <a:avLst/>
          </a:prstGeom>
          <a:noFill/>
          <a:ln w="9525">
            <a:noFill/>
            <a:miter lim="800000"/>
            <a:headEnd/>
            <a:tailEnd/>
          </a:ln>
        </p:spPr>
        <p:txBody>
          <a:bodyPr wrap="none" lIns="68580" tIns="34290" rIns="68580" bIns="34290">
            <a:spAutoFit/>
          </a:bodyPr>
          <a:lstStyle/>
          <a:p>
            <a:r>
              <a:rPr lang="en-US" altLang="zh-CN" b="1" i="1">
                <a:solidFill>
                  <a:srgbClr val="FF0000"/>
                </a:solidFill>
                <a:latin typeface="Arial" panose="020B0604020202020204" pitchFamily="34" charset="0"/>
                <a:ea typeface="思源黑体 CN Medium" panose="020B0600000000000000" pitchFamily="34" charset="-122"/>
                <a:sym typeface="Arial" panose="020B0604020202020204" pitchFamily="34" charset="0"/>
              </a:rPr>
              <a:t>F</a:t>
            </a:r>
          </a:p>
        </p:txBody>
      </p:sp>
    </p:spTree>
    <p:extLst>
      <p:ext uri="{BB962C8B-B14F-4D97-AF65-F5344CB8AC3E}">
        <p14:creationId xmlns:p14="http://schemas.microsoft.com/office/powerpoint/2010/main" val="429434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right)">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right)">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left)">
                                      <p:cBhvr>
                                        <p:cTn id="21" dur="5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7"/>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4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7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499"/>
                                          </p:stCondLst>
                                        </p:cTn>
                                        <p:tgtEl>
                                          <p:spTgt spid="7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7" grpId="0"/>
      <p:bldP spid="43"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70"/>
          <p:cNvSpPr txBox="1">
            <a:spLocks noChangeArrowheads="1"/>
          </p:cNvSpPr>
          <p:nvPr/>
        </p:nvSpPr>
        <p:spPr bwMode="auto">
          <a:xfrm>
            <a:off x="438946" y="4169696"/>
            <a:ext cx="3278187" cy="392415"/>
          </a:xfrm>
          <a:prstGeom prst="rect">
            <a:avLst/>
          </a:prstGeom>
          <a:noFill/>
          <a:ln w="15875">
            <a:noFill/>
            <a:miter lim="800000"/>
            <a:headEnd/>
            <a:tailEnd/>
          </a:ln>
        </p:spPr>
        <p:txBody>
          <a:bodyPr lIns="68580" tIns="34290" rIns="68580" bIns="34290">
            <a:spAutoFit/>
          </a:bodyPr>
          <a:lstStyle/>
          <a:p>
            <a:pPr defTabSz="914378"/>
            <a:r>
              <a:rPr lang="zh-CN" altLang="zh-CN" sz="21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小结：</a:t>
            </a:r>
            <a:r>
              <a:rPr lang="zh-CN" altLang="zh-CN" sz="21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光路可逆</a:t>
            </a:r>
          </a:p>
        </p:txBody>
      </p:sp>
      <p:sp>
        <p:nvSpPr>
          <p:cNvPr id="50" name="文本框 49">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
        <p:nvSpPr>
          <p:cNvPr id="51" name="椭圆 52227"/>
          <p:cNvSpPr>
            <a:spLocks noChangeArrowheads="1"/>
          </p:cNvSpPr>
          <p:nvPr/>
        </p:nvSpPr>
        <p:spPr bwMode="auto">
          <a:xfrm>
            <a:off x="4198542" y="2570701"/>
            <a:ext cx="80963" cy="60572"/>
          </a:xfrm>
          <a:prstGeom prst="ellipse">
            <a:avLst/>
          </a:prstGeom>
          <a:gradFill rotWithShape="0">
            <a:gsLst>
              <a:gs pos="0">
                <a:srgbClr val="66FF33"/>
              </a:gs>
              <a:gs pos="100000">
                <a:srgbClr val="2F7618"/>
              </a:gs>
            </a:gsLst>
            <a:path path="shape">
              <a:fillToRect l="50000" t="50000" r="50000" b="50000"/>
            </a:path>
          </a:gradFill>
          <a:ln w="12700">
            <a:solidFill>
              <a:srgbClr val="66FF33"/>
            </a:solidFill>
            <a:miter lim="800000"/>
            <a:headEnd/>
            <a:tailEnd/>
          </a:ln>
        </p:spPr>
        <p:txBody>
          <a:bodyPr lIns="68580" tIns="34290" rIns="68580" bIns="34290"/>
          <a:lstStyle/>
          <a:p>
            <a:endParaRPr lang="zh-CN" altLang="en-US" b="1">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52" name="蓝色"/>
          <p:cNvGrpSpPr>
            <a:grpSpLocks/>
          </p:cNvGrpSpPr>
          <p:nvPr/>
        </p:nvGrpSpPr>
        <p:grpSpPr bwMode="auto">
          <a:xfrm>
            <a:off x="2078039" y="1846510"/>
            <a:ext cx="4675584" cy="1454618"/>
            <a:chOff x="2060" y="2604"/>
            <a:chExt cx="9818" cy="4082"/>
          </a:xfrm>
        </p:grpSpPr>
        <p:grpSp>
          <p:nvGrpSpPr>
            <p:cNvPr id="53" name="组合 52233"/>
            <p:cNvGrpSpPr>
              <a:grpSpLocks/>
            </p:cNvGrpSpPr>
            <p:nvPr/>
          </p:nvGrpSpPr>
          <p:grpSpPr bwMode="auto">
            <a:xfrm>
              <a:off x="6597" y="3508"/>
              <a:ext cx="5280" cy="2400"/>
              <a:chOff x="2764" y="1635"/>
              <a:chExt cx="2112" cy="960"/>
            </a:xfrm>
          </p:grpSpPr>
          <p:grpSp>
            <p:nvGrpSpPr>
              <p:cNvPr id="69" name="组合 52234"/>
              <p:cNvGrpSpPr>
                <a:grpSpLocks/>
              </p:cNvGrpSpPr>
              <p:nvPr/>
            </p:nvGrpSpPr>
            <p:grpSpPr bwMode="auto">
              <a:xfrm>
                <a:off x="2848" y="1635"/>
                <a:ext cx="1920" cy="0"/>
                <a:chOff x="768" y="432"/>
                <a:chExt cx="1920" cy="0"/>
              </a:xfrm>
            </p:grpSpPr>
            <p:sp>
              <p:nvSpPr>
                <p:cNvPr id="76" name="直接连接符 52235"/>
                <p:cNvSpPr>
                  <a:spLocks noChangeShapeType="1"/>
                </p:cNvSpPr>
                <p:nvPr/>
              </p:nvSpPr>
              <p:spPr bwMode="auto">
                <a:xfrm>
                  <a:off x="768" y="432"/>
                  <a:ext cx="1104" cy="0"/>
                </a:xfrm>
                <a:prstGeom prst="line">
                  <a:avLst/>
                </a:prstGeom>
                <a:noFill/>
                <a:ln w="31750">
                  <a:solidFill>
                    <a:srgbClr val="FF0000"/>
                  </a:solidFill>
                  <a:miter lim="800000"/>
                  <a:headEnd type="none"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77" name="直接连接符 52236"/>
                <p:cNvSpPr>
                  <a:spLocks noChangeShapeType="1"/>
                </p:cNvSpPr>
                <p:nvPr/>
              </p:nvSpPr>
              <p:spPr bwMode="auto">
                <a:xfrm>
                  <a:off x="1776" y="432"/>
                  <a:ext cx="912" cy="0"/>
                </a:xfrm>
                <a:prstGeom prst="line">
                  <a:avLst/>
                </a:prstGeom>
                <a:noFill/>
                <a:ln w="31750">
                  <a:solidFill>
                    <a:srgbClr val="FF0000"/>
                  </a:solidFill>
                  <a:miter lim="800000"/>
                  <a:headEnd type="stealth" w="lg" len="lg"/>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70" name="组合 52237"/>
              <p:cNvGrpSpPr>
                <a:grpSpLocks/>
              </p:cNvGrpSpPr>
              <p:nvPr/>
            </p:nvGrpSpPr>
            <p:grpSpPr bwMode="auto">
              <a:xfrm>
                <a:off x="2835" y="2595"/>
                <a:ext cx="1920" cy="0"/>
                <a:chOff x="768" y="432"/>
                <a:chExt cx="1920" cy="0"/>
              </a:xfrm>
            </p:grpSpPr>
            <p:sp>
              <p:nvSpPr>
                <p:cNvPr id="74" name="直接连接符 52238"/>
                <p:cNvSpPr>
                  <a:spLocks noChangeShapeType="1"/>
                </p:cNvSpPr>
                <p:nvPr/>
              </p:nvSpPr>
              <p:spPr bwMode="auto">
                <a:xfrm>
                  <a:off x="768" y="432"/>
                  <a:ext cx="1104" cy="0"/>
                </a:xfrm>
                <a:prstGeom prst="line">
                  <a:avLst/>
                </a:prstGeom>
                <a:noFill/>
                <a:ln w="31750">
                  <a:solidFill>
                    <a:srgbClr val="FF0000"/>
                  </a:solidFill>
                  <a:miter lim="800000"/>
                  <a:headEnd type="none"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75" name="直接连接符 52239"/>
                <p:cNvSpPr>
                  <a:spLocks noChangeShapeType="1"/>
                </p:cNvSpPr>
                <p:nvPr/>
              </p:nvSpPr>
              <p:spPr bwMode="auto">
                <a:xfrm>
                  <a:off x="1776" y="432"/>
                  <a:ext cx="912" cy="0"/>
                </a:xfrm>
                <a:prstGeom prst="line">
                  <a:avLst/>
                </a:prstGeom>
                <a:noFill/>
                <a:ln w="31750">
                  <a:solidFill>
                    <a:srgbClr val="FF0000"/>
                  </a:solidFill>
                  <a:miter lim="800000"/>
                  <a:headEnd type="stealth"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71" name="组合 52240"/>
              <p:cNvGrpSpPr>
                <a:grpSpLocks/>
              </p:cNvGrpSpPr>
              <p:nvPr/>
            </p:nvGrpSpPr>
            <p:grpSpPr bwMode="auto">
              <a:xfrm>
                <a:off x="2764" y="2115"/>
                <a:ext cx="2112" cy="1"/>
                <a:chOff x="3024" y="1680"/>
                <a:chExt cx="2112" cy="0"/>
              </a:xfrm>
            </p:grpSpPr>
            <p:sp>
              <p:nvSpPr>
                <p:cNvPr id="72" name="直接连接符 52241"/>
                <p:cNvSpPr>
                  <a:spLocks noChangeShapeType="1"/>
                </p:cNvSpPr>
                <p:nvPr/>
              </p:nvSpPr>
              <p:spPr bwMode="auto">
                <a:xfrm>
                  <a:off x="3024" y="1680"/>
                  <a:ext cx="1104" cy="0"/>
                </a:xfrm>
                <a:prstGeom prst="line">
                  <a:avLst/>
                </a:prstGeom>
                <a:noFill/>
                <a:ln w="31750">
                  <a:solidFill>
                    <a:srgbClr val="FF0000"/>
                  </a:solidFill>
                  <a:miter lim="800000"/>
                  <a:headEnd type="none"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73" name="直接连接符 52242"/>
                <p:cNvSpPr>
                  <a:spLocks noChangeShapeType="1"/>
                </p:cNvSpPr>
                <p:nvPr/>
              </p:nvSpPr>
              <p:spPr bwMode="auto">
                <a:xfrm>
                  <a:off x="4032" y="1680"/>
                  <a:ext cx="1104" cy="0"/>
                </a:xfrm>
                <a:prstGeom prst="line">
                  <a:avLst/>
                </a:prstGeom>
                <a:noFill/>
                <a:ln w="31750">
                  <a:solidFill>
                    <a:srgbClr val="FF0000"/>
                  </a:solidFill>
                  <a:miter lim="800000"/>
                  <a:headEnd type="stealth" w="lg" len="lg"/>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56" name="组合 52243"/>
            <p:cNvGrpSpPr>
              <a:grpSpLocks/>
            </p:cNvGrpSpPr>
            <p:nvPr/>
          </p:nvGrpSpPr>
          <p:grpSpPr bwMode="auto">
            <a:xfrm>
              <a:off x="2060" y="2603"/>
              <a:ext cx="4650" cy="4082"/>
              <a:chOff x="475" y="1161"/>
              <a:chExt cx="2133" cy="1862"/>
            </a:xfrm>
          </p:grpSpPr>
          <p:grpSp>
            <p:nvGrpSpPr>
              <p:cNvPr id="57" name="组合 52244"/>
              <p:cNvGrpSpPr>
                <a:grpSpLocks/>
              </p:cNvGrpSpPr>
              <p:nvPr/>
            </p:nvGrpSpPr>
            <p:grpSpPr bwMode="auto">
              <a:xfrm rot="9520763">
                <a:off x="688" y="3022"/>
                <a:ext cx="1920" cy="1"/>
                <a:chOff x="768" y="432"/>
                <a:chExt cx="1920" cy="0"/>
              </a:xfrm>
            </p:grpSpPr>
            <p:sp>
              <p:nvSpPr>
                <p:cNvPr id="67" name="直接连接符 52245"/>
                <p:cNvSpPr>
                  <a:spLocks noChangeShapeType="1"/>
                </p:cNvSpPr>
                <p:nvPr/>
              </p:nvSpPr>
              <p:spPr bwMode="auto">
                <a:xfrm>
                  <a:off x="768" y="432"/>
                  <a:ext cx="1104" cy="0"/>
                </a:xfrm>
                <a:prstGeom prst="line">
                  <a:avLst/>
                </a:prstGeom>
                <a:noFill/>
                <a:ln w="31750">
                  <a:solidFill>
                    <a:srgbClr val="FF0000"/>
                  </a:solidFill>
                  <a:miter lim="800000"/>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68" name="直接连接符 52246"/>
                <p:cNvSpPr>
                  <a:spLocks noChangeShapeType="1"/>
                </p:cNvSpPr>
                <p:nvPr/>
              </p:nvSpPr>
              <p:spPr bwMode="auto">
                <a:xfrm>
                  <a:off x="1776" y="432"/>
                  <a:ext cx="912" cy="0"/>
                </a:xfrm>
                <a:prstGeom prst="line">
                  <a:avLst/>
                </a:prstGeom>
                <a:noFill/>
                <a:ln w="31750">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58" name="组合 52247"/>
              <p:cNvGrpSpPr>
                <a:grpSpLocks/>
              </p:cNvGrpSpPr>
              <p:nvPr/>
            </p:nvGrpSpPr>
            <p:grpSpPr bwMode="auto">
              <a:xfrm rot="-9507892">
                <a:off x="623" y="1161"/>
                <a:ext cx="1920" cy="1"/>
                <a:chOff x="768" y="432"/>
                <a:chExt cx="1920" cy="0"/>
              </a:xfrm>
            </p:grpSpPr>
            <p:sp>
              <p:nvSpPr>
                <p:cNvPr id="65" name="直接连接符 52248"/>
                <p:cNvSpPr>
                  <a:spLocks noChangeShapeType="1"/>
                </p:cNvSpPr>
                <p:nvPr/>
              </p:nvSpPr>
              <p:spPr bwMode="auto">
                <a:xfrm>
                  <a:off x="768" y="432"/>
                  <a:ext cx="1104" cy="0"/>
                </a:xfrm>
                <a:prstGeom prst="line">
                  <a:avLst/>
                </a:prstGeom>
                <a:noFill/>
                <a:ln w="31750">
                  <a:solidFill>
                    <a:srgbClr val="FF0000"/>
                  </a:solidFill>
                  <a:miter lim="800000"/>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66" name="直接连接符 52249"/>
                <p:cNvSpPr>
                  <a:spLocks noChangeShapeType="1"/>
                </p:cNvSpPr>
                <p:nvPr/>
              </p:nvSpPr>
              <p:spPr bwMode="auto">
                <a:xfrm>
                  <a:off x="1776" y="432"/>
                  <a:ext cx="912" cy="0"/>
                </a:xfrm>
                <a:prstGeom prst="line">
                  <a:avLst/>
                </a:prstGeom>
                <a:noFill/>
                <a:ln w="31750">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61" name="组合 52250"/>
              <p:cNvGrpSpPr>
                <a:grpSpLocks/>
              </p:cNvGrpSpPr>
              <p:nvPr/>
            </p:nvGrpSpPr>
            <p:grpSpPr bwMode="auto">
              <a:xfrm rot="10800000">
                <a:off x="475" y="2102"/>
                <a:ext cx="2112" cy="0"/>
                <a:chOff x="3024" y="1680"/>
                <a:chExt cx="2112" cy="0"/>
              </a:xfrm>
            </p:grpSpPr>
            <p:sp>
              <p:nvSpPr>
                <p:cNvPr id="62" name="直接连接符 52251"/>
                <p:cNvSpPr>
                  <a:spLocks noChangeShapeType="1"/>
                </p:cNvSpPr>
                <p:nvPr/>
              </p:nvSpPr>
              <p:spPr bwMode="auto">
                <a:xfrm>
                  <a:off x="3024" y="1680"/>
                  <a:ext cx="1104" cy="0"/>
                </a:xfrm>
                <a:prstGeom prst="line">
                  <a:avLst/>
                </a:prstGeom>
                <a:noFill/>
                <a:ln w="31750">
                  <a:solidFill>
                    <a:srgbClr val="FF0000"/>
                  </a:solidFill>
                  <a:miter lim="800000"/>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64" name="直接连接符 52252"/>
                <p:cNvSpPr>
                  <a:spLocks noChangeShapeType="1"/>
                </p:cNvSpPr>
                <p:nvPr/>
              </p:nvSpPr>
              <p:spPr bwMode="auto">
                <a:xfrm>
                  <a:off x="4032" y="1680"/>
                  <a:ext cx="1104" cy="0"/>
                </a:xfrm>
                <a:prstGeom prst="line">
                  <a:avLst/>
                </a:prstGeom>
                <a:noFill/>
                <a:ln w="31750">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grpSp>
        <p:nvGrpSpPr>
          <p:cNvPr id="78" name="组合 52258"/>
          <p:cNvGrpSpPr>
            <a:grpSpLocks/>
          </p:cNvGrpSpPr>
          <p:nvPr/>
        </p:nvGrpSpPr>
        <p:grpSpPr bwMode="auto">
          <a:xfrm>
            <a:off x="2434036" y="1927570"/>
            <a:ext cx="4319588" cy="1292498"/>
            <a:chOff x="1179" y="1752"/>
            <a:chExt cx="3628" cy="1270"/>
          </a:xfrm>
        </p:grpSpPr>
        <p:sp>
          <p:nvSpPr>
            <p:cNvPr id="79" name="Line 3"/>
            <p:cNvSpPr>
              <a:spLocks noChangeShapeType="1"/>
            </p:cNvSpPr>
            <p:nvPr/>
          </p:nvSpPr>
          <p:spPr bwMode="auto">
            <a:xfrm>
              <a:off x="1179" y="2395"/>
              <a:ext cx="3628" cy="0"/>
            </a:xfrm>
            <a:prstGeom prst="line">
              <a:avLst/>
            </a:prstGeom>
            <a:noFill/>
            <a:ln w="28575">
              <a:solidFill>
                <a:schemeClr val="tx1"/>
              </a:solidFill>
              <a:prstDash val="lgDashDot"/>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80" name="xjhgx3"/>
            <p:cNvSpPr>
              <a:spLocks noChangeArrowheads="1"/>
            </p:cNvSpPr>
            <p:nvPr/>
          </p:nvSpPr>
          <p:spPr bwMode="auto">
            <a:xfrm>
              <a:off x="2563" y="1752"/>
              <a:ext cx="249" cy="1270"/>
            </a:xfrm>
            <a:custGeom>
              <a:avLst/>
              <a:gdLst/>
              <a:ahLst/>
              <a:cxnLst>
                <a:cxn ang="0">
                  <a:pos x="980" y="0"/>
                </a:cxn>
                <a:cxn ang="0">
                  <a:pos x="907" y="270"/>
                </a:cxn>
                <a:cxn ang="0">
                  <a:pos x="845" y="542"/>
                </a:cxn>
                <a:cxn ang="0">
                  <a:pos x="791" y="816"/>
                </a:cxn>
                <a:cxn ang="0">
                  <a:pos x="748" y="1091"/>
                </a:cxn>
                <a:cxn ang="0">
                  <a:pos x="714" y="1368"/>
                </a:cxn>
                <a:cxn ang="0">
                  <a:pos x="689" y="1646"/>
                </a:cxn>
                <a:cxn ang="0">
                  <a:pos x="675" y="1925"/>
                </a:cxn>
                <a:cxn ang="0">
                  <a:pos x="670" y="2204"/>
                </a:cxn>
                <a:cxn ang="0">
                  <a:pos x="675" y="2483"/>
                </a:cxn>
                <a:cxn ang="0">
                  <a:pos x="689" y="2762"/>
                </a:cxn>
                <a:cxn ang="0">
                  <a:pos x="714" y="3040"/>
                </a:cxn>
                <a:cxn ang="0">
                  <a:pos x="748" y="3317"/>
                </a:cxn>
                <a:cxn ang="0">
                  <a:pos x="791" y="3592"/>
                </a:cxn>
                <a:cxn ang="0">
                  <a:pos x="845" y="3866"/>
                </a:cxn>
                <a:cxn ang="0">
                  <a:pos x="907" y="4138"/>
                </a:cxn>
                <a:cxn ang="0">
                  <a:pos x="980" y="4408"/>
                </a:cxn>
                <a:cxn ang="0">
                  <a:pos x="0" y="4408"/>
                </a:cxn>
                <a:cxn ang="0">
                  <a:pos x="73" y="4138"/>
                </a:cxn>
                <a:cxn ang="0">
                  <a:pos x="135" y="3866"/>
                </a:cxn>
                <a:cxn ang="0">
                  <a:pos x="189" y="3592"/>
                </a:cxn>
                <a:cxn ang="0">
                  <a:pos x="232" y="3317"/>
                </a:cxn>
                <a:cxn ang="0">
                  <a:pos x="266" y="3040"/>
                </a:cxn>
                <a:cxn ang="0">
                  <a:pos x="291" y="2762"/>
                </a:cxn>
                <a:cxn ang="0">
                  <a:pos x="305" y="2483"/>
                </a:cxn>
                <a:cxn ang="0">
                  <a:pos x="310" y="2204"/>
                </a:cxn>
                <a:cxn ang="0">
                  <a:pos x="305" y="1925"/>
                </a:cxn>
                <a:cxn ang="0">
                  <a:pos x="291" y="1646"/>
                </a:cxn>
                <a:cxn ang="0">
                  <a:pos x="266" y="1368"/>
                </a:cxn>
                <a:cxn ang="0">
                  <a:pos x="232" y="1091"/>
                </a:cxn>
                <a:cxn ang="0">
                  <a:pos x="189" y="816"/>
                </a:cxn>
                <a:cxn ang="0">
                  <a:pos x="135" y="542"/>
                </a:cxn>
                <a:cxn ang="0">
                  <a:pos x="73" y="270"/>
                </a:cxn>
                <a:cxn ang="0">
                  <a:pos x="0" y="0"/>
                </a:cxn>
                <a:cxn ang="0">
                  <a:pos x="980" y="0"/>
                </a:cxn>
              </a:cxnLst>
              <a:rect l="0" t="0" r="r" b="b"/>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gradFill rotWithShape="1">
              <a:gsLst>
                <a:gs pos="0">
                  <a:schemeClr val="bg1"/>
                </a:gs>
                <a:gs pos="50000">
                  <a:srgbClr val="99CCFF"/>
                </a:gs>
                <a:gs pos="100000">
                  <a:schemeClr val="bg1"/>
                </a:gs>
              </a:gsLst>
              <a:lin ang="5400000" scaled="1"/>
            </a:gradFill>
            <a:ln w="28575">
              <a:solidFill>
                <a:srgbClr val="2D5FFF"/>
              </a:solidFill>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81" name="Oval 39"/>
            <p:cNvSpPr>
              <a:spLocks noChangeArrowheads="1"/>
            </p:cNvSpPr>
            <p:nvPr/>
          </p:nvSpPr>
          <p:spPr bwMode="auto">
            <a:xfrm>
              <a:off x="2653" y="2364"/>
              <a:ext cx="68" cy="68"/>
            </a:xfrm>
            <a:prstGeom prst="ellipse">
              <a:avLst/>
            </a:prstGeom>
            <a:solidFill>
              <a:srgbClr val="FF0000"/>
            </a:solidFill>
            <a:ln w="9525" algn="ctr">
              <a:solidFill>
                <a:schemeClr val="tx1"/>
              </a:solidFill>
              <a:round/>
            </a:ln>
            <a:effectLst/>
          </p:spPr>
          <p:txBody>
            <a:bodyPr wrap="none" anchor="ctr"/>
            <a:lstStyle/>
            <a:p>
              <a:pPr>
                <a:buFontTx/>
                <a:buNone/>
                <a:defRPr/>
              </a:pPr>
              <a:endParaRPr kumimoji="1" lang="zh-CN" altLang="en-US" sz="2100" b="1">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82" name="红色"/>
          <p:cNvGrpSpPr>
            <a:grpSpLocks/>
          </p:cNvGrpSpPr>
          <p:nvPr/>
        </p:nvGrpSpPr>
        <p:grpSpPr bwMode="auto">
          <a:xfrm>
            <a:off x="2048275" y="1586406"/>
            <a:ext cx="4689872" cy="2024707"/>
            <a:chOff x="2036" y="1837"/>
            <a:chExt cx="9847" cy="5682"/>
          </a:xfrm>
        </p:grpSpPr>
        <p:grpSp>
          <p:nvGrpSpPr>
            <p:cNvPr id="83" name="组合 27"/>
            <p:cNvGrpSpPr>
              <a:grpSpLocks/>
            </p:cNvGrpSpPr>
            <p:nvPr/>
          </p:nvGrpSpPr>
          <p:grpSpPr bwMode="auto">
            <a:xfrm>
              <a:off x="6603" y="3472"/>
              <a:ext cx="5280" cy="2400"/>
              <a:chOff x="2764" y="1635"/>
              <a:chExt cx="2112" cy="960"/>
            </a:xfrm>
          </p:grpSpPr>
          <p:grpSp>
            <p:nvGrpSpPr>
              <p:cNvPr id="93" name="组合 52234"/>
              <p:cNvGrpSpPr>
                <a:grpSpLocks/>
              </p:cNvGrpSpPr>
              <p:nvPr/>
            </p:nvGrpSpPr>
            <p:grpSpPr bwMode="auto">
              <a:xfrm>
                <a:off x="2848" y="1635"/>
                <a:ext cx="1920" cy="0"/>
                <a:chOff x="768" y="432"/>
                <a:chExt cx="1920" cy="0"/>
              </a:xfrm>
            </p:grpSpPr>
            <p:sp>
              <p:nvSpPr>
                <p:cNvPr id="100" name="直接连接符 52235"/>
                <p:cNvSpPr>
                  <a:spLocks noChangeShapeType="1"/>
                </p:cNvSpPr>
                <p:nvPr/>
              </p:nvSpPr>
              <p:spPr bwMode="auto">
                <a:xfrm>
                  <a:off x="768" y="432"/>
                  <a:ext cx="1104" cy="0"/>
                </a:xfrm>
                <a:prstGeom prst="line">
                  <a:avLst/>
                </a:prstGeom>
                <a:noFill/>
                <a:ln w="31750">
                  <a:solidFill>
                    <a:srgbClr val="0000FF"/>
                  </a:solidFill>
                  <a:miter lim="800000"/>
                  <a:headEnd type="none"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01" name="直接连接符 52236"/>
                <p:cNvSpPr>
                  <a:spLocks noChangeShapeType="1"/>
                </p:cNvSpPr>
                <p:nvPr/>
              </p:nvSpPr>
              <p:spPr bwMode="auto">
                <a:xfrm flipH="1">
                  <a:off x="1776" y="432"/>
                  <a:ext cx="912" cy="0"/>
                </a:xfrm>
                <a:prstGeom prst="line">
                  <a:avLst/>
                </a:prstGeom>
                <a:noFill/>
                <a:ln w="31750">
                  <a:solidFill>
                    <a:srgbClr val="0000FF"/>
                  </a:solidFill>
                  <a:miter lim="800000"/>
                  <a:headEnd type="stealth" w="lg" len="lg"/>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4" name="组合 52237"/>
              <p:cNvGrpSpPr>
                <a:grpSpLocks/>
              </p:cNvGrpSpPr>
              <p:nvPr/>
            </p:nvGrpSpPr>
            <p:grpSpPr bwMode="auto">
              <a:xfrm>
                <a:off x="2835" y="2595"/>
                <a:ext cx="1920" cy="0"/>
                <a:chOff x="768" y="432"/>
                <a:chExt cx="1920" cy="0"/>
              </a:xfrm>
            </p:grpSpPr>
            <p:sp>
              <p:nvSpPr>
                <p:cNvPr id="98" name="直接连接符 52238"/>
                <p:cNvSpPr>
                  <a:spLocks noChangeShapeType="1"/>
                </p:cNvSpPr>
                <p:nvPr/>
              </p:nvSpPr>
              <p:spPr bwMode="auto">
                <a:xfrm>
                  <a:off x="768" y="432"/>
                  <a:ext cx="1104" cy="0"/>
                </a:xfrm>
                <a:prstGeom prst="line">
                  <a:avLst/>
                </a:prstGeom>
                <a:noFill/>
                <a:ln w="31750">
                  <a:solidFill>
                    <a:srgbClr val="0000FF"/>
                  </a:solidFill>
                  <a:miter lim="800000"/>
                  <a:headEnd type="none"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99" name="直接连接符 52239"/>
                <p:cNvSpPr>
                  <a:spLocks noChangeShapeType="1"/>
                </p:cNvSpPr>
                <p:nvPr/>
              </p:nvSpPr>
              <p:spPr bwMode="auto">
                <a:xfrm flipH="1">
                  <a:off x="1776" y="432"/>
                  <a:ext cx="912" cy="0"/>
                </a:xfrm>
                <a:prstGeom prst="line">
                  <a:avLst/>
                </a:prstGeom>
                <a:noFill/>
                <a:ln w="31750">
                  <a:solidFill>
                    <a:srgbClr val="0000FF"/>
                  </a:solidFill>
                  <a:miter lim="800000"/>
                  <a:headEnd type="stealth"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5" name="组合 52240"/>
              <p:cNvGrpSpPr>
                <a:grpSpLocks/>
              </p:cNvGrpSpPr>
              <p:nvPr/>
            </p:nvGrpSpPr>
            <p:grpSpPr bwMode="auto">
              <a:xfrm>
                <a:off x="2764" y="2115"/>
                <a:ext cx="2112" cy="1"/>
                <a:chOff x="3024" y="1680"/>
                <a:chExt cx="2112" cy="0"/>
              </a:xfrm>
            </p:grpSpPr>
            <p:sp>
              <p:nvSpPr>
                <p:cNvPr id="96" name="直接连接符 52241"/>
                <p:cNvSpPr>
                  <a:spLocks noChangeShapeType="1"/>
                </p:cNvSpPr>
                <p:nvPr/>
              </p:nvSpPr>
              <p:spPr bwMode="auto">
                <a:xfrm>
                  <a:off x="3024" y="1680"/>
                  <a:ext cx="1104" cy="0"/>
                </a:xfrm>
                <a:prstGeom prst="line">
                  <a:avLst/>
                </a:prstGeom>
                <a:noFill/>
                <a:ln w="31750">
                  <a:solidFill>
                    <a:srgbClr val="0000FF"/>
                  </a:solidFill>
                  <a:miter lim="800000"/>
                  <a:headEnd type="none" w="lg" len="lg"/>
                  <a:tailEnd type="non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97" name="直接连接符 52242"/>
                <p:cNvSpPr>
                  <a:spLocks noChangeShapeType="1"/>
                </p:cNvSpPr>
                <p:nvPr/>
              </p:nvSpPr>
              <p:spPr bwMode="auto">
                <a:xfrm flipH="1">
                  <a:off x="4032" y="1680"/>
                  <a:ext cx="1104" cy="0"/>
                </a:xfrm>
                <a:prstGeom prst="line">
                  <a:avLst/>
                </a:prstGeom>
                <a:noFill/>
                <a:ln w="31750">
                  <a:solidFill>
                    <a:srgbClr val="0000FF"/>
                  </a:solidFill>
                  <a:miter lim="800000"/>
                  <a:headEnd type="stealth" w="lg" len="lg"/>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84" name="组合 50"/>
            <p:cNvGrpSpPr>
              <a:grpSpLocks/>
            </p:cNvGrpSpPr>
            <p:nvPr/>
          </p:nvGrpSpPr>
          <p:grpSpPr bwMode="auto">
            <a:xfrm>
              <a:off x="2528" y="1837"/>
              <a:ext cx="3892" cy="1536"/>
              <a:chOff x="2529" y="5928"/>
              <a:chExt cx="3892" cy="1536"/>
            </a:xfrm>
          </p:grpSpPr>
          <p:cxnSp>
            <p:nvCxnSpPr>
              <p:cNvPr id="91" name="直接连接符 90"/>
              <p:cNvCxnSpPr/>
              <p:nvPr/>
            </p:nvCxnSpPr>
            <p:spPr>
              <a:xfrm>
                <a:off x="2529" y="5928"/>
                <a:ext cx="3892" cy="1535"/>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4707" y="6785"/>
                <a:ext cx="452" cy="2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85" name="组合 52"/>
            <p:cNvGrpSpPr>
              <a:grpSpLocks/>
            </p:cNvGrpSpPr>
            <p:nvPr/>
          </p:nvGrpSpPr>
          <p:grpSpPr bwMode="auto">
            <a:xfrm flipV="1">
              <a:off x="2528" y="5999"/>
              <a:ext cx="3873" cy="1521"/>
              <a:chOff x="2529" y="5928"/>
              <a:chExt cx="3892" cy="1536"/>
            </a:xfrm>
          </p:grpSpPr>
          <p:cxnSp>
            <p:nvCxnSpPr>
              <p:cNvPr id="89" name="直接连接符 88"/>
              <p:cNvCxnSpPr/>
              <p:nvPr/>
            </p:nvCxnSpPr>
            <p:spPr>
              <a:xfrm>
                <a:off x="2529" y="5929"/>
                <a:ext cx="3891" cy="1535"/>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4707" y="6787"/>
                <a:ext cx="452" cy="2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86" name="组合 60"/>
            <p:cNvGrpSpPr>
              <a:grpSpLocks/>
            </p:cNvGrpSpPr>
            <p:nvPr/>
          </p:nvGrpSpPr>
          <p:grpSpPr bwMode="auto">
            <a:xfrm>
              <a:off x="2036" y="4667"/>
              <a:ext cx="4504" cy="2"/>
              <a:chOff x="1918" y="8576"/>
              <a:chExt cx="4504" cy="2"/>
            </a:xfrm>
          </p:grpSpPr>
          <p:cxnSp>
            <p:nvCxnSpPr>
              <p:cNvPr id="87" name="直接连接符 86"/>
              <p:cNvCxnSpPr/>
              <p:nvPr/>
            </p:nvCxnSpPr>
            <p:spPr>
              <a:xfrm>
                <a:off x="1918" y="8576"/>
                <a:ext cx="4505"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3913" y="8576"/>
                <a:ext cx="555" cy="5"/>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1243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10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left)">
                                      <p:cBhvr>
                                        <p:cTn id="16"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6" name="Text Box 70"/>
          <p:cNvSpPr txBox="1">
            <a:spLocks noChangeArrowheads="1"/>
          </p:cNvSpPr>
          <p:nvPr/>
        </p:nvSpPr>
        <p:spPr bwMode="auto">
          <a:xfrm>
            <a:off x="495300" y="4176930"/>
            <a:ext cx="7705725" cy="392415"/>
          </a:xfrm>
          <a:prstGeom prst="rect">
            <a:avLst/>
          </a:prstGeom>
          <a:noFill/>
          <a:ln w="15875">
            <a:noFill/>
            <a:miter lim="800000"/>
            <a:headEnd/>
            <a:tailEnd/>
          </a:ln>
        </p:spPr>
        <p:txBody>
          <a:bodyPr lIns="68580" tIns="34290" rIns="68580" bIns="34290">
            <a:spAutoFit/>
          </a:bodyPr>
          <a:lstStyle/>
          <a:p>
            <a:pPr defTabSz="914378"/>
            <a:r>
              <a:rPr lang="zh-CN" altLang="en-US" sz="21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小结：凹</a:t>
            </a:r>
            <a:r>
              <a:rPr lang="zh-CN" altLang="zh-CN" sz="21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透镜对所有光线都起发散作用。</a:t>
            </a:r>
          </a:p>
        </p:txBody>
      </p:sp>
      <p:sp>
        <p:nvSpPr>
          <p:cNvPr id="71" name="文本框 70">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grpSp>
        <p:nvGrpSpPr>
          <p:cNvPr id="118" name="组合 51251"/>
          <p:cNvGrpSpPr>
            <a:grpSpLocks/>
          </p:cNvGrpSpPr>
          <p:nvPr/>
        </p:nvGrpSpPr>
        <p:grpSpPr bwMode="auto">
          <a:xfrm>
            <a:off x="1961516" y="1394046"/>
            <a:ext cx="4617244" cy="954008"/>
            <a:chOff x="748" y="567"/>
            <a:chExt cx="3967" cy="1270"/>
          </a:xfrm>
        </p:grpSpPr>
        <p:sp>
          <p:nvSpPr>
            <p:cNvPr id="119" name="Line 3"/>
            <p:cNvSpPr>
              <a:spLocks noChangeShapeType="1"/>
            </p:cNvSpPr>
            <p:nvPr/>
          </p:nvSpPr>
          <p:spPr bwMode="auto">
            <a:xfrm>
              <a:off x="748" y="1207"/>
              <a:ext cx="3967" cy="3"/>
            </a:xfrm>
            <a:prstGeom prst="line">
              <a:avLst/>
            </a:prstGeom>
            <a:noFill/>
            <a:ln w="28575">
              <a:solidFill>
                <a:schemeClr val="tx1"/>
              </a:solidFill>
              <a:prstDash val="lgDashDot"/>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20" name="xjhgx3"/>
            <p:cNvSpPr>
              <a:spLocks noChangeArrowheads="1"/>
            </p:cNvSpPr>
            <p:nvPr/>
          </p:nvSpPr>
          <p:spPr bwMode="auto">
            <a:xfrm>
              <a:off x="2471" y="567"/>
              <a:ext cx="249" cy="1270"/>
            </a:xfrm>
            <a:custGeom>
              <a:avLst/>
              <a:gdLst/>
              <a:ahLst/>
              <a:cxnLst>
                <a:cxn ang="0">
                  <a:pos x="980" y="0"/>
                </a:cxn>
                <a:cxn ang="0">
                  <a:pos x="907" y="270"/>
                </a:cxn>
                <a:cxn ang="0">
                  <a:pos x="845" y="542"/>
                </a:cxn>
                <a:cxn ang="0">
                  <a:pos x="791" y="816"/>
                </a:cxn>
                <a:cxn ang="0">
                  <a:pos x="748" y="1091"/>
                </a:cxn>
                <a:cxn ang="0">
                  <a:pos x="714" y="1368"/>
                </a:cxn>
                <a:cxn ang="0">
                  <a:pos x="689" y="1646"/>
                </a:cxn>
                <a:cxn ang="0">
                  <a:pos x="675" y="1925"/>
                </a:cxn>
                <a:cxn ang="0">
                  <a:pos x="670" y="2204"/>
                </a:cxn>
                <a:cxn ang="0">
                  <a:pos x="675" y="2483"/>
                </a:cxn>
                <a:cxn ang="0">
                  <a:pos x="689" y="2762"/>
                </a:cxn>
                <a:cxn ang="0">
                  <a:pos x="714" y="3040"/>
                </a:cxn>
                <a:cxn ang="0">
                  <a:pos x="748" y="3317"/>
                </a:cxn>
                <a:cxn ang="0">
                  <a:pos x="791" y="3592"/>
                </a:cxn>
                <a:cxn ang="0">
                  <a:pos x="845" y="3866"/>
                </a:cxn>
                <a:cxn ang="0">
                  <a:pos x="907" y="4138"/>
                </a:cxn>
                <a:cxn ang="0">
                  <a:pos x="980" y="4408"/>
                </a:cxn>
                <a:cxn ang="0">
                  <a:pos x="0" y="4408"/>
                </a:cxn>
                <a:cxn ang="0">
                  <a:pos x="73" y="4138"/>
                </a:cxn>
                <a:cxn ang="0">
                  <a:pos x="135" y="3866"/>
                </a:cxn>
                <a:cxn ang="0">
                  <a:pos x="189" y="3592"/>
                </a:cxn>
                <a:cxn ang="0">
                  <a:pos x="232" y="3317"/>
                </a:cxn>
                <a:cxn ang="0">
                  <a:pos x="266" y="3040"/>
                </a:cxn>
                <a:cxn ang="0">
                  <a:pos x="291" y="2762"/>
                </a:cxn>
                <a:cxn ang="0">
                  <a:pos x="305" y="2483"/>
                </a:cxn>
                <a:cxn ang="0">
                  <a:pos x="310" y="2204"/>
                </a:cxn>
                <a:cxn ang="0">
                  <a:pos x="305" y="1925"/>
                </a:cxn>
                <a:cxn ang="0">
                  <a:pos x="291" y="1646"/>
                </a:cxn>
                <a:cxn ang="0">
                  <a:pos x="266" y="1368"/>
                </a:cxn>
                <a:cxn ang="0">
                  <a:pos x="232" y="1091"/>
                </a:cxn>
                <a:cxn ang="0">
                  <a:pos x="189" y="816"/>
                </a:cxn>
                <a:cxn ang="0">
                  <a:pos x="135" y="542"/>
                </a:cxn>
                <a:cxn ang="0">
                  <a:pos x="73" y="270"/>
                </a:cxn>
                <a:cxn ang="0">
                  <a:pos x="0" y="0"/>
                </a:cxn>
                <a:cxn ang="0">
                  <a:pos x="980" y="0"/>
                </a:cxn>
              </a:cxnLst>
              <a:rect l="0" t="0" r="r" b="b"/>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gradFill rotWithShape="1">
              <a:gsLst>
                <a:gs pos="0">
                  <a:schemeClr val="bg1"/>
                </a:gs>
                <a:gs pos="50000">
                  <a:srgbClr val="99CCFF"/>
                </a:gs>
                <a:gs pos="100000">
                  <a:schemeClr val="bg1"/>
                </a:gs>
              </a:gsLst>
              <a:lin ang="5400000" scaled="1"/>
            </a:gradFill>
            <a:ln w="28575">
              <a:solidFill>
                <a:srgbClr val="2D5FFF"/>
              </a:solidFill>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21" name="Oval 39"/>
            <p:cNvSpPr>
              <a:spLocks noChangeArrowheads="1"/>
            </p:cNvSpPr>
            <p:nvPr/>
          </p:nvSpPr>
          <p:spPr bwMode="auto">
            <a:xfrm>
              <a:off x="2561" y="1179"/>
              <a:ext cx="68" cy="68"/>
            </a:xfrm>
            <a:prstGeom prst="ellipse">
              <a:avLst/>
            </a:prstGeom>
            <a:solidFill>
              <a:srgbClr val="FF0000"/>
            </a:solidFill>
            <a:ln w="9525">
              <a:solidFill>
                <a:schemeClr val="tx1"/>
              </a:solidFill>
              <a:round/>
              <a:headEnd/>
              <a:tailEnd/>
            </a:ln>
          </p:spPr>
          <p:txBody>
            <a:bodyPr wrap="none" anchor="ctr"/>
            <a:lstStyle/>
            <a:p>
              <a:endParaRPr lang="zh-CN" altLang="en-US" b="1" i="1">
                <a:solidFill>
                  <a:srgbClr val="0066CC"/>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2" name="Oval 22"/>
            <p:cNvSpPr>
              <a:spLocks noChangeAspect="1" noChangeArrowheads="1"/>
            </p:cNvSpPr>
            <p:nvPr/>
          </p:nvSpPr>
          <p:spPr bwMode="auto">
            <a:xfrm>
              <a:off x="1450" y="1179"/>
              <a:ext cx="68" cy="68"/>
            </a:xfrm>
            <a:prstGeom prst="ellipse">
              <a:avLst/>
            </a:prstGeom>
            <a:solidFill>
              <a:srgbClr val="FF3300"/>
            </a:solidFill>
            <a:ln w="9525">
              <a:solidFill>
                <a:srgbClr val="FF0000"/>
              </a:solidFill>
              <a:miter lim="800000"/>
              <a:headEnd/>
              <a:tailEnd/>
            </a:ln>
          </p:spPr>
          <p:txBody>
            <a:bodyPr wrap="none" anchor="ctr"/>
            <a:lstStyle/>
            <a:p>
              <a:endParaRPr lang="zh-CN" altLang="en-US" sz="2100" b="1" i="1">
                <a:solidFill>
                  <a:srgbClr val="0066CC"/>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 name="Text Box 21"/>
            <p:cNvSpPr txBox="1">
              <a:spLocks noChangeArrowheads="1"/>
            </p:cNvSpPr>
            <p:nvPr/>
          </p:nvSpPr>
          <p:spPr bwMode="auto">
            <a:xfrm>
              <a:off x="1338" y="822"/>
              <a:ext cx="386" cy="410"/>
            </a:xfrm>
            <a:prstGeom prst="rect">
              <a:avLst/>
            </a:prstGeom>
            <a:noFill/>
            <a:ln w="9525">
              <a:noFill/>
              <a:miter lim="800000"/>
              <a:headEnd/>
              <a:tailEnd/>
            </a:ln>
          </p:spPr>
          <p:txBody>
            <a:bodyPr>
              <a:spAutoFit/>
            </a:bodyPr>
            <a:lstStyle/>
            <a:p>
              <a:pPr algn="ctr">
                <a:spcBef>
                  <a:spcPct val="50000"/>
                </a:spcBef>
              </a:pPr>
              <a:r>
                <a:rPr lang="en-US" altLang="zh-CN" b="1" i="1">
                  <a:solidFill>
                    <a:srgbClr val="0066CC"/>
                  </a:solidFill>
                  <a:latin typeface="Arial" panose="020B0604020202020204" pitchFamily="34" charset="0"/>
                  <a:ea typeface="思源黑体 CN Medium" panose="020B0600000000000000" pitchFamily="34" charset="-122"/>
                  <a:sym typeface="Arial" panose="020B0604020202020204" pitchFamily="34" charset="0"/>
                </a:rPr>
                <a:t>F</a:t>
              </a:r>
            </a:p>
          </p:txBody>
        </p:sp>
        <p:sp>
          <p:nvSpPr>
            <p:cNvPr id="124" name="Oval 22"/>
            <p:cNvSpPr>
              <a:spLocks noChangeAspect="1" noChangeArrowheads="1"/>
            </p:cNvSpPr>
            <p:nvPr/>
          </p:nvSpPr>
          <p:spPr bwMode="auto">
            <a:xfrm>
              <a:off x="3674" y="1185"/>
              <a:ext cx="68" cy="68"/>
            </a:xfrm>
            <a:prstGeom prst="ellipse">
              <a:avLst/>
            </a:prstGeom>
            <a:solidFill>
              <a:srgbClr val="FF3300"/>
            </a:solidFill>
            <a:ln w="9525">
              <a:solidFill>
                <a:srgbClr val="FF0000"/>
              </a:solidFill>
              <a:miter lim="800000"/>
              <a:headEnd/>
              <a:tailEnd/>
            </a:ln>
          </p:spPr>
          <p:txBody>
            <a:bodyPr wrap="none" anchor="ctr"/>
            <a:lstStyle/>
            <a:p>
              <a:endParaRPr lang="zh-CN" altLang="en-US" sz="2100" b="1" i="1">
                <a:solidFill>
                  <a:srgbClr val="0066CC"/>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5" name="Text Box 21"/>
            <p:cNvSpPr txBox="1">
              <a:spLocks noChangeArrowheads="1"/>
            </p:cNvSpPr>
            <p:nvPr/>
          </p:nvSpPr>
          <p:spPr bwMode="auto">
            <a:xfrm>
              <a:off x="3492" y="799"/>
              <a:ext cx="386" cy="410"/>
            </a:xfrm>
            <a:prstGeom prst="rect">
              <a:avLst/>
            </a:prstGeom>
            <a:noFill/>
            <a:ln w="9525">
              <a:noFill/>
              <a:miter lim="800000"/>
              <a:headEnd/>
              <a:tailEnd/>
            </a:ln>
          </p:spPr>
          <p:txBody>
            <a:bodyPr>
              <a:spAutoFit/>
            </a:bodyPr>
            <a:lstStyle/>
            <a:p>
              <a:pPr algn="ctr">
                <a:spcBef>
                  <a:spcPct val="50000"/>
                </a:spcBef>
              </a:pPr>
              <a:r>
                <a:rPr lang="en-US" altLang="zh-CN" b="1" i="1">
                  <a:solidFill>
                    <a:srgbClr val="0066CC"/>
                  </a:solidFill>
                  <a:latin typeface="Arial" panose="020B0604020202020204" pitchFamily="34" charset="0"/>
                  <a:ea typeface="思源黑体 CN Medium" panose="020B0600000000000000" pitchFamily="34" charset="-122"/>
                  <a:sym typeface="Arial" panose="020B0604020202020204" pitchFamily="34" charset="0"/>
                </a:rPr>
                <a:t>F</a:t>
              </a:r>
            </a:p>
          </p:txBody>
        </p:sp>
      </p:grpSp>
      <p:grpSp>
        <p:nvGrpSpPr>
          <p:cNvPr id="126" name="组合 51252"/>
          <p:cNvGrpSpPr>
            <a:grpSpLocks/>
          </p:cNvGrpSpPr>
          <p:nvPr/>
        </p:nvGrpSpPr>
        <p:grpSpPr bwMode="auto">
          <a:xfrm>
            <a:off x="2365138" y="1176700"/>
            <a:ext cx="1783556" cy="1353070"/>
            <a:chOff x="1087" y="278"/>
            <a:chExt cx="1567" cy="1835"/>
          </a:xfrm>
        </p:grpSpPr>
        <p:grpSp>
          <p:nvGrpSpPr>
            <p:cNvPr id="127" name="组合 51214"/>
            <p:cNvGrpSpPr>
              <a:grpSpLocks/>
            </p:cNvGrpSpPr>
            <p:nvPr/>
          </p:nvGrpSpPr>
          <p:grpSpPr bwMode="auto">
            <a:xfrm>
              <a:off x="1087" y="1217"/>
              <a:ext cx="1508" cy="8"/>
              <a:chOff x="1237" y="2387"/>
              <a:chExt cx="1679" cy="8"/>
            </a:xfrm>
          </p:grpSpPr>
          <p:sp>
            <p:nvSpPr>
              <p:cNvPr id="134" name="Line 11"/>
              <p:cNvSpPr>
                <a:spLocks noChangeShapeType="1"/>
              </p:cNvSpPr>
              <p:nvPr/>
            </p:nvSpPr>
            <p:spPr bwMode="auto">
              <a:xfrm>
                <a:off x="1237" y="2395"/>
                <a:ext cx="1679"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35" name="直接连接符 51216"/>
              <p:cNvSpPr>
                <a:spLocks noChangeShapeType="1"/>
              </p:cNvSpPr>
              <p:nvPr/>
            </p:nvSpPr>
            <p:spPr bwMode="auto">
              <a:xfrm flipV="1">
                <a:off x="1837" y="2387"/>
                <a:ext cx="181" cy="0"/>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28" name="组合 51246"/>
            <p:cNvGrpSpPr>
              <a:grpSpLocks/>
            </p:cNvGrpSpPr>
            <p:nvPr/>
          </p:nvGrpSpPr>
          <p:grpSpPr bwMode="auto">
            <a:xfrm>
              <a:off x="1274" y="1595"/>
              <a:ext cx="1380" cy="518"/>
              <a:chOff x="1577" y="1593"/>
              <a:chExt cx="1474" cy="520"/>
            </a:xfrm>
          </p:grpSpPr>
          <p:sp>
            <p:nvSpPr>
              <p:cNvPr id="132" name="Freeform 14"/>
              <p:cNvSpPr>
                <a:spLocks noChangeArrowheads="1"/>
              </p:cNvSpPr>
              <p:nvPr/>
            </p:nvSpPr>
            <p:spPr bwMode="auto">
              <a:xfrm>
                <a:off x="1577" y="1593"/>
                <a:ext cx="1474" cy="520"/>
              </a:xfrm>
              <a:custGeom>
                <a:avLst/>
                <a:gdLst/>
                <a:ahLst/>
                <a:cxnLst>
                  <a:cxn ang="0">
                    <a:pos x="0" y="520"/>
                  </a:cxn>
                  <a:cxn ang="0">
                    <a:pos x="1474" y="0"/>
                  </a:cxn>
                </a:cxnLst>
                <a:rect l="0" t="0" r="r" b="b"/>
                <a:pathLst>
                  <a:path w="1474" h="520">
                    <a:moveTo>
                      <a:pt x="0" y="520"/>
                    </a:moveTo>
                    <a:lnTo>
                      <a:pt x="1474" y="0"/>
                    </a:lnTo>
                  </a:path>
                </a:pathLst>
              </a:cu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33" name="直接连接符 51222"/>
              <p:cNvSpPr>
                <a:spLocks noChangeShapeType="1"/>
              </p:cNvSpPr>
              <p:nvPr/>
            </p:nvSpPr>
            <p:spPr bwMode="auto">
              <a:xfrm flipV="1">
                <a:off x="1930" y="1916"/>
                <a:ext cx="196" cy="68"/>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29" name="组合 51245"/>
            <p:cNvGrpSpPr>
              <a:grpSpLocks/>
            </p:cNvGrpSpPr>
            <p:nvPr/>
          </p:nvGrpSpPr>
          <p:grpSpPr bwMode="auto">
            <a:xfrm>
              <a:off x="1211" y="278"/>
              <a:ext cx="1379" cy="518"/>
              <a:chOff x="1509" y="271"/>
              <a:chExt cx="1474" cy="520"/>
            </a:xfrm>
          </p:grpSpPr>
          <p:sp>
            <p:nvSpPr>
              <p:cNvPr id="130" name="Freeform 17"/>
              <p:cNvSpPr>
                <a:spLocks noChangeArrowheads="1"/>
              </p:cNvSpPr>
              <p:nvPr/>
            </p:nvSpPr>
            <p:spPr bwMode="auto">
              <a:xfrm>
                <a:off x="1509" y="271"/>
                <a:ext cx="1474" cy="520"/>
              </a:xfrm>
              <a:custGeom>
                <a:avLst/>
                <a:gdLst/>
                <a:ahLst/>
                <a:cxnLst>
                  <a:cxn ang="0">
                    <a:pos x="0" y="0"/>
                  </a:cxn>
                  <a:cxn ang="0">
                    <a:pos x="1474" y="520"/>
                  </a:cxn>
                </a:cxnLst>
                <a:rect l="0" t="0" r="r" b="b"/>
                <a:pathLst>
                  <a:path w="1474" h="520">
                    <a:moveTo>
                      <a:pt x="0" y="0"/>
                    </a:moveTo>
                    <a:lnTo>
                      <a:pt x="1474" y="520"/>
                    </a:lnTo>
                  </a:path>
                </a:pathLst>
              </a:cu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31" name="直接连接符 51225"/>
              <p:cNvSpPr>
                <a:spLocks noChangeShapeType="1"/>
              </p:cNvSpPr>
              <p:nvPr/>
            </p:nvSpPr>
            <p:spPr bwMode="auto">
              <a:xfrm>
                <a:off x="1906" y="406"/>
                <a:ext cx="174" cy="68"/>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36" name="组合 51253"/>
          <p:cNvGrpSpPr>
            <a:grpSpLocks/>
          </p:cNvGrpSpPr>
          <p:nvPr/>
        </p:nvGrpSpPr>
        <p:grpSpPr bwMode="auto">
          <a:xfrm>
            <a:off x="4067732" y="1560619"/>
            <a:ext cx="1859756" cy="586123"/>
            <a:chOff x="2588" y="799"/>
            <a:chExt cx="1562" cy="805"/>
          </a:xfrm>
        </p:grpSpPr>
        <p:grpSp>
          <p:nvGrpSpPr>
            <p:cNvPr id="137" name="组合 51211"/>
            <p:cNvGrpSpPr>
              <a:grpSpLocks/>
            </p:cNvGrpSpPr>
            <p:nvPr/>
          </p:nvGrpSpPr>
          <p:grpSpPr bwMode="auto">
            <a:xfrm>
              <a:off x="2598" y="799"/>
              <a:ext cx="1507" cy="8"/>
              <a:chOff x="1229" y="1979"/>
              <a:chExt cx="1679" cy="8"/>
            </a:xfrm>
          </p:grpSpPr>
          <p:sp>
            <p:nvSpPr>
              <p:cNvPr id="144" name="Line 5"/>
              <p:cNvSpPr>
                <a:spLocks noChangeShapeType="1"/>
              </p:cNvSpPr>
              <p:nvPr/>
            </p:nvSpPr>
            <p:spPr bwMode="auto">
              <a:xfrm>
                <a:off x="1229" y="1987"/>
                <a:ext cx="1679"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45" name="直接连接符 51213"/>
              <p:cNvSpPr>
                <a:spLocks noChangeShapeType="1"/>
              </p:cNvSpPr>
              <p:nvPr/>
            </p:nvSpPr>
            <p:spPr bwMode="auto">
              <a:xfrm flipV="1">
                <a:off x="1837" y="1979"/>
                <a:ext cx="181" cy="0"/>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38" name="组合 51217"/>
            <p:cNvGrpSpPr>
              <a:grpSpLocks/>
            </p:cNvGrpSpPr>
            <p:nvPr/>
          </p:nvGrpSpPr>
          <p:grpSpPr bwMode="auto">
            <a:xfrm>
              <a:off x="2642" y="1595"/>
              <a:ext cx="1508" cy="9"/>
              <a:chOff x="1219" y="2795"/>
              <a:chExt cx="1679" cy="9"/>
            </a:xfrm>
          </p:grpSpPr>
          <p:sp>
            <p:nvSpPr>
              <p:cNvPr id="142" name="Line 8"/>
              <p:cNvSpPr>
                <a:spLocks noChangeShapeType="1"/>
              </p:cNvSpPr>
              <p:nvPr/>
            </p:nvSpPr>
            <p:spPr bwMode="auto">
              <a:xfrm>
                <a:off x="1219" y="2804"/>
                <a:ext cx="1679"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43" name="直接连接符 51219"/>
              <p:cNvSpPr>
                <a:spLocks noChangeShapeType="1"/>
              </p:cNvSpPr>
              <p:nvPr/>
            </p:nvSpPr>
            <p:spPr bwMode="auto">
              <a:xfrm flipV="1">
                <a:off x="1905" y="2795"/>
                <a:ext cx="135" cy="0"/>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39" name="组合 51226"/>
            <p:cNvGrpSpPr>
              <a:grpSpLocks/>
            </p:cNvGrpSpPr>
            <p:nvPr/>
          </p:nvGrpSpPr>
          <p:grpSpPr bwMode="auto">
            <a:xfrm>
              <a:off x="2588" y="1217"/>
              <a:ext cx="1508" cy="9"/>
              <a:chOff x="2908" y="2387"/>
              <a:chExt cx="1679" cy="9"/>
            </a:xfrm>
          </p:grpSpPr>
          <p:sp>
            <p:nvSpPr>
              <p:cNvPr id="140" name="Line 20"/>
              <p:cNvSpPr>
                <a:spLocks noChangeShapeType="1"/>
              </p:cNvSpPr>
              <p:nvPr/>
            </p:nvSpPr>
            <p:spPr bwMode="auto">
              <a:xfrm>
                <a:off x="2908" y="2396"/>
                <a:ext cx="1679"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41" name="直接连接符 51228"/>
              <p:cNvSpPr>
                <a:spLocks noChangeShapeType="1"/>
              </p:cNvSpPr>
              <p:nvPr/>
            </p:nvSpPr>
            <p:spPr bwMode="auto">
              <a:xfrm flipV="1">
                <a:off x="3583" y="2387"/>
                <a:ext cx="181" cy="0"/>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46" name="组合 51289"/>
          <p:cNvGrpSpPr>
            <a:grpSpLocks/>
          </p:cNvGrpSpPr>
          <p:nvPr/>
        </p:nvGrpSpPr>
        <p:grpSpPr bwMode="auto">
          <a:xfrm>
            <a:off x="4121310" y="1581106"/>
            <a:ext cx="1350169" cy="565635"/>
            <a:chOff x="2562" y="777"/>
            <a:chExt cx="1134" cy="635"/>
          </a:xfrm>
        </p:grpSpPr>
        <p:sp>
          <p:nvSpPr>
            <p:cNvPr id="147" name="直接连接符 51230"/>
            <p:cNvSpPr>
              <a:spLocks noChangeShapeType="1"/>
            </p:cNvSpPr>
            <p:nvPr/>
          </p:nvSpPr>
          <p:spPr bwMode="auto">
            <a:xfrm flipV="1">
              <a:off x="2562" y="1102"/>
              <a:ext cx="1112" cy="310"/>
            </a:xfrm>
            <a:prstGeom prst="line">
              <a:avLst/>
            </a:prstGeom>
            <a:noFill/>
            <a:ln w="28575">
              <a:solidFill>
                <a:srgbClr val="CC0000"/>
              </a:solidFill>
              <a:prstDash val="dash"/>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48" name="直接连接符 51231"/>
            <p:cNvSpPr>
              <a:spLocks noChangeShapeType="1"/>
            </p:cNvSpPr>
            <p:nvPr/>
          </p:nvSpPr>
          <p:spPr bwMode="auto">
            <a:xfrm>
              <a:off x="2583" y="777"/>
              <a:ext cx="1068" cy="317"/>
            </a:xfrm>
            <a:prstGeom prst="line">
              <a:avLst/>
            </a:prstGeom>
            <a:noFill/>
            <a:ln w="28575">
              <a:solidFill>
                <a:srgbClr val="CC0000"/>
              </a:solidFill>
              <a:prstDash val="dash"/>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49" name="直接连接符 51232"/>
            <p:cNvSpPr>
              <a:spLocks noChangeShapeType="1"/>
            </p:cNvSpPr>
            <p:nvPr/>
          </p:nvSpPr>
          <p:spPr bwMode="auto">
            <a:xfrm>
              <a:off x="2626" y="1102"/>
              <a:ext cx="1070" cy="0"/>
            </a:xfrm>
            <a:prstGeom prst="line">
              <a:avLst/>
            </a:prstGeom>
            <a:noFill/>
            <a:ln w="28575">
              <a:solidFill>
                <a:schemeClr val="tx1"/>
              </a:solidFill>
              <a:prstDash val="dash"/>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50" name="任意多边形 149"/>
          <p:cNvSpPr>
            <a:spLocks noChangeArrowheads="1"/>
          </p:cNvSpPr>
          <p:nvPr/>
        </p:nvSpPr>
        <p:spPr bwMode="auto">
          <a:xfrm rot="-6123047">
            <a:off x="4690777" y="1561426"/>
            <a:ext cx="161228" cy="188119"/>
          </a:xfrm>
          <a:custGeom>
            <a:avLst/>
            <a:gdLst/>
            <a:ahLst/>
            <a:cxnLst>
              <a:cxn ang="0">
                <a:pos x="0" y="0"/>
              </a:cxn>
              <a:cxn ang="0">
                <a:pos x="91" y="385"/>
              </a:cxn>
              <a:cxn ang="0">
                <a:pos x="386" y="544"/>
              </a:cxn>
            </a:cxnLst>
            <a:rect l="0" t="0" r="r" b="b"/>
            <a:pathLst>
              <a:path w="386" h="544">
                <a:moveTo>
                  <a:pt x="0" y="0"/>
                </a:moveTo>
                <a:cubicBezTo>
                  <a:pt x="13" y="147"/>
                  <a:pt x="27" y="294"/>
                  <a:pt x="91" y="385"/>
                </a:cubicBezTo>
                <a:cubicBezTo>
                  <a:pt x="155" y="476"/>
                  <a:pt x="270" y="510"/>
                  <a:pt x="386" y="544"/>
                </a:cubicBezTo>
              </a:path>
            </a:pathLst>
          </a:custGeom>
          <a:noFill/>
          <a:ln w="28575">
            <a:solidFill>
              <a:schemeClr val="tx1"/>
            </a:solidFill>
            <a:round/>
            <a:headEnd/>
            <a:tailEnd type="triangle" w="med" len="lg"/>
          </a:ln>
        </p:spPr>
        <p:txBody>
          <a:bodyPr lIns="68580" tIns="34290" rIns="68580" bIns="34290"/>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51" name="任意多边形 150"/>
          <p:cNvSpPr>
            <a:spLocks noChangeArrowheads="1"/>
          </p:cNvSpPr>
          <p:nvPr/>
        </p:nvSpPr>
        <p:spPr bwMode="auto">
          <a:xfrm rot="6231661" flipV="1">
            <a:off x="4758518" y="2017382"/>
            <a:ext cx="181716" cy="160735"/>
          </a:xfrm>
          <a:custGeom>
            <a:avLst/>
            <a:gdLst/>
            <a:ahLst/>
            <a:cxnLst>
              <a:cxn ang="0">
                <a:pos x="0" y="0"/>
              </a:cxn>
              <a:cxn ang="0">
                <a:pos x="91" y="385"/>
              </a:cxn>
              <a:cxn ang="0">
                <a:pos x="386" y="544"/>
              </a:cxn>
            </a:cxnLst>
            <a:rect l="0" t="0" r="r" b="b"/>
            <a:pathLst>
              <a:path w="386" h="544">
                <a:moveTo>
                  <a:pt x="0" y="0"/>
                </a:moveTo>
                <a:cubicBezTo>
                  <a:pt x="13" y="147"/>
                  <a:pt x="27" y="294"/>
                  <a:pt x="91" y="385"/>
                </a:cubicBezTo>
                <a:cubicBezTo>
                  <a:pt x="155" y="476"/>
                  <a:pt x="270" y="510"/>
                  <a:pt x="386" y="544"/>
                </a:cubicBezTo>
              </a:path>
            </a:pathLst>
          </a:custGeom>
          <a:noFill/>
          <a:ln w="28575">
            <a:solidFill>
              <a:schemeClr val="tx1"/>
            </a:solidFill>
            <a:round/>
            <a:headEnd/>
            <a:tailEnd type="triangle" w="med" len="lg"/>
          </a:ln>
        </p:spPr>
        <p:txBody>
          <a:bodyPr lIns="68580" tIns="34290" rIns="68580" bIns="34290"/>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52" name="组合 51255"/>
          <p:cNvGrpSpPr>
            <a:grpSpLocks/>
          </p:cNvGrpSpPr>
          <p:nvPr/>
        </p:nvGrpSpPr>
        <p:grpSpPr bwMode="auto">
          <a:xfrm>
            <a:off x="1910318" y="2713268"/>
            <a:ext cx="4723209" cy="1131270"/>
            <a:chOff x="748" y="567"/>
            <a:chExt cx="3967" cy="1270"/>
          </a:xfrm>
        </p:grpSpPr>
        <p:sp>
          <p:nvSpPr>
            <p:cNvPr id="153" name="Line 3"/>
            <p:cNvSpPr>
              <a:spLocks noChangeShapeType="1"/>
            </p:cNvSpPr>
            <p:nvPr/>
          </p:nvSpPr>
          <p:spPr bwMode="auto">
            <a:xfrm>
              <a:off x="748" y="1207"/>
              <a:ext cx="3967" cy="3"/>
            </a:xfrm>
            <a:prstGeom prst="line">
              <a:avLst/>
            </a:prstGeom>
            <a:noFill/>
            <a:ln w="28575">
              <a:solidFill>
                <a:schemeClr val="tx1"/>
              </a:solidFill>
              <a:prstDash val="lgDashDot"/>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54" name="xjhgx3"/>
            <p:cNvSpPr>
              <a:spLocks noChangeArrowheads="1"/>
            </p:cNvSpPr>
            <p:nvPr/>
          </p:nvSpPr>
          <p:spPr bwMode="auto">
            <a:xfrm>
              <a:off x="2471" y="567"/>
              <a:ext cx="249" cy="1270"/>
            </a:xfrm>
            <a:custGeom>
              <a:avLst/>
              <a:gdLst/>
              <a:ahLst/>
              <a:cxnLst>
                <a:cxn ang="0">
                  <a:pos x="980" y="0"/>
                </a:cxn>
                <a:cxn ang="0">
                  <a:pos x="907" y="270"/>
                </a:cxn>
                <a:cxn ang="0">
                  <a:pos x="845" y="542"/>
                </a:cxn>
                <a:cxn ang="0">
                  <a:pos x="791" y="816"/>
                </a:cxn>
                <a:cxn ang="0">
                  <a:pos x="748" y="1091"/>
                </a:cxn>
                <a:cxn ang="0">
                  <a:pos x="714" y="1368"/>
                </a:cxn>
                <a:cxn ang="0">
                  <a:pos x="689" y="1646"/>
                </a:cxn>
                <a:cxn ang="0">
                  <a:pos x="675" y="1925"/>
                </a:cxn>
                <a:cxn ang="0">
                  <a:pos x="670" y="2204"/>
                </a:cxn>
                <a:cxn ang="0">
                  <a:pos x="675" y="2483"/>
                </a:cxn>
                <a:cxn ang="0">
                  <a:pos x="689" y="2762"/>
                </a:cxn>
                <a:cxn ang="0">
                  <a:pos x="714" y="3040"/>
                </a:cxn>
                <a:cxn ang="0">
                  <a:pos x="748" y="3317"/>
                </a:cxn>
                <a:cxn ang="0">
                  <a:pos x="791" y="3592"/>
                </a:cxn>
                <a:cxn ang="0">
                  <a:pos x="845" y="3866"/>
                </a:cxn>
                <a:cxn ang="0">
                  <a:pos x="907" y="4138"/>
                </a:cxn>
                <a:cxn ang="0">
                  <a:pos x="980" y="4408"/>
                </a:cxn>
                <a:cxn ang="0">
                  <a:pos x="0" y="4408"/>
                </a:cxn>
                <a:cxn ang="0">
                  <a:pos x="73" y="4138"/>
                </a:cxn>
                <a:cxn ang="0">
                  <a:pos x="135" y="3866"/>
                </a:cxn>
                <a:cxn ang="0">
                  <a:pos x="189" y="3592"/>
                </a:cxn>
                <a:cxn ang="0">
                  <a:pos x="232" y="3317"/>
                </a:cxn>
                <a:cxn ang="0">
                  <a:pos x="266" y="3040"/>
                </a:cxn>
                <a:cxn ang="0">
                  <a:pos x="291" y="2762"/>
                </a:cxn>
                <a:cxn ang="0">
                  <a:pos x="305" y="2483"/>
                </a:cxn>
                <a:cxn ang="0">
                  <a:pos x="310" y="2204"/>
                </a:cxn>
                <a:cxn ang="0">
                  <a:pos x="305" y="1925"/>
                </a:cxn>
                <a:cxn ang="0">
                  <a:pos x="291" y="1646"/>
                </a:cxn>
                <a:cxn ang="0">
                  <a:pos x="266" y="1368"/>
                </a:cxn>
                <a:cxn ang="0">
                  <a:pos x="232" y="1091"/>
                </a:cxn>
                <a:cxn ang="0">
                  <a:pos x="189" y="816"/>
                </a:cxn>
                <a:cxn ang="0">
                  <a:pos x="135" y="542"/>
                </a:cxn>
                <a:cxn ang="0">
                  <a:pos x="73" y="270"/>
                </a:cxn>
                <a:cxn ang="0">
                  <a:pos x="0" y="0"/>
                </a:cxn>
                <a:cxn ang="0">
                  <a:pos x="980" y="0"/>
                </a:cxn>
              </a:cxnLst>
              <a:rect l="0" t="0" r="r" b="b"/>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gradFill rotWithShape="1">
              <a:gsLst>
                <a:gs pos="0">
                  <a:schemeClr val="bg1"/>
                </a:gs>
                <a:gs pos="50000">
                  <a:srgbClr val="99CCFF"/>
                </a:gs>
                <a:gs pos="100000">
                  <a:schemeClr val="bg1"/>
                </a:gs>
              </a:gsLst>
              <a:lin ang="5400000" scaled="1"/>
            </a:gradFill>
            <a:ln w="28575">
              <a:solidFill>
                <a:srgbClr val="2D5FFF"/>
              </a:solidFill>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55" name="Oval 39"/>
            <p:cNvSpPr>
              <a:spLocks noChangeArrowheads="1"/>
            </p:cNvSpPr>
            <p:nvPr/>
          </p:nvSpPr>
          <p:spPr bwMode="auto">
            <a:xfrm>
              <a:off x="2561" y="1179"/>
              <a:ext cx="68" cy="68"/>
            </a:xfrm>
            <a:prstGeom prst="ellipse">
              <a:avLst/>
            </a:prstGeom>
            <a:solidFill>
              <a:srgbClr val="FF0000"/>
            </a:solidFill>
            <a:ln w="9525">
              <a:solidFill>
                <a:schemeClr val="tx1"/>
              </a:solidFill>
              <a:round/>
              <a:headEnd/>
              <a:tailEnd/>
            </a:ln>
          </p:spPr>
          <p:txBody>
            <a:bodyPr wrap="none" anchor="ctr"/>
            <a:lstStyle/>
            <a:p>
              <a:endParaRPr lang="zh-CN" altLang="en-US" b="1" i="1">
                <a:solidFill>
                  <a:srgbClr val="0066CC"/>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6" name="Oval 22"/>
            <p:cNvSpPr>
              <a:spLocks noChangeAspect="1" noChangeArrowheads="1"/>
            </p:cNvSpPr>
            <p:nvPr/>
          </p:nvSpPr>
          <p:spPr bwMode="auto">
            <a:xfrm>
              <a:off x="1450" y="1179"/>
              <a:ext cx="68" cy="68"/>
            </a:xfrm>
            <a:prstGeom prst="ellipse">
              <a:avLst/>
            </a:prstGeom>
            <a:solidFill>
              <a:srgbClr val="FF3300"/>
            </a:solidFill>
            <a:ln w="9525">
              <a:solidFill>
                <a:srgbClr val="FF0000"/>
              </a:solidFill>
              <a:miter lim="800000"/>
              <a:headEnd/>
              <a:tailEnd/>
            </a:ln>
          </p:spPr>
          <p:txBody>
            <a:bodyPr wrap="none" anchor="ctr"/>
            <a:lstStyle/>
            <a:p>
              <a:endParaRPr lang="zh-CN" altLang="en-US" sz="2100" b="1" i="1">
                <a:solidFill>
                  <a:srgbClr val="0066CC"/>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7" name="Text Box 21"/>
            <p:cNvSpPr txBox="1">
              <a:spLocks noChangeArrowheads="1"/>
            </p:cNvSpPr>
            <p:nvPr/>
          </p:nvSpPr>
          <p:spPr bwMode="auto">
            <a:xfrm>
              <a:off x="1338" y="822"/>
              <a:ext cx="386" cy="346"/>
            </a:xfrm>
            <a:prstGeom prst="rect">
              <a:avLst/>
            </a:prstGeom>
            <a:noFill/>
            <a:ln w="9525">
              <a:noFill/>
              <a:miter lim="800000"/>
              <a:headEnd/>
              <a:tailEnd/>
            </a:ln>
          </p:spPr>
          <p:txBody>
            <a:bodyPr>
              <a:spAutoFit/>
            </a:bodyPr>
            <a:lstStyle/>
            <a:p>
              <a:pPr algn="ctr">
                <a:spcBef>
                  <a:spcPct val="50000"/>
                </a:spcBef>
              </a:pPr>
              <a:r>
                <a:rPr lang="en-US" altLang="zh-CN" b="1" i="1">
                  <a:solidFill>
                    <a:srgbClr val="0066CC"/>
                  </a:solidFill>
                  <a:latin typeface="Arial" panose="020B0604020202020204" pitchFamily="34" charset="0"/>
                  <a:ea typeface="思源黑体 CN Medium" panose="020B0600000000000000" pitchFamily="34" charset="-122"/>
                  <a:sym typeface="Arial" panose="020B0604020202020204" pitchFamily="34" charset="0"/>
                </a:rPr>
                <a:t>F</a:t>
              </a:r>
            </a:p>
          </p:txBody>
        </p:sp>
        <p:sp>
          <p:nvSpPr>
            <p:cNvPr id="158" name="Oval 22"/>
            <p:cNvSpPr>
              <a:spLocks noChangeAspect="1" noChangeArrowheads="1"/>
            </p:cNvSpPr>
            <p:nvPr/>
          </p:nvSpPr>
          <p:spPr bwMode="auto">
            <a:xfrm>
              <a:off x="3674" y="1185"/>
              <a:ext cx="68" cy="68"/>
            </a:xfrm>
            <a:prstGeom prst="ellipse">
              <a:avLst/>
            </a:prstGeom>
            <a:solidFill>
              <a:srgbClr val="FF3300"/>
            </a:solidFill>
            <a:ln w="9525">
              <a:solidFill>
                <a:srgbClr val="FF0000"/>
              </a:solidFill>
              <a:miter lim="800000"/>
              <a:headEnd/>
              <a:tailEnd/>
            </a:ln>
          </p:spPr>
          <p:txBody>
            <a:bodyPr wrap="none" anchor="ctr"/>
            <a:lstStyle/>
            <a:p>
              <a:endParaRPr lang="zh-CN" altLang="en-US" sz="2100" b="1" i="1">
                <a:solidFill>
                  <a:srgbClr val="0066CC"/>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9" name="Text Box 21"/>
            <p:cNvSpPr txBox="1">
              <a:spLocks noChangeArrowheads="1"/>
            </p:cNvSpPr>
            <p:nvPr/>
          </p:nvSpPr>
          <p:spPr bwMode="auto">
            <a:xfrm>
              <a:off x="3492" y="799"/>
              <a:ext cx="386" cy="346"/>
            </a:xfrm>
            <a:prstGeom prst="rect">
              <a:avLst/>
            </a:prstGeom>
            <a:noFill/>
            <a:ln w="9525">
              <a:noFill/>
              <a:miter lim="800000"/>
              <a:headEnd/>
              <a:tailEnd/>
            </a:ln>
          </p:spPr>
          <p:txBody>
            <a:bodyPr>
              <a:spAutoFit/>
            </a:bodyPr>
            <a:lstStyle/>
            <a:p>
              <a:pPr algn="ctr">
                <a:spcBef>
                  <a:spcPct val="50000"/>
                </a:spcBef>
              </a:pPr>
              <a:r>
                <a:rPr lang="en-US" altLang="zh-CN" b="1" i="1">
                  <a:solidFill>
                    <a:srgbClr val="0066CC"/>
                  </a:solidFill>
                  <a:latin typeface="Arial" panose="020B0604020202020204" pitchFamily="34" charset="0"/>
                  <a:ea typeface="思源黑体 CN Medium" panose="020B0600000000000000" pitchFamily="34" charset="-122"/>
                  <a:sym typeface="Arial" panose="020B0604020202020204" pitchFamily="34" charset="0"/>
                </a:rPr>
                <a:t>F</a:t>
              </a:r>
            </a:p>
          </p:txBody>
        </p:sp>
      </p:grpSp>
      <p:grpSp>
        <p:nvGrpSpPr>
          <p:cNvPr id="160" name="组合 51294"/>
          <p:cNvGrpSpPr>
            <a:grpSpLocks/>
          </p:cNvGrpSpPr>
          <p:nvPr/>
        </p:nvGrpSpPr>
        <p:grpSpPr bwMode="auto">
          <a:xfrm>
            <a:off x="4086185" y="2438458"/>
            <a:ext cx="1907381" cy="1615088"/>
            <a:chOff x="2585" y="2568"/>
            <a:chExt cx="1602" cy="1666"/>
          </a:xfrm>
        </p:grpSpPr>
        <p:grpSp>
          <p:nvGrpSpPr>
            <p:cNvPr id="161" name="组合 51267"/>
            <p:cNvGrpSpPr>
              <a:grpSpLocks/>
            </p:cNvGrpSpPr>
            <p:nvPr/>
          </p:nvGrpSpPr>
          <p:grpSpPr bwMode="auto">
            <a:xfrm rot="-186246">
              <a:off x="2585" y="2568"/>
              <a:ext cx="1380" cy="518"/>
              <a:chOff x="1577" y="1593"/>
              <a:chExt cx="1474" cy="520"/>
            </a:xfrm>
          </p:grpSpPr>
          <p:sp>
            <p:nvSpPr>
              <p:cNvPr id="168" name="Freeform 14"/>
              <p:cNvSpPr>
                <a:spLocks noChangeArrowheads="1"/>
              </p:cNvSpPr>
              <p:nvPr/>
            </p:nvSpPr>
            <p:spPr bwMode="auto">
              <a:xfrm>
                <a:off x="1577" y="1593"/>
                <a:ext cx="1474" cy="520"/>
              </a:xfrm>
              <a:custGeom>
                <a:avLst/>
                <a:gdLst/>
                <a:ahLst/>
                <a:cxnLst>
                  <a:cxn ang="0">
                    <a:pos x="0" y="520"/>
                  </a:cxn>
                  <a:cxn ang="0">
                    <a:pos x="1474" y="0"/>
                  </a:cxn>
                </a:cxnLst>
                <a:rect l="0" t="0" r="r" b="b"/>
                <a:pathLst>
                  <a:path w="1474" h="520">
                    <a:moveTo>
                      <a:pt x="0" y="520"/>
                    </a:moveTo>
                    <a:lnTo>
                      <a:pt x="1474" y="0"/>
                    </a:lnTo>
                  </a:path>
                </a:pathLst>
              </a:cu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69" name="直接连接符 51269"/>
              <p:cNvSpPr>
                <a:spLocks noChangeShapeType="1"/>
              </p:cNvSpPr>
              <p:nvPr/>
            </p:nvSpPr>
            <p:spPr bwMode="auto">
              <a:xfrm flipV="1">
                <a:off x="1930" y="1916"/>
                <a:ext cx="196" cy="68"/>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62" name="组合 51270"/>
            <p:cNvGrpSpPr>
              <a:grpSpLocks/>
            </p:cNvGrpSpPr>
            <p:nvPr/>
          </p:nvGrpSpPr>
          <p:grpSpPr bwMode="auto">
            <a:xfrm>
              <a:off x="2618" y="3690"/>
              <a:ext cx="1315" cy="544"/>
              <a:chOff x="1494" y="303"/>
              <a:chExt cx="1474" cy="520"/>
            </a:xfrm>
          </p:grpSpPr>
          <p:sp>
            <p:nvSpPr>
              <p:cNvPr id="166" name="Freeform 17"/>
              <p:cNvSpPr>
                <a:spLocks noChangeArrowheads="1"/>
              </p:cNvSpPr>
              <p:nvPr/>
            </p:nvSpPr>
            <p:spPr bwMode="auto">
              <a:xfrm>
                <a:off x="1494" y="303"/>
                <a:ext cx="1474" cy="520"/>
              </a:xfrm>
              <a:custGeom>
                <a:avLst/>
                <a:gdLst/>
                <a:ahLst/>
                <a:cxnLst>
                  <a:cxn ang="0">
                    <a:pos x="0" y="0"/>
                  </a:cxn>
                  <a:cxn ang="0">
                    <a:pos x="1474" y="520"/>
                  </a:cxn>
                </a:cxnLst>
                <a:rect l="0" t="0" r="r" b="b"/>
                <a:pathLst>
                  <a:path w="1474" h="520">
                    <a:moveTo>
                      <a:pt x="0" y="0"/>
                    </a:moveTo>
                    <a:lnTo>
                      <a:pt x="1474" y="520"/>
                    </a:lnTo>
                  </a:path>
                </a:pathLst>
              </a:custGeom>
              <a:noFill/>
              <a:ln w="28575">
                <a:solidFill>
                  <a:srgbClr val="FF0000"/>
                </a:solidFill>
                <a:miter lim="800000"/>
                <a:headEnd/>
                <a:tailEnd/>
              </a:ln>
            </p:spPr>
            <p:txBody>
              <a:body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67" name="直接连接符 51272"/>
              <p:cNvSpPr>
                <a:spLocks noChangeShapeType="1"/>
              </p:cNvSpPr>
              <p:nvPr/>
            </p:nvSpPr>
            <p:spPr bwMode="auto">
              <a:xfrm>
                <a:off x="1906" y="406"/>
                <a:ext cx="174" cy="68"/>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63" name="组合 51280"/>
            <p:cNvGrpSpPr>
              <a:grpSpLocks/>
            </p:cNvGrpSpPr>
            <p:nvPr/>
          </p:nvGrpSpPr>
          <p:grpSpPr bwMode="auto">
            <a:xfrm>
              <a:off x="2679" y="3407"/>
              <a:ext cx="1508" cy="33"/>
              <a:chOff x="2911" y="2387"/>
              <a:chExt cx="1679" cy="33"/>
            </a:xfrm>
          </p:grpSpPr>
          <p:sp>
            <p:nvSpPr>
              <p:cNvPr id="164" name="Line 20"/>
              <p:cNvSpPr>
                <a:spLocks noChangeShapeType="1"/>
              </p:cNvSpPr>
              <p:nvPr/>
            </p:nvSpPr>
            <p:spPr bwMode="auto">
              <a:xfrm>
                <a:off x="2911" y="2420"/>
                <a:ext cx="1679" cy="0"/>
              </a:xfrm>
              <a:prstGeom prst="line">
                <a:avLst/>
              </a:prstGeom>
              <a:noFill/>
              <a:ln w="28575">
                <a:solidFill>
                  <a:srgbClr val="FF0000"/>
                </a:solidFill>
                <a:miter lim="800000"/>
                <a:headEnd/>
                <a:tailEnd/>
              </a:ln>
            </p:spPr>
            <p:txBody>
              <a:body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65" name="直接连接符 51282"/>
              <p:cNvSpPr>
                <a:spLocks noChangeShapeType="1"/>
              </p:cNvSpPr>
              <p:nvPr/>
            </p:nvSpPr>
            <p:spPr bwMode="auto">
              <a:xfrm flipV="1">
                <a:off x="3583" y="2387"/>
                <a:ext cx="181" cy="0"/>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170" name="组合 51293"/>
          <p:cNvGrpSpPr>
            <a:grpSpLocks/>
          </p:cNvGrpSpPr>
          <p:nvPr/>
        </p:nvGrpSpPr>
        <p:grpSpPr bwMode="auto">
          <a:xfrm>
            <a:off x="2313940" y="2772058"/>
            <a:ext cx="3349229" cy="910361"/>
            <a:chOff x="1110" y="2840"/>
            <a:chExt cx="2813" cy="1022"/>
          </a:xfrm>
        </p:grpSpPr>
        <p:grpSp>
          <p:nvGrpSpPr>
            <p:cNvPr id="171" name="组合 51291"/>
            <p:cNvGrpSpPr>
              <a:grpSpLocks/>
            </p:cNvGrpSpPr>
            <p:nvPr/>
          </p:nvGrpSpPr>
          <p:grpSpPr bwMode="auto">
            <a:xfrm>
              <a:off x="1110" y="3271"/>
              <a:ext cx="1532" cy="259"/>
              <a:chOff x="1110" y="3271"/>
              <a:chExt cx="1532" cy="259"/>
            </a:xfrm>
          </p:grpSpPr>
          <p:grpSp>
            <p:nvGrpSpPr>
              <p:cNvPr id="175" name="组合 51264"/>
              <p:cNvGrpSpPr>
                <a:grpSpLocks/>
              </p:cNvGrpSpPr>
              <p:nvPr/>
            </p:nvGrpSpPr>
            <p:grpSpPr bwMode="auto">
              <a:xfrm>
                <a:off x="1110" y="3407"/>
                <a:ext cx="1508" cy="8"/>
                <a:chOff x="1237" y="2387"/>
                <a:chExt cx="1679" cy="8"/>
              </a:xfrm>
            </p:grpSpPr>
            <p:sp>
              <p:nvSpPr>
                <p:cNvPr id="182" name="Line 11"/>
                <p:cNvSpPr>
                  <a:spLocks noChangeShapeType="1"/>
                </p:cNvSpPr>
                <p:nvPr/>
              </p:nvSpPr>
              <p:spPr bwMode="auto">
                <a:xfrm>
                  <a:off x="1237" y="2395"/>
                  <a:ext cx="1679"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83" name="直接连接符 51266"/>
                <p:cNvSpPr>
                  <a:spLocks noChangeShapeType="1"/>
                </p:cNvSpPr>
                <p:nvPr/>
              </p:nvSpPr>
              <p:spPr bwMode="auto">
                <a:xfrm flipV="1">
                  <a:off x="1837" y="2387"/>
                  <a:ext cx="181" cy="0"/>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76" name="组合 51290"/>
              <p:cNvGrpSpPr>
                <a:grpSpLocks/>
              </p:cNvGrpSpPr>
              <p:nvPr/>
            </p:nvGrpSpPr>
            <p:grpSpPr bwMode="auto">
              <a:xfrm>
                <a:off x="1182" y="3271"/>
                <a:ext cx="1451" cy="23"/>
                <a:chOff x="1182" y="3271"/>
                <a:chExt cx="1451" cy="23"/>
              </a:xfrm>
            </p:grpSpPr>
            <p:sp>
              <p:nvSpPr>
                <p:cNvPr id="180" name="Line 5"/>
                <p:cNvSpPr>
                  <a:spLocks noChangeShapeType="1"/>
                </p:cNvSpPr>
                <p:nvPr/>
              </p:nvSpPr>
              <p:spPr bwMode="auto">
                <a:xfrm rot="-717628">
                  <a:off x="1182" y="3271"/>
                  <a:ext cx="1451"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81" name="直接连接符 51276"/>
                <p:cNvSpPr>
                  <a:spLocks noChangeShapeType="1"/>
                </p:cNvSpPr>
                <p:nvPr/>
              </p:nvSpPr>
              <p:spPr bwMode="auto">
                <a:xfrm rot="20882372" flipV="1">
                  <a:off x="1705" y="3294"/>
                  <a:ext cx="157" cy="0"/>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77" name="组合 51277"/>
              <p:cNvGrpSpPr>
                <a:grpSpLocks/>
              </p:cNvGrpSpPr>
              <p:nvPr/>
            </p:nvGrpSpPr>
            <p:grpSpPr bwMode="auto">
              <a:xfrm rot="554753">
                <a:off x="1134" y="3521"/>
                <a:ext cx="1508" cy="9"/>
                <a:chOff x="1219" y="2795"/>
                <a:chExt cx="1679" cy="9"/>
              </a:xfrm>
            </p:grpSpPr>
            <p:sp>
              <p:nvSpPr>
                <p:cNvPr id="178" name="Line 8"/>
                <p:cNvSpPr>
                  <a:spLocks noChangeShapeType="1"/>
                </p:cNvSpPr>
                <p:nvPr/>
              </p:nvSpPr>
              <p:spPr bwMode="auto">
                <a:xfrm>
                  <a:off x="1219" y="2804"/>
                  <a:ext cx="1679" cy="0"/>
                </a:xfrm>
                <a:prstGeom prst="line">
                  <a:avLst/>
                </a:prstGeom>
                <a:noFill/>
                <a:ln w="28575">
                  <a:solidFill>
                    <a:srgbClr val="FF0000"/>
                  </a:solidFill>
                  <a:miter lim="800000"/>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79" name="直接连接符 51279"/>
                <p:cNvSpPr>
                  <a:spLocks noChangeShapeType="1"/>
                </p:cNvSpPr>
                <p:nvPr/>
              </p:nvSpPr>
              <p:spPr bwMode="auto">
                <a:xfrm flipV="1">
                  <a:off x="1905" y="2795"/>
                  <a:ext cx="135" cy="0"/>
                </a:xfrm>
                <a:prstGeom prst="line">
                  <a:avLst/>
                </a:prstGeom>
                <a:noFill/>
                <a:ln w="19050">
                  <a:solidFill>
                    <a:srgbClr val="FF3300"/>
                  </a:solidFill>
                  <a:round/>
                  <a:headEnd/>
                  <a:tailEnd type="stealth"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grpSp>
        <p:sp>
          <p:nvSpPr>
            <p:cNvPr id="172" name="直接连接符 51284"/>
            <p:cNvSpPr>
              <a:spLocks noChangeShapeType="1"/>
            </p:cNvSpPr>
            <p:nvPr/>
          </p:nvSpPr>
          <p:spPr bwMode="auto">
            <a:xfrm flipV="1">
              <a:off x="2562" y="2840"/>
              <a:ext cx="1361" cy="295"/>
            </a:xfrm>
            <a:prstGeom prst="line">
              <a:avLst/>
            </a:prstGeom>
            <a:noFill/>
            <a:ln w="28575">
              <a:solidFill>
                <a:srgbClr val="CC0000"/>
              </a:solidFill>
              <a:prstDash val="dash"/>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73" name="直接连接符 51285"/>
            <p:cNvSpPr>
              <a:spLocks noChangeShapeType="1"/>
            </p:cNvSpPr>
            <p:nvPr/>
          </p:nvSpPr>
          <p:spPr bwMode="auto">
            <a:xfrm>
              <a:off x="2608" y="3657"/>
              <a:ext cx="1248" cy="205"/>
            </a:xfrm>
            <a:prstGeom prst="line">
              <a:avLst/>
            </a:prstGeom>
            <a:noFill/>
            <a:ln w="28575">
              <a:solidFill>
                <a:srgbClr val="CC0000"/>
              </a:solidFill>
              <a:prstDash val="dash"/>
              <a:round/>
              <a:headEnd/>
              <a:tailEn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74" name="直接连接符 51286"/>
            <p:cNvSpPr>
              <a:spLocks noChangeShapeType="1"/>
            </p:cNvSpPr>
            <p:nvPr/>
          </p:nvSpPr>
          <p:spPr bwMode="auto">
            <a:xfrm>
              <a:off x="2672" y="3424"/>
              <a:ext cx="1070" cy="0"/>
            </a:xfrm>
            <a:prstGeom prst="line">
              <a:avLst/>
            </a:prstGeom>
            <a:noFill/>
            <a:ln w="28575">
              <a:solidFill>
                <a:schemeClr val="tx1"/>
              </a:solidFill>
              <a:prstDash val="dash"/>
              <a:round/>
              <a:headEnd/>
              <a:tailEnd/>
            </a:ln>
          </p:spPr>
          <p:txBody>
            <a:body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84" name="任意多边形 183"/>
          <p:cNvSpPr>
            <a:spLocks noChangeArrowheads="1"/>
          </p:cNvSpPr>
          <p:nvPr/>
        </p:nvSpPr>
        <p:spPr bwMode="auto">
          <a:xfrm rot="-6183352">
            <a:off x="4706872" y="2810083"/>
            <a:ext cx="179043" cy="104775"/>
          </a:xfrm>
          <a:custGeom>
            <a:avLst/>
            <a:gdLst/>
            <a:ahLst/>
            <a:cxnLst>
              <a:cxn ang="0">
                <a:pos x="0" y="0"/>
              </a:cxn>
              <a:cxn ang="0">
                <a:pos x="91" y="385"/>
              </a:cxn>
              <a:cxn ang="0">
                <a:pos x="386" y="544"/>
              </a:cxn>
            </a:cxnLst>
            <a:rect l="0" t="0" r="r" b="b"/>
            <a:pathLst>
              <a:path w="386" h="544">
                <a:moveTo>
                  <a:pt x="0" y="0"/>
                </a:moveTo>
                <a:cubicBezTo>
                  <a:pt x="13" y="147"/>
                  <a:pt x="27" y="294"/>
                  <a:pt x="91" y="385"/>
                </a:cubicBezTo>
                <a:cubicBezTo>
                  <a:pt x="155" y="476"/>
                  <a:pt x="270" y="510"/>
                  <a:pt x="386" y="544"/>
                </a:cubicBezTo>
              </a:path>
            </a:pathLst>
          </a:custGeom>
          <a:noFill/>
          <a:ln w="28575">
            <a:solidFill>
              <a:schemeClr val="tx1"/>
            </a:solidFill>
            <a:round/>
            <a:headEnd/>
            <a:tailEnd type="triangle" w="med" len="lg"/>
          </a:ln>
        </p:spPr>
        <p:txBody>
          <a:bodyPr lIns="68580" tIns="34290" rIns="68580" bIns="34290"/>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85" name="任意多边形 184"/>
          <p:cNvSpPr>
            <a:spLocks noChangeArrowheads="1"/>
          </p:cNvSpPr>
          <p:nvPr/>
        </p:nvSpPr>
        <p:spPr bwMode="auto">
          <a:xfrm rot="6678208" flipV="1">
            <a:off x="4740188" y="3592469"/>
            <a:ext cx="161228" cy="105965"/>
          </a:xfrm>
          <a:custGeom>
            <a:avLst/>
            <a:gdLst/>
            <a:ahLst/>
            <a:cxnLst>
              <a:cxn ang="0">
                <a:pos x="0" y="0"/>
              </a:cxn>
              <a:cxn ang="0">
                <a:pos x="91" y="385"/>
              </a:cxn>
              <a:cxn ang="0">
                <a:pos x="386" y="544"/>
              </a:cxn>
            </a:cxnLst>
            <a:rect l="0" t="0" r="r" b="b"/>
            <a:pathLst>
              <a:path w="386" h="544">
                <a:moveTo>
                  <a:pt x="0" y="0"/>
                </a:moveTo>
                <a:cubicBezTo>
                  <a:pt x="13" y="147"/>
                  <a:pt x="27" y="294"/>
                  <a:pt x="91" y="385"/>
                </a:cubicBezTo>
                <a:cubicBezTo>
                  <a:pt x="155" y="476"/>
                  <a:pt x="270" y="510"/>
                  <a:pt x="386" y="544"/>
                </a:cubicBezTo>
              </a:path>
            </a:pathLst>
          </a:custGeom>
          <a:noFill/>
          <a:ln w="28575">
            <a:solidFill>
              <a:schemeClr val="tx1"/>
            </a:solidFill>
            <a:round/>
            <a:headEnd/>
            <a:tailEnd type="triangle" w="med" len="lg"/>
          </a:ln>
        </p:spPr>
        <p:txBody>
          <a:bodyPr lIns="68580" tIns="34290" rIns="68580" bIns="34290"/>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Tree>
    <p:extLst>
      <p:ext uri="{BB962C8B-B14F-4D97-AF65-F5344CB8AC3E}">
        <p14:creationId xmlns:p14="http://schemas.microsoft.com/office/powerpoint/2010/main" val="39899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wipe(left)">
                                      <p:cBhvr>
                                        <p:cTn id="11" dur="1000"/>
                                        <p:tgtEl>
                                          <p:spTgt spid="1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wipe(left)">
                                      <p:cBhvr>
                                        <p:cTn id="15" dur="1000"/>
                                        <p:tgtEl>
                                          <p:spTgt spid="14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6"/>
                                        </p:tgtEl>
                                        <p:attrNameLst>
                                          <p:attrName>style.visibility</p:attrName>
                                        </p:attrNameLst>
                                      </p:cBhvr>
                                      <p:to>
                                        <p:strVal val="visible"/>
                                      </p:to>
                                    </p:set>
                                    <p:animEffect transition="in" filter="wipe(left)">
                                      <p:cBhvr>
                                        <p:cTn id="26" dur="1000"/>
                                        <p:tgtEl>
                                          <p:spTgt spid="13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0"/>
                                        </p:tgtEl>
                                        <p:attrNameLst>
                                          <p:attrName>style.visibility</p:attrName>
                                        </p:attrNameLst>
                                      </p:cBhvr>
                                      <p:to>
                                        <p:strVal val="visible"/>
                                      </p:to>
                                    </p:set>
                                    <p:animEffect transition="in" filter="wipe(left)">
                                      <p:cBhvr>
                                        <p:cTn id="35" dur="500"/>
                                        <p:tgtEl>
                                          <p:spTgt spid="17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wipe(left)">
                                      <p:cBhvr>
                                        <p:cTn id="40" dur="500"/>
                                        <p:tgtEl>
                                          <p:spTgt spid="16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642" name="对象 240641"/>
          <p:cNvGraphicFramePr>
            <a:graphicFrameLocks/>
          </p:cNvGraphicFramePr>
          <p:nvPr>
            <p:extLst>
              <p:ext uri="{D42A27DB-BD31-4B8C-83A1-F6EECF244321}">
                <p14:modId xmlns:p14="http://schemas.microsoft.com/office/powerpoint/2010/main" val="1927834131"/>
              </p:ext>
            </p:extLst>
          </p:nvPr>
        </p:nvGraphicFramePr>
        <p:xfrm>
          <a:off x="1562523" y="1889760"/>
          <a:ext cx="6064673" cy="1942301"/>
        </p:xfrm>
        <a:graphic>
          <a:graphicData uri="http://schemas.openxmlformats.org/presentationml/2006/ole">
            <mc:AlternateContent xmlns:mc="http://schemas.openxmlformats.org/markup-compatibility/2006">
              <mc:Choice xmlns:v="urn:schemas-microsoft-com:vml" Requires="v">
                <p:oleObj r:id="rId3" imgW="6095238" imgH="3962953" progId="">
                  <p:embed/>
                </p:oleObj>
              </mc:Choice>
              <mc:Fallback>
                <p:oleObj r:id="rId3" imgW="6095238" imgH="3962953" progId="">
                  <p:embed/>
                  <p:pic>
                    <p:nvPicPr>
                      <p:cNvPr id="240642" name="对象 240641"/>
                      <p:cNvPicPr>
                        <a:picLocks noChangeArrowheads="1"/>
                      </p:cNvPicPr>
                      <p:nvPr/>
                    </p:nvPicPr>
                    <p:blipFill>
                      <a:blip r:embed="rId4">
                        <a:extLst>
                          <a:ext uri="{28A0092B-C50C-407E-A947-70E740481C1C}">
                            <a14:useLocalDpi xmlns:a14="http://schemas.microsoft.com/office/drawing/2010/main" val="0"/>
                          </a:ext>
                        </a:extLst>
                      </a:blip>
                      <a:srcRect l="17120" b="819"/>
                      <a:stretch>
                        <a:fillRect/>
                      </a:stretch>
                    </p:blipFill>
                    <p:spPr bwMode="auto">
                      <a:xfrm>
                        <a:off x="1562523" y="1889760"/>
                        <a:ext cx="6064673" cy="1942301"/>
                      </a:xfrm>
                      <a:prstGeom prst="rect">
                        <a:avLst/>
                      </a:prstGeom>
                      <a:noFill/>
                      <a:ln>
                        <a:noFill/>
                      </a:ln>
                    </p:spPr>
                  </p:pic>
                </p:oleObj>
              </mc:Fallback>
            </mc:AlternateContent>
          </a:graphicData>
        </a:graphic>
      </p:graphicFrame>
      <p:sp>
        <p:nvSpPr>
          <p:cNvPr id="240643" name="文本框 240642"/>
          <p:cNvSpPr txBox="1">
            <a:spLocks noChangeArrowheads="1"/>
          </p:cNvSpPr>
          <p:nvPr/>
        </p:nvSpPr>
        <p:spPr bwMode="auto">
          <a:xfrm>
            <a:off x="495300" y="4159721"/>
            <a:ext cx="7920037" cy="346249"/>
          </a:xfrm>
          <a:prstGeom prst="rect">
            <a:avLst/>
          </a:prstGeom>
          <a:noFill/>
          <a:ln w="9525">
            <a:noFill/>
            <a:miter lim="800000"/>
            <a:headEnd/>
            <a:tailEnd/>
          </a:ln>
        </p:spPr>
        <p:txBody>
          <a:bodyPr lIns="68580" tIns="34290" rIns="68580" bIns="34290">
            <a:spAutoFit/>
          </a:bodyPr>
          <a:lstStyle/>
          <a:p>
            <a:pPr defTabSz="914378"/>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结论：</a:t>
            </a:r>
            <a:r>
              <a:rPr lang="zh-CN" altLang="en-US" sz="1800" kern="0" dirty="0">
                <a:latin typeface="Arial" panose="020B0604020202020204" pitchFamily="34" charset="0"/>
                <a:ea typeface="思源黑体 CN Medium" panose="020B0600000000000000" pitchFamily="34" charset="-122"/>
                <a:sym typeface="Arial" panose="020B0604020202020204" pitchFamily="34" charset="0"/>
              </a:rPr>
              <a:t>凹透镜对光有发散作用</a:t>
            </a:r>
            <a:r>
              <a:rPr lang="en-US" altLang="zh-CN" sz="18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latin typeface="Arial" panose="020B0604020202020204" pitchFamily="34" charset="0"/>
                <a:ea typeface="思源黑体 CN Medium" panose="020B0600000000000000" pitchFamily="34" charset="-122"/>
                <a:sym typeface="Arial" panose="020B0604020202020204" pitchFamily="34" charset="0"/>
              </a:rPr>
              <a:t>所以凹透镜又叫</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发散透镜</a:t>
            </a:r>
          </a:p>
        </p:txBody>
      </p:sp>
      <p:sp>
        <p:nvSpPr>
          <p:cNvPr id="235525" name="文本框 235524"/>
          <p:cNvSpPr txBox="1">
            <a:spLocks noChangeArrowheads="1"/>
          </p:cNvSpPr>
          <p:nvPr/>
        </p:nvSpPr>
        <p:spPr bwMode="auto">
          <a:xfrm>
            <a:off x="419767" y="1169685"/>
            <a:ext cx="4527549" cy="392415"/>
          </a:xfrm>
          <a:prstGeom prst="rect">
            <a:avLst/>
          </a:prstGeom>
          <a:noFill/>
          <a:ln w="9525">
            <a:noFill/>
            <a:miter lim="800000"/>
            <a:headEnd/>
            <a:tailEnd/>
          </a:ln>
        </p:spPr>
        <p:txBody>
          <a:bodyPr wrap="square" lIns="68580" tIns="34290" rIns="68580" bIns="34290">
            <a:spAutoFit/>
          </a:bodyPr>
          <a:lstStyle/>
          <a:p>
            <a:pPr marL="342892" indent="-342892" defTabSz="914378">
              <a:spcBef>
                <a:spcPct val="50000"/>
              </a:spcBef>
            </a:pP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凹透镜对光有发散作用</a:t>
            </a:r>
          </a:p>
        </p:txBody>
      </p:sp>
      <p:sp>
        <p:nvSpPr>
          <p:cNvPr id="5" name="文本框 4">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Tree>
    <p:extLst>
      <p:ext uri="{BB962C8B-B14F-4D97-AF65-F5344CB8AC3E}">
        <p14:creationId xmlns:p14="http://schemas.microsoft.com/office/powerpoint/2010/main" val="1965079651"/>
      </p:ext>
    </p:extLst>
  </p:cSld>
  <p:clrMapOvr>
    <a:masterClrMapping/>
  </p:clrMapOvr>
  <p:transition spd="slow">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0642"/>
                                        </p:tgtEl>
                                        <p:attrNameLst>
                                          <p:attrName>style.visibility</p:attrName>
                                        </p:attrNameLst>
                                      </p:cBhvr>
                                      <p:to>
                                        <p:strVal val="visible"/>
                                      </p:to>
                                    </p:set>
                                    <p:anim calcmode="lin" valueType="num">
                                      <p:cBhvr>
                                        <p:cTn id="7" dur="500" fill="hold"/>
                                        <p:tgtEl>
                                          <p:spTgt spid="240642"/>
                                        </p:tgtEl>
                                        <p:attrNameLst>
                                          <p:attrName>ppt_x</p:attrName>
                                        </p:attrNameLst>
                                      </p:cBhvr>
                                      <p:tavLst>
                                        <p:tav tm="0">
                                          <p:val>
                                            <p:strVal val="1+#ppt_w/2"/>
                                          </p:val>
                                        </p:tav>
                                        <p:tav tm="100000">
                                          <p:val>
                                            <p:strVal val="#ppt_x"/>
                                          </p:val>
                                        </p:tav>
                                      </p:tavLst>
                                    </p:anim>
                                    <p:anim calcmode="lin" valueType="num">
                                      <p:cBhvr>
                                        <p:cTn id="8" dur="500" fill="hold"/>
                                        <p:tgtEl>
                                          <p:spTgt spid="2406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5525">
                                            <p:txEl>
                                              <p:pRg st="0" end="0"/>
                                            </p:txEl>
                                          </p:spTgt>
                                        </p:tgtEl>
                                        <p:attrNameLst>
                                          <p:attrName>style.visibility</p:attrName>
                                        </p:attrNameLst>
                                      </p:cBhvr>
                                      <p:to>
                                        <p:strVal val="visible"/>
                                      </p:to>
                                    </p:set>
                                    <p:animEffect transition="in" filter="blinds(horizontal)">
                                      <p:cBhvr>
                                        <p:cTn id="13" dur="500"/>
                                        <p:tgtEl>
                                          <p:spTgt spid="2355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0643"/>
                                        </p:tgtEl>
                                        <p:attrNameLst>
                                          <p:attrName>style.visibility</p:attrName>
                                        </p:attrNameLst>
                                      </p:cBhvr>
                                      <p:to>
                                        <p:strVal val="visible"/>
                                      </p:to>
                                    </p:set>
                                    <p:anim calcmode="lin" valueType="num">
                                      <p:cBhvr>
                                        <p:cTn id="18" dur="500" fill="hold"/>
                                        <p:tgtEl>
                                          <p:spTgt spid="240643"/>
                                        </p:tgtEl>
                                        <p:attrNameLst>
                                          <p:attrName>ppt_x</p:attrName>
                                        </p:attrNameLst>
                                      </p:cBhvr>
                                      <p:tavLst>
                                        <p:tav tm="0">
                                          <p:val>
                                            <p:strVal val="#ppt_x"/>
                                          </p:val>
                                        </p:tav>
                                        <p:tav tm="100000">
                                          <p:val>
                                            <p:strVal val="#ppt_x"/>
                                          </p:val>
                                        </p:tav>
                                      </p:tavLst>
                                    </p:anim>
                                    <p:anim calcmode="lin" valueType="num">
                                      <p:cBhvr>
                                        <p:cTn id="19" dur="500" fill="hold"/>
                                        <p:tgtEl>
                                          <p:spTgt spid="240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P spid="23552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95300" y="1665670"/>
            <a:ext cx="8060872" cy="2839239"/>
          </a:xfrm>
          <a:prstGeom prst="rect">
            <a:avLst/>
          </a:prstGeom>
          <a:noFill/>
          <a:ln w="9525" algn="ctr">
            <a:noFill/>
            <a:miter lim="800000"/>
            <a:headEnd/>
            <a:tailEnd/>
          </a:ln>
          <a:effectLst/>
        </p:spPr>
        <p:txBody>
          <a:bodyPr wrap="square" lIns="68580" tIns="34290" rIns="68580" bIns="34290">
            <a:spAutoFit/>
          </a:bodyPr>
          <a:lstStyle/>
          <a:p>
            <a:pPr indent="457189" defTabSz="914378">
              <a:lnSpc>
                <a:spcPct val="200000"/>
              </a:lnSpc>
            </a:pP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一天，有几个“文明人”，他们带着吃的、喝的，来到一片美丽的森林游玩，傍晚时分，他们带着眷恋与满意，“轻装”回家了。第二天</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太阳出来后不久</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这片美丽的森林便被一场大火烧毁了</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indent="457189" defTabSz="914378">
              <a:lnSpc>
                <a:spcPct val="200000"/>
              </a:lnSpc>
            </a:pP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人们都在纳闷</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是什么原因引起火灾</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后来有关部门现场勘查发现</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是由于一个装有大半瓶水的瓶子惹的祸</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它“</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借着</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”阳光“</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点燃</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”了旁边的纸团</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7" name="文本框 6">
            <a:extLst>
              <a:ext uri="{FF2B5EF4-FFF2-40B4-BE49-F238E27FC236}">
                <a16:creationId xmlns:a16="http://schemas.microsoft.com/office/drawing/2014/main" id="{E69DD5F3-D6BD-4550-8352-778CFFC38F22}"/>
              </a:ext>
            </a:extLst>
          </p:cNvPr>
          <p:cNvSpPr txBox="1"/>
          <p:nvPr/>
        </p:nvSpPr>
        <p:spPr>
          <a:xfrm>
            <a:off x="561431" y="508105"/>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课堂导入</a:t>
            </a:r>
          </a:p>
        </p:txBody>
      </p:sp>
      <p:sp>
        <p:nvSpPr>
          <p:cNvPr id="8" name="矩形 7"/>
          <p:cNvSpPr/>
          <p:nvPr/>
        </p:nvSpPr>
        <p:spPr>
          <a:xfrm>
            <a:off x="0" y="1153719"/>
            <a:ext cx="2485296" cy="715581"/>
          </a:xfrm>
          <a:prstGeom prst="rect">
            <a:avLst/>
          </a:prstGeom>
        </p:spPr>
        <p:txBody>
          <a:bodyPr wrap="none" lIns="68580" tIns="34290" rIns="68580" bIns="34290">
            <a:spAutoFit/>
          </a:bodyPr>
          <a:lstStyle/>
          <a:p>
            <a:pPr indent="457189" defTabSz="914378">
              <a:lnSpc>
                <a:spcPct val="200000"/>
              </a:lnSpc>
            </a:pPr>
            <a:r>
              <a:rPr lang="zh-CN" altLang="en-US" sz="21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森林火灾之迷：</a:t>
            </a:r>
            <a:endParaRPr lang="en-US" altLang="zh-CN" sz="21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Tree>
    <p:extLst>
      <p:ext uri="{BB962C8B-B14F-4D97-AF65-F5344CB8AC3E}">
        <p14:creationId xmlns:p14="http://schemas.microsoft.com/office/powerpoint/2010/main" val="24726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直接连接符 18435"/>
          <p:cNvSpPr>
            <a:spLocks noChangeShapeType="1"/>
          </p:cNvSpPr>
          <p:nvPr/>
        </p:nvSpPr>
        <p:spPr bwMode="auto">
          <a:xfrm>
            <a:off x="2941638" y="2591364"/>
            <a:ext cx="4114800" cy="0"/>
          </a:xfrm>
          <a:prstGeom prst="line">
            <a:avLst/>
          </a:prstGeom>
          <a:noFill/>
          <a:ln w="25400">
            <a:solidFill>
              <a:schemeClr val="tx1"/>
            </a:solidFill>
            <a:prstDash val="lgDashDot"/>
            <a:miter lim="800000"/>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78" name="文本框 18442"/>
          <p:cNvSpPr txBox="1">
            <a:spLocks noChangeArrowheads="1"/>
          </p:cNvSpPr>
          <p:nvPr/>
        </p:nvSpPr>
        <p:spPr bwMode="auto">
          <a:xfrm>
            <a:off x="5380038" y="2648374"/>
            <a:ext cx="457200" cy="438581"/>
          </a:xfrm>
          <a:prstGeom prst="rect">
            <a:avLst/>
          </a:prstGeom>
          <a:noFill/>
          <a:ln w="9525">
            <a:noFill/>
            <a:miter lim="800000"/>
            <a:headEnd/>
            <a:tailEnd/>
          </a:ln>
        </p:spPr>
        <p:txBody>
          <a:bodyPr lIns="68580" tIns="34290" rIns="68580" bIns="34290">
            <a:spAutoFit/>
          </a:bodyPr>
          <a:lstStyle/>
          <a:p>
            <a:pPr defTabSz="914378">
              <a:spcBef>
                <a:spcPct val="50000"/>
              </a:spcBef>
            </a:pPr>
            <a:r>
              <a:rPr lang="en-US" altLang="zh-CN" sz="2400" b="1"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F</a:t>
            </a:r>
          </a:p>
        </p:txBody>
      </p:sp>
      <p:sp>
        <p:nvSpPr>
          <p:cNvPr id="24581" name="文本框 18445"/>
          <p:cNvSpPr txBox="1">
            <a:spLocks noChangeArrowheads="1"/>
          </p:cNvSpPr>
          <p:nvPr/>
        </p:nvSpPr>
        <p:spPr bwMode="auto">
          <a:xfrm>
            <a:off x="3475038" y="2648374"/>
            <a:ext cx="457200" cy="438581"/>
          </a:xfrm>
          <a:prstGeom prst="rect">
            <a:avLst/>
          </a:prstGeom>
          <a:noFill/>
          <a:ln w="9525">
            <a:noFill/>
            <a:miter lim="800000"/>
            <a:headEnd/>
            <a:tailEnd/>
          </a:ln>
        </p:spPr>
        <p:txBody>
          <a:bodyPr lIns="68580" tIns="34290" rIns="68580" bIns="34290">
            <a:spAutoFit/>
          </a:bodyPr>
          <a:lstStyle/>
          <a:p>
            <a:pPr defTabSz="914378">
              <a:spcBef>
                <a:spcPct val="50000"/>
              </a:spcBef>
            </a:pPr>
            <a:r>
              <a:rPr lang="en-US" altLang="zh-CN" sz="2400" b="1"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F</a:t>
            </a:r>
          </a:p>
        </p:txBody>
      </p:sp>
      <p:sp>
        <p:nvSpPr>
          <p:cNvPr id="18448" name="文本框 18447"/>
          <p:cNvSpPr txBox="1">
            <a:spLocks noChangeArrowheads="1"/>
          </p:cNvSpPr>
          <p:nvPr/>
        </p:nvSpPr>
        <p:spPr bwMode="auto">
          <a:xfrm>
            <a:off x="495301" y="3383306"/>
            <a:ext cx="8440736" cy="1149545"/>
          </a:xfrm>
          <a:prstGeom prst="rect">
            <a:avLst/>
          </a:prstGeom>
          <a:noFill/>
          <a:ln w="9525">
            <a:noFill/>
            <a:miter lim="800000"/>
            <a:headEnd/>
            <a:tailEnd/>
          </a:ln>
        </p:spPr>
        <p:txBody>
          <a:bodyPr wrap="square" lIns="68580" tIns="34290" rIns="68580" bIns="34290">
            <a:spAutoFit/>
          </a:bodyPr>
          <a:lstStyle/>
          <a:p>
            <a:pPr defTabSz="914378">
              <a:lnSpc>
                <a:spcPct val="13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通过光心的光线</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传播方向不改变。</a:t>
            </a:r>
            <a:endPar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a:lnSpc>
                <a:spcPct val="13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平行于主光轴的光线</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经</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凸透镜</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折射后通过</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焦点</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defTabSz="914378">
              <a:lnSpc>
                <a:spcPct val="13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经过凸透镜焦点的光线</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折射后</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平行</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于主光轴射出。</a:t>
            </a:r>
          </a:p>
        </p:txBody>
      </p:sp>
      <p:sp>
        <p:nvSpPr>
          <p:cNvPr id="18449" name="直接连接符 18448"/>
          <p:cNvSpPr>
            <a:spLocks noChangeShapeType="1"/>
          </p:cNvSpPr>
          <p:nvPr/>
        </p:nvSpPr>
        <p:spPr bwMode="auto">
          <a:xfrm>
            <a:off x="2661180" y="2990426"/>
            <a:ext cx="1828800" cy="0"/>
          </a:xfrm>
          <a:prstGeom prst="line">
            <a:avLst/>
          </a:prstGeom>
          <a:noFill/>
          <a:ln w="28575">
            <a:solidFill>
              <a:srgbClr val="FF6600"/>
            </a:solidFill>
            <a:miter lim="800000"/>
            <a:headEnd/>
            <a:tailEnd type="stealth" w="lg" len="lg"/>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51" name="直接连接符 18450"/>
          <p:cNvSpPr>
            <a:spLocks noChangeShapeType="1"/>
          </p:cNvSpPr>
          <p:nvPr/>
        </p:nvSpPr>
        <p:spPr bwMode="auto">
          <a:xfrm rot="21330363" flipV="1">
            <a:off x="4694238" y="2254062"/>
            <a:ext cx="1676400" cy="684107"/>
          </a:xfrm>
          <a:prstGeom prst="line">
            <a:avLst/>
          </a:prstGeom>
          <a:noFill/>
          <a:ln w="28575">
            <a:solidFill>
              <a:srgbClr val="FF6600"/>
            </a:solidFill>
            <a:miter lim="800000"/>
            <a:headEnd/>
            <a:tailEnd type="stealth" w="lg" len="lg"/>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56" name="直接连接符 18455"/>
          <p:cNvSpPr>
            <a:spLocks noChangeShapeType="1"/>
          </p:cNvSpPr>
          <p:nvPr/>
        </p:nvSpPr>
        <p:spPr bwMode="auto">
          <a:xfrm>
            <a:off x="4694238" y="2140044"/>
            <a:ext cx="1828800" cy="0"/>
          </a:xfrm>
          <a:prstGeom prst="line">
            <a:avLst/>
          </a:prstGeom>
          <a:noFill/>
          <a:ln w="28575">
            <a:solidFill>
              <a:srgbClr val="0000FF"/>
            </a:solidFill>
            <a:miter lim="800000"/>
            <a:headEnd/>
            <a:tailEnd type="stealth" w="lg" len="lg"/>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7" name="椭圆 18462"/>
          <p:cNvSpPr>
            <a:spLocks noChangeArrowheads="1"/>
          </p:cNvSpPr>
          <p:nvPr/>
        </p:nvSpPr>
        <p:spPr bwMode="auto">
          <a:xfrm>
            <a:off x="4565650" y="2549796"/>
            <a:ext cx="90488" cy="67698"/>
          </a:xfrm>
          <a:prstGeom prst="ellipse">
            <a:avLst/>
          </a:prstGeom>
          <a:gradFill rotWithShape="0">
            <a:gsLst>
              <a:gs pos="0">
                <a:srgbClr val="A50021"/>
              </a:gs>
              <a:gs pos="100000">
                <a:srgbClr val="4C000F"/>
              </a:gs>
            </a:gsLst>
            <a:path path="shape">
              <a:fillToRect l="50000" t="50000" r="50000" b="50000"/>
            </a:path>
          </a:gradFill>
          <a:ln w="12700">
            <a:solidFill>
              <a:srgbClr val="800000"/>
            </a:solidFill>
            <a:miter lim="800000"/>
            <a:headEnd/>
            <a:tailEnd/>
          </a:ln>
        </p:spPr>
        <p:txBody>
          <a:bodyPr lIns="68580" tIns="34290" rIns="68580" bIns="34290"/>
          <a:lstStyle/>
          <a:p>
            <a:pPr defTabSz="914378"/>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8" name="椭圆 18463"/>
          <p:cNvSpPr>
            <a:spLocks noChangeArrowheads="1"/>
          </p:cNvSpPr>
          <p:nvPr/>
        </p:nvSpPr>
        <p:spPr bwMode="auto">
          <a:xfrm>
            <a:off x="5500690" y="2549796"/>
            <a:ext cx="90487" cy="67698"/>
          </a:xfrm>
          <a:prstGeom prst="ellipse">
            <a:avLst/>
          </a:prstGeom>
          <a:gradFill rotWithShape="0">
            <a:gsLst>
              <a:gs pos="0">
                <a:srgbClr val="A50021"/>
              </a:gs>
              <a:gs pos="100000">
                <a:srgbClr val="4C000F"/>
              </a:gs>
            </a:gsLst>
            <a:path path="shape">
              <a:fillToRect l="50000" t="50000" r="50000" b="50000"/>
            </a:path>
          </a:gradFill>
          <a:ln w="12700">
            <a:solidFill>
              <a:srgbClr val="A50021"/>
            </a:solidFill>
            <a:miter lim="800000"/>
            <a:headEnd/>
            <a:tailEnd/>
          </a:ln>
        </p:spPr>
        <p:txBody>
          <a:bodyPr lIns="68580" tIns="34290" rIns="68580" bIns="34290"/>
          <a:lstStyle/>
          <a:p>
            <a:pPr defTabSz="914378"/>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9" name="椭圆 18464"/>
          <p:cNvSpPr>
            <a:spLocks noChangeArrowheads="1"/>
          </p:cNvSpPr>
          <p:nvPr/>
        </p:nvSpPr>
        <p:spPr bwMode="auto">
          <a:xfrm>
            <a:off x="3627440" y="2549796"/>
            <a:ext cx="90487" cy="67698"/>
          </a:xfrm>
          <a:prstGeom prst="ellipse">
            <a:avLst/>
          </a:prstGeom>
          <a:gradFill rotWithShape="0">
            <a:gsLst>
              <a:gs pos="0">
                <a:srgbClr val="800000"/>
              </a:gs>
              <a:gs pos="100000">
                <a:srgbClr val="3B0000"/>
              </a:gs>
            </a:gsLst>
            <a:path path="shape">
              <a:fillToRect l="50000" t="50000" r="50000" b="50000"/>
            </a:path>
          </a:gradFill>
          <a:ln w="12700">
            <a:solidFill>
              <a:srgbClr val="800000"/>
            </a:solidFill>
            <a:miter lim="800000"/>
            <a:headEnd/>
            <a:tailEnd/>
          </a:ln>
        </p:spPr>
        <p:txBody>
          <a:bodyPr lIns="68580" tIns="34290" rIns="68580" bIns="34290"/>
          <a:lstStyle/>
          <a:p>
            <a:pPr defTabSz="914378"/>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8" name="xjhgx2"/>
          <p:cNvSpPr>
            <a:spLocks noChangeArrowheads="1"/>
          </p:cNvSpPr>
          <p:nvPr/>
        </p:nvSpPr>
        <p:spPr bwMode="auto">
          <a:xfrm>
            <a:off x="4430713" y="1769487"/>
            <a:ext cx="360362" cy="1589123"/>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99CCFF"/>
              </a:gs>
              <a:gs pos="100000">
                <a:srgbClr val="D5FFFF"/>
              </a:gs>
            </a:gsLst>
            <a:path path="rect">
              <a:fillToRect l="50000" t="50000" r="50000" b="50000"/>
            </a:path>
          </a:gradFill>
          <a:ln w="28575">
            <a:solidFill>
              <a:srgbClr val="2D5FFF"/>
            </a:solidFill>
            <a:round/>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3" name="组合 18439"/>
          <p:cNvGrpSpPr>
            <a:grpSpLocks/>
          </p:cNvGrpSpPr>
          <p:nvPr/>
        </p:nvGrpSpPr>
        <p:grpSpPr bwMode="auto">
          <a:xfrm>
            <a:off x="3071813" y="1903696"/>
            <a:ext cx="2743200" cy="1197187"/>
            <a:chOff x="2208" y="2736"/>
            <a:chExt cx="1728" cy="1008"/>
          </a:xfrm>
        </p:grpSpPr>
        <p:sp>
          <p:nvSpPr>
            <p:cNvPr id="24610" name="直接连接符 18440"/>
            <p:cNvSpPr>
              <a:spLocks noChangeShapeType="1"/>
            </p:cNvSpPr>
            <p:nvPr/>
          </p:nvSpPr>
          <p:spPr bwMode="auto">
            <a:xfrm>
              <a:off x="2208" y="2736"/>
              <a:ext cx="912" cy="528"/>
            </a:xfrm>
            <a:prstGeom prst="line">
              <a:avLst/>
            </a:prstGeom>
            <a:noFill/>
            <a:ln w="28575">
              <a:solidFill>
                <a:srgbClr val="FF33CC"/>
              </a:solidFill>
              <a:miter lim="800000"/>
              <a:headEnd/>
              <a:tailEnd type="stealth" w="lg"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11" name="直接连接符 18441"/>
            <p:cNvSpPr>
              <a:spLocks noChangeShapeType="1"/>
            </p:cNvSpPr>
            <p:nvPr/>
          </p:nvSpPr>
          <p:spPr bwMode="auto">
            <a:xfrm>
              <a:off x="3024" y="3216"/>
              <a:ext cx="912" cy="528"/>
            </a:xfrm>
            <a:prstGeom prst="line">
              <a:avLst/>
            </a:prstGeom>
            <a:noFill/>
            <a:ln w="28575">
              <a:solidFill>
                <a:srgbClr val="FF33CC"/>
              </a:solidFill>
              <a:miter lim="800000"/>
              <a:headEnd/>
              <a:tailEnd type="stealth" w="lg"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8455" name="直接连接符 18454"/>
          <p:cNvSpPr>
            <a:spLocks noChangeShapeType="1"/>
          </p:cNvSpPr>
          <p:nvPr/>
        </p:nvSpPr>
        <p:spPr bwMode="auto">
          <a:xfrm rot="21330363" flipV="1">
            <a:off x="3000377" y="2186365"/>
            <a:ext cx="1597025" cy="684107"/>
          </a:xfrm>
          <a:prstGeom prst="line">
            <a:avLst/>
          </a:prstGeom>
          <a:noFill/>
          <a:ln w="28575">
            <a:solidFill>
              <a:srgbClr val="0000FF"/>
            </a:solidFill>
            <a:miter lim="800000"/>
            <a:headEnd/>
            <a:tailEnd type="stealth" w="lg" len="lg"/>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13" name="椭圆 18466"/>
          <p:cNvSpPr>
            <a:spLocks noChangeArrowheads="1"/>
          </p:cNvSpPr>
          <p:nvPr/>
        </p:nvSpPr>
        <p:spPr bwMode="auto">
          <a:xfrm>
            <a:off x="4575175" y="2569986"/>
            <a:ext cx="71438" cy="53446"/>
          </a:xfrm>
          <a:prstGeom prst="ellipse">
            <a:avLst/>
          </a:prstGeom>
          <a:gradFill rotWithShape="0">
            <a:gsLst>
              <a:gs pos="0">
                <a:srgbClr val="000000"/>
              </a:gs>
              <a:gs pos="100000">
                <a:srgbClr val="000000"/>
              </a:gs>
            </a:gsLst>
            <a:path path="shape">
              <a:fillToRect l="50000" t="50000" r="50000" b="50000"/>
            </a:path>
          </a:gradFill>
          <a:ln w="0">
            <a:solidFill>
              <a:srgbClr val="800000"/>
            </a:solidFill>
            <a:miter lim="800000"/>
            <a:headEnd/>
            <a:tailEnd/>
          </a:ln>
        </p:spPr>
        <p:txBody>
          <a:bodyPr lIns="68580" tIns="34290" rIns="68580" bIns="34290"/>
          <a:lstStyle/>
          <a:p>
            <a:pPr defTabSz="914378"/>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 name="文本框 18">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
        <p:nvSpPr>
          <p:cNvPr id="20" name="标题 18457"/>
          <p:cNvSpPr>
            <a:spLocks noGrp="1" noChangeArrowheads="1"/>
          </p:cNvSpPr>
          <p:nvPr/>
        </p:nvSpPr>
        <p:spPr bwMode="auto">
          <a:xfrm>
            <a:off x="491593" y="1110432"/>
            <a:ext cx="4968875" cy="538021"/>
          </a:xfrm>
          <a:prstGeom prst="rect">
            <a:avLst/>
          </a:prstGeom>
          <a:noFill/>
          <a:ln w="9525">
            <a:noFill/>
            <a:miter lim="800000"/>
            <a:headEnd/>
            <a:tailEnd/>
          </a:ln>
        </p:spPr>
        <p:txBody>
          <a:bodyPr lIns="68580" tIns="34290" rIns="68580" bIns="34290" anchor="ctr"/>
          <a:lstStyle/>
          <a:p>
            <a:pPr defTabSz="914378" eaLnBrk="0" hangingPunct="0"/>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透镜的三条特殊光线</a:t>
            </a:r>
          </a:p>
        </p:txBody>
      </p:sp>
    </p:spTree>
    <p:extLst>
      <p:ext uri="{BB962C8B-B14F-4D97-AF65-F5344CB8AC3E}">
        <p14:creationId xmlns:p14="http://schemas.microsoft.com/office/powerpoint/2010/main" val="56832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448"/>
                                        </p:tgtEl>
                                        <p:attrNameLst>
                                          <p:attrName>style.visibility</p:attrName>
                                        </p:attrNameLst>
                                      </p:cBhvr>
                                      <p:to>
                                        <p:strVal val="visible"/>
                                      </p:to>
                                    </p:set>
                                    <p:animEffect transition="in" filter="barn(outVertical)">
                                      <p:cBhvr>
                                        <p:cTn id="12" dur="500"/>
                                        <p:tgtEl>
                                          <p:spTgt spid="1844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nodeType="clickEffect">
                                  <p:stCondLst>
                                    <p:cond delay="0"/>
                                  </p:stCondLst>
                                  <p:childTnLst>
                                    <p:set>
                                      <p:cBhvr>
                                        <p:cTn id="16" dur="1" fill="hold">
                                          <p:stCondLst>
                                            <p:cond delay="0"/>
                                          </p:stCondLst>
                                        </p:cTn>
                                        <p:tgtEl>
                                          <p:spTgt spid="18449"/>
                                        </p:tgtEl>
                                        <p:attrNameLst>
                                          <p:attrName>style.visibility</p:attrName>
                                        </p:attrNameLst>
                                      </p:cBhvr>
                                      <p:to>
                                        <p:strVal val="visible"/>
                                      </p:to>
                                    </p:set>
                                    <p:anim calcmode="lin" valueType="num">
                                      <p:cBhvr>
                                        <p:cTn id="17" dur="500" fill="hold"/>
                                        <p:tgtEl>
                                          <p:spTgt spid="18449"/>
                                        </p:tgtEl>
                                        <p:attrNameLst>
                                          <p:attrName>ppt_x</p:attrName>
                                        </p:attrNameLst>
                                      </p:cBhvr>
                                      <p:tavLst>
                                        <p:tav tm="0">
                                          <p:val>
                                            <p:strVal val="#ppt_x-#ppt_w/2"/>
                                          </p:val>
                                        </p:tav>
                                        <p:tav tm="100000">
                                          <p:val>
                                            <p:strVal val="#ppt_x"/>
                                          </p:val>
                                        </p:tav>
                                      </p:tavLst>
                                    </p:anim>
                                    <p:anim calcmode="lin" valueType="num">
                                      <p:cBhvr>
                                        <p:cTn id="18" dur="500" fill="hold"/>
                                        <p:tgtEl>
                                          <p:spTgt spid="18449"/>
                                        </p:tgtEl>
                                        <p:attrNameLst>
                                          <p:attrName>ppt_y</p:attrName>
                                        </p:attrNameLst>
                                      </p:cBhvr>
                                      <p:tavLst>
                                        <p:tav tm="0">
                                          <p:val>
                                            <p:strVal val="#ppt_y"/>
                                          </p:val>
                                        </p:tav>
                                        <p:tav tm="100000">
                                          <p:val>
                                            <p:strVal val="#ppt_y"/>
                                          </p:val>
                                        </p:tav>
                                      </p:tavLst>
                                    </p:anim>
                                    <p:anim calcmode="lin" valueType="num">
                                      <p:cBhvr>
                                        <p:cTn id="19" dur="500" fill="hold"/>
                                        <p:tgtEl>
                                          <p:spTgt spid="18449"/>
                                        </p:tgtEl>
                                        <p:attrNameLst>
                                          <p:attrName>ppt_w</p:attrName>
                                        </p:attrNameLst>
                                      </p:cBhvr>
                                      <p:tavLst>
                                        <p:tav tm="0">
                                          <p:val>
                                            <p:fltVal val="0"/>
                                          </p:val>
                                        </p:tav>
                                        <p:tav tm="100000">
                                          <p:val>
                                            <p:strVal val="#ppt_w"/>
                                          </p:val>
                                        </p:tav>
                                      </p:tavLst>
                                    </p:anim>
                                    <p:anim calcmode="lin" valueType="num">
                                      <p:cBhvr>
                                        <p:cTn id="20" dur="500" fill="hold"/>
                                        <p:tgtEl>
                                          <p:spTgt spid="18449"/>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8451"/>
                                        </p:tgtEl>
                                        <p:attrNameLst>
                                          <p:attrName>style.visibility</p:attrName>
                                        </p:attrNameLst>
                                      </p:cBhvr>
                                      <p:to>
                                        <p:strVal val="visible"/>
                                      </p:to>
                                    </p:set>
                                    <p:animEffect transition="in" filter="wipe(down)">
                                      <p:cBhvr>
                                        <p:cTn id="24" dur="500"/>
                                        <p:tgtEl>
                                          <p:spTgt spid="184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455"/>
                                        </p:tgtEl>
                                        <p:attrNameLst>
                                          <p:attrName>style.visibility</p:attrName>
                                        </p:attrNameLst>
                                      </p:cBhvr>
                                      <p:to>
                                        <p:strVal val="visible"/>
                                      </p:to>
                                    </p:set>
                                    <p:animEffect transition="in" filter="wipe(down)">
                                      <p:cBhvr>
                                        <p:cTn id="29" dur="500"/>
                                        <p:tgtEl>
                                          <p:spTgt spid="18455"/>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18456"/>
                                        </p:tgtEl>
                                        <p:attrNameLst>
                                          <p:attrName>style.visibility</p:attrName>
                                        </p:attrNameLst>
                                      </p:cBhvr>
                                      <p:to>
                                        <p:strVal val="visible"/>
                                      </p:to>
                                    </p:set>
                                    <p:animEffect transition="in" filter="wipe(down)">
                                      <p:cBhvr>
                                        <p:cTn id="33" dur="500"/>
                                        <p:tgtEl>
                                          <p:spTgt spid="1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文本框 18443"/>
          <p:cNvSpPr txBox="1">
            <a:spLocks noChangeArrowheads="1"/>
          </p:cNvSpPr>
          <p:nvPr/>
        </p:nvSpPr>
        <p:spPr bwMode="auto">
          <a:xfrm>
            <a:off x="4716780" y="2408281"/>
            <a:ext cx="457200" cy="438581"/>
          </a:xfrm>
          <a:prstGeom prst="rect">
            <a:avLst/>
          </a:prstGeom>
          <a:noFill/>
          <a:ln w="9525">
            <a:noFill/>
            <a:miter lim="800000"/>
            <a:headEnd/>
            <a:tailEnd/>
          </a:ln>
        </p:spPr>
        <p:txBody>
          <a:bodyPr lIns="68580" tIns="34290" rIns="68580" bIns="34290">
            <a:spAutoFit/>
          </a:bodyPr>
          <a:lstStyle/>
          <a:p>
            <a:pPr defTabSz="914378">
              <a:spcBef>
                <a:spcPct val="50000"/>
              </a:spcBef>
            </a:pPr>
            <a:r>
              <a:rPr lang="en-US" altLang="zh-CN" sz="2400" b="1"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F</a:t>
            </a:r>
          </a:p>
        </p:txBody>
      </p:sp>
      <p:sp>
        <p:nvSpPr>
          <p:cNvPr id="24580" name="文本框 18444"/>
          <p:cNvSpPr txBox="1">
            <a:spLocks noChangeArrowheads="1"/>
          </p:cNvSpPr>
          <p:nvPr/>
        </p:nvSpPr>
        <p:spPr bwMode="auto">
          <a:xfrm>
            <a:off x="6545580" y="2408281"/>
            <a:ext cx="457200" cy="438581"/>
          </a:xfrm>
          <a:prstGeom prst="rect">
            <a:avLst/>
          </a:prstGeom>
          <a:noFill/>
          <a:ln w="9525">
            <a:noFill/>
            <a:miter lim="800000"/>
            <a:headEnd/>
            <a:tailEnd/>
          </a:ln>
        </p:spPr>
        <p:txBody>
          <a:bodyPr lIns="68580" tIns="34290" rIns="68580" bIns="34290">
            <a:spAutoFit/>
          </a:bodyPr>
          <a:lstStyle/>
          <a:p>
            <a:pPr defTabSz="914378">
              <a:spcBef>
                <a:spcPct val="50000"/>
              </a:spcBef>
            </a:pPr>
            <a:r>
              <a:rPr lang="en-US" altLang="zh-CN" sz="2400" b="1"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F</a:t>
            </a:r>
          </a:p>
        </p:txBody>
      </p:sp>
      <p:sp>
        <p:nvSpPr>
          <p:cNvPr id="18448" name="文本框 18447"/>
          <p:cNvSpPr txBox="1">
            <a:spLocks noChangeArrowheads="1"/>
          </p:cNvSpPr>
          <p:nvPr/>
        </p:nvSpPr>
        <p:spPr bwMode="auto">
          <a:xfrm>
            <a:off x="495300" y="3260543"/>
            <a:ext cx="8023860" cy="1107996"/>
          </a:xfrm>
          <a:prstGeom prst="rect">
            <a:avLst/>
          </a:prstGeom>
          <a:noFill/>
          <a:ln w="9525">
            <a:noFill/>
            <a:miter lim="800000"/>
            <a:headEnd/>
            <a:tailEnd/>
          </a:ln>
        </p:spPr>
        <p:txBody>
          <a:bodyPr wrap="square" lIns="68580" tIns="34290" rIns="68580" bIns="34290">
            <a:spAutoFit/>
          </a:bodyPr>
          <a:lstStyle/>
          <a:p>
            <a:pPr defTabSz="914378">
              <a:lnSpc>
                <a:spcPct val="150000"/>
              </a:lnSpc>
            </a:pPr>
            <a:r>
              <a:rPr lang="en-US" altLang="zh-CN"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通过光心的光线</a:t>
            </a:r>
            <a:r>
              <a:rPr lang="en-US" altLang="zh-CN"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传播方向不改变。</a:t>
            </a:r>
            <a:endParaRPr lang="en-US" altLang="zh-CN"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a:lnSpc>
                <a:spcPct val="150000"/>
              </a:lnSpc>
            </a:pPr>
            <a:r>
              <a:rPr lang="en-US" altLang="zh-CN"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平行于主光轴的光线</a:t>
            </a:r>
            <a:r>
              <a:rPr lang="en-US" altLang="zh-CN"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经</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凹透镜</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折射后</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发散</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，发散光线的反向延长线通过</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虚焦点</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defTabSz="914378">
              <a:lnSpc>
                <a:spcPct val="150000"/>
              </a:lnSpc>
            </a:pPr>
            <a:r>
              <a:rPr lang="en-US" altLang="zh-CN"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经过凸透镜焦点的光线</a:t>
            </a:r>
            <a:r>
              <a:rPr lang="en-US" altLang="zh-CN"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对着凹透镜异侧虚焦点入射的光线，</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折射后</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平行</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于主光轴射出 。</a:t>
            </a:r>
          </a:p>
        </p:txBody>
      </p:sp>
      <p:sp>
        <p:nvSpPr>
          <p:cNvPr id="18450" name="直接连接符 18449"/>
          <p:cNvSpPr>
            <a:spLocks noChangeShapeType="1"/>
          </p:cNvSpPr>
          <p:nvPr/>
        </p:nvSpPr>
        <p:spPr bwMode="auto">
          <a:xfrm>
            <a:off x="3853180" y="2806154"/>
            <a:ext cx="1828800" cy="0"/>
          </a:xfrm>
          <a:prstGeom prst="line">
            <a:avLst/>
          </a:prstGeom>
          <a:noFill/>
          <a:ln w="28575">
            <a:solidFill>
              <a:srgbClr val="FF6600"/>
            </a:solidFill>
            <a:miter lim="800000"/>
            <a:headEnd/>
            <a:tailEnd type="stealth" w="lg" len="lg"/>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52" name="直接连接符 18451"/>
          <p:cNvSpPr>
            <a:spLocks noChangeShapeType="1"/>
          </p:cNvSpPr>
          <p:nvPr/>
        </p:nvSpPr>
        <p:spPr bwMode="auto">
          <a:xfrm>
            <a:off x="5935980" y="2823970"/>
            <a:ext cx="1676400" cy="684107"/>
          </a:xfrm>
          <a:prstGeom prst="line">
            <a:avLst/>
          </a:prstGeom>
          <a:noFill/>
          <a:ln w="28575">
            <a:solidFill>
              <a:srgbClr val="FF6600"/>
            </a:solidFill>
            <a:miter lim="800000"/>
            <a:headEnd/>
            <a:tailEnd type="stealth" w="lg" len="lg"/>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53" name="直接连接符 18452"/>
          <p:cNvSpPr>
            <a:spLocks noChangeShapeType="1"/>
          </p:cNvSpPr>
          <p:nvPr/>
        </p:nvSpPr>
        <p:spPr bwMode="auto">
          <a:xfrm rot="-311695">
            <a:off x="4792980" y="2372650"/>
            <a:ext cx="990600" cy="456071"/>
          </a:xfrm>
          <a:prstGeom prst="line">
            <a:avLst/>
          </a:prstGeom>
          <a:noFill/>
          <a:ln w="25400">
            <a:solidFill>
              <a:srgbClr val="FF6600"/>
            </a:solidFill>
            <a:prstDash val="sysDot"/>
            <a:miter lim="800000"/>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2" name="标题 18457"/>
          <p:cNvSpPr>
            <a:spLocks noGrp="1" noChangeArrowheads="1"/>
          </p:cNvSpPr>
          <p:nvPr/>
        </p:nvSpPr>
        <p:spPr bwMode="auto">
          <a:xfrm>
            <a:off x="423862" y="1141318"/>
            <a:ext cx="4968875" cy="538021"/>
          </a:xfrm>
          <a:prstGeom prst="rect">
            <a:avLst/>
          </a:prstGeom>
          <a:noFill/>
          <a:ln w="9525">
            <a:noFill/>
            <a:miter lim="800000"/>
            <a:headEnd/>
            <a:tailEnd/>
          </a:ln>
        </p:spPr>
        <p:txBody>
          <a:bodyPr lIns="68580" tIns="34290" rIns="68580" bIns="34290" anchor="ctr"/>
          <a:lstStyle/>
          <a:p>
            <a:pPr defTabSz="914378" eaLnBrk="0" hangingPunct="0"/>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透镜的三条特殊光线</a:t>
            </a:r>
          </a:p>
        </p:txBody>
      </p:sp>
      <p:sp>
        <p:nvSpPr>
          <p:cNvPr id="24593" name="直接连接符 18458"/>
          <p:cNvSpPr>
            <a:spLocks noChangeShapeType="1"/>
          </p:cNvSpPr>
          <p:nvPr/>
        </p:nvSpPr>
        <p:spPr bwMode="auto">
          <a:xfrm>
            <a:off x="4030980" y="2408279"/>
            <a:ext cx="3886200" cy="0"/>
          </a:xfrm>
          <a:prstGeom prst="line">
            <a:avLst/>
          </a:prstGeom>
          <a:noFill/>
          <a:ln w="25400">
            <a:solidFill>
              <a:schemeClr val="tx1"/>
            </a:solidFill>
            <a:prstDash val="lgDashDot"/>
            <a:miter lim="800000"/>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60" name="直接连接符 18459"/>
          <p:cNvSpPr>
            <a:spLocks noChangeShapeType="1"/>
          </p:cNvSpPr>
          <p:nvPr/>
        </p:nvSpPr>
        <p:spPr bwMode="auto">
          <a:xfrm>
            <a:off x="4005580" y="1310860"/>
            <a:ext cx="1676400" cy="684107"/>
          </a:xfrm>
          <a:prstGeom prst="line">
            <a:avLst/>
          </a:prstGeom>
          <a:noFill/>
          <a:ln w="28575">
            <a:solidFill>
              <a:srgbClr val="0000FF"/>
            </a:solidFill>
            <a:miter lim="800000"/>
            <a:headEnd/>
            <a:tailEnd type="stealth" w="lg" len="lg"/>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61" name="直接连接符 18460"/>
          <p:cNvSpPr>
            <a:spLocks noChangeShapeType="1"/>
          </p:cNvSpPr>
          <p:nvPr/>
        </p:nvSpPr>
        <p:spPr bwMode="auto">
          <a:xfrm rot="-311695">
            <a:off x="5707380" y="1952209"/>
            <a:ext cx="990600" cy="456071"/>
          </a:xfrm>
          <a:prstGeom prst="line">
            <a:avLst/>
          </a:prstGeom>
          <a:noFill/>
          <a:ln w="25400">
            <a:solidFill>
              <a:srgbClr val="3366FF"/>
            </a:solidFill>
            <a:prstDash val="sysDot"/>
            <a:miter lim="800000"/>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62" name="直接连接符 18461"/>
          <p:cNvSpPr>
            <a:spLocks noChangeShapeType="1"/>
          </p:cNvSpPr>
          <p:nvPr/>
        </p:nvSpPr>
        <p:spPr bwMode="auto">
          <a:xfrm>
            <a:off x="5901055" y="2037722"/>
            <a:ext cx="1828800" cy="0"/>
          </a:xfrm>
          <a:prstGeom prst="line">
            <a:avLst/>
          </a:prstGeom>
          <a:noFill/>
          <a:ln w="28575">
            <a:solidFill>
              <a:srgbClr val="0000FF"/>
            </a:solidFill>
            <a:miter lim="800000"/>
            <a:headEnd/>
            <a:tailEnd type="stealth" w="lg" len="lg"/>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0" name="椭圆 18466"/>
          <p:cNvSpPr>
            <a:spLocks noChangeArrowheads="1"/>
          </p:cNvSpPr>
          <p:nvPr/>
        </p:nvSpPr>
        <p:spPr bwMode="auto">
          <a:xfrm>
            <a:off x="6778942" y="2379777"/>
            <a:ext cx="71438" cy="53445"/>
          </a:xfrm>
          <a:prstGeom prst="ellipse">
            <a:avLst/>
          </a:prstGeom>
          <a:gradFill rotWithShape="0">
            <a:gsLst>
              <a:gs pos="0">
                <a:srgbClr val="000000"/>
              </a:gs>
              <a:gs pos="100000">
                <a:srgbClr val="000000"/>
              </a:gs>
            </a:gsLst>
            <a:path path="shape">
              <a:fillToRect l="50000" t="50000" r="50000" b="50000"/>
            </a:path>
          </a:gradFill>
          <a:ln w="0">
            <a:solidFill>
              <a:srgbClr val="800000"/>
            </a:solidFill>
            <a:miter lim="800000"/>
            <a:headEnd/>
            <a:tailEnd/>
          </a:ln>
        </p:spPr>
        <p:txBody>
          <a:bodyPr lIns="68580" tIns="34290" rIns="68580" bIns="34290"/>
          <a:lstStyle/>
          <a:p>
            <a:pPr defTabSz="914378"/>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1" name="椭圆 18467"/>
          <p:cNvSpPr>
            <a:spLocks noChangeArrowheads="1"/>
          </p:cNvSpPr>
          <p:nvPr/>
        </p:nvSpPr>
        <p:spPr bwMode="auto">
          <a:xfrm>
            <a:off x="4716782" y="2379777"/>
            <a:ext cx="71437" cy="53445"/>
          </a:xfrm>
          <a:prstGeom prst="ellipse">
            <a:avLst/>
          </a:prstGeom>
          <a:gradFill rotWithShape="0">
            <a:gsLst>
              <a:gs pos="0">
                <a:srgbClr val="000000"/>
              </a:gs>
              <a:gs pos="100000">
                <a:srgbClr val="000000"/>
              </a:gs>
            </a:gsLst>
            <a:path path="shape">
              <a:fillToRect l="50000" t="50000" r="50000" b="50000"/>
            </a:path>
          </a:gradFill>
          <a:ln w="0">
            <a:solidFill>
              <a:srgbClr val="800000"/>
            </a:solidFill>
            <a:miter lim="800000"/>
            <a:headEnd/>
            <a:tailEnd/>
          </a:ln>
        </p:spPr>
        <p:txBody>
          <a:bodyPr lIns="68580" tIns="34290" rIns="68580" bIns="34290"/>
          <a:lstStyle/>
          <a:p>
            <a:pPr defTabSz="914378"/>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2" name="椭圆 18465"/>
          <p:cNvSpPr>
            <a:spLocks noChangeArrowheads="1"/>
          </p:cNvSpPr>
          <p:nvPr/>
        </p:nvSpPr>
        <p:spPr bwMode="auto">
          <a:xfrm>
            <a:off x="5775643" y="2379777"/>
            <a:ext cx="71438" cy="53445"/>
          </a:xfrm>
          <a:prstGeom prst="ellipse">
            <a:avLst/>
          </a:prstGeom>
          <a:gradFill rotWithShape="0">
            <a:gsLst>
              <a:gs pos="0">
                <a:srgbClr val="000000"/>
              </a:gs>
              <a:gs pos="100000">
                <a:srgbClr val="000000"/>
              </a:gs>
            </a:gsLst>
            <a:path path="shape">
              <a:fillToRect l="50000" t="50000" r="50000" b="50000"/>
            </a:path>
          </a:gradFill>
          <a:ln w="0">
            <a:solidFill>
              <a:srgbClr val="800000"/>
            </a:solidFill>
            <a:miter lim="800000"/>
            <a:headEnd/>
            <a:tailEnd/>
          </a:ln>
        </p:spPr>
        <p:txBody>
          <a:bodyPr lIns="68580" tIns="34290" rIns="68580" bIns="34290"/>
          <a:lstStyle/>
          <a:p>
            <a:pPr defTabSz="914378"/>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3" name="xjhgx3"/>
          <p:cNvSpPr>
            <a:spLocks noChangeArrowheads="1"/>
          </p:cNvSpPr>
          <p:nvPr/>
        </p:nvSpPr>
        <p:spPr bwMode="auto">
          <a:xfrm>
            <a:off x="5613718" y="1670728"/>
            <a:ext cx="395288" cy="1508360"/>
          </a:xfrm>
          <a:custGeom>
            <a:avLst/>
            <a:gdLst/>
            <a:ahLst/>
            <a:cxnLst>
              <a:cxn ang="0">
                <a:pos x="980" y="0"/>
              </a:cxn>
              <a:cxn ang="0">
                <a:pos x="907" y="270"/>
              </a:cxn>
              <a:cxn ang="0">
                <a:pos x="845" y="542"/>
              </a:cxn>
              <a:cxn ang="0">
                <a:pos x="791" y="816"/>
              </a:cxn>
              <a:cxn ang="0">
                <a:pos x="748" y="1091"/>
              </a:cxn>
              <a:cxn ang="0">
                <a:pos x="714" y="1368"/>
              </a:cxn>
              <a:cxn ang="0">
                <a:pos x="689" y="1646"/>
              </a:cxn>
              <a:cxn ang="0">
                <a:pos x="675" y="1925"/>
              </a:cxn>
              <a:cxn ang="0">
                <a:pos x="670" y="2204"/>
              </a:cxn>
              <a:cxn ang="0">
                <a:pos x="675" y="2483"/>
              </a:cxn>
              <a:cxn ang="0">
                <a:pos x="689" y="2762"/>
              </a:cxn>
              <a:cxn ang="0">
                <a:pos x="714" y="3040"/>
              </a:cxn>
              <a:cxn ang="0">
                <a:pos x="748" y="3317"/>
              </a:cxn>
              <a:cxn ang="0">
                <a:pos x="791" y="3592"/>
              </a:cxn>
              <a:cxn ang="0">
                <a:pos x="845" y="3866"/>
              </a:cxn>
              <a:cxn ang="0">
                <a:pos x="907" y="4138"/>
              </a:cxn>
              <a:cxn ang="0">
                <a:pos x="980" y="4408"/>
              </a:cxn>
              <a:cxn ang="0">
                <a:pos x="0" y="4408"/>
              </a:cxn>
              <a:cxn ang="0">
                <a:pos x="73" y="4138"/>
              </a:cxn>
              <a:cxn ang="0">
                <a:pos x="135" y="3866"/>
              </a:cxn>
              <a:cxn ang="0">
                <a:pos x="189" y="3592"/>
              </a:cxn>
              <a:cxn ang="0">
                <a:pos x="232" y="3317"/>
              </a:cxn>
              <a:cxn ang="0">
                <a:pos x="266" y="3040"/>
              </a:cxn>
              <a:cxn ang="0">
                <a:pos x="291" y="2762"/>
              </a:cxn>
              <a:cxn ang="0">
                <a:pos x="305" y="2483"/>
              </a:cxn>
              <a:cxn ang="0">
                <a:pos x="310" y="2204"/>
              </a:cxn>
              <a:cxn ang="0">
                <a:pos x="305" y="1925"/>
              </a:cxn>
              <a:cxn ang="0">
                <a:pos x="291" y="1646"/>
              </a:cxn>
              <a:cxn ang="0">
                <a:pos x="266" y="1368"/>
              </a:cxn>
              <a:cxn ang="0">
                <a:pos x="232" y="1091"/>
              </a:cxn>
              <a:cxn ang="0">
                <a:pos x="189" y="816"/>
              </a:cxn>
              <a:cxn ang="0">
                <a:pos x="135" y="542"/>
              </a:cxn>
              <a:cxn ang="0">
                <a:pos x="73" y="270"/>
              </a:cxn>
              <a:cxn ang="0">
                <a:pos x="0" y="0"/>
              </a:cxn>
              <a:cxn ang="0">
                <a:pos x="980" y="0"/>
              </a:cxn>
            </a:cxnLst>
            <a:rect l="0" t="0" r="r" b="b"/>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gradFill rotWithShape="1">
            <a:gsLst>
              <a:gs pos="0">
                <a:schemeClr val="bg1"/>
              </a:gs>
              <a:gs pos="50000">
                <a:srgbClr val="99CCFF"/>
              </a:gs>
              <a:gs pos="100000">
                <a:schemeClr val="bg1"/>
              </a:gs>
            </a:gsLst>
            <a:lin ang="5400000" scaled="1"/>
          </a:gradFill>
          <a:ln w="28575">
            <a:solidFill>
              <a:srgbClr val="2D5FFF"/>
            </a:solidFill>
            <a:round/>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4" name="椭圆 18467"/>
          <p:cNvSpPr>
            <a:spLocks noChangeArrowheads="1"/>
          </p:cNvSpPr>
          <p:nvPr/>
        </p:nvSpPr>
        <p:spPr bwMode="auto">
          <a:xfrm>
            <a:off x="5777232" y="2379777"/>
            <a:ext cx="71437" cy="53445"/>
          </a:xfrm>
          <a:prstGeom prst="ellipse">
            <a:avLst/>
          </a:prstGeom>
          <a:gradFill rotWithShape="0">
            <a:gsLst>
              <a:gs pos="0">
                <a:srgbClr val="000000"/>
              </a:gs>
              <a:gs pos="100000">
                <a:srgbClr val="000000"/>
              </a:gs>
            </a:gsLst>
            <a:path path="shape">
              <a:fillToRect l="50000" t="50000" r="50000" b="50000"/>
            </a:path>
          </a:gradFill>
          <a:ln w="0">
            <a:solidFill>
              <a:srgbClr val="800000"/>
            </a:solidFill>
            <a:miter lim="800000"/>
            <a:headEnd/>
            <a:tailEnd/>
          </a:ln>
        </p:spPr>
        <p:txBody>
          <a:bodyPr lIns="68580" tIns="34290" rIns="68580" bIns="34290"/>
          <a:lstStyle/>
          <a:p>
            <a:pPr defTabSz="914378"/>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 name="组合 18436"/>
          <p:cNvGrpSpPr>
            <a:grpSpLocks/>
          </p:cNvGrpSpPr>
          <p:nvPr/>
        </p:nvGrpSpPr>
        <p:grpSpPr bwMode="auto">
          <a:xfrm rot="-180000">
            <a:off x="4338955" y="1750303"/>
            <a:ext cx="2743200" cy="1197187"/>
            <a:chOff x="2208" y="2736"/>
            <a:chExt cx="1728" cy="1008"/>
          </a:xfrm>
        </p:grpSpPr>
        <p:sp>
          <p:nvSpPr>
            <p:cNvPr id="24606" name="直接连接符 18437"/>
            <p:cNvSpPr>
              <a:spLocks noChangeShapeType="1"/>
            </p:cNvSpPr>
            <p:nvPr/>
          </p:nvSpPr>
          <p:spPr bwMode="auto">
            <a:xfrm>
              <a:off x="2208" y="2736"/>
              <a:ext cx="912" cy="528"/>
            </a:xfrm>
            <a:prstGeom prst="line">
              <a:avLst/>
            </a:prstGeom>
            <a:noFill/>
            <a:ln w="28575">
              <a:solidFill>
                <a:srgbClr val="FF33CC"/>
              </a:solidFill>
              <a:miter lim="800000"/>
              <a:headEnd/>
              <a:tailEnd type="stealth" w="lg"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7" name="直接连接符 18438"/>
            <p:cNvSpPr>
              <a:spLocks noChangeShapeType="1"/>
            </p:cNvSpPr>
            <p:nvPr/>
          </p:nvSpPr>
          <p:spPr bwMode="auto">
            <a:xfrm>
              <a:off x="3024" y="3216"/>
              <a:ext cx="912" cy="528"/>
            </a:xfrm>
            <a:prstGeom prst="line">
              <a:avLst/>
            </a:prstGeom>
            <a:noFill/>
            <a:ln w="28575">
              <a:solidFill>
                <a:srgbClr val="FF33CC"/>
              </a:solidFill>
              <a:miter lim="800000"/>
              <a:headEnd/>
              <a:tailEnd type="stealth" w="lg" len="lg"/>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 name="文本框 23">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Tree>
    <p:extLst>
      <p:ext uri="{BB962C8B-B14F-4D97-AF65-F5344CB8AC3E}">
        <p14:creationId xmlns:p14="http://schemas.microsoft.com/office/powerpoint/2010/main" val="23601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448"/>
                                        </p:tgtEl>
                                        <p:attrNameLst>
                                          <p:attrName>style.visibility</p:attrName>
                                        </p:attrNameLst>
                                      </p:cBhvr>
                                      <p:to>
                                        <p:strVal val="visible"/>
                                      </p:to>
                                    </p:set>
                                    <p:animEffect transition="in" filter="barn(outVertical)">
                                      <p:cBhvr>
                                        <p:cTn id="12" dur="500"/>
                                        <p:tgtEl>
                                          <p:spTgt spid="18448"/>
                                        </p:tgtEl>
                                      </p:cBhvr>
                                    </p:animEffect>
                                  </p:childTnLst>
                                </p:cTn>
                              </p:par>
                            </p:childTnLst>
                          </p:cTn>
                        </p:par>
                        <p:par>
                          <p:cTn id="13" fill="hold">
                            <p:stCondLst>
                              <p:cond delay="500"/>
                            </p:stCondLst>
                            <p:childTnLst>
                              <p:par>
                                <p:cTn id="14" presetID="17" presetClass="entr" presetSubtype="8" fill="hold" nodeType="afterEffect">
                                  <p:stCondLst>
                                    <p:cond delay="0"/>
                                  </p:stCondLst>
                                  <p:childTnLst>
                                    <p:set>
                                      <p:cBhvr>
                                        <p:cTn id="15" dur="1" fill="hold">
                                          <p:stCondLst>
                                            <p:cond delay="0"/>
                                          </p:stCondLst>
                                        </p:cTn>
                                        <p:tgtEl>
                                          <p:spTgt spid="18450"/>
                                        </p:tgtEl>
                                        <p:attrNameLst>
                                          <p:attrName>style.visibility</p:attrName>
                                        </p:attrNameLst>
                                      </p:cBhvr>
                                      <p:to>
                                        <p:strVal val="visible"/>
                                      </p:to>
                                    </p:set>
                                    <p:anim calcmode="lin" valueType="num">
                                      <p:cBhvr>
                                        <p:cTn id="16" dur="500" fill="hold"/>
                                        <p:tgtEl>
                                          <p:spTgt spid="18450"/>
                                        </p:tgtEl>
                                        <p:attrNameLst>
                                          <p:attrName>ppt_x</p:attrName>
                                        </p:attrNameLst>
                                      </p:cBhvr>
                                      <p:tavLst>
                                        <p:tav tm="0">
                                          <p:val>
                                            <p:strVal val="#ppt_x-#ppt_w/2"/>
                                          </p:val>
                                        </p:tav>
                                        <p:tav tm="100000">
                                          <p:val>
                                            <p:strVal val="#ppt_x"/>
                                          </p:val>
                                        </p:tav>
                                      </p:tavLst>
                                    </p:anim>
                                    <p:anim calcmode="lin" valueType="num">
                                      <p:cBhvr>
                                        <p:cTn id="17" dur="500" fill="hold"/>
                                        <p:tgtEl>
                                          <p:spTgt spid="18450"/>
                                        </p:tgtEl>
                                        <p:attrNameLst>
                                          <p:attrName>ppt_y</p:attrName>
                                        </p:attrNameLst>
                                      </p:cBhvr>
                                      <p:tavLst>
                                        <p:tav tm="0">
                                          <p:val>
                                            <p:strVal val="#ppt_y"/>
                                          </p:val>
                                        </p:tav>
                                        <p:tav tm="100000">
                                          <p:val>
                                            <p:strVal val="#ppt_y"/>
                                          </p:val>
                                        </p:tav>
                                      </p:tavLst>
                                    </p:anim>
                                    <p:anim calcmode="lin" valueType="num">
                                      <p:cBhvr>
                                        <p:cTn id="18" dur="500" fill="hold"/>
                                        <p:tgtEl>
                                          <p:spTgt spid="18450"/>
                                        </p:tgtEl>
                                        <p:attrNameLst>
                                          <p:attrName>ppt_w</p:attrName>
                                        </p:attrNameLst>
                                      </p:cBhvr>
                                      <p:tavLst>
                                        <p:tav tm="0">
                                          <p:val>
                                            <p:fltVal val="0"/>
                                          </p:val>
                                        </p:tav>
                                        <p:tav tm="100000">
                                          <p:val>
                                            <p:strVal val="#ppt_w"/>
                                          </p:val>
                                        </p:tav>
                                      </p:tavLst>
                                    </p:anim>
                                    <p:anim calcmode="lin" valueType="num">
                                      <p:cBhvr>
                                        <p:cTn id="19" dur="500" fill="hold"/>
                                        <p:tgtEl>
                                          <p:spTgt spid="18450"/>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8452"/>
                                        </p:tgtEl>
                                        <p:attrNameLst>
                                          <p:attrName>style.visibility</p:attrName>
                                        </p:attrNameLst>
                                      </p:cBhvr>
                                      <p:to>
                                        <p:strVal val="visible"/>
                                      </p:to>
                                    </p:set>
                                    <p:animEffect transition="in" filter="wipe(up)">
                                      <p:cBhvr>
                                        <p:cTn id="23" dur="500"/>
                                        <p:tgtEl>
                                          <p:spTgt spid="18452"/>
                                        </p:tgtEl>
                                      </p:cBhvr>
                                    </p:animEffect>
                                  </p:childTnLst>
                                </p:cTn>
                              </p:par>
                            </p:childTnLst>
                          </p:cTn>
                        </p:par>
                        <p:par>
                          <p:cTn id="24" fill="hold">
                            <p:stCondLst>
                              <p:cond delay="1500"/>
                            </p:stCondLst>
                            <p:childTnLst>
                              <p:par>
                                <p:cTn id="25" presetID="18" presetClass="entr" presetSubtype="9" fill="hold" nodeType="afterEffect">
                                  <p:stCondLst>
                                    <p:cond delay="0"/>
                                  </p:stCondLst>
                                  <p:childTnLst>
                                    <p:set>
                                      <p:cBhvr>
                                        <p:cTn id="26" dur="1" fill="hold">
                                          <p:stCondLst>
                                            <p:cond delay="0"/>
                                          </p:stCondLst>
                                        </p:cTn>
                                        <p:tgtEl>
                                          <p:spTgt spid="18453"/>
                                        </p:tgtEl>
                                        <p:attrNameLst>
                                          <p:attrName>style.visibility</p:attrName>
                                        </p:attrNameLst>
                                      </p:cBhvr>
                                      <p:to>
                                        <p:strVal val="visible"/>
                                      </p:to>
                                    </p:set>
                                    <p:animEffect transition="in" filter="strips(upLeft)">
                                      <p:cBhvr>
                                        <p:cTn id="27" dur="500"/>
                                        <p:tgtEl>
                                          <p:spTgt spid="184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460"/>
                                        </p:tgtEl>
                                        <p:attrNameLst>
                                          <p:attrName>style.visibility</p:attrName>
                                        </p:attrNameLst>
                                      </p:cBhvr>
                                      <p:to>
                                        <p:strVal val="visible"/>
                                      </p:to>
                                    </p:set>
                                    <p:animEffect transition="in" filter="wipe(up)">
                                      <p:cBhvr>
                                        <p:cTn id="32" dur="500"/>
                                        <p:tgtEl>
                                          <p:spTgt spid="18460"/>
                                        </p:tgtEl>
                                      </p:cBhvr>
                                    </p:animEffect>
                                  </p:childTnLst>
                                </p:cTn>
                              </p:par>
                            </p:childTnLst>
                          </p:cTn>
                        </p:par>
                        <p:par>
                          <p:cTn id="33" fill="hold">
                            <p:stCondLst>
                              <p:cond delay="500"/>
                            </p:stCondLst>
                            <p:childTnLst>
                              <p:par>
                                <p:cTn id="34" presetID="18" presetClass="entr" presetSubtype="6" fill="hold" nodeType="afterEffect">
                                  <p:stCondLst>
                                    <p:cond delay="0"/>
                                  </p:stCondLst>
                                  <p:childTnLst>
                                    <p:set>
                                      <p:cBhvr>
                                        <p:cTn id="35" dur="1" fill="hold">
                                          <p:stCondLst>
                                            <p:cond delay="0"/>
                                          </p:stCondLst>
                                        </p:cTn>
                                        <p:tgtEl>
                                          <p:spTgt spid="18461"/>
                                        </p:tgtEl>
                                        <p:attrNameLst>
                                          <p:attrName>style.visibility</p:attrName>
                                        </p:attrNameLst>
                                      </p:cBhvr>
                                      <p:to>
                                        <p:strVal val="visible"/>
                                      </p:to>
                                    </p:set>
                                    <p:animEffect transition="in" filter="strips(downRight)">
                                      <p:cBhvr>
                                        <p:cTn id="36" dur="500"/>
                                        <p:tgtEl>
                                          <p:spTgt spid="18461"/>
                                        </p:tgtEl>
                                      </p:cBhvr>
                                    </p:animEffect>
                                  </p:childTnLst>
                                </p:cTn>
                              </p:par>
                            </p:childTnLst>
                          </p:cTn>
                        </p:par>
                        <p:par>
                          <p:cTn id="37" fill="hold">
                            <p:stCondLst>
                              <p:cond delay="1000"/>
                            </p:stCondLst>
                            <p:childTnLst>
                              <p:par>
                                <p:cTn id="38" presetID="17" presetClass="entr" presetSubtype="8" fill="hold" nodeType="afterEffect">
                                  <p:stCondLst>
                                    <p:cond delay="0"/>
                                  </p:stCondLst>
                                  <p:childTnLst>
                                    <p:set>
                                      <p:cBhvr>
                                        <p:cTn id="39" dur="1" fill="hold">
                                          <p:stCondLst>
                                            <p:cond delay="0"/>
                                          </p:stCondLst>
                                        </p:cTn>
                                        <p:tgtEl>
                                          <p:spTgt spid="18462"/>
                                        </p:tgtEl>
                                        <p:attrNameLst>
                                          <p:attrName>style.visibility</p:attrName>
                                        </p:attrNameLst>
                                      </p:cBhvr>
                                      <p:to>
                                        <p:strVal val="visible"/>
                                      </p:to>
                                    </p:set>
                                    <p:anim calcmode="lin" valueType="num">
                                      <p:cBhvr>
                                        <p:cTn id="40" dur="500" fill="hold"/>
                                        <p:tgtEl>
                                          <p:spTgt spid="18462"/>
                                        </p:tgtEl>
                                        <p:attrNameLst>
                                          <p:attrName>ppt_x</p:attrName>
                                        </p:attrNameLst>
                                      </p:cBhvr>
                                      <p:tavLst>
                                        <p:tav tm="0">
                                          <p:val>
                                            <p:strVal val="#ppt_x-#ppt_w/2"/>
                                          </p:val>
                                        </p:tav>
                                        <p:tav tm="100000">
                                          <p:val>
                                            <p:strVal val="#ppt_x"/>
                                          </p:val>
                                        </p:tav>
                                      </p:tavLst>
                                    </p:anim>
                                    <p:anim calcmode="lin" valueType="num">
                                      <p:cBhvr>
                                        <p:cTn id="41" dur="500" fill="hold"/>
                                        <p:tgtEl>
                                          <p:spTgt spid="18462"/>
                                        </p:tgtEl>
                                        <p:attrNameLst>
                                          <p:attrName>ppt_y</p:attrName>
                                        </p:attrNameLst>
                                      </p:cBhvr>
                                      <p:tavLst>
                                        <p:tav tm="0">
                                          <p:val>
                                            <p:strVal val="#ppt_y"/>
                                          </p:val>
                                        </p:tav>
                                        <p:tav tm="100000">
                                          <p:val>
                                            <p:strVal val="#ppt_y"/>
                                          </p:val>
                                        </p:tav>
                                      </p:tavLst>
                                    </p:anim>
                                    <p:anim calcmode="lin" valueType="num">
                                      <p:cBhvr>
                                        <p:cTn id="42" dur="500" fill="hold"/>
                                        <p:tgtEl>
                                          <p:spTgt spid="18462"/>
                                        </p:tgtEl>
                                        <p:attrNameLst>
                                          <p:attrName>ppt_w</p:attrName>
                                        </p:attrNameLst>
                                      </p:cBhvr>
                                      <p:tavLst>
                                        <p:tav tm="0">
                                          <p:val>
                                            <p:fltVal val="0"/>
                                          </p:val>
                                        </p:tav>
                                        <p:tav tm="100000">
                                          <p:val>
                                            <p:strVal val="#ppt_w"/>
                                          </p:val>
                                        </p:tav>
                                      </p:tavLst>
                                    </p:anim>
                                    <p:anim calcmode="lin" valueType="num">
                                      <p:cBhvr>
                                        <p:cTn id="43" dur="500" fill="hold"/>
                                        <p:tgtEl>
                                          <p:spTgt spid="184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hlinkClick r:id="rId2" action="ppaction://hlinkfile"/>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808396" y="1279101"/>
            <a:ext cx="2010346" cy="1078231"/>
          </a:xfrm>
          <a:prstGeom prst="rect">
            <a:avLst/>
          </a:prstGeom>
          <a:noFill/>
          <a:ln w="9525">
            <a:noFill/>
          </a:ln>
          <a:effectLst>
            <a:outerShdw blurRad="50800" dist="38100" dir="2700000" sx="101000" sy="101000" algn="tl" rotWithShape="0">
              <a:prstClr val="black">
                <a:alpha val="40000"/>
              </a:prstClr>
            </a:outerShdw>
            <a:softEdge rad="31750"/>
          </a:effectLst>
        </p:spPr>
      </p:pic>
      <p:sp>
        <p:nvSpPr>
          <p:cNvPr id="58373" name="文本框 58372"/>
          <p:cNvSpPr txBox="1">
            <a:spLocks noChangeArrowheads="1"/>
          </p:cNvSpPr>
          <p:nvPr/>
        </p:nvSpPr>
        <p:spPr bwMode="auto">
          <a:xfrm>
            <a:off x="495300" y="2076968"/>
            <a:ext cx="4875213" cy="1915909"/>
          </a:xfrm>
          <a:prstGeom prst="rect">
            <a:avLst/>
          </a:prstGeom>
          <a:noFill/>
          <a:ln w="9525">
            <a:noFill/>
            <a:miter lim="800000"/>
            <a:headEnd/>
            <a:tailEnd/>
          </a:ln>
        </p:spPr>
        <p:txBody>
          <a:bodyPr wrap="square" lIns="68580" tIns="34290" rIns="68580" bIns="34290">
            <a:spAutoFit/>
          </a:bodyPr>
          <a:lstStyle/>
          <a:p>
            <a:pPr defTabSz="914378">
              <a:lnSpc>
                <a:spcPct val="200000"/>
              </a:lnSpc>
              <a:spcBef>
                <a:spcPts val="50"/>
              </a:spcBef>
            </a:pP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拿一个凸透镜</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正对</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着太阳光，在把一张纸放在它的另一侧，改变透镜与纸的距离，直到纸上的光斑变的</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最小最亮</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，测量这个最小最亮的光斑到透镜光心的</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距离</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，这就是</a:t>
            </a:r>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焦距</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5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p>
        </p:txBody>
      </p:sp>
      <p:pic>
        <p:nvPicPr>
          <p:cNvPr id="5" name="图片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808396" y="2956890"/>
            <a:ext cx="2010346" cy="1182370"/>
          </a:xfrm>
          <a:prstGeom prst="rect">
            <a:avLst/>
          </a:prstGeom>
          <a:noFill/>
          <a:ln w="9525">
            <a:noFill/>
          </a:ln>
          <a:effectLst>
            <a:outerShdw blurRad="50800" dist="38100" dir="2700000" sx="101000" sy="101000" algn="tl" rotWithShape="0">
              <a:prstClr val="black">
                <a:alpha val="40000"/>
              </a:prstClr>
            </a:outerShdw>
            <a:softEdge rad="31750"/>
          </a:effectLst>
        </p:spPr>
      </p:pic>
      <p:sp>
        <p:nvSpPr>
          <p:cNvPr id="6" name="文本框 5"/>
          <p:cNvSpPr txBox="1">
            <a:spLocks noChangeArrowheads="1"/>
          </p:cNvSpPr>
          <p:nvPr/>
        </p:nvSpPr>
        <p:spPr bwMode="auto">
          <a:xfrm>
            <a:off x="454659" y="1328852"/>
            <a:ext cx="4714135" cy="489365"/>
          </a:xfrm>
          <a:prstGeom prst="rect">
            <a:avLst/>
          </a:prstGeom>
          <a:noFill/>
          <a:ln w="9525">
            <a:noFill/>
            <a:miter lim="800000"/>
            <a:headEnd/>
            <a:tailEnd/>
          </a:ln>
        </p:spPr>
        <p:txBody>
          <a:bodyPr wrap="square" lIns="68580" tIns="34290" rIns="68580" bIns="34290">
            <a:spAutoFit/>
          </a:bodyPr>
          <a:lstStyle/>
          <a:p>
            <a:pPr defTabSz="914378">
              <a:lnSpc>
                <a:spcPct val="130000"/>
              </a:lnSpc>
            </a:pPr>
            <a:r>
              <a:rPr lang="zh-CN" altLang="en-US" sz="21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凸透镜焦距的</a:t>
            </a:r>
            <a:r>
              <a:rPr lang="zh-CN" altLang="en-US" sz="21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测量：太阳光</a:t>
            </a:r>
            <a:r>
              <a:rPr lang="zh-CN" altLang="en-US" sz="21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聚焦法</a:t>
            </a:r>
          </a:p>
        </p:txBody>
      </p:sp>
      <p:sp>
        <p:nvSpPr>
          <p:cNvPr id="7" name="文本框 6">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想想做做</a:t>
            </a:r>
          </a:p>
        </p:txBody>
      </p:sp>
    </p:spTree>
    <p:extLst>
      <p:ext uri="{BB962C8B-B14F-4D97-AF65-F5344CB8AC3E}">
        <p14:creationId xmlns:p14="http://schemas.microsoft.com/office/powerpoint/2010/main" val="16203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8373"/>
                                        </p:tgtEl>
                                        <p:attrNameLst>
                                          <p:attrName>style.visibility</p:attrName>
                                        </p:attrNameLst>
                                      </p:cBhvr>
                                      <p:to>
                                        <p:strVal val="visible"/>
                                      </p:to>
                                    </p:set>
                                    <p:anim calcmode="lin" valueType="num">
                                      <p:cBhvr>
                                        <p:cTn id="21" dur="500" fill="hold"/>
                                        <p:tgtEl>
                                          <p:spTgt spid="58373"/>
                                        </p:tgtEl>
                                        <p:attrNameLst>
                                          <p:attrName>ppt_x</p:attrName>
                                        </p:attrNameLst>
                                      </p:cBhvr>
                                      <p:tavLst>
                                        <p:tav tm="0">
                                          <p:val>
                                            <p:strVal val="#ppt_x"/>
                                          </p:val>
                                        </p:tav>
                                        <p:tav tm="100000">
                                          <p:val>
                                            <p:strVal val="#ppt_x"/>
                                          </p:val>
                                        </p:tav>
                                      </p:tavLst>
                                    </p:anim>
                                    <p:anim calcmode="lin" valueType="num">
                                      <p:cBhvr>
                                        <p:cTn id="22" dur="5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713741" y="2485089"/>
            <a:ext cx="496888" cy="623248"/>
          </a:xfrm>
          <a:prstGeom prst="rect">
            <a:avLst/>
          </a:prstGeom>
          <a:noFill/>
          <a:ln w="9525">
            <a:noFill/>
            <a:round/>
            <a:headEnd/>
            <a:tailEnd/>
          </a:ln>
        </p:spPr>
        <p:txBody>
          <a:bodyPr lIns="68580" tIns="34290" rIns="68580" bIns="34290">
            <a:spAutoFit/>
          </a:bodyPr>
          <a:lstStyle/>
          <a:p>
            <a:pPr defTabSz="914378"/>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透镜</a:t>
            </a:r>
          </a:p>
        </p:txBody>
      </p:sp>
      <p:sp>
        <p:nvSpPr>
          <p:cNvPr id="3" name="文本框 2"/>
          <p:cNvSpPr txBox="1">
            <a:spLocks noChangeArrowheads="1"/>
          </p:cNvSpPr>
          <p:nvPr/>
        </p:nvSpPr>
        <p:spPr bwMode="auto">
          <a:xfrm>
            <a:off x="1886906" y="931907"/>
            <a:ext cx="2613025" cy="284693"/>
          </a:xfrm>
          <a:prstGeom prst="rect">
            <a:avLst/>
          </a:prstGeom>
          <a:noFill/>
          <a:ln w="9525">
            <a:noFill/>
            <a:round/>
            <a:headEnd/>
            <a:tailEnd/>
          </a:ln>
        </p:spPr>
        <p:txBody>
          <a:bodyPr lIns="68580" tIns="34290" rIns="68580" bIns="34290">
            <a:spAutoFit/>
          </a:bodyPr>
          <a:lstStyle/>
          <a:p>
            <a:pPr algn="ctr" defTabSz="914378"/>
            <a:r>
              <a:rPr lang="zh-CN"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中间厚、边缘薄</a:t>
            </a:r>
          </a:p>
        </p:txBody>
      </p:sp>
      <p:sp>
        <p:nvSpPr>
          <p:cNvPr id="4" name="文本框 3"/>
          <p:cNvSpPr txBox="1">
            <a:spLocks noChangeArrowheads="1"/>
          </p:cNvSpPr>
          <p:nvPr/>
        </p:nvSpPr>
        <p:spPr bwMode="auto">
          <a:xfrm>
            <a:off x="1561151" y="2608362"/>
            <a:ext cx="1322388" cy="346249"/>
          </a:xfrm>
          <a:prstGeom prst="rect">
            <a:avLst/>
          </a:prstGeom>
          <a:noFill/>
          <a:ln w="9525">
            <a:noFill/>
            <a:round/>
            <a:headEnd/>
            <a:tailEnd/>
          </a:ln>
        </p:spPr>
        <p:txBody>
          <a:bodyPr wrap="square" lIns="68580" tIns="34290" rIns="68580" bIns="34290">
            <a:spAutoFit/>
          </a:bodyPr>
          <a:lstStyle/>
          <a:p>
            <a:pPr defTabSz="914378"/>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凹透镜</a:t>
            </a:r>
          </a:p>
        </p:txBody>
      </p:sp>
      <p:sp>
        <p:nvSpPr>
          <p:cNvPr id="6" name="文本框 5"/>
          <p:cNvSpPr txBox="1">
            <a:spLocks noChangeArrowheads="1"/>
          </p:cNvSpPr>
          <p:nvPr/>
        </p:nvSpPr>
        <p:spPr bwMode="auto">
          <a:xfrm>
            <a:off x="1561151" y="3950431"/>
            <a:ext cx="1574800" cy="300083"/>
          </a:xfrm>
          <a:prstGeom prst="rect">
            <a:avLst/>
          </a:prstGeom>
          <a:noFill/>
          <a:ln w="9525">
            <a:noFill/>
            <a:round/>
            <a:headEnd/>
            <a:tailEnd/>
          </a:ln>
        </p:spPr>
        <p:txBody>
          <a:bodyPr wrap="square" lIns="68580" tIns="34290" rIns="68580" bIns="34290">
            <a:spAutoFit/>
          </a:bodyPr>
          <a:lstStyle/>
          <a:p>
            <a:pPr defTabSz="914378"/>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几个概念</a:t>
            </a:r>
          </a:p>
        </p:txBody>
      </p:sp>
      <p:sp>
        <p:nvSpPr>
          <p:cNvPr id="7" name="文本框 6"/>
          <p:cNvSpPr txBox="1">
            <a:spLocks noChangeArrowheads="1"/>
          </p:cNvSpPr>
          <p:nvPr/>
        </p:nvSpPr>
        <p:spPr bwMode="auto">
          <a:xfrm>
            <a:off x="1882668" y="1373795"/>
            <a:ext cx="2611438" cy="284693"/>
          </a:xfrm>
          <a:prstGeom prst="rect">
            <a:avLst/>
          </a:prstGeom>
          <a:noFill/>
          <a:ln w="9525">
            <a:noFill/>
            <a:round/>
            <a:headEnd/>
            <a:tailEnd/>
          </a:ln>
        </p:spPr>
        <p:txBody>
          <a:bodyPr lIns="68580" tIns="34290" rIns="68580" bIns="34290">
            <a:spAutoFit/>
          </a:bodyPr>
          <a:lstStyle/>
          <a:p>
            <a:pPr algn="ctr" defTabSz="914378"/>
            <a:r>
              <a:rPr lang="zh-CN"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对光有会聚作用</a:t>
            </a:r>
          </a:p>
        </p:txBody>
      </p:sp>
      <p:sp>
        <p:nvSpPr>
          <p:cNvPr id="8" name="文本框 7"/>
          <p:cNvSpPr txBox="1">
            <a:spLocks noChangeArrowheads="1"/>
          </p:cNvSpPr>
          <p:nvPr/>
        </p:nvSpPr>
        <p:spPr bwMode="auto">
          <a:xfrm>
            <a:off x="1834200" y="1807721"/>
            <a:ext cx="2603500" cy="284693"/>
          </a:xfrm>
          <a:prstGeom prst="rect">
            <a:avLst/>
          </a:prstGeom>
          <a:noFill/>
          <a:ln w="9525">
            <a:noFill/>
            <a:round/>
            <a:headEnd/>
            <a:tailEnd/>
          </a:ln>
        </p:spPr>
        <p:txBody>
          <a:bodyPr lIns="68580" tIns="34290" rIns="68580" bIns="34290">
            <a:spAutoFit/>
          </a:bodyPr>
          <a:lstStyle/>
          <a:p>
            <a:pPr algn="ctr" defTabSz="914378"/>
            <a:r>
              <a:rPr lang="zh-CN"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三条特殊光线</a:t>
            </a:r>
          </a:p>
        </p:txBody>
      </p:sp>
      <p:sp>
        <p:nvSpPr>
          <p:cNvPr id="9" name="文本框 8"/>
          <p:cNvSpPr txBox="1">
            <a:spLocks noChangeArrowheads="1"/>
          </p:cNvSpPr>
          <p:nvPr/>
        </p:nvSpPr>
        <p:spPr bwMode="auto">
          <a:xfrm>
            <a:off x="1561151" y="1376148"/>
            <a:ext cx="1363133" cy="346249"/>
          </a:xfrm>
          <a:prstGeom prst="rect">
            <a:avLst/>
          </a:prstGeom>
          <a:noFill/>
          <a:ln w="9525">
            <a:noFill/>
            <a:round/>
            <a:headEnd/>
            <a:tailEnd/>
          </a:ln>
        </p:spPr>
        <p:txBody>
          <a:bodyPr wrap="square" lIns="68580" tIns="34290" rIns="68580" bIns="34290">
            <a:spAutoFit/>
          </a:bodyPr>
          <a:lstStyle/>
          <a:p>
            <a:pPr defTabSz="914378"/>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凸透镜</a:t>
            </a:r>
          </a:p>
        </p:txBody>
      </p:sp>
      <p:sp>
        <p:nvSpPr>
          <p:cNvPr id="10" name="文本框 9"/>
          <p:cNvSpPr txBox="1">
            <a:spLocks noChangeArrowheads="1"/>
          </p:cNvSpPr>
          <p:nvPr/>
        </p:nvSpPr>
        <p:spPr bwMode="auto">
          <a:xfrm>
            <a:off x="1882668" y="2139560"/>
            <a:ext cx="2611437" cy="284693"/>
          </a:xfrm>
          <a:prstGeom prst="rect">
            <a:avLst/>
          </a:prstGeom>
          <a:noFill/>
          <a:ln w="9525">
            <a:noFill/>
            <a:round/>
            <a:headEnd/>
            <a:tailEnd/>
          </a:ln>
        </p:spPr>
        <p:txBody>
          <a:bodyPr lIns="68580" tIns="34290" rIns="68580" bIns="34290">
            <a:spAutoFit/>
          </a:bodyPr>
          <a:lstStyle/>
          <a:p>
            <a:pPr algn="ctr" defTabSz="914378"/>
            <a:r>
              <a:rPr lang="zh-CN"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中间薄、边缘厚</a:t>
            </a:r>
          </a:p>
        </p:txBody>
      </p:sp>
      <p:sp>
        <p:nvSpPr>
          <p:cNvPr id="11" name="文本框 10"/>
          <p:cNvSpPr txBox="1">
            <a:spLocks noChangeArrowheads="1"/>
          </p:cNvSpPr>
          <p:nvPr/>
        </p:nvSpPr>
        <p:spPr bwMode="auto">
          <a:xfrm>
            <a:off x="1862668" y="2668427"/>
            <a:ext cx="2611437" cy="284693"/>
          </a:xfrm>
          <a:prstGeom prst="rect">
            <a:avLst/>
          </a:prstGeom>
          <a:noFill/>
          <a:ln w="9525">
            <a:noFill/>
            <a:round/>
            <a:headEnd/>
            <a:tailEnd/>
          </a:ln>
        </p:spPr>
        <p:txBody>
          <a:bodyPr lIns="68580" tIns="34290" rIns="68580" bIns="34290">
            <a:spAutoFit/>
          </a:bodyPr>
          <a:lstStyle/>
          <a:p>
            <a:pPr algn="ctr" defTabSz="914378"/>
            <a:r>
              <a:rPr lang="zh-CN"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对光有发散作用</a:t>
            </a:r>
          </a:p>
        </p:txBody>
      </p:sp>
      <p:sp>
        <p:nvSpPr>
          <p:cNvPr id="12" name="文本框 11"/>
          <p:cNvSpPr txBox="1">
            <a:spLocks noChangeArrowheads="1"/>
          </p:cNvSpPr>
          <p:nvPr/>
        </p:nvSpPr>
        <p:spPr bwMode="auto">
          <a:xfrm>
            <a:off x="1771756" y="3213432"/>
            <a:ext cx="2601912" cy="284693"/>
          </a:xfrm>
          <a:prstGeom prst="rect">
            <a:avLst/>
          </a:prstGeom>
          <a:noFill/>
          <a:ln w="9525">
            <a:noFill/>
            <a:round/>
            <a:headEnd/>
            <a:tailEnd/>
          </a:ln>
        </p:spPr>
        <p:txBody>
          <a:bodyPr lIns="68580" tIns="34290" rIns="68580" bIns="34290">
            <a:spAutoFit/>
          </a:bodyPr>
          <a:lstStyle/>
          <a:p>
            <a:pPr algn="ctr" defTabSz="914378"/>
            <a:r>
              <a:rPr lang="zh-CN" altLang="zh-CN"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三条特殊光线</a:t>
            </a:r>
          </a:p>
        </p:txBody>
      </p:sp>
      <p:sp>
        <p:nvSpPr>
          <p:cNvPr id="13" name="文本框 12"/>
          <p:cNvSpPr txBox="1">
            <a:spLocks noChangeArrowheads="1"/>
          </p:cNvSpPr>
          <p:nvPr/>
        </p:nvSpPr>
        <p:spPr bwMode="auto">
          <a:xfrm>
            <a:off x="2651761" y="3634309"/>
            <a:ext cx="1206500" cy="284693"/>
          </a:xfrm>
          <a:prstGeom prst="rect">
            <a:avLst/>
          </a:prstGeom>
          <a:noFill/>
          <a:ln w="9525">
            <a:noFill/>
            <a:round/>
            <a:headEnd/>
            <a:tailEnd/>
          </a:ln>
        </p:spPr>
        <p:txBody>
          <a:bodyPr lIns="68580" tIns="34290" rIns="68580" bIns="34290">
            <a:spAutoFit/>
          </a:bodyPr>
          <a:lstStyle/>
          <a:p>
            <a:pPr defTabSz="914378"/>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主光轴</a:t>
            </a:r>
          </a:p>
        </p:txBody>
      </p:sp>
      <p:sp>
        <p:nvSpPr>
          <p:cNvPr id="14" name="文本框 13"/>
          <p:cNvSpPr txBox="1">
            <a:spLocks noChangeArrowheads="1"/>
          </p:cNvSpPr>
          <p:nvPr/>
        </p:nvSpPr>
        <p:spPr bwMode="auto">
          <a:xfrm>
            <a:off x="3617805" y="3669505"/>
            <a:ext cx="876300" cy="284693"/>
          </a:xfrm>
          <a:prstGeom prst="rect">
            <a:avLst/>
          </a:prstGeom>
          <a:noFill/>
          <a:ln w="9525">
            <a:noFill/>
            <a:round/>
            <a:headEnd/>
            <a:tailEnd/>
          </a:ln>
        </p:spPr>
        <p:txBody>
          <a:bodyPr lIns="68580" tIns="34290" rIns="68580" bIns="34290">
            <a:spAutoFit/>
          </a:bodyPr>
          <a:lstStyle/>
          <a:p>
            <a:pPr defTabSz="914378"/>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光心</a:t>
            </a:r>
          </a:p>
        </p:txBody>
      </p:sp>
      <p:sp>
        <p:nvSpPr>
          <p:cNvPr id="16" name="文本框 15"/>
          <p:cNvSpPr txBox="1">
            <a:spLocks noChangeArrowheads="1"/>
          </p:cNvSpPr>
          <p:nvPr/>
        </p:nvSpPr>
        <p:spPr bwMode="auto">
          <a:xfrm>
            <a:off x="3634686" y="4305945"/>
            <a:ext cx="1412875" cy="284693"/>
          </a:xfrm>
          <a:prstGeom prst="rect">
            <a:avLst/>
          </a:prstGeom>
          <a:noFill/>
          <a:ln w="9525">
            <a:noFill/>
            <a:round/>
            <a:headEnd/>
            <a:tailEnd/>
          </a:ln>
        </p:spPr>
        <p:txBody>
          <a:bodyPr lIns="68580" tIns="34290" rIns="68580" bIns="34290">
            <a:spAutoFit/>
          </a:bodyPr>
          <a:lstStyle/>
          <a:p>
            <a:pPr defTabSz="914378"/>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焦距（</a:t>
            </a:r>
            <a:r>
              <a:rPr lang="en-US" altLang="zh-CN" i="1"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f</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7" name="左大括号 16"/>
          <p:cNvSpPr/>
          <p:nvPr/>
        </p:nvSpPr>
        <p:spPr>
          <a:xfrm>
            <a:off x="2348494" y="1034291"/>
            <a:ext cx="160442" cy="9173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914378"/>
            <a:endParaRPr lang="zh-CN" altLang="en-US" sz="18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 name="左大括号 17"/>
          <p:cNvSpPr/>
          <p:nvPr/>
        </p:nvSpPr>
        <p:spPr>
          <a:xfrm>
            <a:off x="2348494" y="2241649"/>
            <a:ext cx="160442" cy="110569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914378"/>
            <a:endParaRPr lang="zh-CN" altLang="en-US" sz="18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 name="左大括号 18"/>
          <p:cNvSpPr/>
          <p:nvPr/>
        </p:nvSpPr>
        <p:spPr>
          <a:xfrm>
            <a:off x="2508936" y="3749253"/>
            <a:ext cx="142825" cy="73825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914378"/>
            <a:endParaRPr lang="zh-CN" altLang="en-US" sz="18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0" name="左大括号 19"/>
          <p:cNvSpPr/>
          <p:nvPr/>
        </p:nvSpPr>
        <p:spPr>
          <a:xfrm>
            <a:off x="1102894" y="1492951"/>
            <a:ext cx="458257" cy="260752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914378"/>
            <a:endParaRPr lang="zh-CN" altLang="en-US" sz="28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5" name="Shape 108"/>
          <p:cNvSpPr/>
          <p:nvPr/>
        </p:nvSpPr>
        <p:spPr>
          <a:xfrm>
            <a:off x="-75334" y="140007"/>
            <a:ext cx="546343" cy="559314"/>
          </a:xfrm>
          <a:prstGeom prst="rect">
            <a:avLst/>
          </a:prstGeom>
          <a:noFill/>
          <a:ln w="12700">
            <a:noFill/>
            <a:miter lim="400000"/>
          </a:ln>
          <a:effectLst>
            <a:outerShdw blurRad="50800" dist="38100" dir="13500000" algn="br" rotWithShape="0">
              <a:prstClr val="black">
                <a:alpha val="40000"/>
              </a:prstClr>
            </a:outerShdw>
          </a:effectLst>
        </p:spPr>
        <p:txBody>
          <a:bodyPr lIns="0" tIns="0" rIns="0" bIns="0"/>
          <a:lstStyle/>
          <a:p>
            <a:pPr defTabSz="914378">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1100" kern="0" dirty="0">
              <a:solidFill>
                <a:sysClr val="windowText" lastClr="00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endParaRPr>
          </a:p>
        </p:txBody>
      </p:sp>
      <p:cxnSp>
        <p:nvCxnSpPr>
          <p:cNvPr id="28" name="直接连接符 27"/>
          <p:cNvCxnSpPr/>
          <p:nvPr/>
        </p:nvCxnSpPr>
        <p:spPr>
          <a:xfrm>
            <a:off x="643983" y="609741"/>
            <a:ext cx="4669105" cy="0"/>
          </a:xfrm>
          <a:prstGeom prst="line">
            <a:avLst/>
          </a:prstGeom>
          <a:noFill/>
          <a:ln w="28575" cap="flat">
            <a:no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24" name="文本框 23">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课堂小结</a:t>
            </a:r>
          </a:p>
        </p:txBody>
      </p:sp>
      <p:sp>
        <p:nvSpPr>
          <p:cNvPr id="29" name="文本框 28"/>
          <p:cNvSpPr txBox="1">
            <a:spLocks noChangeArrowheads="1"/>
          </p:cNvSpPr>
          <p:nvPr/>
        </p:nvSpPr>
        <p:spPr bwMode="auto">
          <a:xfrm>
            <a:off x="2703937" y="4320005"/>
            <a:ext cx="318036" cy="284693"/>
          </a:xfrm>
          <a:prstGeom prst="rect">
            <a:avLst/>
          </a:prstGeom>
          <a:noFill/>
          <a:ln w="9525">
            <a:noFill/>
            <a:round/>
            <a:headEnd/>
            <a:tailEnd/>
          </a:ln>
        </p:spPr>
        <p:txBody>
          <a:bodyPr wrap="none" lIns="68580" tIns="34290" rIns="68580" bIns="34290">
            <a:spAutoFit/>
          </a:bodyPr>
          <a:lstStyle/>
          <a:p>
            <a:pPr defTabSz="914378"/>
            <a:r>
              <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焦</a:t>
            </a:r>
          </a:p>
        </p:txBody>
      </p:sp>
      <p:sp>
        <p:nvSpPr>
          <p:cNvPr id="30" name="文本框 29"/>
          <p:cNvSpPr txBox="1">
            <a:spLocks noChangeArrowheads="1"/>
          </p:cNvSpPr>
          <p:nvPr/>
        </p:nvSpPr>
        <p:spPr bwMode="auto">
          <a:xfrm>
            <a:off x="2875386" y="4320005"/>
            <a:ext cx="318036" cy="284693"/>
          </a:xfrm>
          <a:prstGeom prst="rect">
            <a:avLst/>
          </a:prstGeom>
          <a:noFill/>
          <a:ln w="9525">
            <a:noFill/>
            <a:round/>
            <a:headEnd/>
            <a:tailEnd/>
          </a:ln>
        </p:spPr>
        <p:txBody>
          <a:bodyPr wrap="none" lIns="68580" tIns="34290" rIns="68580" bIns="34290">
            <a:spAutoFit/>
          </a:bodyPr>
          <a:lstStyle/>
          <a:p>
            <a:pPr defTabSz="914378"/>
            <a:r>
              <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点</a:t>
            </a:r>
          </a:p>
        </p:txBody>
      </p:sp>
      <p:sp>
        <p:nvSpPr>
          <p:cNvPr id="31" name="文本框 30"/>
          <p:cNvSpPr txBox="1">
            <a:spLocks noChangeArrowheads="1"/>
          </p:cNvSpPr>
          <p:nvPr/>
        </p:nvSpPr>
        <p:spPr bwMode="auto">
          <a:xfrm>
            <a:off x="3046837" y="4320005"/>
            <a:ext cx="318036" cy="284693"/>
          </a:xfrm>
          <a:prstGeom prst="rect">
            <a:avLst/>
          </a:prstGeom>
          <a:noFill/>
          <a:ln w="9525">
            <a:noFill/>
            <a:round/>
            <a:headEnd/>
            <a:tailEnd/>
          </a:ln>
        </p:spPr>
        <p:txBody>
          <a:bodyPr wrap="none" lIns="68580" tIns="34290" rIns="68580" bIns="34290">
            <a:spAutoFit/>
          </a:bodyPr>
          <a:lstStyle/>
          <a:p>
            <a:pPr defTabSz="914378"/>
            <a:r>
              <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2" name="文本框 31"/>
          <p:cNvSpPr txBox="1">
            <a:spLocks noChangeArrowheads="1"/>
          </p:cNvSpPr>
          <p:nvPr/>
        </p:nvSpPr>
        <p:spPr bwMode="auto">
          <a:xfrm>
            <a:off x="3218287" y="4320005"/>
            <a:ext cx="247504" cy="284693"/>
          </a:xfrm>
          <a:prstGeom prst="rect">
            <a:avLst/>
          </a:prstGeom>
          <a:noFill/>
          <a:ln w="9525">
            <a:noFill/>
            <a:round/>
            <a:headEnd/>
            <a:tailEnd/>
          </a:ln>
        </p:spPr>
        <p:txBody>
          <a:bodyPr wrap="none" lIns="68580" tIns="34290" rIns="68580" bIns="34290">
            <a:spAutoFit/>
          </a:bodyPr>
          <a:lstStyle/>
          <a:p>
            <a:pPr defTabSz="914378"/>
            <a:r>
              <a:rPr lang="en-US" altLang="zh-CN"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F</a:t>
            </a:r>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3" name="文本框 32"/>
          <p:cNvSpPr txBox="1">
            <a:spLocks noChangeArrowheads="1"/>
          </p:cNvSpPr>
          <p:nvPr/>
        </p:nvSpPr>
        <p:spPr bwMode="auto">
          <a:xfrm>
            <a:off x="3323062" y="4320005"/>
            <a:ext cx="318036" cy="284693"/>
          </a:xfrm>
          <a:prstGeom prst="rect">
            <a:avLst/>
          </a:prstGeom>
          <a:noFill/>
          <a:ln w="9525">
            <a:noFill/>
            <a:round/>
            <a:headEnd/>
            <a:tailEnd/>
          </a:ln>
        </p:spPr>
        <p:txBody>
          <a:bodyPr wrap="none" lIns="68580" tIns="34290" rIns="68580" bIns="34290">
            <a:spAutoFit/>
          </a:bodyPr>
          <a:lstStyle/>
          <a:p>
            <a:pPr defTabSz="914378"/>
            <a:r>
              <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Tree>
    <p:extLst>
      <p:ext uri="{BB962C8B-B14F-4D97-AF65-F5344CB8AC3E}">
        <p14:creationId xmlns:p14="http://schemas.microsoft.com/office/powerpoint/2010/main" val="3039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left)">
                                      <p:cBhvr>
                                        <p:cTn id="80" dur="500"/>
                                        <p:tgtEl>
                                          <p:spTgt spid="1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left)">
                                      <p:cBhvr>
                                        <p:cTn id="83" dur="500"/>
                                        <p:tgtEl>
                                          <p:spTgt spid="16"/>
                                        </p:tgtEl>
                                      </p:cBhvr>
                                    </p:animEffect>
                                  </p:childTnLst>
                                </p:cTn>
                              </p:par>
                            </p:childTnLst>
                          </p:cTn>
                        </p:par>
                        <p:par>
                          <p:cTn id="84" fill="hold">
                            <p:stCondLst>
                              <p:cond delay="500"/>
                            </p:stCondLst>
                            <p:childTnLst>
                              <p:par>
                                <p:cTn id="85" presetID="2" presetClass="entr" presetSubtype="4"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P spid="11" grpId="0"/>
      <p:bldP spid="12" grpId="0"/>
      <p:bldP spid="13" grpId="0"/>
      <p:bldP spid="14" grpId="0"/>
      <p:bldP spid="16" grpId="0"/>
      <p:bldP spid="17" grpId="0" animBg="1"/>
      <p:bldP spid="18" grpId="0" animBg="1"/>
      <p:bldP spid="19" grpId="0" animBg="1"/>
      <p:bldP spid="20" grpId="0" animBg="1"/>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7" descr="www.xkb1.com              新课标第一网不用注册，免费下载！"/>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47965" y="2586774"/>
            <a:ext cx="4432831" cy="781186"/>
          </a:xfrm>
          <a:prstGeom prst="rect">
            <a:avLst/>
          </a:prstGeom>
          <a:noFill/>
          <a:ln w="9525">
            <a:noFill/>
            <a:miter lim="800000"/>
            <a:headEnd/>
            <a:tailEnd/>
          </a:ln>
        </p:spPr>
      </p:pic>
      <p:sp>
        <p:nvSpPr>
          <p:cNvPr id="27650" name="文本框 99"/>
          <p:cNvSpPr txBox="1">
            <a:spLocks noChangeArrowheads="1"/>
          </p:cNvSpPr>
          <p:nvPr/>
        </p:nvSpPr>
        <p:spPr bwMode="auto">
          <a:xfrm>
            <a:off x="495300" y="2110973"/>
            <a:ext cx="7572375" cy="346249"/>
          </a:xfrm>
          <a:prstGeom prst="rect">
            <a:avLst/>
          </a:prstGeom>
          <a:noFill/>
          <a:ln w="9525">
            <a:noFill/>
            <a:miter lim="800000"/>
            <a:headEnd/>
            <a:tailEnd/>
          </a:ln>
        </p:spPr>
        <p:txBody>
          <a:bodyPr lIns="68580" tIns="34290" rIns="68580" bIns="34290">
            <a:spAutoFit/>
          </a:bodyPr>
          <a:lstStyle/>
          <a:p>
            <a:pPr defTabSz="914378"/>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说出哪些是凸透镜，哪些是凹透镜。</a:t>
            </a:r>
          </a:p>
        </p:txBody>
      </p:sp>
      <p:sp>
        <p:nvSpPr>
          <p:cNvPr id="2" name="文本框 1"/>
          <p:cNvSpPr txBox="1">
            <a:spLocks noChangeArrowheads="1"/>
          </p:cNvSpPr>
          <p:nvPr/>
        </p:nvSpPr>
        <p:spPr bwMode="auto">
          <a:xfrm>
            <a:off x="588599" y="3571110"/>
            <a:ext cx="6480175" cy="346249"/>
          </a:xfrm>
          <a:prstGeom prst="rect">
            <a:avLst/>
          </a:prstGeom>
          <a:noFill/>
          <a:ln w="9525">
            <a:noFill/>
            <a:miter lim="800000"/>
            <a:headEnd/>
            <a:tailEnd/>
          </a:ln>
        </p:spPr>
        <p:txBody>
          <a:bodyPr lIns="68580" tIns="34290" rIns="68580" bIns="34290">
            <a:spAutoFit/>
          </a:bodyPr>
          <a:lstStyle/>
          <a:p>
            <a:pPr defTabSz="914378"/>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凸透镜：</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E</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F</a:t>
            </a:r>
          </a:p>
        </p:txBody>
      </p:sp>
      <p:sp>
        <p:nvSpPr>
          <p:cNvPr id="3" name="文本框 2"/>
          <p:cNvSpPr txBox="1">
            <a:spLocks noChangeArrowheads="1"/>
          </p:cNvSpPr>
          <p:nvPr/>
        </p:nvSpPr>
        <p:spPr bwMode="auto">
          <a:xfrm>
            <a:off x="588599" y="4130511"/>
            <a:ext cx="6480175" cy="346249"/>
          </a:xfrm>
          <a:prstGeom prst="rect">
            <a:avLst/>
          </a:prstGeom>
          <a:noFill/>
          <a:ln w="9525">
            <a:noFill/>
            <a:miter lim="800000"/>
            <a:headEnd/>
            <a:tailEnd/>
          </a:ln>
        </p:spPr>
        <p:txBody>
          <a:bodyPr lIns="68580" tIns="34290" rIns="68580" bIns="34290">
            <a:spAutoFit/>
          </a:bodyPr>
          <a:lstStyle/>
          <a:p>
            <a:pPr defTabSz="914378"/>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凹透镜：</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p>
        </p:txBody>
      </p:sp>
      <p:sp>
        <p:nvSpPr>
          <p:cNvPr id="17" name="矩形: 圆角 3"/>
          <p:cNvSpPr/>
          <p:nvPr/>
        </p:nvSpPr>
        <p:spPr>
          <a:xfrm>
            <a:off x="485369" y="1600777"/>
            <a:ext cx="1293222"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典型例题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1</a:t>
            </a:r>
            <a:endPar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endParaRPr>
          </a:p>
        </p:txBody>
      </p:sp>
      <p:sp>
        <p:nvSpPr>
          <p:cNvPr id="18" name="文本框 6"/>
          <p:cNvSpPr txBox="1"/>
          <p:nvPr/>
        </p:nvSpPr>
        <p:spPr>
          <a:xfrm>
            <a:off x="485369" y="1128831"/>
            <a:ext cx="3054681" cy="41549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28575" rtlCol="0" anchor="t">
            <a:spAutoFit/>
          </a:bodyPr>
          <a:lstStyle/>
          <a:p>
            <a:pPr defTabSz="914378" latinLnBrk="1" hangingPunct="0"/>
            <a:r>
              <a:rPr lang="zh-CN" altLang="en-US" sz="21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考点一：</a:t>
            </a:r>
            <a:r>
              <a:rPr lang="zh-CN" altLang="en-US" sz="21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凸透镜和凹透镜</a:t>
            </a:r>
            <a:endParaRPr lang="zh-CN" altLang="en-US" sz="21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extLst>
      <p:ext uri="{BB962C8B-B14F-4D97-AF65-F5344CB8AC3E}">
        <p14:creationId xmlns:p14="http://schemas.microsoft.com/office/powerpoint/2010/main" val="229028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592242" y="1666861"/>
            <a:ext cx="7721179" cy="2146742"/>
          </a:xfrm>
          <a:prstGeom prst="rect">
            <a:avLst/>
          </a:prstGeom>
          <a:noFill/>
          <a:ln w="9525">
            <a:noFill/>
            <a:miter lim="800000"/>
            <a:headEnd/>
            <a:tailEnd/>
          </a:ln>
        </p:spPr>
        <p:txBody>
          <a:bodyPr wrap="square" lIns="68580" tIns="34290" rIns="68580" bIns="34290" anchor="ctr">
            <a:spAutoFit/>
          </a:bodyPr>
          <a:lstStyle/>
          <a:p>
            <a:pPr algn="just" defTabSz="914378">
              <a:lnSpc>
                <a:spcPct val="250000"/>
              </a:lnSpc>
            </a:pPr>
            <a:r>
              <a:rPr lang="en-US" altLang="zh-CN" sz="1800" kern="0" dirty="0">
                <a:solidFill>
                  <a:srgbClr val="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2</a:t>
            </a:r>
            <a:r>
              <a:rPr lang="zh-CN" altLang="en-US" sz="1800" kern="0" dirty="0">
                <a:solidFill>
                  <a:srgbClr val="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．小明在家不小心打碎了一只透明玻璃酒瓶，在清扫碎片时</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rgbClr val="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小明发现玻璃瓶底的形状如图所示</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rgbClr val="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这个瓶底相当于一个</a:t>
            </a:r>
            <a:r>
              <a:rPr lang="en-US" altLang="zh-CN" sz="1800" kern="0" dirty="0">
                <a:solidFill>
                  <a:srgbClr val="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a:t>
            </a:r>
            <a:r>
              <a:rPr lang="zh-CN" altLang="en-US" sz="1800" kern="0" dirty="0">
                <a:solidFill>
                  <a:srgbClr val="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透镜</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rgbClr val="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你做出这样判断的依据是</a:t>
            </a:r>
            <a:r>
              <a:rPr lang="en-US" altLang="zh-CN" sz="1800" kern="0" dirty="0">
                <a:solidFill>
                  <a:srgbClr val="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___________________________</a:t>
            </a:r>
            <a:r>
              <a:rPr lang="zh-CN" altLang="en-US" sz="1800" kern="0" dirty="0">
                <a:solidFill>
                  <a:srgbClr val="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t>
            </a:r>
          </a:p>
        </p:txBody>
      </p:sp>
      <p:sp>
        <p:nvSpPr>
          <p:cNvPr id="323592" name="Rectangle 8"/>
          <p:cNvSpPr>
            <a:spLocks noChangeArrowheads="1"/>
          </p:cNvSpPr>
          <p:nvPr/>
        </p:nvSpPr>
        <p:spPr bwMode="auto">
          <a:xfrm>
            <a:off x="5504790" y="2643308"/>
            <a:ext cx="338318" cy="346249"/>
          </a:xfrm>
          <a:prstGeom prst="rect">
            <a:avLst/>
          </a:prstGeom>
          <a:noFill/>
          <a:ln w="9525">
            <a:noFill/>
            <a:miter lim="800000"/>
            <a:headEnd/>
            <a:tailEnd/>
          </a:ln>
        </p:spPr>
        <p:txBody>
          <a:bodyPr wrap="square" lIns="68580" tIns="34290" rIns="68580" bIns="34290">
            <a:spAutoFit/>
          </a:bodyPr>
          <a:lstStyle/>
          <a:p>
            <a:pPr defTabSz="914378"/>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凸</a:t>
            </a:r>
          </a:p>
        </p:txBody>
      </p:sp>
      <p:sp>
        <p:nvSpPr>
          <p:cNvPr id="323593" name="Rectangle 9"/>
          <p:cNvSpPr>
            <a:spLocks noChangeArrowheads="1"/>
          </p:cNvSpPr>
          <p:nvPr/>
        </p:nvSpPr>
        <p:spPr bwMode="auto">
          <a:xfrm>
            <a:off x="2014429" y="3301976"/>
            <a:ext cx="2877209" cy="346249"/>
          </a:xfrm>
          <a:prstGeom prst="rect">
            <a:avLst/>
          </a:prstGeom>
          <a:noFill/>
          <a:ln w="9525">
            <a:noFill/>
            <a:miter lim="800000"/>
            <a:headEnd/>
            <a:tailEnd/>
          </a:ln>
        </p:spPr>
        <p:txBody>
          <a:bodyPr wrap="square" lIns="68580" tIns="34290" rIns="68580" bIns="34290">
            <a:spAutoFit/>
          </a:bodyPr>
          <a:lstStyle/>
          <a:p>
            <a:pPr defTabSz="914378"/>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玻璃瓶底中间厚，边缘薄</a:t>
            </a:r>
          </a:p>
        </p:txBody>
      </p:sp>
      <p:pic>
        <p:nvPicPr>
          <p:cNvPr id="41986" name="Picture 2" descr="https://ss3.bdstatic.com/70cFv8Sh_Q1YnxGkpoWK1HF6hhy/it/u=3168165373,2244480408&amp;fm=15&amp;gp=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3108" y="3145781"/>
            <a:ext cx="1985064" cy="1335644"/>
          </a:xfrm>
          <a:prstGeom prst="rect">
            <a:avLst/>
          </a:prstGeom>
          <a:noFill/>
        </p:spPr>
      </p:pic>
      <p:sp>
        <p:nvSpPr>
          <p:cNvPr id="7" name="矩形: 圆角 6"/>
          <p:cNvSpPr/>
          <p:nvPr/>
        </p:nvSpPr>
        <p:spPr>
          <a:xfrm>
            <a:off x="495300" y="1258240"/>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1</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
        <p:nvSpPr>
          <p:cNvPr id="8" name="文本框 7">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extLst>
      <p:ext uri="{BB962C8B-B14F-4D97-AF65-F5344CB8AC3E}">
        <p14:creationId xmlns:p14="http://schemas.microsoft.com/office/powerpoint/2010/main" val="14104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3592"/>
                                        </p:tgtEl>
                                        <p:attrNameLst>
                                          <p:attrName>style.visibility</p:attrName>
                                        </p:attrNameLst>
                                      </p:cBhvr>
                                      <p:to>
                                        <p:strVal val="visible"/>
                                      </p:to>
                                    </p:set>
                                    <p:anim calcmode="lin" valueType="num">
                                      <p:cBhvr>
                                        <p:cTn id="7" dur="500" fill="hold"/>
                                        <p:tgtEl>
                                          <p:spTgt spid="323592"/>
                                        </p:tgtEl>
                                        <p:attrNameLst>
                                          <p:attrName>ppt_w</p:attrName>
                                        </p:attrNameLst>
                                      </p:cBhvr>
                                      <p:tavLst>
                                        <p:tav tm="0">
                                          <p:val>
                                            <p:fltVal val="0"/>
                                          </p:val>
                                        </p:tav>
                                        <p:tav tm="100000">
                                          <p:val>
                                            <p:strVal val="#ppt_w"/>
                                          </p:val>
                                        </p:tav>
                                      </p:tavLst>
                                    </p:anim>
                                    <p:anim calcmode="lin" valueType="num">
                                      <p:cBhvr>
                                        <p:cTn id="8" dur="500" fill="hold"/>
                                        <p:tgtEl>
                                          <p:spTgt spid="323592"/>
                                        </p:tgtEl>
                                        <p:attrNameLst>
                                          <p:attrName>ppt_h</p:attrName>
                                        </p:attrNameLst>
                                      </p:cBhvr>
                                      <p:tavLst>
                                        <p:tav tm="0">
                                          <p:val>
                                            <p:fltVal val="0"/>
                                          </p:val>
                                        </p:tav>
                                        <p:tav tm="100000">
                                          <p:val>
                                            <p:strVal val="#ppt_h"/>
                                          </p:val>
                                        </p:tav>
                                      </p:tavLst>
                                    </p:anim>
                                    <p:animEffect transition="in" filter="fade">
                                      <p:cBhvr>
                                        <p:cTn id="9" dur="500"/>
                                        <p:tgtEl>
                                          <p:spTgt spid="32359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23593"/>
                                        </p:tgtEl>
                                        <p:attrNameLst>
                                          <p:attrName>style.visibility</p:attrName>
                                        </p:attrNameLst>
                                      </p:cBhvr>
                                      <p:to>
                                        <p:strVal val="visible"/>
                                      </p:to>
                                    </p:set>
                                    <p:anim calcmode="lin" valueType="num">
                                      <p:cBhvr>
                                        <p:cTn id="14" dur="500" fill="hold"/>
                                        <p:tgtEl>
                                          <p:spTgt spid="323593"/>
                                        </p:tgtEl>
                                        <p:attrNameLst>
                                          <p:attrName>ppt_w</p:attrName>
                                        </p:attrNameLst>
                                      </p:cBhvr>
                                      <p:tavLst>
                                        <p:tav tm="0">
                                          <p:val>
                                            <p:fltVal val="0"/>
                                          </p:val>
                                        </p:tav>
                                        <p:tav tm="100000">
                                          <p:val>
                                            <p:strVal val="#ppt_w"/>
                                          </p:val>
                                        </p:tav>
                                      </p:tavLst>
                                    </p:anim>
                                    <p:anim calcmode="lin" valueType="num">
                                      <p:cBhvr>
                                        <p:cTn id="15" dur="500" fill="hold"/>
                                        <p:tgtEl>
                                          <p:spTgt spid="323593"/>
                                        </p:tgtEl>
                                        <p:attrNameLst>
                                          <p:attrName>ppt_h</p:attrName>
                                        </p:attrNameLst>
                                      </p:cBhvr>
                                      <p:tavLst>
                                        <p:tav tm="0">
                                          <p:val>
                                            <p:fltVal val="0"/>
                                          </p:val>
                                        </p:tav>
                                        <p:tav tm="100000">
                                          <p:val>
                                            <p:strVal val="#ppt_h"/>
                                          </p:val>
                                        </p:tav>
                                      </p:tavLst>
                                    </p:anim>
                                    <p:animEffect transition="in" filter="fade">
                                      <p:cBhvr>
                                        <p:cTn id="16" dur="500"/>
                                        <p:tgtEl>
                                          <p:spTgt spid="323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2" grpId="0"/>
      <p:bldP spid="3235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3"/>
          <p:cNvSpPr/>
          <p:nvPr/>
        </p:nvSpPr>
        <p:spPr>
          <a:xfrm>
            <a:off x="518580" y="1766284"/>
            <a:ext cx="1293222"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典型例题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endPar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endParaRPr>
          </a:p>
        </p:txBody>
      </p:sp>
      <p:sp>
        <p:nvSpPr>
          <p:cNvPr id="7" name="文本框 6"/>
          <p:cNvSpPr txBox="1"/>
          <p:nvPr/>
        </p:nvSpPr>
        <p:spPr>
          <a:xfrm>
            <a:off x="452690" y="1182662"/>
            <a:ext cx="3054681" cy="41549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28575" rtlCol="0" anchor="t">
            <a:spAutoFit/>
          </a:bodyPr>
          <a:lstStyle/>
          <a:p>
            <a:pPr defTabSz="914378" latinLnBrk="1" hangingPunct="0"/>
            <a:r>
              <a:rPr lang="zh-CN" altLang="en-US" sz="21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考点二：透镜对光的作用</a:t>
            </a:r>
          </a:p>
        </p:txBody>
      </p:sp>
      <p:sp>
        <p:nvSpPr>
          <p:cNvPr id="4" name="Rectangle 14"/>
          <p:cNvSpPr>
            <a:spLocks noChangeArrowheads="1"/>
          </p:cNvSpPr>
          <p:nvPr/>
        </p:nvSpPr>
        <p:spPr bwMode="auto">
          <a:xfrm>
            <a:off x="452690" y="2178595"/>
            <a:ext cx="8016240" cy="1731243"/>
          </a:xfrm>
          <a:prstGeom prst="rect">
            <a:avLst/>
          </a:prstGeom>
          <a:noFill/>
          <a:ln w="9525">
            <a:noFill/>
            <a:miter lim="800000"/>
            <a:headEnd/>
            <a:tailEnd/>
          </a:ln>
        </p:spPr>
        <p:txBody>
          <a:bodyPr wrap="square" lIns="68580" tIns="34290" rIns="68580" bIns="34290" anchor="ctr">
            <a:spAutoFit/>
          </a:bodyPr>
          <a:lstStyle/>
          <a:p>
            <a:pPr defTabSz="914378">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3.</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 如图所示</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小明手持凸透镜正对着太阳</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下面放一张白纸</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调节透镜到白纸的距离</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会在白纸上得到最小最亮的光斑</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在该光斑处能将火柴点燃</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则该光斑所处的位置就是透镜的</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________</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该光斑到透镜中心的距离叫</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________</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经过</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________</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的光不改变方向。</a:t>
            </a:r>
          </a:p>
        </p:txBody>
      </p:sp>
      <p:sp>
        <p:nvSpPr>
          <p:cNvPr id="5" name="Rectangle 15"/>
          <p:cNvSpPr>
            <a:spLocks noChangeArrowheads="1"/>
          </p:cNvSpPr>
          <p:nvPr/>
        </p:nvSpPr>
        <p:spPr bwMode="auto">
          <a:xfrm>
            <a:off x="3307540" y="2981646"/>
            <a:ext cx="600164" cy="484748"/>
          </a:xfrm>
          <a:prstGeom prst="rect">
            <a:avLst/>
          </a:prstGeom>
          <a:noFill/>
          <a:ln w="9525">
            <a:noFill/>
            <a:miter lim="800000"/>
            <a:headEnd/>
            <a:tailEnd/>
          </a:ln>
        </p:spPr>
        <p:txBody>
          <a:bodyPr wrap="square" lIns="68580" tIns="34290" rIns="68580" bIns="34290">
            <a:spAutoFit/>
          </a:bodyPr>
          <a:lstStyle/>
          <a:p>
            <a:pPr defTabSz="914378">
              <a:lnSpc>
                <a:spcPct val="150000"/>
              </a:lnSpc>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焦点</a:t>
            </a:r>
          </a:p>
        </p:txBody>
      </p:sp>
      <p:sp>
        <p:nvSpPr>
          <p:cNvPr id="8" name="Rectangle 16"/>
          <p:cNvSpPr>
            <a:spLocks noChangeArrowheads="1"/>
          </p:cNvSpPr>
          <p:nvPr/>
        </p:nvSpPr>
        <p:spPr bwMode="auto">
          <a:xfrm>
            <a:off x="7231610" y="2981645"/>
            <a:ext cx="600164" cy="484748"/>
          </a:xfrm>
          <a:prstGeom prst="rect">
            <a:avLst/>
          </a:prstGeom>
          <a:noFill/>
          <a:ln w="9525">
            <a:noFill/>
            <a:miter lim="800000"/>
            <a:headEnd/>
            <a:tailEnd/>
          </a:ln>
        </p:spPr>
        <p:txBody>
          <a:bodyPr wrap="square" lIns="68580" tIns="34290" rIns="68580" bIns="34290">
            <a:spAutoFit/>
          </a:bodyPr>
          <a:lstStyle/>
          <a:p>
            <a:pPr defTabSz="914378">
              <a:lnSpc>
                <a:spcPct val="150000"/>
              </a:lnSpc>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焦距</a:t>
            </a:r>
          </a:p>
        </p:txBody>
      </p:sp>
      <p:sp>
        <p:nvSpPr>
          <p:cNvPr id="9" name="Rectangle 17"/>
          <p:cNvSpPr>
            <a:spLocks noChangeArrowheads="1"/>
          </p:cNvSpPr>
          <p:nvPr/>
        </p:nvSpPr>
        <p:spPr bwMode="auto">
          <a:xfrm>
            <a:off x="1211638" y="3370748"/>
            <a:ext cx="600164" cy="484748"/>
          </a:xfrm>
          <a:prstGeom prst="rect">
            <a:avLst/>
          </a:prstGeom>
          <a:noFill/>
          <a:ln w="9525">
            <a:noFill/>
            <a:miter lim="800000"/>
            <a:headEnd/>
            <a:tailEnd/>
          </a:ln>
        </p:spPr>
        <p:txBody>
          <a:bodyPr wrap="square" lIns="68580" tIns="34290" rIns="68580" bIns="34290">
            <a:spAutoFit/>
          </a:bodyPr>
          <a:lstStyle/>
          <a:p>
            <a:pPr defTabSz="914378">
              <a:lnSpc>
                <a:spcPct val="150000"/>
              </a:lnSpc>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光心</a:t>
            </a:r>
          </a:p>
        </p:txBody>
      </p:sp>
      <p:pic>
        <p:nvPicPr>
          <p:cNvPr id="10" name="Picture 18" descr="C:\Users\Administrator\Desktop\八上物理（人教）四清 教师用书２０１５邹梨花√\S128.TIF"/>
          <p:cNvPicPr>
            <a:picLocks noChangeAspect="1" noChangeArrowheads="1"/>
          </p:cNvPicPr>
          <p:nvPr/>
        </p:nvPicPr>
        <p:blipFill>
          <a:blip r:embed="rId2" r:link="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05400" y="3511583"/>
            <a:ext cx="1595502" cy="971849"/>
          </a:xfrm>
          <a:prstGeom prst="rect">
            <a:avLst/>
          </a:prstGeom>
          <a:noFill/>
          <a:ln w="9525">
            <a:noFill/>
            <a:miter lim="800000"/>
            <a:headEnd/>
            <a:tailEnd/>
          </a:ln>
        </p:spPr>
      </p:pic>
      <p:sp>
        <p:nvSpPr>
          <p:cNvPr id="11" name="文本框 10">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extLst>
      <p:ext uri="{BB962C8B-B14F-4D97-AF65-F5344CB8AC3E}">
        <p14:creationId xmlns:p14="http://schemas.microsoft.com/office/powerpoint/2010/main" val="370027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99"/>
          <p:cNvSpPr txBox="1">
            <a:spLocks noChangeArrowheads="1"/>
          </p:cNvSpPr>
          <p:nvPr/>
        </p:nvSpPr>
        <p:spPr bwMode="auto">
          <a:xfrm>
            <a:off x="495300" y="1602387"/>
            <a:ext cx="8288338" cy="2839239"/>
          </a:xfrm>
          <a:prstGeom prst="rect">
            <a:avLst/>
          </a:prstGeom>
          <a:noFill/>
          <a:ln w="9525">
            <a:noFill/>
            <a:miter lim="800000"/>
            <a:headEnd/>
            <a:tailEnd/>
          </a:ln>
        </p:spPr>
        <p:txBody>
          <a:bodyPr lIns="68580" tIns="34290" rIns="68580" bIns="34290">
            <a:spAutoFit/>
          </a:bodyPr>
          <a:lstStyle/>
          <a:p>
            <a:pPr defTabSz="914378">
              <a:lnSpc>
                <a:spcPct val="200000"/>
              </a:lnSpc>
            </a:pPr>
            <a:r>
              <a:rPr lang="en-US" altLang="zh-CN"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要使小灯泡发出的光经某透镜后变成平行光，应把小灯泡放在（     ） </a:t>
            </a:r>
          </a:p>
          <a:p>
            <a:pPr defTabSz="914378">
              <a:lnSpc>
                <a:spcPct val="200000"/>
              </a:lnSpc>
            </a:pPr>
            <a:r>
              <a:rPr lang="en-US" altLang="zh-CN"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 </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凸透镜前任意位置 </a:t>
            </a:r>
          </a:p>
          <a:p>
            <a:pPr defTabSz="914378">
              <a:lnSpc>
                <a:spcPct val="200000"/>
              </a:lnSpc>
            </a:pPr>
            <a:r>
              <a:rPr lang="en-US" altLang="zh-CN"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B. </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凸透镜的焦点上 </a:t>
            </a:r>
          </a:p>
          <a:p>
            <a:pPr defTabSz="914378">
              <a:lnSpc>
                <a:spcPct val="200000"/>
              </a:lnSpc>
            </a:pPr>
            <a:r>
              <a:rPr lang="en-US" altLang="zh-CN"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C. </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凹透镜前任意位置 　　      </a:t>
            </a:r>
          </a:p>
          <a:p>
            <a:pPr defTabSz="914378">
              <a:lnSpc>
                <a:spcPct val="200000"/>
              </a:lnSpc>
            </a:pPr>
            <a:r>
              <a:rPr lang="en-US" altLang="zh-CN"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D. </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凹透镜的焦点上</a:t>
            </a:r>
          </a:p>
        </p:txBody>
      </p:sp>
      <p:sp>
        <p:nvSpPr>
          <p:cNvPr id="2" name="文本框 1"/>
          <p:cNvSpPr txBox="1">
            <a:spLocks noChangeArrowheads="1"/>
          </p:cNvSpPr>
          <p:nvPr/>
        </p:nvSpPr>
        <p:spPr bwMode="auto">
          <a:xfrm>
            <a:off x="7133168" y="1707951"/>
            <a:ext cx="622300" cy="500090"/>
          </a:xfrm>
          <a:prstGeom prst="rect">
            <a:avLst/>
          </a:prstGeom>
          <a:noFill/>
          <a:ln w="9525">
            <a:noFill/>
            <a:miter lim="800000"/>
            <a:headEnd/>
            <a:tailEnd/>
          </a:ln>
        </p:spPr>
        <p:txBody>
          <a:bodyPr lIns="68580" tIns="34290" rIns="68580" bIns="34290">
            <a:spAutoFit/>
          </a:bodyPr>
          <a:lstStyle/>
          <a:p>
            <a:pPr defTabSz="914378"/>
            <a:r>
              <a:rPr lang="en-US" altLang="zh-CN"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B</a:t>
            </a:r>
          </a:p>
        </p:txBody>
      </p:sp>
      <p:sp>
        <p:nvSpPr>
          <p:cNvPr id="4"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
        <p:nvSpPr>
          <p:cNvPr id="5" name="文本框 4">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extLst>
      <p:ext uri="{BB962C8B-B14F-4D97-AF65-F5344CB8AC3E}">
        <p14:creationId xmlns:p14="http://schemas.microsoft.com/office/powerpoint/2010/main" val="13721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563766" y="1670967"/>
            <a:ext cx="8580235" cy="2839239"/>
          </a:xfrm>
          <a:prstGeom prst="rect">
            <a:avLst/>
          </a:prstGeom>
          <a:noFill/>
          <a:ln w="9525">
            <a:noFill/>
            <a:miter lim="800000"/>
            <a:headEnd/>
            <a:tailEnd/>
          </a:ln>
        </p:spPr>
        <p:txBody>
          <a:bodyPr wrap="square" lIns="68580" tIns="34290" rIns="68580" bIns="34290" anchor="ctr">
            <a:spAutoFit/>
          </a:bodyPr>
          <a:lstStyle/>
          <a:p>
            <a:pPr defTabSz="914378" eaLnBrk="0" hangingPunct="0">
              <a:lnSpc>
                <a:spcPct val="20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5</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关于凸透镜对光线的作用</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以下说法正确的是</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        )</a:t>
            </a:r>
            <a:endPar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20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平行射向凸透镜的一束光</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经折射一定交于凸透镜的焦点上</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20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B</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经过凸透镜会聚的光线一定交于一点</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20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C</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凸透镜只能使平行于主轴的光线会聚</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20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D</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过凸透镜光心的光线</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一定不改变传播方向</a:t>
            </a:r>
          </a:p>
        </p:txBody>
      </p:sp>
      <p:sp>
        <p:nvSpPr>
          <p:cNvPr id="6" name="Rectangle 10"/>
          <p:cNvSpPr>
            <a:spLocks noChangeArrowheads="1"/>
          </p:cNvSpPr>
          <p:nvPr/>
        </p:nvSpPr>
        <p:spPr bwMode="auto">
          <a:xfrm>
            <a:off x="5590789" y="1808553"/>
            <a:ext cx="398186" cy="500090"/>
          </a:xfrm>
          <a:prstGeom prst="rect">
            <a:avLst/>
          </a:prstGeom>
          <a:noFill/>
          <a:ln w="9525">
            <a:noFill/>
            <a:miter lim="800000"/>
            <a:headEnd/>
            <a:tailEnd/>
          </a:ln>
        </p:spPr>
        <p:txBody>
          <a:bodyPr wrap="none" lIns="68580" tIns="34290" rIns="68580" bIns="34290">
            <a:spAutoFit/>
          </a:bodyPr>
          <a:lstStyle/>
          <a:p>
            <a:pPr defTabSz="914378"/>
            <a:r>
              <a:rPr lang="en-US" altLang="zh-CN" sz="2800" kern="0" dirty="0">
                <a:solidFill>
                  <a:srgbClr val="FF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D</a:t>
            </a:r>
          </a:p>
        </p:txBody>
      </p:sp>
      <p:sp>
        <p:nvSpPr>
          <p:cNvPr id="4" name="文本框 3">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5"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Tree>
    <p:extLst>
      <p:ext uri="{BB962C8B-B14F-4D97-AF65-F5344CB8AC3E}">
        <p14:creationId xmlns:p14="http://schemas.microsoft.com/office/powerpoint/2010/main" val="17679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99"/>
          <p:cNvSpPr txBox="1">
            <a:spLocks noChangeArrowheads="1"/>
          </p:cNvSpPr>
          <p:nvPr/>
        </p:nvSpPr>
        <p:spPr bwMode="auto">
          <a:xfrm>
            <a:off x="495300" y="1711386"/>
            <a:ext cx="7850188" cy="415498"/>
          </a:xfrm>
          <a:prstGeom prst="rect">
            <a:avLst/>
          </a:prstGeom>
          <a:noFill/>
          <a:ln w="9525">
            <a:noFill/>
            <a:miter lim="800000"/>
            <a:headEnd/>
            <a:tailEnd/>
          </a:ln>
        </p:spPr>
        <p:txBody>
          <a:bodyPr lIns="68580" tIns="34290" rIns="68580" bIns="34290">
            <a:spAutoFit/>
          </a:bodyPr>
          <a:lstStyle/>
          <a:p>
            <a:pPr defTabSz="914378">
              <a:lnSpc>
                <a:spcPct val="125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6.</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下面两图是光线经过透镜后的光路图</a:t>
            </a:r>
            <a:r>
              <a:rPr lang="en-US" altLang="zh-CN"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请选择合适的透镜填入方框内。</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useBgFill="1">
        <p:nvSpPr>
          <p:cNvPr id="43" name="xjhgx3"/>
          <p:cNvSpPr>
            <a:spLocks noChangeArrowheads="1"/>
          </p:cNvSpPr>
          <p:nvPr/>
        </p:nvSpPr>
        <p:spPr bwMode="auto">
          <a:xfrm>
            <a:off x="2538807" y="2472778"/>
            <a:ext cx="411956" cy="826629"/>
          </a:xfrm>
          <a:custGeom>
            <a:avLst/>
            <a:gdLst/>
            <a:ahLst/>
            <a:cxnLst>
              <a:cxn ang="0">
                <a:pos x="980" y="0"/>
              </a:cxn>
              <a:cxn ang="0">
                <a:pos x="907" y="270"/>
              </a:cxn>
              <a:cxn ang="0">
                <a:pos x="845" y="542"/>
              </a:cxn>
              <a:cxn ang="0">
                <a:pos x="791" y="816"/>
              </a:cxn>
              <a:cxn ang="0">
                <a:pos x="748" y="1091"/>
              </a:cxn>
              <a:cxn ang="0">
                <a:pos x="714" y="1368"/>
              </a:cxn>
              <a:cxn ang="0">
                <a:pos x="689" y="1646"/>
              </a:cxn>
              <a:cxn ang="0">
                <a:pos x="675" y="1925"/>
              </a:cxn>
              <a:cxn ang="0">
                <a:pos x="670" y="2204"/>
              </a:cxn>
              <a:cxn ang="0">
                <a:pos x="675" y="2483"/>
              </a:cxn>
              <a:cxn ang="0">
                <a:pos x="689" y="2762"/>
              </a:cxn>
              <a:cxn ang="0">
                <a:pos x="714" y="3040"/>
              </a:cxn>
              <a:cxn ang="0">
                <a:pos x="748" y="3317"/>
              </a:cxn>
              <a:cxn ang="0">
                <a:pos x="791" y="3592"/>
              </a:cxn>
              <a:cxn ang="0">
                <a:pos x="845" y="3866"/>
              </a:cxn>
              <a:cxn ang="0">
                <a:pos x="907" y="4138"/>
              </a:cxn>
              <a:cxn ang="0">
                <a:pos x="980" y="4408"/>
              </a:cxn>
              <a:cxn ang="0">
                <a:pos x="0" y="4408"/>
              </a:cxn>
              <a:cxn ang="0">
                <a:pos x="73" y="4138"/>
              </a:cxn>
              <a:cxn ang="0">
                <a:pos x="135" y="3866"/>
              </a:cxn>
              <a:cxn ang="0">
                <a:pos x="189" y="3592"/>
              </a:cxn>
              <a:cxn ang="0">
                <a:pos x="232" y="3317"/>
              </a:cxn>
              <a:cxn ang="0">
                <a:pos x="266" y="3040"/>
              </a:cxn>
              <a:cxn ang="0">
                <a:pos x="291" y="2762"/>
              </a:cxn>
              <a:cxn ang="0">
                <a:pos x="305" y="2483"/>
              </a:cxn>
              <a:cxn ang="0">
                <a:pos x="310" y="2204"/>
              </a:cxn>
              <a:cxn ang="0">
                <a:pos x="305" y="1925"/>
              </a:cxn>
              <a:cxn ang="0">
                <a:pos x="291" y="1646"/>
              </a:cxn>
              <a:cxn ang="0">
                <a:pos x="266" y="1368"/>
              </a:cxn>
              <a:cxn ang="0">
                <a:pos x="232" y="1091"/>
              </a:cxn>
              <a:cxn ang="0">
                <a:pos x="189" y="816"/>
              </a:cxn>
              <a:cxn ang="0">
                <a:pos x="135" y="542"/>
              </a:cxn>
              <a:cxn ang="0">
                <a:pos x="73" y="270"/>
              </a:cxn>
              <a:cxn ang="0">
                <a:pos x="0" y="0"/>
              </a:cxn>
              <a:cxn ang="0">
                <a:pos x="980" y="0"/>
              </a:cxn>
            </a:cxnLst>
            <a:rect l="0" t="0" r="r" b="b"/>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ln w="25400">
            <a:solidFill>
              <a:srgbClr val="2D5FFF"/>
            </a:solidFill>
            <a:round/>
            <a:headEnd/>
            <a:tailEnd/>
          </a:ln>
        </p:spPr>
        <p:txBody>
          <a:bodyPr lIns="68580" tIns="34290" rIns="68580" bIns="34290"/>
          <a:lstStyle/>
          <a:p>
            <a:endParaRPr lang="zh-CN" altLang="en-US" dirty="0">
              <a:ea typeface="FandolFang R" panose="00000500000000000000" pitchFamily="50" charset="-122"/>
            </a:endParaRPr>
          </a:p>
        </p:txBody>
      </p:sp>
      <p:cxnSp>
        <p:nvCxnSpPr>
          <p:cNvPr id="44" name="直接箭头连接符 43"/>
          <p:cNvCxnSpPr/>
          <p:nvPr/>
        </p:nvCxnSpPr>
        <p:spPr>
          <a:xfrm>
            <a:off x="1718466" y="2684780"/>
            <a:ext cx="756047"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1718466" y="3001892"/>
            <a:ext cx="756047"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V="1">
            <a:off x="3015056" y="2401517"/>
            <a:ext cx="681038" cy="283263"/>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3015056" y="3001892"/>
            <a:ext cx="681038" cy="28415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474513" y="2401517"/>
            <a:ext cx="540544" cy="969151"/>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noProof="1">
              <a:ea typeface="FandolFang R" panose="00000500000000000000" pitchFamily="50" charset="-122"/>
            </a:endParaRPr>
          </a:p>
        </p:txBody>
      </p:sp>
      <p:cxnSp>
        <p:nvCxnSpPr>
          <p:cNvPr id="49" name="直接箭头连接符 48"/>
          <p:cNvCxnSpPr/>
          <p:nvPr/>
        </p:nvCxnSpPr>
        <p:spPr>
          <a:xfrm>
            <a:off x="6166641" y="2623317"/>
            <a:ext cx="756047"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6166641" y="2940429"/>
            <a:ext cx="756047"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4946250" y="2948446"/>
            <a:ext cx="681038" cy="283263"/>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4946250" y="2339163"/>
            <a:ext cx="681038" cy="28415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5627287" y="2365887"/>
            <a:ext cx="539354" cy="969151"/>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noProof="1">
              <a:ea typeface="FandolFang R" panose="00000500000000000000" pitchFamily="50" charset="-122"/>
            </a:endParaRPr>
          </a:p>
        </p:txBody>
      </p:sp>
      <p:cxnSp>
        <p:nvCxnSpPr>
          <p:cNvPr id="54" name="直接箭头连接符 53"/>
          <p:cNvCxnSpPr/>
          <p:nvPr/>
        </p:nvCxnSpPr>
        <p:spPr>
          <a:xfrm flipV="1">
            <a:off x="1793475" y="3848117"/>
            <a:ext cx="681038" cy="283263"/>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1793475" y="3970153"/>
            <a:ext cx="681038" cy="284153"/>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2474513" y="3547931"/>
            <a:ext cx="540544" cy="969151"/>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noProof="1">
              <a:ea typeface="FandolFang R" panose="00000500000000000000" pitchFamily="50" charset="-122"/>
            </a:endParaRPr>
          </a:p>
        </p:txBody>
      </p:sp>
      <p:cxnSp>
        <p:nvCxnSpPr>
          <p:cNvPr id="57" name="直接箭头连接符 56"/>
          <p:cNvCxnSpPr/>
          <p:nvPr/>
        </p:nvCxnSpPr>
        <p:spPr>
          <a:xfrm>
            <a:off x="3015058" y="3848117"/>
            <a:ext cx="754856"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3015058" y="4254305"/>
            <a:ext cx="754856"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4871241" y="3848117"/>
            <a:ext cx="756047"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4871241" y="4254305"/>
            <a:ext cx="756047"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5627287" y="3547931"/>
            <a:ext cx="539354" cy="969151"/>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noProof="1">
              <a:ea typeface="FandolFang R" panose="00000500000000000000" pitchFamily="50" charset="-122"/>
            </a:endParaRPr>
          </a:p>
        </p:txBody>
      </p:sp>
      <p:cxnSp>
        <p:nvCxnSpPr>
          <p:cNvPr id="62" name="直接箭头连接符 61"/>
          <p:cNvCxnSpPr/>
          <p:nvPr/>
        </p:nvCxnSpPr>
        <p:spPr>
          <a:xfrm flipV="1">
            <a:off x="6166641" y="4005784"/>
            <a:ext cx="681038" cy="284153"/>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a:off x="6166641" y="3848117"/>
            <a:ext cx="681038" cy="283263"/>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4" name="xjhgx2"/>
          <p:cNvSpPr>
            <a:spLocks noChangeArrowheads="1"/>
          </p:cNvSpPr>
          <p:nvPr/>
        </p:nvSpPr>
        <p:spPr bwMode="auto">
          <a:xfrm>
            <a:off x="2565000" y="3619191"/>
            <a:ext cx="358379" cy="826629"/>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noFill/>
          <a:ln w="25400">
            <a:solidFill>
              <a:srgbClr val="2D5FFF"/>
            </a:solidFill>
            <a:round/>
            <a:headEnd/>
            <a:tailEnd/>
          </a:ln>
        </p:spPr>
        <p:txBody>
          <a:bodyPr lIns="68580" tIns="34290" rIns="68580" bIns="34290"/>
          <a:lstStyle/>
          <a:p>
            <a:endParaRPr lang="zh-CN" altLang="en-US" dirty="0">
              <a:ea typeface="FandolFang R" panose="00000500000000000000" pitchFamily="50" charset="-122"/>
            </a:endParaRPr>
          </a:p>
        </p:txBody>
      </p:sp>
      <p:sp useBgFill="1">
        <p:nvSpPr>
          <p:cNvPr id="65" name="xjhgx3"/>
          <p:cNvSpPr>
            <a:spLocks noChangeArrowheads="1"/>
          </p:cNvSpPr>
          <p:nvPr/>
        </p:nvSpPr>
        <p:spPr bwMode="auto">
          <a:xfrm>
            <a:off x="5690392" y="2458526"/>
            <a:ext cx="411956" cy="827520"/>
          </a:xfrm>
          <a:custGeom>
            <a:avLst/>
            <a:gdLst/>
            <a:ahLst/>
            <a:cxnLst>
              <a:cxn ang="0">
                <a:pos x="980" y="0"/>
              </a:cxn>
              <a:cxn ang="0">
                <a:pos x="907" y="270"/>
              </a:cxn>
              <a:cxn ang="0">
                <a:pos x="845" y="542"/>
              </a:cxn>
              <a:cxn ang="0">
                <a:pos x="791" y="816"/>
              </a:cxn>
              <a:cxn ang="0">
                <a:pos x="748" y="1091"/>
              </a:cxn>
              <a:cxn ang="0">
                <a:pos x="714" y="1368"/>
              </a:cxn>
              <a:cxn ang="0">
                <a:pos x="689" y="1646"/>
              </a:cxn>
              <a:cxn ang="0">
                <a:pos x="675" y="1925"/>
              </a:cxn>
              <a:cxn ang="0">
                <a:pos x="670" y="2204"/>
              </a:cxn>
              <a:cxn ang="0">
                <a:pos x="675" y="2483"/>
              </a:cxn>
              <a:cxn ang="0">
                <a:pos x="689" y="2762"/>
              </a:cxn>
              <a:cxn ang="0">
                <a:pos x="714" y="3040"/>
              </a:cxn>
              <a:cxn ang="0">
                <a:pos x="748" y="3317"/>
              </a:cxn>
              <a:cxn ang="0">
                <a:pos x="791" y="3592"/>
              </a:cxn>
              <a:cxn ang="0">
                <a:pos x="845" y="3866"/>
              </a:cxn>
              <a:cxn ang="0">
                <a:pos x="907" y="4138"/>
              </a:cxn>
              <a:cxn ang="0">
                <a:pos x="980" y="4408"/>
              </a:cxn>
              <a:cxn ang="0">
                <a:pos x="0" y="4408"/>
              </a:cxn>
              <a:cxn ang="0">
                <a:pos x="73" y="4138"/>
              </a:cxn>
              <a:cxn ang="0">
                <a:pos x="135" y="3866"/>
              </a:cxn>
              <a:cxn ang="0">
                <a:pos x="189" y="3592"/>
              </a:cxn>
              <a:cxn ang="0">
                <a:pos x="232" y="3317"/>
              </a:cxn>
              <a:cxn ang="0">
                <a:pos x="266" y="3040"/>
              </a:cxn>
              <a:cxn ang="0">
                <a:pos x="291" y="2762"/>
              </a:cxn>
              <a:cxn ang="0">
                <a:pos x="305" y="2483"/>
              </a:cxn>
              <a:cxn ang="0">
                <a:pos x="310" y="2204"/>
              </a:cxn>
              <a:cxn ang="0">
                <a:pos x="305" y="1925"/>
              </a:cxn>
              <a:cxn ang="0">
                <a:pos x="291" y="1646"/>
              </a:cxn>
              <a:cxn ang="0">
                <a:pos x="266" y="1368"/>
              </a:cxn>
              <a:cxn ang="0">
                <a:pos x="232" y="1091"/>
              </a:cxn>
              <a:cxn ang="0">
                <a:pos x="189" y="816"/>
              </a:cxn>
              <a:cxn ang="0">
                <a:pos x="135" y="542"/>
              </a:cxn>
              <a:cxn ang="0">
                <a:pos x="73" y="270"/>
              </a:cxn>
              <a:cxn ang="0">
                <a:pos x="0" y="0"/>
              </a:cxn>
              <a:cxn ang="0">
                <a:pos x="980" y="0"/>
              </a:cxn>
            </a:cxnLst>
            <a:rect l="0" t="0" r="r" b="b"/>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ln w="25400">
            <a:solidFill>
              <a:srgbClr val="2D5FFF"/>
            </a:solidFill>
            <a:round/>
            <a:headEnd/>
            <a:tailEnd/>
          </a:ln>
        </p:spPr>
        <p:txBody>
          <a:bodyPr lIns="68580" tIns="34290" rIns="68580" bIns="34290"/>
          <a:lstStyle/>
          <a:p>
            <a:endParaRPr lang="zh-CN" altLang="en-US" dirty="0">
              <a:ea typeface="FandolFang R" panose="00000500000000000000" pitchFamily="50" charset="-122"/>
            </a:endParaRPr>
          </a:p>
        </p:txBody>
      </p:sp>
      <p:sp>
        <p:nvSpPr>
          <p:cNvPr id="66" name="xjhgx2"/>
          <p:cNvSpPr>
            <a:spLocks noChangeArrowheads="1"/>
          </p:cNvSpPr>
          <p:nvPr/>
        </p:nvSpPr>
        <p:spPr bwMode="auto">
          <a:xfrm>
            <a:off x="5723730" y="3619191"/>
            <a:ext cx="345281" cy="826629"/>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noFill/>
          <a:ln w="25400">
            <a:solidFill>
              <a:srgbClr val="2D5FFF"/>
            </a:solidFill>
            <a:round/>
            <a:headEnd/>
            <a:tailEnd/>
          </a:ln>
        </p:spPr>
        <p:txBody>
          <a:bodyPr lIns="68580" tIns="34290" rIns="68580" bIns="34290"/>
          <a:lstStyle/>
          <a:p>
            <a:endParaRPr lang="zh-CN" altLang="en-US" dirty="0">
              <a:ea typeface="FandolFang R" panose="00000500000000000000" pitchFamily="50" charset="-122"/>
            </a:endParaRPr>
          </a:p>
        </p:txBody>
      </p:sp>
      <p:sp>
        <p:nvSpPr>
          <p:cNvPr id="91" name="文本框 90">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92"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Tree>
    <p:extLst>
      <p:ext uri="{BB962C8B-B14F-4D97-AF65-F5344CB8AC3E}">
        <p14:creationId xmlns:p14="http://schemas.microsoft.com/office/powerpoint/2010/main" val="217364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dissolv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dissolv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dissolv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64" grpId="0" bldLvl="0" animBg="1"/>
      <p:bldP spid="65" grpId="0" bldLvl="0" animBg="1"/>
      <p:bldP spid="6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249681" y="2389061"/>
            <a:ext cx="2773679" cy="1446627"/>
          </a:xfrm>
          <a:prstGeom prst="rect">
            <a:avLst/>
          </a:prstGeom>
          <a:noFill/>
          <a:ln w="9525">
            <a:noFill/>
            <a:miter lim="800000"/>
            <a:headEnd/>
            <a:tailEnd/>
          </a:ln>
        </p:spPr>
      </p:pic>
      <p:pic>
        <p:nvPicPr>
          <p:cNvPr id="18" name="图片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181601" y="2438459"/>
            <a:ext cx="2720339" cy="1397229"/>
          </a:xfrm>
          <a:prstGeom prst="rect">
            <a:avLst/>
          </a:prstGeom>
          <a:noFill/>
          <a:ln w="9525">
            <a:noFill/>
            <a:miter lim="800000"/>
            <a:headEnd/>
            <a:tailEnd/>
          </a:ln>
        </p:spPr>
      </p:pic>
      <p:sp>
        <p:nvSpPr>
          <p:cNvPr id="7" name="文本框 6">
            <a:extLst>
              <a:ext uri="{FF2B5EF4-FFF2-40B4-BE49-F238E27FC236}">
                <a16:creationId xmlns:a16="http://schemas.microsoft.com/office/drawing/2014/main" id="{E69DD5F3-D6BD-4550-8352-778CFFC38F22}"/>
              </a:ext>
            </a:extLst>
          </p:cNvPr>
          <p:cNvSpPr txBox="1"/>
          <p:nvPr/>
        </p:nvSpPr>
        <p:spPr>
          <a:xfrm>
            <a:off x="561431" y="508105"/>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课堂导入</a:t>
            </a:r>
          </a:p>
        </p:txBody>
      </p:sp>
      <p:sp>
        <p:nvSpPr>
          <p:cNvPr id="2" name="矩形 1"/>
          <p:cNvSpPr/>
          <p:nvPr/>
        </p:nvSpPr>
        <p:spPr>
          <a:xfrm>
            <a:off x="411858" y="1316243"/>
            <a:ext cx="1754326" cy="473206"/>
          </a:xfrm>
          <a:prstGeom prst="rect">
            <a:avLst/>
          </a:prstGeom>
        </p:spPr>
        <p:txBody>
          <a:bodyPr wrap="none" lIns="68580" tIns="34290" rIns="68580" bIns="34290">
            <a:spAutoFit/>
          </a:bodyPr>
          <a:lstStyle/>
          <a:p>
            <a:pPr algn="ctr" defTabSz="914378">
              <a:lnSpc>
                <a:spcPct val="125000"/>
              </a:lnSpc>
            </a:pPr>
            <a:r>
              <a:rPr lang="zh-CN" altLang="zh-CN" sz="2100"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rPr>
              <a:t>生活中的透镜</a:t>
            </a:r>
          </a:p>
        </p:txBody>
      </p:sp>
    </p:spTree>
    <p:extLst>
      <p:ext uri="{BB962C8B-B14F-4D97-AF65-F5344CB8AC3E}">
        <p14:creationId xmlns:p14="http://schemas.microsoft.com/office/powerpoint/2010/main" val="16308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490862" y="2842651"/>
            <a:ext cx="719138" cy="1292201"/>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endParaRPr lang="zh-CN" altLang="en-US" sz="18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矩形 7"/>
          <p:cNvSpPr/>
          <p:nvPr/>
        </p:nvSpPr>
        <p:spPr>
          <a:xfrm>
            <a:off x="5100712" y="2842650"/>
            <a:ext cx="719138" cy="129339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378"/>
            <a:endParaRPr lang="zh-CN" altLang="en-US" sz="18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14" name="直接箭头连接符 13"/>
          <p:cNvCxnSpPr/>
          <p:nvPr/>
        </p:nvCxnSpPr>
        <p:spPr>
          <a:xfrm flipV="1">
            <a:off x="1760614" y="3203708"/>
            <a:ext cx="728663" cy="30286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1760614" y="3488752"/>
            <a:ext cx="728663" cy="304047"/>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3210000" y="3203706"/>
            <a:ext cx="1916112"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210000" y="3792798"/>
            <a:ext cx="1916112"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5819850" y="2842651"/>
            <a:ext cx="908050" cy="37887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819850" y="3792799"/>
            <a:ext cx="908050" cy="37768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0729" name="文本框 99"/>
          <p:cNvSpPr txBox="1">
            <a:spLocks noChangeArrowheads="1"/>
          </p:cNvSpPr>
          <p:nvPr/>
        </p:nvSpPr>
        <p:spPr bwMode="auto">
          <a:xfrm>
            <a:off x="495300" y="1743267"/>
            <a:ext cx="8004175" cy="900246"/>
          </a:xfrm>
          <a:prstGeom prst="rect">
            <a:avLst/>
          </a:prstGeom>
          <a:noFill/>
          <a:ln w="9525">
            <a:noFill/>
            <a:miter lim="800000"/>
            <a:headEnd/>
            <a:tailEnd/>
          </a:ln>
        </p:spPr>
        <p:txBody>
          <a:bodyPr lIns="68580" tIns="34290" rIns="68580" bIns="34290">
            <a:spAutoFit/>
          </a:bodyPr>
          <a:lstStyle/>
          <a:p>
            <a:pPr indent="304793" defTabSz="914378">
              <a:lnSpc>
                <a:spcPct val="150000"/>
              </a:lnSpc>
            </a:pPr>
            <a:r>
              <a:rPr lang="en-US" altLang="zh-CN"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7.</a:t>
            </a: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如图是一束光线通过两个透镜前后的传播方向，请在长方框中填上适当类型的透镜。</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 name="xjhgx2"/>
          <p:cNvSpPr>
            <a:spLocks noChangeArrowheads="1"/>
          </p:cNvSpPr>
          <p:nvPr/>
        </p:nvSpPr>
        <p:spPr bwMode="auto">
          <a:xfrm>
            <a:off x="2611512" y="2937666"/>
            <a:ext cx="477838" cy="1102172"/>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noFill/>
          <a:ln w="25400">
            <a:solidFill>
              <a:srgbClr val="2D5FFF"/>
            </a:solidFill>
            <a:round/>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useBgFill="1">
        <p:nvSpPr>
          <p:cNvPr id="27" name="xjhgx3"/>
          <p:cNvSpPr>
            <a:spLocks noChangeArrowheads="1"/>
          </p:cNvSpPr>
          <p:nvPr/>
        </p:nvSpPr>
        <p:spPr bwMode="auto">
          <a:xfrm>
            <a:off x="5186439" y="2937666"/>
            <a:ext cx="549275" cy="1102172"/>
          </a:xfrm>
          <a:custGeom>
            <a:avLst/>
            <a:gdLst/>
            <a:ahLst/>
            <a:cxnLst>
              <a:cxn ang="0">
                <a:pos x="980" y="0"/>
              </a:cxn>
              <a:cxn ang="0">
                <a:pos x="907" y="270"/>
              </a:cxn>
              <a:cxn ang="0">
                <a:pos x="845" y="542"/>
              </a:cxn>
              <a:cxn ang="0">
                <a:pos x="791" y="816"/>
              </a:cxn>
              <a:cxn ang="0">
                <a:pos x="748" y="1091"/>
              </a:cxn>
              <a:cxn ang="0">
                <a:pos x="714" y="1368"/>
              </a:cxn>
              <a:cxn ang="0">
                <a:pos x="689" y="1646"/>
              </a:cxn>
              <a:cxn ang="0">
                <a:pos x="675" y="1925"/>
              </a:cxn>
              <a:cxn ang="0">
                <a:pos x="670" y="2204"/>
              </a:cxn>
              <a:cxn ang="0">
                <a:pos x="675" y="2483"/>
              </a:cxn>
              <a:cxn ang="0">
                <a:pos x="689" y="2762"/>
              </a:cxn>
              <a:cxn ang="0">
                <a:pos x="714" y="3040"/>
              </a:cxn>
              <a:cxn ang="0">
                <a:pos x="748" y="3317"/>
              </a:cxn>
              <a:cxn ang="0">
                <a:pos x="791" y="3592"/>
              </a:cxn>
              <a:cxn ang="0">
                <a:pos x="845" y="3866"/>
              </a:cxn>
              <a:cxn ang="0">
                <a:pos x="907" y="4138"/>
              </a:cxn>
              <a:cxn ang="0">
                <a:pos x="980" y="4408"/>
              </a:cxn>
              <a:cxn ang="0">
                <a:pos x="0" y="4408"/>
              </a:cxn>
              <a:cxn ang="0">
                <a:pos x="73" y="4138"/>
              </a:cxn>
              <a:cxn ang="0">
                <a:pos x="135" y="3866"/>
              </a:cxn>
              <a:cxn ang="0">
                <a:pos x="189" y="3592"/>
              </a:cxn>
              <a:cxn ang="0">
                <a:pos x="232" y="3317"/>
              </a:cxn>
              <a:cxn ang="0">
                <a:pos x="266" y="3040"/>
              </a:cxn>
              <a:cxn ang="0">
                <a:pos x="291" y="2762"/>
              </a:cxn>
              <a:cxn ang="0">
                <a:pos x="305" y="2483"/>
              </a:cxn>
              <a:cxn ang="0">
                <a:pos x="310" y="2204"/>
              </a:cxn>
              <a:cxn ang="0">
                <a:pos x="305" y="1925"/>
              </a:cxn>
              <a:cxn ang="0">
                <a:pos x="291" y="1646"/>
              </a:cxn>
              <a:cxn ang="0">
                <a:pos x="266" y="1368"/>
              </a:cxn>
              <a:cxn ang="0">
                <a:pos x="232" y="1091"/>
              </a:cxn>
              <a:cxn ang="0">
                <a:pos x="189" y="816"/>
              </a:cxn>
              <a:cxn ang="0">
                <a:pos x="135" y="542"/>
              </a:cxn>
              <a:cxn ang="0">
                <a:pos x="73" y="270"/>
              </a:cxn>
              <a:cxn ang="0">
                <a:pos x="0" y="0"/>
              </a:cxn>
              <a:cxn ang="0">
                <a:pos x="980" y="0"/>
              </a:cxn>
            </a:cxnLst>
            <a:rect l="0" t="0" r="r" b="b"/>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ln w="25400">
            <a:solidFill>
              <a:srgbClr val="2D5FFF"/>
            </a:solidFill>
            <a:round/>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4" name="直接连接符 3"/>
          <p:cNvCxnSpPr/>
          <p:nvPr/>
        </p:nvCxnSpPr>
        <p:spPr>
          <a:xfrm>
            <a:off x="803350" y="3488751"/>
            <a:ext cx="7542212"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30734" name="对象 4">
            <a:hlinkClick r:id="" action="ppaction://ole?verb=1"/>
          </p:cNvPr>
          <p:cNvGraphicFramePr>
            <a:graphicFrameLocks noChangeAspect="1"/>
          </p:cNvGraphicFramePr>
          <p:nvPr>
            <p:extLst>
              <p:ext uri="{D42A27DB-BD31-4B8C-83A1-F6EECF244321}">
                <p14:modId xmlns:p14="http://schemas.microsoft.com/office/powerpoint/2010/main" val="2280509456"/>
              </p:ext>
            </p:extLst>
          </p:nvPr>
        </p:nvGraphicFramePr>
        <p:xfrm>
          <a:off x="4040262" y="2987549"/>
          <a:ext cx="914400" cy="161525"/>
        </p:xfrm>
        <a:graphic>
          <a:graphicData uri="http://schemas.openxmlformats.org/presentationml/2006/ole">
            <mc:AlternateContent xmlns:mc="http://schemas.openxmlformats.org/markup-compatibility/2006">
              <mc:Choice xmlns:v="urn:schemas-microsoft-com:vml" Requires="v">
                <p:oleObj r:id="rId2" imgW="914400" imgH="215640" progId="Equations">
                  <p:embed/>
                </p:oleObj>
              </mc:Choice>
              <mc:Fallback>
                <p:oleObj r:id="rId2" imgW="914400" imgH="215640" progId="Equations">
                  <p:embed/>
                  <p:pic>
                    <p:nvPicPr>
                      <p:cNvPr id="30734" name="对象 4">
                        <a:hlinkClick r:id="" action="ppaction://ole?verb=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262" y="2987549"/>
                        <a:ext cx="914400" cy="16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0735" name="文本框 9"/>
          <p:cNvSpPr txBox="1">
            <a:spLocks noChangeArrowheads="1"/>
          </p:cNvSpPr>
          <p:nvPr/>
        </p:nvSpPr>
        <p:spPr bwMode="auto">
          <a:xfrm>
            <a:off x="1624087" y="3272592"/>
            <a:ext cx="282770" cy="561741"/>
          </a:xfrm>
          <a:prstGeom prst="rect">
            <a:avLst/>
          </a:prstGeom>
          <a:noFill/>
          <a:ln w="9525">
            <a:noFill/>
            <a:miter lim="800000"/>
            <a:headEnd/>
            <a:tailEnd/>
          </a:ln>
        </p:spPr>
        <p:txBody>
          <a:bodyPr wrap="none" lIns="68580" tIns="34290" rIns="68580" bIns="34290">
            <a:spAutoFit/>
          </a:bodyPr>
          <a:lstStyle/>
          <a:p>
            <a:pPr defTabSz="914378"/>
            <a:r>
              <a:rPr lang="zh-CN" altLang="en-US" sz="32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6" name="文本框 15">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19"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Tree>
    <p:extLst>
      <p:ext uri="{BB962C8B-B14F-4D97-AF65-F5344CB8AC3E}">
        <p14:creationId xmlns:p14="http://schemas.microsoft.com/office/powerpoint/2010/main" val="260716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495300" y="1670967"/>
            <a:ext cx="8135639" cy="900247"/>
          </a:xfrm>
          <a:prstGeom prst="rect">
            <a:avLst/>
          </a:prstGeom>
          <a:noFill/>
          <a:ln w="9525">
            <a:noFill/>
            <a:miter lim="800000"/>
            <a:headEnd/>
            <a:tailEnd/>
          </a:ln>
        </p:spPr>
        <p:txBody>
          <a:bodyPr wrap="square" lIns="68580" tIns="34290" rIns="68580" bIns="34290" anchor="ctr">
            <a:spAutoFit/>
          </a:bodyPr>
          <a:lstStyle/>
          <a:p>
            <a:pPr defTabSz="914378">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8. </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如图甲、乙所示实线框内各放置了一个透镜</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两束光通过透镜前后的方向如图所示</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则</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      )</a:t>
            </a:r>
          </a:p>
        </p:txBody>
      </p:sp>
      <p:sp>
        <p:nvSpPr>
          <p:cNvPr id="328715" name="Rectangle 11"/>
          <p:cNvSpPr>
            <a:spLocks noChangeArrowheads="1"/>
          </p:cNvSpPr>
          <p:nvPr/>
        </p:nvSpPr>
        <p:spPr bwMode="auto">
          <a:xfrm>
            <a:off x="1789065" y="2099036"/>
            <a:ext cx="377748" cy="500090"/>
          </a:xfrm>
          <a:prstGeom prst="rect">
            <a:avLst/>
          </a:prstGeom>
          <a:noFill/>
          <a:ln w="9525">
            <a:noFill/>
            <a:miter lim="800000"/>
            <a:headEnd/>
            <a:tailEnd/>
          </a:ln>
        </p:spPr>
        <p:txBody>
          <a:bodyPr wrap="none" lIns="68580" tIns="34290" rIns="68580" bIns="34290">
            <a:spAutoFit/>
          </a:bodyPr>
          <a:lstStyle/>
          <a:p>
            <a:pPr defTabSz="914378"/>
            <a:r>
              <a:rPr lang="en-US" altLang="zh-CN" sz="2800" kern="0" dirty="0">
                <a:solidFill>
                  <a:srgbClr val="FF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B</a:t>
            </a:r>
          </a:p>
        </p:txBody>
      </p:sp>
      <p:pic>
        <p:nvPicPr>
          <p:cNvPr id="10244" name="Picture 12" descr="C:\Users\Administrator\Desktop\八上物理（人教）四清 教师用书２０１５邹梨花√\A23.TIF"/>
          <p:cNvPicPr>
            <a:picLocks noChangeAspect="1" noChangeArrowheads="1"/>
          </p:cNvPicPr>
          <p:nvPr/>
        </p:nvPicPr>
        <p:blipFill>
          <a:blip r:embed="rId2" r:link="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24100" y="2386996"/>
            <a:ext cx="3716535" cy="1147911"/>
          </a:xfrm>
          <a:prstGeom prst="rect">
            <a:avLst/>
          </a:prstGeom>
          <a:noFill/>
          <a:ln w="9525">
            <a:noFill/>
            <a:miter lim="800000"/>
            <a:headEnd/>
            <a:tailEnd/>
          </a:ln>
        </p:spPr>
      </p:pic>
      <p:sp>
        <p:nvSpPr>
          <p:cNvPr id="10245" name="Rectangle 14"/>
          <p:cNvSpPr>
            <a:spLocks noChangeArrowheads="1"/>
          </p:cNvSpPr>
          <p:nvPr/>
        </p:nvSpPr>
        <p:spPr bwMode="auto">
          <a:xfrm>
            <a:off x="495300" y="3461490"/>
            <a:ext cx="8317178" cy="900247"/>
          </a:xfrm>
          <a:prstGeom prst="rect">
            <a:avLst/>
          </a:prstGeom>
          <a:noFill/>
          <a:ln w="9525">
            <a:noFill/>
            <a:miter lim="800000"/>
            <a:headEnd/>
            <a:tailEnd/>
          </a:ln>
        </p:spPr>
        <p:txBody>
          <a:bodyPr wrap="square" lIns="68580" tIns="34290" rIns="68580" bIns="34290" anchor="ctr">
            <a:spAutoFit/>
          </a:bodyPr>
          <a:lstStyle/>
          <a:p>
            <a:pPr defTabSz="914378">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．甲是凹透镜</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乙是凸透镜  </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B</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甲、乙都是凸透镜</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C</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甲是凸透镜</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乙是凹透镜</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D</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甲、乙都是凹透镜</a:t>
            </a:r>
          </a:p>
        </p:txBody>
      </p:sp>
      <p:sp>
        <p:nvSpPr>
          <p:cNvPr id="6" name="文本框 5">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7"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Tree>
    <p:extLst>
      <p:ext uri="{BB962C8B-B14F-4D97-AF65-F5344CB8AC3E}">
        <p14:creationId xmlns:p14="http://schemas.microsoft.com/office/powerpoint/2010/main" val="30689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8715"/>
                                        </p:tgtEl>
                                        <p:attrNameLst>
                                          <p:attrName>style.visibility</p:attrName>
                                        </p:attrNameLst>
                                      </p:cBhvr>
                                      <p:to>
                                        <p:strVal val="visible"/>
                                      </p:to>
                                    </p:set>
                                    <p:anim calcmode="lin" valueType="num">
                                      <p:cBhvr>
                                        <p:cTn id="7" dur="500" fill="hold"/>
                                        <p:tgtEl>
                                          <p:spTgt spid="328715"/>
                                        </p:tgtEl>
                                        <p:attrNameLst>
                                          <p:attrName>ppt_w</p:attrName>
                                        </p:attrNameLst>
                                      </p:cBhvr>
                                      <p:tavLst>
                                        <p:tav tm="0">
                                          <p:val>
                                            <p:fltVal val="0"/>
                                          </p:val>
                                        </p:tav>
                                        <p:tav tm="100000">
                                          <p:val>
                                            <p:strVal val="#ppt_w"/>
                                          </p:val>
                                        </p:tav>
                                      </p:tavLst>
                                    </p:anim>
                                    <p:anim calcmode="lin" valueType="num">
                                      <p:cBhvr>
                                        <p:cTn id="8" dur="500" fill="hold"/>
                                        <p:tgtEl>
                                          <p:spTgt spid="328715"/>
                                        </p:tgtEl>
                                        <p:attrNameLst>
                                          <p:attrName>ppt_h</p:attrName>
                                        </p:attrNameLst>
                                      </p:cBhvr>
                                      <p:tavLst>
                                        <p:tav tm="0">
                                          <p:val>
                                            <p:fltVal val="0"/>
                                          </p:val>
                                        </p:tav>
                                        <p:tav tm="100000">
                                          <p:val>
                                            <p:strVal val="#ppt_h"/>
                                          </p:val>
                                        </p:tav>
                                      </p:tavLst>
                                    </p:anim>
                                    <p:animEffect transition="in" filter="fade">
                                      <p:cBhvr>
                                        <p:cTn id="9" dur="500"/>
                                        <p:tgtEl>
                                          <p:spTgt spid="328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495300" y="1615568"/>
            <a:ext cx="8143875" cy="900247"/>
          </a:xfrm>
          <a:prstGeom prst="rect">
            <a:avLst/>
          </a:prstGeom>
          <a:noFill/>
          <a:ln w="9525">
            <a:noFill/>
            <a:miter lim="800000"/>
            <a:headEnd/>
            <a:tailEnd/>
          </a:ln>
        </p:spPr>
        <p:txBody>
          <a:bodyPr wrap="square" lIns="68580" tIns="34290" rIns="68580" bIns="34290" anchor="ctr">
            <a:spAutoFit/>
          </a:bodyPr>
          <a:lstStyle/>
          <a:p>
            <a:pPr defTabSz="914378">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9</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．如图所示</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某同学将凸透镜正对太阳光</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将一张白纸在透镜另一侧逐渐远离透镜</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看到的现象是</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         )</a:t>
            </a:r>
          </a:p>
        </p:txBody>
      </p:sp>
      <p:sp>
        <p:nvSpPr>
          <p:cNvPr id="332807" name="Rectangle 7"/>
          <p:cNvSpPr>
            <a:spLocks noChangeArrowheads="1"/>
          </p:cNvSpPr>
          <p:nvPr/>
        </p:nvSpPr>
        <p:spPr bwMode="auto">
          <a:xfrm>
            <a:off x="2805521" y="2023471"/>
            <a:ext cx="398186" cy="500090"/>
          </a:xfrm>
          <a:prstGeom prst="rect">
            <a:avLst/>
          </a:prstGeom>
          <a:noFill/>
          <a:ln w="9525">
            <a:noFill/>
            <a:miter lim="800000"/>
            <a:headEnd/>
            <a:tailEnd/>
          </a:ln>
        </p:spPr>
        <p:txBody>
          <a:bodyPr wrap="none" lIns="68580" tIns="34290" rIns="68580" bIns="34290">
            <a:spAutoFit/>
          </a:bodyPr>
          <a:lstStyle/>
          <a:p>
            <a:pPr defTabSz="914378"/>
            <a:r>
              <a:rPr lang="en-US" altLang="zh-CN" sz="2800" kern="0" dirty="0">
                <a:solidFill>
                  <a:srgbClr val="FF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C</a:t>
            </a:r>
          </a:p>
        </p:txBody>
      </p:sp>
      <p:sp>
        <p:nvSpPr>
          <p:cNvPr id="12292" name="Rectangle 9"/>
          <p:cNvSpPr>
            <a:spLocks noChangeArrowheads="1"/>
          </p:cNvSpPr>
          <p:nvPr/>
        </p:nvSpPr>
        <p:spPr bwMode="auto">
          <a:xfrm>
            <a:off x="561430" y="2702120"/>
            <a:ext cx="5246072" cy="1731243"/>
          </a:xfrm>
          <a:prstGeom prst="rect">
            <a:avLst/>
          </a:prstGeom>
          <a:noFill/>
          <a:ln w="9525">
            <a:noFill/>
            <a:miter lim="800000"/>
            <a:headEnd/>
            <a:tailEnd/>
          </a:ln>
        </p:spPr>
        <p:txBody>
          <a:bodyPr wrap="square" lIns="68580" tIns="34290" rIns="68580" bIns="34290" anchor="ctr">
            <a:spAutoFit/>
          </a:bodyPr>
          <a:lstStyle/>
          <a:p>
            <a:pPr defTabSz="914378">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．白纸上有缩小的光斑</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小亮点</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光斑的大小不变</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B</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白纸上的光斑先变大</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再变小</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C</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白纸上的光斑先变小</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再变大</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D</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以上说法都不对</a:t>
            </a:r>
          </a:p>
        </p:txBody>
      </p:sp>
      <p:pic>
        <p:nvPicPr>
          <p:cNvPr id="12293" name="Picture 10" descr="C:\Users\Administrator\Desktop\八上物理（人教）四清 教师用书２０１５邹梨花√\S132.TIF"/>
          <p:cNvPicPr>
            <a:picLocks noChangeAspect="1" noChangeArrowheads="1"/>
          </p:cNvPicPr>
          <p:nvPr/>
        </p:nvPicPr>
        <p:blipFill>
          <a:blip r:embed="rId2" r:link="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11240" y="2714061"/>
            <a:ext cx="2146834" cy="1357049"/>
          </a:xfrm>
          <a:prstGeom prst="rect">
            <a:avLst/>
          </a:prstGeom>
          <a:noFill/>
          <a:ln w="9525">
            <a:noFill/>
            <a:miter lim="800000"/>
            <a:headEnd/>
            <a:tailEnd/>
          </a:ln>
        </p:spPr>
      </p:pic>
      <p:sp>
        <p:nvSpPr>
          <p:cNvPr id="6" name="文本框 5">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7"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Tree>
    <p:extLst>
      <p:ext uri="{BB962C8B-B14F-4D97-AF65-F5344CB8AC3E}">
        <p14:creationId xmlns:p14="http://schemas.microsoft.com/office/powerpoint/2010/main" val="103503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2807"/>
                                        </p:tgtEl>
                                        <p:attrNameLst>
                                          <p:attrName>style.visibility</p:attrName>
                                        </p:attrNameLst>
                                      </p:cBhvr>
                                      <p:to>
                                        <p:strVal val="visible"/>
                                      </p:to>
                                    </p:set>
                                    <p:anim calcmode="lin" valueType="num">
                                      <p:cBhvr>
                                        <p:cTn id="7" dur="500" fill="hold"/>
                                        <p:tgtEl>
                                          <p:spTgt spid="332807"/>
                                        </p:tgtEl>
                                        <p:attrNameLst>
                                          <p:attrName>ppt_w</p:attrName>
                                        </p:attrNameLst>
                                      </p:cBhvr>
                                      <p:tavLst>
                                        <p:tav tm="0">
                                          <p:val>
                                            <p:fltVal val="0"/>
                                          </p:val>
                                        </p:tav>
                                        <p:tav tm="100000">
                                          <p:val>
                                            <p:strVal val="#ppt_w"/>
                                          </p:val>
                                        </p:tav>
                                      </p:tavLst>
                                    </p:anim>
                                    <p:anim calcmode="lin" valueType="num">
                                      <p:cBhvr>
                                        <p:cTn id="8" dur="500" fill="hold"/>
                                        <p:tgtEl>
                                          <p:spTgt spid="332807"/>
                                        </p:tgtEl>
                                        <p:attrNameLst>
                                          <p:attrName>ppt_h</p:attrName>
                                        </p:attrNameLst>
                                      </p:cBhvr>
                                      <p:tavLst>
                                        <p:tav tm="0">
                                          <p:val>
                                            <p:fltVal val="0"/>
                                          </p:val>
                                        </p:tav>
                                        <p:tav tm="100000">
                                          <p:val>
                                            <p:strVal val="#ppt_h"/>
                                          </p:val>
                                        </p:tav>
                                      </p:tavLst>
                                    </p:anim>
                                    <p:animEffect transition="in" filter="fade">
                                      <p:cBhvr>
                                        <p:cTn id="9" dur="500"/>
                                        <p:tgtEl>
                                          <p:spTgt spid="332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565656" y="1739993"/>
            <a:ext cx="8380855" cy="2839239"/>
          </a:xfrm>
          <a:prstGeom prst="rect">
            <a:avLst/>
          </a:prstGeom>
          <a:noFill/>
          <a:ln w="9525">
            <a:noFill/>
            <a:miter lim="800000"/>
            <a:headEnd/>
            <a:tailEnd/>
          </a:ln>
        </p:spPr>
        <p:txBody>
          <a:bodyPr wrap="square" lIns="68580" tIns="34290" rIns="68580" bIns="34290" anchor="ctr">
            <a:spAutoFit/>
          </a:bodyPr>
          <a:lstStyle/>
          <a:p>
            <a:pPr defTabSz="914378">
              <a:lnSpc>
                <a:spcPct val="20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10</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．小明同学利用太阳光测量凸透镜的焦距</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他注意到让凸透镜正对太阳光</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但没有仔细调节纸片与透镜的距离</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在纸片上的光斑并不是最小时</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就测出了光斑到凸透镜中心的距离</a:t>
            </a:r>
            <a:r>
              <a:rPr lang="en-US" altLang="zh-CN" sz="1800" i="1"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L</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那么</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凸透镜的实际焦距</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     )</a:t>
            </a:r>
            <a:endPar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20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一定小于</a:t>
            </a:r>
            <a:r>
              <a:rPr lang="en-US" altLang="zh-CN" sz="1800" i="1"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L</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B</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一定大于</a:t>
            </a:r>
            <a:r>
              <a:rPr lang="en-US" altLang="zh-CN" sz="1800" i="1"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L</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 </a:t>
            </a:r>
            <a:endPar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20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C</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可能等于</a:t>
            </a:r>
            <a:r>
              <a:rPr lang="en-US" altLang="zh-CN" sz="1800" i="1"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L</a:t>
            </a:r>
            <a:r>
              <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D</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可能小于</a:t>
            </a:r>
            <a:r>
              <a:rPr lang="en-US" altLang="zh-CN" sz="1800" i="1"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L</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、也可能大于</a:t>
            </a:r>
            <a:r>
              <a:rPr lang="en-US" altLang="zh-CN" sz="1800" i="1"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L</a:t>
            </a:r>
          </a:p>
        </p:txBody>
      </p:sp>
      <p:sp>
        <p:nvSpPr>
          <p:cNvPr id="333831" name="Rectangle 7"/>
          <p:cNvSpPr>
            <a:spLocks noChangeArrowheads="1"/>
          </p:cNvSpPr>
          <p:nvPr/>
        </p:nvSpPr>
        <p:spPr bwMode="auto">
          <a:xfrm>
            <a:off x="5387571" y="2974613"/>
            <a:ext cx="398186" cy="500090"/>
          </a:xfrm>
          <a:prstGeom prst="rect">
            <a:avLst/>
          </a:prstGeom>
          <a:noFill/>
          <a:ln w="9525">
            <a:noFill/>
            <a:miter lim="800000"/>
            <a:headEnd/>
            <a:tailEnd/>
          </a:ln>
        </p:spPr>
        <p:txBody>
          <a:bodyPr wrap="none" lIns="68580" tIns="34290" rIns="68580" bIns="34290">
            <a:spAutoFit/>
          </a:bodyPr>
          <a:lstStyle/>
          <a:p>
            <a:pPr defTabSz="914378"/>
            <a:r>
              <a:rPr lang="en-US" altLang="zh-CN" sz="2800" kern="0" dirty="0">
                <a:solidFill>
                  <a:srgbClr val="FF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D</a:t>
            </a:r>
          </a:p>
        </p:txBody>
      </p:sp>
      <p:sp>
        <p:nvSpPr>
          <p:cNvPr id="4" name="文本框 3">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5"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Tree>
    <p:extLst>
      <p:ext uri="{BB962C8B-B14F-4D97-AF65-F5344CB8AC3E}">
        <p14:creationId xmlns:p14="http://schemas.microsoft.com/office/powerpoint/2010/main" val="103784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3831"/>
                                        </p:tgtEl>
                                        <p:attrNameLst>
                                          <p:attrName>style.visibility</p:attrName>
                                        </p:attrNameLst>
                                      </p:cBhvr>
                                      <p:to>
                                        <p:strVal val="visible"/>
                                      </p:to>
                                    </p:set>
                                    <p:anim calcmode="lin" valueType="num">
                                      <p:cBhvr>
                                        <p:cTn id="7" dur="500" fill="hold"/>
                                        <p:tgtEl>
                                          <p:spTgt spid="333831"/>
                                        </p:tgtEl>
                                        <p:attrNameLst>
                                          <p:attrName>ppt_w</p:attrName>
                                        </p:attrNameLst>
                                      </p:cBhvr>
                                      <p:tavLst>
                                        <p:tav tm="0">
                                          <p:val>
                                            <p:fltVal val="0"/>
                                          </p:val>
                                        </p:tav>
                                        <p:tav tm="100000">
                                          <p:val>
                                            <p:strVal val="#ppt_w"/>
                                          </p:val>
                                        </p:tav>
                                      </p:tavLst>
                                    </p:anim>
                                    <p:anim calcmode="lin" valueType="num">
                                      <p:cBhvr>
                                        <p:cTn id="8" dur="500" fill="hold"/>
                                        <p:tgtEl>
                                          <p:spTgt spid="333831"/>
                                        </p:tgtEl>
                                        <p:attrNameLst>
                                          <p:attrName>ppt_h</p:attrName>
                                        </p:attrNameLst>
                                      </p:cBhvr>
                                      <p:tavLst>
                                        <p:tav tm="0">
                                          <p:val>
                                            <p:fltVal val="0"/>
                                          </p:val>
                                        </p:tav>
                                        <p:tav tm="100000">
                                          <p:val>
                                            <p:strVal val="#ppt_h"/>
                                          </p:val>
                                        </p:tav>
                                      </p:tavLst>
                                    </p:anim>
                                    <p:animEffect transition="in" filter="fade">
                                      <p:cBhvr>
                                        <p:cTn id="9" dur="500"/>
                                        <p:tgtEl>
                                          <p:spTgt spid="333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495301" y="1641844"/>
            <a:ext cx="8466794" cy="2977738"/>
          </a:xfrm>
          <a:prstGeom prst="rect">
            <a:avLst/>
          </a:prstGeom>
          <a:noFill/>
          <a:ln w="9525">
            <a:noFill/>
            <a:miter lim="800000"/>
            <a:headEnd/>
            <a:tailEnd/>
          </a:ln>
        </p:spPr>
        <p:txBody>
          <a:bodyPr wrap="square" lIns="68580" tIns="34290" rIns="68580" bIns="34290" anchor="ctr">
            <a:spAutoFit/>
          </a:bodyPr>
          <a:lstStyle/>
          <a:p>
            <a:pPr defTabSz="914378">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11</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．如图所示</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一塑料薄膜制成的棚顶下堆放着一堆干草</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夏天的雨后</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阳光穿过薄膜上的积水</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照射到干草上</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下列讨论正确的是</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     )</a:t>
            </a:r>
            <a:endParaRPr lang="en-US" altLang="zh-CN"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薄膜上的积水形成一个大的凸透镜。如果其焦点恰好落在干草处</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干草有可能被点燃</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B</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透镜都是固定物质构成的</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液体不能起凸透镜的作用</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C</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起凸透镜作用的应是塑料薄膜</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914378" eaLnBrk="0" hangingPunct="0">
              <a:lnSpc>
                <a:spcPct val="1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D</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水和塑料薄膜共同起凹透镜作用</a:t>
            </a:r>
          </a:p>
        </p:txBody>
      </p:sp>
      <p:sp>
        <p:nvSpPr>
          <p:cNvPr id="334855" name="Rectangle 7"/>
          <p:cNvSpPr>
            <a:spLocks noChangeArrowheads="1"/>
          </p:cNvSpPr>
          <p:nvPr/>
        </p:nvSpPr>
        <p:spPr bwMode="auto">
          <a:xfrm>
            <a:off x="5659046" y="2069362"/>
            <a:ext cx="377748" cy="500090"/>
          </a:xfrm>
          <a:prstGeom prst="rect">
            <a:avLst/>
          </a:prstGeom>
          <a:noFill/>
          <a:ln w="9525">
            <a:noFill/>
            <a:miter lim="800000"/>
            <a:headEnd/>
            <a:tailEnd/>
          </a:ln>
        </p:spPr>
        <p:txBody>
          <a:bodyPr wrap="none" lIns="68580" tIns="34290" rIns="68580" bIns="34290">
            <a:spAutoFit/>
          </a:bodyPr>
          <a:lstStyle/>
          <a:p>
            <a:pPr defTabSz="914378"/>
            <a:r>
              <a:rPr lang="en-US" altLang="zh-CN" sz="2800" kern="0" dirty="0">
                <a:solidFill>
                  <a:srgbClr val="FF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a:t>
            </a:r>
          </a:p>
        </p:txBody>
      </p:sp>
      <p:pic>
        <p:nvPicPr>
          <p:cNvPr id="14340" name="Picture 8" descr="C:\Users\Administrator\Desktop\八上物理（人教）四清 教师用书２０１５邹梨花√\A25.TIF"/>
          <p:cNvPicPr>
            <a:picLocks noChangeAspect="1" noChangeArrowheads="1"/>
          </p:cNvPicPr>
          <p:nvPr/>
        </p:nvPicPr>
        <p:blipFill>
          <a:blip r:embed="rId2" r:link="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81321" y="3248418"/>
            <a:ext cx="1895393" cy="1176558"/>
          </a:xfrm>
          <a:prstGeom prst="rect">
            <a:avLst/>
          </a:prstGeom>
          <a:noFill/>
          <a:ln w="9525">
            <a:noFill/>
            <a:miter lim="800000"/>
            <a:headEnd/>
            <a:tailEnd/>
          </a:ln>
        </p:spPr>
      </p:pic>
      <p:sp>
        <p:nvSpPr>
          <p:cNvPr id="5" name="文本框 4">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6"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Tree>
    <p:extLst>
      <p:ext uri="{BB962C8B-B14F-4D97-AF65-F5344CB8AC3E}">
        <p14:creationId xmlns:p14="http://schemas.microsoft.com/office/powerpoint/2010/main" val="29351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4855"/>
                                        </p:tgtEl>
                                        <p:attrNameLst>
                                          <p:attrName>style.visibility</p:attrName>
                                        </p:attrNameLst>
                                      </p:cBhvr>
                                      <p:to>
                                        <p:strVal val="visible"/>
                                      </p:to>
                                    </p:set>
                                    <p:anim calcmode="lin" valueType="num">
                                      <p:cBhvr>
                                        <p:cTn id="7" dur="500" fill="hold"/>
                                        <p:tgtEl>
                                          <p:spTgt spid="334855"/>
                                        </p:tgtEl>
                                        <p:attrNameLst>
                                          <p:attrName>ppt_w</p:attrName>
                                        </p:attrNameLst>
                                      </p:cBhvr>
                                      <p:tavLst>
                                        <p:tav tm="0">
                                          <p:val>
                                            <p:fltVal val="0"/>
                                          </p:val>
                                        </p:tav>
                                        <p:tav tm="100000">
                                          <p:val>
                                            <p:strVal val="#ppt_w"/>
                                          </p:val>
                                        </p:tav>
                                      </p:tavLst>
                                    </p:anim>
                                    <p:anim calcmode="lin" valueType="num">
                                      <p:cBhvr>
                                        <p:cTn id="8" dur="500" fill="hold"/>
                                        <p:tgtEl>
                                          <p:spTgt spid="334855"/>
                                        </p:tgtEl>
                                        <p:attrNameLst>
                                          <p:attrName>ppt_h</p:attrName>
                                        </p:attrNameLst>
                                      </p:cBhvr>
                                      <p:tavLst>
                                        <p:tav tm="0">
                                          <p:val>
                                            <p:fltVal val="0"/>
                                          </p:val>
                                        </p:tav>
                                        <p:tav tm="100000">
                                          <p:val>
                                            <p:strVal val="#ppt_h"/>
                                          </p:val>
                                        </p:tav>
                                      </p:tavLst>
                                    </p:anim>
                                    <p:animEffect transition="in" filter="fade">
                                      <p:cBhvr>
                                        <p:cTn id="9" dur="500"/>
                                        <p:tgtEl>
                                          <p:spTgt spid="334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495300" y="1524652"/>
            <a:ext cx="8049816" cy="2839239"/>
          </a:xfrm>
          <a:prstGeom prst="rect">
            <a:avLst/>
          </a:prstGeom>
          <a:noFill/>
          <a:ln w="9525">
            <a:noFill/>
            <a:miter lim="800000"/>
            <a:headEnd/>
            <a:tailEnd/>
          </a:ln>
        </p:spPr>
        <p:txBody>
          <a:bodyPr wrap="square" lIns="68580" tIns="34290" rIns="68580" bIns="34290" anchor="ctr">
            <a:spAutoFit/>
          </a:bodyPr>
          <a:lstStyle/>
          <a:p>
            <a:pPr defTabSz="914378">
              <a:lnSpc>
                <a:spcPct val="250000"/>
              </a:lnSpc>
            </a:pP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12</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．早在</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1 600</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多年前</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我国学者张华就在</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博物志</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中说过：“削冰命圆</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举以向日</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以艾承其影</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则得火。”这就是冰透镜取火的典故。此时的冰透镜相当于</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透镜</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对光线有</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________</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作用</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艾草放在冰透镜的</a:t>
            </a:r>
            <a:r>
              <a:rPr lang="en-US" altLang="zh-CN"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________</a:t>
            </a:r>
            <a:r>
              <a:rPr lang="zh-CN" altLang="en-US" sz="18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处能够燃烧。</a:t>
            </a:r>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35878" name="Rectangle 6"/>
          <p:cNvSpPr>
            <a:spLocks noChangeArrowheads="1"/>
          </p:cNvSpPr>
          <p:nvPr/>
        </p:nvSpPr>
        <p:spPr bwMode="auto">
          <a:xfrm>
            <a:off x="1317184" y="2715672"/>
            <a:ext cx="369332" cy="900247"/>
          </a:xfrm>
          <a:prstGeom prst="rect">
            <a:avLst/>
          </a:prstGeom>
          <a:noFill/>
          <a:ln w="9525">
            <a:noFill/>
            <a:miter lim="800000"/>
            <a:headEnd/>
            <a:tailEnd/>
          </a:ln>
        </p:spPr>
        <p:txBody>
          <a:bodyPr wrap="none" lIns="68580" tIns="34290" rIns="68580" bIns="34290">
            <a:spAutoFit/>
          </a:bodyPr>
          <a:lstStyle/>
          <a:p>
            <a:pPr defTabSz="914378">
              <a:lnSpc>
                <a:spcPct val="300000"/>
              </a:lnSpc>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凸</a:t>
            </a:r>
          </a:p>
        </p:txBody>
      </p:sp>
      <p:sp>
        <p:nvSpPr>
          <p:cNvPr id="335879" name="Rectangle 7"/>
          <p:cNvSpPr>
            <a:spLocks noChangeArrowheads="1"/>
          </p:cNvSpPr>
          <p:nvPr/>
        </p:nvSpPr>
        <p:spPr bwMode="auto">
          <a:xfrm>
            <a:off x="3558654" y="2715672"/>
            <a:ext cx="600164" cy="900247"/>
          </a:xfrm>
          <a:prstGeom prst="rect">
            <a:avLst/>
          </a:prstGeom>
          <a:noFill/>
          <a:ln w="9525">
            <a:noFill/>
            <a:miter lim="800000"/>
            <a:headEnd/>
            <a:tailEnd/>
          </a:ln>
        </p:spPr>
        <p:txBody>
          <a:bodyPr wrap="none" lIns="68580" tIns="34290" rIns="68580" bIns="34290">
            <a:spAutoFit/>
          </a:bodyPr>
          <a:lstStyle/>
          <a:p>
            <a:pPr defTabSz="914378">
              <a:lnSpc>
                <a:spcPct val="300000"/>
              </a:lnSpc>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会聚</a:t>
            </a:r>
          </a:p>
        </p:txBody>
      </p:sp>
      <p:sp>
        <p:nvSpPr>
          <p:cNvPr id="335880" name="Rectangle 8"/>
          <p:cNvSpPr>
            <a:spLocks noChangeArrowheads="1"/>
          </p:cNvSpPr>
          <p:nvPr/>
        </p:nvSpPr>
        <p:spPr bwMode="auto">
          <a:xfrm>
            <a:off x="7176435" y="2715672"/>
            <a:ext cx="600164" cy="900247"/>
          </a:xfrm>
          <a:prstGeom prst="rect">
            <a:avLst/>
          </a:prstGeom>
          <a:noFill/>
          <a:ln w="9525">
            <a:noFill/>
            <a:miter lim="800000"/>
            <a:headEnd/>
            <a:tailEnd/>
          </a:ln>
        </p:spPr>
        <p:txBody>
          <a:bodyPr wrap="none" lIns="68580" tIns="34290" rIns="68580" bIns="34290">
            <a:spAutoFit/>
          </a:bodyPr>
          <a:lstStyle/>
          <a:p>
            <a:pPr defTabSz="914378">
              <a:lnSpc>
                <a:spcPct val="300000"/>
              </a:lnSpc>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焦点</a:t>
            </a:r>
          </a:p>
        </p:txBody>
      </p:sp>
      <p:sp>
        <p:nvSpPr>
          <p:cNvPr id="6" name="文本框 5">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7"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Tree>
    <p:extLst>
      <p:ext uri="{BB962C8B-B14F-4D97-AF65-F5344CB8AC3E}">
        <p14:creationId xmlns:p14="http://schemas.microsoft.com/office/powerpoint/2010/main" val="329671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5878"/>
                                        </p:tgtEl>
                                        <p:attrNameLst>
                                          <p:attrName>style.visibility</p:attrName>
                                        </p:attrNameLst>
                                      </p:cBhvr>
                                      <p:to>
                                        <p:strVal val="visible"/>
                                      </p:to>
                                    </p:set>
                                    <p:anim calcmode="lin" valueType="num">
                                      <p:cBhvr>
                                        <p:cTn id="7" dur="500" fill="hold"/>
                                        <p:tgtEl>
                                          <p:spTgt spid="335878"/>
                                        </p:tgtEl>
                                        <p:attrNameLst>
                                          <p:attrName>ppt_w</p:attrName>
                                        </p:attrNameLst>
                                      </p:cBhvr>
                                      <p:tavLst>
                                        <p:tav tm="0">
                                          <p:val>
                                            <p:fltVal val="0"/>
                                          </p:val>
                                        </p:tav>
                                        <p:tav tm="100000">
                                          <p:val>
                                            <p:strVal val="#ppt_w"/>
                                          </p:val>
                                        </p:tav>
                                      </p:tavLst>
                                    </p:anim>
                                    <p:anim calcmode="lin" valueType="num">
                                      <p:cBhvr>
                                        <p:cTn id="8" dur="500" fill="hold"/>
                                        <p:tgtEl>
                                          <p:spTgt spid="335878"/>
                                        </p:tgtEl>
                                        <p:attrNameLst>
                                          <p:attrName>ppt_h</p:attrName>
                                        </p:attrNameLst>
                                      </p:cBhvr>
                                      <p:tavLst>
                                        <p:tav tm="0">
                                          <p:val>
                                            <p:fltVal val="0"/>
                                          </p:val>
                                        </p:tav>
                                        <p:tav tm="100000">
                                          <p:val>
                                            <p:strVal val="#ppt_h"/>
                                          </p:val>
                                        </p:tav>
                                      </p:tavLst>
                                    </p:anim>
                                    <p:animEffect transition="in" filter="fade">
                                      <p:cBhvr>
                                        <p:cTn id="9" dur="500"/>
                                        <p:tgtEl>
                                          <p:spTgt spid="33587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35879"/>
                                        </p:tgtEl>
                                        <p:attrNameLst>
                                          <p:attrName>style.visibility</p:attrName>
                                        </p:attrNameLst>
                                      </p:cBhvr>
                                      <p:to>
                                        <p:strVal val="visible"/>
                                      </p:to>
                                    </p:set>
                                    <p:anim calcmode="lin" valueType="num">
                                      <p:cBhvr>
                                        <p:cTn id="14" dur="500" fill="hold"/>
                                        <p:tgtEl>
                                          <p:spTgt spid="335879"/>
                                        </p:tgtEl>
                                        <p:attrNameLst>
                                          <p:attrName>ppt_w</p:attrName>
                                        </p:attrNameLst>
                                      </p:cBhvr>
                                      <p:tavLst>
                                        <p:tav tm="0">
                                          <p:val>
                                            <p:fltVal val="0"/>
                                          </p:val>
                                        </p:tav>
                                        <p:tav tm="100000">
                                          <p:val>
                                            <p:strVal val="#ppt_w"/>
                                          </p:val>
                                        </p:tav>
                                      </p:tavLst>
                                    </p:anim>
                                    <p:anim calcmode="lin" valueType="num">
                                      <p:cBhvr>
                                        <p:cTn id="15" dur="500" fill="hold"/>
                                        <p:tgtEl>
                                          <p:spTgt spid="335879"/>
                                        </p:tgtEl>
                                        <p:attrNameLst>
                                          <p:attrName>ppt_h</p:attrName>
                                        </p:attrNameLst>
                                      </p:cBhvr>
                                      <p:tavLst>
                                        <p:tav tm="0">
                                          <p:val>
                                            <p:fltVal val="0"/>
                                          </p:val>
                                        </p:tav>
                                        <p:tav tm="100000">
                                          <p:val>
                                            <p:strVal val="#ppt_h"/>
                                          </p:val>
                                        </p:tav>
                                      </p:tavLst>
                                    </p:anim>
                                    <p:animEffect transition="in" filter="fade">
                                      <p:cBhvr>
                                        <p:cTn id="16" dur="500"/>
                                        <p:tgtEl>
                                          <p:spTgt spid="33587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35880"/>
                                        </p:tgtEl>
                                        <p:attrNameLst>
                                          <p:attrName>style.visibility</p:attrName>
                                        </p:attrNameLst>
                                      </p:cBhvr>
                                      <p:to>
                                        <p:strVal val="visible"/>
                                      </p:to>
                                    </p:set>
                                    <p:anim calcmode="lin" valueType="num">
                                      <p:cBhvr>
                                        <p:cTn id="21" dur="500" fill="hold"/>
                                        <p:tgtEl>
                                          <p:spTgt spid="335880"/>
                                        </p:tgtEl>
                                        <p:attrNameLst>
                                          <p:attrName>ppt_w</p:attrName>
                                        </p:attrNameLst>
                                      </p:cBhvr>
                                      <p:tavLst>
                                        <p:tav tm="0">
                                          <p:val>
                                            <p:fltVal val="0"/>
                                          </p:val>
                                        </p:tav>
                                        <p:tav tm="100000">
                                          <p:val>
                                            <p:strVal val="#ppt_w"/>
                                          </p:val>
                                        </p:tav>
                                      </p:tavLst>
                                    </p:anim>
                                    <p:anim calcmode="lin" valueType="num">
                                      <p:cBhvr>
                                        <p:cTn id="22" dur="500" fill="hold"/>
                                        <p:tgtEl>
                                          <p:spTgt spid="335880"/>
                                        </p:tgtEl>
                                        <p:attrNameLst>
                                          <p:attrName>ppt_h</p:attrName>
                                        </p:attrNameLst>
                                      </p:cBhvr>
                                      <p:tavLst>
                                        <p:tav tm="0">
                                          <p:val>
                                            <p:fltVal val="0"/>
                                          </p:val>
                                        </p:tav>
                                        <p:tav tm="100000">
                                          <p:val>
                                            <p:strVal val="#ppt_h"/>
                                          </p:val>
                                        </p:tav>
                                      </p:tavLst>
                                    </p:anim>
                                    <p:animEffect transition="in" filter="fade">
                                      <p:cBhvr>
                                        <p:cTn id="23" dur="500"/>
                                        <p:tgtEl>
                                          <p:spTgt spid="335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8" grpId="0"/>
      <p:bldP spid="335879" grpId="0"/>
      <p:bldP spid="33588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495301" y="1532169"/>
            <a:ext cx="8001000" cy="1915909"/>
          </a:xfrm>
          <a:prstGeom prst="rect">
            <a:avLst/>
          </a:prstGeom>
          <a:noFill/>
          <a:ln w="9525">
            <a:noFill/>
            <a:miter lim="800000"/>
            <a:headEnd/>
            <a:tailEnd/>
          </a:ln>
        </p:spPr>
        <p:txBody>
          <a:bodyPr wrap="square" lIns="68580" tIns="34290" rIns="68580" bIns="34290" anchor="ctr">
            <a:spAutoFit/>
          </a:bodyPr>
          <a:lstStyle/>
          <a:p>
            <a:pPr defTabSz="914378">
              <a:lnSpc>
                <a:spcPct val="200000"/>
              </a:lnSpc>
            </a:pPr>
            <a:r>
              <a:rPr lang="en-US" altLang="zh-CN"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13</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．凸透镜和凹透镜都可以近似看成玻璃三棱镜和玻璃块的组合</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如图所示。请你结合光路图说明平行光通过凸透镜后会聚和通过凹透镜后发散的道理：光线通过透镜两侧面发生两次</a:t>
            </a:r>
            <a:r>
              <a:rPr lang="en-US" altLang="zh-CN"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_____</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造成的。通过分析我们还可以看出这样的规律：不管什么透镜</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光通过它折射后</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总是向透镜较</a:t>
            </a:r>
            <a:r>
              <a:rPr lang="en-US" altLang="zh-CN"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填“厚”或“薄”</a:t>
            </a:r>
            <a:r>
              <a:rPr lang="en-US" altLang="zh-CN"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的那边偏折；厚度越大</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偏折越</a:t>
            </a:r>
            <a:r>
              <a:rPr lang="en-US" altLang="zh-CN"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透镜的焦距越</a:t>
            </a:r>
            <a:r>
              <a:rPr lang="en-US" altLang="zh-CN"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____</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a:t>
            </a:r>
          </a:p>
        </p:txBody>
      </p:sp>
      <p:sp>
        <p:nvSpPr>
          <p:cNvPr id="336902" name="Rectangle 6"/>
          <p:cNvSpPr>
            <a:spLocks noChangeArrowheads="1"/>
          </p:cNvSpPr>
          <p:nvPr/>
        </p:nvSpPr>
        <p:spPr bwMode="auto">
          <a:xfrm>
            <a:off x="574652" y="2572060"/>
            <a:ext cx="523220" cy="300083"/>
          </a:xfrm>
          <a:prstGeom prst="rect">
            <a:avLst/>
          </a:prstGeom>
          <a:noFill/>
          <a:ln w="9525">
            <a:noFill/>
            <a:miter lim="800000"/>
            <a:headEnd/>
            <a:tailEnd/>
          </a:ln>
        </p:spPr>
        <p:txBody>
          <a:bodyPr wrap="none" lIns="68580" tIns="34290" rIns="68580" bIns="34290">
            <a:spAutoFit/>
          </a:bodyPr>
          <a:lstStyle/>
          <a:p>
            <a:pPr defTabSz="914378"/>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折射</a:t>
            </a:r>
          </a:p>
        </p:txBody>
      </p:sp>
      <p:sp>
        <p:nvSpPr>
          <p:cNvPr id="336903" name="Rectangle 7"/>
          <p:cNvSpPr>
            <a:spLocks noChangeArrowheads="1"/>
          </p:cNvSpPr>
          <p:nvPr/>
        </p:nvSpPr>
        <p:spPr bwMode="auto">
          <a:xfrm>
            <a:off x="1384901" y="3030926"/>
            <a:ext cx="330860" cy="300083"/>
          </a:xfrm>
          <a:prstGeom prst="rect">
            <a:avLst/>
          </a:prstGeom>
          <a:noFill/>
          <a:ln w="9525">
            <a:noFill/>
            <a:miter lim="800000"/>
            <a:headEnd/>
            <a:tailEnd/>
          </a:ln>
        </p:spPr>
        <p:txBody>
          <a:bodyPr wrap="none" lIns="68580" tIns="34290" rIns="68580" bIns="34290">
            <a:spAutoFit/>
          </a:bodyPr>
          <a:lstStyle/>
          <a:p>
            <a:pPr defTabSz="914378"/>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厚</a:t>
            </a:r>
          </a:p>
        </p:txBody>
      </p:sp>
      <p:sp>
        <p:nvSpPr>
          <p:cNvPr id="336904" name="Rectangle 8"/>
          <p:cNvSpPr>
            <a:spLocks noChangeArrowheads="1"/>
          </p:cNvSpPr>
          <p:nvPr/>
        </p:nvSpPr>
        <p:spPr bwMode="auto">
          <a:xfrm>
            <a:off x="7832329" y="3030926"/>
            <a:ext cx="330860" cy="300083"/>
          </a:xfrm>
          <a:prstGeom prst="rect">
            <a:avLst/>
          </a:prstGeom>
          <a:noFill/>
          <a:ln w="9525">
            <a:noFill/>
            <a:miter lim="800000"/>
            <a:headEnd/>
            <a:tailEnd/>
          </a:ln>
        </p:spPr>
        <p:txBody>
          <a:bodyPr wrap="none" lIns="68580" tIns="34290" rIns="68580" bIns="34290">
            <a:spAutoFit/>
          </a:bodyPr>
          <a:lstStyle/>
          <a:p>
            <a:pPr defTabSz="914378"/>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大</a:t>
            </a:r>
          </a:p>
        </p:txBody>
      </p:sp>
      <p:sp>
        <p:nvSpPr>
          <p:cNvPr id="336905" name="Rectangle 9"/>
          <p:cNvSpPr>
            <a:spLocks noChangeArrowheads="1"/>
          </p:cNvSpPr>
          <p:nvPr/>
        </p:nvSpPr>
        <p:spPr bwMode="auto">
          <a:xfrm>
            <a:off x="6190190" y="3030926"/>
            <a:ext cx="330860" cy="300083"/>
          </a:xfrm>
          <a:prstGeom prst="rect">
            <a:avLst/>
          </a:prstGeom>
          <a:noFill/>
          <a:ln w="9525">
            <a:noFill/>
            <a:miter lim="800000"/>
            <a:headEnd/>
            <a:tailEnd/>
          </a:ln>
        </p:spPr>
        <p:txBody>
          <a:bodyPr wrap="none" lIns="68580" tIns="34290" rIns="68580" bIns="34290">
            <a:spAutoFit/>
          </a:bodyPr>
          <a:lstStyle/>
          <a:p>
            <a:pPr defTabSz="914378"/>
            <a:r>
              <a:rPr lang="zh-CN" altLang="en-US" sz="15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小</a:t>
            </a:r>
          </a:p>
        </p:txBody>
      </p:sp>
      <p:pic>
        <p:nvPicPr>
          <p:cNvPr id="16391" name="Picture 10" descr="C:\Users\Administrator\Desktop\八上物理（人教）四清 教师用书２０１５邹梨花√\S137.TIF"/>
          <p:cNvPicPr>
            <a:picLocks noChangeAspect="1" noChangeArrowheads="1"/>
          </p:cNvPicPr>
          <p:nvPr/>
        </p:nvPicPr>
        <p:blipFill>
          <a:blip r:embed="rId2" r:link="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03867" y="3514023"/>
            <a:ext cx="4156891" cy="991541"/>
          </a:xfrm>
          <a:prstGeom prst="rect">
            <a:avLst/>
          </a:prstGeom>
          <a:noFill/>
          <a:ln w="9525">
            <a:noFill/>
            <a:miter lim="800000"/>
            <a:headEnd/>
            <a:tailEnd/>
          </a:ln>
        </p:spPr>
      </p:pic>
      <p:sp>
        <p:nvSpPr>
          <p:cNvPr id="8" name="文本框 7">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9"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2</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Tree>
    <p:extLst>
      <p:ext uri="{BB962C8B-B14F-4D97-AF65-F5344CB8AC3E}">
        <p14:creationId xmlns:p14="http://schemas.microsoft.com/office/powerpoint/2010/main" val="40749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6902"/>
                                        </p:tgtEl>
                                        <p:attrNameLst>
                                          <p:attrName>style.visibility</p:attrName>
                                        </p:attrNameLst>
                                      </p:cBhvr>
                                      <p:to>
                                        <p:strVal val="visible"/>
                                      </p:to>
                                    </p:set>
                                    <p:anim calcmode="lin" valueType="num">
                                      <p:cBhvr>
                                        <p:cTn id="7" dur="500" fill="hold"/>
                                        <p:tgtEl>
                                          <p:spTgt spid="336902"/>
                                        </p:tgtEl>
                                        <p:attrNameLst>
                                          <p:attrName>ppt_w</p:attrName>
                                        </p:attrNameLst>
                                      </p:cBhvr>
                                      <p:tavLst>
                                        <p:tav tm="0">
                                          <p:val>
                                            <p:fltVal val="0"/>
                                          </p:val>
                                        </p:tav>
                                        <p:tav tm="100000">
                                          <p:val>
                                            <p:strVal val="#ppt_w"/>
                                          </p:val>
                                        </p:tav>
                                      </p:tavLst>
                                    </p:anim>
                                    <p:anim calcmode="lin" valueType="num">
                                      <p:cBhvr>
                                        <p:cTn id="8" dur="500" fill="hold"/>
                                        <p:tgtEl>
                                          <p:spTgt spid="336902"/>
                                        </p:tgtEl>
                                        <p:attrNameLst>
                                          <p:attrName>ppt_h</p:attrName>
                                        </p:attrNameLst>
                                      </p:cBhvr>
                                      <p:tavLst>
                                        <p:tav tm="0">
                                          <p:val>
                                            <p:fltVal val="0"/>
                                          </p:val>
                                        </p:tav>
                                        <p:tav tm="100000">
                                          <p:val>
                                            <p:strVal val="#ppt_h"/>
                                          </p:val>
                                        </p:tav>
                                      </p:tavLst>
                                    </p:anim>
                                    <p:animEffect transition="in" filter="fade">
                                      <p:cBhvr>
                                        <p:cTn id="9" dur="500"/>
                                        <p:tgtEl>
                                          <p:spTgt spid="33690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36903"/>
                                        </p:tgtEl>
                                        <p:attrNameLst>
                                          <p:attrName>style.visibility</p:attrName>
                                        </p:attrNameLst>
                                      </p:cBhvr>
                                      <p:to>
                                        <p:strVal val="visible"/>
                                      </p:to>
                                    </p:set>
                                    <p:anim calcmode="lin" valueType="num">
                                      <p:cBhvr>
                                        <p:cTn id="14" dur="500" fill="hold"/>
                                        <p:tgtEl>
                                          <p:spTgt spid="336903"/>
                                        </p:tgtEl>
                                        <p:attrNameLst>
                                          <p:attrName>ppt_w</p:attrName>
                                        </p:attrNameLst>
                                      </p:cBhvr>
                                      <p:tavLst>
                                        <p:tav tm="0">
                                          <p:val>
                                            <p:fltVal val="0"/>
                                          </p:val>
                                        </p:tav>
                                        <p:tav tm="100000">
                                          <p:val>
                                            <p:strVal val="#ppt_w"/>
                                          </p:val>
                                        </p:tav>
                                      </p:tavLst>
                                    </p:anim>
                                    <p:anim calcmode="lin" valueType="num">
                                      <p:cBhvr>
                                        <p:cTn id="15" dur="500" fill="hold"/>
                                        <p:tgtEl>
                                          <p:spTgt spid="336903"/>
                                        </p:tgtEl>
                                        <p:attrNameLst>
                                          <p:attrName>ppt_h</p:attrName>
                                        </p:attrNameLst>
                                      </p:cBhvr>
                                      <p:tavLst>
                                        <p:tav tm="0">
                                          <p:val>
                                            <p:fltVal val="0"/>
                                          </p:val>
                                        </p:tav>
                                        <p:tav tm="100000">
                                          <p:val>
                                            <p:strVal val="#ppt_h"/>
                                          </p:val>
                                        </p:tav>
                                      </p:tavLst>
                                    </p:anim>
                                    <p:animEffect transition="in" filter="fade">
                                      <p:cBhvr>
                                        <p:cTn id="16" dur="500"/>
                                        <p:tgtEl>
                                          <p:spTgt spid="33690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36904"/>
                                        </p:tgtEl>
                                        <p:attrNameLst>
                                          <p:attrName>style.visibility</p:attrName>
                                        </p:attrNameLst>
                                      </p:cBhvr>
                                      <p:to>
                                        <p:strVal val="visible"/>
                                      </p:to>
                                    </p:set>
                                    <p:anim calcmode="lin" valueType="num">
                                      <p:cBhvr>
                                        <p:cTn id="21" dur="500" fill="hold"/>
                                        <p:tgtEl>
                                          <p:spTgt spid="336904"/>
                                        </p:tgtEl>
                                        <p:attrNameLst>
                                          <p:attrName>ppt_w</p:attrName>
                                        </p:attrNameLst>
                                      </p:cBhvr>
                                      <p:tavLst>
                                        <p:tav tm="0">
                                          <p:val>
                                            <p:fltVal val="0"/>
                                          </p:val>
                                        </p:tav>
                                        <p:tav tm="100000">
                                          <p:val>
                                            <p:strVal val="#ppt_w"/>
                                          </p:val>
                                        </p:tav>
                                      </p:tavLst>
                                    </p:anim>
                                    <p:anim calcmode="lin" valueType="num">
                                      <p:cBhvr>
                                        <p:cTn id="22" dur="500" fill="hold"/>
                                        <p:tgtEl>
                                          <p:spTgt spid="336904"/>
                                        </p:tgtEl>
                                        <p:attrNameLst>
                                          <p:attrName>ppt_h</p:attrName>
                                        </p:attrNameLst>
                                      </p:cBhvr>
                                      <p:tavLst>
                                        <p:tav tm="0">
                                          <p:val>
                                            <p:fltVal val="0"/>
                                          </p:val>
                                        </p:tav>
                                        <p:tav tm="100000">
                                          <p:val>
                                            <p:strVal val="#ppt_h"/>
                                          </p:val>
                                        </p:tav>
                                      </p:tavLst>
                                    </p:anim>
                                    <p:animEffect transition="in" filter="fade">
                                      <p:cBhvr>
                                        <p:cTn id="23" dur="500"/>
                                        <p:tgtEl>
                                          <p:spTgt spid="33690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36905"/>
                                        </p:tgtEl>
                                        <p:attrNameLst>
                                          <p:attrName>style.visibility</p:attrName>
                                        </p:attrNameLst>
                                      </p:cBhvr>
                                      <p:to>
                                        <p:strVal val="visible"/>
                                      </p:to>
                                    </p:set>
                                    <p:anim calcmode="lin" valueType="num">
                                      <p:cBhvr>
                                        <p:cTn id="28" dur="500" fill="hold"/>
                                        <p:tgtEl>
                                          <p:spTgt spid="336905"/>
                                        </p:tgtEl>
                                        <p:attrNameLst>
                                          <p:attrName>ppt_w</p:attrName>
                                        </p:attrNameLst>
                                      </p:cBhvr>
                                      <p:tavLst>
                                        <p:tav tm="0">
                                          <p:val>
                                            <p:fltVal val="0"/>
                                          </p:val>
                                        </p:tav>
                                        <p:tav tm="100000">
                                          <p:val>
                                            <p:strVal val="#ppt_w"/>
                                          </p:val>
                                        </p:tav>
                                      </p:tavLst>
                                    </p:anim>
                                    <p:anim calcmode="lin" valueType="num">
                                      <p:cBhvr>
                                        <p:cTn id="29" dur="500" fill="hold"/>
                                        <p:tgtEl>
                                          <p:spTgt spid="336905"/>
                                        </p:tgtEl>
                                        <p:attrNameLst>
                                          <p:attrName>ppt_h</p:attrName>
                                        </p:attrNameLst>
                                      </p:cBhvr>
                                      <p:tavLst>
                                        <p:tav tm="0">
                                          <p:val>
                                            <p:fltVal val="0"/>
                                          </p:val>
                                        </p:tav>
                                        <p:tav tm="100000">
                                          <p:val>
                                            <p:strVal val="#ppt_h"/>
                                          </p:val>
                                        </p:tav>
                                      </p:tavLst>
                                    </p:anim>
                                    <p:animEffect transition="in" filter="fade">
                                      <p:cBhvr>
                                        <p:cTn id="30" dur="500"/>
                                        <p:tgtEl>
                                          <p:spTgt spid="336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p:bldP spid="336903" grpId="0"/>
      <p:bldP spid="336904" grpId="0"/>
      <p:bldP spid="3369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3"/>
          <p:cNvSpPr/>
          <p:nvPr/>
        </p:nvSpPr>
        <p:spPr>
          <a:xfrm>
            <a:off x="483618" y="1628216"/>
            <a:ext cx="1293222"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典型例题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3</a:t>
            </a:r>
            <a:endPar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endParaRPr>
          </a:p>
        </p:txBody>
      </p:sp>
      <p:sp>
        <p:nvSpPr>
          <p:cNvPr id="8" name="文本框 6"/>
          <p:cNvSpPr txBox="1"/>
          <p:nvPr/>
        </p:nvSpPr>
        <p:spPr>
          <a:xfrm>
            <a:off x="434935" y="1101472"/>
            <a:ext cx="2246768" cy="41549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28575" rtlCol="0" anchor="t">
            <a:spAutoFit/>
          </a:bodyPr>
          <a:lstStyle/>
          <a:p>
            <a:pPr defTabSz="914378" latinLnBrk="1" hangingPunct="0"/>
            <a:r>
              <a:rPr lang="zh-CN" altLang="en-US" sz="21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考点三：透镜作图</a:t>
            </a:r>
          </a:p>
        </p:txBody>
      </p:sp>
      <p:pic>
        <p:nvPicPr>
          <p:cNvPr id="118" name="Picture 2" descr="未标题-1 拷贝"/>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3532" y="2061236"/>
            <a:ext cx="2041683" cy="1182935"/>
          </a:xfrm>
          <a:prstGeom prst="rect">
            <a:avLst/>
          </a:prstGeom>
          <a:noFill/>
          <a:ln w="9525">
            <a:solidFill>
              <a:schemeClr val="bg2"/>
            </a:solidFill>
            <a:miter lim="800000"/>
            <a:headEnd/>
            <a:tailEnd/>
          </a:ln>
        </p:spPr>
      </p:pic>
      <p:grpSp>
        <p:nvGrpSpPr>
          <p:cNvPr id="119" name="Group 3"/>
          <p:cNvGrpSpPr>
            <a:grpSpLocks/>
          </p:cNvGrpSpPr>
          <p:nvPr/>
        </p:nvGrpSpPr>
        <p:grpSpPr bwMode="auto">
          <a:xfrm rot="-1084286" flipH="1" flipV="1">
            <a:off x="6651258" y="2505728"/>
            <a:ext cx="1262063" cy="97984"/>
            <a:chOff x="1837" y="2115"/>
            <a:chExt cx="1134" cy="0"/>
          </a:xfrm>
        </p:grpSpPr>
        <p:sp>
          <p:nvSpPr>
            <p:cNvPr id="120" name="Line 4"/>
            <p:cNvSpPr>
              <a:spLocks noChangeShapeType="1"/>
            </p:cNvSpPr>
            <p:nvPr/>
          </p:nvSpPr>
          <p:spPr bwMode="auto">
            <a:xfrm>
              <a:off x="1837" y="2115"/>
              <a:ext cx="635" cy="0"/>
            </a:xfrm>
            <a:prstGeom prst="line">
              <a:avLst/>
            </a:prstGeom>
            <a:noFill/>
            <a:ln w="38100">
              <a:solidFill>
                <a:srgbClr val="FF0000"/>
              </a:solidFill>
              <a:round/>
              <a:headEnd/>
              <a:tailEnd type="none" w="lg" len="lg"/>
            </a:ln>
            <a:effectLst/>
          </p:spPr>
          <p:txBody>
            <a:bodyPr/>
            <a:lstStyle/>
            <a:p>
              <a:endParaRPr lang="zh-CN" altLang="en-US" dirty="0">
                <a:ea typeface="FandolFang R" panose="00000500000000000000" pitchFamily="50" charset="-122"/>
              </a:endParaRPr>
            </a:p>
          </p:txBody>
        </p:sp>
        <p:sp>
          <p:nvSpPr>
            <p:cNvPr id="121" name="Line 5"/>
            <p:cNvSpPr>
              <a:spLocks noChangeShapeType="1"/>
            </p:cNvSpPr>
            <p:nvPr/>
          </p:nvSpPr>
          <p:spPr bwMode="auto">
            <a:xfrm>
              <a:off x="2336" y="2115"/>
              <a:ext cx="635" cy="0"/>
            </a:xfrm>
            <a:prstGeom prst="line">
              <a:avLst/>
            </a:prstGeom>
            <a:noFill/>
            <a:ln w="38100">
              <a:solidFill>
                <a:srgbClr val="FF0000"/>
              </a:solidFill>
              <a:round/>
              <a:headEnd type="stealth" w="lg" len="lg"/>
              <a:tailEnd/>
            </a:ln>
            <a:effectLst/>
          </p:spPr>
          <p:txBody>
            <a:bodyPr/>
            <a:lstStyle/>
            <a:p>
              <a:endParaRPr lang="zh-CN" altLang="en-US" dirty="0">
                <a:ea typeface="FandolFang R" panose="00000500000000000000" pitchFamily="50" charset="-122"/>
              </a:endParaRPr>
            </a:p>
          </p:txBody>
        </p:sp>
      </p:grpSp>
      <p:pic>
        <p:nvPicPr>
          <p:cNvPr id="122" name="Picture 6" descr="未标题-1 拷贝"/>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8438" y="2061236"/>
            <a:ext cx="2026444" cy="1159775"/>
          </a:xfrm>
          <a:prstGeom prst="rect">
            <a:avLst/>
          </a:prstGeom>
          <a:noFill/>
          <a:ln w="9525">
            <a:noFill/>
            <a:miter lim="800000"/>
            <a:headEnd/>
            <a:tailEnd/>
          </a:ln>
        </p:spPr>
      </p:pic>
      <p:grpSp>
        <p:nvGrpSpPr>
          <p:cNvPr id="123" name="Group 7"/>
          <p:cNvGrpSpPr>
            <a:grpSpLocks/>
          </p:cNvGrpSpPr>
          <p:nvPr/>
        </p:nvGrpSpPr>
        <p:grpSpPr bwMode="auto">
          <a:xfrm>
            <a:off x="1812558" y="2586787"/>
            <a:ext cx="648891" cy="197750"/>
            <a:chOff x="1811" y="2457"/>
            <a:chExt cx="1795" cy="292"/>
          </a:xfrm>
        </p:grpSpPr>
        <p:sp>
          <p:nvSpPr>
            <p:cNvPr id="124" name="WordArt 8"/>
            <p:cNvSpPr>
              <a:spLocks noChangeArrowheads="1" noChangeShapeType="1" noTextEdit="1"/>
            </p:cNvSpPr>
            <p:nvPr/>
          </p:nvSpPr>
          <p:spPr bwMode="auto">
            <a:xfrm>
              <a:off x="2653" y="2568"/>
              <a:ext cx="110" cy="181"/>
            </a:xfrm>
            <a:prstGeom prst="rect">
              <a:avLst/>
            </a:prstGeom>
          </p:spPr>
          <p:txBody>
            <a:bodyPr wrap="none" fromWordArt="1">
              <a:prstTxWarp prst="textPlain">
                <a:avLst>
                  <a:gd name="adj" fmla="val 50000"/>
                </a:avLst>
              </a:prstTxWarp>
            </a:bodyPr>
            <a:lstStyle/>
            <a:p>
              <a:pPr algn="ctr"/>
              <a:r>
                <a:rPr lang="en-US" altLang="zh-CN" sz="2700" b="1" kern="10" dirty="0">
                  <a:ln w="9525">
                    <a:noFill/>
                    <a:round/>
                    <a:headEnd/>
                    <a:tailEnd/>
                  </a:ln>
                  <a:solidFill>
                    <a:srgbClr val="FFFFFF"/>
                  </a:solidFill>
                  <a:latin typeface="FandolFang R" panose="00000500000000000000" pitchFamily="50" charset="-122"/>
                  <a:ea typeface="FandolFang R" panose="00000500000000000000" pitchFamily="50" charset="-122"/>
                </a:rPr>
                <a:t>o</a:t>
              </a:r>
              <a:endParaRPr lang="zh-CN" altLang="en-US" sz="2700" b="1" kern="10" dirty="0">
                <a:ln w="9525">
                  <a:noFill/>
                  <a:round/>
                  <a:headEnd/>
                  <a:tailEnd/>
                </a:ln>
                <a:solidFill>
                  <a:srgbClr val="FFFFFF"/>
                </a:solidFill>
                <a:latin typeface="FandolFang R" panose="00000500000000000000" pitchFamily="50" charset="-122"/>
                <a:ea typeface="FandolFang R" panose="00000500000000000000" pitchFamily="50" charset="-122"/>
              </a:endParaRPr>
            </a:p>
          </p:txBody>
        </p:sp>
        <p:sp>
          <p:nvSpPr>
            <p:cNvPr id="125" name="WordArt 9"/>
            <p:cNvSpPr>
              <a:spLocks noChangeArrowheads="1" noChangeShapeType="1" noTextEdit="1"/>
            </p:cNvSpPr>
            <p:nvPr/>
          </p:nvSpPr>
          <p:spPr bwMode="auto">
            <a:xfrm flipH="1" flipV="1">
              <a:off x="2673" y="2458"/>
              <a:ext cx="44" cy="45"/>
            </a:xfrm>
            <a:prstGeom prst="rect">
              <a:avLst/>
            </a:prstGeom>
          </p:spPr>
          <p:txBody>
            <a:bodyPr wrap="none" fromWordArt="1">
              <a:prstTxWarp prst="textPlain">
                <a:avLst>
                  <a:gd name="adj" fmla="val 50000"/>
                </a:avLst>
              </a:prstTxWarp>
            </a:bodyPr>
            <a:lstStyle/>
            <a:p>
              <a:pPr algn="ctr"/>
              <a:r>
                <a:rPr lang="en-US" altLang="zh-CN" sz="2700" b="1" kern="10" dirty="0">
                  <a:ln w="9525">
                    <a:noFill/>
                    <a:round/>
                    <a:headEnd/>
                    <a:tailEnd/>
                  </a:ln>
                  <a:solidFill>
                    <a:schemeClr val="folHlink"/>
                  </a:solidFill>
                  <a:latin typeface="FandolFang R" panose="00000500000000000000" pitchFamily="50" charset="-122"/>
                  <a:ea typeface="FandolFang R" panose="00000500000000000000" pitchFamily="50" charset="-122"/>
                </a:rPr>
                <a:t>o</a:t>
              </a:r>
              <a:endParaRPr lang="zh-CN" altLang="en-US" sz="2700" b="1" kern="10" dirty="0">
                <a:ln w="9525">
                  <a:noFill/>
                  <a:round/>
                  <a:headEnd/>
                  <a:tailEnd/>
                </a:ln>
                <a:solidFill>
                  <a:schemeClr val="folHlink"/>
                </a:solidFill>
                <a:latin typeface="FandolFang R" panose="00000500000000000000" pitchFamily="50" charset="-122"/>
                <a:ea typeface="FandolFang R" panose="00000500000000000000" pitchFamily="50" charset="-122"/>
              </a:endParaRPr>
            </a:p>
          </p:txBody>
        </p:sp>
        <p:sp>
          <p:nvSpPr>
            <p:cNvPr id="126" name="WordArt 10"/>
            <p:cNvSpPr>
              <a:spLocks noChangeArrowheads="1" noChangeShapeType="1" noTextEdit="1"/>
            </p:cNvSpPr>
            <p:nvPr/>
          </p:nvSpPr>
          <p:spPr bwMode="auto">
            <a:xfrm flipH="1">
              <a:off x="1811" y="2458"/>
              <a:ext cx="45" cy="46"/>
            </a:xfrm>
            <a:prstGeom prst="rect">
              <a:avLst/>
            </a:prstGeom>
          </p:spPr>
          <p:txBody>
            <a:bodyPr wrap="none" fromWordArt="1">
              <a:prstTxWarp prst="textSlantUp">
                <a:avLst>
                  <a:gd name="adj" fmla="val 26083"/>
                </a:avLst>
              </a:prstTxWarp>
            </a:bodyPr>
            <a:lstStyle/>
            <a:p>
              <a:pPr algn="ctr"/>
              <a:r>
                <a:rPr lang="en-US" altLang="zh-CN" sz="600" b="1" kern="10" dirty="0">
                  <a:ln w="38100">
                    <a:no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600" b="1" kern="10" dirty="0">
                <a:ln w="38100">
                  <a:no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127" name="WordArt 11"/>
            <p:cNvSpPr>
              <a:spLocks noChangeArrowheads="1" noChangeShapeType="1" noTextEdit="1"/>
            </p:cNvSpPr>
            <p:nvPr/>
          </p:nvSpPr>
          <p:spPr bwMode="auto">
            <a:xfrm flipV="1">
              <a:off x="3560" y="2457"/>
              <a:ext cx="46" cy="46"/>
            </a:xfrm>
            <a:prstGeom prst="rect">
              <a:avLst/>
            </a:prstGeom>
          </p:spPr>
          <p:txBody>
            <a:bodyPr wrap="none" fromWordArt="1">
              <a:prstTxWarp prst="textSlantUp">
                <a:avLst>
                  <a:gd name="adj" fmla="val 26083"/>
                </a:avLst>
              </a:prstTxWarp>
            </a:bodyPr>
            <a:lstStyle/>
            <a:p>
              <a:pPr algn="ctr"/>
              <a:r>
                <a:rPr lang="en-US" altLang="zh-CN" sz="600" b="1" kern="10" dirty="0">
                  <a:ln w="38100">
                    <a:no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600" b="1" kern="10" dirty="0">
                <a:ln w="38100">
                  <a:noFill/>
                  <a:round/>
                  <a:headEnd/>
                  <a:tailEnd/>
                </a:ln>
                <a:solidFill>
                  <a:srgbClr val="000000"/>
                </a:solidFill>
                <a:latin typeface="FandolFang R" panose="00000500000000000000" pitchFamily="50" charset="-122"/>
                <a:ea typeface="FandolFang R" panose="00000500000000000000" pitchFamily="50" charset="-122"/>
              </a:endParaRPr>
            </a:p>
          </p:txBody>
        </p:sp>
      </p:grpSp>
      <p:sp>
        <p:nvSpPr>
          <p:cNvPr id="128" name="Line 14"/>
          <p:cNvSpPr>
            <a:spLocks noChangeShapeType="1"/>
          </p:cNvSpPr>
          <p:nvPr/>
        </p:nvSpPr>
        <p:spPr bwMode="auto">
          <a:xfrm flipV="1">
            <a:off x="1273207" y="2617964"/>
            <a:ext cx="1782365" cy="19597"/>
          </a:xfrm>
          <a:prstGeom prst="line">
            <a:avLst/>
          </a:prstGeom>
          <a:noFill/>
          <a:ln w="28575">
            <a:solidFill>
              <a:schemeClr val="bg2"/>
            </a:solidFill>
            <a:prstDash val="lgDashDot"/>
            <a:round/>
            <a:headEnd/>
            <a:tailEnd/>
          </a:ln>
          <a:effectLst/>
        </p:spPr>
        <p:txBody>
          <a:bodyPr lIns="68580" tIns="34290" rIns="68580" bIns="34290"/>
          <a:lstStyle/>
          <a:p>
            <a:endParaRPr lang="zh-CN" altLang="en-US" dirty="0">
              <a:ea typeface="FandolFang R" panose="00000500000000000000" pitchFamily="50" charset="-122"/>
            </a:endParaRPr>
          </a:p>
        </p:txBody>
      </p:sp>
      <p:grpSp>
        <p:nvGrpSpPr>
          <p:cNvPr id="129" name="Group 15"/>
          <p:cNvGrpSpPr>
            <a:grpSpLocks/>
          </p:cNvGrpSpPr>
          <p:nvPr/>
        </p:nvGrpSpPr>
        <p:grpSpPr bwMode="auto">
          <a:xfrm>
            <a:off x="1225487" y="2827871"/>
            <a:ext cx="894159" cy="0"/>
            <a:chOff x="1837" y="2115"/>
            <a:chExt cx="1134" cy="0"/>
          </a:xfrm>
        </p:grpSpPr>
        <p:sp>
          <p:nvSpPr>
            <p:cNvPr id="130" name="Line 16"/>
            <p:cNvSpPr>
              <a:spLocks noChangeShapeType="1"/>
            </p:cNvSpPr>
            <p:nvPr/>
          </p:nvSpPr>
          <p:spPr bwMode="auto">
            <a:xfrm>
              <a:off x="1837" y="2115"/>
              <a:ext cx="635" cy="0"/>
            </a:xfrm>
            <a:prstGeom prst="line">
              <a:avLst/>
            </a:prstGeom>
            <a:noFill/>
            <a:ln w="38100">
              <a:solidFill>
                <a:srgbClr val="FF0000"/>
              </a:solidFill>
              <a:round/>
              <a:headEnd/>
              <a:tailEnd type="stealth" w="lg" len="lg"/>
            </a:ln>
            <a:effectLst/>
          </p:spPr>
          <p:txBody>
            <a:bodyPr/>
            <a:lstStyle/>
            <a:p>
              <a:endParaRPr lang="zh-CN" altLang="en-US" dirty="0">
                <a:ea typeface="FandolFang R" panose="00000500000000000000" pitchFamily="50" charset="-122"/>
              </a:endParaRPr>
            </a:p>
          </p:txBody>
        </p:sp>
        <p:sp>
          <p:nvSpPr>
            <p:cNvPr id="131" name="Line 17"/>
            <p:cNvSpPr>
              <a:spLocks noChangeShapeType="1"/>
            </p:cNvSpPr>
            <p:nvPr/>
          </p:nvSpPr>
          <p:spPr bwMode="auto">
            <a:xfrm>
              <a:off x="2336" y="2115"/>
              <a:ext cx="635" cy="0"/>
            </a:xfrm>
            <a:prstGeom prst="line">
              <a:avLst/>
            </a:prstGeom>
            <a:noFill/>
            <a:ln w="38100">
              <a:solidFill>
                <a:srgbClr val="FF0000"/>
              </a:solidFill>
              <a:round/>
              <a:headEnd/>
              <a:tailEnd/>
            </a:ln>
            <a:effectLst/>
          </p:spPr>
          <p:txBody>
            <a:bodyPr/>
            <a:lstStyle/>
            <a:p>
              <a:endParaRPr lang="zh-CN" altLang="en-US" dirty="0">
                <a:ea typeface="FandolFang R" panose="00000500000000000000" pitchFamily="50" charset="-122"/>
              </a:endParaRPr>
            </a:p>
          </p:txBody>
        </p:sp>
      </p:grpSp>
      <p:grpSp>
        <p:nvGrpSpPr>
          <p:cNvPr id="132" name="Group 18"/>
          <p:cNvGrpSpPr>
            <a:grpSpLocks/>
          </p:cNvGrpSpPr>
          <p:nvPr/>
        </p:nvGrpSpPr>
        <p:grpSpPr bwMode="auto">
          <a:xfrm rot="-1084286" flipH="1" flipV="1">
            <a:off x="2069725" y="2549801"/>
            <a:ext cx="1090613" cy="114909"/>
            <a:chOff x="1837" y="2115"/>
            <a:chExt cx="1134" cy="0"/>
          </a:xfrm>
        </p:grpSpPr>
        <p:sp>
          <p:nvSpPr>
            <p:cNvPr id="133" name="Line 19"/>
            <p:cNvSpPr>
              <a:spLocks noChangeShapeType="1"/>
            </p:cNvSpPr>
            <p:nvPr/>
          </p:nvSpPr>
          <p:spPr bwMode="auto">
            <a:xfrm>
              <a:off x="1837" y="2115"/>
              <a:ext cx="635" cy="0"/>
            </a:xfrm>
            <a:prstGeom prst="line">
              <a:avLst/>
            </a:prstGeom>
            <a:noFill/>
            <a:ln w="38100">
              <a:solidFill>
                <a:srgbClr val="FF0000"/>
              </a:solidFill>
              <a:round/>
              <a:headEnd/>
              <a:tailEnd type="none" w="lg" len="lg"/>
            </a:ln>
            <a:effectLst/>
          </p:spPr>
          <p:txBody>
            <a:bodyPr/>
            <a:lstStyle/>
            <a:p>
              <a:endParaRPr lang="zh-CN" altLang="en-US" dirty="0">
                <a:ea typeface="FandolFang R" panose="00000500000000000000" pitchFamily="50" charset="-122"/>
              </a:endParaRPr>
            </a:p>
          </p:txBody>
        </p:sp>
        <p:sp>
          <p:nvSpPr>
            <p:cNvPr id="134" name="Line 20"/>
            <p:cNvSpPr>
              <a:spLocks noChangeShapeType="1"/>
            </p:cNvSpPr>
            <p:nvPr/>
          </p:nvSpPr>
          <p:spPr bwMode="auto">
            <a:xfrm>
              <a:off x="2336" y="2115"/>
              <a:ext cx="635" cy="0"/>
            </a:xfrm>
            <a:prstGeom prst="line">
              <a:avLst/>
            </a:prstGeom>
            <a:noFill/>
            <a:ln w="38100">
              <a:solidFill>
                <a:srgbClr val="FF0000"/>
              </a:solidFill>
              <a:round/>
              <a:headEnd type="stealth" w="lg" len="lg"/>
              <a:tailEnd/>
            </a:ln>
            <a:effectLst/>
          </p:spPr>
          <p:txBody>
            <a:bodyPr/>
            <a:lstStyle/>
            <a:p>
              <a:endParaRPr lang="zh-CN" altLang="en-US" dirty="0">
                <a:ea typeface="FandolFang R" panose="00000500000000000000" pitchFamily="50" charset="-122"/>
              </a:endParaRPr>
            </a:p>
          </p:txBody>
        </p:sp>
      </p:grpSp>
      <p:pic>
        <p:nvPicPr>
          <p:cNvPr id="135" name="Picture 21" descr="未标题-1 拷贝"/>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3233" y="2061236"/>
            <a:ext cx="2106216" cy="1153539"/>
          </a:xfrm>
          <a:prstGeom prst="rect">
            <a:avLst/>
          </a:prstGeom>
          <a:noFill/>
          <a:ln w="9525">
            <a:noFill/>
            <a:miter lim="800000"/>
            <a:headEnd/>
            <a:tailEnd/>
          </a:ln>
        </p:spPr>
      </p:pic>
      <p:sp>
        <p:nvSpPr>
          <p:cNvPr id="136" name="Line 22"/>
          <p:cNvSpPr>
            <a:spLocks noChangeShapeType="1"/>
          </p:cNvSpPr>
          <p:nvPr/>
        </p:nvSpPr>
        <p:spPr bwMode="auto">
          <a:xfrm>
            <a:off x="4022323" y="3541360"/>
            <a:ext cx="0" cy="0"/>
          </a:xfrm>
          <a:prstGeom prst="line">
            <a:avLst/>
          </a:prstGeom>
          <a:noFill/>
          <a:ln w="15875">
            <a:solidFill>
              <a:schemeClr val="bg2"/>
            </a:solidFill>
            <a:round/>
            <a:headEnd/>
            <a:tailEnd/>
          </a:ln>
          <a:effectLst/>
        </p:spPr>
        <p:txBody>
          <a:bodyPr lIns="68580" tIns="34290" rIns="68580" bIns="34290"/>
          <a:lstStyle/>
          <a:p>
            <a:endParaRPr lang="zh-CN" altLang="en-US" dirty="0">
              <a:ea typeface="FandolFang R" panose="00000500000000000000" pitchFamily="50" charset="-122"/>
            </a:endParaRPr>
          </a:p>
        </p:txBody>
      </p:sp>
      <p:sp>
        <p:nvSpPr>
          <p:cNvPr id="137" name="Line 23"/>
          <p:cNvSpPr>
            <a:spLocks noChangeShapeType="1"/>
          </p:cNvSpPr>
          <p:nvPr/>
        </p:nvSpPr>
        <p:spPr bwMode="auto">
          <a:xfrm>
            <a:off x="4022323" y="3541360"/>
            <a:ext cx="0" cy="0"/>
          </a:xfrm>
          <a:prstGeom prst="line">
            <a:avLst/>
          </a:prstGeom>
          <a:noFill/>
          <a:ln w="76200">
            <a:solidFill>
              <a:srgbClr val="FF0000"/>
            </a:solidFill>
            <a:round/>
            <a:headEnd/>
            <a:tailEnd/>
          </a:ln>
          <a:effectLst/>
        </p:spPr>
        <p:txBody>
          <a:bodyPr lIns="68580" tIns="34290" rIns="68580" bIns="34290"/>
          <a:lstStyle/>
          <a:p>
            <a:endParaRPr lang="zh-CN" altLang="en-US" dirty="0">
              <a:ea typeface="FandolFang R" panose="00000500000000000000" pitchFamily="50" charset="-122"/>
            </a:endParaRPr>
          </a:p>
        </p:txBody>
      </p:sp>
      <p:sp>
        <p:nvSpPr>
          <p:cNvPr id="138" name="Line 24"/>
          <p:cNvSpPr>
            <a:spLocks noChangeShapeType="1"/>
          </p:cNvSpPr>
          <p:nvPr/>
        </p:nvSpPr>
        <p:spPr bwMode="auto">
          <a:xfrm flipV="1">
            <a:off x="3480624" y="2632216"/>
            <a:ext cx="1809750" cy="6236"/>
          </a:xfrm>
          <a:prstGeom prst="line">
            <a:avLst/>
          </a:prstGeom>
          <a:noFill/>
          <a:ln w="28575">
            <a:solidFill>
              <a:schemeClr val="bg2"/>
            </a:solidFill>
            <a:prstDash val="lgDashDot"/>
            <a:round/>
            <a:headEnd/>
            <a:tailEnd/>
          </a:ln>
          <a:effectLst/>
        </p:spPr>
        <p:txBody>
          <a:bodyPr lIns="68580" tIns="34290" rIns="68580" bIns="34290"/>
          <a:lstStyle/>
          <a:p>
            <a:endParaRPr lang="zh-CN" altLang="en-US" dirty="0">
              <a:ea typeface="FandolFang R" panose="00000500000000000000" pitchFamily="50" charset="-122"/>
            </a:endParaRPr>
          </a:p>
        </p:txBody>
      </p:sp>
      <p:grpSp>
        <p:nvGrpSpPr>
          <p:cNvPr id="139" name="Group 25"/>
          <p:cNvGrpSpPr>
            <a:grpSpLocks/>
          </p:cNvGrpSpPr>
          <p:nvPr/>
        </p:nvGrpSpPr>
        <p:grpSpPr bwMode="auto">
          <a:xfrm>
            <a:off x="4012833" y="2637561"/>
            <a:ext cx="661988" cy="161228"/>
            <a:chOff x="1811" y="2457"/>
            <a:chExt cx="1795" cy="292"/>
          </a:xfrm>
        </p:grpSpPr>
        <p:sp>
          <p:nvSpPr>
            <p:cNvPr id="140" name="WordArt 26"/>
            <p:cNvSpPr>
              <a:spLocks noChangeArrowheads="1" noChangeShapeType="1" noTextEdit="1"/>
            </p:cNvSpPr>
            <p:nvPr/>
          </p:nvSpPr>
          <p:spPr bwMode="auto">
            <a:xfrm>
              <a:off x="2653" y="2568"/>
              <a:ext cx="110" cy="181"/>
            </a:xfrm>
            <a:prstGeom prst="rect">
              <a:avLst/>
            </a:prstGeom>
          </p:spPr>
          <p:txBody>
            <a:bodyPr wrap="none"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FFFFFF"/>
                  </a:solidFill>
                  <a:latin typeface="FandolFang R" panose="00000500000000000000" pitchFamily="50" charset="-122"/>
                  <a:ea typeface="FandolFang R" panose="00000500000000000000" pitchFamily="50" charset="-122"/>
                </a:rPr>
                <a:t>o</a:t>
              </a:r>
              <a:endParaRPr lang="zh-CN" altLang="en-US" sz="2700" b="1" kern="10" dirty="0">
                <a:ln w="9525">
                  <a:solidFill>
                    <a:srgbClr val="000000"/>
                  </a:solidFill>
                  <a:round/>
                  <a:headEnd/>
                  <a:tailEnd/>
                </a:ln>
                <a:solidFill>
                  <a:srgbClr val="FFFFFF"/>
                </a:solidFill>
                <a:latin typeface="FandolFang R" panose="00000500000000000000" pitchFamily="50" charset="-122"/>
                <a:ea typeface="FandolFang R" panose="00000500000000000000" pitchFamily="50" charset="-122"/>
              </a:endParaRPr>
            </a:p>
          </p:txBody>
        </p:sp>
        <p:sp>
          <p:nvSpPr>
            <p:cNvPr id="141" name="WordArt 27"/>
            <p:cNvSpPr>
              <a:spLocks noChangeArrowheads="1" noChangeShapeType="1" noTextEdit="1"/>
            </p:cNvSpPr>
            <p:nvPr/>
          </p:nvSpPr>
          <p:spPr bwMode="auto">
            <a:xfrm flipH="1" flipV="1">
              <a:off x="2673" y="2458"/>
              <a:ext cx="44" cy="45"/>
            </a:xfrm>
            <a:prstGeom prst="rect">
              <a:avLst/>
            </a:prstGeom>
          </p:spPr>
          <p:txBody>
            <a:bodyPr wrap="none" fromWordArt="1">
              <a:prstTxWarp prst="textPlain">
                <a:avLst>
                  <a:gd name="adj" fmla="val 50000"/>
                </a:avLst>
              </a:prstTxWarp>
            </a:bodyPr>
            <a:lstStyle/>
            <a:p>
              <a:pPr algn="ctr"/>
              <a:r>
                <a:rPr lang="en-US" altLang="zh-CN" sz="2700" b="1" kern="10" dirty="0">
                  <a:ln w="9525">
                    <a:solidFill>
                      <a:srgbClr val="FF0000"/>
                    </a:solidFill>
                    <a:round/>
                    <a:headEnd/>
                    <a:tailEnd/>
                  </a:ln>
                  <a:solidFill>
                    <a:schemeClr val="folHlink"/>
                  </a:solidFill>
                  <a:latin typeface="FandolFang R" panose="00000500000000000000" pitchFamily="50" charset="-122"/>
                  <a:ea typeface="FandolFang R" panose="00000500000000000000" pitchFamily="50" charset="-122"/>
                </a:rPr>
                <a:t>o</a:t>
              </a:r>
              <a:endParaRPr lang="zh-CN" altLang="en-US" sz="2700" b="1" kern="10" dirty="0">
                <a:ln w="9525">
                  <a:solidFill>
                    <a:srgbClr val="FF0000"/>
                  </a:solidFill>
                  <a:round/>
                  <a:headEnd/>
                  <a:tailEnd/>
                </a:ln>
                <a:solidFill>
                  <a:schemeClr val="folHlink"/>
                </a:solidFill>
                <a:latin typeface="FandolFang R" panose="00000500000000000000" pitchFamily="50" charset="-122"/>
                <a:ea typeface="FandolFang R" panose="00000500000000000000" pitchFamily="50" charset="-122"/>
              </a:endParaRPr>
            </a:p>
          </p:txBody>
        </p:sp>
        <p:sp>
          <p:nvSpPr>
            <p:cNvPr id="142" name="WordArt 28"/>
            <p:cNvSpPr>
              <a:spLocks noChangeArrowheads="1" noChangeShapeType="1" noTextEdit="1"/>
            </p:cNvSpPr>
            <p:nvPr/>
          </p:nvSpPr>
          <p:spPr bwMode="auto">
            <a:xfrm flipH="1">
              <a:off x="1811" y="2458"/>
              <a:ext cx="45" cy="46"/>
            </a:xfrm>
            <a:prstGeom prst="rect">
              <a:avLst/>
            </a:prstGeom>
          </p:spPr>
          <p:txBody>
            <a:bodyPr wrap="none" fromWordArt="1">
              <a:prstTxWarp prst="textSlantUp">
                <a:avLst>
                  <a:gd name="adj" fmla="val 26083"/>
                </a:avLst>
              </a:prstTxWarp>
            </a:bodyPr>
            <a:lstStyle/>
            <a:p>
              <a:pPr algn="ctr"/>
              <a:r>
                <a:rPr lang="en-US" altLang="zh-CN" sz="600" b="1" kern="10" dirty="0">
                  <a:ln w="38100">
                    <a:solidFill>
                      <a:srgbClr val="FF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600" b="1" kern="10" dirty="0">
                <a:ln w="38100">
                  <a:solidFill>
                    <a:srgbClr val="FF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143" name="WordArt 29"/>
            <p:cNvSpPr>
              <a:spLocks noChangeArrowheads="1" noChangeShapeType="1" noTextEdit="1"/>
            </p:cNvSpPr>
            <p:nvPr/>
          </p:nvSpPr>
          <p:spPr bwMode="auto">
            <a:xfrm flipV="1">
              <a:off x="3560" y="2457"/>
              <a:ext cx="46" cy="46"/>
            </a:xfrm>
            <a:prstGeom prst="rect">
              <a:avLst/>
            </a:prstGeom>
          </p:spPr>
          <p:txBody>
            <a:bodyPr wrap="none" fromWordArt="1">
              <a:prstTxWarp prst="textSlantUp">
                <a:avLst>
                  <a:gd name="adj" fmla="val 26083"/>
                </a:avLst>
              </a:prstTxWarp>
            </a:bodyPr>
            <a:lstStyle/>
            <a:p>
              <a:pPr algn="ctr"/>
              <a:r>
                <a:rPr lang="en-US" altLang="zh-CN" sz="600" b="1" kern="10" dirty="0">
                  <a:ln w="38100">
                    <a:solidFill>
                      <a:srgbClr val="FF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600" b="1" kern="10" dirty="0">
                <a:ln w="38100">
                  <a:solidFill>
                    <a:srgbClr val="FF0000"/>
                  </a:solidFill>
                  <a:round/>
                  <a:headEnd/>
                  <a:tailEnd/>
                </a:ln>
                <a:solidFill>
                  <a:srgbClr val="000000"/>
                </a:solidFill>
                <a:latin typeface="FandolFang R" panose="00000500000000000000" pitchFamily="50" charset="-122"/>
                <a:ea typeface="FandolFang R" panose="00000500000000000000" pitchFamily="50" charset="-122"/>
              </a:endParaRPr>
            </a:p>
          </p:txBody>
        </p:sp>
      </p:grpSp>
      <p:pic>
        <p:nvPicPr>
          <p:cNvPr id="144" name="Picture 30" descr="未标题-1 拷贝"/>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8020" y="2061236"/>
            <a:ext cx="2125300" cy="1182935"/>
          </a:xfrm>
          <a:prstGeom prst="rect">
            <a:avLst/>
          </a:prstGeom>
          <a:noFill/>
          <a:ln w="9525">
            <a:solidFill>
              <a:schemeClr val="bg2"/>
            </a:solidFill>
            <a:miter lim="800000"/>
            <a:headEnd/>
            <a:tailEnd/>
          </a:ln>
        </p:spPr>
      </p:pic>
      <p:sp>
        <p:nvSpPr>
          <p:cNvPr id="145" name="Line 31"/>
          <p:cNvSpPr>
            <a:spLocks noChangeShapeType="1"/>
          </p:cNvSpPr>
          <p:nvPr/>
        </p:nvSpPr>
        <p:spPr bwMode="auto">
          <a:xfrm flipV="1">
            <a:off x="5783532" y="2657030"/>
            <a:ext cx="2129788" cy="15511"/>
          </a:xfrm>
          <a:prstGeom prst="line">
            <a:avLst/>
          </a:prstGeom>
          <a:noFill/>
          <a:ln w="28575">
            <a:solidFill>
              <a:schemeClr val="bg2"/>
            </a:solidFill>
            <a:prstDash val="lgDashDot"/>
            <a:round/>
            <a:headEnd/>
            <a:tailEnd/>
          </a:ln>
          <a:effectLst/>
        </p:spPr>
        <p:txBody>
          <a:bodyPr lIns="68580" tIns="34290" rIns="68580" bIns="34290"/>
          <a:lstStyle/>
          <a:p>
            <a:endParaRPr lang="zh-CN" altLang="en-US" dirty="0">
              <a:ea typeface="FandolFang R" panose="00000500000000000000" pitchFamily="50" charset="-122"/>
            </a:endParaRPr>
          </a:p>
        </p:txBody>
      </p:sp>
      <p:grpSp>
        <p:nvGrpSpPr>
          <p:cNvPr id="146" name="Group 32"/>
          <p:cNvGrpSpPr>
            <a:grpSpLocks/>
          </p:cNvGrpSpPr>
          <p:nvPr/>
        </p:nvGrpSpPr>
        <p:grpSpPr bwMode="auto">
          <a:xfrm>
            <a:off x="6292880" y="2658048"/>
            <a:ext cx="733425" cy="137178"/>
            <a:chOff x="1811" y="2457"/>
            <a:chExt cx="1795" cy="292"/>
          </a:xfrm>
        </p:grpSpPr>
        <p:sp>
          <p:nvSpPr>
            <p:cNvPr id="147" name="WordArt 33"/>
            <p:cNvSpPr>
              <a:spLocks noChangeArrowheads="1" noChangeShapeType="1" noTextEdit="1"/>
            </p:cNvSpPr>
            <p:nvPr/>
          </p:nvSpPr>
          <p:spPr bwMode="auto">
            <a:xfrm>
              <a:off x="2653" y="2568"/>
              <a:ext cx="110" cy="181"/>
            </a:xfrm>
            <a:prstGeom prst="rect">
              <a:avLst/>
            </a:prstGeom>
          </p:spPr>
          <p:txBody>
            <a:bodyPr wrap="none"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FFFFFF"/>
                  </a:solidFill>
                  <a:latin typeface="FandolFang R" panose="00000500000000000000" pitchFamily="50" charset="-122"/>
                  <a:ea typeface="FandolFang R" panose="00000500000000000000" pitchFamily="50" charset="-122"/>
                </a:rPr>
                <a:t>o</a:t>
              </a:r>
              <a:endParaRPr lang="zh-CN" altLang="en-US" sz="2700" b="1" kern="10" dirty="0">
                <a:ln w="9525">
                  <a:solidFill>
                    <a:srgbClr val="000000"/>
                  </a:solidFill>
                  <a:round/>
                  <a:headEnd/>
                  <a:tailEnd/>
                </a:ln>
                <a:solidFill>
                  <a:srgbClr val="FFFFFF"/>
                </a:solidFill>
                <a:latin typeface="FandolFang R" panose="00000500000000000000" pitchFamily="50" charset="-122"/>
                <a:ea typeface="FandolFang R" panose="00000500000000000000" pitchFamily="50" charset="-122"/>
              </a:endParaRPr>
            </a:p>
          </p:txBody>
        </p:sp>
        <p:sp>
          <p:nvSpPr>
            <p:cNvPr id="148" name="WordArt 34"/>
            <p:cNvSpPr>
              <a:spLocks noChangeArrowheads="1" noChangeShapeType="1" noTextEdit="1"/>
            </p:cNvSpPr>
            <p:nvPr/>
          </p:nvSpPr>
          <p:spPr bwMode="auto">
            <a:xfrm flipH="1" flipV="1">
              <a:off x="2673" y="2458"/>
              <a:ext cx="44" cy="45"/>
            </a:xfrm>
            <a:prstGeom prst="rect">
              <a:avLst/>
            </a:prstGeom>
          </p:spPr>
          <p:txBody>
            <a:bodyPr wrap="none" fromWordArt="1">
              <a:prstTxWarp prst="textPlain">
                <a:avLst>
                  <a:gd name="adj" fmla="val 50000"/>
                </a:avLst>
              </a:prstTxWarp>
            </a:bodyPr>
            <a:lstStyle/>
            <a:p>
              <a:pPr algn="ctr"/>
              <a:r>
                <a:rPr lang="en-US" altLang="zh-CN" sz="2700" b="1" kern="10" dirty="0">
                  <a:ln w="9525">
                    <a:solidFill>
                      <a:srgbClr val="FF0000"/>
                    </a:solidFill>
                    <a:round/>
                    <a:headEnd/>
                    <a:tailEnd/>
                  </a:ln>
                  <a:solidFill>
                    <a:schemeClr val="folHlink"/>
                  </a:solidFill>
                  <a:latin typeface="FandolFang R" panose="00000500000000000000" pitchFamily="50" charset="-122"/>
                  <a:ea typeface="FandolFang R" panose="00000500000000000000" pitchFamily="50" charset="-122"/>
                </a:rPr>
                <a:t>o</a:t>
              </a:r>
              <a:endParaRPr lang="zh-CN" altLang="en-US" sz="2700" b="1" kern="10" dirty="0">
                <a:ln w="9525">
                  <a:solidFill>
                    <a:srgbClr val="FF0000"/>
                  </a:solidFill>
                  <a:round/>
                  <a:headEnd/>
                  <a:tailEnd/>
                </a:ln>
                <a:solidFill>
                  <a:schemeClr val="folHlink"/>
                </a:solidFill>
                <a:latin typeface="FandolFang R" panose="00000500000000000000" pitchFamily="50" charset="-122"/>
                <a:ea typeface="FandolFang R" panose="00000500000000000000" pitchFamily="50" charset="-122"/>
              </a:endParaRPr>
            </a:p>
          </p:txBody>
        </p:sp>
        <p:sp>
          <p:nvSpPr>
            <p:cNvPr id="149" name="WordArt 35"/>
            <p:cNvSpPr>
              <a:spLocks noChangeArrowheads="1" noChangeShapeType="1" noTextEdit="1"/>
            </p:cNvSpPr>
            <p:nvPr/>
          </p:nvSpPr>
          <p:spPr bwMode="auto">
            <a:xfrm flipH="1">
              <a:off x="1811" y="2458"/>
              <a:ext cx="45" cy="46"/>
            </a:xfrm>
            <a:prstGeom prst="rect">
              <a:avLst/>
            </a:prstGeom>
          </p:spPr>
          <p:txBody>
            <a:bodyPr wrap="none" fromWordArt="1">
              <a:prstTxWarp prst="textSlantUp">
                <a:avLst>
                  <a:gd name="adj" fmla="val 26083"/>
                </a:avLst>
              </a:prstTxWarp>
            </a:bodyPr>
            <a:lstStyle/>
            <a:p>
              <a:pPr algn="ctr"/>
              <a:r>
                <a:rPr lang="en-US" altLang="zh-CN" sz="600" b="1" kern="10" dirty="0">
                  <a:ln w="38100">
                    <a:solidFill>
                      <a:srgbClr val="FF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600" b="1" kern="10" dirty="0">
                <a:ln w="38100">
                  <a:solidFill>
                    <a:srgbClr val="FF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150" name="WordArt 36"/>
            <p:cNvSpPr>
              <a:spLocks noChangeArrowheads="1" noChangeShapeType="1" noTextEdit="1"/>
            </p:cNvSpPr>
            <p:nvPr/>
          </p:nvSpPr>
          <p:spPr bwMode="auto">
            <a:xfrm flipV="1">
              <a:off x="3560" y="2457"/>
              <a:ext cx="46" cy="46"/>
            </a:xfrm>
            <a:prstGeom prst="rect">
              <a:avLst/>
            </a:prstGeom>
          </p:spPr>
          <p:txBody>
            <a:bodyPr wrap="none" fromWordArt="1">
              <a:prstTxWarp prst="textSlantUp">
                <a:avLst>
                  <a:gd name="adj" fmla="val 26083"/>
                </a:avLst>
              </a:prstTxWarp>
            </a:bodyPr>
            <a:lstStyle/>
            <a:p>
              <a:pPr algn="ctr"/>
              <a:r>
                <a:rPr lang="en-US" altLang="zh-CN" sz="600" b="1" kern="10" dirty="0">
                  <a:ln w="38100">
                    <a:solidFill>
                      <a:srgbClr val="FF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600" b="1" kern="10" dirty="0">
                <a:ln w="38100">
                  <a:solidFill>
                    <a:srgbClr val="FF0000"/>
                  </a:solidFill>
                  <a:round/>
                  <a:headEnd/>
                  <a:tailEnd/>
                </a:ln>
                <a:solidFill>
                  <a:srgbClr val="000000"/>
                </a:solidFill>
                <a:latin typeface="FandolFang R" panose="00000500000000000000" pitchFamily="50" charset="-122"/>
                <a:ea typeface="FandolFang R" panose="00000500000000000000" pitchFamily="50" charset="-122"/>
              </a:endParaRPr>
            </a:p>
          </p:txBody>
        </p:sp>
      </p:grpSp>
      <p:grpSp>
        <p:nvGrpSpPr>
          <p:cNvPr id="151" name="Group 37"/>
          <p:cNvGrpSpPr>
            <a:grpSpLocks/>
          </p:cNvGrpSpPr>
          <p:nvPr/>
        </p:nvGrpSpPr>
        <p:grpSpPr bwMode="auto">
          <a:xfrm rot="-1084286" flipH="1" flipV="1">
            <a:off x="5744665" y="2698062"/>
            <a:ext cx="903684" cy="106892"/>
            <a:chOff x="1837" y="2115"/>
            <a:chExt cx="1134" cy="0"/>
          </a:xfrm>
        </p:grpSpPr>
        <p:sp>
          <p:nvSpPr>
            <p:cNvPr id="152" name="Line 38"/>
            <p:cNvSpPr>
              <a:spLocks noChangeShapeType="1"/>
            </p:cNvSpPr>
            <p:nvPr/>
          </p:nvSpPr>
          <p:spPr bwMode="auto">
            <a:xfrm>
              <a:off x="1837" y="2115"/>
              <a:ext cx="635" cy="0"/>
            </a:xfrm>
            <a:prstGeom prst="line">
              <a:avLst/>
            </a:prstGeom>
            <a:noFill/>
            <a:ln w="38100">
              <a:solidFill>
                <a:srgbClr val="FF0000"/>
              </a:solidFill>
              <a:round/>
              <a:headEnd/>
              <a:tailEnd type="none" w="lg" len="lg"/>
            </a:ln>
            <a:effectLst/>
          </p:spPr>
          <p:txBody>
            <a:bodyPr/>
            <a:lstStyle/>
            <a:p>
              <a:endParaRPr lang="zh-CN" altLang="en-US" dirty="0">
                <a:ea typeface="FandolFang R" panose="00000500000000000000" pitchFamily="50" charset="-122"/>
              </a:endParaRPr>
            </a:p>
          </p:txBody>
        </p:sp>
        <p:sp>
          <p:nvSpPr>
            <p:cNvPr id="153" name="Line 39"/>
            <p:cNvSpPr>
              <a:spLocks noChangeShapeType="1"/>
            </p:cNvSpPr>
            <p:nvPr/>
          </p:nvSpPr>
          <p:spPr bwMode="auto">
            <a:xfrm>
              <a:off x="2336" y="2115"/>
              <a:ext cx="635" cy="0"/>
            </a:xfrm>
            <a:prstGeom prst="line">
              <a:avLst/>
            </a:prstGeom>
            <a:noFill/>
            <a:ln w="38100">
              <a:solidFill>
                <a:srgbClr val="FF0000"/>
              </a:solidFill>
              <a:round/>
              <a:headEnd type="stealth" w="lg" len="lg"/>
              <a:tailEnd/>
            </a:ln>
            <a:effectLst/>
          </p:spPr>
          <p:txBody>
            <a:bodyPr/>
            <a:lstStyle/>
            <a:p>
              <a:endParaRPr lang="zh-CN" altLang="en-US" dirty="0">
                <a:ea typeface="FandolFang R" panose="00000500000000000000" pitchFamily="50" charset="-122"/>
              </a:endParaRPr>
            </a:p>
          </p:txBody>
        </p:sp>
      </p:grpSp>
      <p:grpSp>
        <p:nvGrpSpPr>
          <p:cNvPr id="154" name="Group 40"/>
          <p:cNvGrpSpPr>
            <a:grpSpLocks/>
          </p:cNvGrpSpPr>
          <p:nvPr/>
        </p:nvGrpSpPr>
        <p:grpSpPr bwMode="auto">
          <a:xfrm rot="-1084286" flipH="1" flipV="1">
            <a:off x="6592888" y="2372769"/>
            <a:ext cx="1262063" cy="97984"/>
            <a:chOff x="1837" y="2115"/>
            <a:chExt cx="1134" cy="0"/>
          </a:xfrm>
        </p:grpSpPr>
        <p:sp>
          <p:nvSpPr>
            <p:cNvPr id="155" name="Line 41"/>
            <p:cNvSpPr>
              <a:spLocks noChangeShapeType="1"/>
            </p:cNvSpPr>
            <p:nvPr/>
          </p:nvSpPr>
          <p:spPr bwMode="auto">
            <a:xfrm>
              <a:off x="1837" y="2115"/>
              <a:ext cx="635" cy="0"/>
            </a:xfrm>
            <a:prstGeom prst="line">
              <a:avLst/>
            </a:prstGeom>
            <a:noFill/>
            <a:ln w="38100">
              <a:solidFill>
                <a:srgbClr val="FF0000"/>
              </a:solidFill>
              <a:round/>
              <a:headEnd/>
              <a:tailEnd type="none" w="lg" len="lg"/>
            </a:ln>
            <a:effectLst/>
          </p:spPr>
          <p:txBody>
            <a:bodyPr/>
            <a:lstStyle/>
            <a:p>
              <a:endParaRPr lang="zh-CN" altLang="en-US" dirty="0">
                <a:ea typeface="FandolFang R" panose="00000500000000000000" pitchFamily="50" charset="-122"/>
              </a:endParaRPr>
            </a:p>
          </p:txBody>
        </p:sp>
        <p:sp>
          <p:nvSpPr>
            <p:cNvPr id="156" name="Line 42"/>
            <p:cNvSpPr>
              <a:spLocks noChangeShapeType="1"/>
            </p:cNvSpPr>
            <p:nvPr/>
          </p:nvSpPr>
          <p:spPr bwMode="auto">
            <a:xfrm>
              <a:off x="2336" y="2115"/>
              <a:ext cx="635" cy="0"/>
            </a:xfrm>
            <a:prstGeom prst="line">
              <a:avLst/>
            </a:prstGeom>
            <a:noFill/>
            <a:ln w="38100">
              <a:solidFill>
                <a:srgbClr val="FF0000"/>
              </a:solidFill>
              <a:round/>
              <a:headEnd type="stealth" w="lg" len="lg"/>
              <a:tailEnd/>
            </a:ln>
            <a:effectLst/>
          </p:spPr>
          <p:txBody>
            <a:bodyPr/>
            <a:lstStyle/>
            <a:p>
              <a:endParaRPr lang="zh-CN" altLang="en-US" dirty="0">
                <a:ea typeface="FandolFang R" panose="00000500000000000000" pitchFamily="50" charset="-122"/>
              </a:endParaRPr>
            </a:p>
          </p:txBody>
        </p:sp>
      </p:grpSp>
      <p:grpSp>
        <p:nvGrpSpPr>
          <p:cNvPr id="157" name="Group 43"/>
          <p:cNvGrpSpPr>
            <a:grpSpLocks/>
          </p:cNvGrpSpPr>
          <p:nvPr/>
        </p:nvGrpSpPr>
        <p:grpSpPr bwMode="auto">
          <a:xfrm>
            <a:off x="1224355" y="3308872"/>
            <a:ext cx="1997869" cy="1212329"/>
            <a:chOff x="2472" y="1344"/>
            <a:chExt cx="3288" cy="2676"/>
          </a:xfrm>
        </p:grpSpPr>
        <p:grpSp>
          <p:nvGrpSpPr>
            <p:cNvPr id="158" name="Group 44"/>
            <p:cNvGrpSpPr>
              <a:grpSpLocks/>
            </p:cNvGrpSpPr>
            <p:nvPr/>
          </p:nvGrpSpPr>
          <p:grpSpPr bwMode="auto">
            <a:xfrm>
              <a:off x="2472" y="1344"/>
              <a:ext cx="3288" cy="2676"/>
              <a:chOff x="2472" y="1480"/>
              <a:chExt cx="3288" cy="2404"/>
            </a:xfrm>
          </p:grpSpPr>
          <p:grpSp>
            <p:nvGrpSpPr>
              <p:cNvPr id="161" name="Group 45"/>
              <p:cNvGrpSpPr>
                <a:grpSpLocks/>
              </p:cNvGrpSpPr>
              <p:nvPr/>
            </p:nvGrpSpPr>
            <p:grpSpPr bwMode="auto">
              <a:xfrm>
                <a:off x="2472" y="1480"/>
                <a:ext cx="3288" cy="2404"/>
                <a:chOff x="2472" y="1480"/>
                <a:chExt cx="3288" cy="2404"/>
              </a:xfrm>
            </p:grpSpPr>
            <p:pic>
              <p:nvPicPr>
                <p:cNvPr id="163" name="Picture 46" descr="未标题-1 拷贝"/>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72" y="1480"/>
                  <a:ext cx="3288" cy="2404"/>
                </a:xfrm>
                <a:prstGeom prst="rect">
                  <a:avLst/>
                </a:prstGeom>
                <a:noFill/>
                <a:ln w="9525">
                  <a:solidFill>
                    <a:schemeClr val="bg2"/>
                  </a:solidFill>
                  <a:miter lim="800000"/>
                  <a:headEnd/>
                  <a:tailEnd/>
                </a:ln>
              </p:spPr>
            </p:pic>
            <p:pic>
              <p:nvPicPr>
                <p:cNvPr id="164" name="Picture 47" descr="凹透镜1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52" y="1525"/>
                  <a:ext cx="1860" cy="2313"/>
                </a:xfrm>
                <a:prstGeom prst="rect">
                  <a:avLst/>
                </a:prstGeom>
                <a:noFill/>
              </p:spPr>
            </p:pic>
          </p:grpSp>
          <p:sp>
            <p:nvSpPr>
              <p:cNvPr id="162" name="Line 48"/>
              <p:cNvSpPr>
                <a:spLocks noChangeShapeType="1"/>
              </p:cNvSpPr>
              <p:nvPr/>
            </p:nvSpPr>
            <p:spPr bwMode="auto">
              <a:xfrm>
                <a:off x="2562" y="2614"/>
                <a:ext cx="3130" cy="0"/>
              </a:xfrm>
              <a:prstGeom prst="line">
                <a:avLst/>
              </a:prstGeom>
              <a:noFill/>
              <a:ln w="28575">
                <a:solidFill>
                  <a:schemeClr val="bg2"/>
                </a:solidFill>
                <a:prstDash val="lgDashDot"/>
                <a:round/>
                <a:headEnd/>
                <a:tailEnd/>
              </a:ln>
              <a:effectLst/>
            </p:spPr>
            <p:txBody>
              <a:bodyPr/>
              <a:lstStyle/>
              <a:p>
                <a:endParaRPr lang="zh-CN" altLang="en-US" dirty="0">
                  <a:ea typeface="FandolFang R" panose="00000500000000000000" pitchFamily="50" charset="-122"/>
                </a:endParaRPr>
              </a:p>
            </p:txBody>
          </p:sp>
        </p:grpSp>
        <p:sp>
          <p:nvSpPr>
            <p:cNvPr id="159" name="WordArt 49"/>
            <p:cNvSpPr>
              <a:spLocks noChangeArrowheads="1" noChangeShapeType="1" noTextEdit="1"/>
            </p:cNvSpPr>
            <p:nvPr/>
          </p:nvSpPr>
          <p:spPr bwMode="auto">
            <a:xfrm>
              <a:off x="4020" y="2578"/>
              <a:ext cx="44" cy="45"/>
            </a:xfrm>
            <a:prstGeom prst="rect">
              <a:avLst/>
            </a:prstGeom>
          </p:spPr>
          <p:txBody>
            <a:bodyPr wrap="none" fromWordArt="1">
              <a:prstTxWarp prst="textPlain">
                <a:avLst>
                  <a:gd name="adj" fmla="val 50000"/>
                </a:avLst>
              </a:prstTxWarp>
            </a:bodyPr>
            <a:lstStyle/>
            <a:p>
              <a:pPr algn="ctr"/>
              <a:r>
                <a:rPr lang="en-US" altLang="zh-CN" sz="2700" kern="10" dirty="0">
                  <a:ln w="9525">
                    <a:solidFill>
                      <a:srgbClr val="000000"/>
                    </a:solidFill>
                    <a:round/>
                    <a:headEnd/>
                    <a:tailEnd/>
                  </a:ln>
                  <a:solidFill>
                    <a:srgbClr val="FFFFFF"/>
                  </a:solidFill>
                  <a:latin typeface="Arial"/>
                  <a:ea typeface="FandolFang R" panose="00000500000000000000" pitchFamily="50" charset="-122"/>
                  <a:cs typeface="Arial"/>
                </a:rPr>
                <a:t>O</a:t>
              </a:r>
              <a:endParaRPr lang="zh-CN" altLang="en-US" sz="2700" kern="10" dirty="0">
                <a:ln w="9525">
                  <a:solidFill>
                    <a:srgbClr val="000000"/>
                  </a:solidFill>
                  <a:round/>
                  <a:headEnd/>
                  <a:tailEnd/>
                </a:ln>
                <a:solidFill>
                  <a:srgbClr val="FFFFFF"/>
                </a:solidFill>
                <a:latin typeface="Arial"/>
                <a:ea typeface="FandolFang R" panose="00000500000000000000" pitchFamily="50" charset="-122"/>
                <a:cs typeface="Arial"/>
              </a:endParaRPr>
            </a:p>
          </p:txBody>
        </p:sp>
        <p:sp>
          <p:nvSpPr>
            <p:cNvPr id="160" name="WordArt 50"/>
            <p:cNvSpPr>
              <a:spLocks noChangeArrowheads="1" noChangeShapeType="1" noTextEdit="1"/>
            </p:cNvSpPr>
            <p:nvPr/>
          </p:nvSpPr>
          <p:spPr bwMode="auto">
            <a:xfrm>
              <a:off x="4014" y="2659"/>
              <a:ext cx="90" cy="136"/>
            </a:xfrm>
            <a:prstGeom prst="rect">
              <a:avLst/>
            </a:prstGeom>
          </p:spPr>
          <p:txBody>
            <a:bodyPr wrap="none" fromWordArt="1">
              <a:prstTxWarp prst="textPlain">
                <a:avLst>
                  <a:gd name="adj" fmla="val 50000"/>
                </a:avLst>
              </a:prstTxWarp>
            </a:bodyPr>
            <a:lstStyle/>
            <a:p>
              <a:pPr algn="ctr"/>
              <a:r>
                <a:rPr lang="en-US" altLang="zh-CN" sz="2700" kern="10" dirty="0">
                  <a:ln w="9525">
                    <a:solidFill>
                      <a:srgbClr val="000000"/>
                    </a:solidFill>
                    <a:round/>
                    <a:headEnd/>
                    <a:tailEnd/>
                  </a:ln>
                  <a:solidFill>
                    <a:srgbClr val="FFFFFF"/>
                  </a:solidFill>
                  <a:latin typeface="FandolFang R" panose="00000500000000000000" pitchFamily="50" charset="-122"/>
                  <a:ea typeface="FandolFang R" panose="00000500000000000000" pitchFamily="50" charset="-122"/>
                </a:rPr>
                <a:t>O</a:t>
              </a:r>
              <a:endParaRPr lang="zh-CN" altLang="en-US" sz="2700" kern="10" dirty="0">
                <a:ln w="9525">
                  <a:solidFill>
                    <a:srgbClr val="000000"/>
                  </a:solidFill>
                  <a:round/>
                  <a:headEnd/>
                  <a:tailEnd/>
                </a:ln>
                <a:solidFill>
                  <a:srgbClr val="FFFFFF"/>
                </a:solidFill>
                <a:latin typeface="FandolFang R" panose="00000500000000000000" pitchFamily="50" charset="-122"/>
                <a:ea typeface="FandolFang R" panose="00000500000000000000" pitchFamily="50" charset="-122"/>
              </a:endParaRPr>
            </a:p>
          </p:txBody>
        </p:sp>
      </p:grpSp>
      <p:sp>
        <p:nvSpPr>
          <p:cNvPr id="165" name="WordArt 51"/>
          <p:cNvSpPr>
            <a:spLocks noChangeArrowheads="1" noChangeShapeType="1" noTextEdit="1"/>
          </p:cNvSpPr>
          <p:nvPr/>
        </p:nvSpPr>
        <p:spPr bwMode="auto">
          <a:xfrm rot="5400000">
            <a:off x="2654653" y="3861070"/>
            <a:ext cx="48101" cy="60722"/>
          </a:xfrm>
          <a:prstGeom prst="rect">
            <a:avLst/>
          </a:prstGeom>
        </p:spPr>
        <p:txBody>
          <a:bodyPr vert="wordArtVert" wrap="none" lIns="68580" tIns="34290" rIns="68580" bIns="34290" fromWordArt="1">
            <a:prstTxWarp prst="textPlain">
              <a:avLst>
                <a:gd name="adj" fmla="val 50000"/>
              </a:avLst>
            </a:prstTxWarp>
          </a:bodyPr>
          <a:lstStyle/>
          <a:p>
            <a:pPr algn="ctr" fontAlgn="auto"/>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166" name="WordArt 52"/>
          <p:cNvSpPr>
            <a:spLocks noChangeArrowheads="1" noChangeShapeType="1" noTextEdit="1"/>
          </p:cNvSpPr>
          <p:nvPr/>
        </p:nvSpPr>
        <p:spPr bwMode="auto">
          <a:xfrm rot="5400000">
            <a:off x="1729532" y="3853921"/>
            <a:ext cx="44538" cy="78581"/>
          </a:xfrm>
          <a:prstGeom prst="rect">
            <a:avLst/>
          </a:prstGeom>
        </p:spPr>
        <p:txBody>
          <a:bodyPr vert="wordArtVert" wrap="none" lIns="68580" tIns="34290" rIns="68580" bIns="34290" fromWordArt="1">
            <a:prstTxWarp prst="textPlain">
              <a:avLst>
                <a:gd name="adj" fmla="val 50000"/>
              </a:avLst>
            </a:prstTxWarp>
          </a:bodyPr>
          <a:lstStyle/>
          <a:p>
            <a:pPr algn="ctr" fontAlgn="auto"/>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grpSp>
        <p:nvGrpSpPr>
          <p:cNvPr id="167" name="Group 53"/>
          <p:cNvGrpSpPr>
            <a:grpSpLocks/>
          </p:cNvGrpSpPr>
          <p:nvPr/>
        </p:nvGrpSpPr>
        <p:grpSpPr bwMode="auto">
          <a:xfrm flipV="1">
            <a:off x="1362466" y="4056222"/>
            <a:ext cx="757238" cy="20488"/>
            <a:chOff x="2653" y="2069"/>
            <a:chExt cx="1180" cy="0"/>
          </a:xfrm>
        </p:grpSpPr>
        <p:sp>
          <p:nvSpPr>
            <p:cNvPr id="168" name="Line 54"/>
            <p:cNvSpPr>
              <a:spLocks noChangeShapeType="1"/>
            </p:cNvSpPr>
            <p:nvPr/>
          </p:nvSpPr>
          <p:spPr bwMode="auto">
            <a:xfrm>
              <a:off x="2653" y="2069"/>
              <a:ext cx="590" cy="0"/>
            </a:xfrm>
            <a:prstGeom prst="line">
              <a:avLst/>
            </a:prstGeom>
            <a:noFill/>
            <a:ln w="38100">
              <a:solidFill>
                <a:srgbClr val="FF0000"/>
              </a:solidFill>
              <a:round/>
              <a:headEnd/>
              <a:tailEnd type="stealth" w="lg" len="lg"/>
            </a:ln>
            <a:effectLst/>
          </p:spPr>
          <p:txBody>
            <a:bodyPr/>
            <a:lstStyle/>
            <a:p>
              <a:endParaRPr lang="zh-CN" altLang="en-US" dirty="0">
                <a:ea typeface="FandolFang R" panose="00000500000000000000" pitchFamily="50" charset="-122"/>
              </a:endParaRPr>
            </a:p>
          </p:txBody>
        </p:sp>
        <p:sp>
          <p:nvSpPr>
            <p:cNvPr id="169" name="Line 55"/>
            <p:cNvSpPr>
              <a:spLocks noChangeShapeType="1"/>
            </p:cNvSpPr>
            <p:nvPr/>
          </p:nvSpPr>
          <p:spPr bwMode="auto">
            <a:xfrm>
              <a:off x="3198" y="2069"/>
              <a:ext cx="635" cy="0"/>
            </a:xfrm>
            <a:prstGeom prst="line">
              <a:avLst/>
            </a:prstGeom>
            <a:noFill/>
            <a:ln w="38100">
              <a:solidFill>
                <a:srgbClr val="FF0000"/>
              </a:solidFill>
              <a:round/>
              <a:headEnd/>
              <a:tailEnd/>
            </a:ln>
            <a:effectLst/>
          </p:spPr>
          <p:txBody>
            <a:bodyPr/>
            <a:lstStyle/>
            <a:p>
              <a:endParaRPr lang="zh-CN" altLang="en-US" dirty="0">
                <a:ea typeface="FandolFang R" panose="00000500000000000000" pitchFamily="50" charset="-122"/>
              </a:endParaRPr>
            </a:p>
          </p:txBody>
        </p:sp>
      </p:grpSp>
      <p:grpSp>
        <p:nvGrpSpPr>
          <p:cNvPr id="170" name="Group 56"/>
          <p:cNvGrpSpPr>
            <a:grpSpLocks/>
          </p:cNvGrpSpPr>
          <p:nvPr/>
        </p:nvGrpSpPr>
        <p:grpSpPr bwMode="auto">
          <a:xfrm rot="1544799" flipH="1" flipV="1">
            <a:off x="2074460" y="4205821"/>
            <a:ext cx="757238" cy="20487"/>
            <a:chOff x="2653" y="2069"/>
            <a:chExt cx="1180" cy="0"/>
          </a:xfrm>
        </p:grpSpPr>
        <p:sp>
          <p:nvSpPr>
            <p:cNvPr id="171" name="Line 57"/>
            <p:cNvSpPr>
              <a:spLocks noChangeShapeType="1"/>
            </p:cNvSpPr>
            <p:nvPr/>
          </p:nvSpPr>
          <p:spPr bwMode="auto">
            <a:xfrm>
              <a:off x="2653" y="2069"/>
              <a:ext cx="590" cy="0"/>
            </a:xfrm>
            <a:prstGeom prst="line">
              <a:avLst/>
            </a:prstGeom>
            <a:noFill/>
            <a:ln w="38100">
              <a:solidFill>
                <a:srgbClr val="FF0000"/>
              </a:solidFill>
              <a:round/>
              <a:headEnd/>
              <a:tailEnd type="none" w="lg" len="lg"/>
            </a:ln>
            <a:effectLst/>
          </p:spPr>
          <p:txBody>
            <a:bodyPr/>
            <a:lstStyle/>
            <a:p>
              <a:endParaRPr lang="zh-CN" altLang="en-US" dirty="0">
                <a:ea typeface="FandolFang R" panose="00000500000000000000" pitchFamily="50" charset="-122"/>
              </a:endParaRPr>
            </a:p>
          </p:txBody>
        </p:sp>
        <p:sp>
          <p:nvSpPr>
            <p:cNvPr id="172" name="Line 58"/>
            <p:cNvSpPr>
              <a:spLocks noChangeShapeType="1"/>
            </p:cNvSpPr>
            <p:nvPr/>
          </p:nvSpPr>
          <p:spPr bwMode="auto">
            <a:xfrm>
              <a:off x="3198" y="2069"/>
              <a:ext cx="635" cy="0"/>
            </a:xfrm>
            <a:prstGeom prst="line">
              <a:avLst/>
            </a:prstGeom>
            <a:noFill/>
            <a:ln w="38100">
              <a:solidFill>
                <a:srgbClr val="FF0000"/>
              </a:solidFill>
              <a:round/>
              <a:headEnd type="stealth" w="lg" len="lg"/>
              <a:tailEnd/>
            </a:ln>
            <a:effectLst/>
          </p:spPr>
          <p:txBody>
            <a:bodyPr/>
            <a:lstStyle/>
            <a:p>
              <a:endParaRPr lang="zh-CN" altLang="en-US" dirty="0">
                <a:ea typeface="FandolFang R" panose="00000500000000000000" pitchFamily="50" charset="-122"/>
              </a:endParaRPr>
            </a:p>
          </p:txBody>
        </p:sp>
      </p:grpSp>
      <p:sp>
        <p:nvSpPr>
          <p:cNvPr id="173" name="Line 59"/>
          <p:cNvSpPr>
            <a:spLocks noChangeShapeType="1"/>
          </p:cNvSpPr>
          <p:nvPr/>
        </p:nvSpPr>
        <p:spPr bwMode="auto">
          <a:xfrm>
            <a:off x="1682745" y="3874506"/>
            <a:ext cx="436959" cy="162119"/>
          </a:xfrm>
          <a:prstGeom prst="line">
            <a:avLst/>
          </a:prstGeom>
          <a:noFill/>
          <a:ln w="19050">
            <a:solidFill>
              <a:srgbClr val="000000"/>
            </a:solidFill>
            <a:prstDash val="dash"/>
            <a:round/>
            <a:headEnd/>
            <a:tailEnd/>
          </a:ln>
          <a:effectLst/>
        </p:spPr>
        <p:txBody>
          <a:bodyPr lIns="68580" tIns="34290" rIns="68580" bIns="34290"/>
          <a:lstStyle/>
          <a:p>
            <a:endParaRPr lang="zh-CN" altLang="en-US" dirty="0">
              <a:ea typeface="FandolFang R" panose="00000500000000000000" pitchFamily="50" charset="-122"/>
            </a:endParaRPr>
          </a:p>
        </p:txBody>
      </p:sp>
      <p:grpSp>
        <p:nvGrpSpPr>
          <p:cNvPr id="174" name="Group 60"/>
          <p:cNvGrpSpPr>
            <a:grpSpLocks/>
          </p:cNvGrpSpPr>
          <p:nvPr/>
        </p:nvGrpSpPr>
        <p:grpSpPr bwMode="auto">
          <a:xfrm>
            <a:off x="3465110" y="3308872"/>
            <a:ext cx="2106216" cy="1212329"/>
            <a:chOff x="2472" y="1344"/>
            <a:chExt cx="3288" cy="2676"/>
          </a:xfrm>
        </p:grpSpPr>
        <p:grpSp>
          <p:nvGrpSpPr>
            <p:cNvPr id="175" name="Group 61"/>
            <p:cNvGrpSpPr>
              <a:grpSpLocks/>
            </p:cNvGrpSpPr>
            <p:nvPr/>
          </p:nvGrpSpPr>
          <p:grpSpPr bwMode="auto">
            <a:xfrm>
              <a:off x="2472" y="1344"/>
              <a:ext cx="3288" cy="2676"/>
              <a:chOff x="2472" y="1480"/>
              <a:chExt cx="3288" cy="2404"/>
            </a:xfrm>
          </p:grpSpPr>
          <p:grpSp>
            <p:nvGrpSpPr>
              <p:cNvPr id="178" name="Group 62"/>
              <p:cNvGrpSpPr>
                <a:grpSpLocks/>
              </p:cNvGrpSpPr>
              <p:nvPr/>
            </p:nvGrpSpPr>
            <p:grpSpPr bwMode="auto">
              <a:xfrm>
                <a:off x="2472" y="1480"/>
                <a:ext cx="3288" cy="2404"/>
                <a:chOff x="2472" y="1480"/>
                <a:chExt cx="3288" cy="2404"/>
              </a:xfrm>
            </p:grpSpPr>
            <p:pic>
              <p:nvPicPr>
                <p:cNvPr id="180" name="Picture 63" descr="未标题-1 拷贝"/>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72" y="1480"/>
                  <a:ext cx="3288" cy="2404"/>
                </a:xfrm>
                <a:prstGeom prst="rect">
                  <a:avLst/>
                </a:prstGeom>
                <a:noFill/>
                <a:ln w="9525">
                  <a:solidFill>
                    <a:schemeClr val="bg2"/>
                  </a:solidFill>
                  <a:miter lim="800000"/>
                  <a:headEnd/>
                  <a:tailEnd/>
                </a:ln>
              </p:spPr>
            </p:pic>
            <p:pic>
              <p:nvPicPr>
                <p:cNvPr id="181" name="Picture 64" descr="凹透镜1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152" y="1525"/>
                  <a:ext cx="1860" cy="2313"/>
                </a:xfrm>
                <a:prstGeom prst="rect">
                  <a:avLst/>
                </a:prstGeom>
                <a:noFill/>
              </p:spPr>
            </p:pic>
          </p:grpSp>
          <p:sp>
            <p:nvSpPr>
              <p:cNvPr id="179" name="Line 65"/>
              <p:cNvSpPr>
                <a:spLocks noChangeShapeType="1"/>
              </p:cNvSpPr>
              <p:nvPr/>
            </p:nvSpPr>
            <p:spPr bwMode="auto">
              <a:xfrm>
                <a:off x="2562" y="2614"/>
                <a:ext cx="3130" cy="0"/>
              </a:xfrm>
              <a:prstGeom prst="line">
                <a:avLst/>
              </a:prstGeom>
              <a:noFill/>
              <a:ln w="28575">
                <a:solidFill>
                  <a:schemeClr val="bg2"/>
                </a:solidFill>
                <a:prstDash val="lgDashDot"/>
                <a:round/>
                <a:headEnd/>
                <a:tailEnd/>
              </a:ln>
              <a:effectLst/>
            </p:spPr>
            <p:txBody>
              <a:bodyPr/>
              <a:lstStyle/>
              <a:p>
                <a:endParaRPr lang="zh-CN" altLang="en-US" dirty="0">
                  <a:ea typeface="FandolFang R" panose="00000500000000000000" pitchFamily="50" charset="-122"/>
                </a:endParaRPr>
              </a:p>
            </p:txBody>
          </p:sp>
        </p:grpSp>
        <p:sp>
          <p:nvSpPr>
            <p:cNvPr id="176" name="WordArt 66"/>
            <p:cNvSpPr>
              <a:spLocks noChangeArrowheads="1" noChangeShapeType="1" noTextEdit="1"/>
            </p:cNvSpPr>
            <p:nvPr/>
          </p:nvSpPr>
          <p:spPr bwMode="auto">
            <a:xfrm>
              <a:off x="4020" y="2578"/>
              <a:ext cx="44" cy="45"/>
            </a:xfrm>
            <a:prstGeom prst="rect">
              <a:avLst/>
            </a:prstGeom>
          </p:spPr>
          <p:txBody>
            <a:bodyPr wrap="none" fromWordArt="1">
              <a:prstTxWarp prst="textPlain">
                <a:avLst>
                  <a:gd name="adj" fmla="val 50000"/>
                </a:avLst>
              </a:prstTxWarp>
            </a:bodyPr>
            <a:lstStyle/>
            <a:p>
              <a:pPr algn="ctr"/>
              <a:r>
                <a:rPr lang="en-US" altLang="zh-CN" sz="2700" kern="10" dirty="0">
                  <a:ln w="9525">
                    <a:solidFill>
                      <a:srgbClr val="000000"/>
                    </a:solidFill>
                    <a:round/>
                    <a:headEnd/>
                    <a:tailEnd/>
                  </a:ln>
                  <a:solidFill>
                    <a:srgbClr val="FFFFFF"/>
                  </a:solidFill>
                  <a:latin typeface="Arial"/>
                  <a:ea typeface="FandolFang R" panose="00000500000000000000" pitchFamily="50" charset="-122"/>
                  <a:cs typeface="Arial"/>
                </a:rPr>
                <a:t>O</a:t>
              </a:r>
              <a:endParaRPr lang="zh-CN" altLang="en-US" sz="2700" kern="10" dirty="0">
                <a:ln w="9525">
                  <a:solidFill>
                    <a:srgbClr val="000000"/>
                  </a:solidFill>
                  <a:round/>
                  <a:headEnd/>
                  <a:tailEnd/>
                </a:ln>
                <a:solidFill>
                  <a:srgbClr val="FFFFFF"/>
                </a:solidFill>
                <a:latin typeface="Arial"/>
                <a:ea typeface="FandolFang R" panose="00000500000000000000" pitchFamily="50" charset="-122"/>
                <a:cs typeface="Arial"/>
              </a:endParaRPr>
            </a:p>
          </p:txBody>
        </p:sp>
        <p:sp>
          <p:nvSpPr>
            <p:cNvPr id="177" name="WordArt 67"/>
            <p:cNvSpPr>
              <a:spLocks noChangeArrowheads="1" noChangeShapeType="1" noTextEdit="1"/>
            </p:cNvSpPr>
            <p:nvPr/>
          </p:nvSpPr>
          <p:spPr bwMode="auto">
            <a:xfrm>
              <a:off x="4014" y="2659"/>
              <a:ext cx="90" cy="136"/>
            </a:xfrm>
            <a:prstGeom prst="rect">
              <a:avLst/>
            </a:prstGeom>
          </p:spPr>
          <p:txBody>
            <a:bodyPr wrap="none" fromWordArt="1">
              <a:prstTxWarp prst="textPlain">
                <a:avLst>
                  <a:gd name="adj" fmla="val 50000"/>
                </a:avLst>
              </a:prstTxWarp>
            </a:bodyPr>
            <a:lstStyle/>
            <a:p>
              <a:pPr algn="ctr"/>
              <a:r>
                <a:rPr lang="en-US" altLang="zh-CN" sz="2700" kern="10" dirty="0">
                  <a:ln w="9525">
                    <a:solidFill>
                      <a:srgbClr val="000000"/>
                    </a:solidFill>
                    <a:round/>
                    <a:headEnd/>
                    <a:tailEnd/>
                  </a:ln>
                  <a:solidFill>
                    <a:srgbClr val="FFFFFF"/>
                  </a:solidFill>
                  <a:latin typeface="FandolFang R" panose="00000500000000000000" pitchFamily="50" charset="-122"/>
                  <a:ea typeface="FandolFang R" panose="00000500000000000000" pitchFamily="50" charset="-122"/>
                </a:rPr>
                <a:t>O</a:t>
              </a:r>
              <a:endParaRPr lang="zh-CN" altLang="en-US" sz="2700" kern="10" dirty="0">
                <a:ln w="9525">
                  <a:solidFill>
                    <a:srgbClr val="000000"/>
                  </a:solidFill>
                  <a:round/>
                  <a:headEnd/>
                  <a:tailEnd/>
                </a:ln>
                <a:solidFill>
                  <a:srgbClr val="FFFFFF"/>
                </a:solidFill>
                <a:latin typeface="FandolFang R" panose="00000500000000000000" pitchFamily="50" charset="-122"/>
                <a:ea typeface="FandolFang R" panose="00000500000000000000" pitchFamily="50" charset="-122"/>
              </a:endParaRPr>
            </a:p>
          </p:txBody>
        </p:sp>
      </p:grpSp>
      <p:sp>
        <p:nvSpPr>
          <p:cNvPr id="182" name="WordArt 68"/>
          <p:cNvSpPr>
            <a:spLocks noChangeArrowheads="1" noChangeShapeType="1" noTextEdit="1"/>
          </p:cNvSpPr>
          <p:nvPr/>
        </p:nvSpPr>
        <p:spPr bwMode="auto">
          <a:xfrm>
            <a:off x="3952078" y="3944877"/>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183" name="WordArt 69"/>
          <p:cNvSpPr>
            <a:spLocks noChangeArrowheads="1" noChangeShapeType="1" noTextEdit="1"/>
          </p:cNvSpPr>
          <p:nvPr/>
        </p:nvSpPr>
        <p:spPr bwMode="auto">
          <a:xfrm rot="16200000" flipH="1">
            <a:off x="4916245" y="3865237"/>
            <a:ext cx="48101" cy="52388"/>
          </a:xfrm>
          <a:prstGeom prst="rect">
            <a:avLst/>
          </a:prstGeom>
        </p:spPr>
        <p:txBody>
          <a:bodyPr vert="wordArtVert" wrap="none" lIns="68580" tIns="34290" rIns="68580" bIns="34290" fromWordArt="1">
            <a:prstTxWarp prst="textPlain">
              <a:avLst>
                <a:gd name="adj" fmla="val 50000"/>
              </a:avLst>
            </a:prstTxWarp>
          </a:bodyPr>
          <a:lstStyle/>
          <a:p>
            <a:pPr algn="ctr" fontAlgn="auto"/>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184" name="WordArt 70"/>
          <p:cNvSpPr>
            <a:spLocks noChangeArrowheads="1" noChangeShapeType="1" noTextEdit="1"/>
          </p:cNvSpPr>
          <p:nvPr/>
        </p:nvSpPr>
        <p:spPr bwMode="auto">
          <a:xfrm rot="5400000">
            <a:off x="3983385" y="3867018"/>
            <a:ext cx="44538" cy="52388"/>
          </a:xfrm>
          <a:prstGeom prst="rect">
            <a:avLst/>
          </a:prstGeom>
        </p:spPr>
        <p:txBody>
          <a:bodyPr vert="wordArtVert" wrap="none" lIns="68580" tIns="34290" rIns="68580" bIns="34290" fromWordArt="1">
            <a:prstTxWarp prst="textPlain">
              <a:avLst>
                <a:gd name="adj" fmla="val 50000"/>
              </a:avLst>
            </a:prstTxWarp>
          </a:bodyPr>
          <a:lstStyle/>
          <a:p>
            <a:pPr algn="ctr" fontAlgn="auto"/>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grpSp>
        <p:nvGrpSpPr>
          <p:cNvPr id="185" name="Group 71"/>
          <p:cNvGrpSpPr>
            <a:grpSpLocks/>
          </p:cNvGrpSpPr>
          <p:nvPr/>
        </p:nvGrpSpPr>
        <p:grpSpPr bwMode="auto">
          <a:xfrm flipV="1">
            <a:off x="3611559" y="3731093"/>
            <a:ext cx="796528" cy="20487"/>
            <a:chOff x="2653" y="2069"/>
            <a:chExt cx="1180" cy="0"/>
          </a:xfrm>
        </p:grpSpPr>
        <p:sp>
          <p:nvSpPr>
            <p:cNvPr id="186" name="Line 72"/>
            <p:cNvSpPr>
              <a:spLocks noChangeShapeType="1"/>
            </p:cNvSpPr>
            <p:nvPr/>
          </p:nvSpPr>
          <p:spPr bwMode="auto">
            <a:xfrm>
              <a:off x="2653" y="2069"/>
              <a:ext cx="590" cy="0"/>
            </a:xfrm>
            <a:prstGeom prst="line">
              <a:avLst/>
            </a:prstGeom>
            <a:noFill/>
            <a:ln w="38100">
              <a:solidFill>
                <a:srgbClr val="FF0000"/>
              </a:solidFill>
              <a:round/>
              <a:headEnd/>
              <a:tailEnd type="none" w="lg" len="lg"/>
            </a:ln>
            <a:effectLst/>
          </p:spPr>
          <p:txBody>
            <a:bodyPr/>
            <a:lstStyle/>
            <a:p>
              <a:endParaRPr lang="zh-CN" altLang="en-US" dirty="0">
                <a:ea typeface="FandolFang R" panose="00000500000000000000" pitchFamily="50" charset="-122"/>
              </a:endParaRPr>
            </a:p>
          </p:txBody>
        </p:sp>
        <p:sp>
          <p:nvSpPr>
            <p:cNvPr id="187" name="Line 73"/>
            <p:cNvSpPr>
              <a:spLocks noChangeShapeType="1"/>
            </p:cNvSpPr>
            <p:nvPr/>
          </p:nvSpPr>
          <p:spPr bwMode="auto">
            <a:xfrm>
              <a:off x="3198" y="2069"/>
              <a:ext cx="635" cy="0"/>
            </a:xfrm>
            <a:prstGeom prst="line">
              <a:avLst/>
            </a:prstGeom>
            <a:noFill/>
            <a:ln w="38100">
              <a:solidFill>
                <a:srgbClr val="FF0000"/>
              </a:solidFill>
              <a:round/>
              <a:headEnd type="stealth" w="lg" len="lg"/>
              <a:tailEnd/>
            </a:ln>
            <a:effectLst/>
          </p:spPr>
          <p:txBody>
            <a:bodyPr/>
            <a:lstStyle/>
            <a:p>
              <a:endParaRPr lang="zh-CN" altLang="en-US" dirty="0">
                <a:ea typeface="FandolFang R" panose="00000500000000000000" pitchFamily="50" charset="-122"/>
              </a:endParaRPr>
            </a:p>
          </p:txBody>
        </p:sp>
      </p:grpSp>
      <p:grpSp>
        <p:nvGrpSpPr>
          <p:cNvPr id="188" name="Group 74"/>
          <p:cNvGrpSpPr>
            <a:grpSpLocks/>
          </p:cNvGrpSpPr>
          <p:nvPr/>
        </p:nvGrpSpPr>
        <p:grpSpPr bwMode="auto">
          <a:xfrm rot="20055201" flipV="1">
            <a:off x="4361249" y="3554822"/>
            <a:ext cx="797719" cy="20487"/>
            <a:chOff x="2653" y="2069"/>
            <a:chExt cx="1180" cy="0"/>
          </a:xfrm>
        </p:grpSpPr>
        <p:sp>
          <p:nvSpPr>
            <p:cNvPr id="189" name="Line 75"/>
            <p:cNvSpPr>
              <a:spLocks noChangeShapeType="1"/>
            </p:cNvSpPr>
            <p:nvPr/>
          </p:nvSpPr>
          <p:spPr bwMode="auto">
            <a:xfrm>
              <a:off x="2653" y="2069"/>
              <a:ext cx="590" cy="0"/>
            </a:xfrm>
            <a:prstGeom prst="line">
              <a:avLst/>
            </a:prstGeom>
            <a:noFill/>
            <a:ln w="38100">
              <a:solidFill>
                <a:srgbClr val="FF0000"/>
              </a:solidFill>
              <a:round/>
              <a:headEnd/>
              <a:tailEnd type="none" w="lg" len="lg"/>
            </a:ln>
            <a:effectLst/>
          </p:spPr>
          <p:txBody>
            <a:bodyPr/>
            <a:lstStyle/>
            <a:p>
              <a:endParaRPr lang="zh-CN" altLang="en-US" dirty="0">
                <a:ea typeface="FandolFang R" panose="00000500000000000000" pitchFamily="50" charset="-122"/>
              </a:endParaRPr>
            </a:p>
          </p:txBody>
        </p:sp>
        <p:sp>
          <p:nvSpPr>
            <p:cNvPr id="190" name="Line 76"/>
            <p:cNvSpPr>
              <a:spLocks noChangeShapeType="1"/>
            </p:cNvSpPr>
            <p:nvPr/>
          </p:nvSpPr>
          <p:spPr bwMode="auto">
            <a:xfrm>
              <a:off x="3198" y="2069"/>
              <a:ext cx="635" cy="0"/>
            </a:xfrm>
            <a:prstGeom prst="line">
              <a:avLst/>
            </a:prstGeom>
            <a:noFill/>
            <a:ln w="38100">
              <a:solidFill>
                <a:srgbClr val="FF0000"/>
              </a:solidFill>
              <a:round/>
              <a:headEnd type="stealth" w="lg" len="lg"/>
              <a:tailEnd/>
            </a:ln>
            <a:effectLst/>
          </p:spPr>
          <p:txBody>
            <a:bodyPr/>
            <a:lstStyle/>
            <a:p>
              <a:endParaRPr lang="zh-CN" altLang="en-US" dirty="0">
                <a:ea typeface="FandolFang R" panose="00000500000000000000" pitchFamily="50" charset="-122"/>
              </a:endParaRPr>
            </a:p>
          </p:txBody>
        </p:sp>
      </p:grpSp>
      <p:sp>
        <p:nvSpPr>
          <p:cNvPr id="191" name="Line 77"/>
          <p:cNvSpPr>
            <a:spLocks noChangeShapeType="1"/>
          </p:cNvSpPr>
          <p:nvPr/>
        </p:nvSpPr>
        <p:spPr bwMode="auto">
          <a:xfrm flipH="1">
            <a:off x="4005655" y="3736438"/>
            <a:ext cx="402431" cy="138068"/>
          </a:xfrm>
          <a:prstGeom prst="line">
            <a:avLst/>
          </a:prstGeom>
          <a:noFill/>
          <a:ln w="19050">
            <a:solidFill>
              <a:srgbClr val="000000"/>
            </a:solidFill>
            <a:prstDash val="dash"/>
            <a:round/>
            <a:headEnd/>
            <a:tailEnd/>
          </a:ln>
          <a:effectLst/>
        </p:spPr>
        <p:txBody>
          <a:bodyPr lIns="68580" tIns="34290" rIns="68580" bIns="34290"/>
          <a:lstStyle/>
          <a:p>
            <a:endParaRPr lang="zh-CN" altLang="en-US" dirty="0">
              <a:ea typeface="FandolFang R" panose="00000500000000000000" pitchFamily="50" charset="-122"/>
            </a:endParaRPr>
          </a:p>
        </p:txBody>
      </p:sp>
      <p:grpSp>
        <p:nvGrpSpPr>
          <p:cNvPr id="192" name="Group 78"/>
          <p:cNvGrpSpPr>
            <a:grpSpLocks/>
          </p:cNvGrpSpPr>
          <p:nvPr/>
        </p:nvGrpSpPr>
        <p:grpSpPr bwMode="auto">
          <a:xfrm>
            <a:off x="5788021" y="3308872"/>
            <a:ext cx="2159794" cy="1212329"/>
            <a:chOff x="2472" y="1344"/>
            <a:chExt cx="3288" cy="2676"/>
          </a:xfrm>
        </p:grpSpPr>
        <p:grpSp>
          <p:nvGrpSpPr>
            <p:cNvPr id="193" name="Group 79"/>
            <p:cNvGrpSpPr>
              <a:grpSpLocks/>
            </p:cNvGrpSpPr>
            <p:nvPr/>
          </p:nvGrpSpPr>
          <p:grpSpPr bwMode="auto">
            <a:xfrm>
              <a:off x="2472" y="1344"/>
              <a:ext cx="3288" cy="2676"/>
              <a:chOff x="2472" y="1480"/>
              <a:chExt cx="3288" cy="2404"/>
            </a:xfrm>
          </p:grpSpPr>
          <p:grpSp>
            <p:nvGrpSpPr>
              <p:cNvPr id="196" name="Group 80"/>
              <p:cNvGrpSpPr>
                <a:grpSpLocks/>
              </p:cNvGrpSpPr>
              <p:nvPr/>
            </p:nvGrpSpPr>
            <p:grpSpPr bwMode="auto">
              <a:xfrm>
                <a:off x="2472" y="1480"/>
                <a:ext cx="3288" cy="2404"/>
                <a:chOff x="2472" y="1480"/>
                <a:chExt cx="3288" cy="2404"/>
              </a:xfrm>
            </p:grpSpPr>
            <p:pic>
              <p:nvPicPr>
                <p:cNvPr id="198" name="Picture 81" descr="未标题-1 拷贝"/>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72" y="1480"/>
                  <a:ext cx="3288" cy="2404"/>
                </a:xfrm>
                <a:prstGeom prst="rect">
                  <a:avLst/>
                </a:prstGeom>
                <a:noFill/>
                <a:ln w="9525">
                  <a:solidFill>
                    <a:schemeClr val="bg2"/>
                  </a:solidFill>
                  <a:miter lim="800000"/>
                  <a:headEnd/>
                  <a:tailEnd/>
                </a:ln>
              </p:spPr>
            </p:pic>
            <p:pic>
              <p:nvPicPr>
                <p:cNvPr id="199" name="Picture 82" descr="凹透镜1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152" y="1525"/>
                  <a:ext cx="1860" cy="2313"/>
                </a:xfrm>
                <a:prstGeom prst="rect">
                  <a:avLst/>
                </a:prstGeom>
                <a:noFill/>
              </p:spPr>
            </p:pic>
          </p:grpSp>
          <p:sp>
            <p:nvSpPr>
              <p:cNvPr id="197" name="Line 83"/>
              <p:cNvSpPr>
                <a:spLocks noChangeShapeType="1"/>
              </p:cNvSpPr>
              <p:nvPr/>
            </p:nvSpPr>
            <p:spPr bwMode="auto">
              <a:xfrm>
                <a:off x="2562" y="2614"/>
                <a:ext cx="3130" cy="0"/>
              </a:xfrm>
              <a:prstGeom prst="line">
                <a:avLst/>
              </a:prstGeom>
              <a:noFill/>
              <a:ln w="28575">
                <a:solidFill>
                  <a:schemeClr val="bg2"/>
                </a:solidFill>
                <a:prstDash val="lgDashDot"/>
                <a:round/>
                <a:headEnd/>
                <a:tailEnd/>
              </a:ln>
              <a:effectLst/>
            </p:spPr>
            <p:txBody>
              <a:bodyPr/>
              <a:lstStyle/>
              <a:p>
                <a:endParaRPr lang="zh-CN" altLang="en-US" dirty="0">
                  <a:ea typeface="FandolFang R" panose="00000500000000000000" pitchFamily="50" charset="-122"/>
                </a:endParaRPr>
              </a:p>
            </p:txBody>
          </p:sp>
        </p:grpSp>
        <p:sp>
          <p:nvSpPr>
            <p:cNvPr id="194" name="WordArt 84"/>
            <p:cNvSpPr>
              <a:spLocks noChangeArrowheads="1" noChangeShapeType="1" noTextEdit="1"/>
            </p:cNvSpPr>
            <p:nvPr/>
          </p:nvSpPr>
          <p:spPr bwMode="auto">
            <a:xfrm>
              <a:off x="4020" y="2578"/>
              <a:ext cx="44" cy="45"/>
            </a:xfrm>
            <a:prstGeom prst="rect">
              <a:avLst/>
            </a:prstGeom>
          </p:spPr>
          <p:txBody>
            <a:bodyPr wrap="none" fromWordArt="1">
              <a:prstTxWarp prst="textPlain">
                <a:avLst>
                  <a:gd name="adj" fmla="val 50000"/>
                </a:avLst>
              </a:prstTxWarp>
            </a:bodyPr>
            <a:lstStyle/>
            <a:p>
              <a:pPr algn="ctr"/>
              <a:r>
                <a:rPr lang="en-US" altLang="zh-CN" sz="2700" kern="10" dirty="0">
                  <a:ln w="9525">
                    <a:solidFill>
                      <a:srgbClr val="000000"/>
                    </a:solidFill>
                    <a:round/>
                    <a:headEnd/>
                    <a:tailEnd/>
                  </a:ln>
                  <a:solidFill>
                    <a:srgbClr val="FFFFFF"/>
                  </a:solidFill>
                  <a:latin typeface="Arial"/>
                  <a:ea typeface="FandolFang R" panose="00000500000000000000" pitchFamily="50" charset="-122"/>
                  <a:cs typeface="Arial"/>
                </a:rPr>
                <a:t>O</a:t>
              </a:r>
              <a:endParaRPr lang="zh-CN" altLang="en-US" sz="2700" kern="10" dirty="0">
                <a:ln w="9525">
                  <a:solidFill>
                    <a:srgbClr val="000000"/>
                  </a:solidFill>
                  <a:round/>
                  <a:headEnd/>
                  <a:tailEnd/>
                </a:ln>
                <a:solidFill>
                  <a:srgbClr val="FFFFFF"/>
                </a:solidFill>
                <a:latin typeface="Arial"/>
                <a:ea typeface="FandolFang R" panose="00000500000000000000" pitchFamily="50" charset="-122"/>
                <a:cs typeface="Arial"/>
              </a:endParaRPr>
            </a:p>
          </p:txBody>
        </p:sp>
        <p:sp>
          <p:nvSpPr>
            <p:cNvPr id="195" name="WordArt 85"/>
            <p:cNvSpPr>
              <a:spLocks noChangeArrowheads="1" noChangeShapeType="1" noTextEdit="1"/>
            </p:cNvSpPr>
            <p:nvPr/>
          </p:nvSpPr>
          <p:spPr bwMode="auto">
            <a:xfrm>
              <a:off x="4014" y="2659"/>
              <a:ext cx="90" cy="136"/>
            </a:xfrm>
            <a:prstGeom prst="rect">
              <a:avLst/>
            </a:prstGeom>
          </p:spPr>
          <p:txBody>
            <a:bodyPr wrap="none" fromWordArt="1">
              <a:prstTxWarp prst="textPlain">
                <a:avLst>
                  <a:gd name="adj" fmla="val 50000"/>
                </a:avLst>
              </a:prstTxWarp>
            </a:bodyPr>
            <a:lstStyle/>
            <a:p>
              <a:pPr algn="ctr"/>
              <a:r>
                <a:rPr lang="en-US" altLang="zh-CN" sz="2700" kern="10" dirty="0">
                  <a:ln w="9525">
                    <a:solidFill>
                      <a:srgbClr val="000000"/>
                    </a:solidFill>
                    <a:round/>
                    <a:headEnd/>
                    <a:tailEnd/>
                  </a:ln>
                  <a:solidFill>
                    <a:srgbClr val="FFFFFF"/>
                  </a:solidFill>
                  <a:latin typeface="FandolFang R" panose="00000500000000000000" pitchFamily="50" charset="-122"/>
                  <a:ea typeface="FandolFang R" panose="00000500000000000000" pitchFamily="50" charset="-122"/>
                </a:rPr>
                <a:t>O</a:t>
              </a:r>
              <a:endParaRPr lang="zh-CN" altLang="en-US" sz="2700" kern="10" dirty="0">
                <a:ln w="9525">
                  <a:solidFill>
                    <a:srgbClr val="000000"/>
                  </a:solidFill>
                  <a:round/>
                  <a:headEnd/>
                  <a:tailEnd/>
                </a:ln>
                <a:solidFill>
                  <a:srgbClr val="FFFFFF"/>
                </a:solidFill>
                <a:latin typeface="FandolFang R" panose="00000500000000000000" pitchFamily="50" charset="-122"/>
                <a:ea typeface="FandolFang R" panose="00000500000000000000" pitchFamily="50" charset="-122"/>
              </a:endParaRPr>
            </a:p>
          </p:txBody>
        </p:sp>
      </p:grpSp>
      <p:sp>
        <p:nvSpPr>
          <p:cNvPr id="200" name="WordArt 86"/>
          <p:cNvSpPr>
            <a:spLocks noChangeArrowheads="1" noChangeShapeType="1" noTextEdit="1"/>
          </p:cNvSpPr>
          <p:nvPr/>
        </p:nvSpPr>
        <p:spPr bwMode="auto">
          <a:xfrm rot="5400000">
            <a:off x="7329642" y="3865237"/>
            <a:ext cx="48101" cy="52388"/>
          </a:xfrm>
          <a:prstGeom prst="rect">
            <a:avLst/>
          </a:prstGeom>
        </p:spPr>
        <p:txBody>
          <a:bodyPr vert="wordArtVert" wrap="none" lIns="68580" tIns="34290" rIns="68580" bIns="34290" fromWordArt="1">
            <a:prstTxWarp prst="textPlain">
              <a:avLst>
                <a:gd name="adj" fmla="val 50000"/>
              </a:avLst>
            </a:prstTxWarp>
          </a:bodyPr>
          <a:lstStyle/>
          <a:p>
            <a:pPr algn="ctr" fontAlgn="auto"/>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01" name="WordArt 87"/>
          <p:cNvSpPr>
            <a:spLocks noChangeArrowheads="1" noChangeShapeType="1" noTextEdit="1"/>
          </p:cNvSpPr>
          <p:nvPr/>
        </p:nvSpPr>
        <p:spPr bwMode="auto">
          <a:xfrm rot="5400000">
            <a:off x="6326535" y="3859874"/>
            <a:ext cx="44538" cy="66675"/>
          </a:xfrm>
          <a:prstGeom prst="rect">
            <a:avLst/>
          </a:prstGeom>
        </p:spPr>
        <p:txBody>
          <a:bodyPr vert="wordArtVert" wrap="none" lIns="68580" tIns="34290" rIns="68580" bIns="34290" fromWordArt="1">
            <a:prstTxWarp prst="textPlain">
              <a:avLst>
                <a:gd name="adj" fmla="val 50000"/>
              </a:avLst>
            </a:prstTxWarp>
          </a:bodyPr>
          <a:lstStyle/>
          <a:p>
            <a:pPr algn="ctr" fontAlgn="auto"/>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grpSp>
        <p:nvGrpSpPr>
          <p:cNvPr id="202" name="Group 88"/>
          <p:cNvGrpSpPr>
            <a:grpSpLocks/>
          </p:cNvGrpSpPr>
          <p:nvPr/>
        </p:nvGrpSpPr>
        <p:grpSpPr bwMode="auto">
          <a:xfrm rot="1202164">
            <a:off x="6034461" y="3737754"/>
            <a:ext cx="817960" cy="20487"/>
            <a:chOff x="2653" y="2069"/>
            <a:chExt cx="1180" cy="0"/>
          </a:xfrm>
        </p:grpSpPr>
        <p:sp>
          <p:nvSpPr>
            <p:cNvPr id="203" name="Line 89"/>
            <p:cNvSpPr>
              <a:spLocks noChangeShapeType="1"/>
            </p:cNvSpPr>
            <p:nvPr/>
          </p:nvSpPr>
          <p:spPr bwMode="auto">
            <a:xfrm>
              <a:off x="2653" y="2069"/>
              <a:ext cx="590" cy="0"/>
            </a:xfrm>
            <a:prstGeom prst="line">
              <a:avLst/>
            </a:prstGeom>
            <a:noFill/>
            <a:ln w="38100">
              <a:solidFill>
                <a:srgbClr val="FF0000"/>
              </a:solidFill>
              <a:round/>
              <a:headEnd/>
              <a:tailEnd type="stealth" w="lg" len="lg"/>
            </a:ln>
            <a:effectLst/>
          </p:spPr>
          <p:txBody>
            <a:bodyPr/>
            <a:lstStyle/>
            <a:p>
              <a:endParaRPr lang="zh-CN" altLang="en-US" dirty="0">
                <a:ea typeface="FandolFang R" panose="00000500000000000000" pitchFamily="50" charset="-122"/>
              </a:endParaRPr>
            </a:p>
          </p:txBody>
        </p:sp>
        <p:sp>
          <p:nvSpPr>
            <p:cNvPr id="204" name="Line 90"/>
            <p:cNvSpPr>
              <a:spLocks noChangeShapeType="1"/>
            </p:cNvSpPr>
            <p:nvPr/>
          </p:nvSpPr>
          <p:spPr bwMode="auto">
            <a:xfrm>
              <a:off x="3198" y="2069"/>
              <a:ext cx="635" cy="0"/>
            </a:xfrm>
            <a:prstGeom prst="line">
              <a:avLst/>
            </a:prstGeom>
            <a:noFill/>
            <a:ln w="38100">
              <a:solidFill>
                <a:srgbClr val="FF0000"/>
              </a:solidFill>
              <a:round/>
              <a:headEnd/>
              <a:tailEnd/>
            </a:ln>
            <a:effectLst/>
          </p:spPr>
          <p:txBody>
            <a:bodyPr/>
            <a:lstStyle/>
            <a:p>
              <a:endParaRPr lang="zh-CN" altLang="en-US" dirty="0">
                <a:ea typeface="FandolFang R" panose="00000500000000000000" pitchFamily="50" charset="-122"/>
              </a:endParaRPr>
            </a:p>
          </p:txBody>
        </p:sp>
      </p:grpSp>
      <p:grpSp>
        <p:nvGrpSpPr>
          <p:cNvPr id="205" name="Group 91"/>
          <p:cNvGrpSpPr>
            <a:grpSpLocks/>
          </p:cNvGrpSpPr>
          <p:nvPr/>
        </p:nvGrpSpPr>
        <p:grpSpPr bwMode="auto">
          <a:xfrm rot="1084286" flipH="1">
            <a:off x="6757977" y="4041543"/>
            <a:ext cx="1079897" cy="94421"/>
            <a:chOff x="1837" y="2115"/>
            <a:chExt cx="1134" cy="0"/>
          </a:xfrm>
        </p:grpSpPr>
        <p:sp>
          <p:nvSpPr>
            <p:cNvPr id="206" name="Line 92"/>
            <p:cNvSpPr>
              <a:spLocks noChangeShapeType="1"/>
            </p:cNvSpPr>
            <p:nvPr/>
          </p:nvSpPr>
          <p:spPr bwMode="auto">
            <a:xfrm>
              <a:off x="1837" y="2115"/>
              <a:ext cx="635" cy="0"/>
            </a:xfrm>
            <a:prstGeom prst="line">
              <a:avLst/>
            </a:prstGeom>
            <a:noFill/>
            <a:ln w="38100">
              <a:solidFill>
                <a:srgbClr val="FF0000"/>
              </a:solidFill>
              <a:round/>
              <a:headEnd/>
              <a:tailEnd type="none" w="lg" len="lg"/>
            </a:ln>
            <a:effectLst/>
          </p:spPr>
          <p:txBody>
            <a:bodyPr/>
            <a:lstStyle/>
            <a:p>
              <a:endParaRPr lang="zh-CN" altLang="en-US" dirty="0">
                <a:ea typeface="FandolFang R" panose="00000500000000000000" pitchFamily="50" charset="-122"/>
              </a:endParaRPr>
            </a:p>
          </p:txBody>
        </p:sp>
        <p:sp>
          <p:nvSpPr>
            <p:cNvPr id="207" name="Line 93"/>
            <p:cNvSpPr>
              <a:spLocks noChangeShapeType="1"/>
            </p:cNvSpPr>
            <p:nvPr/>
          </p:nvSpPr>
          <p:spPr bwMode="auto">
            <a:xfrm>
              <a:off x="2336" y="2115"/>
              <a:ext cx="635" cy="0"/>
            </a:xfrm>
            <a:prstGeom prst="line">
              <a:avLst/>
            </a:prstGeom>
            <a:noFill/>
            <a:ln w="38100">
              <a:solidFill>
                <a:srgbClr val="FF0000"/>
              </a:solidFill>
              <a:round/>
              <a:headEnd type="stealth" w="lg" len="lg"/>
              <a:tailEnd/>
            </a:ln>
            <a:effectLst/>
          </p:spPr>
          <p:txBody>
            <a:bodyPr/>
            <a:lstStyle/>
            <a:p>
              <a:endParaRPr lang="zh-CN" altLang="en-US" dirty="0">
                <a:ea typeface="FandolFang R" panose="00000500000000000000" pitchFamily="50" charset="-122"/>
              </a:endParaRPr>
            </a:p>
          </p:txBody>
        </p:sp>
      </p:grpSp>
      <p:sp>
        <p:nvSpPr>
          <p:cNvPr id="208" name="WordArt 94"/>
          <p:cNvSpPr>
            <a:spLocks noChangeArrowheads="1" noChangeShapeType="1" noTextEdit="1"/>
          </p:cNvSpPr>
          <p:nvPr/>
        </p:nvSpPr>
        <p:spPr bwMode="auto">
          <a:xfrm rot="5400000">
            <a:off x="2437994" y="2588494"/>
            <a:ext cx="48101" cy="60722"/>
          </a:xfrm>
          <a:prstGeom prst="rect">
            <a:avLst/>
          </a:prstGeom>
        </p:spPr>
        <p:txBody>
          <a:bodyPr vert="wordArtVert" wrap="none" lIns="68580" tIns="34290" rIns="68580" bIns="34290" fromWordArt="1">
            <a:prstTxWarp prst="textPlain">
              <a:avLst>
                <a:gd name="adj" fmla="val 50000"/>
              </a:avLst>
            </a:prstTxWarp>
          </a:bodyPr>
          <a:lstStyle/>
          <a:p>
            <a:pPr algn="ctr" fontAlgn="auto"/>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09" name="WordArt 95"/>
          <p:cNvSpPr>
            <a:spLocks noChangeArrowheads="1" noChangeShapeType="1" noTextEdit="1"/>
          </p:cNvSpPr>
          <p:nvPr/>
        </p:nvSpPr>
        <p:spPr bwMode="auto">
          <a:xfrm rot="5400000">
            <a:off x="1783151" y="2597401"/>
            <a:ext cx="48101" cy="60722"/>
          </a:xfrm>
          <a:prstGeom prst="rect">
            <a:avLst/>
          </a:prstGeom>
        </p:spPr>
        <p:txBody>
          <a:bodyPr vert="wordArtVert" wrap="none" lIns="68580" tIns="34290" rIns="68580" bIns="34290" fromWordArt="1">
            <a:prstTxWarp prst="textPlain">
              <a:avLst>
                <a:gd name="adj" fmla="val 50000"/>
              </a:avLst>
            </a:prstTxWarp>
          </a:bodyPr>
          <a:lstStyle/>
          <a:p>
            <a:pPr algn="ctr" fontAlgn="auto"/>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O</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10" name="WordArt 96"/>
          <p:cNvSpPr>
            <a:spLocks noChangeArrowheads="1" noChangeShapeType="1" noTextEdit="1"/>
          </p:cNvSpPr>
          <p:nvPr/>
        </p:nvSpPr>
        <p:spPr bwMode="auto">
          <a:xfrm>
            <a:off x="4924818" y="3944877"/>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11" name="WordArt 97"/>
          <p:cNvSpPr>
            <a:spLocks noChangeArrowheads="1" noChangeShapeType="1" noTextEdit="1"/>
          </p:cNvSpPr>
          <p:nvPr/>
        </p:nvSpPr>
        <p:spPr bwMode="auto">
          <a:xfrm>
            <a:off x="2655487" y="3944877"/>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12" name="WordArt 98"/>
          <p:cNvSpPr>
            <a:spLocks noChangeArrowheads="1" noChangeShapeType="1" noTextEdit="1"/>
          </p:cNvSpPr>
          <p:nvPr/>
        </p:nvSpPr>
        <p:spPr bwMode="auto">
          <a:xfrm>
            <a:off x="1737515" y="3944877"/>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13" name="WordArt 99"/>
          <p:cNvSpPr>
            <a:spLocks noChangeArrowheads="1" noChangeShapeType="1" noTextEdit="1"/>
          </p:cNvSpPr>
          <p:nvPr/>
        </p:nvSpPr>
        <p:spPr bwMode="auto">
          <a:xfrm>
            <a:off x="6328565" y="3944877"/>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14" name="WordArt 100"/>
          <p:cNvSpPr>
            <a:spLocks noChangeArrowheads="1" noChangeShapeType="1" noTextEdit="1"/>
          </p:cNvSpPr>
          <p:nvPr/>
        </p:nvSpPr>
        <p:spPr bwMode="auto">
          <a:xfrm>
            <a:off x="7300115" y="3944877"/>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15" name="WordArt 101"/>
          <p:cNvSpPr>
            <a:spLocks noChangeArrowheads="1" noChangeShapeType="1" noTextEdit="1"/>
          </p:cNvSpPr>
          <p:nvPr/>
        </p:nvSpPr>
        <p:spPr bwMode="auto">
          <a:xfrm>
            <a:off x="2486453" y="2707931"/>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16" name="WordArt 102"/>
          <p:cNvSpPr>
            <a:spLocks noChangeArrowheads="1" noChangeShapeType="1" noTextEdit="1"/>
          </p:cNvSpPr>
          <p:nvPr/>
        </p:nvSpPr>
        <p:spPr bwMode="auto">
          <a:xfrm>
            <a:off x="1783984" y="2666956"/>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17" name="WordArt 103"/>
          <p:cNvSpPr>
            <a:spLocks noChangeArrowheads="1" noChangeShapeType="1" noTextEdit="1"/>
          </p:cNvSpPr>
          <p:nvPr/>
        </p:nvSpPr>
        <p:spPr bwMode="auto">
          <a:xfrm>
            <a:off x="6969157" y="2707931"/>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18" name="WordArt 104"/>
          <p:cNvSpPr>
            <a:spLocks noChangeArrowheads="1" noChangeShapeType="1" noTextEdit="1"/>
          </p:cNvSpPr>
          <p:nvPr/>
        </p:nvSpPr>
        <p:spPr bwMode="auto">
          <a:xfrm>
            <a:off x="4646247" y="2707931"/>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19" name="WordArt 105"/>
          <p:cNvSpPr>
            <a:spLocks noChangeArrowheads="1" noChangeShapeType="1" noTextEdit="1"/>
          </p:cNvSpPr>
          <p:nvPr/>
        </p:nvSpPr>
        <p:spPr bwMode="auto">
          <a:xfrm>
            <a:off x="3998547" y="2707931"/>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sp>
        <p:nvSpPr>
          <p:cNvPr id="220" name="WordArt 106"/>
          <p:cNvSpPr>
            <a:spLocks noChangeArrowheads="1" noChangeShapeType="1" noTextEdit="1"/>
          </p:cNvSpPr>
          <p:nvPr/>
        </p:nvSpPr>
        <p:spPr bwMode="auto">
          <a:xfrm>
            <a:off x="6266688" y="2707931"/>
            <a:ext cx="107156" cy="167464"/>
          </a:xfrm>
          <a:prstGeom prst="rect">
            <a:avLst/>
          </a:prstGeom>
        </p:spPr>
        <p:txBody>
          <a:bodyPr wrap="none" lIns="68580" tIns="34290" rIns="68580" bIns="34290" fromWordArt="1">
            <a:prstTxWarp prst="textPlain">
              <a:avLst>
                <a:gd name="adj" fmla="val 50000"/>
              </a:avLst>
            </a:prstTxWarp>
          </a:bodyPr>
          <a:lstStyle/>
          <a:p>
            <a:pPr algn="ctr"/>
            <a:r>
              <a:rPr lang="en-US" altLang="zh-CN"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rPr>
              <a:t>F</a:t>
            </a:r>
            <a:endParaRPr lang="zh-CN" altLang="en-US" sz="2700" b="1" kern="10" dirty="0">
              <a:ln w="9525">
                <a:solidFill>
                  <a:srgbClr val="000000"/>
                </a:solidFill>
                <a:round/>
                <a:headEnd/>
                <a:tailEnd/>
              </a:ln>
              <a:solidFill>
                <a:srgbClr val="000000"/>
              </a:solidFill>
              <a:latin typeface="FandolFang R" panose="00000500000000000000" pitchFamily="50" charset="-122"/>
              <a:ea typeface="FandolFang R" panose="00000500000000000000" pitchFamily="50" charset="-122"/>
            </a:endParaRPr>
          </a:p>
        </p:txBody>
      </p:sp>
      <p:grpSp>
        <p:nvGrpSpPr>
          <p:cNvPr id="221" name="Group 107"/>
          <p:cNvGrpSpPr>
            <a:grpSpLocks/>
          </p:cNvGrpSpPr>
          <p:nvPr/>
        </p:nvGrpSpPr>
        <p:grpSpPr bwMode="auto">
          <a:xfrm rot="20515714" flipH="1">
            <a:off x="3486988" y="2642341"/>
            <a:ext cx="1066800" cy="247632"/>
            <a:chOff x="1837" y="2115"/>
            <a:chExt cx="1134" cy="0"/>
          </a:xfrm>
        </p:grpSpPr>
        <p:sp>
          <p:nvSpPr>
            <p:cNvPr id="222" name="Line 108"/>
            <p:cNvSpPr>
              <a:spLocks noChangeShapeType="1"/>
            </p:cNvSpPr>
            <p:nvPr/>
          </p:nvSpPr>
          <p:spPr bwMode="auto">
            <a:xfrm>
              <a:off x="1837" y="2115"/>
              <a:ext cx="635" cy="0"/>
            </a:xfrm>
            <a:prstGeom prst="line">
              <a:avLst/>
            </a:prstGeom>
            <a:noFill/>
            <a:ln w="38100">
              <a:solidFill>
                <a:srgbClr val="FF0000"/>
              </a:solidFill>
              <a:round/>
              <a:headEnd/>
              <a:tailEnd type="none" w="lg" len="lg"/>
            </a:ln>
            <a:effectLst/>
          </p:spPr>
          <p:txBody>
            <a:bodyPr/>
            <a:lstStyle/>
            <a:p>
              <a:endParaRPr lang="zh-CN" altLang="en-US" dirty="0">
                <a:ea typeface="FandolFang R" panose="00000500000000000000" pitchFamily="50" charset="-122"/>
              </a:endParaRPr>
            </a:p>
          </p:txBody>
        </p:sp>
        <p:sp>
          <p:nvSpPr>
            <p:cNvPr id="223" name="Line 109"/>
            <p:cNvSpPr>
              <a:spLocks noChangeShapeType="1"/>
            </p:cNvSpPr>
            <p:nvPr/>
          </p:nvSpPr>
          <p:spPr bwMode="auto">
            <a:xfrm>
              <a:off x="2336" y="2115"/>
              <a:ext cx="635" cy="0"/>
            </a:xfrm>
            <a:prstGeom prst="line">
              <a:avLst/>
            </a:prstGeom>
            <a:noFill/>
            <a:ln w="38100">
              <a:solidFill>
                <a:srgbClr val="FF0000"/>
              </a:solidFill>
              <a:round/>
              <a:headEnd type="stealth" w="lg" len="lg"/>
              <a:tailEnd/>
            </a:ln>
            <a:effectLst/>
          </p:spPr>
          <p:txBody>
            <a:bodyPr/>
            <a:lstStyle/>
            <a:p>
              <a:endParaRPr lang="zh-CN" altLang="en-US" dirty="0">
                <a:ea typeface="FandolFang R" panose="00000500000000000000" pitchFamily="50" charset="-122"/>
              </a:endParaRPr>
            </a:p>
          </p:txBody>
        </p:sp>
      </p:grpSp>
      <p:grpSp>
        <p:nvGrpSpPr>
          <p:cNvPr id="224" name="Group 110"/>
          <p:cNvGrpSpPr>
            <a:grpSpLocks/>
          </p:cNvGrpSpPr>
          <p:nvPr/>
        </p:nvGrpSpPr>
        <p:grpSpPr bwMode="auto">
          <a:xfrm>
            <a:off x="4479165" y="2479945"/>
            <a:ext cx="894160" cy="40976"/>
            <a:chOff x="1837" y="2115"/>
            <a:chExt cx="1134" cy="0"/>
          </a:xfrm>
        </p:grpSpPr>
        <p:sp>
          <p:nvSpPr>
            <p:cNvPr id="225" name="Line 111"/>
            <p:cNvSpPr>
              <a:spLocks noChangeShapeType="1"/>
            </p:cNvSpPr>
            <p:nvPr/>
          </p:nvSpPr>
          <p:spPr bwMode="auto">
            <a:xfrm>
              <a:off x="1837" y="2115"/>
              <a:ext cx="635" cy="0"/>
            </a:xfrm>
            <a:prstGeom prst="line">
              <a:avLst/>
            </a:prstGeom>
            <a:noFill/>
            <a:ln w="38100">
              <a:solidFill>
                <a:srgbClr val="FF0000"/>
              </a:solidFill>
              <a:round/>
              <a:headEnd/>
              <a:tailEnd type="stealth" w="lg" len="lg"/>
            </a:ln>
            <a:effectLst/>
          </p:spPr>
          <p:txBody>
            <a:bodyPr/>
            <a:lstStyle/>
            <a:p>
              <a:endParaRPr lang="zh-CN" altLang="en-US" dirty="0">
                <a:ea typeface="FandolFang R" panose="00000500000000000000" pitchFamily="50" charset="-122"/>
              </a:endParaRPr>
            </a:p>
          </p:txBody>
        </p:sp>
        <p:sp>
          <p:nvSpPr>
            <p:cNvPr id="226" name="Line 112"/>
            <p:cNvSpPr>
              <a:spLocks noChangeShapeType="1"/>
            </p:cNvSpPr>
            <p:nvPr/>
          </p:nvSpPr>
          <p:spPr bwMode="auto">
            <a:xfrm>
              <a:off x="2336" y="2115"/>
              <a:ext cx="635" cy="0"/>
            </a:xfrm>
            <a:prstGeom prst="line">
              <a:avLst/>
            </a:prstGeom>
            <a:noFill/>
            <a:ln w="38100">
              <a:solidFill>
                <a:srgbClr val="FF0000"/>
              </a:solidFill>
              <a:round/>
              <a:headEnd/>
              <a:tailEnd/>
            </a:ln>
            <a:effectLst/>
          </p:spPr>
          <p:txBody>
            <a:bodyPr/>
            <a:lstStyle/>
            <a:p>
              <a:endParaRPr lang="zh-CN" altLang="en-US" dirty="0">
                <a:ea typeface="FandolFang R" panose="00000500000000000000" pitchFamily="50" charset="-122"/>
              </a:endParaRPr>
            </a:p>
          </p:txBody>
        </p:sp>
      </p:grpSp>
      <p:sp>
        <p:nvSpPr>
          <p:cNvPr id="338" name="文本框 337">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extLst>
      <p:ext uri="{BB962C8B-B14F-4D97-AF65-F5344CB8AC3E}">
        <p14:creationId xmlns:p14="http://schemas.microsoft.com/office/powerpoint/2010/main" val="94618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wipe(left)">
                                      <p:cBhvr>
                                        <p:cTn id="12" dur="500"/>
                                        <p:tgtEl>
                                          <p:spTgt spid="224"/>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wipe(left)">
                                      <p:cBhvr>
                                        <p:cTn id="17" dur="500"/>
                                        <p:tgtEl>
                                          <p:spTgt spid="154"/>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wipe(left)">
                                      <p:cBhvr>
                                        <p:cTn id="22" dur="500"/>
                                        <p:tgtEl>
                                          <p:spTgt spid="173"/>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70"/>
                                        </p:tgtEl>
                                        <p:attrNameLst>
                                          <p:attrName>style.visibility</p:attrName>
                                        </p:attrNameLst>
                                      </p:cBhvr>
                                      <p:to>
                                        <p:strVal val="visible"/>
                                      </p:to>
                                    </p:set>
                                    <p:animEffect transition="in" filter="wipe(left)">
                                      <p:cBhvr>
                                        <p:cTn id="26" dur="500"/>
                                        <p:tgtEl>
                                          <p:spTgt spid="1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wipe(right)">
                                      <p:cBhvr>
                                        <p:cTn id="31" dur="500"/>
                                        <p:tgtEl>
                                          <p:spTgt spid="185"/>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wipe(left)">
                                      <p:cBhvr>
                                        <p:cTn id="36" dur="500"/>
                                        <p:tgtEl>
                                          <p:spTgt spid="205"/>
                                        </p:tgtEl>
                                      </p:cBhvr>
                                    </p:animEffect>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495300" y="1716659"/>
            <a:ext cx="2766623" cy="300083"/>
          </a:xfrm>
          <a:prstGeom prst="rect">
            <a:avLst/>
          </a:prstGeom>
          <a:noFill/>
          <a:ln w="9525">
            <a:noFill/>
            <a:miter lim="800000"/>
            <a:headEnd/>
            <a:tailEnd/>
          </a:ln>
        </p:spPr>
        <p:txBody>
          <a:bodyPr wrap="none" lIns="68580" tIns="34290" rIns="68580" bIns="34290" anchor="ctr">
            <a:spAutoFit/>
          </a:bodyPr>
          <a:lstStyle/>
          <a:p>
            <a:pPr defTabSz="914378"/>
            <a:r>
              <a:rPr lang="en-US" altLang="zh-CN"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15.</a:t>
            </a:r>
            <a:r>
              <a:rPr lang="zh-CN" altLang="en-US" sz="1500" kern="0" dirty="0">
                <a:solidFill>
                  <a:sysClr val="windowText" lastClr="000000"/>
                </a:solidFill>
                <a:latin typeface="Arial" panose="020B0604020202020204" pitchFamily="34" charset="0"/>
                <a:ea typeface="思源黑体 CN Medium" panose="020B0600000000000000" pitchFamily="34" charset="-122"/>
                <a:cs typeface="Times New Roman" pitchFamily="18" charset="0"/>
                <a:sym typeface="Arial" panose="020B0604020202020204" pitchFamily="34" charset="0"/>
              </a:rPr>
              <a:t> 请完成如图所示的光路图。</a:t>
            </a:r>
          </a:p>
        </p:txBody>
      </p:sp>
      <p:pic>
        <p:nvPicPr>
          <p:cNvPr id="11267" name="Picture 10" descr="C:\Users\Administrator\Desktop\八上物理（人教）四清 教师用书２０１５邹梨花√\A86.TIF"/>
          <p:cNvPicPr>
            <a:picLocks noChangeAspect="1" noChangeArrowheads="1"/>
          </p:cNvPicPr>
          <p:nvPr/>
        </p:nvPicPr>
        <p:blipFill>
          <a:blip r:embed="rId2" r:link="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64126" y="2150501"/>
            <a:ext cx="2590800" cy="935896"/>
          </a:xfrm>
          <a:prstGeom prst="rect">
            <a:avLst/>
          </a:prstGeom>
          <a:noFill/>
          <a:ln w="9525">
            <a:noFill/>
            <a:miter lim="800000"/>
            <a:headEnd/>
            <a:tailEnd/>
          </a:ln>
        </p:spPr>
      </p:pic>
      <p:pic>
        <p:nvPicPr>
          <p:cNvPr id="329739" name="Picture 11" descr="C:\Users\Administrator\Desktop\八上物理（人教）四清 教师用书２０１５邹梨花√\A24a.TIF"/>
          <p:cNvPicPr>
            <a:picLocks noChangeAspect="1" noChangeArrowheads="1"/>
          </p:cNvPicPr>
          <p:nvPr/>
        </p:nvPicPr>
        <p:blipFill>
          <a:blip r:embed="rId4" r:link="rId5" cstate="email">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5119553" y="2208103"/>
            <a:ext cx="2163763" cy="820691"/>
          </a:xfrm>
          <a:prstGeom prst="rect">
            <a:avLst/>
          </a:prstGeom>
          <a:noFill/>
          <a:ln w="9525">
            <a:noFill/>
            <a:miter lim="800000"/>
            <a:headEnd/>
            <a:tailEnd/>
          </a:ln>
        </p:spPr>
      </p:pic>
      <p:pic>
        <p:nvPicPr>
          <p:cNvPr id="11269" name="Picture 12" descr="C:\Users\Administrator\Desktop\八上物理（人教）四清 教师用书２０１５邹梨花√\A87.TIF"/>
          <p:cNvPicPr>
            <a:picLocks noChangeAspect="1" noChangeArrowheads="1"/>
          </p:cNvPicPr>
          <p:nvPr/>
        </p:nvPicPr>
        <p:blipFill>
          <a:blip r:embed="rId6" r:link="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03777" y="3261580"/>
            <a:ext cx="2851150" cy="1109298"/>
          </a:xfrm>
          <a:prstGeom prst="rect">
            <a:avLst/>
          </a:prstGeom>
          <a:noFill/>
          <a:ln w="9525">
            <a:noFill/>
            <a:miter lim="800000"/>
            <a:headEnd/>
            <a:tailEnd/>
          </a:ln>
        </p:spPr>
      </p:pic>
      <p:pic>
        <p:nvPicPr>
          <p:cNvPr id="329741" name="Picture 13" descr="C:\Users\Administrator\Desktop\八上物理（人教）四清 教师用书２０１５邹梨花√\A25a.TIF"/>
          <p:cNvPicPr>
            <a:picLocks noChangeAspect="1" noChangeArrowheads="1"/>
          </p:cNvPicPr>
          <p:nvPr/>
        </p:nvPicPr>
        <p:blipFill>
          <a:blip r:embed="rId8" r:link="rId9" cstate="email">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5264332" y="3336405"/>
            <a:ext cx="2133600" cy="959650"/>
          </a:xfrm>
          <a:prstGeom prst="rect">
            <a:avLst/>
          </a:prstGeom>
          <a:noFill/>
          <a:ln w="9525">
            <a:noFill/>
            <a:miter lim="800000"/>
            <a:headEnd/>
            <a:tailEnd/>
          </a:ln>
        </p:spPr>
      </p:pic>
      <p:sp>
        <p:nvSpPr>
          <p:cNvPr id="8" name="文本框 7">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9" name="矩形: 圆角 6"/>
          <p:cNvSpPr/>
          <p:nvPr/>
        </p:nvSpPr>
        <p:spPr>
          <a:xfrm>
            <a:off x="495300" y="1262346"/>
            <a:ext cx="1482639" cy="408621"/>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28575" rtlCol="0" anchor="ctr">
            <a:spAutoFit/>
          </a:bodyPr>
          <a:lstStyle/>
          <a:p>
            <a:pPr defTabSz="914378" latinLnBrk="1" hangingPunct="0"/>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迁移训练  </a:t>
            </a:r>
            <a:r>
              <a:rPr lang="en-US" altLang="zh-CN"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3</a:t>
            </a:r>
            <a:r>
              <a:rPr lang="zh-CN" altLang="en-US" sz="1800" kern="0" dirty="0">
                <a:solidFill>
                  <a:srgbClr val="FF0000"/>
                </a:solidFill>
                <a:latin typeface="Arial" panose="020B0604020202020204" pitchFamily="34" charset="0"/>
                <a:ea typeface="思源黑体 CN Medium" panose="020B0600000000000000" pitchFamily="34" charset="-122"/>
                <a:cs typeface="微软雅黑" panose="020B0503020204020204" charset="-122"/>
                <a:sym typeface="Arial" panose="020B0604020202020204" pitchFamily="34" charset="0"/>
              </a:rPr>
              <a:t> </a:t>
            </a:r>
          </a:p>
        </p:txBody>
      </p:sp>
    </p:spTree>
    <p:extLst>
      <p:ext uri="{BB962C8B-B14F-4D97-AF65-F5344CB8AC3E}">
        <p14:creationId xmlns:p14="http://schemas.microsoft.com/office/powerpoint/2010/main" val="80271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29739"/>
                                        </p:tgtEl>
                                        <p:attrNameLst>
                                          <p:attrName>style.visibility</p:attrName>
                                        </p:attrNameLst>
                                      </p:cBhvr>
                                      <p:to>
                                        <p:strVal val="visible"/>
                                      </p:to>
                                    </p:set>
                                    <p:anim calcmode="lin" valueType="num">
                                      <p:cBhvr>
                                        <p:cTn id="7" dur="500" fill="hold"/>
                                        <p:tgtEl>
                                          <p:spTgt spid="329739"/>
                                        </p:tgtEl>
                                        <p:attrNameLst>
                                          <p:attrName>ppt_w</p:attrName>
                                        </p:attrNameLst>
                                      </p:cBhvr>
                                      <p:tavLst>
                                        <p:tav tm="0">
                                          <p:val>
                                            <p:fltVal val="0"/>
                                          </p:val>
                                        </p:tav>
                                        <p:tav tm="100000">
                                          <p:val>
                                            <p:strVal val="#ppt_w"/>
                                          </p:val>
                                        </p:tav>
                                      </p:tavLst>
                                    </p:anim>
                                    <p:anim calcmode="lin" valueType="num">
                                      <p:cBhvr>
                                        <p:cTn id="8" dur="500" fill="hold"/>
                                        <p:tgtEl>
                                          <p:spTgt spid="329739"/>
                                        </p:tgtEl>
                                        <p:attrNameLst>
                                          <p:attrName>ppt_h</p:attrName>
                                        </p:attrNameLst>
                                      </p:cBhvr>
                                      <p:tavLst>
                                        <p:tav tm="0">
                                          <p:val>
                                            <p:fltVal val="0"/>
                                          </p:val>
                                        </p:tav>
                                        <p:tav tm="100000">
                                          <p:val>
                                            <p:strVal val="#ppt_h"/>
                                          </p:val>
                                        </p:tav>
                                      </p:tavLst>
                                    </p:anim>
                                    <p:animEffect transition="in" filter="fade">
                                      <p:cBhvr>
                                        <p:cTn id="9" dur="500"/>
                                        <p:tgtEl>
                                          <p:spTgt spid="3297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29741"/>
                                        </p:tgtEl>
                                        <p:attrNameLst>
                                          <p:attrName>style.visibility</p:attrName>
                                        </p:attrNameLst>
                                      </p:cBhvr>
                                      <p:to>
                                        <p:strVal val="visible"/>
                                      </p:to>
                                    </p:set>
                                    <p:anim calcmode="lin" valueType="num">
                                      <p:cBhvr>
                                        <p:cTn id="14" dur="500" fill="hold"/>
                                        <p:tgtEl>
                                          <p:spTgt spid="329741"/>
                                        </p:tgtEl>
                                        <p:attrNameLst>
                                          <p:attrName>ppt_w</p:attrName>
                                        </p:attrNameLst>
                                      </p:cBhvr>
                                      <p:tavLst>
                                        <p:tav tm="0">
                                          <p:val>
                                            <p:fltVal val="0"/>
                                          </p:val>
                                        </p:tav>
                                        <p:tav tm="100000">
                                          <p:val>
                                            <p:strVal val="#ppt_w"/>
                                          </p:val>
                                        </p:tav>
                                      </p:tavLst>
                                    </p:anim>
                                    <p:anim calcmode="lin" valueType="num">
                                      <p:cBhvr>
                                        <p:cTn id="15" dur="500" fill="hold"/>
                                        <p:tgtEl>
                                          <p:spTgt spid="329741"/>
                                        </p:tgtEl>
                                        <p:attrNameLst>
                                          <p:attrName>ppt_h</p:attrName>
                                        </p:attrNameLst>
                                      </p:cBhvr>
                                      <p:tavLst>
                                        <p:tav tm="0">
                                          <p:val>
                                            <p:fltVal val="0"/>
                                          </p:val>
                                        </p:tav>
                                        <p:tav tm="100000">
                                          <p:val>
                                            <p:strVal val="#ppt_h"/>
                                          </p:val>
                                        </p:tav>
                                      </p:tavLst>
                                    </p:anim>
                                    <p:animEffect transition="in" filter="fade">
                                      <p:cBhvr>
                                        <p:cTn id="16" dur="500"/>
                                        <p:tgtEl>
                                          <p:spTgt spid="329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a:extLst>
              <a:ext uri="{FF2B5EF4-FFF2-40B4-BE49-F238E27FC236}">
                <a16:creationId xmlns:a16="http://schemas.microsoft.com/office/drawing/2014/main" id="{7FDF647C-0A8A-41C5-A4EA-9027E38B257A}"/>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4917281" y="0"/>
            <a:ext cx="2901554" cy="3700463"/>
          </a:xfrm>
        </p:spPr>
      </p:pic>
      <p:pic>
        <p:nvPicPr>
          <p:cNvPr id="6" name="图片占位符 5">
            <a:extLst>
              <a:ext uri="{FF2B5EF4-FFF2-40B4-BE49-F238E27FC236}">
                <a16:creationId xmlns:a16="http://schemas.microsoft.com/office/drawing/2014/main" id="{15AAC413-ADA8-46EC-976F-09B70D8ED336}"/>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6335316" y="1"/>
            <a:ext cx="2808684" cy="5141118"/>
          </a:xfrm>
        </p:spPr>
      </p:pic>
      <p:grpSp>
        <p:nvGrpSpPr>
          <p:cNvPr id="32" name="组合 31">
            <a:extLst>
              <a:ext uri="{FF2B5EF4-FFF2-40B4-BE49-F238E27FC236}">
                <a16:creationId xmlns:a16="http://schemas.microsoft.com/office/drawing/2014/main" id="{C4DBA189-7667-4BC7-A0A5-548864E9513A}"/>
              </a:ext>
            </a:extLst>
          </p:cNvPr>
          <p:cNvGrpSpPr/>
          <p:nvPr/>
        </p:nvGrpSpPr>
        <p:grpSpPr>
          <a:xfrm>
            <a:off x="418032" y="1914054"/>
            <a:ext cx="4153969" cy="552337"/>
            <a:chOff x="557374" y="3254526"/>
            <a:chExt cx="5538625" cy="736449"/>
          </a:xfrm>
        </p:grpSpPr>
        <p:sp>
          <p:nvSpPr>
            <p:cNvPr id="34" name="文本框 33">
              <a:extLst>
                <a:ext uri="{FF2B5EF4-FFF2-40B4-BE49-F238E27FC236}">
                  <a16:creationId xmlns:a16="http://schemas.microsoft.com/office/drawing/2014/main" id="{BA652EBA-4A35-4CB2-9795-23E68BA44856}"/>
                </a:ext>
              </a:extLst>
            </p:cNvPr>
            <p:cNvSpPr txBox="1"/>
            <p:nvPr/>
          </p:nvSpPr>
          <p:spPr>
            <a:xfrm>
              <a:off x="557374" y="3254526"/>
              <a:ext cx="5538625" cy="677108"/>
            </a:xfrm>
            <a:prstGeom prst="rect">
              <a:avLst/>
            </a:prstGeom>
            <a:noFill/>
          </p:spPr>
          <p:txBody>
            <a:bodyPr wrap="square" rtlCol="0">
              <a:spAutoFit/>
            </a:bodyPr>
            <a:lstStyle/>
            <a:p>
              <a:pPr algn="dist"/>
              <a:r>
                <a:rPr lang="zh-CN" altLang="en-US" sz="2700" b="1" dirty="0">
                  <a:latin typeface="Arial" panose="020B0604020202020204" pitchFamily="34" charset="0"/>
                  <a:ea typeface="思源黑体 CN Medium" panose="020B0600000000000000" pitchFamily="34" charset="-122"/>
                  <a:cs typeface="+mn-ea"/>
                  <a:sym typeface="Arial" panose="020B0604020202020204" pitchFamily="34" charset="0"/>
                </a:rPr>
                <a:t>感谢各位的仔细聆听</a:t>
              </a:r>
            </a:p>
          </p:txBody>
        </p:sp>
        <p:cxnSp>
          <p:nvCxnSpPr>
            <p:cNvPr id="36" name="直接连接符 35">
              <a:extLst>
                <a:ext uri="{FF2B5EF4-FFF2-40B4-BE49-F238E27FC236}">
                  <a16:creationId xmlns:a16="http://schemas.microsoft.com/office/drawing/2014/main" id="{23017F92-9E63-4FD1-9EDD-8E008E4C2B5F}"/>
                </a:ext>
              </a:extLst>
            </p:cNvPr>
            <p:cNvCxnSpPr>
              <a:cxnSpLocks/>
            </p:cNvCxnSpPr>
            <p:nvPr/>
          </p:nvCxnSpPr>
          <p:spPr>
            <a:xfrm>
              <a:off x="658813" y="3990975"/>
              <a:ext cx="5208587" cy="0"/>
            </a:xfrm>
            <a:prstGeom prst="line">
              <a:avLst/>
            </a:prstGeom>
            <a:ln>
              <a:solidFill>
                <a:srgbClr val="D343A9"/>
              </a:solidFill>
            </a:ln>
          </p:spPr>
          <p:style>
            <a:lnRef idx="1">
              <a:schemeClr val="accent1"/>
            </a:lnRef>
            <a:fillRef idx="0">
              <a:schemeClr val="accent1"/>
            </a:fillRef>
            <a:effectRef idx="0">
              <a:schemeClr val="accent1"/>
            </a:effectRef>
            <a:fontRef idx="minor">
              <a:schemeClr val="tx1"/>
            </a:fontRef>
          </p:style>
        </p:cxnSp>
      </p:grpSp>
      <p:sp>
        <p:nvSpPr>
          <p:cNvPr id="38" name="Freeform 13">
            <a:extLst>
              <a:ext uri="{FF2B5EF4-FFF2-40B4-BE49-F238E27FC236}">
                <a16:creationId xmlns:a16="http://schemas.microsoft.com/office/drawing/2014/main" id="{AEE3D63A-2274-4628-B04A-4A05D16F34E5}"/>
              </a:ext>
            </a:extLst>
          </p:cNvPr>
          <p:cNvSpPr>
            <a:spLocks/>
          </p:cNvSpPr>
          <p:nvPr/>
        </p:nvSpPr>
        <p:spPr bwMode="auto">
          <a:xfrm>
            <a:off x="3899614" y="0"/>
            <a:ext cx="3824171" cy="5141119"/>
          </a:xfrm>
          <a:custGeom>
            <a:avLst/>
            <a:gdLst>
              <a:gd name="T0" fmla="*/ 868 w 1147"/>
              <a:gd name="T1" fmla="*/ 1399 h 1925"/>
              <a:gd name="T2" fmla="*/ 443 w 1147"/>
              <a:gd name="T3" fmla="*/ 801 h 1925"/>
              <a:gd name="T4" fmla="*/ 424 w 1147"/>
              <a:gd name="T5" fmla="*/ 0 h 1925"/>
              <a:gd name="T6" fmla="*/ 0 w 1147"/>
              <a:gd name="T7" fmla="*/ 0 h 1925"/>
              <a:gd name="T8" fmla="*/ 323 w 1147"/>
              <a:gd name="T9" fmla="*/ 1925 h 1925"/>
              <a:gd name="T10" fmla="*/ 1147 w 1147"/>
              <a:gd name="T11" fmla="*/ 1925 h 1925"/>
              <a:gd name="T12" fmla="*/ 868 w 1147"/>
              <a:gd name="T13" fmla="*/ 1399 h 1925"/>
            </a:gdLst>
            <a:ahLst/>
            <a:cxnLst>
              <a:cxn ang="0">
                <a:pos x="T0" y="T1"/>
              </a:cxn>
              <a:cxn ang="0">
                <a:pos x="T2" y="T3"/>
              </a:cxn>
              <a:cxn ang="0">
                <a:pos x="T4" y="T5"/>
              </a:cxn>
              <a:cxn ang="0">
                <a:pos x="T6" y="T7"/>
              </a:cxn>
              <a:cxn ang="0">
                <a:pos x="T8" y="T9"/>
              </a:cxn>
              <a:cxn ang="0">
                <a:pos x="T10" y="T11"/>
              </a:cxn>
              <a:cxn ang="0">
                <a:pos x="T12" y="T13"/>
              </a:cxn>
            </a:cxnLst>
            <a:rect l="0" t="0" r="r" b="b"/>
            <a:pathLst>
              <a:path w="1147" h="1925">
                <a:moveTo>
                  <a:pt x="868" y="1399"/>
                </a:moveTo>
                <a:cubicBezTo>
                  <a:pt x="714" y="1205"/>
                  <a:pt x="538" y="1021"/>
                  <a:pt x="443" y="801"/>
                </a:cubicBezTo>
                <a:cubicBezTo>
                  <a:pt x="330" y="540"/>
                  <a:pt x="326" y="258"/>
                  <a:pt x="424" y="0"/>
                </a:cubicBezTo>
                <a:cubicBezTo>
                  <a:pt x="0" y="0"/>
                  <a:pt x="0" y="0"/>
                  <a:pt x="0" y="0"/>
                </a:cubicBezTo>
                <a:cubicBezTo>
                  <a:pt x="212" y="333"/>
                  <a:pt x="636" y="1145"/>
                  <a:pt x="323" y="1925"/>
                </a:cubicBezTo>
                <a:cubicBezTo>
                  <a:pt x="1147" y="1925"/>
                  <a:pt x="1147" y="1925"/>
                  <a:pt x="1147" y="1925"/>
                </a:cubicBezTo>
                <a:cubicBezTo>
                  <a:pt x="1108" y="1727"/>
                  <a:pt x="996" y="1560"/>
                  <a:pt x="868" y="1399"/>
                </a:cubicBezTo>
                <a:close/>
              </a:path>
            </a:pathLst>
          </a:custGeom>
          <a:gradFill>
            <a:gsLst>
              <a:gs pos="0">
                <a:schemeClr val="accent6"/>
              </a:gs>
              <a:gs pos="100000">
                <a:schemeClr val="accent2"/>
              </a:gs>
            </a:gsLst>
            <a:lin ang="21594000" scaled="0"/>
          </a:gradFill>
          <a:ln>
            <a:noFill/>
          </a:ln>
        </p:spPr>
        <p:txBody>
          <a:bodyPr vert="horz" wrap="square" lIns="68580" tIns="34290" rIns="68580" bIns="34290" numCol="1" anchor="t" anchorCtr="0" compatLnSpc="1">
            <a:prstTxWarp prst="textNoShape">
              <a:avLst/>
            </a:prstTxWarp>
          </a:bodyPr>
          <a:lstStyle/>
          <a:p>
            <a:pPr>
              <a:defRPr/>
            </a:pPr>
            <a:endParaRPr lang="en-US">
              <a:solidFill>
                <a:srgbClr val="3D3D3D"/>
              </a:solidFill>
              <a:latin typeface="Arial" panose="020B0604020202020204" pitchFamily="34" charset="0"/>
              <a:ea typeface="思源黑体 CN Medium" panose="020B0600000000000000" pitchFamily="34" charset="-122"/>
              <a:sym typeface="Arial" panose="020B0604020202020204" pitchFamily="34" charset="0"/>
            </a:endParaRPr>
          </a:p>
        </p:txBody>
      </p:sp>
    </p:spTree>
    <p:extLst>
      <p:ext uri="{BB962C8B-B14F-4D97-AF65-F5344CB8AC3E}">
        <p14:creationId xmlns:p14="http://schemas.microsoft.com/office/powerpoint/2010/main" val="35340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99"/>
          <p:cNvSpPr txBox="1"/>
          <p:nvPr/>
        </p:nvSpPr>
        <p:spPr>
          <a:xfrm>
            <a:off x="181128" y="1301977"/>
            <a:ext cx="8375650" cy="2492990"/>
          </a:xfrm>
          <a:prstGeom prst="rect">
            <a:avLst/>
          </a:prstGeom>
          <a:noFill/>
          <a:ln w="9525">
            <a:noFill/>
          </a:ln>
        </p:spPr>
        <p:txBody>
          <a:bodyPr lIns="68580" tIns="34290" rIns="68580" bIns="34290">
            <a:spAutoFit/>
          </a:bodyPr>
          <a:lstStyle/>
          <a:p>
            <a:pPr indent="304793" defTabSz="914378">
              <a:lnSpc>
                <a:spcPct val="250000"/>
              </a:lnSpc>
            </a:pPr>
            <a:r>
              <a:rPr lang="en-US" altLang="zh-CN" sz="2100" kern="0" noProof="1">
                <a:latin typeface="Arial" panose="020B0604020202020204" pitchFamily="34" charset="0"/>
                <a:ea typeface="思源黑体 CN Medium" panose="020B0600000000000000" pitchFamily="34" charset="-122"/>
                <a:cs typeface="+mn-ea"/>
                <a:sym typeface="Arial" panose="020B0604020202020204" pitchFamily="34" charset="0"/>
              </a:rPr>
              <a:t>1.</a:t>
            </a:r>
            <a:r>
              <a:rPr lang="zh-CN" altLang="en-US" sz="2100" kern="0" noProof="1">
                <a:latin typeface="Arial" panose="020B0604020202020204" pitchFamily="34" charset="0"/>
                <a:ea typeface="思源黑体 CN Medium" panose="020B0600000000000000" pitchFamily="34" charset="-122"/>
                <a:cs typeface="+mn-ea"/>
                <a:sym typeface="Arial" panose="020B0604020202020204" pitchFamily="34" charset="0"/>
              </a:rPr>
              <a:t>能正确区分凸透镜和凹透镜；</a:t>
            </a:r>
            <a:endParaRPr lang="zh-CN" altLang="en-US" sz="2100" kern="0" noProof="1">
              <a:latin typeface="Arial" panose="020B0604020202020204" pitchFamily="34" charset="0"/>
              <a:ea typeface="思源黑体 CN Medium" panose="020B0600000000000000" pitchFamily="34" charset="-122"/>
              <a:sym typeface="Arial" panose="020B0604020202020204" pitchFamily="34" charset="0"/>
            </a:endParaRPr>
          </a:p>
          <a:p>
            <a:pPr indent="304793" defTabSz="914378">
              <a:lnSpc>
                <a:spcPct val="250000"/>
              </a:lnSpc>
            </a:pPr>
            <a:r>
              <a:rPr lang="en-US" altLang="zh-CN" sz="2100" kern="0" noProof="1">
                <a:latin typeface="Arial" panose="020B0604020202020204" pitchFamily="34" charset="0"/>
                <a:ea typeface="思源黑体 CN Medium" panose="020B0600000000000000" pitchFamily="34" charset="-122"/>
                <a:cs typeface="+mn-ea"/>
                <a:sym typeface="Arial" panose="020B0604020202020204" pitchFamily="34" charset="0"/>
              </a:rPr>
              <a:t>2.</a:t>
            </a:r>
            <a:r>
              <a:rPr lang="zh-CN" altLang="en-US" sz="2100" kern="0" noProof="1">
                <a:latin typeface="Arial" panose="020B0604020202020204" pitchFamily="34" charset="0"/>
                <a:ea typeface="思源黑体 CN Medium" panose="020B0600000000000000" pitchFamily="34" charset="-122"/>
                <a:cs typeface="+mn-ea"/>
                <a:sym typeface="Arial" panose="020B0604020202020204" pitchFamily="34" charset="0"/>
              </a:rPr>
              <a:t>能正确在图中标出凸透镜的主光轴、光心、焦点和焦距；（重点）</a:t>
            </a:r>
            <a:endParaRPr lang="zh-CN" altLang="en-US" sz="2100" kern="0" noProof="1">
              <a:latin typeface="Arial" panose="020B0604020202020204" pitchFamily="34" charset="0"/>
              <a:ea typeface="思源黑体 CN Medium" panose="020B0600000000000000" pitchFamily="34" charset="-122"/>
              <a:sym typeface="Arial" panose="020B0604020202020204" pitchFamily="34" charset="0"/>
            </a:endParaRPr>
          </a:p>
          <a:p>
            <a:pPr indent="304793" defTabSz="914378">
              <a:lnSpc>
                <a:spcPct val="250000"/>
              </a:lnSpc>
            </a:pPr>
            <a:r>
              <a:rPr lang="en-US" altLang="zh-CN" sz="2100" kern="0" noProof="1">
                <a:latin typeface="Arial" panose="020B0604020202020204" pitchFamily="34" charset="0"/>
                <a:ea typeface="思源黑体 CN Medium" panose="020B0600000000000000" pitchFamily="34" charset="-122"/>
                <a:cs typeface="+mn-ea"/>
                <a:sym typeface="Arial" panose="020B0604020202020204" pitchFamily="34" charset="0"/>
              </a:rPr>
              <a:t>3.</a:t>
            </a:r>
            <a:r>
              <a:rPr lang="zh-CN" altLang="en-US" sz="2100" kern="0" noProof="1">
                <a:latin typeface="Arial" panose="020B0604020202020204" pitchFamily="34" charset="0"/>
                <a:ea typeface="思源黑体 CN Medium" panose="020B0600000000000000" pitchFamily="34" charset="-122"/>
                <a:cs typeface="+mn-ea"/>
                <a:sym typeface="Arial" panose="020B0604020202020204" pitchFamily="34" charset="0"/>
              </a:rPr>
              <a:t>理解凸透镜对光起会聚作用、凹透镜对光起发散作用。（重难点）</a:t>
            </a:r>
            <a:endParaRPr lang="zh-CN" altLang="en-US" sz="2100" kern="0" noProof="1">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文本框 7">
            <a:extLst>
              <a:ext uri="{FF2B5EF4-FFF2-40B4-BE49-F238E27FC236}">
                <a16:creationId xmlns:a16="http://schemas.microsoft.com/office/drawing/2014/main" id="{E69DD5F3-D6BD-4550-8352-778CFFC38F22}"/>
              </a:ext>
            </a:extLst>
          </p:cNvPr>
          <p:cNvSpPr txBox="1"/>
          <p:nvPr/>
        </p:nvSpPr>
        <p:spPr>
          <a:xfrm>
            <a:off x="561431" y="508105"/>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学习目标</a:t>
            </a:r>
          </a:p>
        </p:txBody>
      </p:sp>
    </p:spTree>
    <p:extLst>
      <p:ext uri="{BB962C8B-B14F-4D97-AF65-F5344CB8AC3E}">
        <p14:creationId xmlns:p14="http://schemas.microsoft.com/office/powerpoint/2010/main" val="180964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3313"/>
          <p:cNvSpPr txBox="1">
            <a:spLocks noChangeArrowheads="1"/>
          </p:cNvSpPr>
          <p:nvPr/>
        </p:nvSpPr>
        <p:spPr bwMode="auto">
          <a:xfrm>
            <a:off x="495300" y="2353692"/>
            <a:ext cx="5040312" cy="346249"/>
          </a:xfrm>
          <a:prstGeom prst="rect">
            <a:avLst/>
          </a:prstGeom>
          <a:noFill/>
          <a:ln w="9525">
            <a:noFill/>
            <a:miter lim="800000"/>
            <a:headEnd/>
            <a:tailEnd/>
          </a:ln>
        </p:spPr>
        <p:txBody>
          <a:bodyPr lIns="68580" tIns="34290" rIns="68580" bIns="34290">
            <a:spAutoFit/>
          </a:bodyPr>
          <a:lstStyle/>
          <a:p>
            <a:pPr defTabSz="914378">
              <a:spcBef>
                <a:spcPct val="50000"/>
              </a:spcBef>
            </a:pPr>
            <a:r>
              <a:rPr lang="zh-CN" altLang="en-US" sz="18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透镜的种类有哪些？</a:t>
            </a:r>
          </a:p>
        </p:txBody>
      </p:sp>
      <p:sp>
        <p:nvSpPr>
          <p:cNvPr id="8" name="文本框 13325"/>
          <p:cNvSpPr txBox="1">
            <a:spLocks noChangeArrowheads="1"/>
          </p:cNvSpPr>
          <p:nvPr/>
        </p:nvSpPr>
        <p:spPr bwMode="auto">
          <a:xfrm>
            <a:off x="495300" y="1199348"/>
            <a:ext cx="3278188" cy="392415"/>
          </a:xfrm>
          <a:prstGeom prst="rect">
            <a:avLst/>
          </a:prstGeom>
          <a:noFill/>
          <a:ln w="9525">
            <a:noFill/>
            <a:miter lim="800000"/>
            <a:headEnd/>
            <a:tailEnd/>
          </a:ln>
        </p:spPr>
        <p:txBody>
          <a:bodyPr lIns="68580" tIns="34290" rIns="68580" bIns="34290">
            <a:spAutoFit/>
          </a:bodyPr>
          <a:lstStyle/>
          <a:p>
            <a:pPr defTabSz="914378">
              <a:spcBef>
                <a:spcPct val="50000"/>
              </a:spcBef>
            </a:pPr>
            <a:r>
              <a:rPr lang="en-US" altLang="zh-CN" sz="2100" kern="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透镜的概念</a:t>
            </a:r>
          </a:p>
        </p:txBody>
      </p:sp>
      <p:sp>
        <p:nvSpPr>
          <p:cNvPr id="9" name="文本框 13326"/>
          <p:cNvSpPr txBox="1">
            <a:spLocks noChangeArrowheads="1"/>
          </p:cNvSpPr>
          <p:nvPr/>
        </p:nvSpPr>
        <p:spPr bwMode="auto">
          <a:xfrm>
            <a:off x="495300" y="1788419"/>
            <a:ext cx="7127875" cy="346249"/>
          </a:xfrm>
          <a:prstGeom prst="rect">
            <a:avLst/>
          </a:prstGeom>
          <a:noFill/>
          <a:ln w="9525">
            <a:noFill/>
            <a:miter lim="800000"/>
            <a:headEnd/>
            <a:tailEnd/>
          </a:ln>
        </p:spPr>
        <p:txBody>
          <a:bodyPr lIns="68580" tIns="34290" rIns="68580" bIns="34290">
            <a:spAutoFit/>
          </a:bodyPr>
          <a:lstStyle/>
          <a:p>
            <a:pPr defTabSz="914378">
              <a:spcBef>
                <a:spcPct val="50000"/>
              </a:spcBef>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透镜</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是利用光的折射原理制成的光学器件。</a:t>
            </a:r>
          </a:p>
        </p:txBody>
      </p:sp>
      <p:grpSp>
        <p:nvGrpSpPr>
          <p:cNvPr id="10" name="组合 1"/>
          <p:cNvGrpSpPr>
            <a:grpSpLocks/>
          </p:cNvGrpSpPr>
          <p:nvPr/>
        </p:nvGrpSpPr>
        <p:grpSpPr bwMode="auto">
          <a:xfrm>
            <a:off x="1783462" y="2918966"/>
            <a:ext cx="5577077" cy="1165452"/>
            <a:chOff x="1795" y="4305"/>
            <a:chExt cx="10893" cy="4172"/>
          </a:xfrm>
        </p:grpSpPr>
        <p:pic>
          <p:nvPicPr>
            <p:cNvPr id="11" name="Picture 4" descr="C:\Users\Administrator\Desktop\09004002.jpg090040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 y="4305"/>
              <a:ext cx="4975" cy="4172"/>
            </a:xfrm>
            <a:prstGeom prst="rect">
              <a:avLst/>
            </a:prstGeom>
            <a:solidFill>
              <a:srgbClr val="003300"/>
            </a:solidFill>
            <a:ln w="9525">
              <a:noFill/>
              <a:miter lim="800000"/>
              <a:headEnd/>
              <a:tailEnd/>
            </a:ln>
          </p:spPr>
        </p:pic>
        <p:pic>
          <p:nvPicPr>
            <p:cNvPr id="12" name="Picture 5" descr="C:\Users\Administrator\Desktop\09004003.jpg090040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0" y="4355"/>
              <a:ext cx="5687" cy="4072"/>
            </a:xfrm>
            <a:prstGeom prst="rect">
              <a:avLst/>
            </a:prstGeom>
            <a:noFill/>
            <a:ln w="9525">
              <a:noFill/>
              <a:miter lim="800000"/>
              <a:headEnd/>
              <a:tailEnd/>
            </a:ln>
          </p:spPr>
        </p:pic>
      </p:grpSp>
      <p:sp>
        <p:nvSpPr>
          <p:cNvPr id="13" name="文本框 12">
            <a:extLst>
              <a:ext uri="{FF2B5EF4-FFF2-40B4-BE49-F238E27FC236}">
                <a16:creationId xmlns:a16="http://schemas.microsoft.com/office/drawing/2014/main" id="{E69DD5F3-D6BD-4550-8352-778CFFC38F22}"/>
              </a:ext>
            </a:extLst>
          </p:cNvPr>
          <p:cNvSpPr txBox="1"/>
          <p:nvPr/>
        </p:nvSpPr>
        <p:spPr>
          <a:xfrm>
            <a:off x="495300" y="547011"/>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一、凸透镜和凹透镜</a:t>
            </a:r>
          </a:p>
        </p:txBody>
      </p:sp>
    </p:spTree>
    <p:extLst>
      <p:ext uri="{BB962C8B-B14F-4D97-AF65-F5344CB8AC3E}">
        <p14:creationId xmlns:p14="http://schemas.microsoft.com/office/powerpoint/2010/main" val="10418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Right)">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4" descr="C:\Users\Administrator\Desktop\09004002.jpg090040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7090" y="1868355"/>
            <a:ext cx="2881767" cy="1377416"/>
          </a:xfrm>
          <a:prstGeom prst="rect">
            <a:avLst/>
          </a:prstGeom>
          <a:solidFill>
            <a:srgbClr val="003300"/>
          </a:solidFill>
          <a:ln w="9525">
            <a:noFill/>
            <a:miter lim="800000"/>
            <a:headEnd/>
            <a:tailEnd/>
          </a:ln>
        </p:spPr>
      </p:pic>
      <p:pic>
        <p:nvPicPr>
          <p:cNvPr id="9217" name="Picture 5" descr="C:\Users\Administrator\Desktop\09004003.jpg090040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7806" y="3269233"/>
            <a:ext cx="2586491" cy="1331342"/>
          </a:xfrm>
          <a:prstGeom prst="rect">
            <a:avLst/>
          </a:prstGeom>
          <a:noFill/>
          <a:ln w="9525">
            <a:noFill/>
            <a:miter lim="800000"/>
            <a:headEnd/>
            <a:tailEnd/>
          </a:ln>
        </p:spPr>
      </p:pic>
      <p:sp>
        <p:nvSpPr>
          <p:cNvPr id="9219" name="文本框 14337"/>
          <p:cNvSpPr txBox="1">
            <a:spLocks noChangeArrowheads="1"/>
          </p:cNvSpPr>
          <p:nvPr/>
        </p:nvSpPr>
        <p:spPr bwMode="auto">
          <a:xfrm>
            <a:off x="495300" y="1284722"/>
            <a:ext cx="3881436" cy="392415"/>
          </a:xfrm>
          <a:prstGeom prst="rect">
            <a:avLst/>
          </a:prstGeom>
          <a:noFill/>
          <a:ln w="9525">
            <a:noFill/>
            <a:miter lim="800000"/>
            <a:headEnd/>
            <a:tailEnd/>
          </a:ln>
        </p:spPr>
        <p:txBody>
          <a:bodyPr wrap="square" lIns="68580" tIns="34290" rIns="68580" bIns="34290">
            <a:spAutoFit/>
          </a:bodyPr>
          <a:lstStyle/>
          <a:p>
            <a:pPr defTabSz="914378">
              <a:spcBef>
                <a:spcPct val="50000"/>
              </a:spcBef>
            </a:pPr>
            <a:r>
              <a:rPr lang="en-US" altLang="zh-CN" sz="2100" kern="0" dirty="0">
                <a:latin typeface="Arial" panose="020B0604020202020204" pitchFamily="34" charset="0"/>
                <a:ea typeface="思源黑体 CN Medium" panose="020B0600000000000000" pitchFamily="34" charset="-122"/>
                <a:sym typeface="Arial" panose="020B0604020202020204" pitchFamily="34" charset="0"/>
              </a:rPr>
              <a:t>2.</a:t>
            </a: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透镜的种类</a:t>
            </a:r>
          </a:p>
        </p:txBody>
      </p:sp>
      <p:sp>
        <p:nvSpPr>
          <p:cNvPr id="14341" name="右箭头标注 14340"/>
          <p:cNvSpPr>
            <a:spLocks noChangeArrowheads="1"/>
          </p:cNvSpPr>
          <p:nvPr/>
        </p:nvSpPr>
        <p:spPr bwMode="auto">
          <a:xfrm>
            <a:off x="1730829" y="2037839"/>
            <a:ext cx="2775098" cy="1038449"/>
          </a:xfrm>
          <a:prstGeom prst="rightArrowCallout">
            <a:avLst>
              <a:gd name="adj1" fmla="val 25000"/>
              <a:gd name="adj2" fmla="val 42028"/>
              <a:gd name="adj3" fmla="val 28957"/>
              <a:gd name="adj4" fmla="val 73148"/>
            </a:avLst>
          </a:prstGeom>
          <a:noFill/>
          <a:ln w="0">
            <a:solidFill>
              <a:schemeClr val="tx1"/>
            </a:solidFill>
            <a:bevel/>
            <a:headEnd/>
            <a:tailEnd/>
          </a:ln>
          <a:scene3d>
            <a:camera prst="legacyObliqueBottomLeft"/>
            <a:lightRig rig="legacyFlat3" dir="t"/>
          </a:scene3d>
          <a:sp3d prstMaterial="legacyMatte">
            <a:bevelT w="13500" h="13500" prst="angle"/>
            <a:bevelB w="13500" h="13500" prst="angle"/>
            <a:extrusionClr>
              <a:schemeClr val="bg1"/>
            </a:extrusionClr>
          </a:sp3d>
        </p:spPr>
        <p:txBody>
          <a:bodyPr wrap="none" lIns="68580" tIns="34290" rIns="68580" bIns="34290" anchor="ctr">
            <a:flatTx/>
          </a:bodyPr>
          <a:lstStyle/>
          <a:p>
            <a:pPr algn="ctr" defTabSz="914378"/>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凸透镜</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中央</a:t>
            </a:r>
          </a:p>
          <a:p>
            <a:pPr algn="ctr" defTabSz="914378"/>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厚、边缘薄</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gn="ctr" defTabSz="914378"/>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（如放大镜）</a:t>
            </a:r>
          </a:p>
        </p:txBody>
      </p:sp>
      <p:sp>
        <p:nvSpPr>
          <p:cNvPr id="7" name="右箭头标注 6"/>
          <p:cNvSpPr>
            <a:spLocks noChangeArrowheads="1"/>
          </p:cNvSpPr>
          <p:nvPr/>
        </p:nvSpPr>
        <p:spPr bwMode="auto">
          <a:xfrm>
            <a:off x="1730829" y="3460082"/>
            <a:ext cx="2775098" cy="1038449"/>
          </a:xfrm>
          <a:prstGeom prst="rightArrowCallout">
            <a:avLst>
              <a:gd name="adj1" fmla="val 25000"/>
              <a:gd name="adj2" fmla="val 42028"/>
              <a:gd name="adj3" fmla="val 28957"/>
              <a:gd name="adj4" fmla="val 73148"/>
            </a:avLst>
          </a:prstGeom>
          <a:noFill/>
          <a:ln w="0">
            <a:solidFill>
              <a:schemeClr val="tx1"/>
            </a:solidFill>
            <a:bevel/>
            <a:headEnd/>
            <a:tailEnd/>
          </a:ln>
          <a:scene3d>
            <a:camera prst="legacyObliqueBottomLeft"/>
            <a:lightRig rig="legacyFlat3" dir="t"/>
          </a:scene3d>
          <a:sp3d prstMaterial="legacyMatte">
            <a:bevelT w="13500" h="13500" prst="angle"/>
            <a:bevelB w="13500" h="13500" prst="angle"/>
            <a:extrusionClr>
              <a:schemeClr val="bg1"/>
            </a:extrusionClr>
          </a:sp3d>
        </p:spPr>
        <p:txBody>
          <a:bodyPr wrap="none" lIns="68580" tIns="34290" rIns="68580" bIns="34290" anchor="ctr">
            <a:flatTx/>
          </a:bodyPr>
          <a:lstStyle/>
          <a:p>
            <a:pPr algn="ctr" defTabSz="914378"/>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凹透镜</a:t>
            </a: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中央</a:t>
            </a:r>
          </a:p>
          <a:p>
            <a:pPr algn="ctr" defTabSz="914378"/>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薄、边缘厚</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gn="ctr" defTabSz="914378"/>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（如近视镜片）</a:t>
            </a:r>
          </a:p>
        </p:txBody>
      </p:sp>
      <p:sp>
        <p:nvSpPr>
          <p:cNvPr id="8" name="文本框 7">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一、凸透镜和凹透镜</a:t>
            </a:r>
          </a:p>
        </p:txBody>
      </p:sp>
    </p:spTree>
    <p:extLst>
      <p:ext uri="{BB962C8B-B14F-4D97-AF65-F5344CB8AC3E}">
        <p14:creationId xmlns:p14="http://schemas.microsoft.com/office/powerpoint/2010/main" val="36888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dissolve">
                                      <p:cBhvr>
                                        <p:cTn id="7" dur="5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dissolve">
                                      <p:cBhvr>
                                        <p:cTn id="12" dur="500"/>
                                        <p:tgtEl>
                                          <p:spTgt spid="1434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17"/>
                                        </p:tgtEl>
                                        <p:attrNameLst>
                                          <p:attrName>style.visibility</p:attrName>
                                        </p:attrNameLst>
                                      </p:cBhvr>
                                      <p:to>
                                        <p:strVal val="visible"/>
                                      </p:to>
                                    </p:set>
                                    <p:anim calcmode="lin" valueType="num">
                                      <p:cBhvr>
                                        <p:cTn id="17" dur="500" fill="hold"/>
                                        <p:tgtEl>
                                          <p:spTgt spid="9217"/>
                                        </p:tgtEl>
                                        <p:attrNameLst>
                                          <p:attrName>ppt_x</p:attrName>
                                        </p:attrNameLst>
                                      </p:cBhvr>
                                      <p:tavLst>
                                        <p:tav tm="0">
                                          <p:val>
                                            <p:strVal val="#ppt_x"/>
                                          </p:val>
                                        </p:tav>
                                        <p:tav tm="100000">
                                          <p:val>
                                            <p:strVal val="#ppt_x"/>
                                          </p:val>
                                        </p:tav>
                                      </p:tavLst>
                                    </p:anim>
                                    <p:anim calcmode="lin" valueType="num">
                                      <p:cBhvr>
                                        <p:cTn id="18"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ldLvl="0" animBg="1"/>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7169"/>
          <p:cNvSpPr>
            <a:spLocks noGrp="1" noChangeArrowheads="1"/>
          </p:cNvSpPr>
          <p:nvPr>
            <p:ph type="title" idx="4294967295"/>
          </p:nvPr>
        </p:nvSpPr>
        <p:spPr bwMode="auto">
          <a:xfrm>
            <a:off x="504936" y="1096245"/>
            <a:ext cx="5080397" cy="757238"/>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l"/>
            <a:r>
              <a:rPr lang="en-US" altLang="zh-CN" sz="2100" dirty="0">
                <a:latin typeface="Arial" panose="020B0604020202020204" pitchFamily="34" charset="0"/>
                <a:ea typeface="思源黑体 CN Medium" panose="020B0600000000000000" pitchFamily="34" charset="-122"/>
                <a:sym typeface="Arial" panose="020B0604020202020204" pitchFamily="34" charset="0"/>
              </a:rPr>
              <a:t>3.</a:t>
            </a:r>
            <a:r>
              <a:rPr lang="zh-CN" altLang="en-US" sz="2100" dirty="0">
                <a:latin typeface="Arial" panose="020B0604020202020204" pitchFamily="34" charset="0"/>
                <a:ea typeface="思源黑体 CN Medium" panose="020B0600000000000000" pitchFamily="34" charset="-122"/>
                <a:sym typeface="Arial" panose="020B0604020202020204" pitchFamily="34" charset="0"/>
              </a:rPr>
              <a:t>透镜的光心与主光轴</a:t>
            </a:r>
          </a:p>
        </p:txBody>
      </p:sp>
      <p:sp>
        <p:nvSpPr>
          <p:cNvPr id="8194" name="文本框 7172"/>
          <p:cNvSpPr txBox="1">
            <a:spLocks noChangeArrowheads="1"/>
          </p:cNvSpPr>
          <p:nvPr/>
        </p:nvSpPr>
        <p:spPr bwMode="auto">
          <a:xfrm>
            <a:off x="561430" y="3082303"/>
            <a:ext cx="5216813" cy="484748"/>
          </a:xfrm>
          <a:prstGeom prst="rect">
            <a:avLst/>
          </a:prstGeom>
          <a:noFill/>
          <a:ln w="9525">
            <a:noFill/>
            <a:miter lim="800000"/>
            <a:headEnd/>
            <a:tailEnd/>
          </a:ln>
        </p:spPr>
        <p:txBody>
          <a:bodyPr wrap="none" lIns="68580" tIns="34290" rIns="68580" bIns="34290">
            <a:spAutoFit/>
          </a:bodyPr>
          <a:lstStyle/>
          <a:p>
            <a:pPr defTabSz="914378">
              <a:lnSpc>
                <a:spcPct val="150000"/>
              </a:lnSpc>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主光轴：</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透镜上通过两个球心的直线叫做主光轴。</a:t>
            </a:r>
          </a:p>
        </p:txBody>
      </p:sp>
      <p:sp>
        <p:nvSpPr>
          <p:cNvPr id="8195" name="文本框 7173"/>
          <p:cNvSpPr txBox="1">
            <a:spLocks noChangeArrowheads="1"/>
          </p:cNvSpPr>
          <p:nvPr/>
        </p:nvSpPr>
        <p:spPr bwMode="auto">
          <a:xfrm>
            <a:off x="561430" y="3595382"/>
            <a:ext cx="7548428" cy="900246"/>
          </a:xfrm>
          <a:prstGeom prst="rect">
            <a:avLst/>
          </a:prstGeom>
          <a:noFill/>
          <a:ln w="9525">
            <a:noFill/>
            <a:miter lim="800000"/>
            <a:headEnd/>
            <a:tailEnd/>
          </a:ln>
        </p:spPr>
        <p:txBody>
          <a:bodyPr wrap="square" lIns="68580" tIns="34290" rIns="68580" bIns="34290">
            <a:spAutoFit/>
          </a:bodyPr>
          <a:lstStyle/>
          <a:p>
            <a:pPr algn="just" defTabSz="914378">
              <a:lnSpc>
                <a:spcPct val="150000"/>
              </a:lnSpc>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光心：</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透镜主光轴上有一个特殊的点，凡是通过该点的光，其传播方向不改变，这个点叫做光心。</a:t>
            </a:r>
          </a:p>
        </p:txBody>
      </p:sp>
      <p:grpSp>
        <p:nvGrpSpPr>
          <p:cNvPr id="2" name="组合 41"/>
          <p:cNvGrpSpPr>
            <a:grpSpLocks/>
          </p:cNvGrpSpPr>
          <p:nvPr/>
        </p:nvGrpSpPr>
        <p:grpSpPr bwMode="auto">
          <a:xfrm>
            <a:off x="4874681" y="1881813"/>
            <a:ext cx="2634437" cy="1115437"/>
            <a:chOff x="7380" y="2235"/>
            <a:chExt cx="6201" cy="2552"/>
          </a:xfrm>
        </p:grpSpPr>
        <p:sp>
          <p:nvSpPr>
            <p:cNvPr id="9" name="椭圆 8"/>
            <p:cNvSpPr/>
            <p:nvPr/>
          </p:nvSpPr>
          <p:spPr>
            <a:xfrm>
              <a:off x="9940" y="2235"/>
              <a:ext cx="2040" cy="2042"/>
            </a:xfrm>
            <a:prstGeom prst="ellipse">
              <a:avLst/>
            </a:prstGeom>
            <a:solidFill>
              <a:schemeClr val="bg1"/>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endParaRPr lang="zh-CN" altLang="en-US"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6421" name="xjhgx3"/>
            <p:cNvSpPr/>
            <p:nvPr/>
          </p:nvSpPr>
          <p:spPr>
            <a:xfrm>
              <a:off x="9445" y="2573"/>
              <a:ext cx="718" cy="1366"/>
            </a:xfrm>
            <a:custGeom>
              <a:avLst/>
              <a:gdLst/>
              <a:ahLst/>
              <a:cxnLst/>
              <a:rect l="0" t="0" r="0" b="0"/>
              <a:pathLst>
                <a:path w="980" h="4408">
                  <a:moveTo>
                    <a:pt x="980" y="0"/>
                  </a:moveTo>
                  <a:lnTo>
                    <a:pt x="907" y="270"/>
                  </a:lnTo>
                  <a:lnTo>
                    <a:pt x="845" y="542"/>
                  </a:lnTo>
                  <a:lnTo>
                    <a:pt x="791" y="816"/>
                  </a:lnTo>
                  <a:lnTo>
                    <a:pt x="748" y="1091"/>
                  </a:lnTo>
                  <a:lnTo>
                    <a:pt x="714" y="1368"/>
                  </a:lnTo>
                  <a:lnTo>
                    <a:pt x="689" y="1646"/>
                  </a:lnTo>
                  <a:lnTo>
                    <a:pt x="675" y="1925"/>
                  </a:lnTo>
                  <a:lnTo>
                    <a:pt x="670" y="2204"/>
                  </a:lnTo>
                  <a:lnTo>
                    <a:pt x="675" y="2483"/>
                  </a:lnTo>
                  <a:lnTo>
                    <a:pt x="689" y="2762"/>
                  </a:lnTo>
                  <a:lnTo>
                    <a:pt x="714" y="3040"/>
                  </a:lnTo>
                  <a:lnTo>
                    <a:pt x="748" y="3317"/>
                  </a:lnTo>
                  <a:lnTo>
                    <a:pt x="791" y="3592"/>
                  </a:lnTo>
                  <a:lnTo>
                    <a:pt x="845" y="3866"/>
                  </a:lnTo>
                  <a:lnTo>
                    <a:pt x="907" y="4138"/>
                  </a:lnTo>
                  <a:lnTo>
                    <a:pt x="980" y="4408"/>
                  </a:lnTo>
                  <a:lnTo>
                    <a:pt x="0" y="4408"/>
                  </a:lnTo>
                  <a:lnTo>
                    <a:pt x="73" y="4138"/>
                  </a:lnTo>
                  <a:lnTo>
                    <a:pt x="135" y="3866"/>
                  </a:lnTo>
                  <a:lnTo>
                    <a:pt x="189" y="3592"/>
                  </a:lnTo>
                  <a:lnTo>
                    <a:pt x="232" y="3317"/>
                  </a:lnTo>
                  <a:lnTo>
                    <a:pt x="266" y="3040"/>
                  </a:lnTo>
                  <a:lnTo>
                    <a:pt x="291" y="2762"/>
                  </a:lnTo>
                  <a:lnTo>
                    <a:pt x="305" y="2483"/>
                  </a:lnTo>
                  <a:lnTo>
                    <a:pt x="310" y="2204"/>
                  </a:lnTo>
                  <a:lnTo>
                    <a:pt x="305" y="1925"/>
                  </a:lnTo>
                  <a:lnTo>
                    <a:pt x="291" y="1646"/>
                  </a:lnTo>
                  <a:lnTo>
                    <a:pt x="266" y="1368"/>
                  </a:lnTo>
                  <a:lnTo>
                    <a:pt x="232" y="1091"/>
                  </a:lnTo>
                  <a:lnTo>
                    <a:pt x="189" y="816"/>
                  </a:lnTo>
                  <a:lnTo>
                    <a:pt x="135" y="542"/>
                  </a:lnTo>
                  <a:lnTo>
                    <a:pt x="73" y="270"/>
                  </a:lnTo>
                  <a:lnTo>
                    <a:pt x="0" y="0"/>
                  </a:lnTo>
                  <a:lnTo>
                    <a:pt x="980" y="0"/>
                  </a:lnTo>
                  <a:close/>
                </a:path>
              </a:pathLst>
            </a:custGeom>
            <a:gradFill>
              <a:gsLst>
                <a:gs pos="0">
                  <a:schemeClr val="bg1">
                    <a:alpha val="50000"/>
                  </a:schemeClr>
                </a:gs>
                <a:gs pos="50000">
                  <a:srgbClr val="99CCFF"/>
                </a:gs>
                <a:gs pos="100000">
                  <a:schemeClr val="bg1"/>
                </a:gs>
              </a:gsLst>
              <a:lin ang="5400000" scaled="0"/>
            </a:gradFill>
            <a:ln w="22225" cap="flat" cmpd="sng">
              <a:solidFill>
                <a:srgbClr val="99CCFF"/>
              </a:solidFill>
              <a:prstDash val="solid"/>
              <a:round/>
              <a:headEnd type="none" w="med" len="med"/>
              <a:tailEnd type="none" w="med" len="med"/>
            </a:ln>
          </p:spPr>
          <p:txBody>
            <a:bodyPr/>
            <a:lstStyle/>
            <a:p>
              <a:pPr defTabSz="914378"/>
              <a:endParaRPr lang="zh-CN" altLang="en-US" kern="0" noProof="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 name="椭圆 14"/>
            <p:cNvSpPr/>
            <p:nvPr/>
          </p:nvSpPr>
          <p:spPr>
            <a:xfrm>
              <a:off x="7630" y="2235"/>
              <a:ext cx="2040" cy="2042"/>
            </a:xfrm>
            <a:prstGeom prst="ellipse">
              <a:avLst/>
            </a:prstGeom>
            <a:solidFill>
              <a:schemeClr val="bg1"/>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endParaRPr lang="zh-CN" altLang="en-US"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249" name="文本框 20"/>
            <p:cNvSpPr txBox="1">
              <a:spLocks noChangeArrowheads="1"/>
            </p:cNvSpPr>
            <p:nvPr/>
          </p:nvSpPr>
          <p:spPr bwMode="auto">
            <a:xfrm>
              <a:off x="8438" y="2977"/>
              <a:ext cx="574" cy="704"/>
            </a:xfrm>
            <a:prstGeom prst="rect">
              <a:avLst/>
            </a:prstGeom>
            <a:noFill/>
            <a:ln w="9525">
              <a:noFill/>
              <a:miter lim="800000"/>
              <a:headEnd/>
              <a:tailEnd/>
            </a:ln>
          </p:spPr>
          <p:txBody>
            <a:bodyPr wrap="none">
              <a:spAutoFit/>
            </a:bodyPr>
            <a:lstStyle/>
            <a:p>
              <a:pPr defTabSz="914378"/>
              <a:r>
                <a:rPr lang="zh-CN" altLang="en-US"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0250" name="文本框 21"/>
            <p:cNvSpPr txBox="1">
              <a:spLocks noChangeArrowheads="1"/>
            </p:cNvSpPr>
            <p:nvPr/>
          </p:nvSpPr>
          <p:spPr bwMode="auto">
            <a:xfrm>
              <a:off x="10749" y="2968"/>
              <a:ext cx="574" cy="704"/>
            </a:xfrm>
            <a:prstGeom prst="rect">
              <a:avLst/>
            </a:prstGeom>
            <a:noFill/>
            <a:ln w="9525">
              <a:noFill/>
              <a:miter lim="800000"/>
              <a:headEnd/>
              <a:tailEnd/>
            </a:ln>
          </p:spPr>
          <p:txBody>
            <a:bodyPr wrap="none">
              <a:spAutoFit/>
            </a:bodyPr>
            <a:lstStyle/>
            <a:p>
              <a:pPr defTabSz="914378"/>
              <a:r>
                <a:rPr lang="zh-CN" altLang="en-US"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0251" name="文本框 22"/>
            <p:cNvSpPr txBox="1">
              <a:spLocks noChangeArrowheads="1"/>
            </p:cNvSpPr>
            <p:nvPr/>
          </p:nvSpPr>
          <p:spPr bwMode="auto">
            <a:xfrm>
              <a:off x="9599" y="2977"/>
              <a:ext cx="574" cy="704"/>
            </a:xfrm>
            <a:prstGeom prst="rect">
              <a:avLst/>
            </a:prstGeom>
            <a:noFill/>
            <a:ln w="9525">
              <a:noFill/>
              <a:miter lim="800000"/>
              <a:headEnd/>
              <a:tailEnd/>
            </a:ln>
          </p:spPr>
          <p:txBody>
            <a:bodyPr wrap="none">
              <a:spAutoFit/>
            </a:bodyPr>
            <a:lstStyle/>
            <a:p>
              <a:pPr defTabSz="914378"/>
              <a:r>
                <a:rPr lang="zh-CN" altLang="en-US"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cxnSp>
          <p:nvCxnSpPr>
            <p:cNvPr id="24" name="直接连接符 23"/>
            <p:cNvCxnSpPr/>
            <p:nvPr/>
          </p:nvCxnSpPr>
          <p:spPr>
            <a:xfrm>
              <a:off x="7380" y="3302"/>
              <a:ext cx="5086" cy="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0253" name="文本框 28"/>
            <p:cNvSpPr txBox="1">
              <a:spLocks noChangeArrowheads="1"/>
            </p:cNvSpPr>
            <p:nvPr/>
          </p:nvSpPr>
          <p:spPr bwMode="auto">
            <a:xfrm>
              <a:off x="9667" y="3265"/>
              <a:ext cx="823" cy="704"/>
            </a:xfrm>
            <a:prstGeom prst="rect">
              <a:avLst/>
            </a:prstGeom>
            <a:noFill/>
            <a:ln w="9525">
              <a:noFill/>
              <a:miter lim="800000"/>
              <a:headEnd/>
              <a:tailEnd/>
            </a:ln>
          </p:spPr>
          <p:txBody>
            <a:bodyPr>
              <a:spAutoFit/>
            </a:bodyPr>
            <a:lstStyle/>
            <a:p>
              <a:pPr defTabSz="914378"/>
              <a:r>
                <a:rPr lang="en-US" altLang="zh-CN"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O</a:t>
              </a:r>
            </a:p>
          </p:txBody>
        </p:sp>
        <p:sp>
          <p:nvSpPr>
            <p:cNvPr id="10254" name="文本框 29"/>
            <p:cNvSpPr txBox="1">
              <a:spLocks noChangeArrowheads="1"/>
            </p:cNvSpPr>
            <p:nvPr/>
          </p:nvSpPr>
          <p:spPr bwMode="auto">
            <a:xfrm>
              <a:off x="8438" y="3363"/>
              <a:ext cx="823" cy="1033"/>
            </a:xfrm>
            <a:prstGeom prst="rect">
              <a:avLst/>
            </a:prstGeom>
            <a:noFill/>
            <a:ln w="9525">
              <a:noFill/>
              <a:miter lim="800000"/>
              <a:headEnd/>
              <a:tailEnd/>
            </a:ln>
          </p:spPr>
          <p:txBody>
            <a:bodyPr>
              <a:spAutoFit/>
            </a:bodyPr>
            <a:lstStyle/>
            <a:p>
              <a:pPr defTabSz="914378"/>
              <a:r>
                <a:rPr lang="en-US" altLang="zh-CN"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C</a:t>
              </a:r>
              <a:r>
                <a:rPr lang="en-US" altLang="zh-CN" i="1" kern="0" baseline="-25000">
                  <a:solidFill>
                    <a:srgbClr val="0000FF"/>
                  </a:solidFill>
                  <a:latin typeface="Arial" panose="020B0604020202020204" pitchFamily="34" charset="0"/>
                  <a:ea typeface="思源黑体 CN Medium" panose="020B0600000000000000" pitchFamily="34" charset="-122"/>
                  <a:sym typeface="Arial" panose="020B0604020202020204" pitchFamily="34" charset="0"/>
                </a:rPr>
                <a:t>1</a:t>
              </a:r>
            </a:p>
          </p:txBody>
        </p:sp>
        <p:sp>
          <p:nvSpPr>
            <p:cNvPr id="10255" name="文本框 30"/>
            <p:cNvSpPr txBox="1">
              <a:spLocks noChangeArrowheads="1"/>
            </p:cNvSpPr>
            <p:nvPr/>
          </p:nvSpPr>
          <p:spPr bwMode="auto">
            <a:xfrm>
              <a:off x="10774" y="3363"/>
              <a:ext cx="823" cy="1033"/>
            </a:xfrm>
            <a:prstGeom prst="rect">
              <a:avLst/>
            </a:prstGeom>
            <a:noFill/>
            <a:ln w="9525">
              <a:noFill/>
              <a:miter lim="800000"/>
              <a:headEnd/>
              <a:tailEnd/>
            </a:ln>
          </p:spPr>
          <p:txBody>
            <a:bodyPr>
              <a:spAutoFit/>
            </a:bodyPr>
            <a:lstStyle/>
            <a:p>
              <a:pPr defTabSz="914378"/>
              <a:r>
                <a:rPr lang="en-US" altLang="zh-CN"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C</a:t>
              </a:r>
              <a:r>
                <a:rPr lang="en-US" altLang="zh-CN" i="1" kern="0" baseline="-25000">
                  <a:solidFill>
                    <a:srgbClr val="0000FF"/>
                  </a:solidFill>
                  <a:latin typeface="Arial" panose="020B0604020202020204" pitchFamily="34" charset="0"/>
                  <a:ea typeface="思源黑体 CN Medium" panose="020B0600000000000000" pitchFamily="34" charset="-122"/>
                  <a:sym typeface="Arial" panose="020B0604020202020204" pitchFamily="34" charset="0"/>
                </a:rPr>
                <a:t>2</a:t>
              </a:r>
            </a:p>
          </p:txBody>
        </p:sp>
        <p:sp>
          <p:nvSpPr>
            <p:cNvPr id="10256" name="文本框 37"/>
            <p:cNvSpPr txBox="1">
              <a:spLocks noChangeArrowheads="1"/>
            </p:cNvSpPr>
            <p:nvPr/>
          </p:nvSpPr>
          <p:spPr bwMode="auto">
            <a:xfrm>
              <a:off x="9473" y="3872"/>
              <a:ext cx="951" cy="915"/>
            </a:xfrm>
            <a:prstGeom prst="rect">
              <a:avLst/>
            </a:prstGeom>
            <a:noFill/>
            <a:ln w="9525">
              <a:noFill/>
              <a:miter lim="800000"/>
              <a:headEnd/>
              <a:tailEnd/>
            </a:ln>
          </p:spPr>
          <p:txBody>
            <a:bodyPr wrap="square">
              <a:spAutoFit/>
            </a:bodyPr>
            <a:lstStyle/>
            <a:p>
              <a:pPr defTabSz="914378"/>
              <a:r>
                <a:rPr lang="zh-CN" altLang="zh-CN" sz="1500" b="1" kern="0" baseline="-2500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光心</a:t>
              </a:r>
            </a:p>
          </p:txBody>
        </p:sp>
        <p:sp>
          <p:nvSpPr>
            <p:cNvPr id="10257" name="文本框 39"/>
            <p:cNvSpPr txBox="1">
              <a:spLocks noChangeArrowheads="1"/>
            </p:cNvSpPr>
            <p:nvPr/>
          </p:nvSpPr>
          <p:spPr bwMode="auto">
            <a:xfrm>
              <a:off x="12074" y="2701"/>
              <a:ext cx="1507" cy="634"/>
            </a:xfrm>
            <a:prstGeom prst="rect">
              <a:avLst/>
            </a:prstGeom>
            <a:noFill/>
            <a:ln w="9525">
              <a:noFill/>
              <a:miter lim="800000"/>
              <a:headEnd/>
              <a:tailEnd/>
            </a:ln>
          </p:spPr>
          <p:txBody>
            <a:bodyPr>
              <a:spAutoFit/>
            </a:bodyPr>
            <a:lstStyle/>
            <a:p>
              <a:pPr defTabSz="914378"/>
              <a:r>
                <a:rPr lang="zh-CN" altLang="zh-CN" sz="1800" b="1" kern="0" baseline="-25000">
                  <a:solidFill>
                    <a:srgbClr val="0000FF"/>
                  </a:solidFill>
                  <a:latin typeface="Arial" panose="020B0604020202020204" pitchFamily="34" charset="0"/>
                  <a:ea typeface="思源黑体 CN Medium" panose="020B0600000000000000" pitchFamily="34" charset="-122"/>
                  <a:sym typeface="Arial" panose="020B0604020202020204" pitchFamily="34" charset="0"/>
                </a:rPr>
                <a:t>主光轴</a:t>
              </a:r>
            </a:p>
          </p:txBody>
        </p:sp>
      </p:grpSp>
      <p:grpSp>
        <p:nvGrpSpPr>
          <p:cNvPr id="3" name="组合 1"/>
          <p:cNvGrpSpPr>
            <a:grpSpLocks/>
          </p:cNvGrpSpPr>
          <p:nvPr/>
        </p:nvGrpSpPr>
        <p:grpSpPr bwMode="auto">
          <a:xfrm>
            <a:off x="1727298" y="1891983"/>
            <a:ext cx="2548393" cy="984761"/>
            <a:chOff x="1411" y="2667"/>
            <a:chExt cx="5998" cy="2255"/>
          </a:xfrm>
        </p:grpSpPr>
        <p:grpSp>
          <p:nvGrpSpPr>
            <p:cNvPr id="4" name="组合 40"/>
            <p:cNvGrpSpPr>
              <a:grpSpLocks/>
            </p:cNvGrpSpPr>
            <p:nvPr/>
          </p:nvGrpSpPr>
          <p:grpSpPr bwMode="auto">
            <a:xfrm>
              <a:off x="1411" y="2667"/>
              <a:ext cx="5088" cy="2255"/>
              <a:chOff x="1331" y="2251"/>
              <a:chExt cx="5088" cy="2255"/>
            </a:xfrm>
          </p:grpSpPr>
          <p:grpSp>
            <p:nvGrpSpPr>
              <p:cNvPr id="5" name="组合 9"/>
              <p:cNvGrpSpPr>
                <a:grpSpLocks/>
              </p:cNvGrpSpPr>
              <p:nvPr/>
            </p:nvGrpSpPr>
            <p:grpSpPr bwMode="auto">
              <a:xfrm>
                <a:off x="1907" y="2251"/>
                <a:ext cx="3724" cy="2041"/>
                <a:chOff x="5061" y="2579"/>
                <a:chExt cx="3724" cy="2041"/>
              </a:xfrm>
            </p:grpSpPr>
            <p:sp>
              <p:nvSpPr>
                <p:cNvPr id="6" name="椭圆 5"/>
                <p:cNvSpPr/>
                <p:nvPr/>
              </p:nvSpPr>
              <p:spPr>
                <a:xfrm>
                  <a:off x="5060" y="2579"/>
                  <a:ext cx="2043" cy="2040"/>
                </a:xfrm>
                <a:prstGeom prst="ellipse">
                  <a:avLst/>
                </a:prstGeom>
                <a:solidFill>
                  <a:schemeClr val="bg1"/>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endParaRPr lang="zh-CN" altLang="en-US"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椭圆 6"/>
                <p:cNvSpPr/>
                <p:nvPr/>
              </p:nvSpPr>
              <p:spPr>
                <a:xfrm>
                  <a:off x="6743" y="2579"/>
                  <a:ext cx="2043" cy="2040"/>
                </a:xfrm>
                <a:prstGeom prst="ellipse">
                  <a:avLst/>
                </a:prstGeom>
                <a:solidFill>
                  <a:schemeClr val="bg1"/>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endParaRPr lang="zh-CN" altLang="en-US"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263" name="xjhgx2"/>
                <p:cNvSpPr>
                  <a:spLocks noChangeArrowheads="1"/>
                </p:cNvSpPr>
                <p:nvPr/>
              </p:nvSpPr>
              <p:spPr bwMode="auto">
                <a:xfrm>
                  <a:off x="6755" y="3029"/>
                  <a:ext cx="343" cy="1128"/>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FFFFFF">
                        <a:alpha val="50000"/>
                      </a:srgbClr>
                    </a:gs>
                    <a:gs pos="50000">
                      <a:srgbClr val="99CCFF">
                        <a:alpha val="50000"/>
                      </a:srgbClr>
                    </a:gs>
                    <a:gs pos="100000">
                      <a:srgbClr val="FFFFFF">
                        <a:alpha val="50000"/>
                      </a:srgbClr>
                    </a:gs>
                    <a:gs pos="100000">
                      <a:srgbClr val="FFFFFF">
                        <a:alpha val="50000"/>
                      </a:srgbClr>
                    </a:gs>
                    <a:gs pos="100000">
                      <a:srgbClr val="FFFFFF">
                        <a:alpha val="50000"/>
                      </a:srgbClr>
                    </a:gs>
                    <a:gs pos="100000">
                      <a:srgbClr val="FFFFFF">
                        <a:alpha val="50000"/>
                      </a:srgbClr>
                    </a:gs>
                    <a:gs pos="100000">
                      <a:srgbClr val="FFFFFF">
                        <a:alpha val="50000"/>
                      </a:srgbClr>
                    </a:gs>
                    <a:gs pos="100000">
                      <a:srgbClr val="FFFFFF">
                        <a:alpha val="50000"/>
                      </a:srgbClr>
                    </a:gs>
                    <a:gs pos="100000">
                      <a:srgbClr val="FFFFFF">
                        <a:alpha val="50000"/>
                      </a:srgbClr>
                    </a:gs>
                    <a:gs pos="100000">
                      <a:srgbClr val="FFFFFF">
                        <a:alpha val="50000"/>
                      </a:srgbClr>
                    </a:gs>
                    <a:gs pos="100000">
                      <a:srgbClr val="FFFFFF">
                        <a:alpha val="50000"/>
                      </a:srgbClr>
                    </a:gs>
                    <a:gs pos="100000">
                      <a:srgbClr val="FFFFFF">
                        <a:alpha val="50000"/>
                      </a:srgbClr>
                    </a:gs>
                    <a:gs pos="100000">
                      <a:srgbClr val="FFFFFF">
                        <a:alpha val="50000"/>
                      </a:srgbClr>
                    </a:gs>
                    <a:gs pos="100000">
                      <a:srgbClr val="FFFFFF">
                        <a:alpha val="50000"/>
                      </a:srgbClr>
                    </a:gs>
                  </a:gsLst>
                  <a:lin ang="5400000"/>
                </a:gradFill>
                <a:ln w="22225">
                  <a:solidFill>
                    <a:srgbClr val="99CCFF"/>
                  </a:solidFill>
                  <a:round/>
                  <a:headEnd/>
                  <a:tailEnd/>
                </a:ln>
              </p:spPr>
              <p:txBody>
                <a:bodyPr/>
                <a:lstStyle/>
                <a:p>
                  <a:pPr defTabSz="914378"/>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0264" name="文本框 11"/>
              <p:cNvSpPr txBox="1">
                <a:spLocks noChangeArrowheads="1"/>
              </p:cNvSpPr>
              <p:nvPr/>
            </p:nvSpPr>
            <p:spPr bwMode="auto">
              <a:xfrm>
                <a:off x="2701" y="2984"/>
                <a:ext cx="574" cy="705"/>
              </a:xfrm>
              <a:prstGeom prst="rect">
                <a:avLst/>
              </a:prstGeom>
              <a:noFill/>
              <a:ln w="9525">
                <a:noFill/>
                <a:miter lim="800000"/>
                <a:headEnd/>
                <a:tailEnd/>
              </a:ln>
            </p:spPr>
            <p:txBody>
              <a:bodyPr wrap="none">
                <a:spAutoFit/>
              </a:bodyPr>
              <a:lstStyle/>
              <a:p>
                <a:pPr defTabSz="914378"/>
                <a:r>
                  <a:rPr lang="zh-CN" altLang="en-US"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0265" name="文本框 12"/>
              <p:cNvSpPr txBox="1">
                <a:spLocks noChangeArrowheads="1"/>
              </p:cNvSpPr>
              <p:nvPr/>
            </p:nvSpPr>
            <p:spPr bwMode="auto">
              <a:xfrm>
                <a:off x="4400" y="2984"/>
                <a:ext cx="574" cy="705"/>
              </a:xfrm>
              <a:prstGeom prst="rect">
                <a:avLst/>
              </a:prstGeom>
              <a:noFill/>
              <a:ln w="9525">
                <a:noFill/>
                <a:miter lim="800000"/>
                <a:headEnd/>
                <a:tailEnd/>
              </a:ln>
            </p:spPr>
            <p:txBody>
              <a:bodyPr wrap="none">
                <a:spAutoFit/>
              </a:bodyPr>
              <a:lstStyle/>
              <a:p>
                <a:pPr defTabSz="914378"/>
                <a:r>
                  <a:rPr lang="zh-CN" altLang="en-US"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0266" name="文本框 13"/>
              <p:cNvSpPr txBox="1">
                <a:spLocks noChangeArrowheads="1"/>
              </p:cNvSpPr>
              <p:nvPr/>
            </p:nvSpPr>
            <p:spPr bwMode="auto">
              <a:xfrm>
                <a:off x="3550" y="2984"/>
                <a:ext cx="574" cy="705"/>
              </a:xfrm>
              <a:prstGeom prst="rect">
                <a:avLst/>
              </a:prstGeom>
              <a:noFill/>
              <a:ln w="9525">
                <a:noFill/>
                <a:miter lim="800000"/>
                <a:headEnd/>
                <a:tailEnd/>
              </a:ln>
            </p:spPr>
            <p:txBody>
              <a:bodyPr wrap="none">
                <a:spAutoFit/>
              </a:bodyPr>
              <a:lstStyle/>
              <a:p>
                <a:pPr defTabSz="914378"/>
                <a:r>
                  <a:rPr lang="zh-CN" altLang="en-US"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0267" name="文本框 25"/>
              <p:cNvSpPr txBox="1">
                <a:spLocks noChangeArrowheads="1"/>
              </p:cNvSpPr>
              <p:nvPr/>
            </p:nvSpPr>
            <p:spPr bwMode="auto">
              <a:xfrm>
                <a:off x="2613" y="3363"/>
                <a:ext cx="823" cy="1034"/>
              </a:xfrm>
              <a:prstGeom prst="rect">
                <a:avLst/>
              </a:prstGeom>
              <a:noFill/>
              <a:ln w="9525">
                <a:noFill/>
                <a:miter lim="800000"/>
                <a:headEnd/>
                <a:tailEnd/>
              </a:ln>
            </p:spPr>
            <p:txBody>
              <a:bodyPr>
                <a:spAutoFit/>
              </a:bodyPr>
              <a:lstStyle/>
              <a:p>
                <a:pPr defTabSz="914378"/>
                <a:r>
                  <a:rPr lang="en-US" altLang="zh-CN"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C</a:t>
                </a:r>
                <a:r>
                  <a:rPr lang="en-US" altLang="zh-CN" i="1" kern="0" baseline="-25000">
                    <a:solidFill>
                      <a:srgbClr val="0000FF"/>
                    </a:solidFill>
                    <a:latin typeface="Arial" panose="020B0604020202020204" pitchFamily="34" charset="0"/>
                    <a:ea typeface="思源黑体 CN Medium" panose="020B0600000000000000" pitchFamily="34" charset="-122"/>
                    <a:sym typeface="Arial" panose="020B0604020202020204" pitchFamily="34" charset="0"/>
                  </a:rPr>
                  <a:t>1</a:t>
                </a:r>
              </a:p>
            </p:txBody>
          </p:sp>
          <p:sp>
            <p:nvSpPr>
              <p:cNvPr id="10268" name="文本框 26"/>
              <p:cNvSpPr txBox="1">
                <a:spLocks noChangeArrowheads="1"/>
              </p:cNvSpPr>
              <p:nvPr/>
            </p:nvSpPr>
            <p:spPr bwMode="auto">
              <a:xfrm>
                <a:off x="4400" y="3363"/>
                <a:ext cx="823" cy="1034"/>
              </a:xfrm>
              <a:prstGeom prst="rect">
                <a:avLst/>
              </a:prstGeom>
              <a:noFill/>
              <a:ln w="9525">
                <a:noFill/>
                <a:miter lim="800000"/>
                <a:headEnd/>
                <a:tailEnd/>
              </a:ln>
            </p:spPr>
            <p:txBody>
              <a:bodyPr>
                <a:spAutoFit/>
              </a:bodyPr>
              <a:lstStyle/>
              <a:p>
                <a:pPr defTabSz="914378"/>
                <a:r>
                  <a:rPr lang="en-US" altLang="zh-CN"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C</a:t>
                </a:r>
                <a:r>
                  <a:rPr lang="en-US" altLang="zh-CN" i="1" kern="0" baseline="-25000">
                    <a:solidFill>
                      <a:srgbClr val="0000FF"/>
                    </a:solidFill>
                    <a:latin typeface="Arial" panose="020B0604020202020204" pitchFamily="34" charset="0"/>
                    <a:ea typeface="思源黑体 CN Medium" panose="020B0600000000000000" pitchFamily="34" charset="-122"/>
                    <a:sym typeface="Arial" panose="020B0604020202020204" pitchFamily="34" charset="0"/>
                  </a:rPr>
                  <a:t>2</a:t>
                </a:r>
              </a:p>
            </p:txBody>
          </p:sp>
          <p:sp>
            <p:nvSpPr>
              <p:cNvPr id="10269" name="文本框 27"/>
              <p:cNvSpPr txBox="1">
                <a:spLocks noChangeArrowheads="1"/>
              </p:cNvSpPr>
              <p:nvPr/>
            </p:nvSpPr>
            <p:spPr bwMode="auto">
              <a:xfrm>
                <a:off x="3576" y="3210"/>
                <a:ext cx="823" cy="705"/>
              </a:xfrm>
              <a:prstGeom prst="rect">
                <a:avLst/>
              </a:prstGeom>
              <a:noFill/>
              <a:ln w="9525">
                <a:noFill/>
                <a:miter lim="800000"/>
                <a:headEnd/>
                <a:tailEnd/>
              </a:ln>
            </p:spPr>
            <p:txBody>
              <a:bodyPr>
                <a:spAutoFit/>
              </a:bodyPr>
              <a:lstStyle/>
              <a:p>
                <a:pPr defTabSz="914378"/>
                <a:r>
                  <a:rPr lang="en-US" altLang="zh-CN" i="1"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O</a:t>
                </a:r>
              </a:p>
            </p:txBody>
          </p:sp>
          <p:sp>
            <p:nvSpPr>
              <p:cNvPr id="10270" name="文本框 36"/>
              <p:cNvSpPr txBox="1">
                <a:spLocks noChangeArrowheads="1"/>
              </p:cNvSpPr>
              <p:nvPr/>
            </p:nvSpPr>
            <p:spPr bwMode="auto">
              <a:xfrm>
                <a:off x="3463" y="3942"/>
                <a:ext cx="1085" cy="564"/>
              </a:xfrm>
              <a:prstGeom prst="rect">
                <a:avLst/>
              </a:prstGeom>
              <a:noFill/>
              <a:ln w="9525">
                <a:noFill/>
                <a:miter lim="800000"/>
                <a:headEnd/>
                <a:tailEnd/>
              </a:ln>
            </p:spPr>
            <p:txBody>
              <a:bodyPr wrap="square">
                <a:spAutoFit/>
              </a:bodyPr>
              <a:lstStyle/>
              <a:p>
                <a:pPr defTabSz="914378"/>
                <a:r>
                  <a:rPr lang="zh-CN" altLang="zh-CN" sz="1500" b="1" kern="0" baseline="-2500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光心</a:t>
                </a:r>
              </a:p>
            </p:txBody>
          </p:sp>
          <p:cxnSp>
            <p:nvCxnSpPr>
              <p:cNvPr id="11" name="直接连接符 10"/>
              <p:cNvCxnSpPr/>
              <p:nvPr/>
            </p:nvCxnSpPr>
            <p:spPr>
              <a:xfrm>
                <a:off x="1331" y="3308"/>
                <a:ext cx="508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272" name="文本框 38"/>
            <p:cNvSpPr txBox="1">
              <a:spLocks noChangeArrowheads="1"/>
            </p:cNvSpPr>
            <p:nvPr/>
          </p:nvSpPr>
          <p:spPr bwMode="auto">
            <a:xfrm>
              <a:off x="5824" y="3123"/>
              <a:ext cx="1585" cy="634"/>
            </a:xfrm>
            <a:prstGeom prst="rect">
              <a:avLst/>
            </a:prstGeom>
            <a:noFill/>
            <a:ln w="9525">
              <a:noFill/>
              <a:miter lim="800000"/>
              <a:headEnd/>
              <a:tailEnd/>
            </a:ln>
          </p:spPr>
          <p:txBody>
            <a:bodyPr>
              <a:spAutoFit/>
            </a:bodyPr>
            <a:lstStyle/>
            <a:p>
              <a:pPr defTabSz="914378"/>
              <a:r>
                <a:rPr lang="zh-CN" altLang="zh-CN" sz="1800" b="1" kern="0" baseline="-2500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主光轴</a:t>
              </a:r>
            </a:p>
          </p:txBody>
        </p:sp>
      </p:grpSp>
      <p:sp>
        <p:nvSpPr>
          <p:cNvPr id="33" name="文本框 32">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一、凸透镜和凹透镜</a:t>
            </a:r>
          </a:p>
        </p:txBody>
      </p:sp>
    </p:spTree>
    <p:extLst>
      <p:ext uri="{BB962C8B-B14F-4D97-AF65-F5344CB8AC3E}">
        <p14:creationId xmlns:p14="http://schemas.microsoft.com/office/powerpoint/2010/main" val="201302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wipe(left)">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8195"/>
                                        </p:tgtEl>
                                        <p:attrNameLst>
                                          <p:attrName>style.visibility</p:attrName>
                                        </p:attrNameLst>
                                      </p:cBhvr>
                                      <p:to>
                                        <p:strVal val="visible"/>
                                      </p:to>
                                    </p:set>
                                    <p:anim calcmode="discrete" valueType="clr">
                                      <p:cBhvr override="childStyle">
                                        <p:cTn id="22" dur="100"/>
                                        <p:tgtEl>
                                          <p:spTgt spid="8195"/>
                                        </p:tgtEl>
                                        <p:attrNameLst>
                                          <p:attrName>style.color</p:attrName>
                                        </p:attrNameLst>
                                      </p:cBhvr>
                                      <p:tavLst>
                                        <p:tav tm="0">
                                          <p:val>
                                            <p:clrVal>
                                              <a:schemeClr val="bg1"/>
                                            </p:clrVal>
                                          </p:val>
                                        </p:tav>
                                        <p:tav tm="50000">
                                          <p:val>
                                            <p:clrVal>
                                              <a:schemeClr val="bg1"/>
                                            </p:clrVal>
                                          </p:val>
                                        </p:tav>
                                      </p:tavLst>
                                    </p:anim>
                                    <p:anim calcmode="discrete" valueType="clr">
                                      <p:cBhvr>
                                        <p:cTn id="23" dur="100"/>
                                        <p:tgtEl>
                                          <p:spTgt spid="8195"/>
                                        </p:tgtEl>
                                        <p:attrNameLst>
                                          <p:attrName>fillcolor</p:attrName>
                                        </p:attrNameLst>
                                      </p:cBhvr>
                                      <p:tavLst>
                                        <p:tav tm="0">
                                          <p:val>
                                            <p:clrVal>
                                              <a:schemeClr val="accent2"/>
                                            </p:clrVal>
                                          </p:val>
                                        </p:tav>
                                        <p:tav tm="50000">
                                          <p:val>
                                            <p:clrVal>
                                              <a:schemeClr val="hlink"/>
                                            </p:clrVal>
                                          </p:val>
                                        </p:tav>
                                      </p:tavLst>
                                    </p:anim>
                                    <p:set>
                                      <p:cBhvr>
                                        <p:cTn id="24" dur="100"/>
                                        <p:tgtEl>
                                          <p:spTgt spid="81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a:grpSpLocks/>
          </p:cNvGrpSpPr>
          <p:nvPr/>
        </p:nvGrpSpPr>
        <p:grpSpPr bwMode="auto">
          <a:xfrm>
            <a:off x="793297" y="2702262"/>
            <a:ext cx="6864803" cy="1797881"/>
            <a:chOff x="560" y="3194"/>
            <a:chExt cx="12811" cy="6635"/>
          </a:xfrm>
        </p:grpSpPr>
        <p:sp>
          <p:nvSpPr>
            <p:cNvPr id="12290" name="AutoShape 4"/>
            <p:cNvSpPr>
              <a:spLocks noChangeArrowheads="1"/>
            </p:cNvSpPr>
            <p:nvPr/>
          </p:nvSpPr>
          <p:spPr bwMode="auto">
            <a:xfrm rot="5400000">
              <a:off x="6216" y="5563"/>
              <a:ext cx="2607" cy="2382"/>
            </a:xfrm>
            <a:prstGeom prst="triangle">
              <a:avLst>
                <a:gd name="adj" fmla="val 46731"/>
              </a:avLst>
            </a:prstGeom>
            <a:gradFill rotWithShape="1">
              <a:gsLst>
                <a:gs pos="0">
                  <a:srgbClr val="6D6589">
                    <a:alpha val="62000"/>
                  </a:srgbClr>
                </a:gs>
                <a:gs pos="100000">
                  <a:srgbClr val="BEB1EF">
                    <a:alpha val="59000"/>
                  </a:srgbClr>
                </a:gs>
              </a:gsLst>
              <a:lin ang="5400000" scaled="1"/>
            </a:gradFill>
            <a:ln w="9525">
              <a:noFill/>
              <a:miter lim="800000"/>
              <a:headEnd/>
              <a:tailEnd/>
            </a:ln>
          </p:spPr>
          <p:txBody>
            <a:bodyPr rot="10800000" vert="eaVert" wrap="none" anchor="ctr"/>
            <a:lstStyle/>
            <a:p>
              <a:pPr defTabSz="914378"/>
              <a:endParaRPr lang="zh-CN" altLang="en-US" sz="2800" b="1"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291" name="AutoShape 2"/>
            <p:cNvSpPr>
              <a:spLocks noChangeArrowheads="1"/>
            </p:cNvSpPr>
            <p:nvPr/>
          </p:nvSpPr>
          <p:spPr bwMode="auto">
            <a:xfrm rot="-5400000">
              <a:off x="7574" y="4033"/>
              <a:ext cx="6635" cy="4930"/>
            </a:xfrm>
            <a:prstGeom prst="triangle">
              <a:avLst>
                <a:gd name="adj" fmla="val 47088"/>
              </a:avLst>
            </a:prstGeom>
            <a:gradFill rotWithShape="1">
              <a:gsLst>
                <a:gs pos="0">
                  <a:srgbClr val="736B90">
                    <a:alpha val="62999"/>
                  </a:srgbClr>
                </a:gs>
                <a:gs pos="100000">
                  <a:srgbClr val="BEB1EF">
                    <a:alpha val="0"/>
                  </a:srgbClr>
                </a:gs>
              </a:gsLst>
              <a:lin ang="5400000" scaled="1"/>
            </a:gradFill>
            <a:ln w="9525">
              <a:noFill/>
              <a:miter lim="800000"/>
              <a:headEnd/>
              <a:tailEnd/>
            </a:ln>
          </p:spPr>
          <p:txBody>
            <a:bodyPr vert="eaVert" wrap="none" anchor="ctr"/>
            <a:lstStyle/>
            <a:p>
              <a:pPr defTabSz="914378"/>
              <a:endParaRPr lang="zh-CN" altLang="en-US" sz="2800" b="1"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292" name="Rectangle 5"/>
            <p:cNvSpPr>
              <a:spLocks noChangeArrowheads="1"/>
            </p:cNvSpPr>
            <p:nvPr/>
          </p:nvSpPr>
          <p:spPr bwMode="auto">
            <a:xfrm>
              <a:off x="560" y="5464"/>
              <a:ext cx="5783" cy="2610"/>
            </a:xfrm>
            <a:prstGeom prst="rect">
              <a:avLst/>
            </a:prstGeom>
            <a:gradFill rotWithShape="1">
              <a:gsLst>
                <a:gs pos="0">
                  <a:srgbClr val="C3BAEE">
                    <a:alpha val="73000"/>
                  </a:srgbClr>
                </a:gs>
                <a:gs pos="50000">
                  <a:srgbClr val="A199C4">
                    <a:alpha val="73000"/>
                  </a:srgbClr>
                </a:gs>
                <a:gs pos="100000">
                  <a:srgbClr val="C3BAEE">
                    <a:alpha val="73000"/>
                  </a:srgbClr>
                </a:gs>
              </a:gsLst>
              <a:lin ang="5400000" scaled="1"/>
            </a:gradFill>
            <a:ln w="9525">
              <a:noFill/>
              <a:miter lim="800000"/>
              <a:headEnd/>
              <a:tailEnd/>
            </a:ln>
          </p:spPr>
          <p:txBody>
            <a:bodyPr wrap="none" anchor="ctr"/>
            <a:lstStyle/>
            <a:p>
              <a:pPr defTabSz="914378"/>
              <a:endParaRPr lang="zh-CN" altLang="en-US" sz="2800" b="1"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5" name="组合 11331"/>
          <p:cNvGrpSpPr>
            <a:grpSpLocks/>
          </p:cNvGrpSpPr>
          <p:nvPr/>
        </p:nvGrpSpPr>
        <p:grpSpPr bwMode="auto">
          <a:xfrm>
            <a:off x="3490382" y="2914070"/>
            <a:ext cx="292860" cy="1456585"/>
            <a:chOff x="2517" y="1141"/>
            <a:chExt cx="136" cy="635"/>
          </a:xfrm>
        </p:grpSpPr>
        <p:sp>
          <p:nvSpPr>
            <p:cNvPr id="12294" name="xjhgx2"/>
            <p:cNvSpPr>
              <a:spLocks noChangeArrowheads="1"/>
            </p:cNvSpPr>
            <p:nvPr/>
          </p:nvSpPr>
          <p:spPr bwMode="auto">
            <a:xfrm>
              <a:off x="2517" y="1141"/>
              <a:ext cx="136" cy="635"/>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99CCFF"/>
                </a:gs>
                <a:gs pos="100000">
                  <a:srgbClr val="D5FFFF"/>
                </a:gs>
              </a:gsLst>
              <a:path path="rect">
                <a:fillToRect l="50000" t="50000" r="50000" b="50000"/>
              </a:path>
            </a:gradFill>
            <a:ln w="28575">
              <a:solidFill>
                <a:srgbClr val="2D5FFF"/>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295" name="直接连接符 11333"/>
            <p:cNvSpPr>
              <a:spLocks noChangeShapeType="1"/>
            </p:cNvSpPr>
            <p:nvPr/>
          </p:nvSpPr>
          <p:spPr bwMode="auto">
            <a:xfrm>
              <a:off x="2585" y="1162"/>
              <a:ext cx="0" cy="612"/>
            </a:xfrm>
            <a:prstGeom prst="line">
              <a:avLst/>
            </a:prstGeom>
            <a:noFill/>
            <a:ln w="12700">
              <a:solidFill>
                <a:srgbClr val="99CCFF"/>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70659" name="Line 3"/>
          <p:cNvSpPr>
            <a:spLocks noChangeShapeType="1"/>
          </p:cNvSpPr>
          <p:nvPr/>
        </p:nvSpPr>
        <p:spPr bwMode="auto">
          <a:xfrm>
            <a:off x="1224619" y="3601202"/>
            <a:ext cx="7139603" cy="0"/>
          </a:xfrm>
          <a:prstGeom prst="line">
            <a:avLst/>
          </a:prstGeom>
          <a:noFill/>
          <a:ln w="38100">
            <a:solidFill>
              <a:schemeClr val="tx1"/>
            </a:solidFill>
            <a:prstDash val="lgDashDot"/>
            <a:round/>
            <a:headEnd/>
            <a:tailEnd/>
          </a:ln>
        </p:spPr>
        <p:txBody>
          <a:bodyPr lIns="68580" tIns="34290" rIns="68580" bIns="34290"/>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297" name="Text Box 24"/>
          <p:cNvSpPr txBox="1">
            <a:spLocks noChangeArrowheads="1"/>
          </p:cNvSpPr>
          <p:nvPr/>
        </p:nvSpPr>
        <p:spPr bwMode="auto">
          <a:xfrm>
            <a:off x="-735593" y="1249322"/>
            <a:ext cx="5952066" cy="392415"/>
          </a:xfrm>
          <a:prstGeom prst="rect">
            <a:avLst/>
          </a:prstGeom>
          <a:noFill/>
          <a:ln w="9525">
            <a:noFill/>
            <a:miter lim="800000"/>
            <a:headEnd/>
            <a:tailEnd/>
          </a:ln>
        </p:spPr>
        <p:txBody>
          <a:bodyPr wrap="square" lIns="68580" tIns="34290" rIns="68580" bIns="34290">
            <a:spAutoFit/>
          </a:bodyPr>
          <a:lstStyle/>
          <a:p>
            <a:pPr algn="ctr" defTabSz="914378">
              <a:spcBef>
                <a:spcPct val="50000"/>
              </a:spcBef>
            </a:pPr>
            <a:r>
              <a:rPr lang="en-US" altLang="zh-CN" sz="2100" kern="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凸透镜：对光线有会聚作用</a:t>
            </a:r>
          </a:p>
        </p:txBody>
      </p:sp>
      <p:sp>
        <p:nvSpPr>
          <p:cNvPr id="70690" name="Text Box 34"/>
          <p:cNvSpPr txBox="1">
            <a:spLocks noChangeArrowheads="1"/>
          </p:cNvSpPr>
          <p:nvPr/>
        </p:nvSpPr>
        <p:spPr bwMode="auto">
          <a:xfrm>
            <a:off x="6924043" y="3198952"/>
            <a:ext cx="1403666" cy="346249"/>
          </a:xfrm>
          <a:prstGeom prst="rect">
            <a:avLst/>
          </a:prstGeom>
          <a:noFill/>
          <a:ln w="9525">
            <a:noFill/>
            <a:miter lim="800000"/>
            <a:headEnd/>
            <a:tailEnd/>
          </a:ln>
        </p:spPr>
        <p:txBody>
          <a:bodyPr wrap="square" lIns="68580" tIns="34290" rIns="68580" bIns="34290">
            <a:spAutoFit/>
          </a:bodyPr>
          <a:lstStyle/>
          <a:p>
            <a:pPr algn="ctr" defTabSz="914378">
              <a:spcBef>
                <a:spcPct val="50000"/>
              </a:spcBef>
            </a:pPr>
            <a:r>
              <a:rPr lang="zh-CN" altLang="en-US" sz="1800" b="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主光轴</a:t>
            </a:r>
          </a:p>
        </p:txBody>
      </p:sp>
      <p:grpSp>
        <p:nvGrpSpPr>
          <p:cNvPr id="6" name="组合 11320"/>
          <p:cNvGrpSpPr>
            <a:grpSpLocks/>
          </p:cNvGrpSpPr>
          <p:nvPr/>
        </p:nvGrpSpPr>
        <p:grpSpPr bwMode="auto">
          <a:xfrm>
            <a:off x="3228037" y="3247735"/>
            <a:ext cx="1443659" cy="918802"/>
            <a:chOff x="2199" y="1616"/>
            <a:chExt cx="1157" cy="844"/>
          </a:xfrm>
        </p:grpSpPr>
        <p:sp>
          <p:nvSpPr>
            <p:cNvPr id="12301" name="Text Box 33"/>
            <p:cNvSpPr txBox="1">
              <a:spLocks noChangeArrowheads="1"/>
            </p:cNvSpPr>
            <p:nvPr/>
          </p:nvSpPr>
          <p:spPr bwMode="auto">
            <a:xfrm>
              <a:off x="2290" y="1616"/>
              <a:ext cx="1066" cy="481"/>
            </a:xfrm>
            <a:prstGeom prst="rect">
              <a:avLst/>
            </a:prstGeom>
            <a:noFill/>
            <a:ln w="9525">
              <a:noFill/>
              <a:miter lim="800000"/>
              <a:headEnd/>
              <a:tailEnd/>
            </a:ln>
          </p:spPr>
          <p:txBody>
            <a:bodyPr>
              <a:spAutoFit/>
            </a:bodyPr>
            <a:lstStyle/>
            <a:p>
              <a:pPr algn="ctr" defTabSz="914378">
                <a:spcBef>
                  <a:spcPct val="50000"/>
                </a:spcBef>
              </a:pPr>
              <a:r>
                <a:rPr lang="zh-CN" altLang="en-US" sz="2800" b="1" kern="0" dirty="0">
                  <a:latin typeface="Arial" panose="020B0604020202020204" pitchFamily="34" charset="0"/>
                  <a:ea typeface="思源黑体 CN Medium" panose="020B0600000000000000" pitchFamily="34" charset="-122"/>
                  <a:sym typeface="Arial" panose="020B0604020202020204" pitchFamily="34" charset="0"/>
                </a:rPr>
                <a:t>光心</a:t>
              </a:r>
            </a:p>
          </p:txBody>
        </p:sp>
        <p:grpSp>
          <p:nvGrpSpPr>
            <p:cNvPr id="7" name="组合 11319"/>
            <p:cNvGrpSpPr>
              <a:grpSpLocks/>
            </p:cNvGrpSpPr>
            <p:nvPr/>
          </p:nvGrpSpPr>
          <p:grpSpPr bwMode="auto">
            <a:xfrm>
              <a:off x="2199" y="1933"/>
              <a:ext cx="363" cy="527"/>
              <a:chOff x="2199" y="1933"/>
              <a:chExt cx="363" cy="527"/>
            </a:xfrm>
          </p:grpSpPr>
          <p:sp>
            <p:nvSpPr>
              <p:cNvPr id="12303" name="Oval 29"/>
              <p:cNvSpPr>
                <a:spLocks noChangeArrowheads="1"/>
              </p:cNvSpPr>
              <p:nvPr/>
            </p:nvSpPr>
            <p:spPr bwMode="auto">
              <a:xfrm>
                <a:off x="2472" y="1933"/>
                <a:ext cx="90" cy="91"/>
              </a:xfrm>
              <a:prstGeom prst="ellipse">
                <a:avLst/>
              </a:prstGeom>
              <a:solidFill>
                <a:srgbClr val="FF0000"/>
              </a:solidFill>
              <a:ln w="9525">
                <a:solidFill>
                  <a:schemeClr val="tx1"/>
                </a:solidFill>
                <a:round/>
                <a:headEnd/>
                <a:tailEnd/>
              </a:ln>
            </p:spPr>
            <p:txBody>
              <a:bodyPr wrap="none" anchor="ctr"/>
              <a:lstStyle/>
              <a:p>
                <a:pPr defTabSz="914378"/>
                <a:endParaRPr lang="zh-CN" altLang="en-US" sz="2800" b="1"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04" name="Text Box 44"/>
              <p:cNvSpPr txBox="1">
                <a:spLocks noChangeArrowheads="1"/>
              </p:cNvSpPr>
              <p:nvPr/>
            </p:nvSpPr>
            <p:spPr bwMode="auto">
              <a:xfrm>
                <a:off x="2199" y="1979"/>
                <a:ext cx="363" cy="481"/>
              </a:xfrm>
              <a:prstGeom prst="rect">
                <a:avLst/>
              </a:prstGeom>
              <a:noFill/>
              <a:ln w="9525">
                <a:noFill/>
                <a:miter lim="800000"/>
                <a:headEnd/>
                <a:tailEnd/>
              </a:ln>
            </p:spPr>
            <p:txBody>
              <a:bodyPr>
                <a:spAutoFit/>
              </a:bodyPr>
              <a:lstStyle/>
              <a:p>
                <a:pPr algn="ctr" defTabSz="914378">
                  <a:spcBef>
                    <a:spcPct val="50000"/>
                  </a:spcBef>
                </a:pPr>
                <a:r>
                  <a:rPr lang="en-US" altLang="zh-CN" sz="2800" b="1" i="1"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O</a:t>
                </a:r>
              </a:p>
            </p:txBody>
          </p:sp>
        </p:grpSp>
      </p:grpSp>
      <p:sp>
        <p:nvSpPr>
          <p:cNvPr id="2" name="文本框 1"/>
          <p:cNvSpPr txBox="1">
            <a:spLocks noChangeArrowheads="1"/>
          </p:cNvSpPr>
          <p:nvPr/>
        </p:nvSpPr>
        <p:spPr bwMode="auto">
          <a:xfrm>
            <a:off x="494985" y="1845316"/>
            <a:ext cx="8144190" cy="669414"/>
          </a:xfrm>
          <a:prstGeom prst="rect">
            <a:avLst/>
          </a:prstGeom>
          <a:noFill/>
          <a:ln w="9525">
            <a:noFill/>
            <a:miter lim="800000"/>
            <a:headEnd/>
            <a:tailEnd/>
          </a:ln>
        </p:spPr>
        <p:txBody>
          <a:bodyPr wrap="square" lIns="68580" tIns="34290" rIns="68580" bIns="34290">
            <a:spAutoFit/>
          </a:bodyPr>
          <a:lstStyle/>
          <a:p>
            <a:pPr defTabSz="914378">
              <a:lnSpc>
                <a:spcPct val="130000"/>
              </a:lnSpc>
            </a:pPr>
            <a:r>
              <a:rPr lang="en-US" altLang="zh-CN"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15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使平行于透镜主光轴的几束光射向凸透镜，光从凸透镜的另一侧射出，观察到凸透镜能使平行于主光轴的光会聚到一点上。</a:t>
            </a:r>
          </a:p>
        </p:txBody>
      </p:sp>
      <p:grpSp>
        <p:nvGrpSpPr>
          <p:cNvPr id="9" name="组合 2"/>
          <p:cNvGrpSpPr>
            <a:grpSpLocks/>
          </p:cNvGrpSpPr>
          <p:nvPr/>
        </p:nvGrpSpPr>
        <p:grpSpPr bwMode="auto">
          <a:xfrm>
            <a:off x="1008689" y="2779179"/>
            <a:ext cx="7116783" cy="1636727"/>
            <a:chOff x="825" y="5727"/>
            <a:chExt cx="13292" cy="6065"/>
          </a:xfrm>
        </p:grpSpPr>
        <p:grpSp>
          <p:nvGrpSpPr>
            <p:cNvPr id="10" name="组合 11321"/>
            <p:cNvGrpSpPr>
              <a:grpSpLocks/>
            </p:cNvGrpSpPr>
            <p:nvPr/>
          </p:nvGrpSpPr>
          <p:grpSpPr bwMode="auto">
            <a:xfrm>
              <a:off x="825" y="7766"/>
              <a:ext cx="5508" cy="2385"/>
              <a:chOff x="171" y="1525"/>
              <a:chExt cx="2368" cy="954"/>
            </a:xfrm>
          </p:grpSpPr>
          <p:sp>
            <p:nvSpPr>
              <p:cNvPr id="12314" name="Line 8"/>
              <p:cNvSpPr>
                <a:spLocks noChangeShapeType="1"/>
              </p:cNvSpPr>
              <p:nvPr/>
            </p:nvSpPr>
            <p:spPr bwMode="auto">
              <a:xfrm>
                <a:off x="1338" y="1979"/>
                <a:ext cx="1180" cy="0"/>
              </a:xfrm>
              <a:prstGeom prst="line">
                <a:avLst/>
              </a:prstGeom>
              <a:noFill/>
              <a:ln w="38100">
                <a:solidFill>
                  <a:srgbClr val="FF0000"/>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15" name="Line 9"/>
              <p:cNvSpPr>
                <a:spLocks noChangeShapeType="1"/>
              </p:cNvSpPr>
              <p:nvPr/>
            </p:nvSpPr>
            <p:spPr bwMode="auto">
              <a:xfrm>
                <a:off x="1338" y="1752"/>
                <a:ext cx="1179" cy="0"/>
              </a:xfrm>
              <a:prstGeom prst="line">
                <a:avLst/>
              </a:prstGeom>
              <a:noFill/>
              <a:ln w="38100">
                <a:solidFill>
                  <a:srgbClr val="FF0000"/>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0666" name="Line 10"/>
              <p:cNvSpPr>
                <a:spLocks noChangeShapeType="1"/>
              </p:cNvSpPr>
              <p:nvPr/>
            </p:nvSpPr>
            <p:spPr bwMode="auto">
              <a:xfrm>
                <a:off x="1293" y="2251"/>
                <a:ext cx="1225" cy="0"/>
              </a:xfrm>
              <a:prstGeom prst="line">
                <a:avLst/>
              </a:prstGeom>
              <a:noFill/>
              <a:ln w="38100">
                <a:solidFill>
                  <a:srgbClr val="FF0000"/>
                </a:solidFill>
                <a:round/>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0667" name="Line 11"/>
              <p:cNvSpPr>
                <a:spLocks noChangeShapeType="1"/>
              </p:cNvSpPr>
              <p:nvPr/>
            </p:nvSpPr>
            <p:spPr bwMode="auto">
              <a:xfrm>
                <a:off x="1384" y="2478"/>
                <a:ext cx="1155" cy="0"/>
              </a:xfrm>
              <a:prstGeom prst="line">
                <a:avLst/>
              </a:prstGeom>
              <a:noFill/>
              <a:ln w="38100">
                <a:solidFill>
                  <a:srgbClr val="FF0000"/>
                </a:solidFill>
                <a:round/>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18" name="Line 12"/>
              <p:cNvSpPr>
                <a:spLocks noChangeShapeType="1"/>
              </p:cNvSpPr>
              <p:nvPr/>
            </p:nvSpPr>
            <p:spPr bwMode="auto">
              <a:xfrm>
                <a:off x="1338" y="1525"/>
                <a:ext cx="1179" cy="0"/>
              </a:xfrm>
              <a:prstGeom prst="line">
                <a:avLst/>
              </a:prstGeom>
              <a:noFill/>
              <a:ln w="38100">
                <a:solidFill>
                  <a:srgbClr val="FF0000"/>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19" name="Line 19"/>
              <p:cNvSpPr>
                <a:spLocks noChangeShapeType="1"/>
              </p:cNvSpPr>
              <p:nvPr/>
            </p:nvSpPr>
            <p:spPr bwMode="auto">
              <a:xfrm>
                <a:off x="178" y="1525"/>
                <a:ext cx="1205" cy="1"/>
              </a:xfrm>
              <a:prstGeom prst="line">
                <a:avLst/>
              </a:prstGeom>
              <a:noFill/>
              <a:ln w="38100">
                <a:solidFill>
                  <a:srgbClr val="FF0000"/>
                </a:solidFill>
                <a:round/>
                <a:headEnd/>
                <a:tailEnd type="triangle" w="med" len="me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20" name="Line 20"/>
              <p:cNvSpPr>
                <a:spLocks noChangeShapeType="1"/>
              </p:cNvSpPr>
              <p:nvPr/>
            </p:nvSpPr>
            <p:spPr bwMode="auto">
              <a:xfrm>
                <a:off x="171" y="1753"/>
                <a:ext cx="1212" cy="1"/>
              </a:xfrm>
              <a:prstGeom prst="line">
                <a:avLst/>
              </a:prstGeom>
              <a:noFill/>
              <a:ln w="38100">
                <a:solidFill>
                  <a:srgbClr val="FF0000"/>
                </a:solidFill>
                <a:round/>
                <a:headEnd/>
                <a:tailEnd type="triangle" w="med" len="me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21" name="Line 21"/>
              <p:cNvSpPr>
                <a:spLocks noChangeShapeType="1"/>
              </p:cNvSpPr>
              <p:nvPr/>
            </p:nvSpPr>
            <p:spPr bwMode="auto">
              <a:xfrm>
                <a:off x="178" y="2251"/>
                <a:ext cx="1205" cy="0"/>
              </a:xfrm>
              <a:prstGeom prst="line">
                <a:avLst/>
              </a:prstGeom>
              <a:noFill/>
              <a:ln w="38100">
                <a:solidFill>
                  <a:srgbClr val="FF0000"/>
                </a:solidFill>
                <a:round/>
                <a:headEnd/>
                <a:tailEnd type="triangle" w="med" len="me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22" name="Line 22"/>
              <p:cNvSpPr>
                <a:spLocks noChangeShapeType="1"/>
              </p:cNvSpPr>
              <p:nvPr/>
            </p:nvSpPr>
            <p:spPr bwMode="auto">
              <a:xfrm>
                <a:off x="174" y="2478"/>
                <a:ext cx="1231" cy="1"/>
              </a:xfrm>
              <a:prstGeom prst="line">
                <a:avLst/>
              </a:prstGeom>
              <a:noFill/>
              <a:ln w="38100">
                <a:solidFill>
                  <a:srgbClr val="FF0000"/>
                </a:solidFill>
                <a:round/>
                <a:headEnd/>
                <a:tailEnd type="triangle" w="med" len="me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23" name="Line 23"/>
              <p:cNvSpPr>
                <a:spLocks noChangeShapeType="1"/>
              </p:cNvSpPr>
              <p:nvPr/>
            </p:nvSpPr>
            <p:spPr bwMode="auto">
              <a:xfrm>
                <a:off x="171" y="1979"/>
                <a:ext cx="1212" cy="0"/>
              </a:xfrm>
              <a:prstGeom prst="line">
                <a:avLst/>
              </a:prstGeom>
              <a:noFill/>
              <a:ln w="38100">
                <a:solidFill>
                  <a:srgbClr val="FF0000"/>
                </a:solidFill>
                <a:round/>
                <a:headEnd/>
                <a:tailEnd type="triangle" w="med" len="me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1" name="组合 11329"/>
            <p:cNvGrpSpPr>
              <a:grpSpLocks/>
            </p:cNvGrpSpPr>
            <p:nvPr/>
          </p:nvGrpSpPr>
          <p:grpSpPr bwMode="auto">
            <a:xfrm>
              <a:off x="6275" y="5727"/>
              <a:ext cx="7842" cy="6065"/>
              <a:chOff x="2510" y="709"/>
              <a:chExt cx="3137" cy="2426"/>
            </a:xfrm>
          </p:grpSpPr>
          <p:sp>
            <p:nvSpPr>
              <p:cNvPr id="12325" name="Line 13"/>
              <p:cNvSpPr>
                <a:spLocks noChangeShapeType="1"/>
              </p:cNvSpPr>
              <p:nvPr/>
            </p:nvSpPr>
            <p:spPr bwMode="auto">
              <a:xfrm>
                <a:off x="2510" y="1979"/>
                <a:ext cx="394" cy="0"/>
              </a:xfrm>
              <a:prstGeom prst="line">
                <a:avLst/>
              </a:prstGeom>
              <a:noFill/>
              <a:ln w="38100">
                <a:solidFill>
                  <a:srgbClr val="FF0000"/>
                </a:solidFill>
                <a:round/>
                <a:headEnd/>
                <a:tailEnd type="triangle" w="med" len="me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2" name="组合 11328"/>
              <p:cNvGrpSpPr>
                <a:grpSpLocks/>
              </p:cNvGrpSpPr>
              <p:nvPr/>
            </p:nvGrpSpPr>
            <p:grpSpPr bwMode="auto">
              <a:xfrm>
                <a:off x="2510" y="709"/>
                <a:ext cx="3137" cy="2426"/>
                <a:chOff x="2510" y="709"/>
                <a:chExt cx="3137" cy="2426"/>
              </a:xfrm>
            </p:grpSpPr>
            <p:sp>
              <p:nvSpPr>
                <p:cNvPr id="12327" name="Line 31"/>
                <p:cNvSpPr>
                  <a:spLocks noChangeShapeType="1"/>
                </p:cNvSpPr>
                <p:nvPr/>
              </p:nvSpPr>
              <p:spPr bwMode="auto">
                <a:xfrm>
                  <a:off x="2729" y="1979"/>
                  <a:ext cx="2918" cy="0"/>
                </a:xfrm>
                <a:prstGeom prst="line">
                  <a:avLst/>
                </a:prstGeom>
                <a:noFill/>
                <a:ln w="28575">
                  <a:solidFill>
                    <a:srgbClr val="FF0000"/>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3" name="组合 11327"/>
                <p:cNvGrpSpPr>
                  <a:grpSpLocks/>
                </p:cNvGrpSpPr>
                <p:nvPr/>
              </p:nvGrpSpPr>
              <p:grpSpPr bwMode="auto">
                <a:xfrm>
                  <a:off x="2510" y="709"/>
                  <a:ext cx="3137" cy="2426"/>
                  <a:chOff x="2510" y="709"/>
                  <a:chExt cx="3137" cy="2426"/>
                </a:xfrm>
              </p:grpSpPr>
              <p:sp>
                <p:nvSpPr>
                  <p:cNvPr id="12329" name="Line 14"/>
                  <p:cNvSpPr>
                    <a:spLocks noChangeShapeType="1"/>
                  </p:cNvSpPr>
                  <p:nvPr/>
                </p:nvSpPr>
                <p:spPr bwMode="auto">
                  <a:xfrm>
                    <a:off x="2510" y="1525"/>
                    <a:ext cx="439" cy="227"/>
                  </a:xfrm>
                  <a:prstGeom prst="line">
                    <a:avLst/>
                  </a:prstGeom>
                  <a:noFill/>
                  <a:ln w="38100">
                    <a:solidFill>
                      <a:srgbClr val="FF0000"/>
                    </a:solidFill>
                    <a:round/>
                    <a:headEnd/>
                    <a:tailEnd type="triangle" w="med" len="me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0671" name="Line 15"/>
                  <p:cNvSpPr>
                    <a:spLocks noChangeShapeType="1"/>
                  </p:cNvSpPr>
                  <p:nvPr/>
                </p:nvSpPr>
                <p:spPr bwMode="auto">
                  <a:xfrm flipV="1">
                    <a:off x="2510" y="2250"/>
                    <a:ext cx="394" cy="227"/>
                  </a:xfrm>
                  <a:prstGeom prst="line">
                    <a:avLst/>
                  </a:prstGeom>
                  <a:noFill/>
                  <a:ln w="38100">
                    <a:solidFill>
                      <a:srgbClr val="FF0000"/>
                    </a:solidFill>
                    <a:round/>
                    <a:tailEnd type="triangle" w="med" len="med"/>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31" name="Line 16"/>
                  <p:cNvSpPr>
                    <a:spLocks noChangeShapeType="1"/>
                  </p:cNvSpPr>
                  <p:nvPr/>
                </p:nvSpPr>
                <p:spPr bwMode="auto">
                  <a:xfrm>
                    <a:off x="2510" y="1752"/>
                    <a:ext cx="394" cy="90"/>
                  </a:xfrm>
                  <a:prstGeom prst="line">
                    <a:avLst/>
                  </a:prstGeom>
                  <a:noFill/>
                  <a:ln w="38100">
                    <a:solidFill>
                      <a:srgbClr val="FF0000"/>
                    </a:solidFill>
                    <a:round/>
                    <a:headEnd/>
                    <a:tailEnd type="triangle" w="med" len="me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0673" name="Line 17"/>
                  <p:cNvSpPr>
                    <a:spLocks noChangeShapeType="1"/>
                  </p:cNvSpPr>
                  <p:nvPr/>
                </p:nvSpPr>
                <p:spPr bwMode="auto">
                  <a:xfrm flipV="1">
                    <a:off x="2510" y="2114"/>
                    <a:ext cx="351" cy="136"/>
                  </a:xfrm>
                  <a:prstGeom prst="line">
                    <a:avLst/>
                  </a:prstGeom>
                  <a:noFill/>
                  <a:ln w="38100">
                    <a:solidFill>
                      <a:srgbClr val="FF0000"/>
                    </a:solidFill>
                    <a:round/>
                    <a:tailEnd type="triangle" w="med" len="med"/>
                  </a:ln>
                  <a:effectLst/>
                </p:spPr>
                <p:txBody>
                  <a:bodyPr/>
                  <a:lstStyle/>
                  <a:p>
                    <a:pPr defTabSz="914378">
                      <a:defRPr/>
                    </a:pPr>
                    <a:endParaRPr kumimoji="1" lang="zh-CN" altLang="en-US" sz="2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33" name="Line 27"/>
                  <p:cNvSpPr>
                    <a:spLocks noChangeShapeType="1"/>
                  </p:cNvSpPr>
                  <p:nvPr/>
                </p:nvSpPr>
                <p:spPr bwMode="auto">
                  <a:xfrm flipV="1">
                    <a:off x="2817" y="709"/>
                    <a:ext cx="2830" cy="1587"/>
                  </a:xfrm>
                  <a:prstGeom prst="line">
                    <a:avLst/>
                  </a:prstGeom>
                  <a:noFill/>
                  <a:ln w="28575">
                    <a:solidFill>
                      <a:srgbClr val="FF0000"/>
                    </a:solidFill>
                    <a:round/>
                    <a:headEnd/>
                    <a:tailEnd/>
                  </a:ln>
                </p:spPr>
                <p:txBody>
                  <a:bodyPr/>
                  <a:lstStyle/>
                  <a:p>
                    <a:pPr defTabSz="914378"/>
                    <a:endParaRPr lang="zh-CN" altLang="en-US" sz="18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34" name="Line 28"/>
                  <p:cNvSpPr>
                    <a:spLocks noChangeShapeType="1"/>
                  </p:cNvSpPr>
                  <p:nvPr/>
                </p:nvSpPr>
                <p:spPr bwMode="auto">
                  <a:xfrm flipV="1">
                    <a:off x="2729" y="1321"/>
                    <a:ext cx="2918" cy="839"/>
                  </a:xfrm>
                  <a:prstGeom prst="line">
                    <a:avLst/>
                  </a:prstGeom>
                  <a:noFill/>
                  <a:ln w="28575">
                    <a:solidFill>
                      <a:srgbClr val="FF0000"/>
                    </a:solidFill>
                    <a:round/>
                    <a:headEnd/>
                    <a:tailEnd/>
                  </a:ln>
                </p:spPr>
                <p:txBody>
                  <a:bodyPr/>
                  <a:lstStyle/>
                  <a:p>
                    <a:pPr defTabSz="914378"/>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35" name="Line 30"/>
                  <p:cNvSpPr>
                    <a:spLocks noChangeShapeType="1"/>
                  </p:cNvSpPr>
                  <p:nvPr/>
                </p:nvSpPr>
                <p:spPr bwMode="auto">
                  <a:xfrm>
                    <a:off x="2729" y="1797"/>
                    <a:ext cx="2918" cy="771"/>
                  </a:xfrm>
                  <a:prstGeom prst="line">
                    <a:avLst/>
                  </a:prstGeom>
                  <a:noFill/>
                  <a:ln w="28575">
                    <a:solidFill>
                      <a:srgbClr val="FF0000"/>
                    </a:solidFill>
                    <a:round/>
                    <a:headEnd/>
                    <a:tailEnd/>
                  </a:ln>
                </p:spPr>
                <p:txBody>
                  <a:bodyPr/>
                  <a:lstStyle/>
                  <a:p>
                    <a:pPr defTabSz="914378"/>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336" name="Line 32"/>
                  <p:cNvSpPr>
                    <a:spLocks noChangeShapeType="1"/>
                  </p:cNvSpPr>
                  <p:nvPr/>
                </p:nvSpPr>
                <p:spPr bwMode="auto">
                  <a:xfrm>
                    <a:off x="2861" y="1706"/>
                    <a:ext cx="2786" cy="1429"/>
                  </a:xfrm>
                  <a:prstGeom prst="line">
                    <a:avLst/>
                  </a:prstGeom>
                  <a:noFill/>
                  <a:ln w="28575">
                    <a:solidFill>
                      <a:srgbClr val="FF0000"/>
                    </a:solidFill>
                    <a:round/>
                    <a:headEnd/>
                    <a:tailEnd/>
                  </a:ln>
                </p:spPr>
                <p:txBody>
                  <a:bodyPr/>
                  <a:lstStyle/>
                  <a:p>
                    <a:pPr defTabSz="914378"/>
                    <a:endPar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grpSp>
      <p:sp>
        <p:nvSpPr>
          <p:cNvPr id="4" name="Oval 35"/>
          <p:cNvSpPr>
            <a:spLocks noChangeArrowheads="1"/>
          </p:cNvSpPr>
          <p:nvPr/>
        </p:nvSpPr>
        <p:spPr bwMode="auto">
          <a:xfrm>
            <a:off x="5020846" y="3569969"/>
            <a:ext cx="145785" cy="121926"/>
          </a:xfrm>
          <a:prstGeom prst="ellipse">
            <a:avLst/>
          </a:prstGeom>
          <a:solidFill>
            <a:srgbClr val="FF0000"/>
          </a:solidFill>
          <a:ln w="9525">
            <a:solidFill>
              <a:schemeClr val="tx1"/>
            </a:solidFill>
            <a:round/>
            <a:headEnd/>
            <a:tailEnd/>
          </a:ln>
        </p:spPr>
        <p:txBody>
          <a:bodyPr wrap="none" lIns="68580" tIns="34290" rIns="68580" bIns="34290" anchor="ctr"/>
          <a:lstStyle/>
          <a:p>
            <a:pPr defTabSz="914378"/>
            <a:endParaRPr lang="zh-CN" altLang="en-US" sz="2800" b="1"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5" name="文本框 44">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Tree>
    <p:extLst>
      <p:ext uri="{BB962C8B-B14F-4D97-AF65-F5344CB8AC3E}">
        <p14:creationId xmlns:p14="http://schemas.microsoft.com/office/powerpoint/2010/main" val="25767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70659"/>
                                        </p:tgtEl>
                                        <p:attrNameLst>
                                          <p:attrName>style.visibility</p:attrName>
                                        </p:attrNameLst>
                                      </p:cBhvr>
                                      <p:to>
                                        <p:strVal val="visible"/>
                                      </p:to>
                                    </p:set>
                                    <p:animEffect transition="in" filter="box(in)">
                                      <p:cBhvr>
                                        <p:cTn id="11" dur="1000"/>
                                        <p:tgtEl>
                                          <p:spTgt spid="70659"/>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70690"/>
                                        </p:tgtEl>
                                        <p:attrNameLst>
                                          <p:attrName>style.visibility</p:attrName>
                                        </p:attrNameLst>
                                      </p:cBhvr>
                                      <p:to>
                                        <p:strVal val="visible"/>
                                      </p:to>
                                    </p:set>
                                    <p:animEffect transition="in" filter="box(in)">
                                      <p:cBhvr>
                                        <p:cTn id="15" dur="1000"/>
                                        <p:tgtEl>
                                          <p:spTgt spid="70690"/>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2000"/>
                                        <p:tgtEl>
                                          <p:spTgt spid="3"/>
                                        </p:tgtEl>
                                      </p:cBhvr>
                                    </p:animEffect>
                                  </p:childTnLst>
                                </p:cTn>
                              </p:par>
                              <p:par>
                                <p:cTn id="30" presetID="2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xjhgx2"/>
          <p:cNvSpPr>
            <a:spLocks noChangeArrowheads="1"/>
          </p:cNvSpPr>
          <p:nvPr/>
        </p:nvSpPr>
        <p:spPr bwMode="auto">
          <a:xfrm>
            <a:off x="3730079" y="1656438"/>
            <a:ext cx="360362" cy="1589123"/>
          </a:xfrm>
          <a:custGeom>
            <a:avLst/>
            <a:gdLst/>
            <a:ahLst/>
            <a:cxnLst>
              <a:cxn ang="0">
                <a:pos x="310" y="0"/>
              </a:cxn>
              <a:cxn ang="0">
                <a:pos x="237" y="270"/>
              </a:cxn>
              <a:cxn ang="0">
                <a:pos x="175" y="542"/>
              </a:cxn>
              <a:cxn ang="0">
                <a:pos x="121" y="816"/>
              </a:cxn>
              <a:cxn ang="0">
                <a:pos x="78" y="1091"/>
              </a:cxn>
              <a:cxn ang="0">
                <a:pos x="44" y="1368"/>
              </a:cxn>
              <a:cxn ang="0">
                <a:pos x="19" y="1646"/>
              </a:cxn>
              <a:cxn ang="0">
                <a:pos x="5" y="1925"/>
              </a:cxn>
              <a:cxn ang="0">
                <a:pos x="0" y="2204"/>
              </a:cxn>
              <a:cxn ang="0">
                <a:pos x="5" y="2483"/>
              </a:cxn>
              <a:cxn ang="0">
                <a:pos x="19" y="2762"/>
              </a:cxn>
              <a:cxn ang="0">
                <a:pos x="44" y="3040"/>
              </a:cxn>
              <a:cxn ang="0">
                <a:pos x="78" y="3317"/>
              </a:cxn>
              <a:cxn ang="0">
                <a:pos x="121" y="3592"/>
              </a:cxn>
              <a:cxn ang="0">
                <a:pos x="175" y="3866"/>
              </a:cxn>
              <a:cxn ang="0">
                <a:pos x="237" y="4138"/>
              </a:cxn>
              <a:cxn ang="0">
                <a:pos x="310" y="4408"/>
              </a:cxn>
              <a:cxn ang="0">
                <a:pos x="310" y="4408"/>
              </a:cxn>
              <a:cxn ang="0">
                <a:pos x="383" y="4138"/>
              </a:cxn>
              <a:cxn ang="0">
                <a:pos x="445" y="3866"/>
              </a:cxn>
              <a:cxn ang="0">
                <a:pos x="499" y="3592"/>
              </a:cxn>
              <a:cxn ang="0">
                <a:pos x="542" y="3317"/>
              </a:cxn>
              <a:cxn ang="0">
                <a:pos x="576" y="3040"/>
              </a:cxn>
              <a:cxn ang="0">
                <a:pos x="601" y="2762"/>
              </a:cxn>
              <a:cxn ang="0">
                <a:pos x="615" y="2483"/>
              </a:cxn>
              <a:cxn ang="0">
                <a:pos x="620" y="2204"/>
              </a:cxn>
              <a:cxn ang="0">
                <a:pos x="615" y="1925"/>
              </a:cxn>
              <a:cxn ang="0">
                <a:pos x="601" y="1646"/>
              </a:cxn>
              <a:cxn ang="0">
                <a:pos x="576" y="1368"/>
              </a:cxn>
              <a:cxn ang="0">
                <a:pos x="542" y="1091"/>
              </a:cxn>
              <a:cxn ang="0">
                <a:pos x="499" y="816"/>
              </a:cxn>
              <a:cxn ang="0">
                <a:pos x="445" y="542"/>
              </a:cxn>
              <a:cxn ang="0">
                <a:pos x="383" y="270"/>
              </a:cxn>
              <a:cxn ang="0">
                <a:pos x="310" y="0"/>
              </a:cxn>
            </a:cxnLst>
            <a:rect l="0" t="0" r="r" b="b"/>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99CCFF"/>
              </a:gs>
              <a:gs pos="100000">
                <a:srgbClr val="D5FFFF"/>
              </a:gs>
            </a:gsLst>
            <a:path path="rect">
              <a:fillToRect l="50000" t="50000" r="50000" b="50000"/>
            </a:path>
          </a:gradFill>
          <a:ln w="28575">
            <a:solidFill>
              <a:srgbClr val="2D5FFF"/>
            </a:solidFill>
            <a:round/>
            <a:headEnd/>
            <a:tailEnd/>
          </a:ln>
        </p:spPr>
        <p:txBody>
          <a:bodyPr lIns="68580" tIns="34290" rIns="68580" bIns="34290"/>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14" name="Line 6"/>
          <p:cNvSpPr>
            <a:spLocks noChangeShapeType="1"/>
          </p:cNvSpPr>
          <p:nvPr/>
        </p:nvSpPr>
        <p:spPr bwMode="auto">
          <a:xfrm>
            <a:off x="597941" y="2462874"/>
            <a:ext cx="7596188" cy="1188"/>
          </a:xfrm>
          <a:prstGeom prst="line">
            <a:avLst/>
          </a:prstGeom>
          <a:noFill/>
          <a:ln w="38100">
            <a:solidFill>
              <a:schemeClr val="tx1"/>
            </a:solidFill>
            <a:prstDash val="lgDashDot"/>
            <a:miter lim="800000"/>
            <a:headEnd/>
            <a:tailEnd/>
          </a:ln>
        </p:spPr>
        <p:txBody>
          <a:bodyPr lIns="68580" tIns="34290" rIns="68580" bIns="34290"/>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 name="组合 12337"/>
          <p:cNvGrpSpPr>
            <a:grpSpLocks/>
          </p:cNvGrpSpPr>
          <p:nvPr/>
        </p:nvGrpSpPr>
        <p:grpSpPr bwMode="auto">
          <a:xfrm>
            <a:off x="561431" y="1923667"/>
            <a:ext cx="3297237" cy="1052289"/>
            <a:chOff x="453" y="934"/>
            <a:chExt cx="2077" cy="886"/>
          </a:xfrm>
        </p:grpSpPr>
        <p:grpSp>
          <p:nvGrpSpPr>
            <p:cNvPr id="3" name="组合 12329"/>
            <p:cNvGrpSpPr>
              <a:grpSpLocks/>
            </p:cNvGrpSpPr>
            <p:nvPr/>
          </p:nvGrpSpPr>
          <p:grpSpPr bwMode="auto">
            <a:xfrm>
              <a:off x="453" y="934"/>
              <a:ext cx="2064" cy="92"/>
              <a:chOff x="136" y="934"/>
              <a:chExt cx="2381" cy="91"/>
            </a:xfrm>
          </p:grpSpPr>
          <p:sp>
            <p:nvSpPr>
              <p:cNvPr id="13317" name="Line 8"/>
              <p:cNvSpPr>
                <a:spLocks noChangeShapeType="1"/>
              </p:cNvSpPr>
              <p:nvPr/>
            </p:nvSpPr>
            <p:spPr bwMode="auto">
              <a:xfrm flipV="1">
                <a:off x="136" y="981"/>
                <a:ext cx="2381" cy="0"/>
              </a:xfrm>
              <a:prstGeom prst="line">
                <a:avLst/>
              </a:prstGeom>
              <a:noFill/>
              <a:ln w="28575">
                <a:solidFill>
                  <a:srgbClr val="FF0000"/>
                </a:solidFill>
                <a:miter lim="800000"/>
                <a:headEnd/>
                <a:tailEnd/>
              </a:ln>
            </p:spPr>
            <p:txBody>
              <a:bodyPr/>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18" name="AutoShape 9"/>
              <p:cNvSpPr>
                <a:spLocks noChangeAspect="1" noChangeArrowheads="1"/>
              </p:cNvSpPr>
              <p:nvPr/>
            </p:nvSpPr>
            <p:spPr bwMode="auto">
              <a:xfrm rot="5400000">
                <a:off x="1688" y="828"/>
                <a:ext cx="91" cy="272"/>
              </a:xfrm>
              <a:prstGeom prst="triangle">
                <a:avLst>
                  <a:gd name="adj" fmla="val 50000"/>
                </a:avLst>
              </a:prstGeom>
              <a:solidFill>
                <a:srgbClr val="FF0000"/>
              </a:solidFill>
              <a:ln w="9525">
                <a:solidFill>
                  <a:srgbClr val="FF0000"/>
                </a:solidFill>
                <a:miter lim="800000"/>
                <a:headEnd/>
                <a:tailEnd/>
              </a:ln>
            </p:spPr>
            <p:txBody>
              <a:bodyPr rot="10800000" vert="eaVert" wrap="none" anchor="ctr"/>
              <a:lstStyle/>
              <a:p>
                <a:pPr defTabSz="914378">
                  <a:lnSpc>
                    <a:spcPct val="130000"/>
                  </a:lnSpc>
                </a:pPr>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4" name="组合 12331"/>
            <p:cNvGrpSpPr>
              <a:grpSpLocks/>
            </p:cNvGrpSpPr>
            <p:nvPr/>
          </p:nvGrpSpPr>
          <p:grpSpPr bwMode="auto">
            <a:xfrm>
              <a:off x="453" y="1751"/>
              <a:ext cx="2059" cy="69"/>
              <a:chOff x="113" y="1751"/>
              <a:chExt cx="2399" cy="91"/>
            </a:xfrm>
          </p:grpSpPr>
          <p:sp>
            <p:nvSpPr>
              <p:cNvPr id="13320" name="Line 11"/>
              <p:cNvSpPr>
                <a:spLocks noChangeShapeType="1"/>
              </p:cNvSpPr>
              <p:nvPr/>
            </p:nvSpPr>
            <p:spPr bwMode="auto">
              <a:xfrm>
                <a:off x="113" y="1797"/>
                <a:ext cx="2399" cy="0"/>
              </a:xfrm>
              <a:prstGeom prst="line">
                <a:avLst/>
              </a:prstGeom>
              <a:noFill/>
              <a:ln w="28575">
                <a:solidFill>
                  <a:srgbClr val="FF0000"/>
                </a:solidFill>
                <a:miter lim="800000"/>
                <a:headEnd/>
                <a:tailEnd/>
              </a:ln>
            </p:spPr>
            <p:txBody>
              <a:bodyPr/>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21" name="AutoShape 12"/>
              <p:cNvSpPr>
                <a:spLocks noChangeAspect="1" noChangeArrowheads="1"/>
              </p:cNvSpPr>
              <p:nvPr/>
            </p:nvSpPr>
            <p:spPr bwMode="auto">
              <a:xfrm rot="5400000">
                <a:off x="1678" y="1645"/>
                <a:ext cx="91" cy="272"/>
              </a:xfrm>
              <a:prstGeom prst="triangle">
                <a:avLst>
                  <a:gd name="adj" fmla="val 50000"/>
                </a:avLst>
              </a:prstGeom>
              <a:solidFill>
                <a:srgbClr val="FF0000"/>
              </a:solidFill>
              <a:ln w="9525">
                <a:solidFill>
                  <a:srgbClr val="FF0000"/>
                </a:solidFill>
                <a:miter lim="800000"/>
                <a:headEnd/>
                <a:tailEnd/>
              </a:ln>
            </p:spPr>
            <p:txBody>
              <a:bodyPr rot="10800000" vert="eaVert" wrap="none" anchor="ctr"/>
              <a:lstStyle/>
              <a:p>
                <a:pPr defTabSz="914378">
                  <a:lnSpc>
                    <a:spcPct val="130000"/>
                  </a:lnSpc>
                </a:pPr>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5" name="组合 12330"/>
            <p:cNvGrpSpPr>
              <a:grpSpLocks/>
            </p:cNvGrpSpPr>
            <p:nvPr/>
          </p:nvGrpSpPr>
          <p:grpSpPr bwMode="auto">
            <a:xfrm>
              <a:off x="476" y="1344"/>
              <a:ext cx="2054" cy="92"/>
              <a:chOff x="136" y="1342"/>
              <a:chExt cx="2394" cy="91"/>
            </a:xfrm>
          </p:grpSpPr>
          <p:sp>
            <p:nvSpPr>
              <p:cNvPr id="13323" name="Line 14"/>
              <p:cNvSpPr>
                <a:spLocks noChangeShapeType="1"/>
              </p:cNvSpPr>
              <p:nvPr/>
            </p:nvSpPr>
            <p:spPr bwMode="auto">
              <a:xfrm flipV="1">
                <a:off x="136" y="1388"/>
                <a:ext cx="2394" cy="1"/>
              </a:xfrm>
              <a:prstGeom prst="line">
                <a:avLst/>
              </a:prstGeom>
              <a:noFill/>
              <a:ln w="28575">
                <a:solidFill>
                  <a:srgbClr val="FF0000"/>
                </a:solidFill>
                <a:miter lim="800000"/>
                <a:headEnd/>
                <a:tailEnd/>
              </a:ln>
            </p:spPr>
            <p:txBody>
              <a:bodyPr/>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24" name="AutoShape 15"/>
              <p:cNvSpPr>
                <a:spLocks noChangeAspect="1" noChangeArrowheads="1"/>
              </p:cNvSpPr>
              <p:nvPr/>
            </p:nvSpPr>
            <p:spPr bwMode="auto">
              <a:xfrm rot="5400000">
                <a:off x="1696" y="1236"/>
                <a:ext cx="91" cy="272"/>
              </a:xfrm>
              <a:prstGeom prst="triangle">
                <a:avLst>
                  <a:gd name="adj" fmla="val 50000"/>
                </a:avLst>
              </a:prstGeom>
              <a:solidFill>
                <a:srgbClr val="FF0000"/>
              </a:solidFill>
              <a:ln w="9525">
                <a:solidFill>
                  <a:srgbClr val="FF0000"/>
                </a:solidFill>
                <a:miter lim="800000"/>
                <a:headEnd/>
                <a:tailEnd/>
              </a:ln>
            </p:spPr>
            <p:txBody>
              <a:bodyPr rot="10800000" vert="eaVert" wrap="none" anchor="ctr"/>
              <a:lstStyle/>
              <a:p>
                <a:pPr defTabSz="914378">
                  <a:lnSpc>
                    <a:spcPct val="130000"/>
                  </a:lnSpc>
                </a:pPr>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6" name="组合 12338"/>
          <p:cNvGrpSpPr>
            <a:grpSpLocks/>
          </p:cNvGrpSpPr>
          <p:nvPr/>
        </p:nvGrpSpPr>
        <p:grpSpPr bwMode="auto">
          <a:xfrm>
            <a:off x="3823741" y="1979488"/>
            <a:ext cx="3111500" cy="969151"/>
            <a:chOff x="2508" y="981"/>
            <a:chExt cx="1960" cy="816"/>
          </a:xfrm>
        </p:grpSpPr>
        <p:grpSp>
          <p:nvGrpSpPr>
            <p:cNvPr id="7" name="组合 12335"/>
            <p:cNvGrpSpPr>
              <a:grpSpLocks/>
            </p:cNvGrpSpPr>
            <p:nvPr/>
          </p:nvGrpSpPr>
          <p:grpSpPr bwMode="auto">
            <a:xfrm>
              <a:off x="2508" y="1162"/>
              <a:ext cx="1960" cy="635"/>
              <a:chOff x="2508" y="1117"/>
              <a:chExt cx="2073" cy="679"/>
            </a:xfrm>
          </p:grpSpPr>
          <p:sp>
            <p:nvSpPr>
              <p:cNvPr id="13327" name="Freeform 17"/>
              <p:cNvSpPr>
                <a:spLocks noChangeArrowheads="1"/>
              </p:cNvSpPr>
              <p:nvPr/>
            </p:nvSpPr>
            <p:spPr bwMode="auto">
              <a:xfrm>
                <a:off x="2508" y="1117"/>
                <a:ext cx="2073" cy="679"/>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FF0000"/>
                </a:solidFill>
                <a:miter lim="800000"/>
                <a:headEnd/>
                <a:tailEnd/>
              </a:ln>
            </p:spPr>
            <p:txBody>
              <a:bodyPr/>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28" name="AutoShape 18"/>
              <p:cNvSpPr>
                <a:spLocks noChangeAspect="1" noChangeArrowheads="1"/>
              </p:cNvSpPr>
              <p:nvPr/>
            </p:nvSpPr>
            <p:spPr bwMode="auto">
              <a:xfrm rot="4229382">
                <a:off x="3125" y="1498"/>
                <a:ext cx="69" cy="205"/>
              </a:xfrm>
              <a:prstGeom prst="triangle">
                <a:avLst>
                  <a:gd name="adj" fmla="val 50000"/>
                </a:avLst>
              </a:prstGeom>
              <a:solidFill>
                <a:srgbClr val="FF0000"/>
              </a:solidFill>
              <a:ln w="9525">
                <a:solidFill>
                  <a:srgbClr val="FF0000"/>
                </a:solidFill>
                <a:miter lim="800000"/>
                <a:headEnd/>
                <a:tailEnd/>
              </a:ln>
            </p:spPr>
            <p:txBody>
              <a:bodyPr rot="10800000" vert="eaVert" wrap="none" anchor="ctr"/>
              <a:lstStyle/>
              <a:p>
                <a:pPr defTabSz="914378">
                  <a:lnSpc>
                    <a:spcPct val="130000"/>
                  </a:lnSpc>
                </a:pPr>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8" name="组合 12332"/>
            <p:cNvGrpSpPr>
              <a:grpSpLocks/>
            </p:cNvGrpSpPr>
            <p:nvPr/>
          </p:nvGrpSpPr>
          <p:grpSpPr bwMode="auto">
            <a:xfrm>
              <a:off x="2517" y="981"/>
              <a:ext cx="1883" cy="612"/>
              <a:chOff x="2517" y="981"/>
              <a:chExt cx="2200" cy="725"/>
            </a:xfrm>
          </p:grpSpPr>
          <p:sp>
            <p:nvSpPr>
              <p:cNvPr id="13330" name="Freeform 20"/>
              <p:cNvSpPr>
                <a:spLocks noChangeArrowheads="1"/>
              </p:cNvSpPr>
              <p:nvPr/>
            </p:nvSpPr>
            <p:spPr bwMode="auto">
              <a:xfrm flipV="1">
                <a:off x="2517" y="981"/>
                <a:ext cx="2200" cy="725"/>
              </a:xfrm>
              <a:custGeom>
                <a:avLst/>
                <a:gdLst/>
                <a:ahLst/>
                <a:cxnLst>
                  <a:cxn ang="0">
                    <a:pos x="0" y="536"/>
                  </a:cxn>
                  <a:cxn ang="0">
                    <a:pos x="131" y="520"/>
                  </a:cxn>
                  <a:cxn ang="0">
                    <a:pos x="1667" y="0"/>
                  </a:cxn>
                </a:cxnLst>
                <a:rect l="0" t="0" r="r" b="b"/>
                <a:pathLst>
                  <a:path w="1667" h="536">
                    <a:moveTo>
                      <a:pt x="0" y="536"/>
                    </a:moveTo>
                    <a:lnTo>
                      <a:pt x="131" y="520"/>
                    </a:lnTo>
                    <a:lnTo>
                      <a:pt x="1667" y="0"/>
                    </a:lnTo>
                  </a:path>
                </a:pathLst>
              </a:custGeom>
              <a:noFill/>
              <a:ln w="28575">
                <a:solidFill>
                  <a:srgbClr val="FF0000"/>
                </a:solidFill>
                <a:miter lim="800000"/>
                <a:headEnd/>
                <a:tailEnd/>
              </a:ln>
            </p:spPr>
            <p:txBody>
              <a:bodyPr/>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31" name="AutoShape 21"/>
              <p:cNvSpPr>
                <a:spLocks noChangeAspect="1" noChangeArrowheads="1"/>
              </p:cNvSpPr>
              <p:nvPr/>
            </p:nvSpPr>
            <p:spPr bwMode="auto">
              <a:xfrm rot="17370618" flipV="1">
                <a:off x="3189" y="1050"/>
                <a:ext cx="91" cy="272"/>
              </a:xfrm>
              <a:prstGeom prst="triangle">
                <a:avLst>
                  <a:gd name="adj" fmla="val 50000"/>
                </a:avLst>
              </a:prstGeom>
              <a:solidFill>
                <a:srgbClr val="FF0000"/>
              </a:solidFill>
              <a:ln w="9525">
                <a:solidFill>
                  <a:srgbClr val="FF0000"/>
                </a:solidFill>
                <a:miter lim="800000"/>
                <a:headEnd/>
                <a:tailEnd/>
              </a:ln>
            </p:spPr>
            <p:txBody>
              <a:bodyPr rot="10800000" vert="eaVert" wrap="none" anchor="ctr"/>
              <a:lstStyle/>
              <a:p>
                <a:pPr defTabSz="914378">
                  <a:lnSpc>
                    <a:spcPct val="130000"/>
                  </a:lnSpc>
                </a:pPr>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 name="组合 12333"/>
            <p:cNvGrpSpPr>
              <a:grpSpLocks/>
            </p:cNvGrpSpPr>
            <p:nvPr/>
          </p:nvGrpSpPr>
          <p:grpSpPr bwMode="auto">
            <a:xfrm>
              <a:off x="2522" y="1343"/>
              <a:ext cx="1923" cy="91"/>
              <a:chOff x="2522" y="1343"/>
              <a:chExt cx="2671" cy="91"/>
            </a:xfrm>
          </p:grpSpPr>
          <p:sp>
            <p:nvSpPr>
              <p:cNvPr id="13333" name="Line 23"/>
              <p:cNvSpPr>
                <a:spLocks noChangeShapeType="1"/>
              </p:cNvSpPr>
              <p:nvPr/>
            </p:nvSpPr>
            <p:spPr bwMode="auto">
              <a:xfrm flipV="1">
                <a:off x="2522" y="1389"/>
                <a:ext cx="2671" cy="0"/>
              </a:xfrm>
              <a:prstGeom prst="line">
                <a:avLst/>
              </a:prstGeom>
              <a:noFill/>
              <a:ln w="28575">
                <a:solidFill>
                  <a:srgbClr val="FF0000"/>
                </a:solidFill>
                <a:miter lim="800000"/>
                <a:headEnd/>
                <a:tailEnd/>
              </a:ln>
            </p:spPr>
            <p:txBody>
              <a:bodyPr/>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34" name="AutoShape 24"/>
              <p:cNvSpPr>
                <a:spLocks noChangeAspect="1" noChangeArrowheads="1"/>
              </p:cNvSpPr>
              <p:nvPr/>
            </p:nvSpPr>
            <p:spPr bwMode="auto">
              <a:xfrm rot="5400000">
                <a:off x="3367" y="1237"/>
                <a:ext cx="91" cy="272"/>
              </a:xfrm>
              <a:prstGeom prst="triangle">
                <a:avLst>
                  <a:gd name="adj" fmla="val 50000"/>
                </a:avLst>
              </a:prstGeom>
              <a:solidFill>
                <a:srgbClr val="FF0000"/>
              </a:solidFill>
              <a:ln w="9525">
                <a:solidFill>
                  <a:srgbClr val="FF0000"/>
                </a:solidFill>
                <a:miter lim="800000"/>
                <a:headEnd/>
                <a:tailEnd/>
              </a:ln>
            </p:spPr>
            <p:txBody>
              <a:bodyPr rot="10800000" vert="eaVert" wrap="none" anchor="ctr"/>
              <a:lstStyle/>
              <a:p>
                <a:pPr defTabSz="914378">
                  <a:lnSpc>
                    <a:spcPct val="130000"/>
                  </a:lnSpc>
                </a:pPr>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sp>
        <p:nvSpPr>
          <p:cNvPr id="13335" name="Oval 25"/>
          <p:cNvSpPr>
            <a:spLocks noChangeAspect="1" noChangeArrowheads="1"/>
          </p:cNvSpPr>
          <p:nvPr/>
        </p:nvSpPr>
        <p:spPr bwMode="auto">
          <a:xfrm>
            <a:off x="3838029" y="2409430"/>
            <a:ext cx="144462" cy="108079"/>
          </a:xfrm>
          <a:prstGeom prst="ellipse">
            <a:avLst/>
          </a:prstGeom>
          <a:solidFill>
            <a:srgbClr val="FF0000"/>
          </a:solidFill>
          <a:ln w="9525">
            <a:solidFill>
              <a:srgbClr val="FF0000"/>
            </a:solidFill>
            <a:miter lim="800000"/>
            <a:headEnd/>
            <a:tailEnd/>
          </a:ln>
        </p:spPr>
        <p:txBody>
          <a:bodyPr wrap="none" lIns="68580" tIns="34290" rIns="68580" bIns="34290" anchor="ctr"/>
          <a:lstStyle/>
          <a:p>
            <a:pPr defTabSz="914378">
              <a:lnSpc>
                <a:spcPct val="130000"/>
              </a:lnSpc>
            </a:pPr>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5" name="Oval 26"/>
          <p:cNvSpPr>
            <a:spLocks noChangeAspect="1" noChangeArrowheads="1"/>
          </p:cNvSpPr>
          <p:nvPr/>
        </p:nvSpPr>
        <p:spPr bwMode="auto">
          <a:xfrm>
            <a:off x="5782717" y="2409430"/>
            <a:ext cx="158750" cy="118769"/>
          </a:xfrm>
          <a:prstGeom prst="ellipse">
            <a:avLst/>
          </a:prstGeom>
          <a:solidFill>
            <a:srgbClr val="FF0000"/>
          </a:solidFill>
          <a:ln w="9525">
            <a:solidFill>
              <a:srgbClr val="FF0000"/>
            </a:solidFill>
            <a:miter lim="800000"/>
            <a:headEnd/>
            <a:tailEnd/>
          </a:ln>
        </p:spPr>
        <p:txBody>
          <a:bodyPr wrap="none" lIns="68580" tIns="34290" rIns="68580" bIns="34290" anchor="ctr"/>
          <a:lstStyle/>
          <a:p>
            <a:pPr defTabSz="914378">
              <a:lnSpc>
                <a:spcPct val="130000"/>
              </a:lnSpc>
            </a:pPr>
            <a:endPar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37" name="Text Box 27"/>
          <p:cNvSpPr txBox="1">
            <a:spLocks noChangeArrowheads="1"/>
          </p:cNvSpPr>
          <p:nvPr/>
        </p:nvSpPr>
        <p:spPr bwMode="auto">
          <a:xfrm>
            <a:off x="3658643" y="2409430"/>
            <a:ext cx="792163" cy="289310"/>
          </a:xfrm>
          <a:prstGeom prst="rect">
            <a:avLst/>
          </a:prstGeom>
          <a:noFill/>
          <a:ln w="9525">
            <a:noFill/>
            <a:miter lim="800000"/>
            <a:headEnd/>
            <a:tailEnd/>
          </a:ln>
        </p:spPr>
        <p:txBody>
          <a:bodyPr lIns="68580" tIns="34290" rIns="68580" bIns="34290">
            <a:spAutoFit/>
          </a:bodyPr>
          <a:lstStyle/>
          <a:p>
            <a:pPr defTabSz="914378">
              <a:lnSpc>
                <a:spcPct val="130000"/>
              </a:lnSpc>
              <a:spcBef>
                <a:spcPct val="50000"/>
              </a:spcBef>
            </a:pPr>
            <a:r>
              <a:rPr lang="en-US" altLang="zh-CN" sz="1100" b="1"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O</a:t>
            </a:r>
          </a:p>
        </p:txBody>
      </p:sp>
      <p:sp>
        <p:nvSpPr>
          <p:cNvPr id="27" name="Text Box 28"/>
          <p:cNvSpPr txBox="1">
            <a:spLocks noChangeArrowheads="1"/>
          </p:cNvSpPr>
          <p:nvPr/>
        </p:nvSpPr>
        <p:spPr bwMode="auto">
          <a:xfrm>
            <a:off x="5601741" y="1979488"/>
            <a:ext cx="503238" cy="289310"/>
          </a:xfrm>
          <a:prstGeom prst="rect">
            <a:avLst/>
          </a:prstGeom>
          <a:noFill/>
          <a:ln w="9525">
            <a:noFill/>
            <a:miter lim="800000"/>
            <a:headEnd/>
            <a:tailEnd/>
          </a:ln>
        </p:spPr>
        <p:txBody>
          <a:bodyPr lIns="68580" tIns="34290" rIns="68580" bIns="34290">
            <a:spAutoFit/>
          </a:bodyPr>
          <a:lstStyle/>
          <a:p>
            <a:pPr defTabSz="914378">
              <a:lnSpc>
                <a:spcPct val="130000"/>
              </a:lnSpc>
              <a:spcBef>
                <a:spcPct val="50000"/>
              </a:spcBef>
            </a:pPr>
            <a:r>
              <a:rPr lang="en-US" altLang="zh-CN" sz="1100" b="1"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F</a:t>
            </a:r>
          </a:p>
        </p:txBody>
      </p:sp>
      <p:grpSp>
        <p:nvGrpSpPr>
          <p:cNvPr id="10" name="Group 30"/>
          <p:cNvGrpSpPr>
            <a:grpSpLocks/>
          </p:cNvGrpSpPr>
          <p:nvPr/>
        </p:nvGrpSpPr>
        <p:grpSpPr bwMode="auto">
          <a:xfrm flipH="1">
            <a:off x="3902590" y="2617355"/>
            <a:ext cx="1939925" cy="1076042"/>
            <a:chOff x="2723" y="2614"/>
            <a:chExt cx="1222" cy="906"/>
          </a:xfrm>
        </p:grpSpPr>
        <p:sp>
          <p:nvSpPr>
            <p:cNvPr id="13340" name="Line 31"/>
            <p:cNvSpPr>
              <a:spLocks noChangeShapeType="1"/>
            </p:cNvSpPr>
            <p:nvPr/>
          </p:nvSpPr>
          <p:spPr bwMode="auto">
            <a:xfrm>
              <a:off x="2723" y="3067"/>
              <a:ext cx="0" cy="453"/>
            </a:xfrm>
            <a:prstGeom prst="line">
              <a:avLst/>
            </a:prstGeom>
            <a:noFill/>
            <a:ln w="28575">
              <a:solidFill>
                <a:schemeClr val="tx1"/>
              </a:solidFill>
              <a:miter lim="800000"/>
              <a:headEnd/>
              <a:tailEnd/>
            </a:ln>
          </p:spPr>
          <p:txBody>
            <a:bodyPr/>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41" name="Line 32"/>
            <p:cNvSpPr>
              <a:spLocks noChangeShapeType="1"/>
            </p:cNvSpPr>
            <p:nvPr/>
          </p:nvSpPr>
          <p:spPr bwMode="auto">
            <a:xfrm>
              <a:off x="3945" y="2614"/>
              <a:ext cx="0" cy="906"/>
            </a:xfrm>
            <a:prstGeom prst="line">
              <a:avLst/>
            </a:prstGeom>
            <a:noFill/>
            <a:ln w="28575">
              <a:solidFill>
                <a:schemeClr val="tx1"/>
              </a:solidFill>
              <a:miter lim="800000"/>
              <a:headEnd/>
              <a:tailEnd/>
            </a:ln>
          </p:spPr>
          <p:txBody>
            <a:bodyPr/>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42" name="Line 33"/>
            <p:cNvSpPr>
              <a:spLocks noChangeShapeType="1"/>
            </p:cNvSpPr>
            <p:nvPr/>
          </p:nvSpPr>
          <p:spPr bwMode="auto">
            <a:xfrm>
              <a:off x="3515" y="3249"/>
              <a:ext cx="408" cy="0"/>
            </a:xfrm>
            <a:prstGeom prst="line">
              <a:avLst/>
            </a:prstGeom>
            <a:noFill/>
            <a:ln w="28575">
              <a:solidFill>
                <a:schemeClr val="tx1"/>
              </a:solidFill>
              <a:miter lim="800000"/>
              <a:headEnd/>
              <a:tailEnd type="triangle" w="med" len="lg"/>
            </a:ln>
          </p:spPr>
          <p:txBody>
            <a:bodyPr/>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43" name="Line 34"/>
            <p:cNvSpPr>
              <a:spLocks noChangeShapeType="1"/>
            </p:cNvSpPr>
            <p:nvPr/>
          </p:nvSpPr>
          <p:spPr bwMode="auto">
            <a:xfrm flipH="1">
              <a:off x="2744" y="3249"/>
              <a:ext cx="408" cy="0"/>
            </a:xfrm>
            <a:prstGeom prst="line">
              <a:avLst/>
            </a:prstGeom>
            <a:noFill/>
            <a:ln w="28575">
              <a:solidFill>
                <a:schemeClr val="tx1"/>
              </a:solidFill>
              <a:miter lim="800000"/>
              <a:headEnd/>
              <a:tailEnd type="triangle" w="med" len="lg"/>
            </a:ln>
          </p:spPr>
          <p:txBody>
            <a:bodyPr/>
            <a:lstStyle/>
            <a:p>
              <a:pPr defTabSz="914378"/>
              <a:endParaRPr lang="zh-CN" altLang="en-US" sz="11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44" name="Text Box 35"/>
            <p:cNvSpPr txBox="1">
              <a:spLocks noChangeArrowheads="1"/>
            </p:cNvSpPr>
            <p:nvPr/>
          </p:nvSpPr>
          <p:spPr bwMode="auto">
            <a:xfrm>
              <a:off x="3107" y="3113"/>
              <a:ext cx="544" cy="381"/>
            </a:xfrm>
            <a:prstGeom prst="rect">
              <a:avLst/>
            </a:prstGeom>
            <a:noFill/>
            <a:ln w="9525">
              <a:noFill/>
              <a:miter lim="800000"/>
              <a:headEnd/>
              <a:tailEnd/>
            </a:ln>
          </p:spPr>
          <p:txBody>
            <a:bodyPr>
              <a:spAutoFit/>
            </a:bodyPr>
            <a:lstStyle/>
            <a:p>
              <a:pPr defTabSz="914378">
                <a:lnSpc>
                  <a:spcPct val="130000"/>
                </a:lnSpc>
                <a:spcBef>
                  <a:spcPct val="50000"/>
                </a:spcBef>
              </a:pPr>
              <a:endParaRPr lang="zh-CN" altLang="zh-CN"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345" name="Text Box 36"/>
            <p:cNvSpPr txBox="1">
              <a:spLocks noChangeArrowheads="1"/>
            </p:cNvSpPr>
            <p:nvPr/>
          </p:nvSpPr>
          <p:spPr bwMode="auto">
            <a:xfrm>
              <a:off x="3281" y="3007"/>
              <a:ext cx="157" cy="381"/>
            </a:xfrm>
            <a:prstGeom prst="rect">
              <a:avLst/>
            </a:prstGeom>
            <a:noFill/>
            <a:ln w="9525">
              <a:noFill/>
              <a:miter lim="800000"/>
              <a:headEnd/>
              <a:tailEnd/>
            </a:ln>
          </p:spPr>
          <p:txBody>
            <a:bodyPr wrap="none">
              <a:spAutoFit/>
            </a:bodyPr>
            <a:lstStyle/>
            <a:p>
              <a:pPr defTabSz="914378">
                <a:lnSpc>
                  <a:spcPct val="130000"/>
                </a:lnSpc>
              </a:pPr>
              <a:r>
                <a:rPr lang="en-US" altLang="zh-CN" sz="1800" i="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f</a:t>
              </a:r>
            </a:p>
          </p:txBody>
        </p:sp>
      </p:grpSp>
      <p:sp>
        <p:nvSpPr>
          <p:cNvPr id="13346" name="Text Box 37"/>
          <p:cNvSpPr txBox="1">
            <a:spLocks noChangeArrowheads="1"/>
          </p:cNvSpPr>
          <p:nvPr/>
        </p:nvSpPr>
        <p:spPr bwMode="auto">
          <a:xfrm>
            <a:off x="445015" y="1113609"/>
            <a:ext cx="4716462" cy="489365"/>
          </a:xfrm>
          <a:prstGeom prst="rect">
            <a:avLst/>
          </a:prstGeom>
          <a:noFill/>
          <a:ln w="9525">
            <a:noFill/>
            <a:miter lim="800000"/>
            <a:headEnd/>
            <a:tailEnd/>
          </a:ln>
        </p:spPr>
        <p:txBody>
          <a:bodyPr lIns="68580" tIns="34290" rIns="68580" bIns="34290">
            <a:spAutoFit/>
          </a:bodyPr>
          <a:lstStyle/>
          <a:p>
            <a:pPr defTabSz="914378">
              <a:lnSpc>
                <a:spcPct val="130000"/>
              </a:lnSpc>
              <a:spcBef>
                <a:spcPct val="50000"/>
              </a:spcBef>
            </a:pPr>
            <a:r>
              <a:rPr lang="en-US" altLang="zh-CN" sz="2100" kern="0" dirty="0">
                <a:latin typeface="Arial" panose="020B0604020202020204" pitchFamily="34" charset="0"/>
                <a:ea typeface="思源黑体 CN Medium" panose="020B0600000000000000" pitchFamily="34" charset="-122"/>
                <a:sym typeface="Arial" panose="020B0604020202020204" pitchFamily="34" charset="0"/>
              </a:rPr>
              <a:t>2. </a:t>
            </a:r>
            <a:r>
              <a:rPr lang="zh-CN" altLang="en-US" sz="2100" kern="0" dirty="0">
                <a:latin typeface="Arial" panose="020B0604020202020204" pitchFamily="34" charset="0"/>
                <a:ea typeface="思源黑体 CN Medium" panose="020B0600000000000000" pitchFamily="34" charset="-122"/>
                <a:sym typeface="Arial" panose="020B0604020202020204" pitchFamily="34" charset="0"/>
              </a:rPr>
              <a:t>凸透镜的焦点和焦距</a:t>
            </a:r>
          </a:p>
        </p:txBody>
      </p:sp>
      <p:sp>
        <p:nvSpPr>
          <p:cNvPr id="38" name="Text Box 39"/>
          <p:cNvSpPr txBox="1">
            <a:spLocks noChangeArrowheads="1"/>
          </p:cNvSpPr>
          <p:nvPr/>
        </p:nvSpPr>
        <p:spPr bwMode="auto">
          <a:xfrm>
            <a:off x="571909" y="3918130"/>
            <a:ext cx="6696074" cy="789447"/>
          </a:xfrm>
          <a:prstGeom prst="rect">
            <a:avLst/>
          </a:prstGeom>
          <a:solidFill>
            <a:schemeClr val="bg1"/>
          </a:solidFill>
          <a:ln w="9525">
            <a:noFill/>
            <a:miter lim="800000"/>
            <a:headEnd/>
            <a:tailEnd/>
          </a:ln>
        </p:spPr>
        <p:txBody>
          <a:bodyPr wrap="square" lIns="68580" tIns="34290" rIns="68580" bIns="34290">
            <a:spAutoFit/>
          </a:bodyPr>
          <a:lstStyle/>
          <a:p>
            <a:pPr defTabSz="914378">
              <a:lnSpc>
                <a:spcPct val="130000"/>
              </a:lnSpc>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焦点：</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平行于主轴的光通过凸透镜后会聚于一点。</a:t>
            </a:r>
          </a:p>
          <a:p>
            <a:pPr defTabSz="914378">
              <a:lnSpc>
                <a:spcPct val="130000"/>
              </a:lnSpc>
            </a:pPr>
            <a:r>
              <a:rPr lang="zh-CN" altLang="en-US" sz="1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焦距：</a:t>
            </a: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焦点到光心的距离。</a:t>
            </a:r>
          </a:p>
        </p:txBody>
      </p:sp>
      <p:sp>
        <p:nvSpPr>
          <p:cNvPr id="70696" name="Text Box 40"/>
          <p:cNvSpPr txBox="1">
            <a:spLocks noChangeArrowheads="1"/>
          </p:cNvSpPr>
          <p:nvPr/>
        </p:nvSpPr>
        <p:spPr bwMode="auto">
          <a:xfrm>
            <a:off x="4459271" y="3503523"/>
            <a:ext cx="1152525" cy="429348"/>
          </a:xfrm>
          <a:prstGeom prst="rect">
            <a:avLst/>
          </a:prstGeom>
          <a:noFill/>
          <a:ln w="9525">
            <a:noFill/>
            <a:miter lim="800000"/>
            <a:headEnd/>
            <a:tailEnd/>
          </a:ln>
        </p:spPr>
        <p:txBody>
          <a:bodyPr lIns="68580" tIns="34290" rIns="68580" bIns="34290">
            <a:spAutoFit/>
          </a:bodyPr>
          <a:lstStyle/>
          <a:p>
            <a:pPr algn="ctr" defTabSz="914378">
              <a:lnSpc>
                <a:spcPct val="130000"/>
              </a:lnSpc>
              <a:spcBef>
                <a:spcPct val="50000"/>
              </a:spcBef>
            </a:pP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焦距</a:t>
            </a:r>
          </a:p>
        </p:txBody>
      </p:sp>
      <p:sp>
        <p:nvSpPr>
          <p:cNvPr id="13349" name="矩形 12336"/>
          <p:cNvSpPr>
            <a:spLocks noChangeArrowheads="1"/>
          </p:cNvSpPr>
          <p:nvPr/>
        </p:nvSpPr>
        <p:spPr bwMode="auto">
          <a:xfrm>
            <a:off x="7061183" y="1908615"/>
            <a:ext cx="830997" cy="429348"/>
          </a:xfrm>
          <a:prstGeom prst="rect">
            <a:avLst/>
          </a:prstGeom>
          <a:noFill/>
          <a:ln w="9525">
            <a:noFill/>
            <a:miter lim="800000"/>
            <a:headEnd/>
            <a:tailEnd/>
          </a:ln>
        </p:spPr>
        <p:txBody>
          <a:bodyPr wrap="none" lIns="68580" tIns="34290" rIns="68580" bIns="34290">
            <a:spAutoFit/>
          </a:bodyPr>
          <a:lstStyle/>
          <a:p>
            <a:pPr defTabSz="914378">
              <a:lnSpc>
                <a:spcPct val="130000"/>
              </a:lnSpc>
              <a:spcBef>
                <a:spcPct val="50000"/>
              </a:spcBef>
            </a:pPr>
            <a:r>
              <a:rPr lang="zh-CN" altLang="en-US" sz="1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主光轴</a:t>
            </a:r>
          </a:p>
        </p:txBody>
      </p:sp>
      <p:sp>
        <p:nvSpPr>
          <p:cNvPr id="12347" name="AutoShape 125"/>
          <p:cNvSpPr>
            <a:spLocks noChangeArrowheads="1"/>
          </p:cNvSpPr>
          <p:nvPr/>
        </p:nvSpPr>
        <p:spPr bwMode="auto">
          <a:xfrm>
            <a:off x="5886310" y="1734753"/>
            <a:ext cx="1223963" cy="268418"/>
          </a:xfrm>
          <a:prstGeom prst="wedgeRoundRectCallout">
            <a:avLst>
              <a:gd name="adj1" fmla="val -51472"/>
              <a:gd name="adj2" fmla="val 175060"/>
              <a:gd name="adj3" fmla="val 16667"/>
            </a:avLst>
          </a:prstGeom>
          <a:noFill/>
          <a:ln w="12700">
            <a:solidFill>
              <a:srgbClr val="0D0D0D"/>
            </a:solidFill>
            <a:miter lim="800000"/>
            <a:headEnd/>
            <a:tailEnd/>
          </a:ln>
        </p:spPr>
        <p:txBody>
          <a:bodyPr wrap="none" lIns="0" tIns="34290" rIns="0" bIns="34290" anchor="ctr"/>
          <a:lstStyle/>
          <a:p>
            <a:pPr algn="ctr" defTabSz="914378">
              <a:lnSpc>
                <a:spcPct val="130000"/>
              </a:lnSpc>
            </a:pPr>
            <a:r>
              <a:rPr lang="zh-CN" altLang="en-US" sz="1800" b="1"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焦点</a:t>
            </a:r>
          </a:p>
        </p:txBody>
      </p:sp>
      <p:sp>
        <p:nvSpPr>
          <p:cNvPr id="40" name="文本框 39">
            <a:extLst>
              <a:ext uri="{FF2B5EF4-FFF2-40B4-BE49-F238E27FC236}">
                <a16:creationId xmlns:a16="http://schemas.microsoft.com/office/drawing/2014/main" id="{E69DD5F3-D6BD-4550-8352-778CFFC38F22}"/>
              </a:ext>
            </a:extLst>
          </p:cNvPr>
          <p:cNvSpPr txBox="1"/>
          <p:nvPr/>
        </p:nvSpPr>
        <p:spPr>
          <a:xfrm>
            <a:off x="561431" y="508105"/>
            <a:ext cx="3300603" cy="484748"/>
          </a:xfrm>
          <a:prstGeom prst="rect">
            <a:avLst/>
          </a:prstGeom>
          <a:noFill/>
        </p:spPr>
        <p:txBody>
          <a:bodyPr wrap="square" lIns="68580" tIns="34290" rIns="68580" bIns="34290" rtlCol="0">
            <a:spAutoFit/>
            <a:scene3d>
              <a:camera prst="orthographicFront"/>
              <a:lightRig rig="threePt" dir="t"/>
            </a:scene3d>
            <a:sp3d contourW="12700"/>
          </a:bodyPr>
          <a:lstStyle/>
          <a:p>
            <a:pPr defTabSz="457189">
              <a:defRPr/>
            </a:pPr>
            <a:r>
              <a:rPr lang="zh-CN" altLang="en-US" sz="2700" dirty="0">
                <a:solidFill>
                  <a:prstClr val="black">
                    <a:lumMod val="75000"/>
                    <a:lumOff val="25000"/>
                  </a:prstClr>
                </a:solidFill>
                <a:latin typeface="Arial" panose="020B0604020202020204" pitchFamily="34" charset="0"/>
                <a:ea typeface="思源黑体 CN Medium" panose="020B0600000000000000" pitchFamily="34" charset="-122"/>
                <a:cs typeface="+mn-ea"/>
                <a:sym typeface="Arial" panose="020B0604020202020204" pitchFamily="34" charset="0"/>
              </a:rPr>
              <a:t>二、透镜对光的作用</a:t>
            </a:r>
          </a:p>
        </p:txBody>
      </p:sp>
    </p:spTree>
    <p:extLst>
      <p:ext uri="{BB962C8B-B14F-4D97-AF65-F5344CB8AC3E}">
        <p14:creationId xmlns:p14="http://schemas.microsoft.com/office/powerpoint/2010/main" val="114347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xEl>
                                              <p:charRg st="0" end="27"/>
                                            </p:txEl>
                                          </p:spTgt>
                                        </p:tgtEl>
                                        <p:attrNameLst>
                                          <p:attrName>style.visibility</p:attrName>
                                        </p:attrNameLst>
                                      </p:cBhvr>
                                      <p:to>
                                        <p:strVal val="visible"/>
                                      </p:to>
                                    </p:set>
                                    <p:animEffect transition="in" filter="wipe(left)">
                                      <p:cBhvr>
                                        <p:cTn id="16" dur="500"/>
                                        <p:tgtEl>
                                          <p:spTgt spid="38">
                                            <p:txEl>
                                              <p:charRg st="0" end="27"/>
                                            </p:txEl>
                                          </p:spTgt>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501"/>
                            </p:stCondLst>
                            <p:childTnLst>
                              <p:par>
                                <p:cTn id="21" presetID="1" presetClass="entr" presetSubtype="0" fill="hold" grpId="0" nodeType="afterEffect">
                                  <p:stCondLst>
                                    <p:cond delay="0"/>
                                  </p:stCondLst>
                                  <p:childTnLst>
                                    <p:set>
                                      <p:cBhvr>
                                        <p:cTn id="22" dur="1" fill="hold">
                                          <p:stCondLst>
                                            <p:cond delay="0"/>
                                          </p:stCondLst>
                                        </p:cTn>
                                        <p:tgtEl>
                                          <p:spTgt spid="12347"/>
                                        </p:tgtEl>
                                        <p:attrNameLst>
                                          <p:attrName>style.visibility</p:attrName>
                                        </p:attrNameLst>
                                      </p:cBhvr>
                                      <p:to>
                                        <p:strVal val="visible"/>
                                      </p:to>
                                    </p:set>
                                  </p:childTnLst>
                                </p:cTn>
                              </p:par>
                            </p:childTnLst>
                          </p:cTn>
                        </p:par>
                        <p:par>
                          <p:cTn id="23" fill="hold">
                            <p:stCondLst>
                              <p:cond delay="502"/>
                            </p:stCondLst>
                            <p:childTnLst>
                              <p:par>
                                <p:cTn id="24" presetID="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069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8">
                                            <p:txEl>
                                              <p:charRg st="27" end="3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7" grpId="0"/>
      <p:bldP spid="70696" grpId="0"/>
      <p:bldP spid="1234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第一PPT模板网-WWW.1PPT.COM">
  <a:themeElements>
    <a:clrScheme name="紫红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TotalTime>
  <Words>1908</Words>
  <PresentationFormat>全屏显示(16:9)</PresentationFormat>
  <Paragraphs>273</Paragraphs>
  <Slides>39</Slides>
  <Notes>2</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44" baseType="lpstr">
      <vt:lpstr>FandolFang R</vt:lpstr>
      <vt:lpstr>Arial</vt:lpstr>
      <vt:lpstr>Calibri</vt:lpstr>
      <vt:lpstr>第一PPT模板网-WWW.1PPT.COM</vt:lpstr>
      <vt:lpstr>Equations</vt:lpstr>
      <vt:lpstr>PowerPoint 演示文稿</vt:lpstr>
      <vt:lpstr>PowerPoint 演示文稿</vt:lpstr>
      <vt:lpstr>PowerPoint 演示文稿</vt:lpstr>
      <vt:lpstr>PowerPoint 演示文稿</vt:lpstr>
      <vt:lpstr>PowerPoint 演示文稿</vt:lpstr>
      <vt:lpstr>PowerPoint 演示文稿</vt:lpstr>
      <vt:lpstr>3.透镜的光心与主光轴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2020-05-15T06:53:01Z</dcterms:created>
  <dcterms:modified xsi:type="dcterms:W3CDTF">2023-10-04T01:50:54Z</dcterms:modified>
</cp:coreProperties>
</file>