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61" r:id="rId4"/>
    <p:sldId id="368" r:id="rId5"/>
    <p:sldId id="295" r:id="rId6"/>
    <p:sldId id="369" r:id="rId7"/>
    <p:sldId id="370" r:id="rId8"/>
    <p:sldId id="371" r:id="rId9"/>
    <p:sldId id="372" r:id="rId10"/>
    <p:sldId id="373" r:id="rId11"/>
    <p:sldId id="375" r:id="rId12"/>
    <p:sldId id="376" r:id="rId13"/>
    <p:sldId id="379" r:id="rId14"/>
    <p:sldId id="380" r:id="rId15"/>
    <p:sldId id="382" r:id="rId16"/>
    <p:sldId id="377" r:id="rId17"/>
    <p:sldId id="381" r:id="rId18"/>
    <p:sldId id="292" r:id="rId1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60489B-7159-4F4A-9A06-487091C9392A}" type="datetimeFigureOut">
              <a:rPr lang="zh-CN" altLang="en-US" smtClean="0"/>
              <a:t>2021/9/3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930E74-68FD-414E-9EB6-06B6292C91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199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幻灯片图像占位符 1">
            <a:extLst>
              <a:ext uri="{FF2B5EF4-FFF2-40B4-BE49-F238E27FC236}">
                <a16:creationId xmlns:a16="http://schemas.microsoft.com/office/drawing/2014/main" id="{76A41F05-2E43-4893-9A81-CFF62CC2588E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>
          <a:ln cap="flat">
            <a:headEnd type="none" w="med" len="med"/>
            <a:tailEnd type="none" w="med" len="med"/>
          </a:ln>
        </p:spPr>
      </p:sp>
      <p:sp>
        <p:nvSpPr>
          <p:cNvPr id="65539" name="文本占位符 2">
            <a:extLst>
              <a:ext uri="{FF2B5EF4-FFF2-40B4-BE49-F238E27FC236}">
                <a16:creationId xmlns:a16="http://schemas.microsoft.com/office/drawing/2014/main" id="{B00487F9-6906-4583-81B4-A464D3240F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defTabSz="914400">
              <a:spcBef>
                <a:spcPct val="0"/>
              </a:spcBef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幻灯片图像占位符 1">
            <a:extLst>
              <a:ext uri="{FF2B5EF4-FFF2-40B4-BE49-F238E27FC236}">
                <a16:creationId xmlns:a16="http://schemas.microsoft.com/office/drawing/2014/main" id="{B6FBE5B4-313A-4099-9EA9-33F231ACCA7F}"/>
              </a:ext>
            </a:extLst>
          </p:cNvPr>
          <p:cNvSpPr>
            <a:spLocks noGrp="1" noRot="1" noChangeArrowheads="1" noTextEdit="1"/>
          </p:cNvSpPr>
          <p:nvPr>
            <p:ph type="sldImg"/>
          </p:nvPr>
        </p:nvSpPr>
        <p:spPr>
          <a:ln cap="flat">
            <a:headEnd type="none" w="med" len="med"/>
            <a:tailEnd type="none" w="med" len="med"/>
          </a:ln>
        </p:spPr>
      </p:sp>
      <p:sp>
        <p:nvSpPr>
          <p:cNvPr id="66563" name="文本占位符 2">
            <a:extLst>
              <a:ext uri="{FF2B5EF4-FFF2-40B4-BE49-F238E27FC236}">
                <a16:creationId xmlns:a16="http://schemas.microsoft.com/office/drawing/2014/main" id="{9CE750BD-D392-4E02-B798-7941AD86F4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defTabSz="914400">
              <a:spcBef>
                <a:spcPct val="0"/>
              </a:spcBef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A296-CC1E-42AA-90E8-FF3FF151887F}" type="datetimeFigureOut">
              <a:rPr lang="zh-CN" altLang="en-US" smtClean="0"/>
              <a:t>2021/9/3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C7D6-17B6-42CE-A39F-47FAA889B9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2776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A296-CC1E-42AA-90E8-FF3FF151887F}" type="datetimeFigureOut">
              <a:rPr lang="zh-CN" altLang="en-US" smtClean="0"/>
              <a:t>2021/9/3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C7D6-17B6-42CE-A39F-47FAA889B9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52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A296-CC1E-42AA-90E8-FF3FF151887F}" type="datetimeFigureOut">
              <a:rPr lang="zh-CN" altLang="en-US" smtClean="0"/>
              <a:t>2021/9/3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C7D6-17B6-42CE-A39F-47FAA889B9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732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A296-CC1E-42AA-90E8-FF3FF151887F}" type="datetimeFigureOut">
              <a:rPr lang="zh-CN" altLang="en-US" smtClean="0"/>
              <a:t>2021/9/3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C7D6-17B6-42CE-A39F-47FAA889B9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105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A296-CC1E-42AA-90E8-FF3FF151887F}" type="datetimeFigureOut">
              <a:rPr lang="zh-CN" altLang="en-US" smtClean="0"/>
              <a:t>2021/9/3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C7D6-17B6-42CE-A39F-47FAA889B9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0781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A296-CC1E-42AA-90E8-FF3FF151887F}" type="datetimeFigureOut">
              <a:rPr lang="zh-CN" altLang="en-US" smtClean="0"/>
              <a:t>2021/9/3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C7D6-17B6-42CE-A39F-47FAA889B9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409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A296-CC1E-42AA-90E8-FF3FF151887F}" type="datetimeFigureOut">
              <a:rPr lang="zh-CN" altLang="en-US" smtClean="0"/>
              <a:t>2021/9/3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C7D6-17B6-42CE-A39F-47FAA889B9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8704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A296-CC1E-42AA-90E8-FF3FF151887F}" type="datetimeFigureOut">
              <a:rPr lang="zh-CN" altLang="en-US" smtClean="0"/>
              <a:t>2021/9/3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C7D6-17B6-42CE-A39F-47FAA889B9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5684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A296-CC1E-42AA-90E8-FF3FF151887F}" type="datetimeFigureOut">
              <a:rPr lang="zh-CN" altLang="en-US" smtClean="0"/>
              <a:t>2021/9/3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C7D6-17B6-42CE-A39F-47FAA889B9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8918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A296-CC1E-42AA-90E8-FF3FF151887F}" type="datetimeFigureOut">
              <a:rPr lang="zh-CN" altLang="en-US" smtClean="0"/>
              <a:t>2021/9/3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C7D6-17B6-42CE-A39F-47FAA889B9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629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A296-CC1E-42AA-90E8-FF3FF151887F}" type="datetimeFigureOut">
              <a:rPr lang="zh-CN" altLang="en-US" smtClean="0"/>
              <a:t>2021/9/3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C7D6-17B6-42CE-A39F-47FAA889B9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5019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D1A296-CC1E-42AA-90E8-FF3FF151887F}" type="datetimeFigureOut">
              <a:rPr lang="zh-CN" altLang="en-US" smtClean="0"/>
              <a:t>2021/9/3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BC7D6-17B6-42CE-A39F-47FAA889B9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179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Administrator\AppData\Local\Temp\wps\INetCache\0f0884547c7a50600888c4c73f37adc8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Administrator\AppData\Local\Temp\wps\INetCache\854e74a21cc17f01167acd6d47c11012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标题 3073">
            <a:extLst>
              <a:ext uri="{FF2B5EF4-FFF2-40B4-BE49-F238E27FC236}">
                <a16:creationId xmlns:a16="http://schemas.microsoft.com/office/drawing/2014/main" id="{8647E4CA-7686-435A-82A9-042FF86D6FD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57350" y="1597819"/>
            <a:ext cx="5829300" cy="1102519"/>
          </a:xfrm>
          <a:extLs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zh-CN" altLang="en-US" sz="3300" b="1"/>
              <a:t>第三章</a:t>
            </a:r>
            <a:r>
              <a:rPr lang="en-US" altLang="zh-CN" sz="3300" b="1"/>
              <a:t>   </a:t>
            </a:r>
            <a:r>
              <a:rPr lang="zh-CN" altLang="en-US" sz="3300" b="1"/>
              <a:t>光现象</a:t>
            </a:r>
          </a:p>
        </p:txBody>
      </p:sp>
      <p:sp>
        <p:nvSpPr>
          <p:cNvPr id="46083" name="副标题 3074">
            <a:extLst>
              <a:ext uri="{FF2B5EF4-FFF2-40B4-BE49-F238E27FC236}">
                <a16:creationId xmlns:a16="http://schemas.microsoft.com/office/drawing/2014/main" id="{BB2F115E-17C0-4258-85C2-863E99AF9FB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171700" y="2914650"/>
            <a:ext cx="4800600" cy="589360"/>
          </a:xfrm>
          <a:extLs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</a:rPr>
              <a:t>3.3 </a:t>
            </a:r>
            <a:r>
              <a:rPr lang="zh-CN" altLang="en-US" sz="2400" b="1" dirty="0">
                <a:solidFill>
                  <a:srgbClr val="FF0000"/>
                </a:solidFill>
              </a:rPr>
              <a:t>光的直线传播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内容占位符 2">
            <a:extLst>
              <a:ext uri="{FF2B5EF4-FFF2-40B4-BE49-F238E27FC236}">
                <a16:creationId xmlns:a16="http://schemas.microsoft.com/office/drawing/2014/main" id="{93301CEB-69E1-4D81-BCD9-03ED17E639A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48025" y="1221582"/>
            <a:ext cx="3246835" cy="2336006"/>
          </a:xfrm>
          <a:extLs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marL="0" indent="0">
              <a:buNone/>
            </a:pPr>
            <a:r>
              <a:rPr lang="en-US" altLang="zh-CN" b="1">
                <a:solidFill>
                  <a:srgbClr val="3333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b="1">
                <a:solidFill>
                  <a:srgbClr val="3333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【学习目标】</a:t>
            </a:r>
          </a:p>
          <a:p>
            <a:pPr marL="0" indent="0">
              <a:buNone/>
            </a:pPr>
            <a:endParaRPr lang="zh-CN" altLang="en-US" b="1">
              <a:solidFill>
                <a:srgbClr val="33339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b="1">
                <a:solidFill>
                  <a:srgbClr val="FF0000"/>
                </a:solidFill>
              </a:rPr>
              <a:t>1.</a:t>
            </a:r>
            <a:r>
              <a:rPr lang="zh-CN" altLang="en-US" b="1">
                <a:solidFill>
                  <a:srgbClr val="FF0000"/>
                </a:solidFill>
              </a:rPr>
              <a:t>光的直线传播</a:t>
            </a:r>
          </a:p>
          <a:p>
            <a:pPr marL="0" indent="0">
              <a:buNone/>
            </a:pPr>
            <a:endParaRPr lang="zh-CN" altLang="en-US" b="1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b="1">
                <a:solidFill>
                  <a:srgbClr val="FF0000"/>
                </a:solidFill>
              </a:rPr>
              <a:t>2.</a:t>
            </a:r>
            <a:r>
              <a:rPr lang="zh-CN" altLang="en-US" b="1">
                <a:solidFill>
                  <a:srgbClr val="FF0000"/>
                </a:solidFill>
              </a:rPr>
              <a:t>光的传播速度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内容占位符 2">
            <a:extLst>
              <a:ext uri="{FF2B5EF4-FFF2-40B4-BE49-F238E27FC236}">
                <a16:creationId xmlns:a16="http://schemas.microsoft.com/office/drawing/2014/main" id="{CEAB44A5-4D3F-4405-8B52-AD5BB88CF72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69194" y="33338"/>
            <a:ext cx="6226969" cy="391716"/>
          </a:xfrm>
          <a:extLs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【一、光的直线传播】</a:t>
            </a:r>
          </a:p>
          <a:p>
            <a:pPr marL="0" indent="0">
              <a:buNone/>
            </a:pPr>
            <a:endParaRPr lang="zh-CN" altLang="en-US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8131" name="内容占位符 2">
            <a:extLst>
              <a:ext uri="{FF2B5EF4-FFF2-40B4-BE49-F238E27FC236}">
                <a16:creationId xmlns:a16="http://schemas.microsoft.com/office/drawing/2014/main" id="{FD1EB3E8-FA45-451E-A6A2-9122A7D05C80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169194" y="682228"/>
            <a:ext cx="5542360" cy="451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400" b="1">
                <a:solidFill>
                  <a:srgbClr val="3333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【做一做】</a:t>
            </a:r>
            <a:r>
              <a:rPr lang="zh-CN" altLang="en-US" b="1">
                <a:solidFill>
                  <a:srgbClr val="3333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探究光在介质中的传播特点</a:t>
            </a: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132" name="内容占位符 2">
            <a:extLst>
              <a:ext uri="{FF2B5EF4-FFF2-40B4-BE49-F238E27FC236}">
                <a16:creationId xmlns:a16="http://schemas.microsoft.com/office/drawing/2014/main" id="{687511A5-1285-4FEC-96E8-9BF0C675467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264444" y="1262062"/>
            <a:ext cx="5514975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器材：</a:t>
            </a: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a.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光源</a:t>
            </a:r>
          </a:p>
          <a:p>
            <a:pPr eaLnBrk="1" hangingPunct="1"/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        b.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玻璃罩、蚊香（火柴）</a:t>
            </a:r>
          </a:p>
          <a:p>
            <a:pPr eaLnBrk="1" hangingPunct="1"/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        c.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玻璃槽、水、牛奶</a:t>
            </a:r>
          </a:p>
        </p:txBody>
      </p:sp>
      <p:grpSp>
        <p:nvGrpSpPr>
          <p:cNvPr id="48133" name="组合 3">
            <a:extLst>
              <a:ext uri="{FF2B5EF4-FFF2-40B4-BE49-F238E27FC236}">
                <a16:creationId xmlns:a16="http://schemas.microsoft.com/office/drawing/2014/main" id="{28F405C1-57FB-4608-8AED-CDB72CCF66E2}"/>
              </a:ext>
            </a:extLst>
          </p:cNvPr>
          <p:cNvGrpSpPr>
            <a:grpSpLocks/>
          </p:cNvGrpSpPr>
          <p:nvPr/>
        </p:nvGrpSpPr>
        <p:grpSpPr bwMode="auto">
          <a:xfrm>
            <a:off x="1264444" y="2300288"/>
            <a:ext cx="6396038" cy="2582466"/>
            <a:chOff x="255" y="4830"/>
            <a:chExt cx="13431" cy="5422"/>
          </a:xfrm>
        </p:grpSpPr>
        <p:pic>
          <p:nvPicPr>
            <p:cNvPr id="48134" name="图片 99">
              <a:extLst>
                <a:ext uri="{FF2B5EF4-FFF2-40B4-BE49-F238E27FC236}">
                  <a16:creationId xmlns:a16="http://schemas.microsoft.com/office/drawing/2014/main" id="{605296E1-1EF0-45B2-9AD2-D38DA694CCEB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lum contras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11" t="1306" r="4729" b="15343"/>
            <a:stretch>
              <a:fillRect/>
            </a:stretch>
          </p:blipFill>
          <p:spPr bwMode="auto">
            <a:xfrm>
              <a:off x="7826" y="5768"/>
              <a:ext cx="5860" cy="4484"/>
            </a:xfrm>
            <a:prstGeom prst="rect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135" name="图片 100">
              <a:extLst>
                <a:ext uri="{FF2B5EF4-FFF2-40B4-BE49-F238E27FC236}">
                  <a16:creationId xmlns:a16="http://schemas.microsoft.com/office/drawing/2014/main" id="{230F31A4-F5D6-4B65-893E-C2ECDE85B3CF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lum bright="-18000" contras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" y="5768"/>
              <a:ext cx="6333" cy="4484"/>
            </a:xfrm>
            <a:prstGeom prst="rect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8136" name="内容占位符 2">
            <a:extLst>
              <a:ext uri="{FF2B5EF4-FFF2-40B4-BE49-F238E27FC236}">
                <a16:creationId xmlns:a16="http://schemas.microsoft.com/office/drawing/2014/main" id="{68ABE520-A846-4E2B-8414-FA571C0D2D6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446610" y="5750719"/>
            <a:ext cx="10585847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现象：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内容占位符 2">
            <a:extLst>
              <a:ext uri="{FF2B5EF4-FFF2-40B4-BE49-F238E27FC236}">
                <a16:creationId xmlns:a16="http://schemas.microsoft.com/office/drawing/2014/main" id="{FED69E58-C889-4009-B73D-802F50096D9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222772" y="682229"/>
            <a:ext cx="6280547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400" b="1">
                <a:solidFill>
                  <a:srgbClr val="3333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【记一记】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 1.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光在</a:t>
            </a:r>
            <a:r>
              <a:rPr lang="zh-CN" altLang="en-US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均匀介质</a:t>
            </a: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中是沿直线传播的；（</a:t>
            </a:r>
            <a:r>
              <a:rPr lang="en-US" altLang="zh-CN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光的直线传播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 2.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我们用</a:t>
            </a:r>
            <a:r>
              <a:rPr lang="zh-CN" altLang="en-US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光线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来表示光的传播路径和方向；（</a:t>
            </a:r>
            <a:r>
              <a:rPr lang="zh-CN" altLang="en-US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建模法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 3.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活动中，用蚊香燃烧的</a:t>
            </a:r>
            <a:r>
              <a:rPr lang="zh-CN" altLang="en-US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烟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以及</a:t>
            </a:r>
            <a:r>
              <a:rPr lang="zh-CN" altLang="en-US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牛奶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是为了</a:t>
            </a:r>
            <a:r>
              <a:rPr lang="zh-CN" altLang="en-US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显示光路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zh-CN" altLang="en-US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它们在光的传播路径上，把光反射到我们眼中。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grpSp>
        <p:nvGrpSpPr>
          <p:cNvPr id="49155" name="组合 7">
            <a:extLst>
              <a:ext uri="{FF2B5EF4-FFF2-40B4-BE49-F238E27FC236}">
                <a16:creationId xmlns:a16="http://schemas.microsoft.com/office/drawing/2014/main" id="{4A7C46DF-BEC8-428C-A15B-2C72FD734AC3}"/>
              </a:ext>
            </a:extLst>
          </p:cNvPr>
          <p:cNvGrpSpPr>
            <a:grpSpLocks/>
          </p:cNvGrpSpPr>
          <p:nvPr/>
        </p:nvGrpSpPr>
        <p:grpSpPr bwMode="auto">
          <a:xfrm>
            <a:off x="1444229" y="3056335"/>
            <a:ext cx="5924550" cy="1568053"/>
            <a:chOff x="406" y="5966"/>
            <a:chExt cx="12441" cy="3292"/>
          </a:xfrm>
        </p:grpSpPr>
        <p:pic>
          <p:nvPicPr>
            <p:cNvPr id="49156" name="图片 4">
              <a:extLst>
                <a:ext uri="{FF2B5EF4-FFF2-40B4-BE49-F238E27FC236}">
                  <a16:creationId xmlns:a16="http://schemas.microsoft.com/office/drawing/2014/main" id="{01B599F6-A13F-410F-BCE8-5A22B530D9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" y="5967"/>
              <a:ext cx="6273" cy="1155"/>
            </a:xfrm>
            <a:prstGeom prst="rect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157" name="图片 5">
              <a:extLst>
                <a:ext uri="{FF2B5EF4-FFF2-40B4-BE49-F238E27FC236}">
                  <a16:creationId xmlns:a16="http://schemas.microsoft.com/office/drawing/2014/main" id="{62F54007-7A7D-4EFE-953B-8CF4156D5C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7" y="5966"/>
              <a:ext cx="5760" cy="3292"/>
            </a:xfrm>
            <a:prstGeom prst="rect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158" name="图片 6">
              <a:extLst>
                <a:ext uri="{FF2B5EF4-FFF2-40B4-BE49-F238E27FC236}">
                  <a16:creationId xmlns:a16="http://schemas.microsoft.com/office/drawing/2014/main" id="{433AAD27-8640-4C89-874D-BCE6ABB85B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" y="7668"/>
              <a:ext cx="6273" cy="1560"/>
            </a:xfrm>
            <a:prstGeom prst="rect">
              <a:avLst/>
            </a:prstGeom>
            <a:noFill/>
            <a:ln w="9525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4">
            <a:extLst>
              <a:ext uri="{FF2B5EF4-FFF2-40B4-BE49-F238E27FC236}">
                <a16:creationId xmlns:a16="http://schemas.microsoft.com/office/drawing/2014/main" id="{181FBDA6-C0FA-4D1E-B57B-A5D777710D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5888" y="303610"/>
            <a:ext cx="648057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CN" altLang="zh-CN" sz="1350"/>
          </a:p>
        </p:txBody>
      </p:sp>
      <p:sp>
        <p:nvSpPr>
          <p:cNvPr id="50179" name="矩形 3">
            <a:extLst>
              <a:ext uri="{FF2B5EF4-FFF2-40B4-BE49-F238E27FC236}">
                <a16:creationId xmlns:a16="http://schemas.microsoft.com/office/drawing/2014/main" id="{BA658337-3F73-46D5-9C17-B304EEF726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6617" y="789385"/>
            <a:ext cx="3201590" cy="784830"/>
          </a:xfrm>
          <a:prstGeom prst="rect">
            <a:avLst/>
          </a:prstGeom>
          <a:noFill/>
          <a:ln w="9525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700" b="1">
                <a:solidFill>
                  <a:srgbClr val="00B050"/>
                </a:solidFill>
              </a:rPr>
              <a:t>影子</a:t>
            </a:r>
            <a:r>
              <a:rPr lang="zh-CN" altLang="en-US" b="1">
                <a:solidFill>
                  <a:srgbClr val="00B050"/>
                </a:solidFill>
              </a:rPr>
              <a:t>（一般落在</a:t>
            </a:r>
            <a:r>
              <a:rPr lang="zh-CN" altLang="en-US" b="1">
                <a:solidFill>
                  <a:srgbClr val="FF0000"/>
                </a:solidFill>
              </a:rPr>
              <a:t>物体的表面上</a:t>
            </a:r>
            <a:r>
              <a:rPr lang="zh-CN" altLang="en-US" b="1">
                <a:solidFill>
                  <a:srgbClr val="00B050"/>
                </a:solidFill>
              </a:rPr>
              <a:t>，例如墙面、地面等等）</a:t>
            </a:r>
          </a:p>
        </p:txBody>
      </p:sp>
      <p:pic>
        <p:nvPicPr>
          <p:cNvPr id="50180" name="图片 101">
            <a:extLst>
              <a:ext uri="{FF2B5EF4-FFF2-40B4-BE49-F238E27FC236}">
                <a16:creationId xmlns:a16="http://schemas.microsoft.com/office/drawing/2014/main" id="{D29AD03E-21D0-430F-A34F-4EC9AA277EDB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617" y="1843088"/>
            <a:ext cx="3201590" cy="289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图片 102">
            <a:extLst>
              <a:ext uri="{FF2B5EF4-FFF2-40B4-BE49-F238E27FC236}">
                <a16:creationId xmlns:a16="http://schemas.microsoft.com/office/drawing/2014/main" id="{43460668-EE39-4CF7-810F-43D19982DAF5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619" y="560785"/>
            <a:ext cx="2792016" cy="4179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矩形 3">
            <a:extLst>
              <a:ext uri="{FF2B5EF4-FFF2-40B4-BE49-F238E27FC236}">
                <a16:creationId xmlns:a16="http://schemas.microsoft.com/office/drawing/2014/main" id="{1C84A272-E1D8-4EC4-ABD7-10DC3DE7CE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8628" y="822722"/>
            <a:ext cx="46196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700" b="1">
                <a:solidFill>
                  <a:srgbClr val="00B050"/>
                </a:solidFill>
              </a:rPr>
              <a:t>激</a:t>
            </a:r>
            <a:r>
              <a:rPr lang="en-US" altLang="zh-CN" sz="2700" b="1">
                <a:solidFill>
                  <a:srgbClr val="00B050"/>
                </a:solidFill>
              </a:rPr>
              <a:t> </a:t>
            </a:r>
            <a:r>
              <a:rPr lang="zh-CN" altLang="en-US" sz="2700" b="1">
                <a:solidFill>
                  <a:srgbClr val="00B050"/>
                </a:solidFill>
              </a:rPr>
              <a:t>光</a:t>
            </a:r>
          </a:p>
        </p:txBody>
      </p:sp>
      <p:pic>
        <p:nvPicPr>
          <p:cNvPr id="51203" name="图片 103" descr="file:///C:\Users\Administrator\AppData\Local\Temp\wps\INetCache\0f0884547c7a50600888c4c73f37adc8">
            <a:extLst>
              <a:ext uri="{FF2B5EF4-FFF2-40B4-BE49-F238E27FC236}">
                <a16:creationId xmlns:a16="http://schemas.microsoft.com/office/drawing/2014/main" id="{B6E013C3-E372-4432-974F-FE70A23CD38D}"/>
              </a:ext>
            </a:extLst>
          </p:cNvPr>
          <p:cNvPicPr>
            <a:picLocks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760" y="248841"/>
            <a:ext cx="3500438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4" name="图片 106">
            <a:extLst>
              <a:ext uri="{FF2B5EF4-FFF2-40B4-BE49-F238E27FC236}">
                <a16:creationId xmlns:a16="http://schemas.microsoft.com/office/drawing/2014/main" id="{E806F064-7728-47EE-8080-827BFB8570CD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431" y="2409825"/>
            <a:ext cx="5363766" cy="2578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图片 109">
            <a:extLst>
              <a:ext uri="{FF2B5EF4-FFF2-40B4-BE49-F238E27FC236}">
                <a16:creationId xmlns:a16="http://schemas.microsoft.com/office/drawing/2014/main" id="{14A3F908-0E64-43C8-B92D-A4D346B56F73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lum bright="24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5" t="12195" r="375" b="13777"/>
          <a:stretch>
            <a:fillRect/>
          </a:stretch>
        </p:blipFill>
        <p:spPr bwMode="auto">
          <a:xfrm>
            <a:off x="3655219" y="302419"/>
            <a:ext cx="3756422" cy="310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矩形 3">
            <a:extLst>
              <a:ext uri="{FF2B5EF4-FFF2-40B4-BE49-F238E27FC236}">
                <a16:creationId xmlns:a16="http://schemas.microsoft.com/office/drawing/2014/main" id="{9E818C63-AF14-42B5-B26F-E57E9C9076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1391" y="1610917"/>
            <a:ext cx="204668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700" b="1">
                <a:solidFill>
                  <a:srgbClr val="00B050"/>
                </a:solidFill>
              </a:rPr>
              <a:t>日食与月食</a:t>
            </a:r>
          </a:p>
        </p:txBody>
      </p:sp>
      <p:sp>
        <p:nvSpPr>
          <p:cNvPr id="13316" name="Text Box 5">
            <a:extLst>
              <a:ext uri="{FF2B5EF4-FFF2-40B4-BE49-F238E27FC236}">
                <a16:creationId xmlns:a16="http://schemas.microsoft.com/office/drawing/2014/main" id="{A843F35E-CDA1-449D-827D-6FD23AF3CBA7}"/>
              </a:ext>
            </a:extLst>
          </p:cNvPr>
          <p:cNvSpPr/>
          <p:nvPr/>
        </p:nvSpPr>
        <p:spPr>
          <a:xfrm>
            <a:off x="1709737" y="3813573"/>
            <a:ext cx="5700713" cy="830997"/>
          </a:xfrm>
          <a:prstGeom prst="rect">
            <a:avLst/>
          </a:prstGeom>
          <a:noFill/>
          <a:ln>
            <a:solidFill>
              <a:srgbClr val="00B050"/>
            </a:solidFill>
            <a:round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eaLnBrk="1" hangingPunct="1"/>
            <a:r>
              <a:rPr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sym typeface="Wingdings"/>
              </a:rPr>
              <a:t>日食</a:t>
            </a:r>
            <a:r>
              <a:rPr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333399"/>
                </a:solidFill>
                <a:sym typeface="Wingdings"/>
              </a:rPr>
              <a:t>：</a:t>
            </a:r>
            <a:r>
              <a:rPr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B050"/>
                </a:solidFill>
                <a:sym typeface="Wingdings"/>
              </a:rPr>
              <a:t>白天</a:t>
            </a:r>
            <a:r>
              <a:rPr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sym typeface="Wingdings"/>
              </a:rPr>
              <a:t>，月球挡住了照射向地球的光</a:t>
            </a:r>
            <a:endParaRPr sz="2400" b="1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latin typeface="汉仪超粗圆简" charset="-122"/>
              <a:ea typeface="汉仪超粗圆简" charset="-122"/>
              <a:sym typeface="Wingdings"/>
            </a:endParaRPr>
          </a:p>
          <a:p>
            <a:pPr eaLnBrk="1" hangingPunct="1"/>
            <a:r>
              <a:rPr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sym typeface="Wingdings"/>
              </a:rPr>
              <a:t>月食</a:t>
            </a:r>
            <a:r>
              <a:rPr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333399"/>
                </a:solidFill>
                <a:sym typeface="Wingdings"/>
              </a:rPr>
              <a:t>：</a:t>
            </a:r>
            <a:r>
              <a:rPr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B050"/>
                </a:solidFill>
                <a:sym typeface="Wingdings"/>
              </a:rPr>
              <a:t>晚上</a:t>
            </a:r>
            <a:r>
              <a:rPr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sym typeface="Wingdings"/>
              </a:rPr>
              <a:t>，地球挡住了照射向月球的光</a:t>
            </a:r>
            <a:endParaRPr sz="2400" b="1">
              <a:solidFill>
                <a:schemeClr val="tx2"/>
              </a:solidFill>
              <a:latin typeface="汉仪超粗圆简" charset="-122"/>
              <a:ea typeface="汉仪超粗圆简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图片 110">
            <a:extLst>
              <a:ext uri="{FF2B5EF4-FFF2-40B4-BE49-F238E27FC236}">
                <a16:creationId xmlns:a16="http://schemas.microsoft.com/office/drawing/2014/main" id="{45C2166F-CC11-4665-AF19-64020CF5DE6B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179" y="878682"/>
            <a:ext cx="4075509" cy="2160985"/>
          </a:xfrm>
          <a:prstGeom prst="rect">
            <a:avLst/>
          </a:prstGeom>
          <a:noFill/>
          <a:ln w="9525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51" name="矩形 3">
            <a:extLst>
              <a:ext uri="{FF2B5EF4-FFF2-40B4-BE49-F238E27FC236}">
                <a16:creationId xmlns:a16="http://schemas.microsoft.com/office/drawing/2014/main" id="{4BEDED93-78C3-4F81-9C2A-B9D8242EE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1391" y="1610917"/>
            <a:ext cx="15621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700" b="1">
                <a:solidFill>
                  <a:srgbClr val="00B050"/>
                </a:solidFill>
              </a:rPr>
              <a:t>小孔成像</a:t>
            </a:r>
          </a:p>
        </p:txBody>
      </p:sp>
      <p:sp>
        <p:nvSpPr>
          <p:cNvPr id="14340" name="内容占位符 2">
            <a:extLst>
              <a:ext uri="{FF2B5EF4-FFF2-40B4-BE49-F238E27FC236}">
                <a16:creationId xmlns:a16="http://schemas.microsoft.com/office/drawing/2014/main" id="{BE7EE3CF-3A4F-4930-B532-DDEB7AFCB313}"/>
              </a:ext>
            </a:extLst>
          </p:cNvPr>
          <p:cNvSpPr>
            <a:spLocks noGrp="1"/>
          </p:cNvSpPr>
          <p:nvPr/>
        </p:nvSpPr>
        <p:spPr>
          <a:xfrm>
            <a:off x="1600200" y="3377804"/>
            <a:ext cx="5806679" cy="1434703"/>
          </a:xfrm>
          <a:prstGeom prst="rect">
            <a:avLst/>
          </a:prstGeom>
          <a:noFill/>
          <a:ln>
            <a:solidFill>
              <a:srgbClr val="00B050"/>
            </a:solidFill>
            <a:round/>
          </a:ln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eaLnBrk="1" hangingPunct="1"/>
            <a:r>
              <a:rPr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Wingdings"/>
              </a:rPr>
              <a:t>关于小孔成像</a:t>
            </a:r>
            <a:r>
              <a:rPr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Wingdings"/>
              </a:rPr>
              <a:t>：</a:t>
            </a:r>
          </a:p>
          <a:p>
            <a:pPr eaLnBrk="1" hangingPunct="1"/>
            <a:r>
              <a:rPr lang="en-US" altLang="zh-CN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Wingdings"/>
              </a:rPr>
              <a:t>    1.</a:t>
            </a:r>
            <a:r>
              <a:rPr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Wingdings"/>
              </a:rPr>
              <a:t>小孔</a:t>
            </a:r>
            <a:r>
              <a:rPr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Wingdings"/>
              </a:rPr>
              <a:t>（为什么要求孔足够小？）；</a:t>
            </a:r>
            <a:endParaRPr b="1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sym typeface="Wingdings"/>
            </a:endParaRPr>
          </a:p>
          <a:p>
            <a:pPr eaLnBrk="1" hangingPunct="1"/>
            <a:r>
              <a:rPr lang="en-US" altLang="zh-CN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Wingdings"/>
              </a:rPr>
              <a:t>    2.</a:t>
            </a:r>
            <a:r>
              <a:rPr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Wingdings"/>
              </a:rPr>
              <a:t>实像</a:t>
            </a:r>
            <a:r>
              <a:rPr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Wingdings"/>
              </a:rPr>
              <a:t>（是由光直接照射到光屏上呈现的）；</a:t>
            </a:r>
            <a:r>
              <a:rPr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Wingdings"/>
              </a:rPr>
              <a:t> </a:t>
            </a:r>
          </a:p>
          <a:p>
            <a:pPr eaLnBrk="1" hangingPunct="1"/>
            <a:r>
              <a:rPr lang="en-US" altLang="zh-CN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Wingdings"/>
              </a:rPr>
              <a:t>    3.</a:t>
            </a:r>
            <a:r>
              <a:rPr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Wingdings"/>
              </a:rPr>
              <a:t>上下颠倒，左右相反；</a:t>
            </a:r>
          </a:p>
          <a:p>
            <a:pPr eaLnBrk="1" hangingPunct="1"/>
            <a:r>
              <a:rPr lang="en-US" altLang="zh-CN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Wingdings"/>
              </a:rPr>
              <a:t>    4.</a:t>
            </a:r>
            <a:r>
              <a:rPr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Wingdings"/>
              </a:rPr>
              <a:t>像的大小与</a:t>
            </a:r>
            <a:r>
              <a:rPr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Wingdings"/>
              </a:rPr>
              <a:t>物距</a:t>
            </a:r>
            <a:r>
              <a:rPr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Wingdings"/>
              </a:rPr>
              <a:t>以及</a:t>
            </a:r>
            <a:r>
              <a:rPr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Wingdings"/>
              </a:rPr>
              <a:t>像距</a:t>
            </a:r>
            <a:r>
              <a:rPr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Wingdings"/>
              </a:rPr>
              <a:t>有关；</a:t>
            </a:r>
            <a:endParaRPr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矩形 3">
            <a:extLst>
              <a:ext uri="{FF2B5EF4-FFF2-40B4-BE49-F238E27FC236}">
                <a16:creationId xmlns:a16="http://schemas.microsoft.com/office/drawing/2014/main" id="{D0B1746B-D0ED-4F87-9DED-469C2F7734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2582" y="1383507"/>
            <a:ext cx="156091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700" b="1">
                <a:solidFill>
                  <a:srgbClr val="00B050"/>
                </a:solidFill>
              </a:rPr>
              <a:t>其他应用</a:t>
            </a:r>
          </a:p>
        </p:txBody>
      </p:sp>
      <p:pic>
        <p:nvPicPr>
          <p:cNvPr id="54275" name="图片 112">
            <a:extLst>
              <a:ext uri="{FF2B5EF4-FFF2-40B4-BE49-F238E27FC236}">
                <a16:creationId xmlns:a16="http://schemas.microsoft.com/office/drawing/2014/main" id="{4881A4E9-43BB-436B-B539-FF2D16FE91DE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381" y="465535"/>
            <a:ext cx="3349229" cy="180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6" name="Picture 4" descr="图像-01">
            <a:extLst>
              <a:ext uri="{FF2B5EF4-FFF2-40B4-BE49-F238E27FC236}">
                <a16:creationId xmlns:a16="http://schemas.microsoft.com/office/drawing/2014/main" id="{F7D7C7B5-1635-4CB0-AA5C-661801183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588" y="3813572"/>
            <a:ext cx="5509022" cy="1090613"/>
          </a:xfrm>
          <a:prstGeom prst="rect">
            <a:avLst/>
          </a:prstGeom>
          <a:noFill/>
          <a:ln w="9525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77" name="Picture 6">
            <a:extLst>
              <a:ext uri="{FF2B5EF4-FFF2-40B4-BE49-F238E27FC236}">
                <a16:creationId xmlns:a16="http://schemas.microsoft.com/office/drawing/2014/main" id="{5E9EDF4F-1A31-4CF9-8957-D2F61C0B5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744" y="2408635"/>
            <a:ext cx="4639866" cy="1254919"/>
          </a:xfrm>
          <a:prstGeom prst="rect">
            <a:avLst/>
          </a:prstGeom>
          <a:noFill/>
          <a:ln w="9525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内容占位符 2">
            <a:extLst>
              <a:ext uri="{FF2B5EF4-FFF2-40B4-BE49-F238E27FC236}">
                <a16:creationId xmlns:a16="http://schemas.microsoft.com/office/drawing/2014/main" id="{04EDA6CC-5FC0-47DD-A975-B9D64005140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69194" y="33338"/>
            <a:ext cx="6226969" cy="391716"/>
          </a:xfrm>
          <a:extLs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marL="0" indent="0">
              <a:buNone/>
            </a:pPr>
            <a:r>
              <a:rPr lang="zh-CN" altLang="en-US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【二、光速】</a:t>
            </a:r>
          </a:p>
          <a:p>
            <a:pPr marL="0" indent="0">
              <a:buNone/>
            </a:pPr>
            <a:endParaRPr lang="zh-CN" altLang="en-US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387" name="内容占位符 2">
            <a:extLst>
              <a:ext uri="{FF2B5EF4-FFF2-40B4-BE49-F238E27FC236}">
                <a16:creationId xmlns:a16="http://schemas.microsoft.com/office/drawing/2014/main" id="{DEF54F1B-247C-4FE9-ABDE-27526BE8D9BA}"/>
              </a:ext>
            </a:extLst>
          </p:cNvPr>
          <p:cNvSpPr>
            <a:spLocks noGrp="1"/>
          </p:cNvSpPr>
          <p:nvPr/>
        </p:nvSpPr>
        <p:spPr>
          <a:xfrm>
            <a:off x="1169194" y="844153"/>
            <a:ext cx="5909072" cy="45124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eaLnBrk="1" hangingPunct="1">
              <a:spcBef>
                <a:spcPct val="20000"/>
              </a:spcBef>
            </a:pPr>
            <a:r>
              <a:rPr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333399"/>
                </a:solidFill>
                <a:latin typeface="黑体" pitchFamily="49" charset="-122"/>
                <a:ea typeface="黑体" panose="02010609060101010101" pitchFamily="49" charset="-122"/>
                <a:sym typeface="Wingdings"/>
              </a:rPr>
              <a:t>【读一读】</a:t>
            </a:r>
            <a:r>
              <a:rPr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333399"/>
                </a:solidFill>
                <a:latin typeface="黑体" pitchFamily="49" charset="-122"/>
                <a:ea typeface="黑体" panose="02010609060101010101" pitchFamily="49" charset="-122"/>
                <a:sym typeface="Wingdings"/>
              </a:rPr>
              <a:t>阅读课本</a:t>
            </a:r>
            <a:r>
              <a:rPr lang="en-US" altLang="zh-CN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333399"/>
                </a:solidFill>
                <a:latin typeface="黑体" pitchFamily="49" charset="-122"/>
                <a:ea typeface="黑体" panose="02010609060101010101" pitchFamily="49" charset="-122"/>
                <a:sym typeface="Wingdings"/>
              </a:rPr>
              <a:t>P64</a:t>
            </a:r>
            <a:r>
              <a:rPr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333399"/>
                </a:solidFill>
                <a:latin typeface="黑体" pitchFamily="49" charset="-122"/>
                <a:ea typeface="黑体" panose="02010609060101010101" pitchFamily="49" charset="-122"/>
                <a:sym typeface="Wingdings"/>
              </a:rPr>
              <a:t>、</a:t>
            </a:r>
            <a:r>
              <a:rPr lang="en-US" altLang="zh-CN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333399"/>
                </a:solidFill>
                <a:latin typeface="黑体" pitchFamily="49" charset="-122"/>
                <a:ea typeface="黑体" panose="02010609060101010101" pitchFamily="49" charset="-122"/>
                <a:sym typeface="Wingdings"/>
              </a:rPr>
              <a:t>65</a:t>
            </a:r>
            <a:r>
              <a:rPr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333399"/>
                </a:solidFill>
                <a:latin typeface="黑体" pitchFamily="49" charset="-122"/>
                <a:ea typeface="黑体" panose="02010609060101010101" pitchFamily="49" charset="-122"/>
                <a:sym typeface="Wingdings"/>
              </a:rPr>
              <a:t>、</a:t>
            </a:r>
            <a:r>
              <a:rPr lang="en-US" altLang="zh-CN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333399"/>
                </a:solidFill>
                <a:latin typeface="黑体" pitchFamily="49" charset="-122"/>
                <a:ea typeface="黑体" panose="02010609060101010101" pitchFamily="49" charset="-122"/>
                <a:sym typeface="Wingdings"/>
              </a:rPr>
              <a:t>77</a:t>
            </a:r>
            <a:r>
              <a:rPr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333399"/>
                </a:solidFill>
                <a:latin typeface="黑体" pitchFamily="49" charset="-122"/>
                <a:ea typeface="黑体" panose="02010609060101010101" pitchFamily="49" charset="-122"/>
                <a:sym typeface="Wingdings"/>
              </a:rPr>
              <a:t>，了解</a:t>
            </a:r>
            <a:r>
              <a:rPr lang="en-US" altLang="zh-CN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333399"/>
                </a:solidFill>
                <a:latin typeface="黑体" pitchFamily="49" charset="-122"/>
                <a:ea typeface="黑体" panose="02010609060101010101" pitchFamily="49" charset="-122"/>
                <a:sym typeface="Wingdings"/>
              </a:rPr>
              <a:t>“</a:t>
            </a:r>
            <a:r>
              <a:rPr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333399"/>
                </a:solidFill>
                <a:latin typeface="黑体" pitchFamily="49" charset="-122"/>
                <a:ea typeface="黑体" panose="02010609060101010101" pitchFamily="49" charset="-122"/>
                <a:sym typeface="Wingdings"/>
              </a:rPr>
              <a:t>光速</a:t>
            </a:r>
            <a:r>
              <a:rPr lang="en-US" altLang="zh-CN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333399"/>
                </a:solidFill>
                <a:latin typeface="黑体" pitchFamily="49" charset="-122"/>
                <a:ea typeface="黑体" panose="02010609060101010101" pitchFamily="49" charset="-122"/>
                <a:sym typeface="Wingdings"/>
              </a:rPr>
              <a:t>”</a:t>
            </a:r>
            <a:r>
              <a:rPr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333399"/>
                </a:solidFill>
                <a:latin typeface="黑体" pitchFamily="49" charset="-122"/>
                <a:ea typeface="黑体" panose="02010609060101010101" pitchFamily="49" charset="-122"/>
                <a:sym typeface="Wingdings"/>
              </a:rPr>
              <a:t>。</a:t>
            </a:r>
            <a:endParaRPr b="1">
              <a:solidFill>
                <a:schemeClr val="accent2"/>
              </a:solidFill>
              <a:latin typeface="黑体" pitchFamily="49" charset="-122"/>
              <a:ea typeface="黑体" panose="02010609060101010101" pitchFamily="49" charset="-122"/>
            </a:endParaRPr>
          </a:p>
        </p:txBody>
      </p:sp>
      <p:pic>
        <p:nvPicPr>
          <p:cNvPr id="55300" name="图片 4">
            <a:extLst>
              <a:ext uri="{FF2B5EF4-FFF2-40B4-BE49-F238E27FC236}">
                <a16:creationId xmlns:a16="http://schemas.microsoft.com/office/drawing/2014/main" id="{FF2F0E61-CCEA-4610-BEAF-CEC448E29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666" y="1891904"/>
            <a:ext cx="6029325" cy="2625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 fill="hold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图片 104" descr="file:///C:\Users\Administrator\AppData\Local\Temp\wps\INetCache\854e74a21cc17f01167acd6d47c11012">
            <a:extLst>
              <a:ext uri="{FF2B5EF4-FFF2-40B4-BE49-F238E27FC236}">
                <a16:creationId xmlns:a16="http://schemas.microsoft.com/office/drawing/2014/main" id="{BB496F59-FA97-4FAE-89AD-735157578DC5}"/>
              </a:ext>
            </a:extLst>
          </p:cNvPr>
          <p:cNvPicPr>
            <a:picLocks noChangeArrowheads="1"/>
          </p:cNvPicPr>
          <p:nvPr/>
        </p:nvPicPr>
        <p:blipFill>
          <a:blip r:embed="rId2" r:link="rId3">
            <a:lum bright="30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113" y="1671637"/>
            <a:ext cx="4474369" cy="310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矩形 3">
            <a:extLst>
              <a:ext uri="{FF2B5EF4-FFF2-40B4-BE49-F238E27FC236}">
                <a16:creationId xmlns:a16="http://schemas.microsoft.com/office/drawing/2014/main" id="{D402CBF7-573C-4408-8D9B-B50BD1DE8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7247" y="897732"/>
            <a:ext cx="1560909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700" b="1">
                <a:solidFill>
                  <a:srgbClr val="00B050"/>
                </a:solidFill>
              </a:rPr>
              <a:t>激光测距</a:t>
            </a:r>
          </a:p>
        </p:txBody>
      </p:sp>
      <p:sp>
        <p:nvSpPr>
          <p:cNvPr id="56324" name="内容占位符 2">
            <a:extLst>
              <a:ext uri="{FF2B5EF4-FFF2-40B4-BE49-F238E27FC236}">
                <a16:creationId xmlns:a16="http://schemas.microsoft.com/office/drawing/2014/main" id="{0629EF8F-602C-4EED-9FE1-9D85E85E97E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837635" y="2193131"/>
            <a:ext cx="1997869" cy="2057400"/>
          </a:xfrm>
          <a:prstGeom prst="rect">
            <a:avLst/>
          </a:prstGeom>
          <a:noFill/>
          <a:ln w="9525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想一想：</a:t>
            </a:r>
          </a:p>
          <a:p>
            <a:pPr eaLnBrk="1" hangingPunct="1"/>
            <a:r>
              <a:rPr lang="en-US" altLang="zh-CN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可以利用</a:t>
            </a:r>
            <a:r>
              <a:rPr lang="zh-CN" altLang="en-US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超声波</a:t>
            </a:r>
            <a:r>
              <a:rPr lang="zh-CN" altLang="en-US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测量地球到月球的距离吗？</a:t>
            </a:r>
          </a:p>
          <a:p>
            <a:pPr eaLnBrk="1" hangingPunct="1"/>
            <a:r>
              <a:rPr lang="en-US" altLang="zh-CN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要想测出地球到月球距离需要知道哪些</a:t>
            </a:r>
            <a:r>
              <a:rPr lang="zh-CN" altLang="en-US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物理量</a:t>
            </a:r>
            <a:r>
              <a:rPr lang="zh-CN" altLang="en-US" b="1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呢？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808B32A9-914E-47D5-BD89-D69ABDE2C2F9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1654969" y="1652587"/>
            <a:ext cx="5735241" cy="796529"/>
          </a:xfrm>
          <a:extLs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b="1">
                <a:latin typeface="宋体" panose="02010600030101010101" pitchFamily="2" charset="-122"/>
              </a:rPr>
              <a:t>1.</a:t>
            </a:r>
            <a:r>
              <a:rPr lang="zh-CN" altLang="en-US" b="1">
                <a:latin typeface="宋体" panose="02010600030101010101" pitchFamily="2" charset="-122"/>
              </a:rPr>
              <a:t>打雷时，总是先看到闪电，后听到雷声这是为什么？</a:t>
            </a:r>
          </a:p>
        </p:txBody>
      </p:sp>
      <p:sp>
        <p:nvSpPr>
          <p:cNvPr id="19459" name="Text Box 3">
            <a:extLst>
              <a:ext uri="{FF2B5EF4-FFF2-40B4-BE49-F238E27FC236}">
                <a16:creationId xmlns:a16="http://schemas.microsoft.com/office/drawing/2014/main" id="{C6E4C953-81F6-4444-8E23-D6220A905F33}"/>
              </a:ext>
            </a:extLst>
          </p:cNvPr>
          <p:cNvSpPr/>
          <p:nvPr/>
        </p:nvSpPr>
        <p:spPr>
          <a:xfrm>
            <a:off x="2040732" y="2733676"/>
            <a:ext cx="5161360" cy="147732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eaLnBrk="1" hangingPunct="1">
              <a:spcBef>
                <a:spcPct val="20000"/>
              </a:spcBef>
            </a:pPr>
            <a:r>
              <a:rPr lang="en-US" altLang="zh-CN" sz="3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7030A0"/>
                </a:solidFill>
                <a:sym typeface="Wingdings"/>
              </a:rPr>
              <a:t>      </a:t>
            </a:r>
            <a:r>
              <a:rPr sz="3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7030A0"/>
                </a:solidFill>
                <a:sym typeface="Wingdings"/>
              </a:rPr>
              <a:t>打雷时，闪电和雷声虽然同时发生，但光传播的速度比声音快。</a:t>
            </a:r>
            <a:endParaRPr sz="3000" b="1">
              <a:solidFill>
                <a:srgbClr val="7030A0"/>
              </a:solidFill>
            </a:endParaRPr>
          </a:p>
        </p:txBody>
      </p:sp>
      <p:sp>
        <p:nvSpPr>
          <p:cNvPr id="57348" name="Rectangle 10">
            <a:extLst>
              <a:ext uri="{FF2B5EF4-FFF2-40B4-BE49-F238E27FC236}">
                <a16:creationId xmlns:a16="http://schemas.microsoft.com/office/drawing/2014/main" id="{A7E9FAD7-F08C-41BE-BCC4-A24476234F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457200"/>
            <a:ext cx="160020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100" b="1">
                <a:solidFill>
                  <a:srgbClr val="990033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【</a:t>
            </a:r>
            <a:r>
              <a:rPr lang="zh-CN" altLang="en-US" sz="2100" b="1">
                <a:solidFill>
                  <a:srgbClr val="990033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练一练</a:t>
            </a:r>
            <a:r>
              <a:rPr lang="en-US" altLang="zh-CN" sz="2100" b="1">
                <a:solidFill>
                  <a:srgbClr val="990033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charRg st="0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charRg st="0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charRg st="0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>
            <a:extLst>
              <a:ext uri="{FF2B5EF4-FFF2-40B4-BE49-F238E27FC236}">
                <a16:creationId xmlns:a16="http://schemas.microsoft.com/office/drawing/2014/main" id="{1E8B49B4-2ABD-42C3-B5D0-60C2E49B6050}"/>
              </a:ext>
            </a:extLst>
          </p:cNvPr>
          <p:cNvSpPr/>
          <p:nvPr/>
        </p:nvSpPr>
        <p:spPr>
          <a:xfrm>
            <a:off x="1277541" y="1369219"/>
            <a:ext cx="6500813" cy="138499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eaLnBrk="1" hangingPunct="1"/>
            <a:r>
              <a:rPr lang="en-US" altLang="zh-CN"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宋体" panose="02010600030101010101" pitchFamily="2" charset="-122"/>
                <a:sym typeface="Wingdings"/>
              </a:rPr>
              <a:t>2.</a:t>
            </a:r>
            <a:r>
              <a:rPr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宋体" panose="02010600030101010101" pitchFamily="2" charset="-122"/>
                <a:sym typeface="Wingdings"/>
              </a:rPr>
              <a:t>月食是在</a:t>
            </a:r>
            <a:r>
              <a:rPr lang="en-US" altLang="zh-CN"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宋体" panose="02010600030101010101" pitchFamily="2" charset="-122"/>
                <a:sym typeface="Wingdings"/>
              </a:rPr>
              <a:t>_____</a:t>
            </a:r>
            <a:r>
              <a:rPr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宋体" panose="02010600030101010101" pitchFamily="2" charset="-122"/>
                <a:sym typeface="Wingdings"/>
              </a:rPr>
              <a:t>见到，日食是在</a:t>
            </a:r>
            <a:r>
              <a:rPr lang="en-US" altLang="zh-CN"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宋体" panose="02010600030101010101" pitchFamily="2" charset="-122"/>
                <a:sym typeface="Wingdings"/>
              </a:rPr>
              <a:t>_____</a:t>
            </a:r>
            <a:r>
              <a:rPr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宋体" panose="02010600030101010101" pitchFamily="2" charset="-122"/>
                <a:sym typeface="Wingdings"/>
              </a:rPr>
              <a:t>见到。    （填“白天”或“晚上”）</a:t>
            </a:r>
          </a:p>
          <a:p>
            <a:pPr eaLnBrk="1" hangingPunct="1"/>
            <a:r>
              <a:rPr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宋体" panose="02010600030101010101" pitchFamily="2" charset="-122"/>
                <a:sym typeface="Wingdings"/>
              </a:rPr>
              <a:t>   月食是</a:t>
            </a:r>
            <a:r>
              <a:rPr lang="en-US" altLang="zh-CN"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宋体" panose="02010600030101010101" pitchFamily="2" charset="-122"/>
                <a:sym typeface="Wingdings"/>
              </a:rPr>
              <a:t>_____</a:t>
            </a:r>
            <a:r>
              <a:rPr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宋体" panose="02010600030101010101" pitchFamily="2" charset="-122"/>
                <a:sym typeface="Wingdings"/>
              </a:rPr>
              <a:t>挡住</a:t>
            </a:r>
            <a:r>
              <a:rPr lang="en-US" altLang="zh-CN"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宋体" panose="02010600030101010101" pitchFamily="2" charset="-122"/>
                <a:sym typeface="Wingdings"/>
              </a:rPr>
              <a:t>_____</a:t>
            </a:r>
            <a:r>
              <a:rPr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宋体" panose="02010600030101010101" pitchFamily="2" charset="-122"/>
                <a:sym typeface="Wingdings"/>
              </a:rPr>
              <a:t>射到</a:t>
            </a:r>
            <a:r>
              <a:rPr lang="en-US" altLang="zh-CN"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宋体" panose="02010600030101010101" pitchFamily="2" charset="-122"/>
                <a:sym typeface="Wingdings"/>
              </a:rPr>
              <a:t>______</a:t>
            </a:r>
            <a:r>
              <a:rPr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宋体" panose="02010600030101010101" pitchFamily="2" charset="-122"/>
                <a:sym typeface="Wingdings"/>
              </a:rPr>
              <a:t>上的光</a:t>
            </a:r>
          </a:p>
          <a:p>
            <a:pPr eaLnBrk="1" hangingPunct="1"/>
            <a:r>
              <a:rPr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宋体" panose="02010600030101010101" pitchFamily="2" charset="-122"/>
                <a:sym typeface="Wingdings"/>
              </a:rPr>
              <a:t>   日食是</a:t>
            </a:r>
            <a:r>
              <a:rPr lang="en-US" altLang="zh-CN"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宋体" panose="02010600030101010101" pitchFamily="2" charset="-122"/>
                <a:sym typeface="Wingdings"/>
              </a:rPr>
              <a:t>_____</a:t>
            </a:r>
            <a:r>
              <a:rPr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宋体" panose="02010600030101010101" pitchFamily="2" charset="-122"/>
                <a:sym typeface="Wingdings"/>
              </a:rPr>
              <a:t>挡住</a:t>
            </a:r>
            <a:r>
              <a:rPr lang="en-US" altLang="zh-CN"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宋体" panose="02010600030101010101" pitchFamily="2" charset="-122"/>
                <a:sym typeface="Wingdings"/>
              </a:rPr>
              <a:t>_____</a:t>
            </a:r>
            <a:r>
              <a:rPr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宋体" panose="02010600030101010101" pitchFamily="2" charset="-122"/>
                <a:sym typeface="Wingdings"/>
              </a:rPr>
              <a:t>射到</a:t>
            </a:r>
            <a:r>
              <a:rPr lang="en-US" altLang="zh-CN"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宋体" panose="02010600030101010101" pitchFamily="2" charset="-122"/>
                <a:sym typeface="Wingdings"/>
              </a:rPr>
              <a:t>_____</a:t>
            </a:r>
            <a:r>
              <a:rPr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宋体" panose="02010600030101010101" pitchFamily="2" charset="-122"/>
                <a:sym typeface="Wingdings"/>
              </a:rPr>
              <a:t>上的光。</a:t>
            </a:r>
            <a:endParaRPr sz="2100" b="1">
              <a:latin typeface="宋体" panose="02010600030101010101" pitchFamily="2" charset="-122"/>
            </a:endParaRPr>
          </a:p>
        </p:txBody>
      </p:sp>
      <p:sp>
        <p:nvSpPr>
          <p:cNvPr id="20483" name="Text Box 3">
            <a:extLst>
              <a:ext uri="{FF2B5EF4-FFF2-40B4-BE49-F238E27FC236}">
                <a16:creationId xmlns:a16="http://schemas.microsoft.com/office/drawing/2014/main" id="{F2426C2E-5541-4DE3-9CE6-5F6FAC2DF33E}"/>
              </a:ext>
            </a:extLst>
          </p:cNvPr>
          <p:cNvSpPr/>
          <p:nvPr/>
        </p:nvSpPr>
        <p:spPr>
          <a:xfrm>
            <a:off x="5219700" y="1382316"/>
            <a:ext cx="800100" cy="41549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algn="ctr" eaLnBrk="1" hangingPunct="1">
              <a:spcBef>
                <a:spcPct val="50000"/>
              </a:spcBef>
            </a:pPr>
            <a:r>
              <a:rPr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 panose="02020603050405020304" pitchFamily="18" charset="0"/>
                <a:sym typeface="Wingdings"/>
              </a:rPr>
              <a:t>白天</a:t>
            </a:r>
            <a:endParaRPr sz="21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4" name="Text Box 4">
            <a:extLst>
              <a:ext uri="{FF2B5EF4-FFF2-40B4-BE49-F238E27FC236}">
                <a16:creationId xmlns:a16="http://schemas.microsoft.com/office/drawing/2014/main" id="{EDD8E781-9AAE-4A75-8DE3-B736BC667D71}"/>
              </a:ext>
            </a:extLst>
          </p:cNvPr>
          <p:cNvSpPr/>
          <p:nvPr/>
        </p:nvSpPr>
        <p:spPr>
          <a:xfrm>
            <a:off x="2563416" y="1382316"/>
            <a:ext cx="971550" cy="41549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algn="ctr" eaLnBrk="1" hangingPunct="1"/>
            <a:r>
              <a:rPr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 panose="02020603050405020304" pitchFamily="18" charset="0"/>
                <a:sym typeface="Wingdings"/>
              </a:rPr>
              <a:t>晚上</a:t>
            </a:r>
            <a:endParaRPr sz="21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5" name="Text Box 5">
            <a:extLst>
              <a:ext uri="{FF2B5EF4-FFF2-40B4-BE49-F238E27FC236}">
                <a16:creationId xmlns:a16="http://schemas.microsoft.com/office/drawing/2014/main" id="{02425231-7FD7-4D6E-B476-50D1EF151670}"/>
              </a:ext>
            </a:extLst>
          </p:cNvPr>
          <p:cNvSpPr/>
          <p:nvPr/>
        </p:nvSpPr>
        <p:spPr>
          <a:xfrm>
            <a:off x="2412206" y="1977628"/>
            <a:ext cx="971550" cy="41549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algn="ctr" eaLnBrk="1" hangingPunct="1">
              <a:spcBef>
                <a:spcPct val="50000"/>
              </a:spcBef>
            </a:pPr>
            <a:r>
              <a:rPr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 panose="02020603050405020304" pitchFamily="18" charset="0"/>
                <a:sym typeface="Wingdings"/>
              </a:rPr>
              <a:t>地球</a:t>
            </a:r>
            <a:endParaRPr sz="21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6" name="Text Box 6">
            <a:extLst>
              <a:ext uri="{FF2B5EF4-FFF2-40B4-BE49-F238E27FC236}">
                <a16:creationId xmlns:a16="http://schemas.microsoft.com/office/drawing/2014/main" id="{894134BE-9392-4BC9-8F03-9B349BCEF5E4}"/>
              </a:ext>
            </a:extLst>
          </p:cNvPr>
          <p:cNvSpPr/>
          <p:nvPr/>
        </p:nvSpPr>
        <p:spPr>
          <a:xfrm>
            <a:off x="3589735" y="1977628"/>
            <a:ext cx="914400" cy="41549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algn="ctr" eaLnBrk="1" hangingPunct="1">
              <a:spcBef>
                <a:spcPct val="50000"/>
              </a:spcBef>
            </a:pPr>
            <a:r>
              <a:rPr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 panose="02020603050405020304" pitchFamily="18" charset="0"/>
                <a:sym typeface="Wingdings"/>
              </a:rPr>
              <a:t>太阳</a:t>
            </a:r>
            <a:endParaRPr sz="21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7" name="Text Box 7">
            <a:extLst>
              <a:ext uri="{FF2B5EF4-FFF2-40B4-BE49-F238E27FC236}">
                <a16:creationId xmlns:a16="http://schemas.microsoft.com/office/drawing/2014/main" id="{61283760-29AE-4F08-B7F4-A4001DF3EBE4}"/>
              </a:ext>
            </a:extLst>
          </p:cNvPr>
          <p:cNvSpPr/>
          <p:nvPr/>
        </p:nvSpPr>
        <p:spPr>
          <a:xfrm>
            <a:off x="4842272" y="1962150"/>
            <a:ext cx="1028700" cy="41549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algn="ctr" eaLnBrk="1" hangingPunct="1">
              <a:spcBef>
                <a:spcPct val="50000"/>
              </a:spcBef>
            </a:pPr>
            <a:r>
              <a:rPr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 panose="02020603050405020304" pitchFamily="18" charset="0"/>
                <a:sym typeface="Wingdings"/>
              </a:rPr>
              <a:t>月亮</a:t>
            </a:r>
            <a:endParaRPr sz="21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8" name="Text Box 8">
            <a:extLst>
              <a:ext uri="{FF2B5EF4-FFF2-40B4-BE49-F238E27FC236}">
                <a16:creationId xmlns:a16="http://schemas.microsoft.com/office/drawing/2014/main" id="{A9420919-6868-4276-9BFD-83EACB3E5AAB}"/>
              </a:ext>
            </a:extLst>
          </p:cNvPr>
          <p:cNvSpPr/>
          <p:nvPr/>
        </p:nvSpPr>
        <p:spPr>
          <a:xfrm>
            <a:off x="2330054" y="2301478"/>
            <a:ext cx="1028700" cy="41549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algn="ctr" eaLnBrk="1" hangingPunct="1">
              <a:spcBef>
                <a:spcPct val="50000"/>
              </a:spcBef>
            </a:pPr>
            <a:r>
              <a:rPr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 panose="02020603050405020304" pitchFamily="18" charset="0"/>
                <a:sym typeface="Wingdings"/>
              </a:rPr>
              <a:t>月亮</a:t>
            </a:r>
            <a:endParaRPr sz="21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9" name="Text Box 9">
            <a:extLst>
              <a:ext uri="{FF2B5EF4-FFF2-40B4-BE49-F238E27FC236}">
                <a16:creationId xmlns:a16="http://schemas.microsoft.com/office/drawing/2014/main" id="{8792199D-CBB3-4219-89E1-A34D2E0473B0}"/>
              </a:ext>
            </a:extLst>
          </p:cNvPr>
          <p:cNvSpPr/>
          <p:nvPr/>
        </p:nvSpPr>
        <p:spPr>
          <a:xfrm>
            <a:off x="3600450" y="2301478"/>
            <a:ext cx="914400" cy="41549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algn="ctr" eaLnBrk="1" hangingPunct="1">
              <a:spcBef>
                <a:spcPct val="50000"/>
              </a:spcBef>
            </a:pPr>
            <a:r>
              <a:rPr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 panose="02020603050405020304" pitchFamily="18" charset="0"/>
                <a:sym typeface="Wingdings"/>
              </a:rPr>
              <a:t>太阳</a:t>
            </a:r>
            <a:endParaRPr sz="21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90" name="Text Box 10">
            <a:extLst>
              <a:ext uri="{FF2B5EF4-FFF2-40B4-BE49-F238E27FC236}">
                <a16:creationId xmlns:a16="http://schemas.microsoft.com/office/drawing/2014/main" id="{88AB6AA7-9D9D-4F75-9210-4B10F15C25EF}"/>
              </a:ext>
            </a:extLst>
          </p:cNvPr>
          <p:cNvSpPr/>
          <p:nvPr/>
        </p:nvSpPr>
        <p:spPr>
          <a:xfrm>
            <a:off x="4842272" y="2301478"/>
            <a:ext cx="971550" cy="41549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algn="ctr" eaLnBrk="1" hangingPunct="1">
              <a:spcBef>
                <a:spcPct val="50000"/>
              </a:spcBef>
            </a:pPr>
            <a:r>
              <a:rPr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 panose="02020603050405020304" pitchFamily="18" charset="0"/>
                <a:sym typeface="Wingdings"/>
              </a:rPr>
              <a:t>地球</a:t>
            </a:r>
            <a:endParaRPr sz="21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8379" name="Text Box 12">
            <a:extLst>
              <a:ext uri="{FF2B5EF4-FFF2-40B4-BE49-F238E27FC236}">
                <a16:creationId xmlns:a16="http://schemas.microsoft.com/office/drawing/2014/main" id="{AA6F3FC8-C35D-4564-BC17-79471E5417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2328" y="4567238"/>
            <a:ext cx="65186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2400" b="1">
              <a:latin typeface="Times New Roman" panose="02020603050405020304" pitchFamily="18" charset="0"/>
            </a:endParaRPr>
          </a:p>
        </p:txBody>
      </p:sp>
      <p:sp>
        <p:nvSpPr>
          <p:cNvPr id="58380" name="Text Box 14">
            <a:extLst>
              <a:ext uri="{FF2B5EF4-FFF2-40B4-BE49-F238E27FC236}">
                <a16:creationId xmlns:a16="http://schemas.microsoft.com/office/drawing/2014/main" id="{994A4BF3-CE94-482D-9B2F-C37BEB111F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6579" y="2881313"/>
            <a:ext cx="666869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b="1">
                <a:sym typeface="Arial" panose="020B0604020202020204" pitchFamily="34" charset="0"/>
              </a:rPr>
              <a:t>3.</a:t>
            </a:r>
            <a:r>
              <a:rPr lang="zh-CN" altLang="en-US" sz="2100" b="1"/>
              <a:t>为了检查一块木块的棱是否直,木工常闭住一只眼睛,用另一只眼睛沿棱长方向看过去，因为        （       ）</a:t>
            </a:r>
          </a:p>
          <a:p>
            <a:pPr eaLnBrk="1" hangingPunct="1"/>
            <a:r>
              <a:rPr lang="zh-CN" altLang="en-US" sz="2100" b="1"/>
              <a:t>     A：因为用一只眼睛看方便    </a:t>
            </a:r>
          </a:p>
          <a:p>
            <a:pPr eaLnBrk="1" hangingPunct="1"/>
            <a:r>
              <a:rPr lang="zh-CN" altLang="en-US" sz="2100" b="1"/>
              <a:t>     B：根据光的直线传播</a:t>
            </a:r>
          </a:p>
          <a:p>
            <a:pPr eaLnBrk="1" hangingPunct="1"/>
            <a:r>
              <a:rPr lang="zh-CN" altLang="en-US" sz="2100" b="1"/>
              <a:t>     C：由于人们的习惯               </a:t>
            </a:r>
          </a:p>
          <a:p>
            <a:pPr eaLnBrk="1" hangingPunct="1"/>
            <a:r>
              <a:rPr lang="zh-CN" altLang="en-US" sz="2100" b="1"/>
              <a:t>     D：让光集中射入一只眼睛             </a:t>
            </a:r>
          </a:p>
        </p:txBody>
      </p:sp>
      <p:sp>
        <p:nvSpPr>
          <p:cNvPr id="20493" name="Text Box 15">
            <a:extLst>
              <a:ext uri="{FF2B5EF4-FFF2-40B4-BE49-F238E27FC236}">
                <a16:creationId xmlns:a16="http://schemas.microsoft.com/office/drawing/2014/main" id="{CA5FF9A5-2D9C-4932-9928-18EFE31ACA28}"/>
              </a:ext>
            </a:extLst>
          </p:cNvPr>
          <p:cNvSpPr/>
          <p:nvPr/>
        </p:nvSpPr>
        <p:spPr>
          <a:xfrm>
            <a:off x="6786563" y="3165873"/>
            <a:ext cx="323850" cy="4616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ahoma" panose="020B0604030504040204" pitchFamily="34" charset="0"/>
                <a:sym typeface="Wingdings"/>
              </a:rPr>
              <a:t>B</a:t>
            </a:r>
            <a:endParaRPr lang="en-US" altLang="zh-CN" sz="240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animBg="1"/>
      <p:bldP spid="20484" grpId="0" animBg="1"/>
      <p:bldP spid="20485" grpId="0" animBg="1"/>
      <p:bldP spid="20486" grpId="0" animBg="1"/>
      <p:bldP spid="20487" grpId="0" animBg="1"/>
      <p:bldP spid="20488" grpId="0" animBg="1"/>
      <p:bldP spid="20489" grpId="0" animBg="1"/>
      <p:bldP spid="20490" grpId="0" animBg="1"/>
      <p:bldP spid="2049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>
            <a:extLst>
              <a:ext uri="{FF2B5EF4-FFF2-40B4-BE49-F238E27FC236}">
                <a16:creationId xmlns:a16="http://schemas.microsoft.com/office/drawing/2014/main" id="{93304380-619A-4EC0-A92F-C1BFADF420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1348" y="1379935"/>
            <a:ext cx="6506765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100" b="1">
                <a:latin typeface="宋体" panose="02010600030101010101" pitchFamily="2" charset="-122"/>
              </a:rPr>
              <a:t>4.</a:t>
            </a:r>
            <a:r>
              <a:rPr lang="zh-CN" altLang="en-US" sz="2100" b="1">
                <a:latin typeface="宋体" panose="02010600030101010101" pitchFamily="2" charset="-122"/>
              </a:rPr>
              <a:t>关于小孔成像，下列说法中不正确的是（ 　　）</a:t>
            </a:r>
            <a:br>
              <a:rPr lang="zh-CN" altLang="en-US" sz="2100" b="1">
                <a:latin typeface="宋体" panose="02010600030101010101" pitchFamily="2" charset="-122"/>
              </a:rPr>
            </a:br>
            <a:r>
              <a:rPr lang="zh-CN" altLang="en-US" sz="2100" b="1">
                <a:latin typeface="宋体" panose="02010600030101010101" pitchFamily="2" charset="-122"/>
              </a:rPr>
              <a:t>A．像的形状跟小孔的形状一样</a:t>
            </a:r>
            <a:br>
              <a:rPr lang="zh-CN" altLang="en-US" sz="2100" b="1">
                <a:latin typeface="宋体" panose="02010600030101010101" pitchFamily="2" charset="-122"/>
              </a:rPr>
            </a:br>
            <a:r>
              <a:rPr lang="zh-CN" altLang="en-US" sz="2100" b="1">
                <a:latin typeface="宋体" panose="02010600030101010101" pitchFamily="2" charset="-122"/>
              </a:rPr>
              <a:t>B．屏离小孔越远，像越大</a:t>
            </a:r>
            <a:br>
              <a:rPr lang="zh-CN" altLang="en-US" sz="2100" b="1">
                <a:latin typeface="宋体" panose="02010600030101010101" pitchFamily="2" charset="-122"/>
              </a:rPr>
            </a:br>
            <a:r>
              <a:rPr lang="zh-CN" altLang="en-US" sz="2100" b="1">
                <a:latin typeface="宋体" panose="02010600030101010101" pitchFamily="2" charset="-122"/>
              </a:rPr>
              <a:t>C．像的亮度和清晰度与小孔的大小有关</a:t>
            </a:r>
            <a:br>
              <a:rPr lang="zh-CN" altLang="en-US" sz="2100" b="1">
                <a:latin typeface="宋体" panose="02010600030101010101" pitchFamily="2" charset="-122"/>
              </a:rPr>
            </a:br>
            <a:r>
              <a:rPr lang="zh-CN" altLang="en-US" sz="2100" b="1">
                <a:latin typeface="宋体" panose="02010600030101010101" pitchFamily="2" charset="-122"/>
              </a:rPr>
              <a:t>D．像和光源（或物体）的关系是上下倒置，左右互换 </a:t>
            </a:r>
          </a:p>
        </p:txBody>
      </p:sp>
      <p:sp>
        <p:nvSpPr>
          <p:cNvPr id="21507" name="Text Box 3">
            <a:extLst>
              <a:ext uri="{FF2B5EF4-FFF2-40B4-BE49-F238E27FC236}">
                <a16:creationId xmlns:a16="http://schemas.microsoft.com/office/drawing/2014/main" id="{CF06FAD9-71C9-4420-A0B1-EA99F29F2A05}"/>
              </a:ext>
            </a:extLst>
          </p:cNvPr>
          <p:cNvSpPr/>
          <p:nvPr/>
        </p:nvSpPr>
        <p:spPr>
          <a:xfrm>
            <a:off x="6516291" y="1382317"/>
            <a:ext cx="485775" cy="507831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en-US" altLang="zh-CN" sz="27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汉仪超粗圆简" charset="-122"/>
                <a:ea typeface="汉仪超粗圆简" charset="-122"/>
                <a:sym typeface="Wingdings"/>
              </a:rPr>
              <a:t>A</a:t>
            </a:r>
            <a:endParaRPr lang="en-US" altLang="zh-CN" sz="2700" b="1">
              <a:solidFill>
                <a:srgbClr val="FF0000"/>
              </a:solidFill>
              <a:latin typeface="汉仪超粗圆简" charset="-122"/>
              <a:ea typeface="汉仪超粗圆简" charset="-122"/>
            </a:endParaRPr>
          </a:p>
        </p:txBody>
      </p:sp>
      <p:sp>
        <p:nvSpPr>
          <p:cNvPr id="59396" name="Text Box 3">
            <a:extLst>
              <a:ext uri="{FF2B5EF4-FFF2-40B4-BE49-F238E27FC236}">
                <a16:creationId xmlns:a16="http://schemas.microsoft.com/office/drawing/2014/main" id="{F2CB01E2-13DB-4EC7-82C2-64370DB0DC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7300" y="3281363"/>
            <a:ext cx="6534150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b="1">
                <a:latin typeface="Times New Roman" panose="02020603050405020304" pitchFamily="18" charset="0"/>
              </a:rPr>
              <a:t>5.</a:t>
            </a:r>
            <a:r>
              <a:rPr lang="zh-CN" altLang="en-US" sz="2100" b="1">
                <a:latin typeface="Times New Roman" panose="02020603050405020304" pitchFamily="18" charset="0"/>
              </a:rPr>
              <a:t>排纵队时，当看到自己前面的同学挡住了前面所有的人，队就排直了，这可以</a:t>
            </a:r>
            <a:r>
              <a:rPr lang="zh-CN" altLang="en-US" sz="2100" b="1" u="sng">
                <a:latin typeface="Times New Roman" panose="02020603050405020304" pitchFamily="18" charset="0"/>
              </a:rPr>
              <a:t> </a:t>
            </a:r>
            <a:r>
              <a:rPr lang="en-US" altLang="zh-CN" sz="2100" b="1" u="sng">
                <a:latin typeface="Times New Roman" panose="02020603050405020304" pitchFamily="18" charset="0"/>
              </a:rPr>
              <a:t>                               </a:t>
            </a:r>
            <a:r>
              <a:rPr lang="zh-CN" altLang="en-US" sz="2100" b="1">
                <a:latin typeface="Times New Roman" panose="02020603050405020304" pitchFamily="18" charset="0"/>
              </a:rPr>
              <a:t>用来解释。光在真空中的传播速度是</a:t>
            </a:r>
            <a:r>
              <a:rPr lang="en-US" altLang="zh-CN" sz="2100" b="1" u="sng">
                <a:latin typeface="Times New Roman" panose="02020603050405020304" pitchFamily="18" charset="0"/>
              </a:rPr>
              <a:t>                         </a:t>
            </a:r>
            <a:r>
              <a:rPr lang="zh-CN" altLang="en-US" sz="2100" b="1">
                <a:latin typeface="Times New Roman" panose="02020603050405020304" pitchFamily="18" charset="0"/>
              </a:rPr>
              <a:t>千米</a:t>
            </a:r>
            <a:r>
              <a:rPr lang="en-US" altLang="zh-CN" sz="2100" b="1">
                <a:latin typeface="Times New Roman" panose="02020603050405020304" pitchFamily="18" charset="0"/>
              </a:rPr>
              <a:t>/</a:t>
            </a:r>
            <a:r>
              <a:rPr lang="zh-CN" altLang="en-US" sz="2100" b="1">
                <a:latin typeface="Times New Roman" panose="02020603050405020304" pitchFamily="18" charset="0"/>
              </a:rPr>
              <a:t>秒</a:t>
            </a:r>
            <a:r>
              <a:rPr lang="en-US" altLang="zh-CN" sz="2100" b="1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21509" name="Text Box 4">
            <a:extLst>
              <a:ext uri="{FF2B5EF4-FFF2-40B4-BE49-F238E27FC236}">
                <a16:creationId xmlns:a16="http://schemas.microsoft.com/office/drawing/2014/main" id="{F34E0100-69DB-4A09-BE58-A6A800215ED2}"/>
              </a:ext>
            </a:extLst>
          </p:cNvPr>
          <p:cNvSpPr/>
          <p:nvPr/>
        </p:nvSpPr>
        <p:spPr>
          <a:xfrm>
            <a:off x="4248151" y="3605212"/>
            <a:ext cx="2202656" cy="41549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algn="ctr" eaLnBrk="1" hangingPunct="1"/>
            <a:r>
              <a:rPr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Times New Roman" panose="02020603050405020304" pitchFamily="18" charset="0"/>
                <a:sym typeface="Wingdings"/>
              </a:rPr>
              <a:t>光沿直线传播</a:t>
            </a:r>
            <a:endParaRPr sz="21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10" name="Text Box 8">
            <a:extLst>
              <a:ext uri="{FF2B5EF4-FFF2-40B4-BE49-F238E27FC236}">
                <a16:creationId xmlns:a16="http://schemas.microsoft.com/office/drawing/2014/main" id="{7297A5AD-85CC-49F3-91BA-842E40FB4411}"/>
              </a:ext>
            </a:extLst>
          </p:cNvPr>
          <p:cNvSpPr/>
          <p:nvPr/>
        </p:nvSpPr>
        <p:spPr>
          <a:xfrm>
            <a:off x="4517232" y="3921919"/>
            <a:ext cx="1488281" cy="4616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宋体" panose="02010600030101010101" pitchFamily="2" charset="-122"/>
                <a:sym typeface="Wingdings"/>
              </a:rPr>
              <a:t> </a:t>
            </a:r>
            <a:r>
              <a:rPr lang="en-US" altLang="zh-CN" sz="24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宋体" panose="02010600030101010101" pitchFamily="2" charset="-122"/>
                <a:sym typeface="Wingdings"/>
              </a:rPr>
              <a:t>3×10</a:t>
            </a:r>
            <a:r>
              <a:rPr lang="en-US" altLang="zh-CN" sz="2400" baseline="30000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宋体" panose="02010600030101010101" pitchFamily="2" charset="-122"/>
                <a:sym typeface="Wingdings"/>
              </a:rPr>
              <a:t>5</a:t>
            </a:r>
            <a:endParaRPr lang="en-US" altLang="zh-CN" sz="2400" baseline="3000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animBg="1"/>
      <p:bldP spid="21509" grpId="0" animBg="1"/>
      <p:bldP spid="215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13">
            <a:extLst>
              <a:ext uri="{FF2B5EF4-FFF2-40B4-BE49-F238E27FC236}">
                <a16:creationId xmlns:a16="http://schemas.microsoft.com/office/drawing/2014/main" id="{BC3850BD-FDDB-46C6-BA24-4279C814BD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2082" y="1312069"/>
            <a:ext cx="4474369" cy="2354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b="1">
                <a:latin typeface="宋体" panose="02010600030101010101" pitchFamily="2" charset="-122"/>
              </a:rPr>
              <a:t>6.</a:t>
            </a:r>
            <a:r>
              <a:rPr lang="zh-CN" altLang="en-US" sz="2100" b="1">
                <a:latin typeface="宋体" panose="02010600030101010101" pitchFamily="2" charset="-122"/>
              </a:rPr>
              <a:t>人沿着街道走向街灯，再从街灯下走远，则他的影子长短变化是（  ）</a:t>
            </a:r>
            <a:endParaRPr lang="en-US" altLang="zh-CN" sz="2100" b="1">
              <a:latin typeface="宋体" panose="02010600030101010101" pitchFamily="2" charset="-122"/>
            </a:endParaRPr>
          </a:p>
          <a:p>
            <a:pPr eaLnBrk="1" hangingPunct="1"/>
            <a:r>
              <a:rPr lang="en-US" altLang="zh-CN" sz="2100" b="1">
                <a:latin typeface="宋体" panose="02010600030101010101" pitchFamily="2" charset="-122"/>
              </a:rPr>
              <a:t>A、</a:t>
            </a:r>
            <a:r>
              <a:rPr lang="zh-CN" altLang="en-US" sz="2100" b="1">
                <a:latin typeface="宋体" panose="02010600030101010101" pitchFamily="2" charset="-122"/>
              </a:rPr>
              <a:t>变长   </a:t>
            </a:r>
          </a:p>
          <a:p>
            <a:pPr eaLnBrk="1" hangingPunct="1"/>
            <a:r>
              <a:rPr lang="en-US" altLang="zh-CN" sz="2100" b="1">
                <a:latin typeface="宋体" panose="02010600030101010101" pitchFamily="2" charset="-122"/>
              </a:rPr>
              <a:t>B、</a:t>
            </a:r>
            <a:r>
              <a:rPr lang="zh-CN" altLang="en-US" sz="2100" b="1">
                <a:latin typeface="宋体" panose="02010600030101010101" pitchFamily="2" charset="-122"/>
              </a:rPr>
              <a:t>先变长再变短</a:t>
            </a:r>
            <a:br>
              <a:rPr lang="zh-CN" altLang="en-US" sz="2100" b="1">
                <a:latin typeface="宋体" panose="02010600030101010101" pitchFamily="2" charset="-122"/>
              </a:rPr>
            </a:br>
            <a:r>
              <a:rPr lang="en-US" altLang="zh-CN" sz="2100" b="1">
                <a:latin typeface="宋体" panose="02010600030101010101" pitchFamily="2" charset="-122"/>
              </a:rPr>
              <a:t>C、</a:t>
            </a:r>
            <a:r>
              <a:rPr lang="zh-CN" altLang="en-US" sz="2100" b="1">
                <a:latin typeface="宋体" panose="02010600030101010101" pitchFamily="2" charset="-122"/>
              </a:rPr>
              <a:t>变短   </a:t>
            </a:r>
          </a:p>
          <a:p>
            <a:pPr eaLnBrk="1" hangingPunct="1"/>
            <a:r>
              <a:rPr lang="en-US" altLang="zh-CN" sz="2100" b="1">
                <a:latin typeface="宋体" panose="02010600030101010101" pitchFamily="2" charset="-122"/>
              </a:rPr>
              <a:t>D、</a:t>
            </a:r>
            <a:r>
              <a:rPr lang="zh-CN" altLang="en-US" sz="2100" b="1">
                <a:latin typeface="宋体" panose="02010600030101010101" pitchFamily="2" charset="-122"/>
              </a:rPr>
              <a:t>先变短再变长</a:t>
            </a:r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DA299334-66DD-4A65-BD20-DB6F598F06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3279" y="3543301"/>
            <a:ext cx="6197203" cy="1297781"/>
          </a:xfrm>
          <a:prstGeom prst="rect">
            <a:avLst/>
          </a:prstGeom>
          <a:solidFill>
            <a:srgbClr val="FFCC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350"/>
          </a:p>
        </p:txBody>
      </p:sp>
      <p:sp>
        <p:nvSpPr>
          <p:cNvPr id="60420" name="未知">
            <a:extLst>
              <a:ext uri="{FF2B5EF4-FFF2-40B4-BE49-F238E27FC236}">
                <a16:creationId xmlns:a16="http://schemas.microsoft.com/office/drawing/2014/main" id="{8A74D54F-73FD-47CF-8E35-F63BDF2EFB71}"/>
              </a:ext>
            </a:extLst>
          </p:cNvPr>
          <p:cNvSpPr>
            <a:spLocks/>
          </p:cNvSpPr>
          <p:nvPr/>
        </p:nvSpPr>
        <p:spPr bwMode="auto">
          <a:xfrm>
            <a:off x="5029200" y="3810000"/>
            <a:ext cx="1600200" cy="266700"/>
          </a:xfrm>
          <a:custGeom>
            <a:avLst/>
            <a:gdLst>
              <a:gd name="T0" fmla="*/ 280 w 2704"/>
              <a:gd name="T1" fmla="*/ 112 h 512"/>
              <a:gd name="T2" fmla="*/ 40 w 2704"/>
              <a:gd name="T3" fmla="*/ 160 h 512"/>
              <a:gd name="T4" fmla="*/ 40 w 2704"/>
              <a:gd name="T5" fmla="*/ 304 h 512"/>
              <a:gd name="T6" fmla="*/ 280 w 2704"/>
              <a:gd name="T7" fmla="*/ 304 h 512"/>
              <a:gd name="T8" fmla="*/ 424 w 2704"/>
              <a:gd name="T9" fmla="*/ 256 h 512"/>
              <a:gd name="T10" fmla="*/ 472 w 2704"/>
              <a:gd name="T11" fmla="*/ 448 h 512"/>
              <a:gd name="T12" fmla="*/ 856 w 2704"/>
              <a:gd name="T13" fmla="*/ 496 h 512"/>
              <a:gd name="T14" fmla="*/ 1048 w 2704"/>
              <a:gd name="T15" fmla="*/ 496 h 512"/>
              <a:gd name="T16" fmla="*/ 1048 w 2704"/>
              <a:gd name="T17" fmla="*/ 400 h 512"/>
              <a:gd name="T18" fmla="*/ 1480 w 2704"/>
              <a:gd name="T19" fmla="*/ 400 h 512"/>
              <a:gd name="T20" fmla="*/ 1672 w 2704"/>
              <a:gd name="T21" fmla="*/ 496 h 512"/>
              <a:gd name="T22" fmla="*/ 1912 w 2704"/>
              <a:gd name="T23" fmla="*/ 448 h 512"/>
              <a:gd name="T24" fmla="*/ 2248 w 2704"/>
              <a:gd name="T25" fmla="*/ 400 h 512"/>
              <a:gd name="T26" fmla="*/ 2680 w 2704"/>
              <a:gd name="T27" fmla="*/ 352 h 512"/>
              <a:gd name="T28" fmla="*/ 2392 w 2704"/>
              <a:gd name="T29" fmla="*/ 256 h 512"/>
              <a:gd name="T30" fmla="*/ 2200 w 2704"/>
              <a:gd name="T31" fmla="*/ 304 h 512"/>
              <a:gd name="T32" fmla="*/ 1912 w 2704"/>
              <a:gd name="T33" fmla="*/ 304 h 512"/>
              <a:gd name="T34" fmla="*/ 1960 w 2704"/>
              <a:gd name="T35" fmla="*/ 208 h 512"/>
              <a:gd name="T36" fmla="*/ 2152 w 2704"/>
              <a:gd name="T37" fmla="*/ 160 h 512"/>
              <a:gd name="T38" fmla="*/ 2296 w 2704"/>
              <a:gd name="T39" fmla="*/ 160 h 512"/>
              <a:gd name="T40" fmla="*/ 2056 w 2704"/>
              <a:gd name="T41" fmla="*/ 112 h 512"/>
              <a:gd name="T42" fmla="*/ 1816 w 2704"/>
              <a:gd name="T43" fmla="*/ 160 h 512"/>
              <a:gd name="T44" fmla="*/ 1528 w 2704"/>
              <a:gd name="T45" fmla="*/ 112 h 512"/>
              <a:gd name="T46" fmla="*/ 1432 w 2704"/>
              <a:gd name="T47" fmla="*/ 112 h 512"/>
              <a:gd name="T48" fmla="*/ 1144 w 2704"/>
              <a:gd name="T49" fmla="*/ 16 h 512"/>
              <a:gd name="T50" fmla="*/ 1048 w 2704"/>
              <a:gd name="T51" fmla="*/ 16 h 512"/>
              <a:gd name="T52" fmla="*/ 664 w 2704"/>
              <a:gd name="T53" fmla="*/ 16 h 512"/>
              <a:gd name="T54" fmla="*/ 520 w 2704"/>
              <a:gd name="T55" fmla="*/ 16 h 512"/>
              <a:gd name="T56" fmla="*/ 376 w 2704"/>
              <a:gd name="T57" fmla="*/ 112 h 512"/>
              <a:gd name="T58" fmla="*/ 280 w 2704"/>
              <a:gd name="T59" fmla="*/ 112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704" h="512">
                <a:moveTo>
                  <a:pt x="280" y="112"/>
                </a:moveTo>
                <a:cubicBezTo>
                  <a:pt x="224" y="120"/>
                  <a:pt x="80" y="128"/>
                  <a:pt x="40" y="160"/>
                </a:cubicBezTo>
                <a:cubicBezTo>
                  <a:pt x="0" y="192"/>
                  <a:pt x="0" y="280"/>
                  <a:pt x="40" y="304"/>
                </a:cubicBezTo>
                <a:cubicBezTo>
                  <a:pt x="80" y="328"/>
                  <a:pt x="216" y="312"/>
                  <a:pt x="280" y="304"/>
                </a:cubicBezTo>
                <a:cubicBezTo>
                  <a:pt x="344" y="296"/>
                  <a:pt x="392" y="232"/>
                  <a:pt x="424" y="256"/>
                </a:cubicBezTo>
                <a:cubicBezTo>
                  <a:pt x="456" y="280"/>
                  <a:pt x="400" y="408"/>
                  <a:pt x="472" y="448"/>
                </a:cubicBezTo>
                <a:cubicBezTo>
                  <a:pt x="544" y="488"/>
                  <a:pt x="760" y="488"/>
                  <a:pt x="856" y="496"/>
                </a:cubicBezTo>
                <a:cubicBezTo>
                  <a:pt x="952" y="504"/>
                  <a:pt x="1016" y="512"/>
                  <a:pt x="1048" y="496"/>
                </a:cubicBezTo>
                <a:cubicBezTo>
                  <a:pt x="1080" y="480"/>
                  <a:pt x="976" y="416"/>
                  <a:pt x="1048" y="400"/>
                </a:cubicBezTo>
                <a:cubicBezTo>
                  <a:pt x="1120" y="384"/>
                  <a:pt x="1376" y="384"/>
                  <a:pt x="1480" y="400"/>
                </a:cubicBezTo>
                <a:cubicBezTo>
                  <a:pt x="1584" y="416"/>
                  <a:pt x="1600" y="488"/>
                  <a:pt x="1672" y="496"/>
                </a:cubicBezTo>
                <a:cubicBezTo>
                  <a:pt x="1744" y="504"/>
                  <a:pt x="1816" y="464"/>
                  <a:pt x="1912" y="448"/>
                </a:cubicBezTo>
                <a:cubicBezTo>
                  <a:pt x="2008" y="432"/>
                  <a:pt x="2120" y="416"/>
                  <a:pt x="2248" y="400"/>
                </a:cubicBezTo>
                <a:cubicBezTo>
                  <a:pt x="2376" y="384"/>
                  <a:pt x="2656" y="376"/>
                  <a:pt x="2680" y="352"/>
                </a:cubicBezTo>
                <a:cubicBezTo>
                  <a:pt x="2704" y="328"/>
                  <a:pt x="2472" y="264"/>
                  <a:pt x="2392" y="256"/>
                </a:cubicBezTo>
                <a:cubicBezTo>
                  <a:pt x="2312" y="248"/>
                  <a:pt x="2280" y="296"/>
                  <a:pt x="2200" y="304"/>
                </a:cubicBezTo>
                <a:cubicBezTo>
                  <a:pt x="2120" y="312"/>
                  <a:pt x="1952" y="320"/>
                  <a:pt x="1912" y="304"/>
                </a:cubicBezTo>
                <a:cubicBezTo>
                  <a:pt x="1872" y="288"/>
                  <a:pt x="1920" y="232"/>
                  <a:pt x="1960" y="208"/>
                </a:cubicBezTo>
                <a:cubicBezTo>
                  <a:pt x="2000" y="184"/>
                  <a:pt x="2096" y="168"/>
                  <a:pt x="2152" y="160"/>
                </a:cubicBezTo>
                <a:cubicBezTo>
                  <a:pt x="2208" y="152"/>
                  <a:pt x="2312" y="168"/>
                  <a:pt x="2296" y="160"/>
                </a:cubicBezTo>
                <a:cubicBezTo>
                  <a:pt x="2280" y="152"/>
                  <a:pt x="2136" y="112"/>
                  <a:pt x="2056" y="112"/>
                </a:cubicBezTo>
                <a:cubicBezTo>
                  <a:pt x="1976" y="112"/>
                  <a:pt x="1904" y="160"/>
                  <a:pt x="1816" y="160"/>
                </a:cubicBezTo>
                <a:cubicBezTo>
                  <a:pt x="1728" y="160"/>
                  <a:pt x="1592" y="120"/>
                  <a:pt x="1528" y="112"/>
                </a:cubicBezTo>
                <a:cubicBezTo>
                  <a:pt x="1464" y="104"/>
                  <a:pt x="1496" y="128"/>
                  <a:pt x="1432" y="112"/>
                </a:cubicBezTo>
                <a:cubicBezTo>
                  <a:pt x="1368" y="96"/>
                  <a:pt x="1208" y="32"/>
                  <a:pt x="1144" y="16"/>
                </a:cubicBezTo>
                <a:cubicBezTo>
                  <a:pt x="1080" y="0"/>
                  <a:pt x="1128" y="16"/>
                  <a:pt x="1048" y="16"/>
                </a:cubicBezTo>
                <a:cubicBezTo>
                  <a:pt x="968" y="16"/>
                  <a:pt x="752" y="16"/>
                  <a:pt x="664" y="16"/>
                </a:cubicBezTo>
                <a:cubicBezTo>
                  <a:pt x="576" y="16"/>
                  <a:pt x="568" y="0"/>
                  <a:pt x="520" y="16"/>
                </a:cubicBezTo>
                <a:cubicBezTo>
                  <a:pt x="472" y="32"/>
                  <a:pt x="416" y="96"/>
                  <a:pt x="376" y="112"/>
                </a:cubicBezTo>
                <a:cubicBezTo>
                  <a:pt x="336" y="128"/>
                  <a:pt x="336" y="104"/>
                  <a:pt x="280" y="112"/>
                </a:cubicBezTo>
                <a:close/>
              </a:path>
            </a:pathLst>
          </a:custGeom>
          <a:solidFill>
            <a:srgbClr val="000000"/>
          </a:solidFill>
          <a:ln w="9525" algn="ctr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1350"/>
          </a:p>
        </p:txBody>
      </p:sp>
      <p:pic>
        <p:nvPicPr>
          <p:cNvPr id="60421" name="Picture 4" descr="PE01549_">
            <a:extLst>
              <a:ext uri="{FF2B5EF4-FFF2-40B4-BE49-F238E27FC236}">
                <a16:creationId xmlns:a16="http://schemas.microsoft.com/office/drawing/2014/main" id="{DD9BEBF9-E7FB-40D6-803E-F080469BC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985" y="2457450"/>
            <a:ext cx="1039415" cy="157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2" name="Picture 5" descr="BD04924_">
            <a:extLst>
              <a:ext uri="{FF2B5EF4-FFF2-40B4-BE49-F238E27FC236}">
                <a16:creationId xmlns:a16="http://schemas.microsoft.com/office/drawing/2014/main" id="{BD26055F-91C8-4CEC-BE2C-31FF8B9FD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628651"/>
            <a:ext cx="496491" cy="6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3" name="Rectangle 6">
            <a:extLst>
              <a:ext uri="{FF2B5EF4-FFF2-40B4-BE49-F238E27FC236}">
                <a16:creationId xmlns:a16="http://schemas.microsoft.com/office/drawing/2014/main" id="{1BB1A116-7A91-4C20-959B-6406FB0072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3054" y="1222773"/>
            <a:ext cx="57150" cy="243006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350"/>
          </a:p>
        </p:txBody>
      </p:sp>
      <p:grpSp>
        <p:nvGrpSpPr>
          <p:cNvPr id="60424" name="Group 7">
            <a:extLst>
              <a:ext uri="{FF2B5EF4-FFF2-40B4-BE49-F238E27FC236}">
                <a16:creationId xmlns:a16="http://schemas.microsoft.com/office/drawing/2014/main" id="{9D4CD104-8E67-4EE8-A3C8-F425157CC5FC}"/>
              </a:ext>
            </a:extLst>
          </p:cNvPr>
          <p:cNvGrpSpPr>
            <a:grpSpLocks/>
          </p:cNvGrpSpPr>
          <p:nvPr/>
        </p:nvGrpSpPr>
        <p:grpSpPr bwMode="auto">
          <a:xfrm>
            <a:off x="4972050" y="857250"/>
            <a:ext cx="2286000" cy="3086100"/>
            <a:chOff x="0" y="0"/>
            <a:chExt cx="2160" cy="2496"/>
          </a:xfrm>
        </p:grpSpPr>
        <p:sp>
          <p:nvSpPr>
            <p:cNvPr id="60425" name="Line 8">
              <a:extLst>
                <a:ext uri="{FF2B5EF4-FFF2-40B4-BE49-F238E27FC236}">
                  <a16:creationId xmlns:a16="http://schemas.microsoft.com/office/drawing/2014/main" id="{FB35585E-DA76-4F6C-95F7-03F4A4B700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0" y="0"/>
              <a:ext cx="2160" cy="2496"/>
            </a:xfrm>
            <a:prstGeom prst="line">
              <a:avLst/>
            </a:prstGeom>
            <a:noFill/>
            <a:ln w="38100" algn="ctr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60426" name="Line 9">
              <a:extLst>
                <a:ext uri="{FF2B5EF4-FFF2-40B4-BE49-F238E27FC236}">
                  <a16:creationId xmlns:a16="http://schemas.microsoft.com/office/drawing/2014/main" id="{FAFAA54C-3D95-4E45-8B01-9E8B1AE960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00" y="768"/>
              <a:ext cx="288" cy="336"/>
            </a:xfrm>
            <a:prstGeom prst="line">
              <a:avLst/>
            </a:prstGeom>
            <a:noFill/>
            <a:ln w="38100" algn="ctr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350"/>
            </a:p>
          </p:txBody>
        </p:sp>
      </p:grpSp>
      <p:sp>
        <p:nvSpPr>
          <p:cNvPr id="22537" name="Text Box 14">
            <a:extLst>
              <a:ext uri="{FF2B5EF4-FFF2-40B4-BE49-F238E27FC236}">
                <a16:creationId xmlns:a16="http://schemas.microsoft.com/office/drawing/2014/main" id="{B8781A17-0D52-4481-99BD-91D315BE3BB3}"/>
              </a:ext>
            </a:extLst>
          </p:cNvPr>
          <p:cNvSpPr/>
          <p:nvPr/>
        </p:nvSpPr>
        <p:spPr>
          <a:xfrm>
            <a:off x="5196405" y="1599010"/>
            <a:ext cx="434735" cy="507831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algn="ctr" eaLnBrk="1" hangingPunct="1"/>
            <a:r>
              <a:rPr lang="en-US" altLang="zh-CN" sz="27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3300"/>
                </a:solidFill>
                <a:sym typeface="Wingdings"/>
              </a:rPr>
              <a:t>D</a:t>
            </a:r>
            <a:endParaRPr lang="en-US" altLang="zh-CN" sz="2700" b="1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5320414A-0A9E-4E5F-99C0-FE8027149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7079" y="1384549"/>
            <a:ext cx="626506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304800"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b="1">
                <a:latin typeface="宋体" panose="02010600030101010101" pitchFamily="2" charset="-122"/>
              </a:rPr>
              <a:t>7</a:t>
            </a:r>
            <a:r>
              <a:rPr lang="zh-CN" altLang="en-US" sz="2100" b="1">
                <a:latin typeface="宋体" panose="02010600030101010101" pitchFamily="2" charset="-122"/>
              </a:rPr>
              <a:t>．如下图示，</a:t>
            </a:r>
            <a:r>
              <a:rPr lang="zh-CN" altLang="en-US" sz="2100" b="1" i="1">
                <a:latin typeface="宋体" panose="02010600030101010101" pitchFamily="2" charset="-122"/>
              </a:rPr>
              <a:t>L</a:t>
            </a:r>
            <a:r>
              <a:rPr lang="zh-CN" altLang="en-US" sz="2100" b="1">
                <a:latin typeface="宋体" panose="02010600030101010101" pitchFamily="2" charset="-122"/>
              </a:rPr>
              <a:t>是一块上有两个小孔的挡板，在挡板的右方有一个点光源</a:t>
            </a:r>
            <a:r>
              <a:rPr lang="zh-CN" altLang="en-US" sz="2100" b="1" i="1">
                <a:latin typeface="宋体" panose="02010600030101010101" pitchFamily="2" charset="-122"/>
              </a:rPr>
              <a:t>S</a:t>
            </a:r>
            <a:r>
              <a:rPr lang="zh-CN" altLang="en-US" sz="2100" b="1">
                <a:latin typeface="宋体" panose="02010600030101010101" pitchFamily="2" charset="-122"/>
              </a:rPr>
              <a:t>，</a:t>
            </a:r>
            <a:r>
              <a:rPr lang="zh-CN" altLang="en-US" sz="2100" b="1" i="1">
                <a:latin typeface="宋体" panose="02010600030101010101" pitchFamily="2" charset="-122"/>
              </a:rPr>
              <a:t>AB、CD</a:t>
            </a:r>
            <a:r>
              <a:rPr lang="zh-CN" altLang="en-US" sz="2100" b="1">
                <a:latin typeface="宋体" panose="02010600030101010101" pitchFamily="2" charset="-122"/>
              </a:rPr>
              <a:t>是从小孔中射过来的两条光线，请你利用学过的知识确定出光源</a:t>
            </a:r>
            <a:r>
              <a:rPr lang="zh-CN" altLang="en-US" sz="2100" b="1" i="1">
                <a:latin typeface="宋体" panose="02010600030101010101" pitchFamily="2" charset="-122"/>
              </a:rPr>
              <a:t>S</a:t>
            </a:r>
            <a:r>
              <a:rPr lang="zh-CN" altLang="en-US" sz="2100" b="1">
                <a:latin typeface="宋体" panose="02010600030101010101" pitchFamily="2" charset="-122"/>
              </a:rPr>
              <a:t>的位置，并画图说明.</a:t>
            </a:r>
          </a:p>
        </p:txBody>
      </p:sp>
      <p:graphicFrame>
        <p:nvGraphicFramePr>
          <p:cNvPr id="61443" name="Object 3">
            <a:extLst>
              <a:ext uri="{FF2B5EF4-FFF2-40B4-BE49-F238E27FC236}">
                <a16:creationId xmlns:a16="http://schemas.microsoft.com/office/drawing/2014/main" id="{C45B2B26-CB63-4580-8CE4-4968E9D1C1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45594" y="2853929"/>
          <a:ext cx="1500188" cy="20943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152381" imgH="1476190" progId="MSPhotoEd.3">
                  <p:embed/>
                </p:oleObj>
              </mc:Choice>
              <mc:Fallback>
                <p:oleObj r:id="rId2" imgW="1152381" imgH="1476190" progId="MSPhotoEd.3">
                  <p:embed/>
                  <p:pic>
                    <p:nvPicPr>
                      <p:cNvPr id="61443" name="Object 3">
                        <a:extLst>
                          <a:ext uri="{FF2B5EF4-FFF2-40B4-BE49-F238E27FC236}">
                            <a16:creationId xmlns:a16="http://schemas.microsoft.com/office/drawing/2014/main" id="{C45B2B26-CB63-4580-8CE4-4968E9D1C1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-12000" contrast="3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5594" y="2853929"/>
                        <a:ext cx="1500188" cy="20943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 algn="ctr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4" name="Text Box 4">
            <a:extLst>
              <a:ext uri="{FF2B5EF4-FFF2-40B4-BE49-F238E27FC236}">
                <a16:creationId xmlns:a16="http://schemas.microsoft.com/office/drawing/2014/main" id="{E7A1BEA3-9D8F-4A65-9E0D-7D64A9825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7331" y="3759994"/>
            <a:ext cx="1900238" cy="738664"/>
          </a:xfrm>
          <a:prstGeom prst="rect">
            <a:avLst/>
          </a:prstGeom>
          <a:noFill/>
          <a:ln w="9525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 b="1">
                <a:solidFill>
                  <a:srgbClr val="00B050"/>
                </a:solidFill>
                <a:latin typeface="宋体" panose="02010600030101010101" pitchFamily="2" charset="-122"/>
              </a:rPr>
              <a:t>物理作图工具：直尺、铅笔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5">
            <a:extLst>
              <a:ext uri="{FF2B5EF4-FFF2-40B4-BE49-F238E27FC236}">
                <a16:creationId xmlns:a16="http://schemas.microsoft.com/office/drawing/2014/main" id="{7F6BC074-490B-4C26-95CC-9D6E0E9AD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5" t="2556" r="2861" b="18675"/>
          <a:stretch>
            <a:fillRect/>
          </a:stretch>
        </p:blipFill>
        <p:spPr bwMode="auto">
          <a:xfrm>
            <a:off x="1331119" y="1924050"/>
            <a:ext cx="4052888" cy="2958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Text Box 5">
            <a:extLst>
              <a:ext uri="{FF2B5EF4-FFF2-40B4-BE49-F238E27FC236}">
                <a16:creationId xmlns:a16="http://schemas.microsoft.com/office/drawing/2014/main" id="{7374BB66-4305-4049-9111-BB5C9D79A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0157" y="1354931"/>
            <a:ext cx="5183981" cy="41549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b="1">
                <a:latin typeface="宋体" panose="02010600030101010101" pitchFamily="2" charset="-122"/>
              </a:rPr>
              <a:t>8.</a:t>
            </a:r>
            <a:r>
              <a:rPr lang="zh-CN" altLang="en-US" sz="2100" b="1">
                <a:latin typeface="宋体" panose="02010600030101010101" pitchFamily="2" charset="-122"/>
              </a:rPr>
              <a:t>墙上的月牙形光斑是怎么来的？</a:t>
            </a:r>
          </a:p>
        </p:txBody>
      </p:sp>
      <p:sp>
        <p:nvSpPr>
          <p:cNvPr id="24580" name="Text Box 6">
            <a:extLst>
              <a:ext uri="{FF2B5EF4-FFF2-40B4-BE49-F238E27FC236}">
                <a16:creationId xmlns:a16="http://schemas.microsoft.com/office/drawing/2014/main" id="{48C07E3C-1DCA-42D6-9427-2CE29549BFCE}"/>
              </a:ext>
            </a:extLst>
          </p:cNvPr>
          <p:cNvSpPr/>
          <p:nvPr/>
        </p:nvSpPr>
        <p:spPr>
          <a:xfrm>
            <a:off x="5424487" y="2621757"/>
            <a:ext cx="2414588" cy="1384995"/>
          </a:xfrm>
          <a:prstGeom prst="rect">
            <a:avLst/>
          </a:prstGeom>
          <a:solidFill>
            <a:schemeClr val="bg1"/>
          </a:solidFill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defRPr>
            </a:lvl5pPr>
          </a:lstStyle>
          <a:p>
            <a:pPr eaLnBrk="1" hangingPunct="1"/>
            <a:r>
              <a:rPr lang="en-US" altLang="zh-CN"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CC0099"/>
                </a:solidFill>
                <a:sym typeface="Wingdings"/>
              </a:rPr>
              <a:t>    </a:t>
            </a:r>
            <a:r>
              <a:rPr sz="21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CC0099"/>
                </a:solidFill>
                <a:sym typeface="Wingdings"/>
              </a:rPr>
              <a:t>光斑是太阳通过树叶间的小孔在墙上成的实像（此时正在发生日偏食）</a:t>
            </a:r>
            <a:endParaRPr sz="2100" b="1">
              <a:solidFill>
                <a:srgbClr val="CC0099"/>
              </a:solidFill>
              <a:latin typeface="汉仪超粗圆简" charset="-122"/>
              <a:ea typeface="汉仪超粗圆简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1">
            <a:extLst>
              <a:ext uri="{FF2B5EF4-FFF2-40B4-BE49-F238E27FC236}">
                <a16:creationId xmlns:a16="http://schemas.microsoft.com/office/drawing/2014/main" id="{8F0C4835-CBB0-481B-BD83-28566C440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0657" y="1162929"/>
            <a:ext cx="5745956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700" b="1">
                <a:latin typeface="楷体_GB2312" charset="-122"/>
                <a:ea typeface="楷体_GB2312" charset="-122"/>
              </a:rPr>
              <a:t>9.</a:t>
            </a:r>
            <a:r>
              <a:rPr lang="zh-CN" altLang="en-US" sz="2700" b="1">
                <a:latin typeface="楷体_GB2312" charset="-122"/>
                <a:ea typeface="楷体_GB2312" charset="-122"/>
              </a:rPr>
              <a:t>完成课本【</a:t>
            </a:r>
            <a:r>
              <a:rPr lang="en-US" altLang="zh-CN" sz="2700" b="1">
                <a:latin typeface="楷体_GB2312" charset="-122"/>
                <a:ea typeface="楷体_GB2312" charset="-122"/>
              </a:rPr>
              <a:t>www</a:t>
            </a:r>
            <a:r>
              <a:rPr lang="zh-CN" altLang="en-US" sz="2700" b="1">
                <a:latin typeface="楷体_GB2312" charset="-122"/>
                <a:ea typeface="楷体_GB2312" charset="-122"/>
              </a:rPr>
              <a:t>】</a:t>
            </a:r>
            <a:r>
              <a:rPr lang="en-US" altLang="zh-CN" sz="2700" b="1">
                <a:latin typeface="楷体_GB2312" charset="-122"/>
                <a:ea typeface="楷体_GB2312" charset="-122"/>
              </a:rPr>
              <a:t>1-3</a:t>
            </a:r>
            <a:r>
              <a:rPr lang="zh-CN" altLang="en-US" sz="2700" b="1">
                <a:latin typeface="楷体_GB2312" charset="-122"/>
                <a:ea typeface="楷体_GB2312" charset="-122"/>
              </a:rPr>
              <a:t>题。</a:t>
            </a:r>
          </a:p>
        </p:txBody>
      </p:sp>
      <p:pic>
        <p:nvPicPr>
          <p:cNvPr id="63491" name="New picture">
            <a:extLst>
              <a:ext uri="{FF2B5EF4-FFF2-40B4-BE49-F238E27FC236}">
                <a16:creationId xmlns:a16="http://schemas.microsoft.com/office/drawing/2014/main" id="{954D426B-DB76-491D-A4C7-BF63AB79CF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9115425"/>
            <a:ext cx="238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633</Words>
  <Application>Microsoft Office PowerPoint</Application>
  <PresentationFormat>全屏显示(16:9)</PresentationFormat>
  <Paragraphs>71</Paragraphs>
  <Slides>18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2" baseType="lpstr">
      <vt:lpstr>等线</vt:lpstr>
      <vt:lpstr>汉仪超粗圆简</vt:lpstr>
      <vt:lpstr>黑体</vt:lpstr>
      <vt:lpstr>华文细黑</vt:lpstr>
      <vt:lpstr>楷体</vt:lpstr>
      <vt:lpstr>楷体_GB2312</vt:lpstr>
      <vt:lpstr>宋体</vt:lpstr>
      <vt:lpstr>Arial</vt:lpstr>
      <vt:lpstr>Calibri</vt:lpstr>
      <vt:lpstr>Calibri Light</vt:lpstr>
      <vt:lpstr>Tahoma</vt:lpstr>
      <vt:lpstr>Times New Roman</vt:lpstr>
      <vt:lpstr>Office 主题​​</vt:lpstr>
      <vt:lpstr>MSPhotoEd.3</vt:lpstr>
      <vt:lpstr>第三章   光现象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第一章   声现象</dc:title>
  <dc:creator>lenovo07</dc:creator>
  <cp:lastModifiedBy>lenovo07</cp:lastModifiedBy>
  <cp:revision>5</cp:revision>
  <dcterms:created xsi:type="dcterms:W3CDTF">2021-09-03T05:57:51Z</dcterms:created>
  <dcterms:modified xsi:type="dcterms:W3CDTF">2021-09-03T06:05:16Z</dcterms:modified>
</cp:coreProperties>
</file>