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0" r:id="rId3"/>
    <p:sldId id="257" r:id="rId4"/>
    <p:sldId id="261" r:id="rId5"/>
    <p:sldId id="295" r:id="rId6"/>
    <p:sldId id="307" r:id="rId7"/>
    <p:sldId id="308" r:id="rId8"/>
    <p:sldId id="317" r:id="rId9"/>
    <p:sldId id="318" r:id="rId10"/>
    <p:sldId id="342" r:id="rId11"/>
    <p:sldId id="343" r:id="rId12"/>
    <p:sldId id="322" r:id="rId13"/>
    <p:sldId id="326" r:id="rId14"/>
    <p:sldId id="327" r:id="rId15"/>
    <p:sldId id="333" r:id="rId16"/>
    <p:sldId id="336" r:id="rId17"/>
    <p:sldId id="341" r:id="rId18"/>
    <p:sldId id="292" r:id="rId19"/>
    <p:sldId id="32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0489B-7159-4F4A-9A06-487091C9392A}" type="datetimeFigureOut">
              <a:rPr lang="zh-CN" altLang="en-US" smtClean="0"/>
              <a:t>2021/9/3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0E74-68FD-414E-9EB6-06B6292C917E}" type="slidenum">
              <a:rPr lang="zh-CN" altLang="en-US" smtClean="0"/>
              <a:t>‹#›</a:t>
            </a:fld>
            <a:endParaRPr lang="zh-CN" altLang="en-US"/>
          </a:p>
        </p:txBody>
      </p:sp>
    </p:spTree>
    <p:extLst>
      <p:ext uri="{BB962C8B-B14F-4D97-AF65-F5344CB8AC3E}">
        <p14:creationId xmlns:p14="http://schemas.microsoft.com/office/powerpoint/2010/main" val="21919944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a:extLst>
              <a:ext uri="{FF2B5EF4-FFF2-40B4-BE49-F238E27FC236}">
                <a16:creationId xmlns:a16="http://schemas.microsoft.com/office/drawing/2014/main" id="{8CA98B8E-280D-40EE-BD49-BCB9B3A42550}"/>
              </a:ext>
            </a:extLst>
          </p:cNvPr>
          <p:cNvSpPr>
            <a:spLocks noGrp="1" noRot="1" noChangeArrowheads="1" noTextEdit="1"/>
          </p:cNvSpPr>
          <p:nvPr>
            <p:ph type="sldImg"/>
          </p:nvPr>
        </p:nvSpPr>
        <p:spPr>
          <a:ln cap="flat">
            <a:headEnd type="none" w="med" len="med"/>
            <a:tailEnd type="none" w="med" len="med"/>
          </a:ln>
        </p:spPr>
      </p:sp>
      <p:sp>
        <p:nvSpPr>
          <p:cNvPr id="78851" name="文本占位符 2">
            <a:extLst>
              <a:ext uri="{FF2B5EF4-FFF2-40B4-BE49-F238E27FC236}">
                <a16:creationId xmlns:a16="http://schemas.microsoft.com/office/drawing/2014/main" id="{83D25A22-2965-4C15-B149-C293DB7D72F7}"/>
              </a:ext>
            </a:extLst>
          </p:cNvPr>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defTabSz="914400">
              <a:spcBef>
                <a:spcPct val="0"/>
              </a:spcBef>
            </a:pPr>
            <a:endParaRPr lang="zh-CN"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a:extLst>
              <a:ext uri="{FF2B5EF4-FFF2-40B4-BE49-F238E27FC236}">
                <a16:creationId xmlns:a16="http://schemas.microsoft.com/office/drawing/2014/main" id="{FCB1B488-11A7-4552-A3BE-BC1449293D64}"/>
              </a:ext>
            </a:extLst>
          </p:cNvPr>
          <p:cNvSpPr>
            <a:spLocks noGrp="1" noRot="1" noChangeArrowheads="1" noTextEdit="1"/>
          </p:cNvSpPr>
          <p:nvPr>
            <p:ph type="sldImg"/>
          </p:nvPr>
        </p:nvSpPr>
        <p:spPr>
          <a:ln cap="flat">
            <a:headEnd type="none" w="med" len="med"/>
            <a:tailEnd type="none" w="med" len="med"/>
          </a:ln>
        </p:spPr>
      </p:sp>
      <p:sp>
        <p:nvSpPr>
          <p:cNvPr id="79875" name="文本占位符 2">
            <a:extLst>
              <a:ext uri="{FF2B5EF4-FFF2-40B4-BE49-F238E27FC236}">
                <a16:creationId xmlns:a16="http://schemas.microsoft.com/office/drawing/2014/main" id="{4CF50A81-406C-4C22-8C5B-C9383F89056E}"/>
              </a:ext>
            </a:extLst>
          </p:cNvPr>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defTabSz="914400">
              <a:spcBef>
                <a:spcPct val="0"/>
              </a:spcBef>
            </a:pPr>
            <a:endParaRPr lang="zh-CN"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36727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38662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93501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083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68373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54810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16078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0540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21870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166568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3D1A296-CC1E-42AA-90E8-FF3FF151887F}" type="datetimeFigureOut">
              <a:rPr lang="zh-CN" altLang="en-US" smtClean="0"/>
              <a:t>2021/9/3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215891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D1A296-CC1E-42AA-90E8-FF3FF151887F}" type="datetimeFigureOut">
              <a:rPr lang="zh-CN" altLang="en-US" smtClean="0"/>
              <a:t>2021/9/3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6BC7D6-17B6-42CE-A39F-47FAA889B9B0}" type="slidenum">
              <a:rPr lang="zh-CN" altLang="en-US" smtClean="0"/>
              <a:t>‹#›</a:t>
            </a:fld>
            <a:endParaRPr lang="zh-CN" altLang="en-US"/>
          </a:p>
        </p:txBody>
      </p:sp>
    </p:spTree>
    <p:extLst>
      <p:ext uri="{BB962C8B-B14F-4D97-AF65-F5344CB8AC3E}">
        <p14:creationId xmlns:p14="http://schemas.microsoft.com/office/powerpoint/2010/main" val="913179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3073">
            <a:extLst>
              <a:ext uri="{FF2B5EF4-FFF2-40B4-BE49-F238E27FC236}">
                <a16:creationId xmlns:a16="http://schemas.microsoft.com/office/drawing/2014/main" id="{D5812838-1A03-4CAA-84F1-77C35C6C1422}"/>
              </a:ext>
            </a:extLst>
          </p:cNvPr>
          <p:cNvSpPr>
            <a:spLocks noGrp="1" noChangeArrowheads="1"/>
          </p:cNvSpPr>
          <p:nvPr>
            <p:ph type="ctrTitle"/>
          </p:nvPr>
        </p:nvSpPr>
        <p:spPr>
          <a:xfrm>
            <a:off x="1657350" y="1597819"/>
            <a:ext cx="5829300" cy="1102519"/>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p>
            <a:pPr eaLnBrk="1" hangingPunct="1"/>
            <a:r>
              <a:rPr lang="zh-CN" altLang="en-US" sz="3300" b="1"/>
              <a:t>第三章</a:t>
            </a:r>
            <a:r>
              <a:rPr lang="en-US" altLang="zh-CN" sz="3300" b="1"/>
              <a:t>   </a:t>
            </a:r>
            <a:r>
              <a:rPr lang="zh-CN" altLang="en-US" sz="3300" b="1"/>
              <a:t>光现象</a:t>
            </a:r>
          </a:p>
        </p:txBody>
      </p:sp>
      <p:sp>
        <p:nvSpPr>
          <p:cNvPr id="58371" name="副标题 3074">
            <a:extLst>
              <a:ext uri="{FF2B5EF4-FFF2-40B4-BE49-F238E27FC236}">
                <a16:creationId xmlns:a16="http://schemas.microsoft.com/office/drawing/2014/main" id="{6EB58F3A-5E47-4F69-8683-9BAAD0FDBE24}"/>
              </a:ext>
            </a:extLst>
          </p:cNvPr>
          <p:cNvSpPr>
            <a:spLocks noGrp="1" noChangeArrowheads="1"/>
          </p:cNvSpPr>
          <p:nvPr>
            <p:ph type="subTitle" idx="1"/>
          </p:nvPr>
        </p:nvSpPr>
        <p:spPr>
          <a:xfrm>
            <a:off x="2171700" y="2914650"/>
            <a:ext cx="4800600" cy="58936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en-US" altLang="zh-CN" sz="2400" b="1" dirty="0">
                <a:solidFill>
                  <a:srgbClr val="FF0000"/>
                </a:solidFill>
              </a:rPr>
              <a:t>3.2 </a:t>
            </a:r>
            <a:r>
              <a:rPr lang="zh-CN" altLang="en-US" sz="2400" b="1" dirty="0">
                <a:solidFill>
                  <a:srgbClr val="FF0000"/>
                </a:solidFill>
              </a:rPr>
              <a:t>人眼看不见的光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a:extLst>
              <a:ext uri="{FF2B5EF4-FFF2-40B4-BE49-F238E27FC236}">
                <a16:creationId xmlns:a16="http://schemas.microsoft.com/office/drawing/2014/main" id="{C68D8CBE-1975-48F0-8ACF-2377197C3EA7}"/>
              </a:ext>
            </a:extLst>
          </p:cNvPr>
          <p:cNvSpPr>
            <a:spLocks noChangeArrowheads="1"/>
          </p:cNvSpPr>
          <p:nvPr/>
        </p:nvSpPr>
        <p:spPr bwMode="auto">
          <a:xfrm>
            <a:off x="1385888" y="303610"/>
            <a:ext cx="64805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50"/>
          </a:p>
        </p:txBody>
      </p:sp>
      <p:sp>
        <p:nvSpPr>
          <p:cNvPr id="67587" name="矩形 3">
            <a:extLst>
              <a:ext uri="{FF2B5EF4-FFF2-40B4-BE49-F238E27FC236}">
                <a16:creationId xmlns:a16="http://schemas.microsoft.com/office/drawing/2014/main" id="{A7001606-F4DC-4407-B730-449BEE7F5E45}"/>
              </a:ext>
            </a:extLst>
          </p:cNvPr>
          <p:cNvSpPr>
            <a:spLocks noChangeArrowheads="1"/>
          </p:cNvSpPr>
          <p:nvPr/>
        </p:nvSpPr>
        <p:spPr bwMode="auto">
          <a:xfrm>
            <a:off x="3674269" y="1059656"/>
            <a:ext cx="1795463" cy="415498"/>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a:solidFill>
                  <a:srgbClr val="00B050"/>
                </a:solidFill>
              </a:rPr>
              <a:t>紫外线的防护</a:t>
            </a:r>
          </a:p>
        </p:txBody>
      </p:sp>
      <p:pic>
        <p:nvPicPr>
          <p:cNvPr id="67588" name="Picture 2" descr="3-图片-36紫外线防护面具">
            <a:extLst>
              <a:ext uri="{FF2B5EF4-FFF2-40B4-BE49-F238E27FC236}">
                <a16:creationId xmlns:a16="http://schemas.microsoft.com/office/drawing/2014/main" id="{FCA5E811-5095-499E-A596-6CA742151456}"/>
              </a:ext>
            </a:extLst>
          </p:cNvPr>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1301354" y="1825229"/>
            <a:ext cx="2265759" cy="294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7589" name="Picture 3" descr="10057875_7964">
            <a:extLst>
              <a:ext uri="{FF2B5EF4-FFF2-40B4-BE49-F238E27FC236}">
                <a16:creationId xmlns:a16="http://schemas.microsoft.com/office/drawing/2014/main" id="{9D5A70AA-CC4E-428E-AA73-BB28240208B3}"/>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707606" y="1825229"/>
            <a:ext cx="2085975" cy="294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7590" name="Picture 3" descr="紫外光">
            <a:extLst>
              <a:ext uri="{FF2B5EF4-FFF2-40B4-BE49-F238E27FC236}">
                <a16:creationId xmlns:a16="http://schemas.microsoft.com/office/drawing/2014/main" id="{3008643C-7852-448B-8E55-4FDDF7A1FC5B}"/>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b="17514"/>
          <a:stretch>
            <a:fillRect/>
          </a:stretch>
        </p:blipFill>
        <p:spPr bwMode="auto">
          <a:xfrm>
            <a:off x="5879307" y="1815704"/>
            <a:ext cx="1945481" cy="299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a:extLst>
              <a:ext uri="{FF2B5EF4-FFF2-40B4-BE49-F238E27FC236}">
                <a16:creationId xmlns:a16="http://schemas.microsoft.com/office/drawing/2014/main" id="{AEDFAC12-8088-4A7A-96D7-D4DC0F2F9F45}"/>
              </a:ext>
            </a:extLst>
          </p:cNvPr>
          <p:cNvSpPr>
            <a:spLocks noGrp="1"/>
          </p:cNvSpPr>
          <p:nvPr/>
        </p:nvSpPr>
        <p:spPr>
          <a:xfrm>
            <a:off x="1169194" y="682228"/>
            <a:ext cx="6549629" cy="803672"/>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20000"/>
              </a:spcBef>
            </a:pPr>
            <a:r>
              <a:rPr sz="2400"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【读一读】</a:t>
            </a:r>
            <a:r>
              <a:rPr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阅读课本</a:t>
            </a:r>
            <a:r>
              <a:rPr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（生活</a:t>
            </a:r>
            <a:r>
              <a:rPr altLang="zh-CN" b="1">
                <a:ln w="9525" cap="flat" cmpd="sng" algn="ctr">
                  <a:noFill/>
                  <a:prstDash val="solid"/>
                  <a:round/>
                  <a:headEnd type="none" w="med" len="med"/>
                  <a:tailEnd type="none" w="med" len="med"/>
                </a:ln>
                <a:solidFill>
                  <a:srgbClr val="333399"/>
                </a:solidFill>
                <a:latin typeface="Times New Roman" pitchFamily="18" charset="0"/>
                <a:ea typeface="黑体" pitchFamily="49" charset="-122"/>
                <a:sym typeface="Wingdings"/>
              </a:rPr>
              <a:t>•</a:t>
            </a:r>
            <a:r>
              <a:rPr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物理</a:t>
            </a:r>
            <a:r>
              <a:rPr altLang="zh-CN" b="1">
                <a:ln w="9525" cap="flat" cmpd="sng" algn="ctr">
                  <a:noFill/>
                  <a:prstDash val="solid"/>
                  <a:round/>
                  <a:headEnd type="none" w="med" len="med"/>
                  <a:tailEnd type="none" w="med" len="med"/>
                </a:ln>
                <a:solidFill>
                  <a:srgbClr val="333399"/>
                </a:solidFill>
                <a:latin typeface="Times New Roman" pitchFamily="18" charset="0"/>
                <a:ea typeface="黑体" pitchFamily="49" charset="-122"/>
                <a:sym typeface="Wingdings"/>
              </a:rPr>
              <a:t>•</a:t>
            </a:r>
            <a:r>
              <a:rPr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社会），</a:t>
            </a:r>
            <a:r>
              <a:rPr lang="en-US"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a:t>
            </a:r>
          </a:p>
          <a:p>
            <a:pPr eaLnBrk="1" hangingPunct="1">
              <a:spcBef>
                <a:spcPct val="20000"/>
              </a:spcBef>
            </a:pPr>
            <a:r>
              <a:rPr lang="en-US"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             </a:t>
            </a:r>
            <a:r>
              <a:rPr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了解</a:t>
            </a:r>
            <a:r>
              <a:rPr lang="en-US"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a:t>
            </a:r>
            <a:r>
              <a:rPr b="1">
                <a:ln w="9525" cap="flat" cmpd="sng" algn="ctr">
                  <a:noFill/>
                  <a:prstDash val="solid"/>
                  <a:round/>
                  <a:headEnd type="none" w="med" len="med"/>
                  <a:tailEnd type="none" w="med" len="med"/>
                </a:ln>
                <a:solidFill>
                  <a:srgbClr val="FF0000"/>
                </a:solidFill>
                <a:latin typeface="黑体" pitchFamily="49" charset="-122"/>
                <a:ea typeface="黑体" pitchFamily="49" charset="-122"/>
                <a:sym typeface="Wingdings"/>
              </a:rPr>
              <a:t>紫外线与臭氧层</a:t>
            </a:r>
            <a:r>
              <a:rPr lang="en-US" altLang="zh-CN"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a:t>
            </a:r>
            <a:r>
              <a:rPr b="1">
                <a:ln w="9525" cap="flat" cmpd="sng" algn="ctr">
                  <a:noFill/>
                  <a:prstDash val="solid"/>
                  <a:round/>
                  <a:headEnd type="none" w="med" len="med"/>
                  <a:tailEnd type="none" w="med" len="med"/>
                </a:ln>
                <a:solidFill>
                  <a:srgbClr val="333399"/>
                </a:solidFill>
                <a:latin typeface="黑体" pitchFamily="49" charset="-122"/>
                <a:ea typeface="黑体" pitchFamily="49" charset="-122"/>
                <a:sym typeface="Wingdings"/>
              </a:rPr>
              <a:t>。</a:t>
            </a:r>
            <a:endParaRPr b="1">
              <a:solidFill>
                <a:schemeClr val="accent2"/>
              </a:solidFill>
              <a:latin typeface="黑体" pitchFamily="49" charset="-122"/>
              <a:ea typeface="黑体" pitchFamily="49" charset="-122"/>
            </a:endParaRPr>
          </a:p>
        </p:txBody>
      </p:sp>
      <p:pic>
        <p:nvPicPr>
          <p:cNvPr id="68611" name="图片 1" descr="0PHQHTBVHW">
            <a:extLst>
              <a:ext uri="{FF2B5EF4-FFF2-40B4-BE49-F238E27FC236}">
                <a16:creationId xmlns:a16="http://schemas.microsoft.com/office/drawing/2014/main" id="{4CDE2339-C9E9-4B1E-9221-35BE1E9608C7}"/>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2033588" y="1485900"/>
            <a:ext cx="4933950" cy="3504010"/>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8861DE9A-C477-4629-A76F-E6CC934F93D6}"/>
              </a:ext>
            </a:extLst>
          </p:cNvPr>
          <p:cNvSpPr>
            <a:spLocks noChangeArrowheads="1"/>
          </p:cNvSpPr>
          <p:nvPr/>
        </p:nvSpPr>
        <p:spPr bwMode="auto">
          <a:xfrm>
            <a:off x="1418035" y="1425209"/>
            <a:ext cx="621625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100" b="1">
                <a:solidFill>
                  <a:srgbClr val="FF0000"/>
                </a:solidFill>
                <a:latin typeface="楷体" panose="02010609060101010101" pitchFamily="49" charset="-122"/>
                <a:ea typeface="楷体" panose="02010609060101010101" pitchFamily="49" charset="-122"/>
              </a:rPr>
              <a:t>    </a:t>
            </a:r>
            <a:r>
              <a:rPr lang="zh-CN" altLang="en-US" sz="2100" b="1">
                <a:solidFill>
                  <a:srgbClr val="FF0000"/>
                </a:solidFill>
                <a:latin typeface="楷体" panose="02010609060101010101" pitchFamily="49" charset="-122"/>
                <a:ea typeface="楷体" panose="02010609060101010101" pitchFamily="49" charset="-122"/>
              </a:rPr>
              <a:t>紫外线主要影响眼睛和皮肤，引起急性角膜炎和结膜炎，慢性白内障等眼疾，诱发皮肤癌。海洋中的浮游生物也会因紫外线的照射，使生长受到影响甚至死亡；紫外线辐射也是产生有害的光化学烟雾的重要因素。紫外线辐射对包括人在内的各种动、植物的生理和生长、发育都会带来严重危害和影响。过量地照射紫外线，势必导致皮肤老化，出现皱纹、雀斑等等，并最终诱发皮肤癌</a:t>
            </a:r>
            <a:r>
              <a:rPr lang="zh-CN" altLang="en-US" sz="2100">
                <a:solidFill>
                  <a:srgbClr val="FF0000"/>
                </a:solidFill>
                <a:latin typeface="楷体" panose="02010609060101010101" pitchFamily="49" charset="-122"/>
                <a:ea typeface="楷体" panose="02010609060101010101" pitchFamily="49" charset="-122"/>
              </a:rPr>
              <a:t>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D0BB1F-6673-4AA2-B697-FEF8F8797426}"/>
              </a:ext>
            </a:extLst>
          </p:cNvPr>
          <p:cNvSpPr/>
          <p:nvPr/>
        </p:nvSpPr>
        <p:spPr>
          <a:xfrm>
            <a:off x="1304925" y="969169"/>
            <a:ext cx="6524625" cy="397031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indent="200025" algn="just" eaLnBrk="1" hangingPunct="1"/>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1.</a:t>
            </a:r>
            <a:r>
              <a:rPr b="1">
                <a:ln w="9525" cap="flat" cmpd="sng" algn="ctr">
                  <a:noFill/>
                  <a:prstDash val="solid"/>
                  <a:round/>
                  <a:headEnd type="none" w="med" len="med"/>
                  <a:tailEnd type="none" w="med" len="med"/>
                </a:ln>
                <a:solidFill>
                  <a:srgbClr val="000000"/>
                </a:solidFill>
                <a:latin typeface="Times New Roman" pitchFamily="18" charset="0"/>
                <a:sym typeface="Wingdings"/>
              </a:rPr>
              <a:t>下列有关红外线的说法中不正确的是（</a:t>
            </a:r>
            <a:r>
              <a:rPr b="1">
                <a:ln w="9525" cap="flat" cmpd="sng" algn="ctr">
                  <a:noFill/>
                  <a:prstDash val="solid"/>
                  <a:round/>
                  <a:headEnd type="none" w="med" len="med"/>
                  <a:tailEnd type="none" w="med" len="med"/>
                </a:ln>
                <a:solidFill>
                  <a:srgbClr val="000000"/>
                </a:solidFill>
                <a:latin typeface="Tahoma" panose="020B0604030504040204" pitchFamily="34" charset="0"/>
                <a:sym typeface="Wingdings"/>
              </a:rPr>
              <a:t>   </a:t>
            </a:r>
            <a:r>
              <a:rPr b="1">
                <a:ln w="9525" cap="flat" cmpd="sng" algn="ctr">
                  <a:noFill/>
                  <a:prstDash val="solid"/>
                  <a:round/>
                  <a:headEnd type="none" w="med" len="med"/>
                  <a:tailEnd type="none" w="med" len="med"/>
                </a:ln>
                <a:solidFill>
                  <a:srgbClr val="000000"/>
                </a:solidFill>
                <a:latin typeface="Times New Roman" pitchFamily="18" charset="0"/>
                <a:sym typeface="Wingdings"/>
              </a:rPr>
              <a:t>）</a:t>
            </a:r>
            <a:r>
              <a:rPr b="1">
                <a:ln w="9525" cap="flat" cmpd="sng" algn="ctr">
                  <a:noFill/>
                  <a:prstDash val="solid"/>
                  <a:round/>
                  <a:headEnd type="none" w="med" len="med"/>
                  <a:tailEnd type="none" w="med" len="med"/>
                </a:ln>
                <a:solidFill>
                  <a:srgbClr val="000000"/>
                </a:solidFill>
                <a:latin typeface="Tahoma" panose="020B0604030504040204" pitchFamily="34" charset="0"/>
                <a:sym typeface="Wingdings"/>
              </a:rPr>
              <a:t>                                                           </a:t>
            </a:r>
            <a:endParaRPr b="1">
              <a:ln w="9525" cap="flat" cmpd="sng" algn="ctr">
                <a:noFill/>
                <a:prstDash val="solid"/>
                <a:round/>
                <a:headEnd type="none" w="med" len="med"/>
                <a:tailEnd type="none" w="med" len="med"/>
              </a:ln>
              <a:solidFill>
                <a:srgbClr val="000000"/>
              </a:solidFill>
              <a:latin typeface="Times New Roman" pitchFamily="18"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A</a:t>
            </a:r>
            <a:r>
              <a:rPr b="1">
                <a:ln w="9525" cap="flat" cmpd="sng" algn="ctr">
                  <a:noFill/>
                  <a:prstDash val="solid"/>
                  <a:round/>
                  <a:headEnd type="none" w="med" len="med"/>
                  <a:tailEnd type="none" w="med" len="med"/>
                </a:ln>
                <a:solidFill>
                  <a:srgbClr val="000000"/>
                </a:solidFill>
                <a:latin typeface="Times New Roman" pitchFamily="18" charset="0"/>
                <a:sym typeface="Wingdings"/>
              </a:rPr>
              <a:t>、用红外线拍出的“热谱图”，有助于对疾病做出诊断</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B</a:t>
            </a:r>
            <a:r>
              <a:rPr b="1">
                <a:ln w="9525" cap="flat" cmpd="sng" algn="ctr">
                  <a:noFill/>
                  <a:prstDash val="solid"/>
                  <a:round/>
                  <a:headEnd type="none" w="med" len="med"/>
                  <a:tailEnd type="none" w="med" len="med"/>
                </a:ln>
                <a:solidFill>
                  <a:srgbClr val="000000"/>
                </a:solidFill>
                <a:latin typeface="Times New Roman" pitchFamily="18" charset="0"/>
                <a:sym typeface="Wingdings"/>
              </a:rPr>
              <a:t>、在步枪的瞄准器上安装夜视仪，在夜间能捕捉到敌人</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C</a:t>
            </a:r>
            <a:r>
              <a:rPr b="1">
                <a:ln w="9525" cap="flat" cmpd="sng" algn="ctr">
                  <a:noFill/>
                  <a:prstDash val="solid"/>
                  <a:round/>
                  <a:headEnd type="none" w="med" len="med"/>
                  <a:tailEnd type="none" w="med" len="med"/>
                </a:ln>
                <a:solidFill>
                  <a:srgbClr val="000000"/>
                </a:solidFill>
                <a:latin typeface="Times New Roman" pitchFamily="18" charset="0"/>
                <a:sym typeface="Wingdings"/>
              </a:rPr>
              <a:t>、在医院的手术室、病房里，长可以看到用红外灯来灭菌</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D</a:t>
            </a:r>
            <a:r>
              <a:rPr b="1">
                <a:ln w="9525" cap="flat" cmpd="sng" algn="ctr">
                  <a:noFill/>
                  <a:prstDash val="solid"/>
                  <a:round/>
                  <a:headEnd type="none" w="med" len="med"/>
                  <a:tailEnd type="none" w="med" len="med"/>
                </a:ln>
                <a:solidFill>
                  <a:srgbClr val="000000"/>
                </a:solidFill>
                <a:latin typeface="Times New Roman" pitchFamily="18" charset="0"/>
                <a:sym typeface="Wingdings"/>
              </a:rPr>
              <a:t>、红外线可以用来对仪器设备进行遥控</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2.</a:t>
            </a:r>
            <a:r>
              <a:rPr b="1">
                <a:ln w="9525" cap="flat" cmpd="sng" algn="ctr">
                  <a:noFill/>
                  <a:prstDash val="solid"/>
                  <a:round/>
                  <a:headEnd type="none" w="med" len="med"/>
                  <a:tailEnd type="none" w="med" len="med"/>
                </a:ln>
                <a:solidFill>
                  <a:srgbClr val="000000"/>
                </a:solidFill>
                <a:latin typeface="Times New Roman" pitchFamily="18" charset="0"/>
                <a:sym typeface="Wingdings"/>
              </a:rPr>
              <a:t>冬天，在商店购买的红外线烤火炉，看起来它发出淡红色的光，这是因为（</a:t>
            </a:r>
            <a:r>
              <a:rPr b="1">
                <a:ln w="9525" cap="flat" cmpd="sng" algn="ctr">
                  <a:noFill/>
                  <a:prstDash val="solid"/>
                  <a:round/>
                  <a:headEnd type="none" w="med" len="med"/>
                  <a:tailEnd type="none" w="med" len="med"/>
                </a:ln>
                <a:solidFill>
                  <a:srgbClr val="000000"/>
                </a:solidFill>
                <a:latin typeface="Tahoma" panose="020B0604030504040204" pitchFamily="34" charset="0"/>
                <a:sym typeface="Wingdings"/>
              </a:rPr>
              <a:t>    </a:t>
            </a:r>
            <a:r>
              <a:rPr b="1">
                <a:ln w="9525" cap="flat" cmpd="sng" algn="ctr">
                  <a:noFill/>
                  <a:prstDash val="solid"/>
                  <a:round/>
                  <a:headEnd type="none" w="med" len="med"/>
                  <a:tailEnd type="none" w="med" len="med"/>
                </a:ln>
                <a:solidFill>
                  <a:srgbClr val="000000"/>
                </a:solidFill>
                <a:latin typeface="Times New Roman" pitchFamily="18" charset="0"/>
                <a:sym typeface="Wingdings"/>
              </a:rPr>
              <a:t>）</a:t>
            </a:r>
            <a:r>
              <a:rPr b="1">
                <a:ln w="9525" cap="flat" cmpd="sng" algn="ctr">
                  <a:noFill/>
                  <a:prstDash val="solid"/>
                  <a:round/>
                  <a:headEnd type="none" w="med" len="med"/>
                  <a:tailEnd type="none" w="med" len="med"/>
                </a:ln>
                <a:solidFill>
                  <a:srgbClr val="000000"/>
                </a:solidFill>
                <a:latin typeface="Tahoma" panose="020B0604030504040204" pitchFamily="34" charset="0"/>
                <a:sym typeface="Wingdings"/>
              </a:rPr>
              <a:t> </a:t>
            </a:r>
            <a:endParaRPr b="1">
              <a:ln w="9525" cap="flat" cmpd="sng" algn="ctr">
                <a:noFill/>
                <a:prstDash val="solid"/>
                <a:round/>
                <a:headEnd type="none" w="med" len="med"/>
                <a:tailEnd type="none" w="med" len="med"/>
              </a:ln>
              <a:solidFill>
                <a:srgbClr val="000000"/>
              </a:solidFill>
              <a:latin typeface="Times New Roman" pitchFamily="18"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A</a:t>
            </a:r>
            <a:r>
              <a:rPr b="1">
                <a:ln w="9525" cap="flat" cmpd="sng" algn="ctr">
                  <a:noFill/>
                  <a:prstDash val="solid"/>
                  <a:round/>
                  <a:headEnd type="none" w="med" len="med"/>
                  <a:tailEnd type="none" w="med" len="med"/>
                </a:ln>
                <a:solidFill>
                  <a:srgbClr val="000000"/>
                </a:solidFill>
                <a:latin typeface="Times New Roman" pitchFamily="18" charset="0"/>
                <a:sym typeface="Wingdings"/>
              </a:rPr>
              <a:t>、红外线本身就是一种淡红色的光</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B</a:t>
            </a:r>
            <a:r>
              <a:rPr b="1">
                <a:ln w="9525" cap="flat" cmpd="sng" algn="ctr">
                  <a:noFill/>
                  <a:prstDash val="solid"/>
                  <a:round/>
                  <a:headEnd type="none" w="med" len="med"/>
                  <a:tailEnd type="none" w="med" len="med"/>
                </a:ln>
                <a:solidFill>
                  <a:srgbClr val="000000"/>
                </a:solidFill>
                <a:latin typeface="Times New Roman" pitchFamily="18" charset="0"/>
                <a:sym typeface="Wingdings"/>
              </a:rPr>
              <a:t>、烤火炉的电热丝的温度超过标准，因此在发出红外线的同时还发出少量红色的光，红外线本身是看不见的，看见的淡红色的光并不是红外线</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C</a:t>
            </a:r>
            <a:r>
              <a:rPr b="1">
                <a:ln w="9525" cap="flat" cmpd="sng" algn="ctr">
                  <a:noFill/>
                  <a:prstDash val="solid"/>
                  <a:round/>
                  <a:headEnd type="none" w="med" len="med"/>
                  <a:tailEnd type="none" w="med" len="med"/>
                </a:ln>
                <a:solidFill>
                  <a:srgbClr val="000000"/>
                </a:solidFill>
                <a:latin typeface="Times New Roman" pitchFamily="18" charset="0"/>
                <a:sym typeface="Wingdings"/>
              </a:rPr>
              <a:t>、红外线中有一部分是看得见的，有一部分是看不见的，看得见的那一部分只能是淡红色</a:t>
            </a:r>
            <a:endParaRPr b="1">
              <a:ln w="9525" cap="flat" cmpd="sng" algn="ctr">
                <a:noFill/>
                <a:prstDash val="solid"/>
                <a:round/>
                <a:headEnd type="none" w="med" len="med"/>
                <a:tailEnd type="none" w="med" len="med"/>
              </a:ln>
              <a:solidFill>
                <a:srgbClr val="000000"/>
              </a:solidFill>
              <a:latin typeface="Tahoma" panose="020B0604030504040204" pitchFamily="34" charset="0"/>
              <a:sym typeface="Wingdings"/>
            </a:endParaRPr>
          </a:p>
          <a:p>
            <a:pPr indent="200025" algn="just"/>
            <a:r>
              <a:rPr lang="en-US" altLang="zh-CN" b="1">
                <a:ln w="9525" cap="flat" cmpd="sng" algn="ctr">
                  <a:noFill/>
                  <a:prstDash val="solid"/>
                  <a:round/>
                  <a:headEnd type="none" w="med" len="med"/>
                  <a:tailEnd type="none" w="med" len="med"/>
                </a:ln>
                <a:solidFill>
                  <a:srgbClr val="000000"/>
                </a:solidFill>
                <a:latin typeface="Times New Roman" pitchFamily="18" charset="0"/>
                <a:sym typeface="Wingdings"/>
              </a:rPr>
              <a:t>D</a:t>
            </a:r>
            <a:r>
              <a:rPr b="1">
                <a:ln w="9525" cap="flat" cmpd="sng" algn="ctr">
                  <a:noFill/>
                  <a:prstDash val="solid"/>
                  <a:round/>
                  <a:headEnd type="none" w="med" len="med"/>
                  <a:tailEnd type="none" w="med" len="med"/>
                </a:ln>
                <a:solidFill>
                  <a:srgbClr val="000000"/>
                </a:solidFill>
                <a:latin typeface="Times New Roman" pitchFamily="18" charset="0"/>
                <a:sym typeface="Wingdings"/>
              </a:rPr>
              <a:t>、以上说法都是错误的</a:t>
            </a:r>
            <a:endParaRPr lang="en-US" altLang="zh-CN" b="1">
              <a:latin typeface="Times New Roman" pitchFamily="18" charset="0"/>
            </a:endParaRPr>
          </a:p>
        </p:txBody>
      </p:sp>
      <p:sp>
        <p:nvSpPr>
          <p:cNvPr id="70659" name="Rectangle 10">
            <a:extLst>
              <a:ext uri="{FF2B5EF4-FFF2-40B4-BE49-F238E27FC236}">
                <a16:creationId xmlns:a16="http://schemas.microsoft.com/office/drawing/2014/main" id="{DA5C0597-3213-4F1C-BF71-EE27C08654E3}"/>
              </a:ext>
            </a:extLst>
          </p:cNvPr>
          <p:cNvSpPr>
            <a:spLocks noChangeArrowheads="1"/>
          </p:cNvSpPr>
          <p:nvPr/>
        </p:nvSpPr>
        <p:spPr bwMode="auto">
          <a:xfrm>
            <a:off x="1371600" y="457200"/>
            <a:ext cx="1600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100" b="1">
                <a:solidFill>
                  <a:srgbClr val="990033"/>
                </a:solidFill>
                <a:latin typeface="华文细黑" panose="02010600040101010101" pitchFamily="2" charset="-122"/>
                <a:ea typeface="华文细黑" panose="02010600040101010101" pitchFamily="2" charset="-122"/>
              </a:rPr>
              <a:t>【</a:t>
            </a:r>
            <a:r>
              <a:rPr lang="zh-CN" altLang="en-US" sz="2100" b="1">
                <a:solidFill>
                  <a:srgbClr val="990033"/>
                </a:solidFill>
                <a:latin typeface="华文细黑" panose="02010600040101010101" pitchFamily="2" charset="-122"/>
                <a:ea typeface="华文细黑" panose="02010600040101010101" pitchFamily="2" charset="-122"/>
              </a:rPr>
              <a:t>练一练</a:t>
            </a:r>
            <a:r>
              <a:rPr lang="en-US" altLang="zh-CN" sz="2100" b="1">
                <a:solidFill>
                  <a:srgbClr val="990033"/>
                </a:solidFill>
                <a:latin typeface="华文细黑" panose="02010600040101010101" pitchFamily="2" charset="-122"/>
                <a:ea typeface="华文细黑" panose="02010600040101010101" pitchFamily="2" charset="-122"/>
              </a:rPr>
              <a:t>】</a:t>
            </a:r>
          </a:p>
        </p:txBody>
      </p:sp>
      <p:sp>
        <p:nvSpPr>
          <p:cNvPr id="21508" name="Text Box 6">
            <a:extLst>
              <a:ext uri="{FF2B5EF4-FFF2-40B4-BE49-F238E27FC236}">
                <a16:creationId xmlns:a16="http://schemas.microsoft.com/office/drawing/2014/main" id="{A8CA33EA-F026-411C-AD52-1902D3D2A800}"/>
              </a:ext>
            </a:extLst>
          </p:cNvPr>
          <p:cNvSpPr/>
          <p:nvPr/>
        </p:nvSpPr>
        <p:spPr>
          <a:xfrm>
            <a:off x="5543550" y="897732"/>
            <a:ext cx="544116" cy="50783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lang="en-US" altLang="zh-CN" sz="2700" b="1">
                <a:ln w="9525" cap="flat" cmpd="sng" algn="ctr">
                  <a:noFill/>
                  <a:prstDash val="solid"/>
                  <a:round/>
                  <a:headEnd type="none" w="med" len="med"/>
                  <a:tailEnd type="none" w="med" len="med"/>
                </a:ln>
                <a:solidFill>
                  <a:srgbClr val="FF0000"/>
                </a:solidFill>
                <a:sym typeface="Wingdings"/>
              </a:rPr>
              <a:t>C</a:t>
            </a:r>
            <a:endParaRPr lang="en-US" altLang="zh-CN" sz="2700" b="1">
              <a:solidFill>
                <a:srgbClr val="FF0000"/>
              </a:solidFill>
            </a:endParaRPr>
          </a:p>
        </p:txBody>
      </p:sp>
      <p:sp>
        <p:nvSpPr>
          <p:cNvPr id="21509" name="Text Box 6">
            <a:extLst>
              <a:ext uri="{FF2B5EF4-FFF2-40B4-BE49-F238E27FC236}">
                <a16:creationId xmlns:a16="http://schemas.microsoft.com/office/drawing/2014/main" id="{10714735-1396-458A-86A5-14E835B78B76}"/>
              </a:ext>
            </a:extLst>
          </p:cNvPr>
          <p:cNvSpPr/>
          <p:nvPr/>
        </p:nvSpPr>
        <p:spPr>
          <a:xfrm>
            <a:off x="2897981" y="2571751"/>
            <a:ext cx="544116" cy="50783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lang="en-US" altLang="zh-CN" sz="2700" b="1">
                <a:ln w="9525" cap="flat" cmpd="sng" algn="ctr">
                  <a:noFill/>
                  <a:prstDash val="solid"/>
                  <a:round/>
                  <a:headEnd type="none" w="med" len="med"/>
                  <a:tailEnd type="none" w="med" len="med"/>
                </a:ln>
                <a:solidFill>
                  <a:srgbClr val="FF0000"/>
                </a:solidFill>
                <a:sym typeface="Wingdings"/>
              </a:rPr>
              <a:t>B</a:t>
            </a:r>
            <a:endParaRPr lang="en-US" altLang="zh-CN" sz="27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ppt_x</p:attrName>
                                        </p:attrNameLst>
                                      </p:cBhvr>
                                      <p:tavLst>
                                        <p:tav tm="0">
                                          <p:val>
                                            <p:strVal val="#ppt_x"/>
                                          </p:val>
                                        </p:tav>
                                        <p:tav tm="100000">
                                          <p:val>
                                            <p:strVal val="#ppt_x"/>
                                          </p:val>
                                        </p:tav>
                                      </p:tavLst>
                                    </p:anim>
                                    <p:anim calcmode="lin" valueType="num">
                                      <p:cBhvr>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p:cTn id="13" dur="500" fill="hold"/>
                                        <p:tgtEl>
                                          <p:spTgt spid="21509"/>
                                        </p:tgtEl>
                                        <p:attrNameLst>
                                          <p:attrName>ppt_x</p:attrName>
                                        </p:attrNameLst>
                                      </p:cBhvr>
                                      <p:tavLst>
                                        <p:tav tm="0">
                                          <p:val>
                                            <p:strVal val="#ppt_x"/>
                                          </p:val>
                                        </p:tav>
                                        <p:tav tm="100000">
                                          <p:val>
                                            <p:strVal val="#ppt_x"/>
                                          </p:val>
                                        </p:tav>
                                      </p:tavLst>
                                    </p:anim>
                                    <p:anim calcmode="lin" valueType="num">
                                      <p:cBhvr>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7F68484-C35E-400C-94C7-881EE1D9E5F3}"/>
              </a:ext>
            </a:extLst>
          </p:cNvPr>
          <p:cNvSpPr>
            <a:spLocks noChangeArrowheads="1"/>
          </p:cNvSpPr>
          <p:nvPr/>
        </p:nvSpPr>
        <p:spPr bwMode="auto">
          <a:xfrm>
            <a:off x="1381125" y="1150144"/>
            <a:ext cx="64579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r>
              <a:rPr lang="en-US" altLang="zh-CN" b="1">
                <a:latin typeface="Times New Roman" panose="02020603050405020304" pitchFamily="18" charset="0"/>
              </a:rPr>
              <a:t>3.</a:t>
            </a:r>
            <a:r>
              <a:rPr lang="zh-CN" altLang="en-US" b="1">
                <a:latin typeface="Times New Roman" panose="02020603050405020304" pitchFamily="18" charset="0"/>
              </a:rPr>
              <a:t>医院里杀菌用的紫外线灯看起来发出淡紫色的光，其原因是（</a:t>
            </a:r>
            <a:r>
              <a:rPr lang="zh-CN" altLang="en-US" b="1">
                <a:latin typeface="Tahoma" panose="020B0604030504040204" pitchFamily="34" charset="0"/>
              </a:rPr>
              <a:t>    </a:t>
            </a:r>
            <a:r>
              <a:rPr lang="zh-CN" altLang="en-US" b="1">
                <a:latin typeface="Times New Roman" panose="02020603050405020304" pitchFamily="18" charset="0"/>
              </a:rPr>
              <a:t>）</a:t>
            </a:r>
          </a:p>
          <a:p>
            <a:r>
              <a:rPr lang="en-US" altLang="zh-CN" b="1">
                <a:latin typeface="Times New Roman" panose="02020603050405020304" pitchFamily="18" charset="0"/>
              </a:rPr>
              <a:t>A</a:t>
            </a:r>
            <a:r>
              <a:rPr lang="zh-CN" altLang="en-US" b="1">
                <a:latin typeface="Times New Roman" panose="02020603050405020304" pitchFamily="18" charset="0"/>
              </a:rPr>
              <a:t>、其实那盏灯并不是紫外线灯，因为紫外线本身是看不见的</a:t>
            </a:r>
          </a:p>
          <a:p>
            <a:r>
              <a:rPr lang="en-US" altLang="zh-CN" b="1">
                <a:latin typeface="Times New Roman" panose="02020603050405020304" pitchFamily="18" charset="0"/>
              </a:rPr>
              <a:t>B</a:t>
            </a:r>
            <a:r>
              <a:rPr lang="zh-CN" altLang="en-US" b="1">
                <a:latin typeface="Times New Roman" panose="02020603050405020304" pitchFamily="18" charset="0"/>
              </a:rPr>
              <a:t>、灯管在发紫外线的同时，还发出少量的蓝光和紫光</a:t>
            </a:r>
          </a:p>
          <a:p>
            <a:r>
              <a:rPr lang="en-US" altLang="zh-CN" b="1">
                <a:latin typeface="Times New Roman" panose="02020603050405020304" pitchFamily="18" charset="0"/>
              </a:rPr>
              <a:t>C</a:t>
            </a:r>
            <a:r>
              <a:rPr lang="zh-CN" altLang="en-US" b="1">
                <a:latin typeface="Times New Roman" panose="02020603050405020304" pitchFamily="18" charset="0"/>
              </a:rPr>
              <a:t>、该灯管发出的紫外线与太阳发出的紫外线不同，前者是淡紫色的，后者是看不见的</a:t>
            </a:r>
          </a:p>
          <a:p>
            <a:r>
              <a:rPr lang="en-US" altLang="zh-CN" b="1">
                <a:latin typeface="Times New Roman" panose="02020603050405020304" pitchFamily="18" charset="0"/>
              </a:rPr>
              <a:t>D</a:t>
            </a:r>
            <a:r>
              <a:rPr lang="zh-CN" altLang="en-US" b="1">
                <a:latin typeface="Times New Roman" panose="02020603050405020304" pitchFamily="18" charset="0"/>
              </a:rPr>
              <a:t>、上述说法都不对</a:t>
            </a:r>
          </a:p>
          <a:p>
            <a:r>
              <a:rPr lang="en-US" altLang="zh-CN" b="1">
                <a:latin typeface="Times New Roman" panose="02020603050405020304" pitchFamily="18" charset="0"/>
              </a:rPr>
              <a:t>4.</a:t>
            </a:r>
            <a:r>
              <a:rPr lang="zh-CN" altLang="en-US" b="1">
                <a:latin typeface="Times New Roman" panose="02020603050405020304" pitchFamily="18" charset="0"/>
              </a:rPr>
              <a:t>以下对紫外线说法正确的是</a:t>
            </a:r>
            <a:r>
              <a:rPr lang="en-US" altLang="zh-CN" b="1">
                <a:latin typeface="Times New Roman" panose="02020603050405020304" pitchFamily="18" charset="0"/>
              </a:rPr>
              <a:t>(     ) </a:t>
            </a:r>
          </a:p>
          <a:p>
            <a:r>
              <a:rPr lang="en-US" altLang="zh-CN" b="1">
                <a:latin typeface="Times New Roman" panose="02020603050405020304" pitchFamily="18" charset="0"/>
              </a:rPr>
              <a:t>A</a:t>
            </a:r>
            <a:r>
              <a:rPr lang="zh-CN" altLang="en-US" b="1">
                <a:latin typeface="Times New Roman" panose="02020603050405020304" pitchFamily="18" charset="0"/>
              </a:rPr>
              <a:t>、紫外线对人类生活只有危害，应尽量减少紫外线照射</a:t>
            </a:r>
          </a:p>
          <a:p>
            <a:r>
              <a:rPr lang="en-US" altLang="zh-CN" b="1">
                <a:latin typeface="Times New Roman" panose="02020603050405020304" pitchFamily="18" charset="0"/>
              </a:rPr>
              <a:t>B</a:t>
            </a:r>
            <a:r>
              <a:rPr lang="zh-CN" altLang="en-US" b="1">
                <a:latin typeface="Times New Roman" panose="02020603050405020304" pitchFamily="18" charset="0"/>
              </a:rPr>
              <a:t>、患皮肤癌或白内障的病人都是由于受紫外线照射引起的</a:t>
            </a:r>
          </a:p>
          <a:p>
            <a:r>
              <a:rPr lang="en-US" altLang="zh-CN" b="1">
                <a:latin typeface="Times New Roman" panose="02020603050405020304" pitchFamily="18" charset="0"/>
              </a:rPr>
              <a:t>C</a:t>
            </a:r>
            <a:r>
              <a:rPr lang="zh-CN" altLang="en-US" b="1">
                <a:latin typeface="Times New Roman" panose="02020603050405020304" pitchFamily="18" charset="0"/>
              </a:rPr>
              <a:t>、只有太阳光中含紫外线</a:t>
            </a:r>
          </a:p>
          <a:p>
            <a:r>
              <a:rPr lang="en-US" altLang="zh-CN" b="1">
                <a:latin typeface="Times New Roman" panose="02020603050405020304" pitchFamily="18" charset="0"/>
              </a:rPr>
              <a:t>D</a:t>
            </a:r>
            <a:r>
              <a:rPr lang="zh-CN" altLang="en-US" b="1">
                <a:latin typeface="Times New Roman" panose="02020603050405020304" pitchFamily="18" charset="0"/>
              </a:rPr>
              <a:t>、紫外线灯看起来是淡蓝色的</a:t>
            </a:r>
          </a:p>
        </p:txBody>
      </p:sp>
      <p:sp>
        <p:nvSpPr>
          <p:cNvPr id="22531" name="Text Box 6">
            <a:extLst>
              <a:ext uri="{FF2B5EF4-FFF2-40B4-BE49-F238E27FC236}">
                <a16:creationId xmlns:a16="http://schemas.microsoft.com/office/drawing/2014/main" id="{FEED16FF-C9CB-4DB6-8C5F-7FDDD7F6C8EA}"/>
              </a:ext>
            </a:extLst>
          </p:cNvPr>
          <p:cNvSpPr/>
          <p:nvPr/>
        </p:nvSpPr>
        <p:spPr>
          <a:xfrm>
            <a:off x="1601392" y="1383507"/>
            <a:ext cx="545306" cy="50783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lang="en-US" altLang="zh-CN" sz="2700" b="1">
                <a:ln w="9525" cap="flat" cmpd="sng" algn="ctr">
                  <a:noFill/>
                  <a:prstDash val="solid"/>
                  <a:round/>
                  <a:headEnd type="none" w="med" len="med"/>
                  <a:tailEnd type="none" w="med" len="med"/>
                </a:ln>
                <a:solidFill>
                  <a:srgbClr val="FF0000"/>
                </a:solidFill>
                <a:sym typeface="Wingdings"/>
              </a:rPr>
              <a:t>B</a:t>
            </a:r>
            <a:endParaRPr lang="en-US" altLang="zh-CN" sz="2700" b="1">
              <a:solidFill>
                <a:srgbClr val="FF0000"/>
              </a:solidFill>
            </a:endParaRPr>
          </a:p>
        </p:txBody>
      </p:sp>
      <p:sp>
        <p:nvSpPr>
          <p:cNvPr id="22532" name="Text Box 6">
            <a:extLst>
              <a:ext uri="{FF2B5EF4-FFF2-40B4-BE49-F238E27FC236}">
                <a16:creationId xmlns:a16="http://schemas.microsoft.com/office/drawing/2014/main" id="{4E7F8804-388D-443B-9FA2-24EFAAE4C391}"/>
              </a:ext>
            </a:extLst>
          </p:cNvPr>
          <p:cNvSpPr/>
          <p:nvPr/>
        </p:nvSpPr>
        <p:spPr>
          <a:xfrm>
            <a:off x="4392217" y="3003948"/>
            <a:ext cx="544115" cy="507831"/>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lang="en-US" altLang="zh-CN" sz="2700" b="1">
                <a:ln w="9525" cap="flat" cmpd="sng" algn="ctr">
                  <a:noFill/>
                  <a:prstDash val="solid"/>
                  <a:round/>
                  <a:headEnd type="none" w="med" len="med"/>
                  <a:tailEnd type="none" w="med" len="med"/>
                </a:ln>
                <a:solidFill>
                  <a:srgbClr val="FF0000"/>
                </a:solidFill>
                <a:sym typeface="Wingdings"/>
              </a:rPr>
              <a:t>B</a:t>
            </a:r>
            <a:endParaRPr lang="en-US" altLang="zh-CN" sz="27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ppt_x</p:attrName>
                                        </p:attrNameLst>
                                      </p:cBhvr>
                                      <p:tavLst>
                                        <p:tav tm="0">
                                          <p:val>
                                            <p:strVal val="#ppt_x"/>
                                          </p:val>
                                        </p:tav>
                                        <p:tav tm="100000">
                                          <p:val>
                                            <p:strVal val="#ppt_x"/>
                                          </p:val>
                                        </p:tav>
                                      </p:tavLst>
                                    </p:anim>
                                    <p:anim calcmode="lin" valueType="num">
                                      <p:cBhvr>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p:cTn id="13" dur="500" fill="hold"/>
                                        <p:tgtEl>
                                          <p:spTgt spid="22532"/>
                                        </p:tgtEl>
                                        <p:attrNameLst>
                                          <p:attrName>ppt_x</p:attrName>
                                        </p:attrNameLst>
                                      </p:cBhvr>
                                      <p:tavLst>
                                        <p:tav tm="0">
                                          <p:val>
                                            <p:strVal val="#ppt_x"/>
                                          </p:val>
                                        </p:tav>
                                        <p:tav tm="100000">
                                          <p:val>
                                            <p:strVal val="#ppt_x"/>
                                          </p:val>
                                        </p:tav>
                                      </p:tavLst>
                                    </p:anim>
                                    <p:anim calcmode="lin" valueType="num">
                                      <p:cBhvr>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C88ADA8-7CB4-46F5-8313-D70938AE71F4}"/>
              </a:ext>
            </a:extLst>
          </p:cNvPr>
          <p:cNvSpPr>
            <a:spLocks noChangeArrowheads="1"/>
          </p:cNvSpPr>
          <p:nvPr/>
        </p:nvSpPr>
        <p:spPr bwMode="auto">
          <a:xfrm>
            <a:off x="1584722" y="1179910"/>
            <a:ext cx="58328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266700"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algn="just"/>
            <a:r>
              <a:rPr lang="en-US" altLang="zh-CN" sz="2400" b="1">
                <a:latin typeface="宋体" panose="02010600030101010101" pitchFamily="2" charset="-122"/>
              </a:rPr>
              <a:t>5.</a:t>
            </a:r>
            <a:r>
              <a:rPr lang="zh-CN" altLang="en-US" sz="2400" b="1">
                <a:latin typeface="宋体" panose="02010600030101010101" pitchFamily="2" charset="-122"/>
              </a:rPr>
              <a:t>红外线是一种看不见的光，通过红外线的照射，可以使物体的温度</a:t>
            </a:r>
            <a:r>
              <a:rPr lang="en-US" altLang="zh-CN" sz="2400" b="1" u="sng">
                <a:latin typeface="宋体" panose="02010600030101010101" pitchFamily="2" charset="-122"/>
              </a:rPr>
              <a:t>     </a:t>
            </a:r>
            <a:r>
              <a:rPr lang="zh-CN" altLang="en-US" sz="2400" b="1">
                <a:latin typeface="宋体" panose="02010600030101010101" pitchFamily="2" charset="-122"/>
              </a:rPr>
              <a:t>，任何物体均可以辐射红外线，温度越高的物体辐射的红外线</a:t>
            </a:r>
            <a:r>
              <a:rPr lang="en-US" altLang="zh-CN" sz="2400" b="1" u="sng">
                <a:latin typeface="宋体" panose="02010600030101010101" pitchFamily="2" charset="-122"/>
              </a:rPr>
              <a:t>         </a:t>
            </a:r>
            <a:r>
              <a:rPr lang="zh-CN" altLang="en-US" sz="2400" b="1">
                <a:latin typeface="宋体" panose="02010600030101010101" pitchFamily="2" charset="-122"/>
              </a:rPr>
              <a:t>。</a:t>
            </a:r>
            <a:r>
              <a:rPr lang="zh-CN" altLang="en-US" sz="2400" b="1">
                <a:latin typeface="Tahoma" panose="020B0604030504040204" pitchFamily="34" charset="0"/>
              </a:rPr>
              <a:t>红外线夜视镜就是根据夜间人的</a:t>
            </a:r>
            <a:r>
              <a:rPr lang="en-US" altLang="zh-CN" sz="2400" b="1" u="sng">
                <a:latin typeface="Tahoma" panose="020B0604030504040204" pitchFamily="34" charset="0"/>
              </a:rPr>
              <a:t>           </a:t>
            </a:r>
            <a:r>
              <a:rPr lang="zh-CN" altLang="en-US" sz="2400" b="1">
                <a:latin typeface="Tahoma" panose="020B0604030504040204" pitchFamily="34" charset="0"/>
              </a:rPr>
              <a:t>比周围草木或建筑物的温度</a:t>
            </a:r>
            <a:r>
              <a:rPr lang="en-US" altLang="zh-CN" sz="2400" b="1" u="sng">
                <a:latin typeface="Tahoma" panose="020B0604030504040204" pitchFamily="34" charset="0"/>
              </a:rPr>
              <a:t>           </a:t>
            </a:r>
            <a:r>
              <a:rPr lang="zh-CN" altLang="en-US" sz="2400" b="1">
                <a:latin typeface="Tahoma" panose="020B0604030504040204" pitchFamily="34" charset="0"/>
              </a:rPr>
              <a:t>，人体辐射的</a:t>
            </a:r>
            <a:r>
              <a:rPr lang="en-US" altLang="zh-CN" sz="2400" b="1" u="sng">
                <a:latin typeface="Tahoma" panose="020B0604030504040204" pitchFamily="34" charset="0"/>
              </a:rPr>
              <a:t>          </a:t>
            </a:r>
            <a:r>
              <a:rPr lang="zh-CN" altLang="en-US" sz="2400" b="1">
                <a:latin typeface="Tahoma" panose="020B0604030504040204" pitchFamily="34" charset="0"/>
              </a:rPr>
              <a:t>比它们的</a:t>
            </a:r>
            <a:r>
              <a:rPr lang="en-US" altLang="zh-CN" sz="2400" b="1" u="sng">
                <a:latin typeface="Tahoma" panose="020B0604030504040204" pitchFamily="34" charset="0"/>
              </a:rPr>
              <a:t>         </a:t>
            </a:r>
            <a:r>
              <a:rPr lang="zh-CN" altLang="en-US" sz="2400" b="1">
                <a:latin typeface="Tahoma" panose="020B0604030504040204" pitchFamily="34" charset="0"/>
              </a:rPr>
              <a:t>的原理制成的。</a:t>
            </a:r>
            <a:endParaRPr lang="zh-CN" altLang="en-US" sz="2400" b="1">
              <a:latin typeface="宋体" panose="02010600030101010101" pitchFamily="2" charset="-122"/>
            </a:endParaRPr>
          </a:p>
        </p:txBody>
      </p:sp>
      <p:sp>
        <p:nvSpPr>
          <p:cNvPr id="72707" name="Text Box 7">
            <a:extLst>
              <a:ext uri="{FF2B5EF4-FFF2-40B4-BE49-F238E27FC236}">
                <a16:creationId xmlns:a16="http://schemas.microsoft.com/office/drawing/2014/main" id="{A73B9500-1009-481E-ADAB-E20C42BDF0C4}"/>
              </a:ext>
            </a:extLst>
          </p:cNvPr>
          <p:cNvSpPr>
            <a:spLocks noChangeArrowheads="1"/>
          </p:cNvSpPr>
          <p:nvPr/>
        </p:nvSpPr>
        <p:spPr bwMode="auto">
          <a:xfrm>
            <a:off x="6144817" y="397549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sz="1500" b="1">
              <a:solidFill>
                <a:srgbClr val="009999"/>
              </a:solidFill>
              <a:latin typeface="Times New Roman" panose="02020603050405020304" pitchFamily="18" charset="0"/>
            </a:endParaRPr>
          </a:p>
        </p:txBody>
      </p:sp>
      <p:sp>
        <p:nvSpPr>
          <p:cNvPr id="72708" name="Text Box 8">
            <a:extLst>
              <a:ext uri="{FF2B5EF4-FFF2-40B4-BE49-F238E27FC236}">
                <a16:creationId xmlns:a16="http://schemas.microsoft.com/office/drawing/2014/main" id="{D1928881-D498-4BAA-95BE-E883A38D75A3}"/>
              </a:ext>
            </a:extLst>
          </p:cNvPr>
          <p:cNvSpPr>
            <a:spLocks noChangeArrowheads="1"/>
          </p:cNvSpPr>
          <p:nvPr/>
        </p:nvSpPr>
        <p:spPr bwMode="auto">
          <a:xfrm>
            <a:off x="1143001" y="368974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sz="1500" b="1">
              <a:solidFill>
                <a:srgbClr val="009999"/>
              </a:solidFill>
              <a:latin typeface="Times New Roman" panose="02020603050405020304" pitchFamily="18" charset="0"/>
            </a:endParaRPr>
          </a:p>
        </p:txBody>
      </p:sp>
      <p:sp>
        <p:nvSpPr>
          <p:cNvPr id="72709" name="Text Box 9">
            <a:extLst>
              <a:ext uri="{FF2B5EF4-FFF2-40B4-BE49-F238E27FC236}">
                <a16:creationId xmlns:a16="http://schemas.microsoft.com/office/drawing/2014/main" id="{9D7E7F7A-3B81-4382-A6E3-F330F7D70B31}"/>
              </a:ext>
            </a:extLst>
          </p:cNvPr>
          <p:cNvSpPr>
            <a:spLocks noChangeArrowheads="1"/>
          </p:cNvSpPr>
          <p:nvPr/>
        </p:nvSpPr>
        <p:spPr bwMode="auto">
          <a:xfrm>
            <a:off x="5750719" y="300394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sz="1500" b="1">
              <a:solidFill>
                <a:srgbClr val="009999"/>
              </a:solidFill>
              <a:latin typeface="Times New Roman" panose="02020603050405020304" pitchFamily="18" charset="0"/>
            </a:endParaRPr>
          </a:p>
        </p:txBody>
      </p:sp>
      <p:sp>
        <p:nvSpPr>
          <p:cNvPr id="72710" name="Text Box 10">
            <a:extLst>
              <a:ext uri="{FF2B5EF4-FFF2-40B4-BE49-F238E27FC236}">
                <a16:creationId xmlns:a16="http://schemas.microsoft.com/office/drawing/2014/main" id="{6AE18680-3415-4847-A4EF-2488E293DA73}"/>
              </a:ext>
            </a:extLst>
          </p:cNvPr>
          <p:cNvSpPr>
            <a:spLocks noChangeArrowheads="1"/>
          </p:cNvSpPr>
          <p:nvPr/>
        </p:nvSpPr>
        <p:spPr bwMode="auto">
          <a:xfrm>
            <a:off x="3236119" y="334684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sz="1500" b="1">
              <a:solidFill>
                <a:srgbClr val="009999"/>
              </a:solidFill>
              <a:latin typeface="Times New Roman" panose="02020603050405020304" pitchFamily="18" charset="0"/>
            </a:endParaRPr>
          </a:p>
        </p:txBody>
      </p:sp>
      <p:sp>
        <p:nvSpPr>
          <p:cNvPr id="72711" name="Text Box 11">
            <a:extLst>
              <a:ext uri="{FF2B5EF4-FFF2-40B4-BE49-F238E27FC236}">
                <a16:creationId xmlns:a16="http://schemas.microsoft.com/office/drawing/2014/main" id="{8C6637E8-366D-4E4A-8F44-121D7B21F997}"/>
              </a:ext>
            </a:extLst>
          </p:cNvPr>
          <p:cNvSpPr>
            <a:spLocks noChangeArrowheads="1"/>
          </p:cNvSpPr>
          <p:nvPr/>
        </p:nvSpPr>
        <p:spPr bwMode="auto">
          <a:xfrm>
            <a:off x="1494235" y="3289698"/>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zh-CN" sz="1500" b="1">
              <a:solidFill>
                <a:srgbClr val="009999"/>
              </a:solidFill>
              <a:latin typeface="Times New Roman" panose="02020603050405020304" pitchFamily="18" charset="0"/>
            </a:endParaRPr>
          </a:p>
        </p:txBody>
      </p:sp>
      <p:sp>
        <p:nvSpPr>
          <p:cNvPr id="23560" name="Text Box 6">
            <a:extLst>
              <a:ext uri="{FF2B5EF4-FFF2-40B4-BE49-F238E27FC236}">
                <a16:creationId xmlns:a16="http://schemas.microsoft.com/office/drawing/2014/main" id="{B043A9DF-07A9-43A9-8E4D-63AA07CF2F44}"/>
              </a:ext>
            </a:extLst>
          </p:cNvPr>
          <p:cNvSpPr/>
          <p:nvPr/>
        </p:nvSpPr>
        <p:spPr>
          <a:xfrm>
            <a:off x="5693569" y="1599010"/>
            <a:ext cx="875110"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升高</a:t>
            </a:r>
            <a:endParaRPr sz="2100" b="1">
              <a:solidFill>
                <a:srgbClr val="FF0000"/>
              </a:solidFill>
            </a:endParaRPr>
          </a:p>
        </p:txBody>
      </p:sp>
      <p:sp>
        <p:nvSpPr>
          <p:cNvPr id="23561" name="Text Box 6">
            <a:extLst>
              <a:ext uri="{FF2B5EF4-FFF2-40B4-BE49-F238E27FC236}">
                <a16:creationId xmlns:a16="http://schemas.microsoft.com/office/drawing/2014/main" id="{B1AA139E-DB26-4FD7-857B-879B7DD12595}"/>
              </a:ext>
            </a:extLst>
          </p:cNvPr>
          <p:cNvSpPr/>
          <p:nvPr/>
        </p:nvSpPr>
        <p:spPr>
          <a:xfrm>
            <a:off x="3762375" y="2301478"/>
            <a:ext cx="875110"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越强</a:t>
            </a:r>
            <a:endParaRPr sz="2100" b="1">
              <a:solidFill>
                <a:srgbClr val="FF0000"/>
              </a:solidFill>
            </a:endParaRPr>
          </a:p>
        </p:txBody>
      </p:sp>
      <p:sp>
        <p:nvSpPr>
          <p:cNvPr id="23562" name="Text Box 6">
            <a:extLst>
              <a:ext uri="{FF2B5EF4-FFF2-40B4-BE49-F238E27FC236}">
                <a16:creationId xmlns:a16="http://schemas.microsoft.com/office/drawing/2014/main" id="{21EB0B41-7FFB-4C46-8B6D-19DEF2A337C9}"/>
              </a:ext>
            </a:extLst>
          </p:cNvPr>
          <p:cNvSpPr/>
          <p:nvPr/>
        </p:nvSpPr>
        <p:spPr>
          <a:xfrm>
            <a:off x="3881438" y="2706291"/>
            <a:ext cx="875110"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体温</a:t>
            </a:r>
            <a:endParaRPr sz="2100" b="1">
              <a:solidFill>
                <a:srgbClr val="FF0000"/>
              </a:solidFill>
            </a:endParaRPr>
          </a:p>
        </p:txBody>
      </p:sp>
      <p:sp>
        <p:nvSpPr>
          <p:cNvPr id="23563" name="Text Box 6">
            <a:extLst>
              <a:ext uri="{FF2B5EF4-FFF2-40B4-BE49-F238E27FC236}">
                <a16:creationId xmlns:a16="http://schemas.microsoft.com/office/drawing/2014/main" id="{3E63E18C-BD7C-45DE-A241-CBF082FCFDF2}"/>
              </a:ext>
            </a:extLst>
          </p:cNvPr>
          <p:cNvSpPr/>
          <p:nvPr/>
        </p:nvSpPr>
        <p:spPr>
          <a:xfrm>
            <a:off x="3006329" y="3057525"/>
            <a:ext cx="875109"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高</a:t>
            </a:r>
            <a:endParaRPr sz="2100" b="1">
              <a:solidFill>
                <a:srgbClr val="FF0000"/>
              </a:solidFill>
            </a:endParaRPr>
          </a:p>
        </p:txBody>
      </p:sp>
      <p:sp>
        <p:nvSpPr>
          <p:cNvPr id="23564" name="Text Box 6">
            <a:extLst>
              <a:ext uri="{FF2B5EF4-FFF2-40B4-BE49-F238E27FC236}">
                <a16:creationId xmlns:a16="http://schemas.microsoft.com/office/drawing/2014/main" id="{C6ED4CC7-A618-47E1-A14A-93C1E284DFE6}"/>
              </a:ext>
            </a:extLst>
          </p:cNvPr>
          <p:cNvSpPr/>
          <p:nvPr/>
        </p:nvSpPr>
        <p:spPr>
          <a:xfrm>
            <a:off x="5830492" y="3044428"/>
            <a:ext cx="1107281"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红外线</a:t>
            </a:r>
            <a:endParaRPr sz="2100" b="1">
              <a:solidFill>
                <a:srgbClr val="FF0000"/>
              </a:solidFill>
            </a:endParaRPr>
          </a:p>
        </p:txBody>
      </p:sp>
      <p:sp>
        <p:nvSpPr>
          <p:cNvPr id="23565" name="Text Box 6">
            <a:extLst>
              <a:ext uri="{FF2B5EF4-FFF2-40B4-BE49-F238E27FC236}">
                <a16:creationId xmlns:a16="http://schemas.microsoft.com/office/drawing/2014/main" id="{E73986AB-A639-4696-BDD7-DDB189414FDD}"/>
              </a:ext>
            </a:extLst>
          </p:cNvPr>
          <p:cNvSpPr/>
          <p:nvPr/>
        </p:nvSpPr>
        <p:spPr>
          <a:xfrm>
            <a:off x="2464594" y="3436144"/>
            <a:ext cx="597694"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强</a:t>
            </a:r>
            <a:endParaRPr sz="21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p:cTn id="7" dur="500" fill="hold"/>
                                        <p:tgtEl>
                                          <p:spTgt spid="23560"/>
                                        </p:tgtEl>
                                        <p:attrNameLst>
                                          <p:attrName>ppt_x</p:attrName>
                                        </p:attrNameLst>
                                      </p:cBhvr>
                                      <p:tavLst>
                                        <p:tav tm="0">
                                          <p:val>
                                            <p:strVal val="#ppt_x"/>
                                          </p:val>
                                        </p:tav>
                                        <p:tav tm="100000">
                                          <p:val>
                                            <p:strVal val="#ppt_x"/>
                                          </p:val>
                                        </p:tav>
                                      </p:tavLst>
                                    </p:anim>
                                    <p:anim calcmode="lin" valueType="num">
                                      <p:cBhvr>
                                        <p:cTn id="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 calcmode="lin" valueType="num">
                                      <p:cBhvr>
                                        <p:cTn id="13" dur="500" fill="hold"/>
                                        <p:tgtEl>
                                          <p:spTgt spid="23561"/>
                                        </p:tgtEl>
                                        <p:attrNameLst>
                                          <p:attrName>ppt_x</p:attrName>
                                        </p:attrNameLst>
                                      </p:cBhvr>
                                      <p:tavLst>
                                        <p:tav tm="0">
                                          <p:val>
                                            <p:strVal val="#ppt_x"/>
                                          </p:val>
                                        </p:tav>
                                        <p:tav tm="100000">
                                          <p:val>
                                            <p:strVal val="#ppt_x"/>
                                          </p:val>
                                        </p:tav>
                                      </p:tavLst>
                                    </p:anim>
                                    <p:anim calcmode="lin" valueType="num">
                                      <p:cBhvr>
                                        <p:cTn id="14"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p:cTn id="19" dur="500" fill="hold"/>
                                        <p:tgtEl>
                                          <p:spTgt spid="23562"/>
                                        </p:tgtEl>
                                        <p:attrNameLst>
                                          <p:attrName>ppt_x</p:attrName>
                                        </p:attrNameLst>
                                      </p:cBhvr>
                                      <p:tavLst>
                                        <p:tav tm="0">
                                          <p:val>
                                            <p:strVal val="#ppt_x"/>
                                          </p:val>
                                        </p:tav>
                                        <p:tav tm="100000">
                                          <p:val>
                                            <p:strVal val="#ppt_x"/>
                                          </p:val>
                                        </p:tav>
                                      </p:tavLst>
                                    </p:anim>
                                    <p:anim calcmode="lin" valueType="num">
                                      <p:cBhvr>
                                        <p:cTn id="20"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63"/>
                                        </p:tgtEl>
                                        <p:attrNameLst>
                                          <p:attrName>style.visibility</p:attrName>
                                        </p:attrNameLst>
                                      </p:cBhvr>
                                      <p:to>
                                        <p:strVal val="visible"/>
                                      </p:to>
                                    </p:set>
                                    <p:anim calcmode="lin" valueType="num">
                                      <p:cBhvr>
                                        <p:cTn id="25" dur="500" fill="hold"/>
                                        <p:tgtEl>
                                          <p:spTgt spid="23563"/>
                                        </p:tgtEl>
                                        <p:attrNameLst>
                                          <p:attrName>ppt_x</p:attrName>
                                        </p:attrNameLst>
                                      </p:cBhvr>
                                      <p:tavLst>
                                        <p:tav tm="0">
                                          <p:val>
                                            <p:strVal val="#ppt_x"/>
                                          </p:val>
                                        </p:tav>
                                        <p:tav tm="100000">
                                          <p:val>
                                            <p:strVal val="#ppt_x"/>
                                          </p:val>
                                        </p:tav>
                                      </p:tavLst>
                                    </p:anim>
                                    <p:anim calcmode="lin" valueType="num">
                                      <p:cBhvr>
                                        <p:cTn id="26"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64"/>
                                        </p:tgtEl>
                                        <p:attrNameLst>
                                          <p:attrName>style.visibility</p:attrName>
                                        </p:attrNameLst>
                                      </p:cBhvr>
                                      <p:to>
                                        <p:strVal val="visible"/>
                                      </p:to>
                                    </p:set>
                                    <p:anim calcmode="lin" valueType="num">
                                      <p:cBhvr>
                                        <p:cTn id="31" dur="500" fill="hold"/>
                                        <p:tgtEl>
                                          <p:spTgt spid="23564"/>
                                        </p:tgtEl>
                                        <p:attrNameLst>
                                          <p:attrName>ppt_x</p:attrName>
                                        </p:attrNameLst>
                                      </p:cBhvr>
                                      <p:tavLst>
                                        <p:tav tm="0">
                                          <p:val>
                                            <p:strVal val="#ppt_x"/>
                                          </p:val>
                                        </p:tav>
                                        <p:tav tm="100000">
                                          <p:val>
                                            <p:strVal val="#ppt_x"/>
                                          </p:val>
                                        </p:tav>
                                      </p:tavLst>
                                    </p:anim>
                                    <p:anim calcmode="lin" valueType="num">
                                      <p:cBhvr>
                                        <p:cTn id="32"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65"/>
                                        </p:tgtEl>
                                        <p:attrNameLst>
                                          <p:attrName>style.visibility</p:attrName>
                                        </p:attrNameLst>
                                      </p:cBhvr>
                                      <p:to>
                                        <p:strVal val="visible"/>
                                      </p:to>
                                    </p:set>
                                    <p:anim calcmode="lin" valueType="num">
                                      <p:cBhvr>
                                        <p:cTn id="37" dur="500" fill="hold"/>
                                        <p:tgtEl>
                                          <p:spTgt spid="23565"/>
                                        </p:tgtEl>
                                        <p:attrNameLst>
                                          <p:attrName>ppt_x</p:attrName>
                                        </p:attrNameLst>
                                      </p:cBhvr>
                                      <p:tavLst>
                                        <p:tav tm="0">
                                          <p:val>
                                            <p:strVal val="#ppt_x"/>
                                          </p:val>
                                        </p:tav>
                                        <p:tav tm="100000">
                                          <p:val>
                                            <p:strVal val="#ppt_x"/>
                                          </p:val>
                                        </p:tav>
                                      </p:tavLst>
                                    </p:anim>
                                    <p:anim calcmode="lin" valueType="num">
                                      <p:cBhvr>
                                        <p:cTn id="38"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4" grpId="0" animBg="1"/>
      <p:bldP spid="235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BEECC52-C6FC-493E-B45B-3BF138DDA3B2}"/>
              </a:ext>
            </a:extLst>
          </p:cNvPr>
          <p:cNvSpPr>
            <a:spLocks noGrp="1"/>
          </p:cNvSpPr>
          <p:nvPr>
            <p:ph idx="1"/>
          </p:nvPr>
        </p:nvSpPr>
        <p:spPr>
          <a:xfrm>
            <a:off x="1385888" y="1407319"/>
            <a:ext cx="6172200" cy="2321719"/>
          </a:xfrm>
          <a:noFill/>
          <a:ln cap="flat" algn="ctr">
            <a:miter lim="800000"/>
            <a:headEnd type="none" w="med" len="med"/>
            <a:tailEnd type="none" w="med" len="med"/>
          </a:ln>
        </p:spPr>
        <p:txBody>
          <a:bodyPr>
            <a:noAutofit/>
          </a:bodyPr>
          <a:lstStyle>
            <a:lvl1pPr marL="342900" indent="-342900" algn="l" defTabSz="914400" rtl="0" eaLnBrk="0" fontAlgn="base" hangingPunct="0">
              <a:lnSpc>
                <a:spcPct val="100000"/>
              </a:lnSpc>
              <a:spcBef>
                <a:spcPct val="20000"/>
              </a:spcBef>
              <a:spcAft>
                <a:spcPct val="0"/>
              </a:spcAft>
              <a:buClrTx/>
              <a:buSzTx/>
              <a:buFontTx/>
              <a:buChar char="•"/>
              <a:defRPr kumimoji="0" lang="zh-CN" altLang="en-US" sz="3200" b="0" i="0" u="none" kern="1200" baseline="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ClrTx/>
              <a:buSzTx/>
              <a:buFontTx/>
              <a:buChar char="–"/>
              <a:defRPr kumimoji="0" lang="zh-CN" altLang="en-US" sz="2800" b="0" i="0" u="none" kern="1200" baseline="0">
                <a:solidFill>
                  <a:schemeClr val="tx1"/>
                </a:solidFill>
                <a:latin typeface="+mn-lt"/>
                <a:ea typeface="+mn-ea"/>
                <a:cs typeface="+mn-cs"/>
              </a:defRPr>
            </a:lvl2pPr>
            <a:lvl3pPr marL="1143000" lvl="2" indent="-228600" algn="l" defTabSz="914400" rtl="0" eaLnBrk="0" fontAlgn="base" hangingPunct="0">
              <a:lnSpc>
                <a:spcPct val="100000"/>
              </a:lnSpc>
              <a:spcBef>
                <a:spcPct val="20000"/>
              </a:spcBef>
              <a:spcAft>
                <a:spcPct val="0"/>
              </a:spcAft>
              <a:buClrTx/>
              <a:buSzTx/>
              <a:buFontTx/>
              <a:buChar char="•"/>
              <a:defRPr kumimoji="0" lang="zh-CN" altLang="en-US" sz="2400" b="0" i="0" u="none" kern="1200" baseline="0">
                <a:solidFill>
                  <a:schemeClr val="tx1"/>
                </a:solidFill>
                <a:latin typeface="+mn-lt"/>
                <a:ea typeface="+mn-ea"/>
                <a:cs typeface="+mn-cs"/>
              </a:defRPr>
            </a:lvl3pPr>
            <a:lvl4pPr marL="1600200" lvl="3" indent="-228600" algn="l" defTabSz="914400" rtl="0" eaLnBrk="0" fontAlgn="base" hangingPunct="0">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4pPr>
            <a:lvl5pPr marL="2057400" lvl="4" indent="-228600" algn="l" defTabSz="914400" rtl="0" eaLnBrk="0" fontAlgn="base" hangingPunct="0">
              <a:lnSpc>
                <a:spcPct val="100000"/>
              </a:lnSpc>
              <a:spcBef>
                <a:spcPct val="20000"/>
              </a:spcBef>
              <a:spcAft>
                <a:spcPct val="0"/>
              </a:spcAft>
              <a:buClrTx/>
              <a:buSzTx/>
              <a:buFontTx/>
              <a:buChar char="»"/>
              <a:defRPr kumimoji="0" lang="zh-CN" altLang="en-US"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lang="zh-CN" altLang="en-US" sz="2000" b="0" i="0" u="none" kern="1200" baseline="0">
                <a:solidFill>
                  <a:schemeClr val="tx1"/>
                </a:solidFill>
                <a:latin typeface="+mn-lt"/>
                <a:ea typeface="+mn-ea"/>
                <a:cs typeface="+mn-cs"/>
              </a:defRPr>
            </a:lvl9pPr>
          </a:lstStyle>
          <a:p>
            <a:pPr eaLnBrk="1" hangingPunct="1">
              <a:lnSpc>
                <a:spcPct val="120000"/>
              </a:lnSpc>
              <a:spcBef>
                <a:spcPct val="0"/>
              </a:spcBef>
              <a:buFontTx/>
              <a:buNone/>
            </a:pPr>
            <a:r>
              <a:rPr lang="en-US" altLang="zh-CN" b="1">
                <a:ln w="9525" cap="flat" cmpd="sng" algn="ctr">
                  <a:noFill/>
                  <a:prstDash val="solid"/>
                  <a:round/>
                  <a:headEnd type="none" w="med" len="med"/>
                  <a:tailEnd type="none" w="med" len="med"/>
                </a:ln>
                <a:solidFill>
                  <a:srgbClr val="000000"/>
                </a:solidFill>
                <a:latin typeface="宋体" pitchFamily="2" charset="-122"/>
                <a:sym typeface="Wingdings"/>
              </a:rPr>
              <a:t>6.</a:t>
            </a:r>
            <a:r>
              <a:rPr b="1">
                <a:ln w="9525" cap="flat" cmpd="sng" algn="ctr">
                  <a:noFill/>
                  <a:prstDash val="solid"/>
                  <a:round/>
                  <a:headEnd type="none" w="med" len="med"/>
                  <a:tailEnd type="none" w="med" len="med"/>
                </a:ln>
                <a:solidFill>
                  <a:srgbClr val="000000"/>
                </a:solidFill>
                <a:latin typeface="宋体" pitchFamily="2" charset="-122"/>
                <a:sym typeface="Wingdings"/>
              </a:rPr>
              <a:t>天然紫外线的重要来源是</a:t>
            </a:r>
            <a:r>
              <a:rPr lang="en-US" altLang="zh-CN" b="1" u="sng">
                <a:ln w="9525" cap="flat" cmpd="sng" algn="ctr">
                  <a:noFill/>
                  <a:prstDash val="solid"/>
                  <a:round/>
                  <a:headEnd type="none" w="med" len="med"/>
                  <a:tailEnd type="none" w="med" len="med"/>
                </a:ln>
                <a:solidFill>
                  <a:srgbClr val="000000"/>
                </a:solidFill>
                <a:latin typeface="宋体" pitchFamily="2" charset="-122"/>
                <a:sym typeface="Wingdings"/>
              </a:rPr>
              <a:t>       </a:t>
            </a:r>
            <a:r>
              <a:rPr b="1">
                <a:ln w="9525" cap="flat" cmpd="sng" algn="ctr">
                  <a:noFill/>
                  <a:prstDash val="solid"/>
                  <a:round/>
                  <a:headEnd type="none" w="med" len="med"/>
                  <a:tailEnd type="none" w="med" len="med"/>
                </a:ln>
                <a:solidFill>
                  <a:srgbClr val="000000"/>
                </a:solidFill>
                <a:latin typeface="宋体" pitchFamily="2" charset="-122"/>
                <a:sym typeface="Wingdings"/>
              </a:rPr>
              <a:t>，地球周围大气层上部的</a:t>
            </a:r>
            <a:r>
              <a:rPr lang="en-US" altLang="zh-CN" b="1" u="sng">
                <a:ln w="9525" cap="flat" cmpd="sng" algn="ctr">
                  <a:noFill/>
                  <a:prstDash val="solid"/>
                  <a:round/>
                  <a:headEnd type="none" w="med" len="med"/>
                  <a:tailEnd type="none" w="med" len="med"/>
                </a:ln>
                <a:solidFill>
                  <a:srgbClr val="000000"/>
                </a:solidFill>
                <a:latin typeface="宋体" pitchFamily="2" charset="-122"/>
                <a:sym typeface="Wingdings"/>
              </a:rPr>
              <a:t>       </a:t>
            </a:r>
            <a:r>
              <a:rPr b="1">
                <a:ln w="9525" cap="flat" cmpd="sng" algn="ctr">
                  <a:noFill/>
                  <a:prstDash val="solid"/>
                  <a:round/>
                  <a:headEnd type="none" w="med" len="med"/>
                  <a:tailEnd type="none" w="med" len="med"/>
                </a:ln>
                <a:solidFill>
                  <a:srgbClr val="000000"/>
                </a:solidFill>
                <a:latin typeface="宋体" pitchFamily="2" charset="-122"/>
                <a:sym typeface="Wingdings"/>
              </a:rPr>
              <a:t>可吸收紫外线，使得眼光中的紫外线大部分不能到达地面，但目前</a:t>
            </a:r>
            <a:r>
              <a:rPr lang="en-US" altLang="zh-CN" b="1" u="sng">
                <a:ln w="9525" cap="flat" cmpd="sng" algn="ctr">
                  <a:noFill/>
                  <a:prstDash val="solid"/>
                  <a:round/>
                  <a:headEnd type="none" w="med" len="med"/>
                  <a:tailEnd type="none" w="med" len="med"/>
                </a:ln>
                <a:solidFill>
                  <a:srgbClr val="000000"/>
                </a:solidFill>
                <a:latin typeface="宋体" pitchFamily="2" charset="-122"/>
                <a:sym typeface="Wingdings"/>
              </a:rPr>
              <a:t>      </a:t>
            </a:r>
            <a:r>
              <a:rPr b="1">
                <a:ln w="9525" cap="flat" cmpd="sng" algn="ctr">
                  <a:noFill/>
                  <a:prstDash val="solid"/>
                  <a:round/>
                  <a:headEnd type="none" w="med" len="med"/>
                  <a:tailEnd type="none" w="med" len="med"/>
                </a:ln>
                <a:solidFill>
                  <a:srgbClr val="000000"/>
                </a:solidFill>
                <a:latin typeface="宋体" pitchFamily="2" charset="-122"/>
                <a:sym typeface="Wingdings"/>
              </a:rPr>
              <a:t>正在受到空调、冰箱里逸出的</a:t>
            </a:r>
            <a:r>
              <a:rPr lang="en-US" altLang="zh-CN" b="1" u="sng">
                <a:ln w="9525" cap="flat" cmpd="sng" algn="ctr">
                  <a:noFill/>
                  <a:prstDash val="solid"/>
                  <a:round/>
                  <a:headEnd type="none" w="med" len="med"/>
                  <a:tailEnd type="none" w="med" len="med"/>
                </a:ln>
                <a:solidFill>
                  <a:srgbClr val="000000"/>
                </a:solidFill>
                <a:latin typeface="宋体" pitchFamily="2" charset="-122"/>
                <a:sym typeface="Wingdings"/>
              </a:rPr>
              <a:t>      </a:t>
            </a:r>
            <a:r>
              <a:rPr b="1">
                <a:ln w="9525" cap="flat" cmpd="sng" algn="ctr">
                  <a:noFill/>
                  <a:prstDash val="solid"/>
                  <a:round/>
                  <a:headEnd type="none" w="med" len="med"/>
                  <a:tailEnd type="none" w="med" len="med"/>
                </a:ln>
                <a:solidFill>
                  <a:srgbClr val="000000"/>
                </a:solidFill>
                <a:latin typeface="宋体" pitchFamily="2" charset="-122"/>
                <a:sym typeface="Wingdings"/>
              </a:rPr>
              <a:t>等物质的破坏，出现了“空洞”。</a:t>
            </a:r>
            <a:endParaRPr b="1">
              <a:latin typeface="宋体" pitchFamily="2" charset="-122"/>
            </a:endParaRPr>
          </a:p>
        </p:txBody>
      </p:sp>
      <p:sp>
        <p:nvSpPr>
          <p:cNvPr id="24579" name="Text Box 6">
            <a:extLst>
              <a:ext uri="{FF2B5EF4-FFF2-40B4-BE49-F238E27FC236}">
                <a16:creationId xmlns:a16="http://schemas.microsoft.com/office/drawing/2014/main" id="{7FA005BF-3BF6-49FB-B739-DD2F5721C480}"/>
              </a:ext>
            </a:extLst>
          </p:cNvPr>
          <p:cNvSpPr/>
          <p:nvPr/>
        </p:nvSpPr>
        <p:spPr>
          <a:xfrm>
            <a:off x="5167312" y="1490662"/>
            <a:ext cx="1100138"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太阳光</a:t>
            </a:r>
            <a:endParaRPr sz="2100" b="1">
              <a:solidFill>
                <a:srgbClr val="FF0000"/>
              </a:solidFill>
            </a:endParaRPr>
          </a:p>
        </p:txBody>
      </p:sp>
      <p:sp>
        <p:nvSpPr>
          <p:cNvPr id="24580" name="Text Box 6">
            <a:extLst>
              <a:ext uri="{FF2B5EF4-FFF2-40B4-BE49-F238E27FC236}">
                <a16:creationId xmlns:a16="http://schemas.microsoft.com/office/drawing/2014/main" id="{9C89EEB3-CA92-4BA2-8ABC-78935642A71A}"/>
              </a:ext>
            </a:extLst>
          </p:cNvPr>
          <p:cNvSpPr/>
          <p:nvPr/>
        </p:nvSpPr>
        <p:spPr>
          <a:xfrm>
            <a:off x="3924301" y="1924050"/>
            <a:ext cx="1021556" cy="415498"/>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臭氧层</a:t>
            </a:r>
            <a:endParaRPr sz="2100" b="1">
              <a:solidFill>
                <a:srgbClr val="FF0000"/>
              </a:solidFill>
            </a:endParaRPr>
          </a:p>
        </p:txBody>
      </p:sp>
      <p:sp>
        <p:nvSpPr>
          <p:cNvPr id="24581" name="Text Box 6">
            <a:extLst>
              <a:ext uri="{FF2B5EF4-FFF2-40B4-BE49-F238E27FC236}">
                <a16:creationId xmlns:a16="http://schemas.microsoft.com/office/drawing/2014/main" id="{521A5A02-76AE-4C44-9827-8E85AFCC26B5}"/>
              </a:ext>
            </a:extLst>
          </p:cNvPr>
          <p:cNvSpPr/>
          <p:nvPr/>
        </p:nvSpPr>
        <p:spPr>
          <a:xfrm>
            <a:off x="2681288" y="2787253"/>
            <a:ext cx="707231" cy="73866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臭氧</a:t>
            </a:r>
            <a:endParaRPr sz="2100" b="1">
              <a:solidFill>
                <a:srgbClr val="FF0000"/>
              </a:solidFill>
            </a:endParaRPr>
          </a:p>
        </p:txBody>
      </p:sp>
      <p:sp>
        <p:nvSpPr>
          <p:cNvPr id="24582" name="Text Box 6">
            <a:extLst>
              <a:ext uri="{FF2B5EF4-FFF2-40B4-BE49-F238E27FC236}">
                <a16:creationId xmlns:a16="http://schemas.microsoft.com/office/drawing/2014/main" id="{70B6F266-6183-4BC8-A156-AA77742F5EA1}"/>
              </a:ext>
            </a:extLst>
          </p:cNvPr>
          <p:cNvSpPr/>
          <p:nvPr/>
        </p:nvSpPr>
        <p:spPr>
          <a:xfrm>
            <a:off x="2033588" y="3274219"/>
            <a:ext cx="945356" cy="73866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50000"/>
              </a:spcBef>
            </a:pPr>
            <a:r>
              <a:rPr sz="2100" b="1">
                <a:ln w="9525" cap="flat" cmpd="sng" algn="ctr">
                  <a:noFill/>
                  <a:prstDash val="solid"/>
                  <a:round/>
                  <a:headEnd type="none" w="med" len="med"/>
                  <a:tailEnd type="none" w="med" len="med"/>
                </a:ln>
                <a:solidFill>
                  <a:srgbClr val="FF0000"/>
                </a:solidFill>
                <a:sym typeface="Wingdings"/>
              </a:rPr>
              <a:t>氟利昂</a:t>
            </a:r>
            <a:endParaRPr sz="21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ppt_x</p:attrName>
                                        </p:attrNameLst>
                                      </p:cBhvr>
                                      <p:tavLst>
                                        <p:tav tm="0">
                                          <p:val>
                                            <p:strVal val="#ppt_x"/>
                                          </p:val>
                                        </p:tav>
                                        <p:tav tm="100000">
                                          <p:val>
                                            <p:strVal val="#ppt_x"/>
                                          </p:val>
                                        </p:tav>
                                      </p:tavLst>
                                    </p:anim>
                                    <p:anim calcmode="lin" valueType="num">
                                      <p:cBhvr>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p:cTn id="13" dur="500" fill="hold"/>
                                        <p:tgtEl>
                                          <p:spTgt spid="24580"/>
                                        </p:tgtEl>
                                        <p:attrNameLst>
                                          <p:attrName>ppt_x</p:attrName>
                                        </p:attrNameLst>
                                      </p:cBhvr>
                                      <p:tavLst>
                                        <p:tav tm="0">
                                          <p:val>
                                            <p:strVal val="#ppt_x"/>
                                          </p:val>
                                        </p:tav>
                                        <p:tav tm="100000">
                                          <p:val>
                                            <p:strVal val="#ppt_x"/>
                                          </p:val>
                                        </p:tav>
                                      </p:tavLst>
                                    </p:anim>
                                    <p:anim calcmode="lin" valueType="num">
                                      <p:cBhvr>
                                        <p:cTn id="1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ppt_x</p:attrName>
                                        </p:attrNameLst>
                                      </p:cBhvr>
                                      <p:tavLst>
                                        <p:tav tm="0">
                                          <p:val>
                                            <p:strVal val="#ppt_x"/>
                                          </p:val>
                                        </p:tav>
                                        <p:tav tm="100000">
                                          <p:val>
                                            <p:strVal val="#ppt_x"/>
                                          </p:val>
                                        </p:tav>
                                      </p:tavLst>
                                    </p:anim>
                                    <p:anim calcmode="lin" valueType="num">
                                      <p:cBhvr>
                                        <p:cTn id="20"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82"/>
                                        </p:tgtEl>
                                        <p:attrNameLst>
                                          <p:attrName>style.visibility</p:attrName>
                                        </p:attrNameLst>
                                      </p:cBhvr>
                                      <p:to>
                                        <p:strVal val="visible"/>
                                      </p:to>
                                    </p:set>
                                    <p:anim calcmode="lin" valueType="num">
                                      <p:cBhvr>
                                        <p:cTn id="25" dur="500" fill="hold"/>
                                        <p:tgtEl>
                                          <p:spTgt spid="24582"/>
                                        </p:tgtEl>
                                        <p:attrNameLst>
                                          <p:attrName>ppt_x</p:attrName>
                                        </p:attrNameLst>
                                      </p:cBhvr>
                                      <p:tavLst>
                                        <p:tav tm="0">
                                          <p:val>
                                            <p:strVal val="#ppt_x"/>
                                          </p:val>
                                        </p:tav>
                                        <p:tav tm="100000">
                                          <p:val>
                                            <p:strVal val="#ppt_x"/>
                                          </p:val>
                                        </p:tav>
                                      </p:tavLst>
                                    </p:anim>
                                    <p:anim calcmode="lin" valueType="num">
                                      <p:cBhvr>
                                        <p:cTn id="26"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245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3DA2120D-13C4-44F3-9665-1A5EF8B5BBF7}"/>
              </a:ext>
            </a:extLst>
          </p:cNvPr>
          <p:cNvSpPr/>
          <p:nvPr/>
        </p:nvSpPr>
        <p:spPr>
          <a:xfrm>
            <a:off x="1438275" y="2027635"/>
            <a:ext cx="6216254" cy="2585323"/>
          </a:xfrm>
          <a:prstGeom prst="rect">
            <a:avLst/>
          </a:prstGeom>
          <a:solidFill>
            <a:schemeClr val="bg1"/>
          </a:solid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lang="en-US" altLang="zh-CN">
                <a:ln w="9525" cap="flat" cmpd="sng" algn="ctr">
                  <a:noFill/>
                  <a:prstDash val="solid"/>
                  <a:round/>
                  <a:headEnd type="none" w="med" len="med"/>
                  <a:tailEnd type="none" w="med" len="med"/>
                </a:ln>
                <a:solidFill>
                  <a:srgbClr val="FF0000"/>
                </a:solidFill>
                <a:latin typeface="Tahoma" panose="020B0604030504040204" pitchFamily="34" charset="0"/>
                <a:ea typeface="楷体_GB2312" pitchFamily="49" charset="-122"/>
                <a:sym typeface="Wingdings"/>
              </a:rPr>
              <a:t>      </a:t>
            </a:r>
            <a:r>
              <a:rPr b="1">
                <a:ln w="9525" cap="flat" cmpd="sng" algn="ctr">
                  <a:noFill/>
                  <a:prstDash val="solid"/>
                  <a:round/>
                  <a:headEnd type="none" w="med" len="med"/>
                  <a:tailEnd type="none" w="med" len="med"/>
                </a:ln>
                <a:solidFill>
                  <a:srgbClr val="FF0000"/>
                </a:solidFill>
                <a:latin typeface="Tahoma" panose="020B0604030504040204" pitchFamily="34" charset="0"/>
                <a:ea typeface="楷体_GB2312" pitchFamily="49" charset="-122"/>
                <a:sym typeface="Wingdings"/>
              </a:rPr>
              <a:t>原来，高山上空气稀薄，山峰上大都积聚了千年不化的皑皑自雪．白色的东西，反射光线的本领特别强，而高山上的太阳光辐射特别强烈．阳光里包含着大量的紫外线和红外线，眼睛是人体最灵敏的感光器官，强烈的紫外线和红外线照射在眼睛的视网膜上，能灼伤视网膜的视觉细胞．引起视力减退。严重的甚至完全失明。因此，为了保护眼睛，必须戴一副特制的墨镜，这种墨镜的镜片玻璃里加入了能够吸收红外线和紫外线的氧化铁和氧化钴，墨镜正是用这种特制玻璃配起来的。</a:t>
            </a:r>
            <a:endParaRPr b="1">
              <a:solidFill>
                <a:srgbClr val="FF0000"/>
              </a:solidFill>
              <a:latin typeface="Tahoma" panose="020B0604030504040204" pitchFamily="34" charset="0"/>
              <a:ea typeface="楷体_GB2312" pitchFamily="49" charset="-122"/>
            </a:endParaRPr>
          </a:p>
        </p:txBody>
      </p:sp>
      <p:sp>
        <p:nvSpPr>
          <p:cNvPr id="74755" name="Rectangle 3">
            <a:extLst>
              <a:ext uri="{FF2B5EF4-FFF2-40B4-BE49-F238E27FC236}">
                <a16:creationId xmlns:a16="http://schemas.microsoft.com/office/drawing/2014/main" id="{1D3243F0-2C0C-4633-8E68-30C27E391DDE}"/>
              </a:ext>
            </a:extLst>
          </p:cNvPr>
          <p:cNvSpPr>
            <a:spLocks noChangeArrowheads="1"/>
          </p:cNvSpPr>
          <p:nvPr/>
        </p:nvSpPr>
        <p:spPr bwMode="auto">
          <a:xfrm>
            <a:off x="1493044" y="1275160"/>
            <a:ext cx="5426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00" b="1">
                <a:latin typeface="Tahoma" panose="020B0604030504040204" pitchFamily="34" charset="0"/>
              </a:rPr>
              <a:t>7.</a:t>
            </a:r>
            <a:r>
              <a:rPr lang="zh-CN" altLang="en-US" sz="2400" b="1">
                <a:latin typeface="Tahoma" panose="020B0604030504040204" pitchFamily="34" charset="0"/>
              </a:rPr>
              <a:t>为什么登山运动员都要戴一副黑眼镜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a:extLst>
              <a:ext uri="{FF2B5EF4-FFF2-40B4-BE49-F238E27FC236}">
                <a16:creationId xmlns:a16="http://schemas.microsoft.com/office/drawing/2014/main" id="{80495F06-550D-49ED-8335-F6B772A8B4DC}"/>
              </a:ext>
            </a:extLst>
          </p:cNvPr>
          <p:cNvSpPr>
            <a:spLocks noChangeArrowheads="1"/>
          </p:cNvSpPr>
          <p:nvPr/>
        </p:nvSpPr>
        <p:spPr bwMode="auto">
          <a:xfrm>
            <a:off x="1440657" y="1162929"/>
            <a:ext cx="57459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700" b="1">
                <a:latin typeface="楷体_GB2312" charset="-122"/>
                <a:ea typeface="楷体_GB2312" charset="-122"/>
              </a:rPr>
              <a:t>8.</a:t>
            </a:r>
            <a:r>
              <a:rPr lang="zh-CN" altLang="en-US" sz="2700" b="1">
                <a:latin typeface="楷体_GB2312" charset="-122"/>
                <a:ea typeface="楷体_GB2312" charset="-122"/>
              </a:rPr>
              <a:t>完成课本【</a:t>
            </a:r>
            <a:r>
              <a:rPr lang="en-US" altLang="zh-CN" sz="2700" b="1">
                <a:latin typeface="楷体_GB2312" charset="-122"/>
                <a:ea typeface="楷体_GB2312" charset="-122"/>
              </a:rPr>
              <a:t>www</a:t>
            </a:r>
            <a:r>
              <a:rPr lang="zh-CN" altLang="en-US" sz="2700" b="1">
                <a:latin typeface="楷体_GB2312" charset="-122"/>
                <a:ea typeface="楷体_GB2312" charset="-122"/>
              </a:rPr>
              <a:t>】</a:t>
            </a:r>
            <a:r>
              <a:rPr lang="en-US" altLang="zh-CN" sz="2700" b="1">
                <a:latin typeface="楷体_GB2312" charset="-122"/>
                <a:ea typeface="楷体_GB2312" charset="-122"/>
              </a:rPr>
              <a:t>1-3</a:t>
            </a:r>
            <a:r>
              <a:rPr lang="zh-CN" altLang="en-US" sz="2700" b="1">
                <a:latin typeface="楷体_GB2312" charset="-122"/>
                <a:ea typeface="楷体_GB2312" charset="-122"/>
              </a:rPr>
              <a:t>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3C22B3D-85AA-43F2-B68C-0FD809CE472A}"/>
              </a:ext>
            </a:extLst>
          </p:cNvPr>
          <p:cNvSpPr>
            <a:spLocks noGrp="1" noChangeArrowheads="1"/>
          </p:cNvSpPr>
          <p:nvPr>
            <p:ph type="title"/>
          </p:nvPr>
        </p:nvSpPr>
        <p:spPr>
          <a:xfrm>
            <a:off x="1519238" y="528638"/>
            <a:ext cx="6007894" cy="85725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eaLnBrk="1" hangingPunct="1"/>
            <a:r>
              <a:rPr lang="zh-CN" altLang="en-US" sz="2700">
                <a:ea typeface="黑体" panose="02010609060101010101" pitchFamily="49" charset="-122"/>
              </a:rPr>
              <a:t>光谱：</a:t>
            </a:r>
            <a:br>
              <a:rPr lang="zh-CN" altLang="en-US" sz="2700">
                <a:ea typeface="黑体" panose="02010609060101010101" pitchFamily="49" charset="-122"/>
              </a:rPr>
            </a:br>
            <a:r>
              <a:rPr lang="zh-CN" altLang="en-US" sz="2100">
                <a:ea typeface="黑体" panose="02010609060101010101" pitchFamily="49" charset="-122"/>
              </a:rPr>
              <a:t>把光按照频率由低到高的顺序依次排列成的图像。</a:t>
            </a:r>
          </a:p>
        </p:txBody>
      </p:sp>
      <p:graphicFrame>
        <p:nvGraphicFramePr>
          <p:cNvPr id="76803" name="Group 43">
            <a:extLst>
              <a:ext uri="{FF2B5EF4-FFF2-40B4-BE49-F238E27FC236}">
                <a16:creationId xmlns:a16="http://schemas.microsoft.com/office/drawing/2014/main" id="{3DBE7CDE-5C70-4D42-AC97-F23EC079B1A7}"/>
              </a:ext>
            </a:extLst>
          </p:cNvPr>
          <p:cNvGraphicFramePr>
            <a:graphicFrameLocks noGrp="1"/>
          </p:cNvGraphicFramePr>
          <p:nvPr/>
        </p:nvGraphicFramePr>
        <p:xfrm>
          <a:off x="1564482" y="2245519"/>
          <a:ext cx="5874544" cy="1243013"/>
        </p:xfrm>
        <a:graphic>
          <a:graphicData uri="http://schemas.openxmlformats.org/drawingml/2006/table">
            <a:tbl>
              <a:tblPr/>
              <a:tblGrid>
                <a:gridCol w="534591">
                  <a:extLst>
                    <a:ext uri="{9D8B030D-6E8A-4147-A177-3AD203B41FA5}">
                      <a16:colId xmlns:a16="http://schemas.microsoft.com/office/drawing/2014/main" val="3856846178"/>
                    </a:ext>
                  </a:extLst>
                </a:gridCol>
                <a:gridCol w="534590">
                  <a:extLst>
                    <a:ext uri="{9D8B030D-6E8A-4147-A177-3AD203B41FA5}">
                      <a16:colId xmlns:a16="http://schemas.microsoft.com/office/drawing/2014/main" val="2735071069"/>
                    </a:ext>
                  </a:extLst>
                </a:gridCol>
                <a:gridCol w="511969">
                  <a:extLst>
                    <a:ext uri="{9D8B030D-6E8A-4147-A177-3AD203B41FA5}">
                      <a16:colId xmlns:a16="http://schemas.microsoft.com/office/drawing/2014/main" val="825696215"/>
                    </a:ext>
                  </a:extLst>
                </a:gridCol>
                <a:gridCol w="554831">
                  <a:extLst>
                    <a:ext uri="{9D8B030D-6E8A-4147-A177-3AD203B41FA5}">
                      <a16:colId xmlns:a16="http://schemas.microsoft.com/office/drawing/2014/main" val="1079102671"/>
                    </a:ext>
                  </a:extLst>
                </a:gridCol>
                <a:gridCol w="534591">
                  <a:extLst>
                    <a:ext uri="{9D8B030D-6E8A-4147-A177-3AD203B41FA5}">
                      <a16:colId xmlns:a16="http://schemas.microsoft.com/office/drawing/2014/main" val="3629175666"/>
                    </a:ext>
                  </a:extLst>
                </a:gridCol>
                <a:gridCol w="533400">
                  <a:extLst>
                    <a:ext uri="{9D8B030D-6E8A-4147-A177-3AD203B41FA5}">
                      <a16:colId xmlns:a16="http://schemas.microsoft.com/office/drawing/2014/main" val="2810103605"/>
                    </a:ext>
                  </a:extLst>
                </a:gridCol>
                <a:gridCol w="534590">
                  <a:extLst>
                    <a:ext uri="{9D8B030D-6E8A-4147-A177-3AD203B41FA5}">
                      <a16:colId xmlns:a16="http://schemas.microsoft.com/office/drawing/2014/main" val="2179715872"/>
                    </a:ext>
                  </a:extLst>
                </a:gridCol>
                <a:gridCol w="533400">
                  <a:extLst>
                    <a:ext uri="{9D8B030D-6E8A-4147-A177-3AD203B41FA5}">
                      <a16:colId xmlns:a16="http://schemas.microsoft.com/office/drawing/2014/main" val="3808531498"/>
                    </a:ext>
                  </a:extLst>
                </a:gridCol>
                <a:gridCol w="533400">
                  <a:extLst>
                    <a:ext uri="{9D8B030D-6E8A-4147-A177-3AD203B41FA5}">
                      <a16:colId xmlns:a16="http://schemas.microsoft.com/office/drawing/2014/main" val="3342730437"/>
                    </a:ext>
                  </a:extLst>
                </a:gridCol>
                <a:gridCol w="535781">
                  <a:extLst>
                    <a:ext uri="{9D8B030D-6E8A-4147-A177-3AD203B41FA5}">
                      <a16:colId xmlns:a16="http://schemas.microsoft.com/office/drawing/2014/main" val="1716789563"/>
                    </a:ext>
                  </a:extLst>
                </a:gridCol>
                <a:gridCol w="533400">
                  <a:extLst>
                    <a:ext uri="{9D8B030D-6E8A-4147-A177-3AD203B41FA5}">
                      <a16:colId xmlns:a16="http://schemas.microsoft.com/office/drawing/2014/main" val="1223678121"/>
                    </a:ext>
                  </a:extLst>
                </a:gridCol>
              </a:tblGrid>
              <a:tr h="1243013">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8001"/>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14"/>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000FF"/>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Pct val="100000"/>
                        <a:buFontTx/>
                        <a:buNone/>
                        <a:tabLst/>
                      </a:pPr>
                      <a:endParaRPr kumimoji="0" lang="zh-CN" altLang="zh-CN" sz="21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a:txBody>
                  <a:tcPr marL="68580" marR="68580" marT="34316" marB="343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9664401"/>
                  </a:ext>
                </a:extLst>
              </a:tr>
            </a:tbl>
          </a:graphicData>
        </a:graphic>
      </p:graphicFrame>
      <p:sp>
        <p:nvSpPr>
          <p:cNvPr id="76829" name="Text Box 31">
            <a:extLst>
              <a:ext uri="{FF2B5EF4-FFF2-40B4-BE49-F238E27FC236}">
                <a16:creationId xmlns:a16="http://schemas.microsoft.com/office/drawing/2014/main" id="{66338CD5-4C6D-4C04-B9F4-D3D8863AC0D9}"/>
              </a:ext>
            </a:extLst>
          </p:cNvPr>
          <p:cNvSpPr>
            <a:spLocks noChangeArrowheads="1"/>
          </p:cNvSpPr>
          <p:nvPr/>
        </p:nvSpPr>
        <p:spPr bwMode="auto">
          <a:xfrm>
            <a:off x="2114550" y="2193131"/>
            <a:ext cx="5143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700">
                <a:latin typeface="Tahoma" panose="020B0604030504040204" pitchFamily="34" charset="0"/>
                <a:ea typeface="黑体" panose="02010609060101010101" pitchFamily="49" charset="-122"/>
              </a:rPr>
              <a:t>红外线</a:t>
            </a:r>
          </a:p>
        </p:txBody>
      </p:sp>
      <p:sp>
        <p:nvSpPr>
          <p:cNvPr id="76830" name="Text Box 32">
            <a:extLst>
              <a:ext uri="{FF2B5EF4-FFF2-40B4-BE49-F238E27FC236}">
                <a16:creationId xmlns:a16="http://schemas.microsoft.com/office/drawing/2014/main" id="{7A34EAD2-1107-4EA0-846A-8858FA11DE52}"/>
              </a:ext>
            </a:extLst>
          </p:cNvPr>
          <p:cNvSpPr>
            <a:spLocks noChangeArrowheads="1"/>
          </p:cNvSpPr>
          <p:nvPr/>
        </p:nvSpPr>
        <p:spPr bwMode="auto">
          <a:xfrm>
            <a:off x="6410325" y="2193131"/>
            <a:ext cx="5143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700">
                <a:latin typeface="Tahoma" panose="020B0604030504040204" pitchFamily="34" charset="0"/>
                <a:ea typeface="黑体" panose="02010609060101010101" pitchFamily="49" charset="-122"/>
              </a:rPr>
              <a:t>紫外线</a:t>
            </a:r>
          </a:p>
        </p:txBody>
      </p:sp>
      <p:sp>
        <p:nvSpPr>
          <p:cNvPr id="76831" name="AutoShape 34">
            <a:extLst>
              <a:ext uri="{FF2B5EF4-FFF2-40B4-BE49-F238E27FC236}">
                <a16:creationId xmlns:a16="http://schemas.microsoft.com/office/drawing/2014/main" id="{60907FE0-A8FC-43D7-8CBE-4EB78738E8B1}"/>
              </a:ext>
            </a:extLst>
          </p:cNvPr>
          <p:cNvSpPr>
            <a:spLocks noChangeArrowheads="1"/>
          </p:cNvSpPr>
          <p:nvPr/>
        </p:nvSpPr>
        <p:spPr bwMode="auto">
          <a:xfrm rot="16200000">
            <a:off x="4325541" y="1935957"/>
            <a:ext cx="369094" cy="3583781"/>
          </a:xfrm>
          <a:prstGeom prst="leftBrace">
            <a:avLst>
              <a:gd name="adj1" fmla="val 70755"/>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6832" name="Text Box 35">
            <a:extLst>
              <a:ext uri="{FF2B5EF4-FFF2-40B4-BE49-F238E27FC236}">
                <a16:creationId xmlns:a16="http://schemas.microsoft.com/office/drawing/2014/main" id="{64A21727-B424-4DA0-BBE9-07A621D776FB}"/>
              </a:ext>
            </a:extLst>
          </p:cNvPr>
          <p:cNvSpPr>
            <a:spLocks noChangeArrowheads="1"/>
          </p:cNvSpPr>
          <p:nvPr/>
        </p:nvSpPr>
        <p:spPr bwMode="auto">
          <a:xfrm>
            <a:off x="3751660" y="3886200"/>
            <a:ext cx="15799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000">
                <a:latin typeface="Tahoma" panose="020B0604030504040204" pitchFamily="34" charset="0"/>
                <a:ea typeface="黑体" panose="02010609060101010101" pitchFamily="49" charset="-122"/>
              </a:rPr>
              <a:t>可见光</a:t>
            </a:r>
          </a:p>
        </p:txBody>
      </p:sp>
      <p:sp>
        <p:nvSpPr>
          <p:cNvPr id="76833" name="Text Box 37">
            <a:extLst>
              <a:ext uri="{FF2B5EF4-FFF2-40B4-BE49-F238E27FC236}">
                <a16:creationId xmlns:a16="http://schemas.microsoft.com/office/drawing/2014/main" id="{39FA3B1C-379A-4913-BB88-B0243D64C066}"/>
              </a:ext>
            </a:extLst>
          </p:cNvPr>
          <p:cNvSpPr>
            <a:spLocks noChangeArrowheads="1"/>
          </p:cNvSpPr>
          <p:nvPr/>
        </p:nvSpPr>
        <p:spPr bwMode="auto">
          <a:xfrm>
            <a:off x="1323975" y="3814762"/>
            <a:ext cx="647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000">
                <a:latin typeface="Tahoma" panose="020B0604030504040204" pitchFamily="34" charset="0"/>
                <a:ea typeface="黑体" panose="02010609060101010101" pitchFamily="49" charset="-122"/>
              </a:rPr>
              <a:t>不可见光                           不可见光</a:t>
            </a:r>
          </a:p>
        </p:txBody>
      </p:sp>
      <p:sp>
        <p:nvSpPr>
          <p:cNvPr id="76834" name="AutoShape 38">
            <a:extLst>
              <a:ext uri="{FF2B5EF4-FFF2-40B4-BE49-F238E27FC236}">
                <a16:creationId xmlns:a16="http://schemas.microsoft.com/office/drawing/2014/main" id="{466A9C19-E480-4437-902A-D00C6C8615FA}"/>
              </a:ext>
            </a:extLst>
          </p:cNvPr>
          <p:cNvSpPr>
            <a:spLocks noChangeArrowheads="1"/>
          </p:cNvSpPr>
          <p:nvPr/>
        </p:nvSpPr>
        <p:spPr bwMode="auto">
          <a:xfrm rot="16200000">
            <a:off x="1795463" y="3015854"/>
            <a:ext cx="302419" cy="1362075"/>
          </a:xfrm>
          <a:prstGeom prst="leftBrace">
            <a:avLst>
              <a:gd name="adj1" fmla="val 73627"/>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76835" name="AutoShape 39">
            <a:extLst>
              <a:ext uri="{FF2B5EF4-FFF2-40B4-BE49-F238E27FC236}">
                <a16:creationId xmlns:a16="http://schemas.microsoft.com/office/drawing/2014/main" id="{CD5C5FC8-E199-436E-98E5-E2DC0A519523}"/>
              </a:ext>
            </a:extLst>
          </p:cNvPr>
          <p:cNvSpPr>
            <a:spLocks noChangeArrowheads="1"/>
          </p:cNvSpPr>
          <p:nvPr/>
        </p:nvSpPr>
        <p:spPr bwMode="auto">
          <a:xfrm rot="16200000">
            <a:off x="6885385" y="3007519"/>
            <a:ext cx="302419" cy="1345406"/>
          </a:xfrm>
          <a:prstGeom prst="leftBrace">
            <a:avLst>
              <a:gd name="adj1" fmla="val 30977"/>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50"/>
          </a:p>
        </p:txBody>
      </p:sp>
      <p:cxnSp>
        <p:nvCxnSpPr>
          <p:cNvPr id="76836" name="Line 40">
            <a:extLst>
              <a:ext uri="{FF2B5EF4-FFF2-40B4-BE49-F238E27FC236}">
                <a16:creationId xmlns:a16="http://schemas.microsoft.com/office/drawing/2014/main" id="{506677AE-E737-46EF-B79D-D0CF6101D023}"/>
              </a:ext>
            </a:extLst>
          </p:cNvPr>
          <p:cNvCxnSpPr>
            <a:cxnSpLocks noChangeShapeType="1"/>
          </p:cNvCxnSpPr>
          <p:nvPr/>
        </p:nvCxnSpPr>
        <p:spPr bwMode="auto">
          <a:xfrm>
            <a:off x="1196579" y="3543301"/>
            <a:ext cx="6635353" cy="2381"/>
          </a:xfrm>
          <a:prstGeom prst="line">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837" name="Text Box 41">
            <a:extLst>
              <a:ext uri="{FF2B5EF4-FFF2-40B4-BE49-F238E27FC236}">
                <a16:creationId xmlns:a16="http://schemas.microsoft.com/office/drawing/2014/main" id="{CB9D3104-34B0-4338-A6DD-526E0C7FA5FB}"/>
              </a:ext>
            </a:extLst>
          </p:cNvPr>
          <p:cNvSpPr>
            <a:spLocks noChangeArrowheads="1"/>
          </p:cNvSpPr>
          <p:nvPr/>
        </p:nvSpPr>
        <p:spPr bwMode="auto">
          <a:xfrm>
            <a:off x="2575322" y="1791892"/>
            <a:ext cx="40005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700">
                <a:solidFill>
                  <a:srgbClr val="FF0000"/>
                </a:solidFill>
                <a:latin typeface="Tahoma" panose="020B0604030504040204" pitchFamily="34" charset="0"/>
                <a:ea typeface="黑体" panose="02010609060101010101" pitchFamily="49" charset="-122"/>
              </a:rPr>
              <a:t>红</a:t>
            </a:r>
            <a:r>
              <a:rPr lang="zh-CN" altLang="en-US" sz="2700">
                <a:latin typeface="Tahoma" panose="020B0604030504040204" pitchFamily="34" charset="0"/>
                <a:ea typeface="黑体" panose="02010609060101010101" pitchFamily="49" charset="-122"/>
              </a:rPr>
              <a:t>  </a:t>
            </a:r>
            <a:r>
              <a:rPr lang="zh-CN" altLang="en-US" sz="2700">
                <a:solidFill>
                  <a:srgbClr val="FF8000"/>
                </a:solidFill>
                <a:latin typeface="Tahoma" panose="020B0604030504040204" pitchFamily="34" charset="0"/>
                <a:ea typeface="黑体" panose="02010609060101010101" pitchFamily="49" charset="-122"/>
              </a:rPr>
              <a:t>橙</a:t>
            </a:r>
            <a:r>
              <a:rPr lang="zh-CN" altLang="en-US" sz="2700">
                <a:latin typeface="Tahoma" panose="020B0604030504040204" pitchFamily="34" charset="0"/>
                <a:ea typeface="黑体" panose="02010609060101010101" pitchFamily="49" charset="-122"/>
              </a:rPr>
              <a:t>  </a:t>
            </a:r>
            <a:r>
              <a:rPr lang="zh-CN" altLang="en-US" sz="2700">
                <a:solidFill>
                  <a:srgbClr val="FFFF00"/>
                </a:solidFill>
                <a:latin typeface="Tahoma" panose="020B0604030504040204" pitchFamily="34" charset="0"/>
                <a:ea typeface="黑体" panose="02010609060101010101" pitchFamily="49" charset="-122"/>
              </a:rPr>
              <a:t>黄</a:t>
            </a:r>
            <a:r>
              <a:rPr lang="zh-CN" altLang="en-US" sz="2700">
                <a:latin typeface="Tahoma" panose="020B0604030504040204" pitchFamily="34" charset="0"/>
                <a:ea typeface="黑体" panose="02010609060101010101" pitchFamily="49" charset="-122"/>
              </a:rPr>
              <a:t>  </a:t>
            </a:r>
            <a:r>
              <a:rPr lang="zh-CN" altLang="en-US" sz="2700">
                <a:solidFill>
                  <a:srgbClr val="00FF00"/>
                </a:solidFill>
                <a:latin typeface="Tahoma" panose="020B0604030504040204" pitchFamily="34" charset="0"/>
                <a:ea typeface="黑体" panose="02010609060101010101" pitchFamily="49" charset="-122"/>
              </a:rPr>
              <a:t>绿</a:t>
            </a:r>
            <a:r>
              <a:rPr lang="zh-CN" altLang="en-US" sz="2700">
                <a:latin typeface="Tahoma" panose="020B0604030504040204" pitchFamily="34" charset="0"/>
                <a:ea typeface="黑体" panose="02010609060101010101" pitchFamily="49" charset="-122"/>
              </a:rPr>
              <a:t>  </a:t>
            </a:r>
            <a:r>
              <a:rPr lang="zh-CN" altLang="en-US" sz="2700">
                <a:solidFill>
                  <a:srgbClr val="0000FF"/>
                </a:solidFill>
                <a:latin typeface="Tahoma" panose="020B0604030504040204" pitchFamily="34" charset="0"/>
                <a:ea typeface="黑体" panose="02010609060101010101" pitchFamily="49" charset="-122"/>
              </a:rPr>
              <a:t>蓝</a:t>
            </a:r>
            <a:r>
              <a:rPr lang="zh-CN" altLang="en-US" sz="2700">
                <a:latin typeface="Tahoma" panose="020B0604030504040204" pitchFamily="34" charset="0"/>
                <a:ea typeface="黑体" panose="02010609060101010101" pitchFamily="49" charset="-122"/>
              </a:rPr>
              <a:t>  </a:t>
            </a:r>
            <a:r>
              <a:rPr lang="zh-CN" altLang="en-US" sz="2700">
                <a:solidFill>
                  <a:srgbClr val="8000FF"/>
                </a:solidFill>
                <a:latin typeface="Tahoma" panose="020B0604030504040204" pitchFamily="34" charset="0"/>
                <a:ea typeface="黑体" panose="02010609060101010101" pitchFamily="49" charset="-122"/>
              </a:rPr>
              <a:t>靛</a:t>
            </a:r>
            <a:r>
              <a:rPr lang="zh-CN" altLang="en-US" sz="2700">
                <a:latin typeface="Tahoma" panose="020B0604030504040204" pitchFamily="34" charset="0"/>
                <a:ea typeface="黑体" panose="02010609060101010101" pitchFamily="49" charset="-122"/>
              </a:rPr>
              <a:t>  </a:t>
            </a:r>
            <a:r>
              <a:rPr lang="zh-CN" altLang="en-US" sz="2700">
                <a:solidFill>
                  <a:srgbClr val="FF00FF"/>
                </a:solidFill>
                <a:latin typeface="Tahoma" panose="020B0604030504040204" pitchFamily="34" charset="0"/>
                <a:ea typeface="黑体" panose="02010609060101010101" pitchFamily="49" charset="-122"/>
              </a:rPr>
              <a:t>紫</a:t>
            </a:r>
          </a:p>
        </p:txBody>
      </p:sp>
      <p:pic>
        <p:nvPicPr>
          <p:cNvPr id="76838" name="New picture">
            <a:extLst>
              <a:ext uri="{FF2B5EF4-FFF2-40B4-BE49-F238E27FC236}">
                <a16:creationId xmlns:a16="http://schemas.microsoft.com/office/drawing/2014/main" id="{918650A7-0CF9-469F-AC4C-F35CE13CC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8524875"/>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3073">
            <a:extLst>
              <a:ext uri="{FF2B5EF4-FFF2-40B4-BE49-F238E27FC236}">
                <a16:creationId xmlns:a16="http://schemas.microsoft.com/office/drawing/2014/main" id="{07577557-B46E-44B7-9111-54CDF105091E}"/>
              </a:ext>
            </a:extLst>
          </p:cNvPr>
          <p:cNvSpPr>
            <a:spLocks noGrp="1"/>
          </p:cNvSpPr>
          <p:nvPr>
            <p:ph type="ctrTitle"/>
          </p:nvPr>
        </p:nvSpPr>
        <p:spPr>
          <a:xfrm>
            <a:off x="2097881" y="1066801"/>
            <a:ext cx="4958954" cy="2850356"/>
          </a:xfrm>
          <a:no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buSzTx/>
            </a:pPr>
            <a:r>
              <a:rPr lang="en-US" altLang="zh-CN" sz="2400" b="1" noProof="1">
                <a:ln w="9525" cap="flat" cmpd="sng" algn="ctr">
                  <a:noFill/>
                  <a:prstDash val="solid"/>
                  <a:round/>
                  <a:headEnd type="none" w="med" len="med"/>
                  <a:tailEnd type="none" w="med" len="med"/>
                </a:ln>
                <a:gradFill flip="none" rotWithShape="0">
                  <a:gsLst>
                    <a:gs pos="0">
                      <a:srgbClr val="7B32B2"/>
                    </a:gs>
                    <a:gs pos="100000">
                      <a:srgbClr val="401A5D"/>
                    </a:gs>
                  </a:gsLst>
                  <a:lin ang="0" scaled="0"/>
                  <a:tileRect l="-100000" t="-100000"/>
                </a:gradFill>
                <a:latin typeface="楷体" panose="02010609060101010101" charset="-122"/>
                <a:ea typeface="楷体" panose="02010609060101010101" charset="-122"/>
                <a:cs typeface="楷体" panose="02010609060101010101" charset="-122"/>
                <a:sym typeface="Wingdings"/>
              </a:rPr>
              <a:t>    </a:t>
            </a:r>
            <a:r>
              <a:rPr lang="zh-CN" altLang="en-US" sz="2400" b="1" noProof="1">
                <a:ln w="9525" cap="flat" cmpd="sng" algn="ctr">
                  <a:noFill/>
                  <a:prstDash val="solid"/>
                  <a:round/>
                  <a:headEnd type="none" w="med" len="med"/>
                  <a:tailEnd type="none" w="med" len="med"/>
                </a:ln>
                <a:gradFill flip="none" rotWithShape="0">
                  <a:gsLst>
                    <a:gs pos="0">
                      <a:srgbClr val="7B32B2"/>
                    </a:gs>
                    <a:gs pos="100000">
                      <a:srgbClr val="401A5D"/>
                    </a:gs>
                  </a:gsLst>
                  <a:lin ang="0" scaled="0"/>
                  <a:tileRect l="-100000" t="-100000"/>
                </a:gradFill>
                <a:latin typeface="楷体" panose="02010609060101010101" charset="-122"/>
                <a:ea typeface="楷体" panose="02010609060101010101" charset="-122"/>
                <a:cs typeface="楷体" panose="02010609060101010101" charset="-122"/>
                <a:sym typeface="Wingdings"/>
              </a:rPr>
              <a:t>通过前面的学习，我们知道人耳能听到的声音有一个</a:t>
            </a:r>
            <a:r>
              <a:rPr lang="zh-CN" altLang="en-US" sz="2400" b="1" noProof="1">
                <a:ln w="9525" cap="flat" cmpd="sng" algn="ctr">
                  <a:noFill/>
                  <a:prstDash val="solid"/>
                  <a:round/>
                  <a:headEnd type="none" w="med" len="med"/>
                  <a:tailEnd type="none" w="med" len="med"/>
                </a:ln>
                <a:solidFill>
                  <a:srgbClr val="FF0000"/>
                </a:solidFill>
                <a:latin typeface="楷体" panose="02010609060101010101" charset="-122"/>
                <a:ea typeface="楷体" panose="02010609060101010101" charset="-122"/>
                <a:cs typeface="楷体" panose="02010609060101010101" charset="-122"/>
                <a:sym typeface="Wingdings"/>
              </a:rPr>
              <a:t>范围</a:t>
            </a:r>
            <a:r>
              <a:rPr lang="zh-CN" altLang="en-US" sz="2400" b="1" noProof="1">
                <a:ln w="9525" cap="flat" cmpd="sng" algn="ctr">
                  <a:noFill/>
                  <a:prstDash val="solid"/>
                  <a:round/>
                  <a:headEnd type="none" w="med" len="med"/>
                  <a:tailEnd type="none" w="med" len="med"/>
                </a:ln>
                <a:gradFill flip="none" rotWithShape="0">
                  <a:gsLst>
                    <a:gs pos="0">
                      <a:srgbClr val="7B32B2"/>
                    </a:gs>
                    <a:gs pos="100000">
                      <a:srgbClr val="401A5D"/>
                    </a:gs>
                  </a:gsLst>
                  <a:lin ang="0" scaled="0"/>
                  <a:tileRect l="-100000" t="-100000"/>
                </a:gradFill>
                <a:latin typeface="楷体" panose="02010609060101010101" charset="-122"/>
                <a:ea typeface="楷体" panose="02010609060101010101" charset="-122"/>
                <a:cs typeface="楷体" panose="02010609060101010101" charset="-122"/>
                <a:sym typeface="Wingdings"/>
              </a:rPr>
              <a:t>，那么在光的色散现象中，是不是也存在着我们看不见的光呢？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a:extLst>
              <a:ext uri="{FF2B5EF4-FFF2-40B4-BE49-F238E27FC236}">
                <a16:creationId xmlns:a16="http://schemas.microsoft.com/office/drawing/2014/main" id="{CC341B6D-0920-4CFB-8069-3B7C848B86F0}"/>
              </a:ext>
            </a:extLst>
          </p:cNvPr>
          <p:cNvSpPr>
            <a:spLocks noGrp="1" noChangeArrowheads="1"/>
          </p:cNvSpPr>
          <p:nvPr>
            <p:ph idx="1"/>
          </p:nvPr>
        </p:nvSpPr>
        <p:spPr>
          <a:xfrm>
            <a:off x="2225279" y="1597819"/>
            <a:ext cx="4506515" cy="149780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en-US" altLang="zh-CN" b="1">
                <a:solidFill>
                  <a:srgbClr val="333399"/>
                </a:solidFill>
                <a:latin typeface="黑体" panose="02010609060101010101" pitchFamily="49" charset="-122"/>
                <a:ea typeface="黑体" panose="02010609060101010101" pitchFamily="49" charset="-122"/>
              </a:rPr>
              <a:t>       </a:t>
            </a:r>
            <a:r>
              <a:rPr lang="zh-CN" altLang="en-US" b="1">
                <a:solidFill>
                  <a:srgbClr val="333399"/>
                </a:solidFill>
                <a:latin typeface="黑体" panose="02010609060101010101" pitchFamily="49" charset="-122"/>
                <a:ea typeface="黑体" panose="02010609060101010101" pitchFamily="49" charset="-122"/>
              </a:rPr>
              <a:t>【学习目标】</a:t>
            </a:r>
          </a:p>
          <a:p>
            <a:pPr marL="0" indent="0">
              <a:buNone/>
            </a:pPr>
            <a:r>
              <a:rPr lang="en-US" altLang="zh-CN" b="1">
                <a:solidFill>
                  <a:srgbClr val="FF0000"/>
                </a:solidFill>
              </a:rPr>
              <a:t>1.</a:t>
            </a:r>
            <a:r>
              <a:rPr lang="zh-CN" altLang="en-US" b="1">
                <a:solidFill>
                  <a:srgbClr val="FF0000"/>
                </a:solidFill>
              </a:rPr>
              <a:t>红外线的发现、特点以及应用</a:t>
            </a:r>
          </a:p>
          <a:p>
            <a:pPr marL="0" indent="0">
              <a:buNone/>
            </a:pPr>
            <a:r>
              <a:rPr lang="en-US" altLang="zh-CN" b="1">
                <a:solidFill>
                  <a:srgbClr val="FF0000"/>
                </a:solidFill>
              </a:rPr>
              <a:t>2.</a:t>
            </a:r>
            <a:r>
              <a:rPr lang="zh-CN" altLang="en-US" b="1">
                <a:solidFill>
                  <a:srgbClr val="FF0000"/>
                </a:solidFill>
              </a:rPr>
              <a:t>紫外线的发现、特点以及应用</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a:extLst>
              <a:ext uri="{FF2B5EF4-FFF2-40B4-BE49-F238E27FC236}">
                <a16:creationId xmlns:a16="http://schemas.microsoft.com/office/drawing/2014/main" id="{6C058AB8-E9DA-4D6F-B40D-D2271DBD2235}"/>
              </a:ext>
            </a:extLst>
          </p:cNvPr>
          <p:cNvSpPr>
            <a:spLocks noGrp="1" noChangeArrowheads="1"/>
          </p:cNvSpPr>
          <p:nvPr>
            <p:ph idx="1"/>
          </p:nvPr>
        </p:nvSpPr>
        <p:spPr>
          <a:xfrm>
            <a:off x="1169194" y="33338"/>
            <a:ext cx="6226969" cy="39171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zh-CN" altLang="en-US" b="1">
                <a:solidFill>
                  <a:srgbClr val="FF0000"/>
                </a:solidFill>
                <a:latin typeface="黑体" panose="02010609060101010101" pitchFamily="49" charset="-122"/>
                <a:ea typeface="黑体" panose="02010609060101010101" pitchFamily="49" charset="-122"/>
              </a:rPr>
              <a:t>【一、红外线】</a:t>
            </a:r>
          </a:p>
          <a:p>
            <a:pPr marL="0" indent="0">
              <a:buNone/>
            </a:pPr>
            <a:endParaRPr lang="zh-CN" altLang="en-US" b="1">
              <a:solidFill>
                <a:srgbClr val="FF0000"/>
              </a:solidFill>
              <a:latin typeface="黑体" panose="02010609060101010101" pitchFamily="49" charset="-122"/>
              <a:ea typeface="黑体" panose="02010609060101010101" pitchFamily="49" charset="-122"/>
            </a:endParaRPr>
          </a:p>
        </p:txBody>
      </p:sp>
      <p:sp>
        <p:nvSpPr>
          <p:cNvPr id="61443" name="内容占位符 2">
            <a:extLst>
              <a:ext uri="{FF2B5EF4-FFF2-40B4-BE49-F238E27FC236}">
                <a16:creationId xmlns:a16="http://schemas.microsoft.com/office/drawing/2014/main" id="{0BA06651-B9BF-466F-9656-98A8682256BC}"/>
              </a:ext>
            </a:extLst>
          </p:cNvPr>
          <p:cNvSpPr>
            <a:spLocks noGrp="1" noChangeArrowheads="1"/>
          </p:cNvSpPr>
          <p:nvPr/>
        </p:nvSpPr>
        <p:spPr bwMode="auto">
          <a:xfrm>
            <a:off x="1169194" y="682229"/>
            <a:ext cx="6421041" cy="147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400" b="1">
                <a:solidFill>
                  <a:srgbClr val="333399"/>
                </a:solidFill>
                <a:latin typeface="黑体" panose="02010609060101010101" pitchFamily="49" charset="-122"/>
                <a:ea typeface="黑体" panose="02010609060101010101" pitchFamily="49" charset="-122"/>
              </a:rPr>
              <a:t>【读一读】</a:t>
            </a:r>
            <a:r>
              <a:rPr lang="zh-CN" altLang="en-US" b="1">
                <a:solidFill>
                  <a:srgbClr val="333399"/>
                </a:solidFill>
                <a:latin typeface="黑体" panose="02010609060101010101" pitchFamily="49" charset="-122"/>
                <a:ea typeface="黑体" panose="02010609060101010101" pitchFamily="49" charset="-122"/>
              </a:rPr>
              <a:t>阅读课本</a:t>
            </a:r>
            <a:r>
              <a:rPr lang="en-US" altLang="zh-CN" b="1">
                <a:solidFill>
                  <a:srgbClr val="333399"/>
                </a:solidFill>
                <a:latin typeface="黑体" panose="02010609060101010101" pitchFamily="49" charset="-122"/>
                <a:ea typeface="黑体" panose="02010609060101010101" pitchFamily="49" charset="-122"/>
              </a:rPr>
              <a:t>P59-60</a:t>
            </a:r>
            <a:r>
              <a:rPr lang="zh-CN" altLang="en-US" b="1">
                <a:solidFill>
                  <a:srgbClr val="333399"/>
                </a:solidFill>
                <a:latin typeface="黑体" panose="02010609060101010101" pitchFamily="49" charset="-122"/>
                <a:ea typeface="黑体" panose="02010609060101010101" pitchFamily="49" charset="-122"/>
              </a:rPr>
              <a:t>，回答问题：</a:t>
            </a:r>
            <a:endParaRPr lang="zh-CN" altLang="en-US" sz="2400" b="1">
              <a:solidFill>
                <a:srgbClr val="333399"/>
              </a:solidFill>
              <a:latin typeface="黑体" panose="02010609060101010101" pitchFamily="49" charset="-122"/>
              <a:ea typeface="黑体" panose="02010609060101010101" pitchFamily="49" charset="-122"/>
            </a:endParaRPr>
          </a:p>
          <a:p>
            <a:pPr eaLnBrk="1" hangingPunct="1">
              <a:spcBef>
                <a:spcPct val="20000"/>
              </a:spcBef>
            </a:pPr>
            <a:r>
              <a:rPr lang="en-US" altLang="zh-CN" b="1">
                <a:latin typeface="楷体" panose="02010609060101010101" pitchFamily="49" charset="-122"/>
                <a:ea typeface="楷体" panose="02010609060101010101" pitchFamily="49" charset="-122"/>
              </a:rPr>
              <a:t> a.</a:t>
            </a:r>
            <a:r>
              <a:rPr lang="zh-CN" altLang="en-US" b="1">
                <a:latin typeface="楷体" panose="02010609060101010101" pitchFamily="49" charset="-122"/>
                <a:ea typeface="楷体" panose="02010609060101010101" pitchFamily="49" charset="-122"/>
              </a:rPr>
              <a:t>红外线是哪位科学家再探究什么时被发现的？</a:t>
            </a:r>
          </a:p>
          <a:p>
            <a:pPr eaLnBrk="1" hangingPunct="1">
              <a:spcBef>
                <a:spcPct val="20000"/>
              </a:spcBef>
            </a:pPr>
            <a:r>
              <a:rPr lang="en-US" altLang="zh-CN" b="1">
                <a:latin typeface="楷体" panose="02010609060101010101" pitchFamily="49" charset="-122"/>
                <a:ea typeface="楷体" panose="02010609060101010101" pitchFamily="49" charset="-122"/>
              </a:rPr>
              <a:t> b.</a:t>
            </a:r>
            <a:r>
              <a:rPr lang="zh-CN" altLang="en-US" b="1">
                <a:latin typeface="楷体" panose="02010609060101010101" pitchFamily="49" charset="-122"/>
                <a:ea typeface="楷体" panose="02010609060101010101" pitchFamily="49" charset="-122"/>
              </a:rPr>
              <a:t>红外线有哪些特点？</a:t>
            </a:r>
          </a:p>
          <a:p>
            <a:pPr eaLnBrk="1" hangingPunct="1">
              <a:spcBef>
                <a:spcPct val="20000"/>
              </a:spcBef>
            </a:pPr>
            <a:r>
              <a:rPr lang="en-US" altLang="zh-CN" b="1">
                <a:latin typeface="楷体" panose="02010609060101010101" pitchFamily="49" charset="-122"/>
                <a:ea typeface="楷体" panose="02010609060101010101" pitchFamily="49" charset="-122"/>
              </a:rPr>
              <a:t> c.</a:t>
            </a:r>
            <a:r>
              <a:rPr lang="zh-CN" altLang="en-US" b="1">
                <a:latin typeface="楷体" panose="02010609060101010101" pitchFamily="49" charset="-122"/>
                <a:ea typeface="楷体" panose="02010609060101010101" pitchFamily="49" charset="-122"/>
              </a:rPr>
              <a:t>红外线有哪些应用？</a:t>
            </a:r>
          </a:p>
          <a:p>
            <a:pPr eaLnBrk="1" hangingPunct="1">
              <a:spcBef>
                <a:spcPct val="20000"/>
              </a:spcBef>
            </a:pPr>
            <a:endParaRPr lang="zh-CN" altLang="en-US" b="1">
              <a:latin typeface="楷体" panose="02010609060101010101" pitchFamily="49" charset="-122"/>
              <a:ea typeface="楷体" panose="02010609060101010101" pitchFamily="49" charset="-122"/>
            </a:endParaRPr>
          </a:p>
        </p:txBody>
      </p:sp>
      <p:sp>
        <p:nvSpPr>
          <p:cNvPr id="10244" name="内容占位符 2">
            <a:extLst>
              <a:ext uri="{FF2B5EF4-FFF2-40B4-BE49-F238E27FC236}">
                <a16:creationId xmlns:a16="http://schemas.microsoft.com/office/drawing/2014/main" id="{55127A9D-E939-422C-A80D-4CD002881ED3}"/>
              </a:ext>
            </a:extLst>
          </p:cNvPr>
          <p:cNvSpPr>
            <a:spLocks noGrp="1"/>
          </p:cNvSpPr>
          <p:nvPr/>
        </p:nvSpPr>
        <p:spPr>
          <a:xfrm>
            <a:off x="1277541" y="3754041"/>
            <a:ext cx="6118622" cy="1008459"/>
          </a:xfrm>
          <a:prstGeom prst="rect">
            <a:avLst/>
          </a:prstGeom>
          <a:noFill/>
          <a:ln>
            <a:solidFill>
              <a:srgbClr val="00B050"/>
            </a:solidFill>
            <a:round/>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20000"/>
              </a:spcBef>
            </a:pP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红外线的特点</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p>
          <a:p>
            <a:pPr eaLnBrk="1" hangingPunct="1">
              <a:spcBef>
                <a:spcPct val="20000"/>
              </a:spcBef>
            </a:pPr>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具有显著的热效应（</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能使物体发热</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a:t>
            </a:r>
            <a:endPar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endParaRPr>
          </a:p>
          <a:p>
            <a:pPr eaLnBrk="1" hangingPunct="1">
              <a:spcBef>
                <a:spcPct val="20000"/>
              </a:spcBef>
            </a:pPr>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2.</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一切物体都在不停地向外辐射红外线（</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强度与温度有关</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 </a:t>
            </a:r>
            <a:endParaRPr b="1">
              <a:latin typeface="楷体" pitchFamily="49" charset="-122"/>
              <a:ea typeface="楷体" pitchFamily="49" charset="-122"/>
            </a:endParaRPr>
          </a:p>
        </p:txBody>
      </p:sp>
      <p:sp>
        <p:nvSpPr>
          <p:cNvPr id="10245" name="内容占位符 2">
            <a:extLst>
              <a:ext uri="{FF2B5EF4-FFF2-40B4-BE49-F238E27FC236}">
                <a16:creationId xmlns:a16="http://schemas.microsoft.com/office/drawing/2014/main" id="{5642C934-37C1-4BA6-8F60-032238611719}"/>
              </a:ext>
            </a:extLst>
          </p:cNvPr>
          <p:cNvSpPr>
            <a:spLocks noGrp="1"/>
          </p:cNvSpPr>
          <p:nvPr/>
        </p:nvSpPr>
        <p:spPr>
          <a:xfrm>
            <a:off x="1277541" y="2247901"/>
            <a:ext cx="6118622" cy="1278731"/>
          </a:xfrm>
          <a:prstGeom prst="rect">
            <a:avLst/>
          </a:prstGeom>
          <a:noFill/>
          <a:ln>
            <a:solidFill>
              <a:srgbClr val="00B050"/>
            </a:solidFill>
            <a:round/>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20000"/>
              </a:spcBef>
            </a:pP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红外线的发现</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p>
          <a:p>
            <a:pPr eaLnBrk="1" hangingPunct="1">
              <a:spcBef>
                <a:spcPct val="20000"/>
              </a:spcBef>
            </a:pPr>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1800</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年，英国科学家</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赫歇尔</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在研究</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各种色光的热效应</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时发现，温度计在色散光带红光外侧时示数会增大；</a:t>
            </a:r>
          </a:p>
          <a:p>
            <a:pPr eaLnBrk="1" hangingPunct="1">
              <a:spcBef>
                <a:spcPct val="20000"/>
              </a:spcBef>
            </a:pP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即：在</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色散光带红光外侧</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存在着</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热效应显著</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的</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不可见光</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endParaRPr b="1">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ppt_x</p:attrName>
                                        </p:attrNameLst>
                                      </p:cBhvr>
                                      <p:tavLst>
                                        <p:tav tm="0">
                                          <p:val>
                                            <p:strVal val="#ppt_x"/>
                                          </p:val>
                                        </p:tav>
                                        <p:tav tm="100000">
                                          <p:val>
                                            <p:strVal val="#ppt_x"/>
                                          </p:val>
                                        </p:tav>
                                      </p:tavLst>
                                    </p:anim>
                                    <p:anim calcmode="lin" valueType="num">
                                      <p:cBhvr>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500" fill="hold"/>
                                        <p:tgtEl>
                                          <p:spTgt spid="10244"/>
                                        </p:tgtEl>
                                        <p:attrNameLst>
                                          <p:attrName>ppt_x</p:attrName>
                                        </p:attrNameLst>
                                      </p:cBhvr>
                                      <p:tavLst>
                                        <p:tav tm="0">
                                          <p:val>
                                            <p:strVal val="#ppt_x"/>
                                          </p:val>
                                        </p:tav>
                                        <p:tav tm="100000">
                                          <p:val>
                                            <p:strVal val="#ppt_x"/>
                                          </p:val>
                                        </p:tav>
                                      </p:tavLst>
                                    </p:anim>
                                    <p:anim calcmode="lin" valueType="num">
                                      <p:cBhvr>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E5879C12-4398-422E-A59B-6B6CA98FFB20}"/>
              </a:ext>
            </a:extLst>
          </p:cNvPr>
          <p:cNvSpPr>
            <a:spLocks noChangeArrowheads="1"/>
          </p:cNvSpPr>
          <p:nvPr/>
        </p:nvSpPr>
        <p:spPr bwMode="auto">
          <a:xfrm>
            <a:off x="1385888" y="303610"/>
            <a:ext cx="64805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50"/>
          </a:p>
        </p:txBody>
      </p:sp>
      <p:sp>
        <p:nvSpPr>
          <p:cNvPr id="62467" name="Text Box 6">
            <a:extLst>
              <a:ext uri="{FF2B5EF4-FFF2-40B4-BE49-F238E27FC236}">
                <a16:creationId xmlns:a16="http://schemas.microsoft.com/office/drawing/2014/main" id="{4B1296F3-F497-4091-B968-6C1E929AC2DD}"/>
              </a:ext>
            </a:extLst>
          </p:cNvPr>
          <p:cNvSpPr>
            <a:spLocks noChangeArrowheads="1"/>
          </p:cNvSpPr>
          <p:nvPr/>
        </p:nvSpPr>
        <p:spPr bwMode="auto">
          <a:xfrm>
            <a:off x="1277542" y="464344"/>
            <a:ext cx="32587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a:solidFill>
                  <a:srgbClr val="FF0000"/>
                </a:solidFill>
                <a:latin typeface="楷体" panose="02010609060101010101" pitchFamily="49" charset="-122"/>
                <a:ea typeface="楷体" panose="02010609060101010101" pitchFamily="49" charset="-122"/>
              </a:rPr>
              <a:t>1.</a:t>
            </a:r>
            <a:r>
              <a:rPr lang="zh-CN" altLang="en-US" sz="2700" b="1">
                <a:solidFill>
                  <a:srgbClr val="FF0000"/>
                </a:solidFill>
                <a:latin typeface="楷体" panose="02010609060101010101" pitchFamily="49" charset="-122"/>
                <a:ea typeface="楷体" panose="02010609060101010101" pitchFamily="49" charset="-122"/>
              </a:rPr>
              <a:t>热效应好</a:t>
            </a:r>
          </a:p>
        </p:txBody>
      </p:sp>
      <p:sp>
        <p:nvSpPr>
          <p:cNvPr id="62468" name="矩形 3">
            <a:extLst>
              <a:ext uri="{FF2B5EF4-FFF2-40B4-BE49-F238E27FC236}">
                <a16:creationId xmlns:a16="http://schemas.microsoft.com/office/drawing/2014/main" id="{2AE54644-88BD-443F-9452-A53048046FBC}"/>
              </a:ext>
            </a:extLst>
          </p:cNvPr>
          <p:cNvSpPr>
            <a:spLocks noChangeArrowheads="1"/>
          </p:cNvSpPr>
          <p:nvPr/>
        </p:nvSpPr>
        <p:spPr bwMode="auto">
          <a:xfrm>
            <a:off x="5650706" y="4083844"/>
            <a:ext cx="12811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700" b="1">
                <a:solidFill>
                  <a:srgbClr val="00B050"/>
                </a:solidFill>
              </a:rPr>
              <a:t>取暖器</a:t>
            </a:r>
          </a:p>
        </p:txBody>
      </p:sp>
      <p:pic>
        <p:nvPicPr>
          <p:cNvPr id="62469" name="图片 1" descr="1320016-1">
            <a:extLst>
              <a:ext uri="{FF2B5EF4-FFF2-40B4-BE49-F238E27FC236}">
                <a16:creationId xmlns:a16="http://schemas.microsoft.com/office/drawing/2014/main" id="{F9DA9624-1FB6-4C14-B0A2-2D808B9A4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87" t="9703" r="2457" b="14120"/>
          <a:stretch>
            <a:fillRect/>
          </a:stretch>
        </p:blipFill>
        <p:spPr bwMode="auto">
          <a:xfrm>
            <a:off x="4787503" y="1231107"/>
            <a:ext cx="2632472" cy="269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2470" name="图片 2" descr="t015aebdc5d1e87e205">
            <a:extLst>
              <a:ext uri="{FF2B5EF4-FFF2-40B4-BE49-F238E27FC236}">
                <a16:creationId xmlns:a16="http://schemas.microsoft.com/office/drawing/2014/main" id="{F7150403-E7B3-4969-B79D-8D5D8E1FC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11" b="14233"/>
          <a:stretch>
            <a:fillRect/>
          </a:stretch>
        </p:blipFill>
        <p:spPr bwMode="auto">
          <a:xfrm>
            <a:off x="1439466" y="1423988"/>
            <a:ext cx="3170634" cy="243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71" name="矩形 3">
            <a:extLst>
              <a:ext uri="{FF2B5EF4-FFF2-40B4-BE49-F238E27FC236}">
                <a16:creationId xmlns:a16="http://schemas.microsoft.com/office/drawing/2014/main" id="{B88FBBD7-D63E-44A3-B9FD-9BC2C84FEBC9}"/>
              </a:ext>
            </a:extLst>
          </p:cNvPr>
          <p:cNvSpPr>
            <a:spLocks noChangeArrowheads="1"/>
          </p:cNvSpPr>
          <p:nvPr/>
        </p:nvSpPr>
        <p:spPr bwMode="auto">
          <a:xfrm>
            <a:off x="2266950" y="4083844"/>
            <a:ext cx="12811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700" b="1">
                <a:solidFill>
                  <a:srgbClr val="00B050"/>
                </a:solidFill>
              </a:rPr>
              <a:t>晒太阳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a:extLst>
              <a:ext uri="{FF2B5EF4-FFF2-40B4-BE49-F238E27FC236}">
                <a16:creationId xmlns:a16="http://schemas.microsoft.com/office/drawing/2014/main" id="{A8D3F5C4-64FA-4873-9571-6414F908DBC4}"/>
              </a:ext>
            </a:extLst>
          </p:cNvPr>
          <p:cNvSpPr>
            <a:spLocks noChangeArrowheads="1"/>
          </p:cNvSpPr>
          <p:nvPr/>
        </p:nvSpPr>
        <p:spPr bwMode="auto">
          <a:xfrm>
            <a:off x="1385888" y="303610"/>
            <a:ext cx="64805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50"/>
          </a:p>
        </p:txBody>
      </p:sp>
      <p:sp>
        <p:nvSpPr>
          <p:cNvPr id="63491" name="Text Box 6">
            <a:extLst>
              <a:ext uri="{FF2B5EF4-FFF2-40B4-BE49-F238E27FC236}">
                <a16:creationId xmlns:a16="http://schemas.microsoft.com/office/drawing/2014/main" id="{5D91F15B-F118-43BA-A683-10E10CD8B6BF}"/>
              </a:ext>
            </a:extLst>
          </p:cNvPr>
          <p:cNvSpPr>
            <a:spLocks noChangeArrowheads="1"/>
          </p:cNvSpPr>
          <p:nvPr/>
        </p:nvSpPr>
        <p:spPr bwMode="auto">
          <a:xfrm>
            <a:off x="1277541" y="464344"/>
            <a:ext cx="60519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a:solidFill>
                  <a:srgbClr val="FF0000"/>
                </a:solidFill>
                <a:latin typeface="楷体" panose="02010609060101010101" pitchFamily="49" charset="-122"/>
                <a:ea typeface="楷体" panose="02010609060101010101" pitchFamily="49" charset="-122"/>
              </a:rPr>
              <a:t>2.</a:t>
            </a:r>
            <a:r>
              <a:rPr lang="zh-CN" altLang="en-US" sz="2700" b="1">
                <a:solidFill>
                  <a:srgbClr val="FF0000"/>
                </a:solidFill>
                <a:latin typeface="楷体" panose="02010609060101010101" pitchFamily="49" charset="-122"/>
                <a:ea typeface="楷体" panose="02010609060101010101" pitchFamily="49" charset="-122"/>
              </a:rPr>
              <a:t>不同</a:t>
            </a:r>
            <a:r>
              <a:rPr lang="zh-CN" altLang="en-US" sz="2700" b="1">
                <a:solidFill>
                  <a:srgbClr val="00B050"/>
                </a:solidFill>
                <a:latin typeface="楷体" panose="02010609060101010101" pitchFamily="49" charset="-122"/>
                <a:ea typeface="楷体" panose="02010609060101010101" pitchFamily="49" charset="-122"/>
              </a:rPr>
              <a:t>温度</a:t>
            </a:r>
            <a:r>
              <a:rPr lang="zh-CN" altLang="en-US" sz="2700" b="1">
                <a:solidFill>
                  <a:srgbClr val="FF0000"/>
                </a:solidFill>
                <a:latin typeface="楷体" panose="02010609060101010101" pitchFamily="49" charset="-122"/>
                <a:ea typeface="楷体" panose="02010609060101010101" pitchFamily="49" charset="-122"/>
              </a:rPr>
              <a:t>的物体热辐射的</a:t>
            </a:r>
            <a:r>
              <a:rPr lang="zh-CN" altLang="en-US" sz="2700" b="1">
                <a:solidFill>
                  <a:srgbClr val="00B050"/>
                </a:solidFill>
                <a:latin typeface="楷体" panose="02010609060101010101" pitchFamily="49" charset="-122"/>
                <a:ea typeface="楷体" panose="02010609060101010101" pitchFamily="49" charset="-122"/>
              </a:rPr>
              <a:t>强度</a:t>
            </a:r>
            <a:r>
              <a:rPr lang="zh-CN" altLang="en-US" sz="2700" b="1">
                <a:solidFill>
                  <a:srgbClr val="FF0000"/>
                </a:solidFill>
                <a:latin typeface="楷体" panose="02010609060101010101" pitchFamily="49" charset="-122"/>
                <a:ea typeface="楷体" panose="02010609060101010101" pitchFamily="49" charset="-122"/>
              </a:rPr>
              <a:t>不同</a:t>
            </a:r>
          </a:p>
        </p:txBody>
      </p:sp>
      <p:sp>
        <p:nvSpPr>
          <p:cNvPr id="63492" name="矩形 2">
            <a:extLst>
              <a:ext uri="{FF2B5EF4-FFF2-40B4-BE49-F238E27FC236}">
                <a16:creationId xmlns:a16="http://schemas.microsoft.com/office/drawing/2014/main" id="{9DD2CDBF-31B0-4CC1-8263-9B4D510631C1}"/>
              </a:ext>
            </a:extLst>
          </p:cNvPr>
          <p:cNvSpPr>
            <a:spLocks noChangeArrowheads="1"/>
          </p:cNvSpPr>
          <p:nvPr/>
        </p:nvSpPr>
        <p:spPr bwMode="auto">
          <a:xfrm>
            <a:off x="4138613" y="1438275"/>
            <a:ext cx="4191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solidFill>
                  <a:srgbClr val="00B050"/>
                </a:solidFill>
              </a:rPr>
              <a:t>红外夜视仪</a:t>
            </a:r>
          </a:p>
        </p:txBody>
      </p:sp>
      <p:pic>
        <p:nvPicPr>
          <p:cNvPr id="63493" name="Picture 56" descr="hwxtk">
            <a:extLst>
              <a:ext uri="{FF2B5EF4-FFF2-40B4-BE49-F238E27FC236}">
                <a16:creationId xmlns:a16="http://schemas.microsoft.com/office/drawing/2014/main" id="{13BCAD6E-09DF-44B8-81A6-64F2B0804B1C}"/>
              </a:ext>
            </a:extLst>
          </p:cNvPr>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493044" y="1279922"/>
            <a:ext cx="2563416" cy="173235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4" name="矩形 2">
            <a:extLst>
              <a:ext uri="{FF2B5EF4-FFF2-40B4-BE49-F238E27FC236}">
                <a16:creationId xmlns:a16="http://schemas.microsoft.com/office/drawing/2014/main" id="{845A73F7-E12D-4ECA-B3EB-88D7C787074E}"/>
              </a:ext>
            </a:extLst>
          </p:cNvPr>
          <p:cNvSpPr>
            <a:spLocks noChangeArrowheads="1"/>
          </p:cNvSpPr>
          <p:nvPr/>
        </p:nvSpPr>
        <p:spPr bwMode="auto">
          <a:xfrm>
            <a:off x="4140994" y="3328988"/>
            <a:ext cx="423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b="1">
                <a:solidFill>
                  <a:srgbClr val="00B050"/>
                </a:solidFill>
              </a:rPr>
              <a:t>红外摄像机</a:t>
            </a:r>
          </a:p>
        </p:txBody>
      </p:sp>
      <p:pic>
        <p:nvPicPr>
          <p:cNvPr id="63495" name="Picture 54">
            <a:extLst>
              <a:ext uri="{FF2B5EF4-FFF2-40B4-BE49-F238E27FC236}">
                <a16:creationId xmlns:a16="http://schemas.microsoft.com/office/drawing/2014/main" id="{FEE019F5-13E6-413F-AD48-81BB9F408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44" y="3114675"/>
            <a:ext cx="2563416" cy="173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3496" name="Picture 35">
            <a:extLst>
              <a:ext uri="{FF2B5EF4-FFF2-40B4-BE49-F238E27FC236}">
                <a16:creationId xmlns:a16="http://schemas.microsoft.com/office/drawing/2014/main" id="{715F2F1B-68EC-4705-9362-C339FCC37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1495425"/>
            <a:ext cx="1721644" cy="2286000"/>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sp>
        <p:nvSpPr>
          <p:cNvPr id="63497" name="矩形 2">
            <a:extLst>
              <a:ext uri="{FF2B5EF4-FFF2-40B4-BE49-F238E27FC236}">
                <a16:creationId xmlns:a16="http://schemas.microsoft.com/office/drawing/2014/main" id="{F3E57D47-D6CC-4BF3-B3F6-1BA5B5C237E1}"/>
              </a:ext>
            </a:extLst>
          </p:cNvPr>
          <p:cNvSpPr>
            <a:spLocks noChangeArrowheads="1"/>
          </p:cNvSpPr>
          <p:nvPr/>
        </p:nvSpPr>
        <p:spPr bwMode="auto">
          <a:xfrm>
            <a:off x="5436394" y="3976687"/>
            <a:ext cx="15132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a:solidFill>
                  <a:srgbClr val="00B050"/>
                </a:solidFill>
              </a:rPr>
              <a:t>红外温度计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a:extLst>
              <a:ext uri="{FF2B5EF4-FFF2-40B4-BE49-F238E27FC236}">
                <a16:creationId xmlns:a16="http://schemas.microsoft.com/office/drawing/2014/main" id="{395A43F6-D725-47B3-A846-6E3302F3CDAF}"/>
              </a:ext>
            </a:extLst>
          </p:cNvPr>
          <p:cNvSpPr>
            <a:spLocks noChangeArrowheads="1"/>
          </p:cNvSpPr>
          <p:nvPr/>
        </p:nvSpPr>
        <p:spPr bwMode="auto">
          <a:xfrm>
            <a:off x="1385888" y="303610"/>
            <a:ext cx="64805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50"/>
          </a:p>
        </p:txBody>
      </p:sp>
      <p:sp>
        <p:nvSpPr>
          <p:cNvPr id="64515" name="Text Box 6">
            <a:extLst>
              <a:ext uri="{FF2B5EF4-FFF2-40B4-BE49-F238E27FC236}">
                <a16:creationId xmlns:a16="http://schemas.microsoft.com/office/drawing/2014/main" id="{F56CA205-37F7-4438-B996-BB80FF4A3ED1}"/>
              </a:ext>
            </a:extLst>
          </p:cNvPr>
          <p:cNvSpPr>
            <a:spLocks noChangeArrowheads="1"/>
          </p:cNvSpPr>
          <p:nvPr/>
        </p:nvSpPr>
        <p:spPr bwMode="auto">
          <a:xfrm>
            <a:off x="1277542" y="464344"/>
            <a:ext cx="34397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700" b="1">
                <a:solidFill>
                  <a:srgbClr val="FF0000"/>
                </a:solidFill>
                <a:latin typeface="楷体" panose="02010609060101010101" pitchFamily="49" charset="-122"/>
                <a:ea typeface="楷体" panose="02010609060101010101" pitchFamily="49" charset="-122"/>
              </a:rPr>
              <a:t>3.</a:t>
            </a:r>
            <a:r>
              <a:rPr lang="zh-CN" altLang="en-US" sz="2700" b="1">
                <a:solidFill>
                  <a:srgbClr val="FF0000"/>
                </a:solidFill>
                <a:latin typeface="楷体" panose="02010609060101010101" pitchFamily="49" charset="-122"/>
                <a:ea typeface="楷体" panose="02010609060101010101" pitchFamily="49" charset="-122"/>
              </a:rPr>
              <a:t>红外感应</a:t>
            </a:r>
          </a:p>
        </p:txBody>
      </p:sp>
      <p:sp>
        <p:nvSpPr>
          <p:cNvPr id="64516" name="矩形 4">
            <a:extLst>
              <a:ext uri="{FF2B5EF4-FFF2-40B4-BE49-F238E27FC236}">
                <a16:creationId xmlns:a16="http://schemas.microsoft.com/office/drawing/2014/main" id="{6DFA38C2-17A3-4E9A-A99A-E49AFACC3603}"/>
              </a:ext>
            </a:extLst>
          </p:cNvPr>
          <p:cNvSpPr>
            <a:spLocks noChangeArrowheads="1"/>
          </p:cNvSpPr>
          <p:nvPr/>
        </p:nvSpPr>
        <p:spPr bwMode="auto">
          <a:xfrm>
            <a:off x="1763316" y="3052763"/>
            <a:ext cx="1937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B050"/>
                </a:solidFill>
              </a:rPr>
              <a:t>感应水龙头</a:t>
            </a:r>
          </a:p>
        </p:txBody>
      </p:sp>
      <p:pic>
        <p:nvPicPr>
          <p:cNvPr id="64517" name="Picture 34" descr="slt">
            <a:extLst>
              <a:ext uri="{FF2B5EF4-FFF2-40B4-BE49-F238E27FC236}">
                <a16:creationId xmlns:a16="http://schemas.microsoft.com/office/drawing/2014/main" id="{C1962FC6-C423-4951-8206-926CAAE1D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782" y="1041797"/>
            <a:ext cx="2021681" cy="1900238"/>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pic>
        <p:nvPicPr>
          <p:cNvPr id="64518" name="图片 2" descr="637405073444568997129">
            <a:extLst>
              <a:ext uri="{FF2B5EF4-FFF2-40B4-BE49-F238E27FC236}">
                <a16:creationId xmlns:a16="http://schemas.microsoft.com/office/drawing/2014/main" id="{FF5BC5A5-93AB-478D-8189-1780C294E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204" r="2069" b="14815"/>
          <a:stretch>
            <a:fillRect/>
          </a:stretch>
        </p:blipFill>
        <p:spPr bwMode="auto">
          <a:xfrm>
            <a:off x="4039791" y="1039416"/>
            <a:ext cx="3819525" cy="1900238"/>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sp>
        <p:nvSpPr>
          <p:cNvPr id="64519" name="矩形 4">
            <a:extLst>
              <a:ext uri="{FF2B5EF4-FFF2-40B4-BE49-F238E27FC236}">
                <a16:creationId xmlns:a16="http://schemas.microsoft.com/office/drawing/2014/main" id="{709D083B-44E9-4D89-8439-34306B807C5C}"/>
              </a:ext>
            </a:extLst>
          </p:cNvPr>
          <p:cNvSpPr>
            <a:spLocks noChangeArrowheads="1"/>
          </p:cNvSpPr>
          <p:nvPr/>
        </p:nvSpPr>
        <p:spPr bwMode="auto">
          <a:xfrm>
            <a:off x="5335192" y="3059907"/>
            <a:ext cx="1229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B050"/>
                </a:solidFill>
              </a:rPr>
              <a:t>感应门</a:t>
            </a:r>
          </a:p>
        </p:txBody>
      </p:sp>
      <p:pic>
        <p:nvPicPr>
          <p:cNvPr id="64520" name="图片 4" descr="T1akFcFr0hXXXXXXXX_!!0-item_pic.jpg_300x300">
            <a:extLst>
              <a:ext uri="{FF2B5EF4-FFF2-40B4-BE49-F238E27FC236}">
                <a16:creationId xmlns:a16="http://schemas.microsoft.com/office/drawing/2014/main" id="{19B8C337-57F6-4A91-B4A3-7ACEB055B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71" t="15280" r="4614" b="17436"/>
          <a:stretch>
            <a:fillRect/>
          </a:stretch>
        </p:blipFill>
        <p:spPr bwMode="auto">
          <a:xfrm>
            <a:off x="2897982" y="3598069"/>
            <a:ext cx="1813322" cy="1381125"/>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sp>
        <p:nvSpPr>
          <p:cNvPr id="64521" name="矩形 4">
            <a:extLst>
              <a:ext uri="{FF2B5EF4-FFF2-40B4-BE49-F238E27FC236}">
                <a16:creationId xmlns:a16="http://schemas.microsoft.com/office/drawing/2014/main" id="{6745D91B-EB84-4D00-A567-4476DF979246}"/>
              </a:ext>
            </a:extLst>
          </p:cNvPr>
          <p:cNvSpPr>
            <a:spLocks noChangeArrowheads="1"/>
          </p:cNvSpPr>
          <p:nvPr/>
        </p:nvSpPr>
        <p:spPr bwMode="auto">
          <a:xfrm>
            <a:off x="4949429" y="4069557"/>
            <a:ext cx="1837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B050"/>
                </a:solidFill>
              </a:rPr>
              <a:t>红外遥控器</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内容占位符 2">
            <a:extLst>
              <a:ext uri="{FF2B5EF4-FFF2-40B4-BE49-F238E27FC236}">
                <a16:creationId xmlns:a16="http://schemas.microsoft.com/office/drawing/2014/main" id="{5E537A4A-5C9B-4393-A475-111CF9D6186D}"/>
              </a:ext>
            </a:extLst>
          </p:cNvPr>
          <p:cNvSpPr>
            <a:spLocks noGrp="1" noChangeArrowheads="1"/>
          </p:cNvSpPr>
          <p:nvPr>
            <p:ph idx="1"/>
          </p:nvPr>
        </p:nvSpPr>
        <p:spPr>
          <a:xfrm>
            <a:off x="1169194" y="33338"/>
            <a:ext cx="6226969" cy="391716"/>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a:buNone/>
            </a:pPr>
            <a:r>
              <a:rPr lang="zh-CN" altLang="en-US" b="1">
                <a:solidFill>
                  <a:srgbClr val="FF0000"/>
                </a:solidFill>
                <a:latin typeface="黑体" panose="02010609060101010101" pitchFamily="49" charset="-122"/>
                <a:ea typeface="黑体" panose="02010609060101010101" pitchFamily="49" charset="-122"/>
              </a:rPr>
              <a:t>【二、紫外线】</a:t>
            </a:r>
          </a:p>
          <a:p>
            <a:pPr marL="0" indent="0">
              <a:buNone/>
            </a:pPr>
            <a:endParaRPr lang="zh-CN" altLang="en-US" b="1">
              <a:solidFill>
                <a:srgbClr val="FF0000"/>
              </a:solidFill>
              <a:latin typeface="黑体" panose="02010609060101010101" pitchFamily="49" charset="-122"/>
              <a:ea typeface="黑体" panose="02010609060101010101" pitchFamily="49" charset="-122"/>
            </a:endParaRPr>
          </a:p>
        </p:txBody>
      </p:sp>
      <p:sp>
        <p:nvSpPr>
          <p:cNvPr id="65539" name="内容占位符 2">
            <a:extLst>
              <a:ext uri="{FF2B5EF4-FFF2-40B4-BE49-F238E27FC236}">
                <a16:creationId xmlns:a16="http://schemas.microsoft.com/office/drawing/2014/main" id="{9B4B721A-A08C-4C85-A350-D6A466892BB7}"/>
              </a:ext>
            </a:extLst>
          </p:cNvPr>
          <p:cNvSpPr>
            <a:spLocks noGrp="1" noChangeArrowheads="1"/>
          </p:cNvSpPr>
          <p:nvPr/>
        </p:nvSpPr>
        <p:spPr bwMode="auto">
          <a:xfrm>
            <a:off x="1169194" y="682229"/>
            <a:ext cx="6421041" cy="137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400" b="1">
                <a:solidFill>
                  <a:srgbClr val="333399"/>
                </a:solidFill>
                <a:latin typeface="黑体" panose="02010609060101010101" pitchFamily="49" charset="-122"/>
                <a:ea typeface="黑体" panose="02010609060101010101" pitchFamily="49" charset="-122"/>
              </a:rPr>
              <a:t>【读一读】</a:t>
            </a:r>
            <a:r>
              <a:rPr lang="zh-CN" altLang="en-US" b="1">
                <a:solidFill>
                  <a:srgbClr val="333399"/>
                </a:solidFill>
                <a:latin typeface="黑体" panose="02010609060101010101" pitchFamily="49" charset="-122"/>
                <a:ea typeface="黑体" panose="02010609060101010101" pitchFamily="49" charset="-122"/>
              </a:rPr>
              <a:t>阅读课本</a:t>
            </a:r>
            <a:r>
              <a:rPr lang="en-US" altLang="zh-CN" b="1">
                <a:solidFill>
                  <a:srgbClr val="333399"/>
                </a:solidFill>
                <a:latin typeface="黑体" panose="02010609060101010101" pitchFamily="49" charset="-122"/>
                <a:ea typeface="黑体" panose="02010609060101010101" pitchFamily="49" charset="-122"/>
              </a:rPr>
              <a:t>P60-62</a:t>
            </a:r>
            <a:r>
              <a:rPr lang="zh-CN" altLang="en-US" b="1">
                <a:solidFill>
                  <a:srgbClr val="333399"/>
                </a:solidFill>
                <a:latin typeface="黑体" panose="02010609060101010101" pitchFamily="49" charset="-122"/>
                <a:ea typeface="黑体" panose="02010609060101010101" pitchFamily="49" charset="-122"/>
              </a:rPr>
              <a:t>，回答问题：</a:t>
            </a:r>
            <a:endParaRPr lang="zh-CN" altLang="en-US" sz="2400" b="1">
              <a:solidFill>
                <a:srgbClr val="333399"/>
              </a:solidFill>
              <a:latin typeface="黑体" panose="02010609060101010101" pitchFamily="49" charset="-122"/>
              <a:ea typeface="黑体" panose="02010609060101010101" pitchFamily="49" charset="-122"/>
            </a:endParaRPr>
          </a:p>
          <a:p>
            <a:pPr eaLnBrk="1" hangingPunct="1">
              <a:spcBef>
                <a:spcPct val="20000"/>
              </a:spcBef>
            </a:pPr>
            <a:r>
              <a:rPr lang="en-US" altLang="zh-CN" b="1">
                <a:latin typeface="楷体" panose="02010609060101010101" pitchFamily="49" charset="-122"/>
                <a:ea typeface="楷体" panose="02010609060101010101" pitchFamily="49" charset="-122"/>
              </a:rPr>
              <a:t> a.</a:t>
            </a:r>
            <a:r>
              <a:rPr lang="zh-CN" altLang="en-US" b="1">
                <a:latin typeface="楷体" panose="02010609060101010101" pitchFamily="49" charset="-122"/>
                <a:ea typeface="楷体" panose="02010609060101010101" pitchFamily="49" charset="-122"/>
              </a:rPr>
              <a:t>紫外线是哪位科学家，怎样被发现的？</a:t>
            </a:r>
          </a:p>
          <a:p>
            <a:pPr eaLnBrk="1" hangingPunct="1">
              <a:spcBef>
                <a:spcPct val="20000"/>
              </a:spcBef>
            </a:pPr>
            <a:r>
              <a:rPr lang="en-US" altLang="zh-CN" b="1">
                <a:latin typeface="楷体" panose="02010609060101010101" pitchFamily="49" charset="-122"/>
                <a:ea typeface="楷体" panose="02010609060101010101" pitchFamily="49" charset="-122"/>
              </a:rPr>
              <a:t> b.</a:t>
            </a:r>
            <a:r>
              <a:rPr lang="zh-CN" altLang="en-US" b="1">
                <a:latin typeface="楷体" panose="02010609060101010101" pitchFamily="49" charset="-122"/>
                <a:ea typeface="楷体" panose="02010609060101010101" pitchFamily="49" charset="-122"/>
              </a:rPr>
              <a:t>紫外线有哪些特点？</a:t>
            </a:r>
          </a:p>
          <a:p>
            <a:pPr eaLnBrk="1" hangingPunct="1">
              <a:spcBef>
                <a:spcPct val="20000"/>
              </a:spcBef>
            </a:pPr>
            <a:r>
              <a:rPr lang="en-US" altLang="zh-CN" b="1">
                <a:latin typeface="楷体" panose="02010609060101010101" pitchFamily="49" charset="-122"/>
                <a:ea typeface="楷体" panose="02010609060101010101" pitchFamily="49" charset="-122"/>
                <a:sym typeface="宋体" panose="02010600030101010101" pitchFamily="2" charset="-122"/>
              </a:rPr>
              <a:t> c.</a:t>
            </a:r>
            <a:r>
              <a:rPr lang="zh-CN" altLang="en-US" b="1">
                <a:latin typeface="楷体" panose="02010609060101010101" pitchFamily="49" charset="-122"/>
                <a:ea typeface="楷体" panose="02010609060101010101" pitchFamily="49" charset="-122"/>
                <a:sym typeface="宋体" panose="02010600030101010101" pitchFamily="2" charset="-122"/>
              </a:rPr>
              <a:t>紫外线有哪些应用？</a:t>
            </a:r>
            <a:endParaRPr lang="zh-CN" altLang="en-US" b="1">
              <a:latin typeface="楷体" panose="02010609060101010101" pitchFamily="49" charset="-122"/>
              <a:ea typeface="楷体" panose="02010609060101010101" pitchFamily="49" charset="-122"/>
            </a:endParaRPr>
          </a:p>
          <a:p>
            <a:pPr eaLnBrk="1" hangingPunct="1">
              <a:spcBef>
                <a:spcPct val="20000"/>
              </a:spcBef>
            </a:pPr>
            <a:endParaRPr lang="zh-CN" altLang="en-US" b="1">
              <a:latin typeface="楷体" panose="02010609060101010101" pitchFamily="49" charset="-122"/>
              <a:ea typeface="楷体" panose="02010609060101010101" pitchFamily="49" charset="-122"/>
            </a:endParaRPr>
          </a:p>
        </p:txBody>
      </p:sp>
      <p:sp>
        <p:nvSpPr>
          <p:cNvPr id="15364" name="内容占位符 2">
            <a:extLst>
              <a:ext uri="{FF2B5EF4-FFF2-40B4-BE49-F238E27FC236}">
                <a16:creationId xmlns:a16="http://schemas.microsoft.com/office/drawing/2014/main" id="{D1C0A44A-5A2A-4CEF-B6BD-348CF93A1E56}"/>
              </a:ext>
            </a:extLst>
          </p:cNvPr>
          <p:cNvSpPr>
            <a:spLocks noGrp="1"/>
          </p:cNvSpPr>
          <p:nvPr/>
        </p:nvSpPr>
        <p:spPr>
          <a:xfrm>
            <a:off x="1277541" y="3484960"/>
            <a:ext cx="6166247" cy="1434703"/>
          </a:xfrm>
          <a:prstGeom prst="rect">
            <a:avLst/>
          </a:prstGeom>
          <a:noFill/>
          <a:ln>
            <a:solidFill>
              <a:srgbClr val="00B050"/>
            </a:solidFill>
            <a:round/>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紫外线的特点</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p>
          <a:p>
            <a:pPr eaLnBrk="1" hangingPunct="1"/>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能使荧光物质发光；</a:t>
            </a:r>
            <a:endPar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endParaRPr>
          </a:p>
          <a:p>
            <a:pPr eaLnBrk="1" hangingPunct="1"/>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2.</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灭菌；</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 </a:t>
            </a:r>
          </a:p>
          <a:p>
            <a:pPr eaLnBrk="1" hangingPunct="1"/>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3.</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适量照射对人体有益（</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促进维</a:t>
            </a:r>
            <a:r>
              <a:rPr lang="en-US" altLang="zh-CN"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D合成及钙</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的</a:t>
            </a:r>
            <a:r>
              <a:rPr lang="en-US" altLang="zh-CN"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吸收</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a:t>
            </a:r>
          </a:p>
          <a:p>
            <a:pPr eaLnBrk="1" hangingPunct="1"/>
            <a:r>
              <a:rPr lang="en-US" altLang="zh-CN"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  </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过量照射有害。</a:t>
            </a:r>
            <a:endParaRPr b="1">
              <a:solidFill>
                <a:srgbClr val="FF0000"/>
              </a:solidFill>
              <a:latin typeface="楷体" pitchFamily="49" charset="-122"/>
              <a:ea typeface="楷体" pitchFamily="49" charset="-122"/>
            </a:endParaRPr>
          </a:p>
        </p:txBody>
      </p:sp>
      <p:sp>
        <p:nvSpPr>
          <p:cNvPr id="15365" name="内容占位符 2">
            <a:extLst>
              <a:ext uri="{FF2B5EF4-FFF2-40B4-BE49-F238E27FC236}">
                <a16:creationId xmlns:a16="http://schemas.microsoft.com/office/drawing/2014/main" id="{F71B1CDE-6EE6-47B7-AFC2-063FF1EF3C63}"/>
              </a:ext>
            </a:extLst>
          </p:cNvPr>
          <p:cNvSpPr>
            <a:spLocks noGrp="1"/>
          </p:cNvSpPr>
          <p:nvPr/>
        </p:nvSpPr>
        <p:spPr>
          <a:xfrm>
            <a:off x="1277541" y="2085976"/>
            <a:ext cx="6166247" cy="1278731"/>
          </a:xfrm>
          <a:prstGeom prst="rect">
            <a:avLst/>
          </a:prstGeom>
          <a:noFill/>
          <a:ln>
            <a:solidFill>
              <a:srgbClr val="00B050"/>
            </a:solidFill>
            <a:round/>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itchFamily="34" charset="0"/>
                <a:ea typeface="宋体" pitchFamily="2" charset="-122"/>
              </a:defRPr>
            </a:lvl5pPr>
          </a:lstStyle>
          <a:p>
            <a:pPr eaLnBrk="1" hangingPunct="1">
              <a:spcBef>
                <a:spcPct val="20000"/>
              </a:spcBef>
            </a:pP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紫外线的发现</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p>
          <a:p>
            <a:pPr eaLnBrk="1" hangingPunct="1">
              <a:spcBef>
                <a:spcPct val="20000"/>
              </a:spcBef>
            </a:pPr>
            <a:r>
              <a:rPr lang="en-US" altLang="zh-CN"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1801</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年，德国科学家</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里特</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偶然发现照相底片在色散光带紫光外侧被感光了；</a:t>
            </a:r>
          </a:p>
          <a:p>
            <a:pPr eaLnBrk="1" hangingPunct="1">
              <a:spcBef>
                <a:spcPct val="20000"/>
              </a:spcBef>
            </a:pP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即：</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宋体" pitchFamily="2" charset="-122"/>
              </a:rPr>
              <a:t>在</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宋体" pitchFamily="2" charset="-122"/>
              </a:rPr>
              <a:t>色散光带紫光外侧</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宋体" pitchFamily="2" charset="-122"/>
              </a:rPr>
              <a:t>存在</a:t>
            </a:r>
            <a:r>
              <a:rPr b="1">
                <a:ln w="9525" cap="flat" cmpd="sng" algn="ctr">
                  <a:noFill/>
                  <a:prstDash val="solid"/>
                  <a:round/>
                  <a:headEnd type="none" w="med" len="med"/>
                  <a:tailEnd type="none" w="med" len="med"/>
                </a:ln>
                <a:solidFill>
                  <a:srgbClr val="FF0000"/>
                </a:solidFill>
                <a:latin typeface="楷体" pitchFamily="49" charset="-122"/>
                <a:ea typeface="楷体" pitchFamily="49" charset="-122"/>
                <a:sym typeface="Wingdings"/>
              </a:rPr>
              <a:t>能使荧光物质发光</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的</a:t>
            </a:r>
            <a:r>
              <a:rPr b="1">
                <a:ln w="9525" cap="flat" cmpd="sng" algn="ctr">
                  <a:noFill/>
                  <a:prstDash val="solid"/>
                  <a:round/>
                  <a:headEnd type="none" w="med" len="med"/>
                  <a:tailEnd type="none" w="med" len="med"/>
                </a:ln>
                <a:solidFill>
                  <a:srgbClr val="00B050"/>
                </a:solidFill>
                <a:latin typeface="楷体" pitchFamily="49" charset="-122"/>
                <a:ea typeface="楷体" pitchFamily="49" charset="-122"/>
                <a:sym typeface="Wingdings"/>
              </a:rPr>
              <a:t>不可见光</a:t>
            </a:r>
            <a:r>
              <a:rPr b="1">
                <a:ln w="9525" cap="flat" cmpd="sng" algn="ctr">
                  <a:noFill/>
                  <a:prstDash val="solid"/>
                  <a:round/>
                  <a:headEnd type="none" w="med" len="med"/>
                  <a:tailEnd type="none" w="med" len="med"/>
                </a:ln>
                <a:solidFill>
                  <a:srgbClr val="000000"/>
                </a:solidFill>
                <a:latin typeface="楷体" pitchFamily="49" charset="-122"/>
                <a:ea typeface="楷体" pitchFamily="49" charset="-122"/>
                <a:sym typeface="Wingdings"/>
              </a:rPr>
              <a:t>。</a:t>
            </a:r>
            <a:endParaRPr b="1">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ppt_x</p:attrName>
                                        </p:attrNameLst>
                                      </p:cBhvr>
                                      <p:tavLst>
                                        <p:tav tm="0">
                                          <p:val>
                                            <p:strVal val="#ppt_x"/>
                                          </p:val>
                                        </p:tav>
                                        <p:tav tm="100000">
                                          <p:val>
                                            <p:strVal val="#ppt_x"/>
                                          </p:val>
                                        </p:tav>
                                      </p:tavLst>
                                    </p:anim>
                                    <p:anim calcmode="lin" valueType="num">
                                      <p:cBhvr>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p:cTn id="13" dur="500" fill="hold"/>
                                        <p:tgtEl>
                                          <p:spTgt spid="15364"/>
                                        </p:tgtEl>
                                        <p:attrNameLst>
                                          <p:attrName>ppt_x</p:attrName>
                                        </p:attrNameLst>
                                      </p:cBhvr>
                                      <p:tavLst>
                                        <p:tav tm="0">
                                          <p:val>
                                            <p:strVal val="#ppt_x"/>
                                          </p:val>
                                        </p:tav>
                                        <p:tav tm="100000">
                                          <p:val>
                                            <p:strVal val="#ppt_x"/>
                                          </p:val>
                                        </p:tav>
                                      </p:tavLst>
                                    </p:anim>
                                    <p:anim calcmode="lin" valueType="num">
                                      <p:cBhvr>
                                        <p:cTn id="1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a:extLst>
              <a:ext uri="{FF2B5EF4-FFF2-40B4-BE49-F238E27FC236}">
                <a16:creationId xmlns:a16="http://schemas.microsoft.com/office/drawing/2014/main" id="{DD5B795F-1C68-456D-8D5D-002F8CFA7CF8}"/>
              </a:ext>
            </a:extLst>
          </p:cNvPr>
          <p:cNvSpPr>
            <a:spLocks noChangeArrowheads="1"/>
          </p:cNvSpPr>
          <p:nvPr/>
        </p:nvSpPr>
        <p:spPr bwMode="auto">
          <a:xfrm>
            <a:off x="1385888" y="303610"/>
            <a:ext cx="64805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50"/>
          </a:p>
        </p:txBody>
      </p:sp>
      <p:sp>
        <p:nvSpPr>
          <p:cNvPr id="66563" name="矩形 3">
            <a:extLst>
              <a:ext uri="{FF2B5EF4-FFF2-40B4-BE49-F238E27FC236}">
                <a16:creationId xmlns:a16="http://schemas.microsoft.com/office/drawing/2014/main" id="{26122513-DC98-4B4C-9784-1FB1A4CDB4BB}"/>
              </a:ext>
            </a:extLst>
          </p:cNvPr>
          <p:cNvSpPr>
            <a:spLocks noChangeArrowheads="1"/>
          </p:cNvSpPr>
          <p:nvPr/>
        </p:nvSpPr>
        <p:spPr bwMode="auto">
          <a:xfrm>
            <a:off x="2519362" y="2655094"/>
            <a:ext cx="1023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a:solidFill>
                  <a:srgbClr val="00B050"/>
                </a:solidFill>
              </a:rPr>
              <a:t>验钞机</a:t>
            </a:r>
          </a:p>
        </p:txBody>
      </p:sp>
      <p:pic>
        <p:nvPicPr>
          <p:cNvPr id="66564" name="图片 4" descr="T1MV5EXa0DXXXuWi.8_100846.jpg_460x460">
            <a:extLst>
              <a:ext uri="{FF2B5EF4-FFF2-40B4-BE49-F238E27FC236}">
                <a16:creationId xmlns:a16="http://schemas.microsoft.com/office/drawing/2014/main" id="{85645988-2E6A-421C-8BBF-27EA4D4C1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47" t="27632" r="2588" b="13657"/>
          <a:stretch>
            <a:fillRect/>
          </a:stretch>
        </p:blipFill>
        <p:spPr bwMode="auto">
          <a:xfrm>
            <a:off x="1595438" y="3165873"/>
            <a:ext cx="2684860" cy="1693069"/>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pic>
        <p:nvPicPr>
          <p:cNvPr id="66565" name="图片 6" descr="x71suhV6rpOdcvtJGIo9EQ">
            <a:extLst>
              <a:ext uri="{FF2B5EF4-FFF2-40B4-BE49-F238E27FC236}">
                <a16:creationId xmlns:a16="http://schemas.microsoft.com/office/drawing/2014/main" id="{480F77CF-A026-4682-9826-A7BBC6F25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46" t="4454" r="23306" b="5629"/>
          <a:stretch>
            <a:fillRect/>
          </a:stretch>
        </p:blipFill>
        <p:spPr bwMode="auto">
          <a:xfrm>
            <a:off x="5381625" y="411956"/>
            <a:ext cx="2120504" cy="3143250"/>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pic>
        <p:nvPicPr>
          <p:cNvPr id="66566" name="图片 7" descr="t01b89387e9bb5efa4e">
            <a:extLst>
              <a:ext uri="{FF2B5EF4-FFF2-40B4-BE49-F238E27FC236}">
                <a16:creationId xmlns:a16="http://schemas.microsoft.com/office/drawing/2014/main" id="{3211DFDA-61AF-4977-B922-ED9C94471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391" y="411957"/>
            <a:ext cx="2672953" cy="21645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pic>
      <p:sp>
        <p:nvSpPr>
          <p:cNvPr id="66567" name="矩形 8">
            <a:extLst>
              <a:ext uri="{FF2B5EF4-FFF2-40B4-BE49-F238E27FC236}">
                <a16:creationId xmlns:a16="http://schemas.microsoft.com/office/drawing/2014/main" id="{3277A861-0A0E-43BB-A1E9-BE4D5760D544}"/>
              </a:ext>
            </a:extLst>
          </p:cNvPr>
          <p:cNvSpPr>
            <a:spLocks noChangeArrowheads="1"/>
          </p:cNvSpPr>
          <p:nvPr/>
        </p:nvSpPr>
        <p:spPr bwMode="auto">
          <a:xfrm>
            <a:off x="4301728" y="3817144"/>
            <a:ext cx="1023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a:solidFill>
                  <a:srgbClr val="00B050"/>
                </a:solidFill>
              </a:rPr>
              <a:t>灭蚊灯</a:t>
            </a:r>
          </a:p>
        </p:txBody>
      </p:sp>
      <p:sp>
        <p:nvSpPr>
          <p:cNvPr id="66568" name="矩形 9">
            <a:extLst>
              <a:ext uri="{FF2B5EF4-FFF2-40B4-BE49-F238E27FC236}">
                <a16:creationId xmlns:a16="http://schemas.microsoft.com/office/drawing/2014/main" id="{7867C3C8-D2BB-448B-8CA4-8417536B96F5}"/>
              </a:ext>
            </a:extLst>
          </p:cNvPr>
          <p:cNvSpPr>
            <a:spLocks noChangeArrowheads="1"/>
          </p:cNvSpPr>
          <p:nvPr/>
        </p:nvSpPr>
        <p:spPr bwMode="auto">
          <a:xfrm>
            <a:off x="5929312" y="3651647"/>
            <a:ext cx="10239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a:solidFill>
                  <a:srgbClr val="00B050"/>
                </a:solidFill>
              </a:rPr>
              <a:t>消毒柜</a:t>
            </a: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744</Words>
  <Application>Microsoft Office PowerPoint</Application>
  <PresentationFormat>全屏显示(16:9)</PresentationFormat>
  <Paragraphs>94</Paragraphs>
  <Slides>19</Slides>
  <Notes>2</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等线</vt:lpstr>
      <vt:lpstr>黑体</vt:lpstr>
      <vt:lpstr>华文细黑</vt:lpstr>
      <vt:lpstr>楷体</vt:lpstr>
      <vt:lpstr>楷体_GB2312</vt:lpstr>
      <vt:lpstr>宋体</vt:lpstr>
      <vt:lpstr>Arial</vt:lpstr>
      <vt:lpstr>Calibri</vt:lpstr>
      <vt:lpstr>Calibri Light</vt:lpstr>
      <vt:lpstr>Tahoma</vt:lpstr>
      <vt:lpstr>Times New Roman</vt:lpstr>
      <vt:lpstr>Office 主题​​</vt:lpstr>
      <vt:lpstr>第三章   光现象</vt:lpstr>
      <vt:lpstr>    通过前面的学习，我们知道人耳能听到的声音有一个范围，那么在光的色散现象中，是不是也存在着我们看不见的光呢？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光谱： 把光按照频率由低到高的顺序依次排列成的图像。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声现象</dc:title>
  <dc:creator>lenovo07</dc:creator>
  <cp:lastModifiedBy>lenovo07</cp:lastModifiedBy>
  <cp:revision>4</cp:revision>
  <dcterms:created xsi:type="dcterms:W3CDTF">2021-09-03T05:57:51Z</dcterms:created>
  <dcterms:modified xsi:type="dcterms:W3CDTF">2021-09-03T06:04:58Z</dcterms:modified>
</cp:coreProperties>
</file>