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57" r:id="rId4"/>
    <p:sldId id="322" r:id="rId5"/>
    <p:sldId id="344" r:id="rId6"/>
    <p:sldId id="323" r:id="rId7"/>
    <p:sldId id="347" r:id="rId8"/>
    <p:sldId id="349" r:id="rId9"/>
    <p:sldId id="348" r:id="rId10"/>
    <p:sldId id="329" r:id="rId11"/>
    <p:sldId id="345" r:id="rId12"/>
    <p:sldId id="350" r:id="rId13"/>
    <p:sldId id="352" r:id="rId14"/>
    <p:sldId id="353" r:id="rId15"/>
    <p:sldId id="355" r:id="rId16"/>
    <p:sldId id="351" r:id="rId17"/>
    <p:sldId id="268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489B-7159-4F4A-9A06-487091C9392A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0E74-68FD-414E-9EB6-06B6292C9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9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>
            <a:extLst>
              <a:ext uri="{FF2B5EF4-FFF2-40B4-BE49-F238E27FC236}">
                <a16:creationId xmlns:a16="http://schemas.microsoft.com/office/drawing/2014/main" id="{0840F427-6F9D-46A5-A8BC-A77AE0DCF733}"/>
              </a:ext>
            </a:extLst>
          </p:cNvPr>
          <p:cNvSpPr>
            <a:spLocks noGrp="1" noRot="1" noChangeArrowheads="1"/>
          </p:cNvSpPr>
          <p:nvPr>
            <p:ph type="sldImg"/>
          </p:nvPr>
        </p:nvSpPr>
        <p:spPr>
          <a:ln/>
        </p:spPr>
      </p:sp>
      <p:sp>
        <p:nvSpPr>
          <p:cNvPr id="61443" name="文本占位符 2">
            <a:extLst>
              <a:ext uri="{FF2B5EF4-FFF2-40B4-BE49-F238E27FC236}">
                <a16:creationId xmlns:a16="http://schemas.microsoft.com/office/drawing/2014/main" id="{2447BD40-C29E-44E6-8070-A211AAF9F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2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01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171450"/>
            <a:ext cx="8540750" cy="8572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200151"/>
            <a:ext cx="8153400" cy="3374231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02F4F76-FA4C-4FEE-9E98-C600F72F2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CF64EAD6-2E17-4306-8EAA-1B0E0AC77BC1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936BD6F-E65C-4F9B-88E5-4AE260F9E1E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F250EA8-DF1E-4213-BA73-B4508FB3E2A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2877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5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3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0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78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0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70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8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9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1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3073">
            <a:extLst>
              <a:ext uri="{FF2B5EF4-FFF2-40B4-BE49-F238E27FC236}">
                <a16:creationId xmlns:a16="http://schemas.microsoft.com/office/drawing/2014/main" id="{D7FCB870-64F9-47B0-A60B-FA9608CD6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1597819"/>
            <a:ext cx="5829300" cy="1102519"/>
          </a:xfrm>
          <a:ln cap="flat" algn="ctr"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zh-CN" altLang="en-US" sz="3300" b="1"/>
              <a:t>第二章</a:t>
            </a:r>
            <a:r>
              <a:rPr lang="en-US" altLang="zh-CN" sz="3300" b="1"/>
              <a:t>   </a:t>
            </a:r>
            <a:r>
              <a:rPr lang="zh-CN" altLang="en-US" sz="3300" b="1"/>
              <a:t>物态变化</a:t>
            </a:r>
          </a:p>
        </p:txBody>
      </p:sp>
      <p:sp>
        <p:nvSpPr>
          <p:cNvPr id="6146" name="副标题 3074">
            <a:extLst>
              <a:ext uri="{FF2B5EF4-FFF2-40B4-BE49-F238E27FC236}">
                <a16:creationId xmlns:a16="http://schemas.microsoft.com/office/drawing/2014/main" id="{A122E0A6-856B-4BDA-A28A-020512E13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2914650"/>
            <a:ext cx="4800600" cy="589360"/>
          </a:xfrm>
          <a:noFill/>
          <a:ln cap="flat" algn="ctr"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2.3 </a:t>
            </a:r>
            <a:r>
              <a:rPr lang="zh-CN" altLang="en-US" sz="2400" b="1" dirty="0">
                <a:solidFill>
                  <a:srgbClr val="FF0000"/>
                </a:solidFill>
              </a:rPr>
              <a:t>熔化和凝固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内容占位符 2">
            <a:extLst>
              <a:ext uri="{FF2B5EF4-FFF2-40B4-BE49-F238E27FC236}">
                <a16:creationId xmlns:a16="http://schemas.microsoft.com/office/drawing/2014/main" id="{1202FBEA-3DB3-4C6A-A877-ECB460A535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6226969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【三、熔化凝固的应用】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4" name="内容占位符 2">
            <a:extLst>
              <a:ext uri="{FF2B5EF4-FFF2-40B4-BE49-F238E27FC236}">
                <a16:creationId xmlns:a16="http://schemas.microsoft.com/office/drawing/2014/main" id="{FC9E3E26-CA6E-4EE5-A013-7C0BCB1E4261}"/>
              </a:ext>
            </a:extLst>
          </p:cNvPr>
          <p:cNvSpPr>
            <a:spLocks noGrp="1"/>
          </p:cNvSpPr>
          <p:nvPr/>
        </p:nvSpPr>
        <p:spPr>
          <a:xfrm>
            <a:off x="1500188" y="4516041"/>
            <a:ext cx="6200775" cy="35004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生活中有对我们造成不利影响的熔化、凝固吗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？如何避免？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2228" name="图片 1">
            <a:extLst>
              <a:ext uri="{FF2B5EF4-FFF2-40B4-BE49-F238E27FC236}">
                <a16:creationId xmlns:a16="http://schemas.microsoft.com/office/drawing/2014/main" id="{807EE23A-A6E8-470B-99C1-98537F514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16174" r="7045" b="54747"/>
          <a:stretch>
            <a:fillRect/>
          </a:stretch>
        </p:blipFill>
        <p:spPr bwMode="auto">
          <a:xfrm>
            <a:off x="1709737" y="681038"/>
            <a:ext cx="5605463" cy="3655219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94B4E4A-3D35-4541-9FA5-4707F98DD2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466" y="1222773"/>
            <a:ext cx="3990975" cy="2115740"/>
          </a:xfrm>
          <a:ln cap="flat" algn="ctr"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l"/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宋体" pitchFamily="2" charset="-122"/>
                <a:cs typeface="宋体" panose="02010600030101010101" pitchFamily="2" charset="-122"/>
                <a:sym typeface="Wingdings"/>
              </a:rPr>
              <a:t>1.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宋体" pitchFamily="2" charset="-122"/>
                <a:cs typeface="宋体" panose="02010600030101010101" pitchFamily="2" charset="-122"/>
                <a:sym typeface="Wingdings"/>
              </a:rPr>
              <a:t>说出下列物态变化名称；</a:t>
            </a:r>
            <a:b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宋体" pitchFamily="2" charset="-122"/>
                <a:cs typeface="宋体" panose="02010600030101010101" pitchFamily="2" charset="-122"/>
                <a:sym typeface="Wingdings"/>
              </a:rPr>
            </a:b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宋体" pitchFamily="2" charset="-122"/>
                <a:cs typeface="宋体" panose="02010600030101010101" pitchFamily="2" charset="-122"/>
                <a:sym typeface="+mn-ea"/>
              </a:rPr>
              <a:t>冰棒化成水：</a:t>
            </a:r>
            <a:b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宋体" pitchFamily="2" charset="-122"/>
                <a:cs typeface="宋体" panose="02010600030101010101" pitchFamily="2" charset="-122"/>
                <a:sym typeface="+mn-ea"/>
              </a:rPr>
            </a:br>
            <a:b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宋体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宋体" pitchFamily="2" charset="-122"/>
                <a:cs typeface="宋体" panose="02010600030101010101" pitchFamily="2" charset="-122"/>
                <a:sym typeface="+mn-ea"/>
              </a:rPr>
              <a:t>钢水浇铸成火车轮：</a:t>
            </a:r>
            <a:b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宋体" pitchFamily="2" charset="-122"/>
                <a:cs typeface="宋体" panose="02010600030101010101" pitchFamily="2" charset="-122"/>
                <a:sym typeface="+mn-ea"/>
              </a:rPr>
            </a:br>
            <a:b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宋体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宋体" pitchFamily="2" charset="-122"/>
                <a:cs typeface="宋体" panose="02010600030101010101" pitchFamily="2" charset="-122"/>
                <a:sym typeface="+mn-ea"/>
              </a:rPr>
              <a:t>把废塑料回收再制成塑料产品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宋体" pitchFamily="2" charset="-122"/>
                <a:cs typeface="宋体" panose="02010600030101010101" pitchFamily="2" charset="-122"/>
                <a:sym typeface="+mn-ea"/>
              </a:rPr>
              <a:t>:</a:t>
            </a:r>
            <a:endParaRPr lang="zh-CN" altLang="en-US" sz="2100" b="1">
              <a:latin typeface="宋体" pitchFamily="2" charset="-122"/>
              <a:cs typeface="宋体" panose="02010600030101010101" pitchFamily="2" charset="-122"/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10ABE0D0-9F50-49FB-855C-CC0718741654}"/>
              </a:ext>
            </a:extLst>
          </p:cNvPr>
          <p:cNvSpPr txBox="1"/>
          <p:nvPr/>
        </p:nvSpPr>
        <p:spPr>
          <a:xfrm>
            <a:off x="3114675" y="1547812"/>
            <a:ext cx="2039541" cy="41549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sym typeface="Wingdings"/>
              </a:rPr>
              <a:t>熔化</a:t>
            </a:r>
            <a:endParaRPr lang="zh-CN" altLang="en-US" sz="21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ABABAABD-3D61-4A17-91ED-5AB162DFFE64}"/>
              </a:ext>
            </a:extLst>
          </p:cNvPr>
          <p:cNvSpPr txBox="1"/>
          <p:nvPr/>
        </p:nvSpPr>
        <p:spPr>
          <a:xfrm>
            <a:off x="3869531" y="2168128"/>
            <a:ext cx="1649016" cy="41549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sym typeface="Wingdings"/>
              </a:rPr>
              <a:t>凝固</a:t>
            </a:r>
            <a:endParaRPr lang="zh-CN" altLang="en-US" sz="21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6FFFB243-F94E-4D79-903C-D9605E9ABB0B}"/>
              </a:ext>
            </a:extLst>
          </p:cNvPr>
          <p:cNvSpPr txBox="1"/>
          <p:nvPr/>
        </p:nvSpPr>
        <p:spPr>
          <a:xfrm>
            <a:off x="5274469" y="2789635"/>
            <a:ext cx="2074069" cy="41549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sym typeface="Wingdings"/>
              </a:rPr>
              <a:t>先熔化再凝固</a:t>
            </a:r>
            <a:endParaRPr lang="zh-CN" altLang="en-US" sz="21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53254" name="TextBox 5">
            <a:extLst>
              <a:ext uri="{FF2B5EF4-FFF2-40B4-BE49-F238E27FC236}">
                <a16:creationId xmlns:a16="http://schemas.microsoft.com/office/drawing/2014/main" id="{94C7EA78-6162-4B1E-A95B-1E82861D5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673" y="33338"/>
            <a:ext cx="1930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随堂练习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  <p:bldP spid="65542" grpId="0" animBg="1"/>
      <p:bldP spid="655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31B3D4FB-0F51-47A6-BB01-DD1EFCCAF1CB}"/>
              </a:ext>
            </a:extLst>
          </p:cNvPr>
          <p:cNvSpPr txBox="1"/>
          <p:nvPr/>
        </p:nvSpPr>
        <p:spPr>
          <a:xfrm>
            <a:off x="1500188" y="1036797"/>
            <a:ext cx="5994797" cy="73866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2.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如图所示，是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A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、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B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两种物质温度随时间变化的图像，下列关于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A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和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B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的说法正确的是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(    )</a:t>
            </a:r>
            <a:endParaRPr lang="en-US" altLang="zh-CN" sz="2100" b="1">
              <a:latin typeface="宋体" pitchFamily="2" charset="-122"/>
              <a:cs typeface="宋体" panose="02010600030101010101" pitchFamily="2" charset="-122"/>
            </a:endParaRPr>
          </a:p>
        </p:txBody>
      </p:sp>
      <p:sp>
        <p:nvSpPr>
          <p:cNvPr id="54275" name="Rectangle 55">
            <a:extLst>
              <a:ext uri="{FF2B5EF4-FFF2-40B4-BE49-F238E27FC236}">
                <a16:creationId xmlns:a16="http://schemas.microsoft.com/office/drawing/2014/main" id="{60A4FFBB-698F-4399-A801-571735C94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1935719"/>
            <a:ext cx="294084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SzPct val="100000"/>
              <a:buFontTx/>
              <a:buAutoNum type="alphaUcPeriod"/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两种物质熔化都需要</a:t>
            </a:r>
          </a:p>
          <a:p>
            <a:pPr>
              <a:buSzPct val="100000"/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   达到一定温度。</a:t>
            </a:r>
          </a:p>
          <a:p>
            <a:pPr>
              <a:buSzPct val="100000"/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B. A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物质吸热，不一定</a:t>
            </a:r>
          </a:p>
          <a:p>
            <a:pPr>
              <a:buSzPct val="100000"/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   会熔化，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物质吸热</a:t>
            </a:r>
          </a:p>
          <a:p>
            <a:pPr>
              <a:buSzPct val="100000"/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   就开始熔化。 </a:t>
            </a:r>
          </a:p>
          <a:p>
            <a:pPr>
              <a:buSzPct val="100000"/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C. A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在熔化过程中都</a:t>
            </a:r>
          </a:p>
          <a:p>
            <a:pPr>
              <a:buSzPct val="100000"/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   要吸热，温度升高。 </a:t>
            </a:r>
          </a:p>
          <a:p>
            <a:pPr>
              <a:buSzPct val="100000"/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D. A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在熔化过程耗时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9min;</a:t>
            </a:r>
          </a:p>
          <a:p>
            <a:pPr>
              <a:buSzPct val="100000"/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   B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在熔化过程耗时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8min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grpSp>
        <p:nvGrpSpPr>
          <p:cNvPr id="54276" name="Group 97">
            <a:extLst>
              <a:ext uri="{FF2B5EF4-FFF2-40B4-BE49-F238E27FC236}">
                <a16:creationId xmlns:a16="http://schemas.microsoft.com/office/drawing/2014/main" id="{5540D1A3-1254-4881-8746-DBBDF812492B}"/>
              </a:ext>
            </a:extLst>
          </p:cNvPr>
          <p:cNvGrpSpPr>
            <a:grpSpLocks/>
          </p:cNvGrpSpPr>
          <p:nvPr/>
        </p:nvGrpSpPr>
        <p:grpSpPr bwMode="auto">
          <a:xfrm>
            <a:off x="4787504" y="2031207"/>
            <a:ext cx="2787253" cy="2572941"/>
            <a:chOff x="3061" y="1525"/>
            <a:chExt cx="2341" cy="2161"/>
          </a:xfrm>
        </p:grpSpPr>
        <p:grpSp>
          <p:nvGrpSpPr>
            <p:cNvPr id="54277" name="Group 57">
              <a:extLst>
                <a:ext uri="{FF2B5EF4-FFF2-40B4-BE49-F238E27FC236}">
                  <a16:creationId xmlns:a16="http://schemas.microsoft.com/office/drawing/2014/main" id="{A3F17BC0-F174-4F0D-95A7-EDB12228A1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1525"/>
              <a:ext cx="2341" cy="2161"/>
              <a:chOff x="1247" y="1117"/>
              <a:chExt cx="2341" cy="2161"/>
            </a:xfrm>
          </p:grpSpPr>
          <p:sp>
            <p:nvSpPr>
              <p:cNvPr id="54278" name="Line 58">
                <a:extLst>
                  <a:ext uri="{FF2B5EF4-FFF2-40B4-BE49-F238E27FC236}">
                    <a16:creationId xmlns:a16="http://schemas.microsoft.com/office/drawing/2014/main" id="{1A4A515E-1DD5-4593-AFB0-7D5DFD321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7" y="1205"/>
                <a:ext cx="0" cy="1613"/>
              </a:xfrm>
              <a:prstGeom prst="line">
                <a:avLst/>
              </a:prstGeom>
              <a:noFill/>
              <a:ln w="2857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79" name="Text Box 59">
                <a:extLst>
                  <a:ext uri="{FF2B5EF4-FFF2-40B4-BE49-F238E27FC236}">
                    <a16:creationId xmlns:a16="http://schemas.microsoft.com/office/drawing/2014/main" id="{ED69751E-FB01-4946-A17E-BC4844109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2658"/>
                <a:ext cx="415" cy="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SzPct val="100000"/>
                </a:pPr>
                <a:r>
                  <a:rPr lang="en-US" altLang="zh-CN" sz="2100" b="1">
                    <a:latin typeface="楷体_GB2312" pitchFamily="49" charset="-122"/>
                    <a:ea typeface="楷体_GB2312" pitchFamily="49" charset="-122"/>
                  </a:rPr>
                  <a:t>40</a:t>
                </a:r>
              </a:p>
            </p:txBody>
          </p:sp>
          <p:sp>
            <p:nvSpPr>
              <p:cNvPr id="54280" name="Line 60">
                <a:extLst>
                  <a:ext uri="{FF2B5EF4-FFF2-40B4-BE49-F238E27FC236}">
                    <a16:creationId xmlns:a16="http://schemas.microsoft.com/office/drawing/2014/main" id="{1B68DB10-FA60-4A1B-906D-5AE85EFE9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2" y="2666"/>
                <a:ext cx="75" cy="0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81" name="Line 61">
                <a:extLst>
                  <a:ext uri="{FF2B5EF4-FFF2-40B4-BE49-F238E27FC236}">
                    <a16:creationId xmlns:a16="http://schemas.microsoft.com/office/drawing/2014/main" id="{906E76B0-0CCD-4368-BAFF-DA43709BD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2" y="2519"/>
                <a:ext cx="75" cy="0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82" name="Line 62">
                <a:extLst>
                  <a:ext uri="{FF2B5EF4-FFF2-40B4-BE49-F238E27FC236}">
                    <a16:creationId xmlns:a16="http://schemas.microsoft.com/office/drawing/2014/main" id="{50A2BC5D-C639-48A7-A372-CD0E4CA7A1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2" y="2372"/>
                <a:ext cx="75" cy="0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83" name="Line 63">
                <a:extLst>
                  <a:ext uri="{FF2B5EF4-FFF2-40B4-BE49-F238E27FC236}">
                    <a16:creationId xmlns:a16="http://schemas.microsoft.com/office/drawing/2014/main" id="{9305A3F2-F9E2-49CC-A574-8699B8EB3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2" y="2225"/>
                <a:ext cx="75" cy="0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84" name="Line 64">
                <a:extLst>
                  <a:ext uri="{FF2B5EF4-FFF2-40B4-BE49-F238E27FC236}">
                    <a16:creationId xmlns:a16="http://schemas.microsoft.com/office/drawing/2014/main" id="{49AF0FAE-AEFE-4A87-ABE0-CF6B69EFA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8" y="2079"/>
                <a:ext cx="178" cy="0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85" name="Line 65">
                <a:extLst>
                  <a:ext uri="{FF2B5EF4-FFF2-40B4-BE49-F238E27FC236}">
                    <a16:creationId xmlns:a16="http://schemas.microsoft.com/office/drawing/2014/main" id="{A6D78807-BA2B-4C99-9C07-C30F5AFF0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2" y="1932"/>
                <a:ext cx="75" cy="0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86" name="Line 66">
                <a:extLst>
                  <a:ext uri="{FF2B5EF4-FFF2-40B4-BE49-F238E27FC236}">
                    <a16:creationId xmlns:a16="http://schemas.microsoft.com/office/drawing/2014/main" id="{CD3B1481-7002-4D1E-ACCC-295305663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2" y="1785"/>
                <a:ext cx="75" cy="0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87" name="Line 67">
                <a:extLst>
                  <a:ext uri="{FF2B5EF4-FFF2-40B4-BE49-F238E27FC236}">
                    <a16:creationId xmlns:a16="http://schemas.microsoft.com/office/drawing/2014/main" id="{81E63114-9568-41B6-AE1D-8460CBF27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2" y="1639"/>
                <a:ext cx="75" cy="0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88" name="Line 68">
                <a:extLst>
                  <a:ext uri="{FF2B5EF4-FFF2-40B4-BE49-F238E27FC236}">
                    <a16:creationId xmlns:a16="http://schemas.microsoft.com/office/drawing/2014/main" id="{BB064CDF-1297-49BD-991C-947025622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2" y="1492"/>
                <a:ext cx="75" cy="0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89" name="Line 69">
                <a:extLst>
                  <a:ext uri="{FF2B5EF4-FFF2-40B4-BE49-F238E27FC236}">
                    <a16:creationId xmlns:a16="http://schemas.microsoft.com/office/drawing/2014/main" id="{44276172-973C-4490-A5B3-62A27E1A8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8" y="1346"/>
                <a:ext cx="189" cy="0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90" name="Line 70">
                <a:extLst>
                  <a:ext uri="{FF2B5EF4-FFF2-40B4-BE49-F238E27FC236}">
                    <a16:creationId xmlns:a16="http://schemas.microsoft.com/office/drawing/2014/main" id="{EFB2CD84-5FF3-4CD1-A29F-CB73E2C947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8" y="2812"/>
                <a:ext cx="189" cy="0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91" name="Text Box 71">
                <a:extLst>
                  <a:ext uri="{FF2B5EF4-FFF2-40B4-BE49-F238E27FC236}">
                    <a16:creationId xmlns:a16="http://schemas.microsoft.com/office/drawing/2014/main" id="{D0C53537-AE52-4887-8CF5-3B4F73E2B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" y="1214"/>
                <a:ext cx="415" cy="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SzPct val="100000"/>
                </a:pPr>
                <a:r>
                  <a:rPr lang="en-US" altLang="zh-CN" sz="2100" b="1">
                    <a:latin typeface="楷体_GB2312" pitchFamily="49" charset="-122"/>
                    <a:ea typeface="楷体_GB2312" pitchFamily="49" charset="-122"/>
                  </a:rPr>
                  <a:t>50</a:t>
                </a:r>
              </a:p>
            </p:txBody>
          </p:sp>
          <p:sp>
            <p:nvSpPr>
              <p:cNvPr id="54292" name="Text Box 72">
                <a:extLst>
                  <a:ext uri="{FF2B5EF4-FFF2-40B4-BE49-F238E27FC236}">
                    <a16:creationId xmlns:a16="http://schemas.microsoft.com/office/drawing/2014/main" id="{B0BA16A7-636C-4A77-B6D1-48255FF88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32"/>
                <a:ext cx="41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SzPct val="100000"/>
                </a:pPr>
                <a:r>
                  <a:rPr lang="en-US" altLang="zh-CN" sz="2100" b="1">
                    <a:latin typeface="楷体_GB2312" pitchFamily="49" charset="-122"/>
                    <a:ea typeface="楷体_GB2312" pitchFamily="49" charset="-122"/>
                  </a:rPr>
                  <a:t>5</a:t>
                </a:r>
              </a:p>
            </p:txBody>
          </p:sp>
          <p:sp>
            <p:nvSpPr>
              <p:cNvPr id="22552" name="Text Box 73">
                <a:extLst>
                  <a:ext uri="{FF2B5EF4-FFF2-40B4-BE49-F238E27FC236}">
                    <a16:creationId xmlns:a16="http://schemas.microsoft.com/office/drawing/2014/main" id="{D4CF842C-EA74-4955-9AA9-EFA6C020ABC8}"/>
                  </a:ext>
                </a:extLst>
              </p:cNvPr>
              <p:cNvSpPr txBox="1"/>
              <p:nvPr/>
            </p:nvSpPr>
            <p:spPr>
              <a:xfrm>
                <a:off x="1746" y="1117"/>
                <a:ext cx="697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7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115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623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480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indent="0"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zh-CN" altLang="en-US" sz="135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  <a:sym typeface="Wingdings"/>
                  </a:rPr>
                  <a:t>温度</a:t>
                </a:r>
                <a:r>
                  <a:rPr lang="en-US" altLang="zh-CN" sz="135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  <a:sym typeface="Wingdings"/>
                  </a:rPr>
                  <a:t>/℃</a:t>
                </a:r>
                <a:endParaRPr lang="en-US" altLang="zh-CN" sz="135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54294" name="Line 74">
                <a:extLst>
                  <a:ext uri="{FF2B5EF4-FFF2-40B4-BE49-F238E27FC236}">
                    <a16:creationId xmlns:a16="http://schemas.microsoft.com/office/drawing/2014/main" id="{4D67CA06-2B45-4739-AA3E-BF129D483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7" y="2812"/>
                <a:ext cx="1813" cy="0"/>
              </a:xfrm>
              <a:prstGeom prst="line">
                <a:avLst/>
              </a:prstGeom>
              <a:noFill/>
              <a:ln w="2857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95" name="Line 75">
                <a:extLst>
                  <a:ext uri="{FF2B5EF4-FFF2-40B4-BE49-F238E27FC236}">
                    <a16:creationId xmlns:a16="http://schemas.microsoft.com/office/drawing/2014/main" id="{2EFAFC3A-79F9-4075-9452-0C0AB9513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7" y="2812"/>
                <a:ext cx="0" cy="148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96" name="Line 76">
                <a:extLst>
                  <a:ext uri="{FF2B5EF4-FFF2-40B4-BE49-F238E27FC236}">
                    <a16:creationId xmlns:a16="http://schemas.microsoft.com/office/drawing/2014/main" id="{92E1CDB3-338E-41CA-92C9-A156BF873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8" y="2812"/>
                <a:ext cx="0" cy="74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97" name="Line 77">
                <a:extLst>
                  <a:ext uri="{FF2B5EF4-FFF2-40B4-BE49-F238E27FC236}">
                    <a16:creationId xmlns:a16="http://schemas.microsoft.com/office/drawing/2014/main" id="{31EF1F66-95B3-4031-9BAC-D4BD45EFC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9" y="2812"/>
                <a:ext cx="0" cy="74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98" name="Line 78">
                <a:extLst>
                  <a:ext uri="{FF2B5EF4-FFF2-40B4-BE49-F238E27FC236}">
                    <a16:creationId xmlns:a16="http://schemas.microsoft.com/office/drawing/2014/main" id="{3E9789AC-EF6D-44B6-B6B1-79AA85C5F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0" y="2812"/>
                <a:ext cx="0" cy="74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299" name="Line 79">
                <a:extLst>
                  <a:ext uri="{FF2B5EF4-FFF2-40B4-BE49-F238E27FC236}">
                    <a16:creationId xmlns:a16="http://schemas.microsoft.com/office/drawing/2014/main" id="{634F3A55-9FCB-4438-9C99-F4DE56374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1" y="2812"/>
                <a:ext cx="0" cy="74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300" name="Line 80">
                <a:extLst>
                  <a:ext uri="{FF2B5EF4-FFF2-40B4-BE49-F238E27FC236}">
                    <a16:creationId xmlns:a16="http://schemas.microsoft.com/office/drawing/2014/main" id="{1CE4005D-BEC4-4DB1-9D9C-2425F8D17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2" y="2812"/>
                <a:ext cx="0" cy="148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301" name="Line 81">
                <a:extLst>
                  <a:ext uri="{FF2B5EF4-FFF2-40B4-BE49-F238E27FC236}">
                    <a16:creationId xmlns:a16="http://schemas.microsoft.com/office/drawing/2014/main" id="{2D2177E6-3C41-4173-8B91-0E9FF485A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3" y="2812"/>
                <a:ext cx="0" cy="75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302" name="Line 82">
                <a:extLst>
                  <a:ext uri="{FF2B5EF4-FFF2-40B4-BE49-F238E27FC236}">
                    <a16:creationId xmlns:a16="http://schemas.microsoft.com/office/drawing/2014/main" id="{695C3C34-01EC-4BC6-8BB5-182E36998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4" y="2812"/>
                <a:ext cx="0" cy="75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303" name="Line 83">
                <a:extLst>
                  <a:ext uri="{FF2B5EF4-FFF2-40B4-BE49-F238E27FC236}">
                    <a16:creationId xmlns:a16="http://schemas.microsoft.com/office/drawing/2014/main" id="{C28F4C5F-B2B5-4201-8B24-AED251D2C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6" y="2812"/>
                <a:ext cx="0" cy="75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304" name="Line 84">
                <a:extLst>
                  <a:ext uri="{FF2B5EF4-FFF2-40B4-BE49-F238E27FC236}">
                    <a16:creationId xmlns:a16="http://schemas.microsoft.com/office/drawing/2014/main" id="{33BB5799-BD4E-499C-BC94-B88BFB64C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6" y="2812"/>
                <a:ext cx="0" cy="75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305" name="Line 85">
                <a:extLst>
                  <a:ext uri="{FF2B5EF4-FFF2-40B4-BE49-F238E27FC236}">
                    <a16:creationId xmlns:a16="http://schemas.microsoft.com/office/drawing/2014/main" id="{0EE0CC31-464D-4EF0-9165-DA01D2E03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8" y="2812"/>
                <a:ext cx="0" cy="148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306" name="Line 86">
                <a:extLst>
                  <a:ext uri="{FF2B5EF4-FFF2-40B4-BE49-F238E27FC236}">
                    <a16:creationId xmlns:a16="http://schemas.microsoft.com/office/drawing/2014/main" id="{D8D797B4-3EEF-42B2-AC85-BABE0F0F0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9" y="2812"/>
                <a:ext cx="0" cy="75"/>
              </a:xfrm>
              <a:prstGeom prst="line">
                <a:avLst/>
              </a:prstGeom>
              <a:noFill/>
              <a:ln w="9525" cap="flat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307" name="Text Box 87">
                <a:extLst>
                  <a:ext uri="{FF2B5EF4-FFF2-40B4-BE49-F238E27FC236}">
                    <a16:creationId xmlns:a16="http://schemas.microsoft.com/office/drawing/2014/main" id="{13FF9293-6224-4E36-8964-076C3BBD1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915"/>
                <a:ext cx="42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SzPct val="100000"/>
                </a:pPr>
                <a:r>
                  <a:rPr lang="en-US" altLang="zh-CN" sz="2100" b="1">
                    <a:latin typeface="楷体_GB2312" pitchFamily="49" charset="-122"/>
                    <a:ea typeface="楷体_GB2312" pitchFamily="49" charset="-122"/>
                  </a:rPr>
                  <a:t>0</a:t>
                </a:r>
              </a:p>
            </p:txBody>
          </p:sp>
          <p:sp>
            <p:nvSpPr>
              <p:cNvPr id="54308" name="Text Box 88">
                <a:extLst>
                  <a:ext uri="{FF2B5EF4-FFF2-40B4-BE49-F238E27FC236}">
                    <a16:creationId xmlns:a16="http://schemas.microsoft.com/office/drawing/2014/main" id="{7E14A5C5-8AC9-4357-977C-8E87B7920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6" y="2922"/>
                <a:ext cx="30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SzPct val="100000"/>
                </a:pPr>
                <a:r>
                  <a:rPr lang="en-US" altLang="zh-CN" sz="2100" b="1">
                    <a:latin typeface="楷体_GB2312" pitchFamily="49" charset="-122"/>
                    <a:ea typeface="楷体_GB2312" pitchFamily="49" charset="-122"/>
                  </a:rPr>
                  <a:t>5</a:t>
                </a:r>
              </a:p>
            </p:txBody>
          </p:sp>
          <p:sp>
            <p:nvSpPr>
              <p:cNvPr id="54309" name="Text Box 89">
                <a:extLst>
                  <a:ext uri="{FF2B5EF4-FFF2-40B4-BE49-F238E27FC236}">
                    <a16:creationId xmlns:a16="http://schemas.microsoft.com/office/drawing/2014/main" id="{229AAD7B-8A9F-440A-BCBF-BB8E9D8A0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2915"/>
                <a:ext cx="49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SzPct val="100000"/>
                </a:pPr>
                <a:r>
                  <a:rPr lang="en-US" altLang="zh-CN" sz="2100" b="1">
                    <a:latin typeface="楷体_GB2312" pitchFamily="49" charset="-122"/>
                    <a:ea typeface="楷体_GB2312" pitchFamily="49" charset="-122"/>
                  </a:rPr>
                  <a:t>10</a:t>
                </a:r>
              </a:p>
            </p:txBody>
          </p:sp>
          <p:sp>
            <p:nvSpPr>
              <p:cNvPr id="54310" name="Freeform 90">
                <a:extLst>
                  <a:ext uri="{FF2B5EF4-FFF2-40B4-BE49-F238E27FC236}">
                    <a16:creationId xmlns:a16="http://schemas.microsoft.com/office/drawing/2014/main" id="{35C5DC27-F832-477C-91E5-2278E7E36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1235"/>
                <a:ext cx="1246" cy="1431"/>
              </a:xfrm>
              <a:custGeom>
                <a:avLst/>
                <a:gdLst>
                  <a:gd name="T0" fmla="*/ 0 w 1406"/>
                  <a:gd name="T1" fmla="*/ 1497 h 1497"/>
                  <a:gd name="T2" fmla="*/ 862 w 1406"/>
                  <a:gd name="T3" fmla="*/ 1179 h 1497"/>
                  <a:gd name="T4" fmla="*/ 1406 w 1406"/>
                  <a:gd name="T5" fmla="*/ 0 h 1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06" h="1497">
                    <a:moveTo>
                      <a:pt x="0" y="1497"/>
                    </a:moveTo>
                    <a:cubicBezTo>
                      <a:pt x="314" y="1462"/>
                      <a:pt x="628" y="1428"/>
                      <a:pt x="862" y="1179"/>
                    </a:cubicBezTo>
                    <a:cubicBezTo>
                      <a:pt x="1096" y="930"/>
                      <a:pt x="1251" y="465"/>
                      <a:pt x="1406" y="0"/>
                    </a:cubicBezTo>
                  </a:path>
                </a:pathLst>
              </a:custGeom>
              <a:noFill/>
              <a:ln w="38100" cap="flat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54311" name="Line 91">
                <a:extLst>
                  <a:ext uri="{FF2B5EF4-FFF2-40B4-BE49-F238E27FC236}">
                    <a16:creationId xmlns:a16="http://schemas.microsoft.com/office/drawing/2014/main" id="{C4848CAF-FC72-4F7E-9E29-7C162988E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1" y="1638"/>
                <a:ext cx="604" cy="881"/>
              </a:xfrm>
              <a:prstGeom prst="line">
                <a:avLst/>
              </a:prstGeom>
              <a:noFill/>
              <a:ln w="38100" cap="flat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312" name="Line 92">
                <a:extLst>
                  <a:ext uri="{FF2B5EF4-FFF2-40B4-BE49-F238E27FC236}">
                    <a16:creationId xmlns:a16="http://schemas.microsoft.com/office/drawing/2014/main" id="{76C354BF-4418-4698-AA83-A3187263B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9" y="1638"/>
                <a:ext cx="755" cy="0"/>
              </a:xfrm>
              <a:prstGeom prst="line">
                <a:avLst/>
              </a:prstGeom>
              <a:noFill/>
              <a:ln w="38100" cap="flat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313" name="Line 93">
                <a:extLst>
                  <a:ext uri="{FF2B5EF4-FFF2-40B4-BE49-F238E27FC236}">
                    <a16:creationId xmlns:a16="http://schemas.microsoft.com/office/drawing/2014/main" id="{C08EB88E-EE9E-4138-A6AB-D9F6BDD98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1" y="1241"/>
                <a:ext cx="150" cy="404"/>
              </a:xfrm>
              <a:prstGeom prst="line">
                <a:avLst/>
              </a:prstGeom>
              <a:noFill/>
              <a:ln w="38100" cap="flat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zh-CN" sz="1350"/>
              </a:p>
            </p:txBody>
          </p:sp>
          <p:sp>
            <p:nvSpPr>
              <p:cNvPr id="54314" name="Text Box 94">
                <a:extLst>
                  <a:ext uri="{FF2B5EF4-FFF2-40B4-BE49-F238E27FC236}">
                    <a16:creationId xmlns:a16="http://schemas.microsoft.com/office/drawing/2014/main" id="{5B2C4E99-825E-4352-AF3D-2D93316BC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1842"/>
                <a:ext cx="45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SzPct val="100000"/>
                </a:pPr>
                <a:r>
                  <a:rPr lang="en-US" altLang="zh-CN" sz="2100" b="1">
                    <a:latin typeface="楷体_GB2312" pitchFamily="49" charset="-122"/>
                    <a:ea typeface="楷体_GB2312" pitchFamily="49" charset="-122"/>
                  </a:rPr>
                  <a:t>A</a:t>
                </a:r>
              </a:p>
            </p:txBody>
          </p:sp>
          <p:sp>
            <p:nvSpPr>
              <p:cNvPr id="54315" name="Text Box 95">
                <a:extLst>
                  <a:ext uri="{FF2B5EF4-FFF2-40B4-BE49-F238E27FC236}">
                    <a16:creationId xmlns:a16="http://schemas.microsoft.com/office/drawing/2014/main" id="{488138F4-8ADE-4BB0-828D-824DB33F5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9" y="1838"/>
                <a:ext cx="45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SzPct val="100000"/>
                </a:pPr>
                <a:r>
                  <a:rPr lang="en-US" altLang="zh-CN" sz="2100" b="1">
                    <a:latin typeface="楷体_GB2312" pitchFamily="49" charset="-122"/>
                    <a:ea typeface="楷体_GB2312" pitchFamily="49" charset="-122"/>
                  </a:rPr>
                  <a:t>B</a:t>
                </a:r>
              </a:p>
            </p:txBody>
          </p:sp>
        </p:grpSp>
        <p:sp>
          <p:nvSpPr>
            <p:cNvPr id="54316" name="Text Box 96">
              <a:extLst>
                <a:ext uri="{FF2B5EF4-FFF2-40B4-BE49-F238E27FC236}">
                  <a16:creationId xmlns:a16="http://schemas.microsoft.com/office/drawing/2014/main" id="{117E13D5-F2F7-4DA2-8E70-0DB04DA9C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" y="2927"/>
              <a:ext cx="725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SzPct val="100000"/>
              </a:pPr>
              <a:r>
                <a:rPr lang="zh-CN" altLang="en-US" sz="1350" b="1">
                  <a:latin typeface="楷体_GB2312" pitchFamily="49" charset="-122"/>
                  <a:ea typeface="楷体_GB2312" pitchFamily="49" charset="-122"/>
                </a:rPr>
                <a:t>时间</a:t>
              </a:r>
              <a:r>
                <a:rPr lang="en-US" altLang="zh-CN" sz="1350" b="1">
                  <a:latin typeface="楷体_GB2312" pitchFamily="49" charset="-122"/>
                  <a:ea typeface="楷体_GB2312" pitchFamily="49" charset="-122"/>
                </a:rPr>
                <a:t>/min</a:t>
              </a:r>
            </a:p>
          </p:txBody>
        </p:sp>
      </p:grpSp>
      <p:sp>
        <p:nvSpPr>
          <p:cNvPr id="34914" name="Text Box 98">
            <a:extLst>
              <a:ext uri="{FF2B5EF4-FFF2-40B4-BE49-F238E27FC236}">
                <a16:creationId xmlns:a16="http://schemas.microsoft.com/office/drawing/2014/main" id="{F8F595C2-E27B-4807-8222-BA06D7C2BFF6}"/>
              </a:ext>
            </a:extLst>
          </p:cNvPr>
          <p:cNvSpPr txBox="1"/>
          <p:nvPr/>
        </p:nvSpPr>
        <p:spPr>
          <a:xfrm>
            <a:off x="6143625" y="1275160"/>
            <a:ext cx="485775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48AAAA37-D63A-4458-8E4C-B62B6364D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888" y="950119"/>
            <a:ext cx="6172200" cy="2163366"/>
          </a:xfrm>
          <a:noFill/>
          <a:ln cap="flat" algn="ctr"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   </a:t>
            </a:r>
            <a:r>
              <a:rPr 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3.</a:t>
            </a:r>
            <a:r>
              <a:rPr lang="zh-C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如图所示是屋檐上结起的冰挂。冰挂的形成是</a:t>
            </a:r>
            <a:r>
              <a:rPr lang="zh-CN" altLang="en-US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             </a:t>
            </a:r>
            <a:r>
              <a:rPr lang="zh-C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现象（填物态变化名称），冰挂的形成过程中要</a:t>
            </a:r>
            <a:r>
              <a:rPr lang="zh-CN" altLang="en-US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            </a:t>
            </a:r>
            <a:r>
              <a:rPr lang="zh-C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热量，冻雨是过冷水滴落到温度</a:t>
            </a:r>
            <a:r>
              <a:rPr lang="zh-CN" altLang="en-US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          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0℃</a:t>
            </a:r>
            <a:r>
              <a:rPr lang="zh-C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（填“高于”、“等于”或“低于”）的物体上时，立刻冻结成外表光滑而透明的冰层形成的。</a:t>
            </a:r>
            <a:endParaRPr lang="zh-CN" altLang="en-US"/>
          </a:p>
        </p:txBody>
      </p:sp>
      <p:pic>
        <p:nvPicPr>
          <p:cNvPr id="55299" name="Picture 5" descr="image006">
            <a:extLst>
              <a:ext uri="{FF2B5EF4-FFF2-40B4-BE49-F238E27FC236}">
                <a16:creationId xmlns:a16="http://schemas.microsoft.com/office/drawing/2014/main" id="{49522EFF-0F55-470B-A63E-7FCB46763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32" y="3020616"/>
            <a:ext cx="3050381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1" name="Text Box 9">
            <a:extLst>
              <a:ext uri="{FF2B5EF4-FFF2-40B4-BE49-F238E27FC236}">
                <a16:creationId xmlns:a16="http://schemas.microsoft.com/office/drawing/2014/main" id="{ED1889AA-1A60-4F3D-B816-BA7989598B2F}"/>
              </a:ext>
            </a:extLst>
          </p:cNvPr>
          <p:cNvSpPr txBox="1"/>
          <p:nvPr/>
        </p:nvSpPr>
        <p:spPr>
          <a:xfrm>
            <a:off x="2087166" y="1275160"/>
            <a:ext cx="1079897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凝固</a:t>
            </a:r>
            <a:endParaRPr lang="zh-CN" altLang="en-US" sz="2100" b="1">
              <a:solidFill>
                <a:srgbClr val="FF0000"/>
              </a:solidFill>
            </a:endParaRPr>
          </a:p>
        </p:txBody>
      </p:sp>
      <p:sp>
        <p:nvSpPr>
          <p:cNvPr id="151562" name="Text Box 10">
            <a:extLst>
              <a:ext uri="{FF2B5EF4-FFF2-40B4-BE49-F238E27FC236}">
                <a16:creationId xmlns:a16="http://schemas.microsoft.com/office/drawing/2014/main" id="{A7696B6B-90A1-4833-B0C6-0B28FDE08F44}"/>
              </a:ext>
            </a:extLst>
          </p:cNvPr>
          <p:cNvSpPr txBox="1"/>
          <p:nvPr/>
        </p:nvSpPr>
        <p:spPr>
          <a:xfrm>
            <a:off x="2896791" y="1545431"/>
            <a:ext cx="1079897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放出</a:t>
            </a:r>
            <a:endParaRPr lang="zh-CN" altLang="en-US" sz="2100" b="1">
              <a:solidFill>
                <a:srgbClr val="FF0000"/>
              </a:solidFill>
            </a:endParaRPr>
          </a:p>
        </p:txBody>
      </p:sp>
      <p:sp>
        <p:nvSpPr>
          <p:cNvPr id="151563" name="Text Box 11">
            <a:extLst>
              <a:ext uri="{FF2B5EF4-FFF2-40B4-BE49-F238E27FC236}">
                <a16:creationId xmlns:a16="http://schemas.microsoft.com/office/drawing/2014/main" id="{F4C21F15-1BD1-443E-8A8B-61B81623A7F1}"/>
              </a:ext>
            </a:extLst>
          </p:cNvPr>
          <p:cNvSpPr txBox="1"/>
          <p:nvPr/>
        </p:nvSpPr>
        <p:spPr>
          <a:xfrm>
            <a:off x="1978819" y="1910953"/>
            <a:ext cx="1079897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低于</a:t>
            </a:r>
            <a:endParaRPr lang="zh-CN" altLang="en-US" sz="21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1" grpId="0" animBg="1"/>
      <p:bldP spid="151562" grpId="0" animBg="1"/>
      <p:bldP spid="1515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>
            <a:extLst>
              <a:ext uri="{FF2B5EF4-FFF2-40B4-BE49-F238E27FC236}">
                <a16:creationId xmlns:a16="http://schemas.microsoft.com/office/drawing/2014/main" id="{80303B3C-64A3-40A0-B3A1-22BF3CF1C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888" y="844154"/>
            <a:ext cx="6172200" cy="2008584"/>
          </a:xfrm>
          <a:noFill/>
          <a:ln cap="flat" algn="ctr"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4.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如图所示，为某晶体的凝固曲线，从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A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到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D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整个过程是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______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的（选填“吸热”或“放热”），在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AB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段物质处于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_____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态，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BC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段是个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________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（填物态变化名称）过程，物质处于</a:t>
            </a:r>
            <a:r>
              <a:rPr lang="en-US" altLang="zh-CN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                       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态，其对应的温度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48℃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代表此晶体的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_________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，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CD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段物质处于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_____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态．凝固过程共用时</a:t>
            </a:r>
            <a:r>
              <a:rPr lang="zh-CN" altLang="en-US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         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min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ym typeface="Wingdings"/>
              </a:rPr>
              <a:t>。</a:t>
            </a:r>
            <a:endParaRPr lang="zh-CN" altLang="en-US" b="1"/>
          </a:p>
        </p:txBody>
      </p:sp>
      <p:pic>
        <p:nvPicPr>
          <p:cNvPr id="56323" name="Picture 4">
            <a:extLst>
              <a:ext uri="{FF2B5EF4-FFF2-40B4-BE49-F238E27FC236}">
                <a16:creationId xmlns:a16="http://schemas.microsoft.com/office/drawing/2014/main" id="{C23D608F-9E0D-4999-A0CB-D2226DDDD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35" y="3112294"/>
            <a:ext cx="2469356" cy="164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8" name="Text Box 6">
            <a:extLst>
              <a:ext uri="{FF2B5EF4-FFF2-40B4-BE49-F238E27FC236}">
                <a16:creationId xmlns:a16="http://schemas.microsoft.com/office/drawing/2014/main" id="{B956584D-5F2D-472C-913D-3B2BDE05F4C8}"/>
              </a:ext>
            </a:extLst>
          </p:cNvPr>
          <p:cNvSpPr txBox="1"/>
          <p:nvPr/>
        </p:nvSpPr>
        <p:spPr>
          <a:xfrm>
            <a:off x="3330179" y="1491853"/>
            <a:ext cx="531019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液</a:t>
            </a:r>
            <a:endParaRPr lang="zh-CN" altLang="en-US" sz="2100" b="1">
              <a:solidFill>
                <a:srgbClr val="FF0000"/>
              </a:solidFill>
            </a:endParaRPr>
          </a:p>
        </p:txBody>
      </p:sp>
      <p:sp>
        <p:nvSpPr>
          <p:cNvPr id="146439" name="Text Box 7">
            <a:extLst>
              <a:ext uri="{FF2B5EF4-FFF2-40B4-BE49-F238E27FC236}">
                <a16:creationId xmlns:a16="http://schemas.microsoft.com/office/drawing/2014/main" id="{770A428A-0E67-458E-A54A-2228F4E4C7CB}"/>
              </a:ext>
            </a:extLst>
          </p:cNvPr>
          <p:cNvSpPr txBox="1"/>
          <p:nvPr/>
        </p:nvSpPr>
        <p:spPr>
          <a:xfrm>
            <a:off x="2141935" y="1168003"/>
            <a:ext cx="917972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放热</a:t>
            </a:r>
            <a:endParaRPr lang="zh-CN" altLang="en-US" sz="2100" b="1">
              <a:solidFill>
                <a:srgbClr val="FF0000"/>
              </a:solidFill>
            </a:endParaRPr>
          </a:p>
        </p:txBody>
      </p:sp>
      <p:sp>
        <p:nvSpPr>
          <p:cNvPr id="146440" name="Text Box 8">
            <a:extLst>
              <a:ext uri="{FF2B5EF4-FFF2-40B4-BE49-F238E27FC236}">
                <a16:creationId xmlns:a16="http://schemas.microsoft.com/office/drawing/2014/main" id="{258041F8-1D1B-40C7-9DAF-8D19C83CCC92}"/>
              </a:ext>
            </a:extLst>
          </p:cNvPr>
          <p:cNvSpPr txBox="1"/>
          <p:nvPr/>
        </p:nvSpPr>
        <p:spPr>
          <a:xfrm>
            <a:off x="5381626" y="1815703"/>
            <a:ext cx="1241822" cy="7386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固液共存</a:t>
            </a:r>
            <a:endParaRPr lang="zh-CN" altLang="en-US" sz="2100" b="1">
              <a:solidFill>
                <a:srgbClr val="FF0000"/>
              </a:solidFill>
            </a:endParaRPr>
          </a:p>
        </p:txBody>
      </p:sp>
      <p:sp>
        <p:nvSpPr>
          <p:cNvPr id="146441" name="Text Box 9">
            <a:extLst>
              <a:ext uri="{FF2B5EF4-FFF2-40B4-BE49-F238E27FC236}">
                <a16:creationId xmlns:a16="http://schemas.microsoft.com/office/drawing/2014/main" id="{A2CDEAF7-9048-48E0-996B-BF6544E2A5E5}"/>
              </a:ext>
            </a:extLst>
          </p:cNvPr>
          <p:cNvSpPr txBox="1"/>
          <p:nvPr/>
        </p:nvSpPr>
        <p:spPr>
          <a:xfrm>
            <a:off x="5867401" y="1494235"/>
            <a:ext cx="917972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凝固</a:t>
            </a:r>
            <a:endParaRPr lang="zh-CN" altLang="en-US" sz="2100" b="1">
              <a:solidFill>
                <a:srgbClr val="FF0000"/>
              </a:solidFill>
            </a:endParaRPr>
          </a:p>
        </p:txBody>
      </p:sp>
      <p:sp>
        <p:nvSpPr>
          <p:cNvPr id="146442" name="Text Box 10">
            <a:extLst>
              <a:ext uri="{FF2B5EF4-FFF2-40B4-BE49-F238E27FC236}">
                <a16:creationId xmlns:a16="http://schemas.microsoft.com/office/drawing/2014/main" id="{CB89F0E4-D7FD-4085-B065-EBC5FB3773F1}"/>
              </a:ext>
            </a:extLst>
          </p:cNvPr>
          <p:cNvSpPr txBox="1"/>
          <p:nvPr/>
        </p:nvSpPr>
        <p:spPr>
          <a:xfrm>
            <a:off x="5532835" y="2139553"/>
            <a:ext cx="1090613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凝固点</a:t>
            </a:r>
            <a:endParaRPr lang="zh-CN" altLang="en-US" sz="2100" b="1">
              <a:solidFill>
                <a:srgbClr val="FF0000"/>
              </a:solidFill>
            </a:endParaRPr>
          </a:p>
        </p:txBody>
      </p:sp>
      <p:sp>
        <p:nvSpPr>
          <p:cNvPr id="146443" name="Text Box 11">
            <a:extLst>
              <a:ext uri="{FF2B5EF4-FFF2-40B4-BE49-F238E27FC236}">
                <a16:creationId xmlns:a16="http://schemas.microsoft.com/office/drawing/2014/main" id="{8E2C16E1-DF13-4DD3-ABF9-EE68409AA4C5}"/>
              </a:ext>
            </a:extLst>
          </p:cNvPr>
          <p:cNvSpPr txBox="1"/>
          <p:nvPr/>
        </p:nvSpPr>
        <p:spPr>
          <a:xfrm>
            <a:off x="2951560" y="2409825"/>
            <a:ext cx="540544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固</a:t>
            </a:r>
            <a:endParaRPr lang="zh-CN" altLang="en-US" sz="2100" b="1">
              <a:solidFill>
                <a:srgbClr val="FF0000"/>
              </a:solidFill>
            </a:endParaRPr>
          </a:p>
        </p:txBody>
      </p:sp>
      <p:sp>
        <p:nvSpPr>
          <p:cNvPr id="146446" name="Text Box 14">
            <a:extLst>
              <a:ext uri="{FF2B5EF4-FFF2-40B4-BE49-F238E27FC236}">
                <a16:creationId xmlns:a16="http://schemas.microsoft.com/office/drawing/2014/main" id="{D8944E8F-191D-4018-B347-F994D2ECD02A}"/>
              </a:ext>
            </a:extLst>
          </p:cNvPr>
          <p:cNvSpPr txBox="1"/>
          <p:nvPr/>
        </p:nvSpPr>
        <p:spPr>
          <a:xfrm>
            <a:off x="6084094" y="2463403"/>
            <a:ext cx="557213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</a:t>
            </a:r>
            <a:endParaRPr lang="en-US" altLang="zh-CN" sz="21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 animBg="1"/>
      <p:bldP spid="146439" grpId="0" animBg="1"/>
      <p:bldP spid="146440" grpId="0" animBg="1"/>
      <p:bldP spid="146441" grpId="0" animBg="1"/>
      <p:bldP spid="146442" grpId="0" animBg="1"/>
      <p:bldP spid="146443" grpId="0" animBg="1"/>
      <p:bldP spid="1464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5" name="Rectangle 27">
            <a:extLst>
              <a:ext uri="{FF2B5EF4-FFF2-40B4-BE49-F238E27FC236}">
                <a16:creationId xmlns:a16="http://schemas.microsoft.com/office/drawing/2014/main" id="{374A8DF0-8883-4A8C-8B76-5E3CB08D1215}"/>
              </a:ext>
            </a:extLst>
          </p:cNvPr>
          <p:cNvSpPr/>
          <p:nvPr/>
        </p:nvSpPr>
        <p:spPr>
          <a:xfrm>
            <a:off x="1196579" y="3147865"/>
            <a:ext cx="6568678" cy="138499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6.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橘农们从天气预报中得知，晚上将有一场霜冻来临，他们傍晚就开始给橘子树喷水，随着温度的降低，水结成冰，而橘子并没有被冻坏。这是由于水</a:t>
            </a:r>
            <a:r>
              <a:rPr lang="zh-CN" altLang="en-US" sz="21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              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的缘故，不致使橘子温度降得更低。</a:t>
            </a:r>
            <a:endParaRPr lang="zh-CN" altLang="en-US" sz="2100" b="1"/>
          </a:p>
        </p:txBody>
      </p:sp>
      <p:sp>
        <p:nvSpPr>
          <p:cNvPr id="150558" name="Text Box 30">
            <a:extLst>
              <a:ext uri="{FF2B5EF4-FFF2-40B4-BE49-F238E27FC236}">
                <a16:creationId xmlns:a16="http://schemas.microsoft.com/office/drawing/2014/main" id="{F250766D-7A53-400A-85D0-458604111D9E}"/>
              </a:ext>
            </a:extLst>
          </p:cNvPr>
          <p:cNvSpPr txBox="1"/>
          <p:nvPr/>
        </p:nvSpPr>
        <p:spPr>
          <a:xfrm>
            <a:off x="6299597" y="3813572"/>
            <a:ext cx="12192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zh-CN" altLang="en-US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凝固放热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1D896FC-E044-496B-9982-6BA09E182E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950119"/>
            <a:ext cx="6804422" cy="375047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zh-CN" sz="1950" b="1"/>
              <a:t>5.</a:t>
            </a:r>
            <a:r>
              <a:rPr lang="zh-CN" altLang="en-US" sz="1950" b="1"/>
              <a:t>下列事例中是为了防止熔化和凝固产生不利影响的是</a:t>
            </a:r>
            <a:r>
              <a:rPr lang="zh-CN" altLang="en-US" sz="1950"/>
              <a:t>（　）</a:t>
            </a:r>
          </a:p>
        </p:txBody>
      </p:sp>
      <p:pic>
        <p:nvPicPr>
          <p:cNvPr id="57349" name="Picture 6" descr="image001">
            <a:extLst>
              <a:ext uri="{FF2B5EF4-FFF2-40B4-BE49-F238E27FC236}">
                <a16:creationId xmlns:a16="http://schemas.microsoft.com/office/drawing/2014/main" id="{CE89FE7F-0A1E-4BE1-A046-25EBFAA0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0"/>
          <a:stretch>
            <a:fillRect/>
          </a:stretch>
        </p:blipFill>
        <p:spPr bwMode="auto">
          <a:xfrm>
            <a:off x="1358503" y="1437085"/>
            <a:ext cx="6318647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57" name="Text Box 29">
            <a:extLst>
              <a:ext uri="{FF2B5EF4-FFF2-40B4-BE49-F238E27FC236}">
                <a16:creationId xmlns:a16="http://schemas.microsoft.com/office/drawing/2014/main" id="{0ADAF532-746F-4403-9E2F-17BE760AD0A9}"/>
              </a:ext>
            </a:extLst>
          </p:cNvPr>
          <p:cNvSpPr txBox="1"/>
          <p:nvPr/>
        </p:nvSpPr>
        <p:spPr>
          <a:xfrm>
            <a:off x="7334250" y="950119"/>
            <a:ext cx="377429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 lang="en-US" altLang="zh-CN" sz="21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8" grpId="0" animBg="1"/>
      <p:bldP spid="1505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>
            <a:extLst>
              <a:ext uri="{FF2B5EF4-FFF2-40B4-BE49-F238E27FC236}">
                <a16:creationId xmlns:a16="http://schemas.microsoft.com/office/drawing/2014/main" id="{9A4DDC43-896F-4214-80CA-6E9CADA07575}"/>
              </a:ext>
            </a:extLst>
          </p:cNvPr>
          <p:cNvSpPr txBox="1"/>
          <p:nvPr/>
        </p:nvSpPr>
        <p:spPr>
          <a:xfrm>
            <a:off x="1387079" y="2410778"/>
            <a:ext cx="5724525" cy="73866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8.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焊接技术中，焊锡发生了怎样的变化？焊</a:t>
            </a:r>
            <a:endParaRPr lang="zh-CN" altLang="en-US" sz="2100" b="1">
              <a:latin typeface="宋体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    锡在熔化过程中温度怎样改变？</a:t>
            </a:r>
            <a:endParaRPr lang="zh-CN" altLang="en-US" sz="2100" b="1">
              <a:latin typeface="宋体" pitchFamily="2" charset="-122"/>
              <a:cs typeface="宋体" panose="02010600030101010101" pitchFamily="2" charset="-122"/>
            </a:endParaRPr>
          </a:p>
        </p:txBody>
      </p:sp>
      <p:sp>
        <p:nvSpPr>
          <p:cNvPr id="128004" name="Text Box 4">
            <a:extLst>
              <a:ext uri="{FF2B5EF4-FFF2-40B4-BE49-F238E27FC236}">
                <a16:creationId xmlns:a16="http://schemas.microsoft.com/office/drawing/2014/main" id="{C444771E-A31A-41CA-AC95-79A054B85A88}"/>
              </a:ext>
            </a:extLst>
          </p:cNvPr>
          <p:cNvSpPr txBox="1"/>
          <p:nvPr/>
        </p:nvSpPr>
        <p:spPr>
          <a:xfrm>
            <a:off x="1421607" y="3535918"/>
            <a:ext cx="5689997" cy="738664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9.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用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0℃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的水，还是用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0℃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的冰冷却物体效果</a:t>
            </a:r>
            <a:endParaRPr lang="zh-CN" altLang="en-US" sz="2100" b="1">
              <a:latin typeface="宋体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    好？为什么？</a:t>
            </a:r>
            <a:endParaRPr lang="zh-CN" altLang="en-US" sz="2100" b="1">
              <a:latin typeface="宋体" pitchFamily="2" charset="-122"/>
              <a:cs typeface="宋体" panose="02010600030101010101" pitchFamily="2" charset="-122"/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B2ED4FD8-6F18-4D27-9734-31BD24582A24}"/>
              </a:ext>
            </a:extLst>
          </p:cNvPr>
          <p:cNvSpPr/>
          <p:nvPr/>
        </p:nvSpPr>
        <p:spPr>
          <a:xfrm>
            <a:off x="1387079" y="1114530"/>
            <a:ext cx="6048375" cy="1061829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7.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现在某种物质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,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在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25℃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时开始熔化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,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但直到</a:t>
            </a:r>
            <a:endParaRPr lang="zh-CN" altLang="en-US" sz="2100" b="1">
              <a:latin typeface="宋体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    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75℃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才熔化完全。请问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: 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这种物质是晶体</a:t>
            </a:r>
            <a:endParaRPr lang="zh-CN" altLang="en-US" sz="2100" b="1">
              <a:latin typeface="宋体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    还是非晶体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cs typeface="宋体" panose="02010600030101010101" pitchFamily="2" charset="-122"/>
                <a:sym typeface="Wingdings"/>
              </a:rPr>
              <a:t>?</a:t>
            </a:r>
            <a:endParaRPr lang="en-US" altLang="zh-CN" sz="2100" b="1">
              <a:latin typeface="宋体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1">
            <a:extLst>
              <a:ext uri="{FF2B5EF4-FFF2-40B4-BE49-F238E27FC236}">
                <a16:creationId xmlns:a16="http://schemas.microsoft.com/office/drawing/2014/main" id="{046887C3-5863-41AA-8C4C-2441EB69B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176353"/>
            <a:ext cx="53351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10.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完成课本【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www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】</a:t>
            </a:r>
            <a:r>
              <a:rPr lang="en-US" altLang="zh-CN" sz="2100" b="1">
                <a:latin typeface="楷体_GB2312" pitchFamily="49" charset="-122"/>
                <a:ea typeface="楷体_GB2312" pitchFamily="49" charset="-122"/>
              </a:rPr>
              <a:t>1-3</a:t>
            </a:r>
            <a:r>
              <a:rPr lang="zh-CN" altLang="en-US" sz="2100" b="1">
                <a:latin typeface="楷体_GB2312" pitchFamily="49" charset="-122"/>
                <a:ea typeface="楷体_GB2312" pitchFamily="49" charset="-122"/>
              </a:rPr>
              <a:t>题。</a:t>
            </a:r>
          </a:p>
        </p:txBody>
      </p:sp>
      <p:pic>
        <p:nvPicPr>
          <p:cNvPr id="59395" name="New picture">
            <a:extLst>
              <a:ext uri="{FF2B5EF4-FFF2-40B4-BE49-F238E27FC236}">
                <a16:creationId xmlns:a16="http://schemas.microsoft.com/office/drawing/2014/main" id="{D3704FFA-B586-4568-A4CA-E307089D8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25" y="8705850"/>
            <a:ext cx="2286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3073">
            <a:extLst>
              <a:ext uri="{FF2B5EF4-FFF2-40B4-BE49-F238E27FC236}">
                <a16:creationId xmlns:a16="http://schemas.microsoft.com/office/drawing/2014/main" id="{2B3A1637-1B15-4F41-B064-CBC979814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113" y="1173957"/>
            <a:ext cx="6355556" cy="2384822"/>
          </a:xfrm>
          <a:ln cap="flat" algn="ctr"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l"/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物质</a:t>
            </a:r>
            <a:r>
              <a:rPr lang="zh-CN" altLang="en-US" sz="27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固态</a:t>
            </a:r>
            <a:r>
              <a:rPr lang="zh-CN" altLang="en-US" sz="27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变为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液态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叫作</a:t>
            </a:r>
            <a:r>
              <a:rPr lang="zh-CN" altLang="en-US" sz="27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熔化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b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物质</a:t>
            </a:r>
            <a:r>
              <a:rPr lang="zh-CN" altLang="en-US" sz="27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液态</a:t>
            </a:r>
            <a:r>
              <a:rPr lang="zh-CN" altLang="en-US" sz="27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变为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固态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叫作</a:t>
            </a:r>
            <a:r>
              <a:rPr lang="zh-CN" altLang="en-US" sz="27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凝固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b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本节我们将学习这两种物态变化。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内容占位符 2">
            <a:extLst>
              <a:ext uri="{FF2B5EF4-FFF2-40B4-BE49-F238E27FC236}">
                <a16:creationId xmlns:a16="http://schemas.microsoft.com/office/drawing/2014/main" id="{29445872-10B8-4CB6-A096-51400E18F5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65872" y="1328738"/>
            <a:ext cx="3314700" cy="2436019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【学习目标】</a:t>
            </a:r>
          </a:p>
          <a:p>
            <a:pPr marL="0" indent="0">
              <a:buNone/>
            </a:pPr>
            <a:endParaRPr lang="zh-CN" altLang="en-US" b="1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sym typeface="宋体" panose="02010600030101010101" pitchFamily="2" charset="-122"/>
              </a:rPr>
              <a:t> 1.</a:t>
            </a:r>
            <a:r>
              <a:rPr lang="zh-CN" altLang="en-US" b="1">
                <a:solidFill>
                  <a:srgbClr val="FF0000"/>
                </a:solidFill>
              </a:rPr>
              <a:t>熔化凝固的特点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 2.</a:t>
            </a:r>
            <a:r>
              <a:rPr lang="zh-CN" altLang="en-US" b="1">
                <a:solidFill>
                  <a:srgbClr val="FF0000"/>
                </a:solidFill>
              </a:rPr>
              <a:t>熔化凝固的应用</a:t>
            </a:r>
          </a:p>
          <a:p>
            <a:pPr marL="0" indent="0">
              <a:buNone/>
            </a:pP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内容占位符 2">
            <a:extLst>
              <a:ext uri="{FF2B5EF4-FFF2-40B4-BE49-F238E27FC236}">
                <a16:creationId xmlns:a16="http://schemas.microsoft.com/office/drawing/2014/main" id="{BE811B88-C27F-46CA-8FA5-C51EDA2316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3957638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【一、冰与蜡的熔化实验】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3" name="内容占位符 2">
            <a:extLst>
              <a:ext uri="{FF2B5EF4-FFF2-40B4-BE49-F238E27FC236}">
                <a16:creationId xmlns:a16="http://schemas.microsoft.com/office/drawing/2014/main" id="{AD20D08A-64BE-4BF8-8DCF-924C178F1CA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3617119" cy="75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【实验器材】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如图两个装置有什么共同点？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0925CF-8D0D-446C-A54E-B2404C89B417}"/>
              </a:ext>
            </a:extLst>
          </p:cNvPr>
          <p:cNvSpPr>
            <a:spLocks noGrp="1"/>
          </p:cNvSpPr>
          <p:nvPr/>
        </p:nvSpPr>
        <p:spPr>
          <a:xfrm>
            <a:off x="3490912" y="3651648"/>
            <a:ext cx="4214813" cy="892969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过程：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组装好器材，对冰和蜡进行加热；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观察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状态的变化，每隔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0.5min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记录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一次温度计的示数。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085" name="内容占位符 2">
            <a:extLst>
              <a:ext uri="{FF2B5EF4-FFF2-40B4-BE49-F238E27FC236}">
                <a16:creationId xmlns:a16="http://schemas.microsoft.com/office/drawing/2014/main" id="{F6EDC80E-3457-425D-9D1D-044C97002C1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3373041"/>
            <a:ext cx="223480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【实验过程】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1.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操作步骤？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2.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观察什么？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3.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记录什么？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FD53DA6-D99E-4997-8E82-43881B9CAD05}"/>
              </a:ext>
            </a:extLst>
          </p:cNvPr>
          <p:cNvSpPr>
            <a:spLocks noGrp="1"/>
          </p:cNvSpPr>
          <p:nvPr/>
        </p:nvSpPr>
        <p:spPr>
          <a:xfrm>
            <a:off x="1385888" y="1762125"/>
            <a:ext cx="3332560" cy="1178719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    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都用到了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“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水浴法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”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加热，这样可以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使冰和蜡受热均匀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，同时也说明固体在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熔化过程中需要吸热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6087" name="图片 1" descr="微信图片_20210715104500">
            <a:extLst>
              <a:ext uri="{FF2B5EF4-FFF2-40B4-BE49-F238E27FC236}">
                <a16:creationId xmlns:a16="http://schemas.microsoft.com/office/drawing/2014/main" id="{76183AC3-672F-4797-AD27-F3F333F75A3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lum bright="-18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20203" r="6851" b="35249"/>
          <a:stretch>
            <a:fillRect/>
          </a:stretch>
        </p:blipFill>
        <p:spPr bwMode="auto">
          <a:xfrm>
            <a:off x="5158978" y="735807"/>
            <a:ext cx="2546747" cy="2669381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内容占位符 2">
            <a:extLst>
              <a:ext uri="{FF2B5EF4-FFF2-40B4-BE49-F238E27FC236}">
                <a16:creationId xmlns:a16="http://schemas.microsoft.com/office/drawing/2014/main" id="{F896AD4B-63CE-4B91-B0BB-E7CAEBC3386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25955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【数据收集】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7107" name="图片 2">
            <a:extLst>
              <a:ext uri="{FF2B5EF4-FFF2-40B4-BE49-F238E27FC236}">
                <a16:creationId xmlns:a16="http://schemas.microsoft.com/office/drawing/2014/main" id="{F3063D78-C90E-4BF1-90A9-B81FAB0BF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31" y="1491854"/>
            <a:ext cx="5200650" cy="11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7108" name="图片 3">
            <a:extLst>
              <a:ext uri="{FF2B5EF4-FFF2-40B4-BE49-F238E27FC236}">
                <a16:creationId xmlns:a16="http://schemas.microsoft.com/office/drawing/2014/main" id="{FD7FB42D-0175-4578-AF36-DD659705B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31" y="3273029"/>
            <a:ext cx="5200650" cy="100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C3C9690-3BDD-480D-BAFD-3D18D0EA2AB3}"/>
              </a:ext>
            </a:extLst>
          </p:cNvPr>
          <p:cNvSpPr>
            <a:spLocks noGrp="1"/>
          </p:cNvSpPr>
          <p:nvPr/>
        </p:nvSpPr>
        <p:spPr>
          <a:xfrm>
            <a:off x="1169194" y="4514850"/>
            <a:ext cx="6716316" cy="36909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Wingdings"/>
              </a:rPr>
              <a:t>你能根据表格中的数据，画出温度</a:t>
            </a: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Wingdings"/>
              </a:rPr>
              <a:t>-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Wingdings"/>
              </a:rPr>
              <a:t>时间关系图像吗？</a:t>
            </a:r>
            <a:endParaRPr lang="zh-CN" altLang="en-US" sz="21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7110" name="内容占位符 2">
            <a:extLst>
              <a:ext uri="{FF2B5EF4-FFF2-40B4-BE49-F238E27FC236}">
                <a16:creationId xmlns:a16="http://schemas.microsoft.com/office/drawing/2014/main" id="{D14B6F9D-BDB4-4784-8AEF-6594566355E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764756" y="1004888"/>
            <a:ext cx="1524000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冰的熔化</a:t>
            </a:r>
          </a:p>
        </p:txBody>
      </p:sp>
      <p:sp>
        <p:nvSpPr>
          <p:cNvPr id="47111" name="内容占位符 2">
            <a:extLst>
              <a:ext uri="{FF2B5EF4-FFF2-40B4-BE49-F238E27FC236}">
                <a16:creationId xmlns:a16="http://schemas.microsoft.com/office/drawing/2014/main" id="{B921F810-DC4A-4676-B9CF-824DFFAEEA2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762375" y="2788444"/>
            <a:ext cx="1524000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蜡的熔化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1">
            <a:extLst>
              <a:ext uri="{FF2B5EF4-FFF2-40B4-BE49-F238E27FC236}">
                <a16:creationId xmlns:a16="http://schemas.microsoft.com/office/drawing/2014/main" id="{42A7C4E3-EA54-4670-A67E-BA499B59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10" y="1114425"/>
            <a:ext cx="3033713" cy="2131219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内容占位符 2">
            <a:extLst>
              <a:ext uri="{FF2B5EF4-FFF2-40B4-BE49-F238E27FC236}">
                <a16:creationId xmlns:a16="http://schemas.microsoft.com/office/drawing/2014/main" id="{9F6DB9DB-86AE-4BE5-B290-73EF289A6EB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25955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【数据处理】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8132" name="Picture 44">
            <a:extLst>
              <a:ext uri="{FF2B5EF4-FFF2-40B4-BE49-F238E27FC236}">
                <a16:creationId xmlns:a16="http://schemas.microsoft.com/office/drawing/2014/main" id="{CEA4BB35-B55E-4400-84A4-3A66B160D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3703" r="3679" b="3627"/>
          <a:stretch>
            <a:fillRect/>
          </a:stretch>
        </p:blipFill>
        <p:spPr bwMode="auto">
          <a:xfrm>
            <a:off x="4733925" y="1114425"/>
            <a:ext cx="2839641" cy="2131219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内容占位符 2">
            <a:extLst>
              <a:ext uri="{FF2B5EF4-FFF2-40B4-BE49-F238E27FC236}">
                <a16:creationId xmlns:a16="http://schemas.microsoft.com/office/drawing/2014/main" id="{5819D549-D70C-44BE-A17D-1ECEA1636BD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84698" y="3276600"/>
            <a:ext cx="6146006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从温度</a:t>
            </a:r>
            <a:r>
              <a:rPr lang="en-US" altLang="zh-CN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时间关系图像中，你可以得到哪些结论？</a:t>
            </a:r>
          </a:p>
        </p:txBody>
      </p:sp>
      <p:sp>
        <p:nvSpPr>
          <p:cNvPr id="48134" name="圆角矩形标注 5">
            <a:extLst>
              <a:ext uri="{FF2B5EF4-FFF2-40B4-BE49-F238E27FC236}">
                <a16:creationId xmlns:a16="http://schemas.microsoft.com/office/drawing/2014/main" id="{DD25C331-9EFB-4F9D-BEF7-8D4499D14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956" y="1818085"/>
            <a:ext cx="1072754" cy="211931"/>
          </a:xfrm>
          <a:prstGeom prst="wedgeRoundRectCallout">
            <a:avLst>
              <a:gd name="adj1" fmla="val 3884"/>
              <a:gd name="adj2" fmla="val 152472"/>
              <a:gd name="adj3" fmla="val 16667"/>
            </a:avLst>
          </a:prstGeom>
          <a:solidFill>
            <a:srgbClr val="FFFF00"/>
          </a:solidFill>
          <a:ln w="12700" cap="flat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1500" b="1">
                <a:solidFill>
                  <a:srgbClr val="FF0000"/>
                </a:solidFill>
              </a:rPr>
              <a:t>固液共存</a:t>
            </a:r>
          </a:p>
        </p:txBody>
      </p:sp>
      <p:sp>
        <p:nvSpPr>
          <p:cNvPr id="48135" name="圆角矩形标注 3">
            <a:extLst>
              <a:ext uri="{FF2B5EF4-FFF2-40B4-BE49-F238E27FC236}">
                <a16:creationId xmlns:a16="http://schemas.microsoft.com/office/drawing/2014/main" id="{437E7CEE-3B06-4DDE-A3A6-0AB4A1793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241" y="2897982"/>
            <a:ext cx="552450" cy="211931"/>
          </a:xfrm>
          <a:prstGeom prst="wedgeRoundRectCallout">
            <a:avLst>
              <a:gd name="adj1" fmla="val -34407"/>
              <a:gd name="adj2" fmla="val -169551"/>
              <a:gd name="adj3" fmla="val 16667"/>
            </a:avLst>
          </a:prstGeom>
          <a:solidFill>
            <a:srgbClr val="FFFF00"/>
          </a:solidFill>
          <a:ln w="12700" cap="flat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1350" b="1">
                <a:solidFill>
                  <a:srgbClr val="FF0000"/>
                </a:solidFill>
              </a:rPr>
              <a:t>固态</a:t>
            </a:r>
          </a:p>
        </p:txBody>
      </p:sp>
      <p:sp>
        <p:nvSpPr>
          <p:cNvPr id="48136" name="圆角矩形标注 6">
            <a:extLst>
              <a:ext uri="{FF2B5EF4-FFF2-40B4-BE49-F238E27FC236}">
                <a16:creationId xmlns:a16="http://schemas.microsoft.com/office/drawing/2014/main" id="{B59F6574-059F-4D33-A1A6-B0A9C59EB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2074069"/>
            <a:ext cx="552450" cy="211931"/>
          </a:xfrm>
          <a:prstGeom prst="wedgeRoundRectCallout">
            <a:avLst>
              <a:gd name="adj1" fmla="val -35616"/>
              <a:gd name="adj2" fmla="val -140560"/>
              <a:gd name="adj3" fmla="val 16667"/>
            </a:avLst>
          </a:prstGeom>
          <a:solidFill>
            <a:srgbClr val="FFFF00"/>
          </a:solidFill>
          <a:ln w="12700" cap="flat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1350" b="1">
                <a:solidFill>
                  <a:srgbClr val="FF0000"/>
                </a:solidFill>
              </a:rPr>
              <a:t>液态</a:t>
            </a:r>
          </a:p>
        </p:txBody>
      </p:sp>
      <p:sp>
        <p:nvSpPr>
          <p:cNvPr id="48137" name="圆角矩形标注 7">
            <a:extLst>
              <a:ext uri="{FF2B5EF4-FFF2-40B4-BE49-F238E27FC236}">
                <a16:creationId xmlns:a16="http://schemas.microsoft.com/office/drawing/2014/main" id="{0C0C3527-2172-4AB3-97FF-4FAA700ED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245519"/>
            <a:ext cx="552450" cy="211931"/>
          </a:xfrm>
          <a:prstGeom prst="wedgeRoundRectCallout">
            <a:avLst>
              <a:gd name="adj1" fmla="val -7190"/>
              <a:gd name="adj2" fmla="val 143032"/>
              <a:gd name="adj3" fmla="val 16667"/>
            </a:avLst>
          </a:prstGeom>
          <a:solidFill>
            <a:srgbClr val="FFFF00"/>
          </a:solidFill>
          <a:ln w="12700" cap="flat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1350" b="1">
                <a:solidFill>
                  <a:srgbClr val="FF0000"/>
                </a:solidFill>
              </a:rPr>
              <a:t>固态</a:t>
            </a:r>
          </a:p>
        </p:txBody>
      </p:sp>
      <p:sp>
        <p:nvSpPr>
          <p:cNvPr id="48138" name="圆角矩形标注 8">
            <a:extLst>
              <a:ext uri="{FF2B5EF4-FFF2-40B4-BE49-F238E27FC236}">
                <a16:creationId xmlns:a16="http://schemas.microsoft.com/office/drawing/2014/main" id="{31E8EEA1-EAE3-4A41-BB4B-D6D88E7A0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719" y="1980010"/>
            <a:ext cx="552450" cy="211931"/>
          </a:xfrm>
          <a:prstGeom prst="wedgeRoundRectCallout">
            <a:avLst>
              <a:gd name="adj1" fmla="val 2713"/>
              <a:gd name="adj2" fmla="val -150222"/>
              <a:gd name="adj3" fmla="val 16667"/>
            </a:avLst>
          </a:prstGeom>
          <a:solidFill>
            <a:srgbClr val="FFFF00"/>
          </a:solidFill>
          <a:ln w="12700" cap="flat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1350" b="1">
                <a:solidFill>
                  <a:srgbClr val="FF0000"/>
                </a:solidFill>
              </a:rPr>
              <a:t>液态</a:t>
            </a:r>
          </a:p>
        </p:txBody>
      </p:sp>
      <p:sp>
        <p:nvSpPr>
          <p:cNvPr id="16385" name="内容占位符 2">
            <a:extLst>
              <a:ext uri="{FF2B5EF4-FFF2-40B4-BE49-F238E27FC236}">
                <a16:creationId xmlns:a16="http://schemas.microsoft.com/office/drawing/2014/main" id="{9694E802-AC10-41A3-954D-F846F3CABB36}"/>
              </a:ext>
            </a:extLst>
          </p:cNvPr>
          <p:cNvSpPr>
            <a:spLocks noGrp="1"/>
          </p:cNvSpPr>
          <p:nvPr/>
        </p:nvSpPr>
        <p:spPr>
          <a:xfrm>
            <a:off x="1446610" y="3759994"/>
            <a:ext cx="5715000" cy="1133475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/>
          <a:lstStyle/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1.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冰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在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温度升高到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0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宋体" pitchFamily="2" charset="-122"/>
                <a:sym typeface="宋体" pitchFamily="2" charset="-122"/>
              </a:rPr>
              <a:t>℃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时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开始熔化，出现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固液共存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情况；</a:t>
            </a:r>
            <a:endParaRPr lang="zh-CN" altLang="en-US" b="1">
              <a:latin typeface="楷体" panose="02010609060101010101" charset="-122"/>
              <a:ea typeface="楷体" panose="02010609060101010101" charset="-122"/>
              <a:sym typeface="宋体" pitchFamily="2" charset="-122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  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且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温度一直保持不变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宋体" pitchFamily="2" charset="-122"/>
              </a:rPr>
              <a:t>；</a:t>
            </a:r>
            <a:endParaRPr lang="en-US" altLang="zh-CN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2.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蜡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在熔化过程中，没有出现固液共存的情况；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 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且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温度一直在升高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sym typeface="Wingdings"/>
              </a:rPr>
              <a:t>；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内容占位符 2">
            <a:extLst>
              <a:ext uri="{FF2B5EF4-FFF2-40B4-BE49-F238E27FC236}">
                <a16:creationId xmlns:a16="http://schemas.microsoft.com/office/drawing/2014/main" id="{7075F5B5-ECB9-47E1-B5C9-175F86006D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3383756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【记一记】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155" name="内容占位符 2">
            <a:extLst>
              <a:ext uri="{FF2B5EF4-FFF2-40B4-BE49-F238E27FC236}">
                <a16:creationId xmlns:a16="http://schemas.microsoft.com/office/drawing/2014/main" id="{1BB41FFA-DA22-4825-8376-9497EE70C14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1273969"/>
            <a:ext cx="6536531" cy="9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1.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把像冰这类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在熔化过程中温度保持不变的固体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叫作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晶体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2.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把像蜡这类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在熔化过程中温度一直升高的固体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叫作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非晶体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3.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晶体熔化时的温度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叫作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熔点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；非晶体没有熔点。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2F9E8D-2F66-4D16-97C8-3007CE16FB27}"/>
              </a:ext>
            </a:extLst>
          </p:cNvPr>
          <p:cNvSpPr>
            <a:spLocks noGrp="1"/>
          </p:cNvSpPr>
          <p:nvPr/>
        </p:nvSpPr>
        <p:spPr>
          <a:xfrm>
            <a:off x="1385888" y="2516982"/>
            <a:ext cx="5542360" cy="6786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charset="-122"/>
                <a:ea typeface="黑体" panose="02010609060101010101" charset="-122"/>
                <a:sym typeface="Wingdings"/>
              </a:rPr>
              <a:t>晶体熔化的条件：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Wingdings"/>
              </a:rPr>
              <a:t>温度达到熔点，继续吸热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charset="-122"/>
                <a:ea typeface="黑体" panose="02010609060101010101" charset="-122"/>
                <a:sym typeface="Wingdings"/>
              </a:rPr>
              <a:t>；</a:t>
            </a:r>
            <a:endParaRPr lang="zh-CN" altLang="en-US" sz="21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charset="-122"/>
                <a:ea typeface="黑体" panose="02010609060101010101" charset="-122"/>
                <a:sym typeface="Wingdings"/>
              </a:rPr>
              <a:t>晶体熔化的特点：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Wingdings"/>
              </a:rPr>
              <a:t>温度保持不变</a:t>
            </a:r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charset="-122"/>
                <a:ea typeface="黑体" panose="02010609060101010101" charset="-122"/>
                <a:sym typeface="Wingdings"/>
              </a:rPr>
              <a:t>。</a:t>
            </a:r>
            <a:endParaRPr lang="zh-CN" altLang="en-US" sz="21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2" name="内容占位符 2">
            <a:extLst>
              <a:ext uri="{FF2B5EF4-FFF2-40B4-BE49-F238E27FC236}">
                <a16:creationId xmlns:a16="http://schemas.microsoft.com/office/drawing/2014/main" id="{85A7CFDC-540D-4E42-81BF-11B5B24D8506}"/>
              </a:ext>
            </a:extLst>
          </p:cNvPr>
          <p:cNvSpPr>
            <a:spLocks noGrp="1"/>
          </p:cNvSpPr>
          <p:nvPr/>
        </p:nvSpPr>
        <p:spPr>
          <a:xfrm>
            <a:off x="1169194" y="3544492"/>
            <a:ext cx="6567488" cy="100131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Wingdings"/>
              </a:rPr>
              <a:t>【补充】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 1.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常见的晶体有：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各种金属、冰、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食盐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海波、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萘、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石英等；</a:t>
            </a:r>
            <a:endParaRPr lang="zh-CN" altLang="en-US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 2.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常见的非晶体有：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玻璃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Wingdings"/>
              </a:rPr>
              <a:t>、塑料、蜡、橡胶、沥青、松香等。</a:t>
            </a:r>
            <a:endParaRPr lang="zh-CN" altLang="en-US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6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5">
            <a:extLst>
              <a:ext uri="{FF2B5EF4-FFF2-40B4-BE49-F238E27FC236}">
                <a16:creationId xmlns:a16="http://schemas.microsoft.com/office/drawing/2014/main" id="{C36E781E-D91B-4A3E-B50E-40BB4101D34F}"/>
              </a:ext>
            </a:extLst>
          </p:cNvPr>
          <p:cNvGrpSpPr>
            <a:grpSpLocks/>
          </p:cNvGrpSpPr>
          <p:nvPr/>
        </p:nvGrpSpPr>
        <p:grpSpPr bwMode="auto">
          <a:xfrm>
            <a:off x="1439466" y="1759744"/>
            <a:ext cx="6210300" cy="2463404"/>
            <a:chOff x="295" y="2716"/>
            <a:chExt cx="5216" cy="1984"/>
          </a:xfrm>
        </p:grpSpPr>
        <p:sp>
          <p:nvSpPr>
            <p:cNvPr id="50179" name="Rectangle 6">
              <a:extLst>
                <a:ext uri="{FF2B5EF4-FFF2-40B4-BE49-F238E27FC236}">
                  <a16:creationId xmlns:a16="http://schemas.microsoft.com/office/drawing/2014/main" id="{A4C8B162-E052-4EB6-9C8B-B61A00F14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4417"/>
              <a:ext cx="87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575" b="1">
                  <a:latin typeface="华文隶书" panose="02010800040101010101" pitchFamily="2" charset="-122"/>
                  <a:ea typeface="华文隶书" panose="02010800040101010101" pitchFamily="2" charset="-122"/>
                </a:rPr>
                <a:t>-259</a:t>
              </a:r>
            </a:p>
          </p:txBody>
        </p:sp>
        <p:sp>
          <p:nvSpPr>
            <p:cNvPr id="50180" name="Rectangle 7">
              <a:extLst>
                <a:ext uri="{FF2B5EF4-FFF2-40B4-BE49-F238E27FC236}">
                  <a16:creationId xmlns:a16="http://schemas.microsoft.com/office/drawing/2014/main" id="{F1D065D4-CCBE-4E50-A71C-18F11FE57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4417"/>
              <a:ext cx="86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固态氢</a:t>
              </a:r>
            </a:p>
          </p:txBody>
        </p:sp>
        <p:sp>
          <p:nvSpPr>
            <p:cNvPr id="50181" name="Rectangle 8">
              <a:extLst>
                <a:ext uri="{FF2B5EF4-FFF2-40B4-BE49-F238E27FC236}">
                  <a16:creationId xmlns:a16="http://schemas.microsoft.com/office/drawing/2014/main" id="{89E405F6-1F05-4F93-B22C-B52BE1D15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4417"/>
              <a:ext cx="712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950" b="1">
                  <a:solidFill>
                    <a:srgbClr val="FF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48</a:t>
              </a:r>
            </a:p>
          </p:txBody>
        </p:sp>
        <p:sp>
          <p:nvSpPr>
            <p:cNvPr id="50182" name="Rectangle 9">
              <a:extLst>
                <a:ext uri="{FF2B5EF4-FFF2-40B4-BE49-F238E27FC236}">
                  <a16:creationId xmlns:a16="http://schemas.microsoft.com/office/drawing/2014/main" id="{F9F11C75-72A0-492D-90A4-564D61246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4417"/>
              <a:ext cx="951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00">
                  <a:latin typeface="黑体" panose="02010609060101010101" pitchFamily="49" charset="-122"/>
                  <a:ea typeface="黑体" panose="02010609060101010101" pitchFamily="49" charset="-122"/>
                </a:rPr>
                <a:t>硫代硫酸钠</a:t>
              </a:r>
            </a:p>
          </p:txBody>
        </p:sp>
        <p:sp>
          <p:nvSpPr>
            <p:cNvPr id="50183" name="Rectangle 10">
              <a:extLst>
                <a:ext uri="{FF2B5EF4-FFF2-40B4-BE49-F238E27FC236}">
                  <a16:creationId xmlns:a16="http://schemas.microsoft.com/office/drawing/2014/main" id="{6D384DCA-BFCF-4B3E-A13B-403832BFD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" y="4417"/>
              <a:ext cx="945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575" b="1">
                  <a:latin typeface="华文隶书" panose="02010800040101010101" pitchFamily="2" charset="-122"/>
                  <a:ea typeface="华文隶书" panose="02010800040101010101" pitchFamily="2" charset="-122"/>
                </a:rPr>
                <a:t>1083</a:t>
              </a:r>
            </a:p>
          </p:txBody>
        </p:sp>
        <p:sp>
          <p:nvSpPr>
            <p:cNvPr id="50184" name="Rectangle 11">
              <a:extLst>
                <a:ext uri="{FF2B5EF4-FFF2-40B4-BE49-F238E27FC236}">
                  <a16:creationId xmlns:a16="http://schemas.microsoft.com/office/drawing/2014/main" id="{EA002E5E-BCAE-4226-8B25-B89E72A25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4417"/>
              <a:ext cx="87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铜</a:t>
              </a:r>
            </a:p>
          </p:txBody>
        </p:sp>
        <p:sp>
          <p:nvSpPr>
            <p:cNvPr id="50185" name="Rectangle 12">
              <a:extLst>
                <a:ext uri="{FF2B5EF4-FFF2-40B4-BE49-F238E27FC236}">
                  <a16:creationId xmlns:a16="http://schemas.microsoft.com/office/drawing/2014/main" id="{CAB04D3F-996D-46EC-9028-4B268B908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4133"/>
              <a:ext cx="87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575" b="1">
                  <a:latin typeface="华文隶书" panose="02010800040101010101" pitchFamily="2" charset="-122"/>
                  <a:ea typeface="华文隶书" panose="02010800040101010101" pitchFamily="2" charset="-122"/>
                </a:rPr>
                <a:t>-218</a:t>
              </a:r>
            </a:p>
          </p:txBody>
        </p:sp>
        <p:sp>
          <p:nvSpPr>
            <p:cNvPr id="50186" name="Rectangle 13">
              <a:extLst>
                <a:ext uri="{FF2B5EF4-FFF2-40B4-BE49-F238E27FC236}">
                  <a16:creationId xmlns:a16="http://schemas.microsoft.com/office/drawing/2014/main" id="{227209DE-E212-4C0C-80BD-950BD2085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4133"/>
              <a:ext cx="86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固态氧</a:t>
              </a:r>
            </a:p>
          </p:txBody>
        </p:sp>
        <p:sp>
          <p:nvSpPr>
            <p:cNvPr id="50187" name="Rectangle 14">
              <a:extLst>
                <a:ext uri="{FF2B5EF4-FFF2-40B4-BE49-F238E27FC236}">
                  <a16:creationId xmlns:a16="http://schemas.microsoft.com/office/drawing/2014/main" id="{68CE7D95-DD7D-41CA-BF5E-7F0823579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4133"/>
              <a:ext cx="71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575" b="1">
                  <a:latin typeface="华文隶书" panose="02010800040101010101" pitchFamily="2" charset="-122"/>
                  <a:ea typeface="华文隶书" panose="02010800040101010101" pitchFamily="2" charset="-122"/>
                </a:rPr>
                <a:t>232</a:t>
              </a:r>
            </a:p>
          </p:txBody>
        </p:sp>
        <p:sp>
          <p:nvSpPr>
            <p:cNvPr id="50188" name="Rectangle 15">
              <a:extLst>
                <a:ext uri="{FF2B5EF4-FFF2-40B4-BE49-F238E27FC236}">
                  <a16:creationId xmlns:a16="http://schemas.microsoft.com/office/drawing/2014/main" id="{C4E4B865-1597-4987-90DD-E0538068D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4133"/>
              <a:ext cx="95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锡</a:t>
              </a:r>
            </a:p>
          </p:txBody>
        </p:sp>
        <p:sp>
          <p:nvSpPr>
            <p:cNvPr id="50189" name="Rectangle 16">
              <a:extLst>
                <a:ext uri="{FF2B5EF4-FFF2-40B4-BE49-F238E27FC236}">
                  <a16:creationId xmlns:a16="http://schemas.microsoft.com/office/drawing/2014/main" id="{B0881CBA-3553-4BE3-A6B6-72638AE7F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" y="4133"/>
              <a:ext cx="94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575" b="1">
                  <a:latin typeface="华文隶书" panose="02010800040101010101" pitchFamily="2" charset="-122"/>
                  <a:ea typeface="华文隶书" panose="02010800040101010101" pitchFamily="2" charset="-122"/>
                </a:rPr>
                <a:t>1200</a:t>
              </a:r>
              <a:r>
                <a:rPr lang="zh-CN" altLang="en-US" sz="1575" b="1">
                  <a:latin typeface="华文隶书" panose="02010800040101010101" pitchFamily="2" charset="-122"/>
                  <a:ea typeface="华文隶书" panose="02010800040101010101" pitchFamily="2" charset="-122"/>
                </a:rPr>
                <a:t>左右</a:t>
              </a:r>
            </a:p>
          </p:txBody>
        </p:sp>
        <p:sp>
          <p:nvSpPr>
            <p:cNvPr id="50190" name="Rectangle 17">
              <a:extLst>
                <a:ext uri="{FF2B5EF4-FFF2-40B4-BE49-F238E27FC236}">
                  <a16:creationId xmlns:a16="http://schemas.microsoft.com/office/drawing/2014/main" id="{DD9277C0-789C-4512-8DAB-CEFF58F17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4133"/>
              <a:ext cx="87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各种铸铁</a:t>
              </a:r>
            </a:p>
          </p:txBody>
        </p:sp>
        <p:sp>
          <p:nvSpPr>
            <p:cNvPr id="50191" name="Rectangle 18">
              <a:extLst>
                <a:ext uri="{FF2B5EF4-FFF2-40B4-BE49-F238E27FC236}">
                  <a16:creationId xmlns:a16="http://schemas.microsoft.com/office/drawing/2014/main" id="{8D7E793E-DD24-44CF-8759-791AA7BD0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3850"/>
              <a:ext cx="87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575" b="1">
                  <a:latin typeface="华文隶书" panose="02010800040101010101" pitchFamily="2" charset="-122"/>
                  <a:ea typeface="华文隶书" panose="02010800040101010101" pitchFamily="2" charset="-122"/>
                </a:rPr>
                <a:t>-210</a:t>
              </a:r>
            </a:p>
          </p:txBody>
        </p:sp>
        <p:sp>
          <p:nvSpPr>
            <p:cNvPr id="50192" name="Rectangle 19">
              <a:extLst>
                <a:ext uri="{FF2B5EF4-FFF2-40B4-BE49-F238E27FC236}">
                  <a16:creationId xmlns:a16="http://schemas.microsoft.com/office/drawing/2014/main" id="{2054C343-4ED8-4A77-8128-C6AFCC98D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3850"/>
              <a:ext cx="86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固态氮</a:t>
              </a:r>
            </a:p>
          </p:txBody>
        </p:sp>
        <p:sp>
          <p:nvSpPr>
            <p:cNvPr id="50193" name="Rectangle 20">
              <a:extLst>
                <a:ext uri="{FF2B5EF4-FFF2-40B4-BE49-F238E27FC236}">
                  <a16:creationId xmlns:a16="http://schemas.microsoft.com/office/drawing/2014/main" id="{24E87565-9A66-4CBF-A242-38218021C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3850"/>
              <a:ext cx="712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575" b="1">
                  <a:latin typeface="华文隶书" panose="02010800040101010101" pitchFamily="2" charset="-122"/>
                  <a:ea typeface="华文隶书" panose="02010800040101010101" pitchFamily="2" charset="-122"/>
                </a:rPr>
                <a:t>327</a:t>
              </a:r>
            </a:p>
          </p:txBody>
        </p:sp>
        <p:sp>
          <p:nvSpPr>
            <p:cNvPr id="50194" name="Rectangle 21">
              <a:extLst>
                <a:ext uri="{FF2B5EF4-FFF2-40B4-BE49-F238E27FC236}">
                  <a16:creationId xmlns:a16="http://schemas.microsoft.com/office/drawing/2014/main" id="{0A87325E-6AC9-4F9D-AD7F-0345C4E67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3850"/>
              <a:ext cx="951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铅</a:t>
              </a:r>
            </a:p>
          </p:txBody>
        </p:sp>
        <p:sp>
          <p:nvSpPr>
            <p:cNvPr id="50195" name="Rectangle 22">
              <a:extLst>
                <a:ext uri="{FF2B5EF4-FFF2-40B4-BE49-F238E27FC236}">
                  <a16:creationId xmlns:a16="http://schemas.microsoft.com/office/drawing/2014/main" id="{A00BD705-4F56-4CC4-80D1-6A7226D8A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" y="3850"/>
              <a:ext cx="945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350" b="1">
                  <a:latin typeface="华文隶书" panose="02010800040101010101" pitchFamily="2" charset="-122"/>
                  <a:ea typeface="华文隶书" panose="02010800040101010101" pitchFamily="2" charset="-122"/>
                </a:rPr>
                <a:t>1300-1400</a:t>
              </a:r>
            </a:p>
          </p:txBody>
        </p:sp>
        <p:sp>
          <p:nvSpPr>
            <p:cNvPr id="50196" name="Rectangle 23">
              <a:extLst>
                <a:ext uri="{FF2B5EF4-FFF2-40B4-BE49-F238E27FC236}">
                  <a16:creationId xmlns:a16="http://schemas.microsoft.com/office/drawing/2014/main" id="{D7AECA18-87D7-4BFB-A018-223B162E7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3850"/>
              <a:ext cx="87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各种钢</a:t>
              </a:r>
            </a:p>
          </p:txBody>
        </p:sp>
        <p:sp>
          <p:nvSpPr>
            <p:cNvPr id="50197" name="Rectangle 24">
              <a:extLst>
                <a:ext uri="{FF2B5EF4-FFF2-40B4-BE49-F238E27FC236}">
                  <a16:creationId xmlns:a16="http://schemas.microsoft.com/office/drawing/2014/main" id="{644DAB3D-EBE9-4F38-95C9-196F55904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3566"/>
              <a:ext cx="87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575" b="1">
                  <a:solidFill>
                    <a:srgbClr val="FF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-117</a:t>
              </a:r>
            </a:p>
          </p:txBody>
        </p:sp>
        <p:sp>
          <p:nvSpPr>
            <p:cNvPr id="50198" name="Rectangle 25">
              <a:extLst>
                <a:ext uri="{FF2B5EF4-FFF2-40B4-BE49-F238E27FC236}">
                  <a16:creationId xmlns:a16="http://schemas.microsoft.com/office/drawing/2014/main" id="{69B54E47-18B6-40E7-AD5E-B7EF6A0FB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3566"/>
              <a:ext cx="86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固态酒精</a:t>
              </a:r>
            </a:p>
          </p:txBody>
        </p:sp>
        <p:sp>
          <p:nvSpPr>
            <p:cNvPr id="50199" name="Rectangle 26">
              <a:extLst>
                <a:ext uri="{FF2B5EF4-FFF2-40B4-BE49-F238E27FC236}">
                  <a16:creationId xmlns:a16="http://schemas.microsoft.com/office/drawing/2014/main" id="{3B4C9E30-DCA9-44D0-9DBD-7D5F3CE4D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3566"/>
              <a:ext cx="71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575" b="1">
                  <a:latin typeface="华文隶书" panose="02010800040101010101" pitchFamily="2" charset="-122"/>
                  <a:ea typeface="华文隶书" panose="02010800040101010101" pitchFamily="2" charset="-122"/>
                </a:rPr>
                <a:t>660</a:t>
              </a:r>
            </a:p>
          </p:txBody>
        </p:sp>
        <p:sp>
          <p:nvSpPr>
            <p:cNvPr id="50200" name="Rectangle 27">
              <a:extLst>
                <a:ext uri="{FF2B5EF4-FFF2-40B4-BE49-F238E27FC236}">
                  <a16:creationId xmlns:a16="http://schemas.microsoft.com/office/drawing/2014/main" id="{BE4FC9E8-3A37-4F18-9CE7-E39FD4784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3566"/>
              <a:ext cx="95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铝</a:t>
              </a:r>
            </a:p>
          </p:txBody>
        </p:sp>
        <p:sp>
          <p:nvSpPr>
            <p:cNvPr id="50201" name="Rectangle 28">
              <a:extLst>
                <a:ext uri="{FF2B5EF4-FFF2-40B4-BE49-F238E27FC236}">
                  <a16:creationId xmlns:a16="http://schemas.microsoft.com/office/drawing/2014/main" id="{B9B37A60-6532-4065-A682-49F9BD498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" y="3566"/>
              <a:ext cx="94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575" b="1">
                  <a:latin typeface="华文隶书" panose="02010800040101010101" pitchFamily="2" charset="-122"/>
                  <a:ea typeface="华文隶书" panose="02010800040101010101" pitchFamily="2" charset="-122"/>
                </a:rPr>
                <a:t>1535</a:t>
              </a:r>
            </a:p>
          </p:txBody>
        </p:sp>
        <p:sp>
          <p:nvSpPr>
            <p:cNvPr id="50202" name="Rectangle 29">
              <a:extLst>
                <a:ext uri="{FF2B5EF4-FFF2-40B4-BE49-F238E27FC236}">
                  <a16:creationId xmlns:a16="http://schemas.microsoft.com/office/drawing/2014/main" id="{73693215-7667-46B5-8796-16FCE703C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3566"/>
              <a:ext cx="87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纯铁</a:t>
              </a:r>
            </a:p>
          </p:txBody>
        </p:sp>
        <p:sp>
          <p:nvSpPr>
            <p:cNvPr id="50203" name="Rectangle 30">
              <a:extLst>
                <a:ext uri="{FF2B5EF4-FFF2-40B4-BE49-F238E27FC236}">
                  <a16:creationId xmlns:a16="http://schemas.microsoft.com/office/drawing/2014/main" id="{876C454A-8B83-4A7F-94F5-7C852B3A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3283"/>
              <a:ext cx="87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575" b="1">
                  <a:solidFill>
                    <a:srgbClr val="FF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-39</a:t>
              </a:r>
            </a:p>
          </p:txBody>
        </p:sp>
        <p:sp>
          <p:nvSpPr>
            <p:cNvPr id="50204" name="Rectangle 31">
              <a:extLst>
                <a:ext uri="{FF2B5EF4-FFF2-40B4-BE49-F238E27FC236}">
                  <a16:creationId xmlns:a16="http://schemas.microsoft.com/office/drawing/2014/main" id="{C1D81CBD-300D-4788-B5FC-24EC9E6CB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3283"/>
              <a:ext cx="86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固态水银</a:t>
              </a:r>
            </a:p>
          </p:txBody>
        </p:sp>
        <p:sp>
          <p:nvSpPr>
            <p:cNvPr id="50205" name="Rectangle 32">
              <a:extLst>
                <a:ext uri="{FF2B5EF4-FFF2-40B4-BE49-F238E27FC236}">
                  <a16:creationId xmlns:a16="http://schemas.microsoft.com/office/drawing/2014/main" id="{EABC5276-5E7A-4B98-A0BE-5D34652BB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3283"/>
              <a:ext cx="712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575" b="1">
                  <a:latin typeface="华文隶书" panose="02010800040101010101" pitchFamily="2" charset="-122"/>
                  <a:ea typeface="华文隶书" panose="02010800040101010101" pitchFamily="2" charset="-122"/>
                </a:rPr>
                <a:t>962</a:t>
              </a:r>
            </a:p>
          </p:txBody>
        </p:sp>
        <p:sp>
          <p:nvSpPr>
            <p:cNvPr id="50206" name="Rectangle 33">
              <a:extLst>
                <a:ext uri="{FF2B5EF4-FFF2-40B4-BE49-F238E27FC236}">
                  <a16:creationId xmlns:a16="http://schemas.microsoft.com/office/drawing/2014/main" id="{BCA052DC-F073-4E81-9506-C8C6A9DC9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3283"/>
              <a:ext cx="951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银</a:t>
              </a:r>
            </a:p>
          </p:txBody>
        </p:sp>
        <p:sp>
          <p:nvSpPr>
            <p:cNvPr id="50207" name="Rectangle 34">
              <a:extLst>
                <a:ext uri="{FF2B5EF4-FFF2-40B4-BE49-F238E27FC236}">
                  <a16:creationId xmlns:a16="http://schemas.microsoft.com/office/drawing/2014/main" id="{217EDD0E-9C1A-4622-9D34-89952A322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" y="3283"/>
              <a:ext cx="945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575" b="1">
                  <a:solidFill>
                    <a:srgbClr val="FF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3410</a:t>
              </a:r>
            </a:p>
          </p:txBody>
        </p:sp>
        <p:sp>
          <p:nvSpPr>
            <p:cNvPr id="50208" name="Rectangle 35">
              <a:extLst>
                <a:ext uri="{FF2B5EF4-FFF2-40B4-BE49-F238E27FC236}">
                  <a16:creationId xmlns:a16="http://schemas.microsoft.com/office/drawing/2014/main" id="{790E6418-6B68-4ECB-B905-11DDF805A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3283"/>
              <a:ext cx="87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钨</a:t>
              </a:r>
            </a:p>
          </p:txBody>
        </p:sp>
        <p:sp>
          <p:nvSpPr>
            <p:cNvPr id="50209" name="Rectangle 36">
              <a:extLst>
                <a:ext uri="{FF2B5EF4-FFF2-40B4-BE49-F238E27FC236}">
                  <a16:creationId xmlns:a16="http://schemas.microsoft.com/office/drawing/2014/main" id="{08F20751-9ABD-4791-9484-152B4C3EE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2999"/>
              <a:ext cx="87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2250" b="1">
                  <a:solidFill>
                    <a:srgbClr val="FF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0</a:t>
              </a:r>
            </a:p>
          </p:txBody>
        </p:sp>
        <p:sp>
          <p:nvSpPr>
            <p:cNvPr id="50210" name="Rectangle 37">
              <a:extLst>
                <a:ext uri="{FF2B5EF4-FFF2-40B4-BE49-F238E27FC236}">
                  <a16:creationId xmlns:a16="http://schemas.microsoft.com/office/drawing/2014/main" id="{8C9F564F-F085-4F4D-935F-C7FB4461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2999"/>
              <a:ext cx="86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冰</a:t>
              </a:r>
            </a:p>
          </p:txBody>
        </p:sp>
        <p:sp>
          <p:nvSpPr>
            <p:cNvPr id="50211" name="Rectangle 38">
              <a:extLst>
                <a:ext uri="{FF2B5EF4-FFF2-40B4-BE49-F238E27FC236}">
                  <a16:creationId xmlns:a16="http://schemas.microsoft.com/office/drawing/2014/main" id="{6956BD2D-EA0C-43A7-8472-2724A7F76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999"/>
              <a:ext cx="71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575" b="1">
                  <a:latin typeface="华文隶书" panose="02010800040101010101" pitchFamily="2" charset="-122"/>
                  <a:ea typeface="华文隶书" panose="02010800040101010101" pitchFamily="2" charset="-122"/>
                </a:rPr>
                <a:t>1064</a:t>
              </a:r>
            </a:p>
          </p:txBody>
        </p:sp>
        <p:sp>
          <p:nvSpPr>
            <p:cNvPr id="50212" name="Rectangle 39">
              <a:extLst>
                <a:ext uri="{FF2B5EF4-FFF2-40B4-BE49-F238E27FC236}">
                  <a16:creationId xmlns:a16="http://schemas.microsoft.com/office/drawing/2014/main" id="{E5D3C906-72A6-406A-8C91-A33BE1669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2999"/>
              <a:ext cx="95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金</a:t>
              </a:r>
            </a:p>
          </p:txBody>
        </p:sp>
        <p:sp>
          <p:nvSpPr>
            <p:cNvPr id="50213" name="Rectangle 40">
              <a:extLst>
                <a:ext uri="{FF2B5EF4-FFF2-40B4-BE49-F238E27FC236}">
                  <a16:creationId xmlns:a16="http://schemas.microsoft.com/office/drawing/2014/main" id="{58DB6190-3A8E-4AFC-BDCA-39535CEFA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" y="2999"/>
              <a:ext cx="94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zh-CN" sz="1575" b="1">
                  <a:latin typeface="华文隶书" panose="02010800040101010101" pitchFamily="2" charset="-122"/>
                  <a:ea typeface="华文隶书" panose="02010800040101010101" pitchFamily="2" charset="-122"/>
                </a:rPr>
                <a:t>80.5</a:t>
              </a:r>
            </a:p>
          </p:txBody>
        </p:sp>
        <p:sp>
          <p:nvSpPr>
            <p:cNvPr id="50214" name="Rectangle 41">
              <a:extLst>
                <a:ext uri="{FF2B5EF4-FFF2-40B4-BE49-F238E27FC236}">
                  <a16:creationId xmlns:a16="http://schemas.microsoft.com/office/drawing/2014/main" id="{C4566D64-BB16-4E1D-87B0-65F93CFD8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999"/>
              <a:ext cx="87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575">
                  <a:latin typeface="黑体" panose="02010609060101010101" pitchFamily="49" charset="-122"/>
                  <a:ea typeface="黑体" panose="02010609060101010101" pitchFamily="49" charset="-122"/>
                </a:rPr>
                <a:t>萘</a:t>
              </a:r>
            </a:p>
          </p:txBody>
        </p:sp>
        <p:sp>
          <p:nvSpPr>
            <p:cNvPr id="50215" name="Rectangle 42">
              <a:extLst>
                <a:ext uri="{FF2B5EF4-FFF2-40B4-BE49-F238E27FC236}">
                  <a16:creationId xmlns:a16="http://schemas.microsoft.com/office/drawing/2014/main" id="{A55520C0-9CD5-4CDB-BD87-4D7A6F1D2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2716"/>
              <a:ext cx="87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950" b="1">
                  <a:latin typeface="楷体_GB2312" pitchFamily="49" charset="-122"/>
                  <a:ea typeface="楷体_GB2312" pitchFamily="49" charset="-122"/>
                </a:rPr>
                <a:t>熔点</a:t>
              </a:r>
            </a:p>
          </p:txBody>
        </p:sp>
        <p:sp>
          <p:nvSpPr>
            <p:cNvPr id="50216" name="Rectangle 43">
              <a:extLst>
                <a:ext uri="{FF2B5EF4-FFF2-40B4-BE49-F238E27FC236}">
                  <a16:creationId xmlns:a16="http://schemas.microsoft.com/office/drawing/2014/main" id="{1EEF5BC5-A0E3-40EE-89B9-16AEE377B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2716"/>
              <a:ext cx="86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950" b="1">
                  <a:latin typeface="楷体_GB2312" pitchFamily="49" charset="-122"/>
                  <a:ea typeface="楷体_GB2312" pitchFamily="49" charset="-122"/>
                </a:rPr>
                <a:t>物质</a:t>
              </a:r>
            </a:p>
          </p:txBody>
        </p:sp>
        <p:sp>
          <p:nvSpPr>
            <p:cNvPr id="50217" name="Rectangle 44">
              <a:extLst>
                <a:ext uri="{FF2B5EF4-FFF2-40B4-BE49-F238E27FC236}">
                  <a16:creationId xmlns:a16="http://schemas.microsoft.com/office/drawing/2014/main" id="{B75F4BFD-FB48-4F59-A010-74AE407BF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716"/>
              <a:ext cx="712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950" b="1">
                  <a:latin typeface="楷体_GB2312" pitchFamily="49" charset="-122"/>
                  <a:ea typeface="楷体_GB2312" pitchFamily="49" charset="-122"/>
                </a:rPr>
                <a:t>熔点</a:t>
              </a:r>
            </a:p>
          </p:txBody>
        </p:sp>
        <p:sp>
          <p:nvSpPr>
            <p:cNvPr id="50218" name="Rectangle 45">
              <a:extLst>
                <a:ext uri="{FF2B5EF4-FFF2-40B4-BE49-F238E27FC236}">
                  <a16:creationId xmlns:a16="http://schemas.microsoft.com/office/drawing/2014/main" id="{33FC5E92-AFE8-4A4B-B45E-F92BA6BF0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2716"/>
              <a:ext cx="951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950" b="1">
                  <a:latin typeface="楷体_GB2312" pitchFamily="49" charset="-122"/>
                  <a:ea typeface="楷体_GB2312" pitchFamily="49" charset="-122"/>
                </a:rPr>
                <a:t>物质</a:t>
              </a:r>
            </a:p>
          </p:txBody>
        </p:sp>
        <p:sp>
          <p:nvSpPr>
            <p:cNvPr id="17455" name="Rectangle 46">
              <a:extLst>
                <a:ext uri="{FF2B5EF4-FFF2-40B4-BE49-F238E27FC236}">
                  <a16:creationId xmlns:a16="http://schemas.microsoft.com/office/drawing/2014/main" id="{074069B0-17A4-41D4-80CC-477955E9E1B6}"/>
                </a:ext>
              </a:extLst>
            </p:cNvPr>
            <p:cNvSpPr/>
            <p:nvPr/>
          </p:nvSpPr>
          <p:spPr>
            <a:xfrm>
              <a:off x="1165" y="2716"/>
              <a:ext cx="945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7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022350" indent="-35115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39850" indent="-31623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681480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algn="ctr" eaLnBrk="1" hangingPunct="1">
                <a:buClr>
                  <a:srgbClr val="BBE0E3"/>
                </a:buClr>
                <a:buNone/>
              </a:pPr>
              <a:r>
                <a:rPr lang="zh-CN" altLang="en-US" sz="195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  <a:sym typeface="Wingdings"/>
                </a:rPr>
                <a:t>熔点</a:t>
              </a:r>
              <a:r>
                <a:rPr lang="en-US" altLang="zh-CN" sz="195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  <a:sym typeface="Wingdings"/>
                </a:rPr>
                <a:t>/</a:t>
              </a:r>
              <a:r>
                <a:rPr lang="en-US" altLang="zh-CN" sz="195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sym typeface="Wingdings"/>
                </a:rPr>
                <a:t>℃</a:t>
              </a:r>
              <a:endParaRPr lang="en-US" altLang="zh-CN" sz="1950" b="1"/>
            </a:p>
          </p:txBody>
        </p:sp>
        <p:sp>
          <p:nvSpPr>
            <p:cNvPr id="50220" name="Rectangle 47">
              <a:extLst>
                <a:ext uri="{FF2B5EF4-FFF2-40B4-BE49-F238E27FC236}">
                  <a16:creationId xmlns:a16="http://schemas.microsoft.com/office/drawing/2014/main" id="{DCEE3BFB-32F8-4B21-AAC3-6ADAD1A25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716"/>
              <a:ext cx="87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BBE0E3"/>
                </a:buClr>
                <a:buSzPct val="65000"/>
                <a:buFont typeface="Wingdings" panose="05000000000000000000" pitchFamily="2" charset="2"/>
                <a:buNone/>
              </a:pPr>
              <a:r>
                <a:rPr lang="zh-CN" altLang="en-US" sz="1950" b="1">
                  <a:latin typeface="楷体_GB2312" pitchFamily="49" charset="-122"/>
                  <a:ea typeface="楷体_GB2312" pitchFamily="49" charset="-122"/>
                </a:rPr>
                <a:t>物质</a:t>
              </a:r>
            </a:p>
          </p:txBody>
        </p:sp>
        <p:sp>
          <p:nvSpPr>
            <p:cNvPr id="50221" name="Line 48">
              <a:extLst>
                <a:ext uri="{FF2B5EF4-FFF2-40B4-BE49-F238E27FC236}">
                  <a16:creationId xmlns:a16="http://schemas.microsoft.com/office/drawing/2014/main" id="{6163694A-56FC-45F9-B7A0-B6E6F264A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2716"/>
              <a:ext cx="521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zh-CN" sz="1350"/>
            </a:p>
          </p:txBody>
        </p:sp>
        <p:sp>
          <p:nvSpPr>
            <p:cNvPr id="50222" name="Line 49">
              <a:extLst>
                <a:ext uri="{FF2B5EF4-FFF2-40B4-BE49-F238E27FC236}">
                  <a16:creationId xmlns:a16="http://schemas.microsoft.com/office/drawing/2014/main" id="{D70CCBAC-D788-45BB-96E6-208053301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2999"/>
              <a:ext cx="5216" cy="0"/>
            </a:xfrm>
            <a:prstGeom prst="line">
              <a:avLst/>
            </a:prstGeom>
            <a:noFill/>
            <a:ln w="12700" cap="flat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zh-CN" sz="1350"/>
            </a:p>
          </p:txBody>
        </p:sp>
        <p:sp>
          <p:nvSpPr>
            <p:cNvPr id="50223" name="Line 50">
              <a:extLst>
                <a:ext uri="{FF2B5EF4-FFF2-40B4-BE49-F238E27FC236}">
                  <a16:creationId xmlns:a16="http://schemas.microsoft.com/office/drawing/2014/main" id="{3DF0ADE9-C7E6-4057-91AA-3609432AA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3283"/>
              <a:ext cx="5216" cy="0"/>
            </a:xfrm>
            <a:prstGeom prst="line">
              <a:avLst/>
            </a:prstGeom>
            <a:noFill/>
            <a:ln w="12700" cap="flat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zh-CN" sz="1350"/>
            </a:p>
          </p:txBody>
        </p:sp>
        <p:sp>
          <p:nvSpPr>
            <p:cNvPr id="50224" name="Line 51">
              <a:extLst>
                <a:ext uri="{FF2B5EF4-FFF2-40B4-BE49-F238E27FC236}">
                  <a16:creationId xmlns:a16="http://schemas.microsoft.com/office/drawing/2014/main" id="{09C344A1-2EDA-497C-A311-18F626950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3566"/>
              <a:ext cx="5216" cy="0"/>
            </a:xfrm>
            <a:prstGeom prst="line">
              <a:avLst/>
            </a:prstGeom>
            <a:noFill/>
            <a:ln w="12700" cap="flat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zh-CN" sz="1350"/>
            </a:p>
          </p:txBody>
        </p:sp>
        <p:sp>
          <p:nvSpPr>
            <p:cNvPr id="50225" name="Line 52">
              <a:extLst>
                <a:ext uri="{FF2B5EF4-FFF2-40B4-BE49-F238E27FC236}">
                  <a16:creationId xmlns:a16="http://schemas.microsoft.com/office/drawing/2014/main" id="{5CD10D67-26DF-4F34-A51B-2532B550C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3850"/>
              <a:ext cx="5216" cy="0"/>
            </a:xfrm>
            <a:prstGeom prst="line">
              <a:avLst/>
            </a:prstGeom>
            <a:noFill/>
            <a:ln w="12700" cap="flat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zh-CN" sz="1350"/>
            </a:p>
          </p:txBody>
        </p:sp>
        <p:sp>
          <p:nvSpPr>
            <p:cNvPr id="50226" name="Line 53">
              <a:extLst>
                <a:ext uri="{FF2B5EF4-FFF2-40B4-BE49-F238E27FC236}">
                  <a16:creationId xmlns:a16="http://schemas.microsoft.com/office/drawing/2014/main" id="{F7D3732E-2517-435B-88A7-56F3221E6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4133"/>
              <a:ext cx="5216" cy="0"/>
            </a:xfrm>
            <a:prstGeom prst="line">
              <a:avLst/>
            </a:prstGeom>
            <a:noFill/>
            <a:ln w="12700" cap="flat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zh-CN" sz="1350"/>
            </a:p>
          </p:txBody>
        </p:sp>
        <p:sp>
          <p:nvSpPr>
            <p:cNvPr id="50227" name="Line 54">
              <a:extLst>
                <a:ext uri="{FF2B5EF4-FFF2-40B4-BE49-F238E27FC236}">
                  <a16:creationId xmlns:a16="http://schemas.microsoft.com/office/drawing/2014/main" id="{2B42C589-7A3F-4F88-91E5-D2FD2A313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4417"/>
              <a:ext cx="5216" cy="0"/>
            </a:xfrm>
            <a:prstGeom prst="line">
              <a:avLst/>
            </a:prstGeom>
            <a:noFill/>
            <a:ln w="12700" cap="flat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zh-CN" sz="1350"/>
            </a:p>
          </p:txBody>
        </p:sp>
        <p:sp>
          <p:nvSpPr>
            <p:cNvPr id="50228" name="Line 55">
              <a:extLst>
                <a:ext uri="{FF2B5EF4-FFF2-40B4-BE49-F238E27FC236}">
                  <a16:creationId xmlns:a16="http://schemas.microsoft.com/office/drawing/2014/main" id="{CCCE4D25-01DF-4B5B-AC32-3F7B9B607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4700"/>
              <a:ext cx="521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zh-CN" sz="1350"/>
            </a:p>
          </p:txBody>
        </p:sp>
        <p:sp>
          <p:nvSpPr>
            <p:cNvPr id="50229" name="Line 56">
              <a:extLst>
                <a:ext uri="{FF2B5EF4-FFF2-40B4-BE49-F238E27FC236}">
                  <a16:creationId xmlns:a16="http://schemas.microsoft.com/office/drawing/2014/main" id="{AF7700AE-CB2A-44AD-9B48-DAD3503F46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2716"/>
              <a:ext cx="0" cy="198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zh-CN" sz="1350"/>
            </a:p>
          </p:txBody>
        </p:sp>
        <p:sp>
          <p:nvSpPr>
            <p:cNvPr id="50230" name="Line 57">
              <a:extLst>
                <a:ext uri="{FF2B5EF4-FFF2-40B4-BE49-F238E27FC236}">
                  <a16:creationId xmlns:a16="http://schemas.microsoft.com/office/drawing/2014/main" id="{21240390-40F1-4077-A679-5991257DE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2716"/>
              <a:ext cx="0" cy="1984"/>
            </a:xfrm>
            <a:prstGeom prst="line">
              <a:avLst/>
            </a:prstGeom>
            <a:noFill/>
            <a:ln w="12700" cap="flat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zh-CN" sz="1350"/>
            </a:p>
          </p:txBody>
        </p:sp>
        <p:sp>
          <p:nvSpPr>
            <p:cNvPr id="50231" name="Line 58">
              <a:extLst>
                <a:ext uri="{FF2B5EF4-FFF2-40B4-BE49-F238E27FC236}">
                  <a16:creationId xmlns:a16="http://schemas.microsoft.com/office/drawing/2014/main" id="{7539C377-3699-4A42-9A01-A32FA2688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0" y="2716"/>
              <a:ext cx="0" cy="1984"/>
            </a:xfrm>
            <a:prstGeom prst="line">
              <a:avLst/>
            </a:prstGeom>
            <a:noFill/>
            <a:ln w="12700" cap="flat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zh-CN" sz="1350"/>
            </a:p>
          </p:txBody>
        </p:sp>
        <p:sp>
          <p:nvSpPr>
            <p:cNvPr id="50232" name="Line 59">
              <a:extLst>
                <a:ext uri="{FF2B5EF4-FFF2-40B4-BE49-F238E27FC236}">
                  <a16:creationId xmlns:a16="http://schemas.microsoft.com/office/drawing/2014/main" id="{0F2580C5-9C03-4060-ACDC-6934C31B4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2716"/>
              <a:ext cx="0" cy="1984"/>
            </a:xfrm>
            <a:prstGeom prst="line">
              <a:avLst/>
            </a:prstGeom>
            <a:noFill/>
            <a:ln w="12700" cap="flat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zh-CN" sz="1350"/>
            </a:p>
          </p:txBody>
        </p:sp>
        <p:sp>
          <p:nvSpPr>
            <p:cNvPr id="50233" name="Line 60">
              <a:extLst>
                <a:ext uri="{FF2B5EF4-FFF2-40B4-BE49-F238E27FC236}">
                  <a16:creationId xmlns:a16="http://schemas.microsoft.com/office/drawing/2014/main" id="{98FE1002-D287-4E8A-AB46-556CB36F6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3" y="2716"/>
              <a:ext cx="0" cy="1984"/>
            </a:xfrm>
            <a:prstGeom prst="line">
              <a:avLst/>
            </a:prstGeom>
            <a:noFill/>
            <a:ln w="12700" cap="flat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zh-CN" sz="1350"/>
            </a:p>
          </p:txBody>
        </p:sp>
        <p:sp>
          <p:nvSpPr>
            <p:cNvPr id="50234" name="Line 61">
              <a:extLst>
                <a:ext uri="{FF2B5EF4-FFF2-40B4-BE49-F238E27FC236}">
                  <a16:creationId xmlns:a16="http://schemas.microsoft.com/office/drawing/2014/main" id="{F46BD702-79C7-418A-B5FA-A10C68189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1" y="2716"/>
              <a:ext cx="0" cy="1984"/>
            </a:xfrm>
            <a:prstGeom prst="line">
              <a:avLst/>
            </a:prstGeom>
            <a:noFill/>
            <a:ln w="12700" cap="flat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zh-CN" sz="1350"/>
            </a:p>
          </p:txBody>
        </p:sp>
        <p:sp>
          <p:nvSpPr>
            <p:cNvPr id="50235" name="Line 62">
              <a:extLst>
                <a:ext uri="{FF2B5EF4-FFF2-40B4-BE49-F238E27FC236}">
                  <a16:creationId xmlns:a16="http://schemas.microsoft.com/office/drawing/2014/main" id="{EEB524D9-2DAF-442F-AA49-98C4F89DB0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1" y="2716"/>
              <a:ext cx="0" cy="198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zh-CN" sz="1350"/>
            </a:p>
          </p:txBody>
        </p:sp>
      </p:grpSp>
      <p:sp>
        <p:nvSpPr>
          <p:cNvPr id="50236" name="Rectangle 63">
            <a:extLst>
              <a:ext uri="{FF2B5EF4-FFF2-40B4-BE49-F238E27FC236}">
                <a16:creationId xmlns:a16="http://schemas.microsoft.com/office/drawing/2014/main" id="{0945F44D-1095-415E-AD5B-F8090AD85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744" y="1254919"/>
            <a:ext cx="46458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SzPct val="100000"/>
            </a:pPr>
            <a:r>
              <a:rPr lang="zh-CN" altLang="en-US" b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一些晶体的熔点（在标准大气压下）</a:t>
            </a: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内容占位符 2">
            <a:extLst>
              <a:ext uri="{FF2B5EF4-FFF2-40B4-BE49-F238E27FC236}">
                <a16:creationId xmlns:a16="http://schemas.microsoft.com/office/drawing/2014/main" id="{C2316F01-BBDB-481F-ABC0-DABFE1CF0E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3957638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【二、凝固】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38" name="内容占位符 2">
            <a:extLst>
              <a:ext uri="{FF2B5EF4-FFF2-40B4-BE49-F238E27FC236}">
                <a16:creationId xmlns:a16="http://schemas.microsoft.com/office/drawing/2014/main" id="{447DA6C9-5AB8-4282-800F-6FC1E5B3A21D}"/>
              </a:ext>
            </a:extLst>
          </p:cNvPr>
          <p:cNvSpPr>
            <a:spLocks noGrp="1"/>
          </p:cNvSpPr>
          <p:nvPr/>
        </p:nvSpPr>
        <p:spPr>
          <a:xfrm>
            <a:off x="1331119" y="682229"/>
            <a:ext cx="6612731" cy="150137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zh-CN" altLang="en-US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anose="02010609060101010101" charset="-122"/>
                <a:ea typeface="黑体" panose="02010609060101010101" charset="-122"/>
                <a:sym typeface="Wingdings"/>
              </a:rPr>
              <a:t>实验研究表明：</a:t>
            </a:r>
            <a:endParaRPr lang="zh-CN" altLang="en-US" sz="2100" b="1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1.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晶体熔化后再凝固时也有一定的凝固温度，叫作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凝固点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；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2.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同种晶体物质的凝固点和熔点相同，非晶体物质没有凝固点；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下面四图，请你说说分别是哪个过程的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温度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-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时间关系图</a:t>
            </a:r>
            <a:r>
              <a:rPr lang="zh-CN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！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1204" name="Picture 73">
            <a:extLst>
              <a:ext uri="{FF2B5EF4-FFF2-40B4-BE49-F238E27FC236}">
                <a16:creationId xmlns:a16="http://schemas.microsoft.com/office/drawing/2014/main" id="{4F8B3C92-4BC6-4D1E-8E2C-C28CBE18FA3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91" y="2301479"/>
            <a:ext cx="17335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69">
            <a:extLst>
              <a:ext uri="{FF2B5EF4-FFF2-40B4-BE49-F238E27FC236}">
                <a16:creationId xmlns:a16="http://schemas.microsoft.com/office/drawing/2014/main" id="{4631EF93-4794-4EF9-A814-26E4D1626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6" y="2295526"/>
            <a:ext cx="1735931" cy="254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540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90,&quot;width&quot;:3402.499212598425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990</Words>
  <Application>Microsoft Office PowerPoint</Application>
  <PresentationFormat>全屏显示(16:9)</PresentationFormat>
  <Paragraphs>142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等线</vt:lpstr>
      <vt:lpstr>黑体</vt:lpstr>
      <vt:lpstr>华文隶书</vt:lpstr>
      <vt:lpstr>华文细黑</vt:lpstr>
      <vt:lpstr>楷体</vt:lpstr>
      <vt:lpstr>楷体_GB2312</vt:lpstr>
      <vt:lpstr>宋体</vt:lpstr>
      <vt:lpstr>Arial</vt:lpstr>
      <vt:lpstr>Calibri</vt:lpstr>
      <vt:lpstr>Calibri Light</vt:lpstr>
      <vt:lpstr>Times New Roman</vt:lpstr>
      <vt:lpstr>Wingdings</vt:lpstr>
      <vt:lpstr>Office 主题​​</vt:lpstr>
      <vt:lpstr>第二章   物态变化</vt:lpstr>
      <vt:lpstr>    物质由固态变为液态叫作熔化，     物质由液态变为固态叫作凝固；     本节我们将学习这两种物态变化。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1.说出下列物态变化名称； 冰棒化成水：  钢水浇铸成火车轮：  把废塑料回收再制成塑料产品: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  声现象</dc:title>
  <dc:creator>lenovo07</dc:creator>
  <cp:lastModifiedBy>lenovo07</cp:lastModifiedBy>
  <cp:revision>5</cp:revision>
  <dcterms:created xsi:type="dcterms:W3CDTF">2021-09-03T05:57:51Z</dcterms:created>
  <dcterms:modified xsi:type="dcterms:W3CDTF">2021-09-03T06:02:56Z</dcterms:modified>
</cp:coreProperties>
</file>