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57" r:id="rId4"/>
    <p:sldId id="259" r:id="rId5"/>
    <p:sldId id="316" r:id="rId6"/>
    <p:sldId id="317" r:id="rId7"/>
    <p:sldId id="320" r:id="rId8"/>
    <p:sldId id="322" r:id="rId9"/>
    <p:sldId id="323" r:id="rId10"/>
    <p:sldId id="325" r:id="rId11"/>
    <p:sldId id="327" r:id="rId12"/>
    <p:sldId id="329" r:id="rId13"/>
    <p:sldId id="328" r:id="rId14"/>
    <p:sldId id="337" r:id="rId15"/>
    <p:sldId id="331" r:id="rId16"/>
    <p:sldId id="333" r:id="rId17"/>
    <p:sldId id="336" r:id="rId18"/>
    <p:sldId id="334" r:id="rId19"/>
    <p:sldId id="335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>
            <a:extLst>
              <a:ext uri="{FF2B5EF4-FFF2-40B4-BE49-F238E27FC236}">
                <a16:creationId xmlns:a16="http://schemas.microsoft.com/office/drawing/2014/main" id="{7046F9CE-B59F-4C45-BF4F-1DB51ABB65DA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7587" name="文本占位符 2">
            <a:extLst>
              <a:ext uri="{FF2B5EF4-FFF2-40B4-BE49-F238E27FC236}">
                <a16:creationId xmlns:a16="http://schemas.microsoft.com/office/drawing/2014/main" id="{B73AA274-B64E-449D-8EBC-BDB91D297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C:/Users/Administrator/AppData/Local/Temp/wps/INetCache/dbbb4fef6f12c9a231e1aa17b0488f9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3073">
            <a:extLst>
              <a:ext uri="{FF2B5EF4-FFF2-40B4-BE49-F238E27FC236}">
                <a16:creationId xmlns:a16="http://schemas.microsoft.com/office/drawing/2014/main" id="{7600870A-18EE-42DC-BB21-1AAE9CDC2F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</p:spPr>
        <p:txBody>
          <a:bodyPr anchor="ctr"/>
          <a:lstStyle/>
          <a:p>
            <a:r>
              <a:rPr lang="zh-CN" altLang="en-US" sz="3300" b="1"/>
              <a:t>第二章</a:t>
            </a:r>
            <a:r>
              <a:rPr lang="en-US" altLang="zh-CN" sz="3300" b="1"/>
              <a:t>   </a:t>
            </a:r>
            <a:r>
              <a:rPr lang="zh-CN" altLang="en-US" sz="3300" b="1"/>
              <a:t>物态变化</a:t>
            </a:r>
          </a:p>
        </p:txBody>
      </p:sp>
      <p:sp>
        <p:nvSpPr>
          <p:cNvPr id="46083" name="副标题 3074">
            <a:extLst>
              <a:ext uri="{FF2B5EF4-FFF2-40B4-BE49-F238E27FC236}">
                <a16:creationId xmlns:a16="http://schemas.microsoft.com/office/drawing/2014/main" id="{333405D7-86EA-4D75-A3C5-7979EFFD81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2.2 </a:t>
            </a:r>
            <a:r>
              <a:rPr lang="zh-CN" altLang="en-US" sz="2400" b="1" dirty="0">
                <a:solidFill>
                  <a:srgbClr val="FF0000"/>
                </a:solidFill>
              </a:rPr>
              <a:t>汽化和液化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内容占位符 2">
            <a:extLst>
              <a:ext uri="{FF2B5EF4-FFF2-40B4-BE49-F238E27FC236}">
                <a16:creationId xmlns:a16="http://schemas.microsoft.com/office/drawing/2014/main" id="{1C92A03C-7759-4653-93F7-934C37FEF7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754416" cy="15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【实验结论】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我们把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在液体内部和表面同时发生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的汽化现象叫作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沸腾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沸腾前，水温不断上升；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沸腾时，温度保持不变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3.停止加热，水停止沸腾；说明，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沸腾需要吸热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4.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我们把液体沸腾时的温度叫作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；不同液体沸点一般不同。</a:t>
            </a:r>
          </a:p>
        </p:txBody>
      </p:sp>
      <p:sp>
        <p:nvSpPr>
          <p:cNvPr id="16386" name="内容占位符 2">
            <a:extLst>
              <a:ext uri="{FF2B5EF4-FFF2-40B4-BE49-F238E27FC236}">
                <a16:creationId xmlns:a16="http://schemas.microsoft.com/office/drawing/2014/main" id="{9D1F50A3-D5F4-4032-86F8-EC1D4BE7B58A}"/>
              </a:ext>
            </a:extLst>
          </p:cNvPr>
          <p:cNvSpPr>
            <a:spLocks noGrp="1"/>
          </p:cNvSpPr>
          <p:nvPr/>
        </p:nvSpPr>
        <p:spPr>
          <a:xfrm>
            <a:off x="1331119" y="2409826"/>
            <a:ext cx="6249591" cy="678656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让液体沸腾的条件：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温度达到沸点，继续吸热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；</a:t>
            </a:r>
          </a:p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液体沸腾时的特点：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温度保持不变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。</a:t>
            </a:r>
            <a:endParaRPr sz="2100" b="1">
              <a:solidFill>
                <a:schemeClr val="accent2"/>
              </a:solidFill>
              <a:latin typeface="黑体" panose="02010609060101010101" charset="-122"/>
              <a:ea typeface="黑体"/>
            </a:endParaRP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2E1C2CE6-35C1-4583-B96D-F1BFF038219A}"/>
              </a:ext>
            </a:extLst>
          </p:cNvPr>
          <p:cNvSpPr>
            <a:spLocks noGrp="1"/>
          </p:cNvSpPr>
          <p:nvPr/>
        </p:nvSpPr>
        <p:spPr>
          <a:xfrm>
            <a:off x="1169194" y="3328987"/>
            <a:ext cx="6431756" cy="12823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【补充】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沸腾前水中出现的气泡在上升的过程中越来越小，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沸腾时越来越大；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沸腾前听到的声音越来越大，沸腾时逐渐变小。</a:t>
            </a:r>
            <a:endParaRPr b="1">
              <a:solidFill>
                <a:srgbClr val="00B050"/>
              </a:solidFill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>
            <a:extLst>
              <a:ext uri="{FF2B5EF4-FFF2-40B4-BE49-F238E27FC236}">
                <a16:creationId xmlns:a16="http://schemas.microsoft.com/office/drawing/2014/main" id="{1B278BD7-6C86-485A-8199-2C3B3A56C3C2}"/>
              </a:ext>
            </a:extLst>
          </p:cNvPr>
          <p:cNvSpPr>
            <a:spLocks noGrp="1"/>
          </p:cNvSpPr>
          <p:nvPr/>
        </p:nvSpPr>
        <p:spPr>
          <a:xfrm>
            <a:off x="1222772" y="682229"/>
            <a:ext cx="6323409" cy="2770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【交流评估】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标准大气压下，水的沸点是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100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，本实验沸点是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98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℃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，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沸点与气压有什么关系？能举例说明吗？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采取哪些措施可以缩短实验时间？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不同情况下，温度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-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时间关系图有什么区别？</a:t>
            </a:r>
            <a:endParaRPr b="1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内容占位符 2">
            <a:extLst>
              <a:ext uri="{FF2B5EF4-FFF2-40B4-BE49-F238E27FC236}">
                <a16:creationId xmlns:a16="http://schemas.microsoft.com/office/drawing/2014/main" id="{847539A6-73B4-4402-AAF2-C02310F43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【三、液化】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7" name="内容占位符 2">
            <a:extLst>
              <a:ext uri="{FF2B5EF4-FFF2-40B4-BE49-F238E27FC236}">
                <a16:creationId xmlns:a16="http://schemas.microsoft.com/office/drawing/2014/main" id="{6DBC3D10-04C1-42BE-9901-855520930F9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22772" y="682229"/>
            <a:ext cx="5995988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如下图，用酒精灯对烧瓶中的水进行加热，</a:t>
            </a:r>
          </a:p>
          <a:p>
            <a:pPr>
              <a:spcBef>
                <a:spcPct val="2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你能观察到什么现象？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在瓶口的上方斜放一个金属盘，你又观察到什么现象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c.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再在金属盘中放一些冰块，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你又观察到什么现象？</a:t>
            </a:r>
          </a:p>
        </p:txBody>
      </p:sp>
      <p:pic>
        <p:nvPicPr>
          <p:cNvPr id="57348" name="图片 1">
            <a:extLst>
              <a:ext uri="{FF2B5EF4-FFF2-40B4-BE49-F238E27FC236}">
                <a16:creationId xmlns:a16="http://schemas.microsoft.com/office/drawing/2014/main" id="{97C8A9E7-AA42-4072-8CB8-1C3D98CD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10867" r="9921" b="28125"/>
          <a:stretch>
            <a:fillRect/>
          </a:stretch>
        </p:blipFill>
        <p:spPr bwMode="auto">
          <a:xfrm>
            <a:off x="1439466" y="2571751"/>
            <a:ext cx="1481138" cy="2326481"/>
          </a:xfrm>
          <a:prstGeom prst="rect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内容占位符 2">
            <a:extLst>
              <a:ext uri="{FF2B5EF4-FFF2-40B4-BE49-F238E27FC236}">
                <a16:creationId xmlns:a16="http://schemas.microsoft.com/office/drawing/2014/main" id="{A1C856C7-846B-4CA8-AF93-80FAD9012BA6}"/>
              </a:ext>
            </a:extLst>
          </p:cNvPr>
          <p:cNvSpPr>
            <a:spLocks noGrp="1"/>
          </p:cNvSpPr>
          <p:nvPr/>
        </p:nvSpPr>
        <p:spPr>
          <a:xfrm>
            <a:off x="3142060" y="2516981"/>
            <a:ext cx="4510088" cy="1501379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【现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象】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加热一段时间后，瓶中的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水开始沸腾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 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瓶口上方一段距离处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有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白气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出现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；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charset="-122"/>
              <a:ea typeface="楷体" charset="-122"/>
              <a:sym typeface="Wingdings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金属盘的底面有水滴流出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；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c.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加冰块后，出现的水滴增多。</a:t>
            </a:r>
            <a:endParaRPr b="1">
              <a:latin typeface="楷体" charset="-122"/>
              <a:ea typeface="楷体" charset="-122"/>
            </a:endParaRPr>
          </a:p>
        </p:txBody>
      </p:sp>
      <p:sp>
        <p:nvSpPr>
          <p:cNvPr id="18437" name="内容占位符 2">
            <a:extLst>
              <a:ext uri="{FF2B5EF4-FFF2-40B4-BE49-F238E27FC236}">
                <a16:creationId xmlns:a16="http://schemas.microsoft.com/office/drawing/2014/main" id="{AC290F4C-E51C-46E1-BC88-3CA05C550512}"/>
              </a:ext>
            </a:extLst>
          </p:cNvPr>
          <p:cNvSpPr>
            <a:spLocks noGrp="1"/>
          </p:cNvSpPr>
          <p:nvPr/>
        </p:nvSpPr>
        <p:spPr>
          <a:xfrm>
            <a:off x="3142060" y="4192191"/>
            <a:ext cx="3158728" cy="703659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1.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宋体" pitchFamily="2" charset="-122"/>
              </a:rPr>
              <a:t>水蒸气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宋体" pitchFamily="2" charset="-122"/>
              </a:rPr>
              <a:t>遇冷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宋体" pitchFamily="2" charset="-122"/>
              </a:rPr>
              <a:t>液化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；</a:t>
            </a: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2.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宋体" pitchFamily="2" charset="-122"/>
              </a:rPr>
              <a:t>气体液化时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宋体" pitchFamily="2" charset="-122"/>
              </a:rPr>
              <a:t>放热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。</a:t>
            </a:r>
            <a:endParaRPr sz="2100" b="1">
              <a:solidFill>
                <a:srgbClr val="00B050"/>
              </a:solidFill>
              <a:latin typeface="黑体" panose="02010609060101010101" charset="-122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>
            <a:extLst>
              <a:ext uri="{FF2B5EF4-FFF2-40B4-BE49-F238E27FC236}">
                <a16:creationId xmlns:a16="http://schemas.microsoft.com/office/drawing/2014/main" id="{6200912B-C116-48B3-929D-3EB9C69F21C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22772" y="682228"/>
            <a:ext cx="5995988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【读一读】阅读课本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P37-38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，回答问题</a:t>
            </a:r>
          </a:p>
          <a:p>
            <a:pPr>
              <a:spcBef>
                <a:spcPct val="20000"/>
              </a:spcBef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通过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降温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的方法可以使气体液化，还有其他方法吗？</a:t>
            </a:r>
          </a:p>
          <a:p>
            <a:pPr>
              <a:spcBef>
                <a:spcPct val="2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你能举一些例子吗？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生活中还有哪些液化现象？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371" name="组合 4">
            <a:extLst>
              <a:ext uri="{FF2B5EF4-FFF2-40B4-BE49-F238E27FC236}">
                <a16:creationId xmlns:a16="http://schemas.microsoft.com/office/drawing/2014/main" id="{4981F658-14F7-43C1-8965-7F8CA128B9CC}"/>
              </a:ext>
            </a:extLst>
          </p:cNvPr>
          <p:cNvGrpSpPr>
            <a:grpSpLocks/>
          </p:cNvGrpSpPr>
          <p:nvPr/>
        </p:nvGrpSpPr>
        <p:grpSpPr bwMode="auto">
          <a:xfrm>
            <a:off x="1440657" y="2210992"/>
            <a:ext cx="2646760" cy="2734865"/>
            <a:chOff x="1417" y="4756"/>
            <a:chExt cx="5556" cy="5741"/>
          </a:xfrm>
        </p:grpSpPr>
        <p:pic>
          <p:nvPicPr>
            <p:cNvPr id="58372" name="Picture 5" descr="200410131833514328">
              <a:extLst>
                <a:ext uri="{FF2B5EF4-FFF2-40B4-BE49-F238E27FC236}">
                  <a16:creationId xmlns:a16="http://schemas.microsoft.com/office/drawing/2014/main" id="{B16D01A9-8809-414D-9C14-6E535A87F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4756"/>
              <a:ext cx="5556" cy="1551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3" name="Picture 3" descr="气体打火机4-17">
              <a:extLst>
                <a:ext uri="{FF2B5EF4-FFF2-40B4-BE49-F238E27FC236}">
                  <a16:creationId xmlns:a16="http://schemas.microsoft.com/office/drawing/2014/main" id="{4E308BED-1CE4-45BE-8E79-C42060AE8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6461"/>
              <a:ext cx="2135" cy="4036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4" name="Picture 4" descr="液化石油气4-18">
              <a:extLst>
                <a:ext uri="{FF2B5EF4-FFF2-40B4-BE49-F238E27FC236}">
                  <a16:creationId xmlns:a16="http://schemas.microsoft.com/office/drawing/2014/main" id="{0A4137CF-42FE-4A7F-B52F-C37BBF8DC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6461"/>
              <a:ext cx="3061" cy="4036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62" name="内容占位符 2">
            <a:extLst>
              <a:ext uri="{FF2B5EF4-FFF2-40B4-BE49-F238E27FC236}">
                <a16:creationId xmlns:a16="http://schemas.microsoft.com/office/drawing/2014/main" id="{B3BBA3C0-7A0D-41F2-9B0F-F390A9541EE3}"/>
              </a:ext>
            </a:extLst>
          </p:cNvPr>
          <p:cNvSpPr>
            <a:spLocks noGrp="1"/>
          </p:cNvSpPr>
          <p:nvPr/>
        </p:nvSpPr>
        <p:spPr>
          <a:xfrm>
            <a:off x="5923360" y="3022997"/>
            <a:ext cx="1804988" cy="1042988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通过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/>
                <a:sym typeface="Wingdings"/>
              </a:rPr>
              <a:t>压缩体积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anose="02010609060101010101" charset="-122"/>
                <a:ea typeface="黑体"/>
                <a:sym typeface="Wingdings"/>
              </a:rPr>
              <a:t>的方法也可以使气体液化！</a:t>
            </a:r>
            <a:endParaRPr sz="2100" b="1">
              <a:solidFill>
                <a:srgbClr val="00B050"/>
              </a:solidFill>
              <a:latin typeface="黑体" panose="02010609060101010101" charset="-122"/>
              <a:ea typeface="黑体"/>
            </a:endParaRPr>
          </a:p>
        </p:txBody>
      </p:sp>
      <p:pic>
        <p:nvPicPr>
          <p:cNvPr id="58376" name="图片 6" descr="E:/初中物理/八年级资料/2021-2022/第2章 物态变化/file:/C:/Users/Administrator/AppData/Local/Temp/wps/INetCache/dbbb4fef6f12c9a231e1aa17b0488f90">
            <a:extLst>
              <a:ext uri="{FF2B5EF4-FFF2-40B4-BE49-F238E27FC236}">
                <a16:creationId xmlns:a16="http://schemas.microsoft.com/office/drawing/2014/main" id="{6344A347-1A6D-49B8-84D1-14F5BC37B051}"/>
              </a:ext>
            </a:extLst>
          </p:cNvPr>
          <p:cNvPicPr>
            <a:picLocks noChangeArrowheads="1"/>
          </p:cNvPicPr>
          <p:nvPr/>
        </p:nvPicPr>
        <p:blipFill>
          <a:blip r:embed="rId5" r:link="rId6">
            <a:lum bright="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22997"/>
            <a:ext cx="1445419" cy="19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内容占位符 2">
            <a:extLst>
              <a:ext uri="{FF2B5EF4-FFF2-40B4-BE49-F238E27FC236}">
                <a16:creationId xmlns:a16="http://schemas.microsoft.com/office/drawing/2014/main" id="{FD96413F-849E-4C26-9FD5-625BC9C7CAC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7079" y="950119"/>
            <a:ext cx="2808684" cy="3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解释图中的现象。</a:t>
            </a:r>
          </a:p>
        </p:txBody>
      </p:sp>
      <p:pic>
        <p:nvPicPr>
          <p:cNvPr id="59395" name="Picture 39" descr="雾">
            <a:extLst>
              <a:ext uri="{FF2B5EF4-FFF2-40B4-BE49-F238E27FC236}">
                <a16:creationId xmlns:a16="http://schemas.microsoft.com/office/drawing/2014/main" id="{9000659D-2830-4885-87AB-F9C2BF54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4301" r="3448" b="4301"/>
          <a:stretch>
            <a:fillRect/>
          </a:stretch>
        </p:blipFill>
        <p:spPr bwMode="auto">
          <a:xfrm>
            <a:off x="3749279" y="1327548"/>
            <a:ext cx="1781175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0" descr="luzhu2_028">
            <a:extLst>
              <a:ext uri="{FF2B5EF4-FFF2-40B4-BE49-F238E27FC236}">
                <a16:creationId xmlns:a16="http://schemas.microsoft.com/office/drawing/2014/main" id="{7EE8A470-815F-49E5-9780-44ACC63B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327548"/>
            <a:ext cx="1906191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1">
            <a:extLst>
              <a:ext uri="{FF2B5EF4-FFF2-40B4-BE49-F238E27FC236}">
                <a16:creationId xmlns:a16="http://schemas.microsoft.com/office/drawing/2014/main" id="{5053ABAB-BFDA-4D09-B375-F8DA6420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41" y="1327547"/>
            <a:ext cx="189190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>
            <a:extLst>
              <a:ext uri="{FF2B5EF4-FFF2-40B4-BE49-F238E27FC236}">
                <a16:creationId xmlns:a16="http://schemas.microsoft.com/office/drawing/2014/main" id="{0C3A4456-1E1E-4732-8602-844DB72D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"/>
            <a:ext cx="1600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练一练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pic>
        <p:nvPicPr>
          <p:cNvPr id="59399" name="Picture 6" descr="洒水车1">
            <a:extLst>
              <a:ext uri="{FF2B5EF4-FFF2-40B4-BE49-F238E27FC236}">
                <a16:creationId xmlns:a16="http://schemas.microsoft.com/office/drawing/2014/main" id="{D853CA31-0286-4F65-9353-DB105289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436144"/>
            <a:ext cx="2474119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6" descr="1024x768_157">
            <a:extLst>
              <a:ext uri="{FF2B5EF4-FFF2-40B4-BE49-F238E27FC236}">
                <a16:creationId xmlns:a16="http://schemas.microsoft.com/office/drawing/2014/main" id="{A12DE4A1-D819-4BE5-9D32-21C1D307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41" y="3436144"/>
            <a:ext cx="2653903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20060228191616973">
            <a:extLst>
              <a:ext uri="{FF2B5EF4-FFF2-40B4-BE49-F238E27FC236}">
                <a16:creationId xmlns:a16="http://schemas.microsoft.com/office/drawing/2014/main" id="{1838086F-64A8-4A47-A4BF-8957D12C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14513"/>
            <a:ext cx="226814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4">
            <a:extLst>
              <a:ext uri="{FF2B5EF4-FFF2-40B4-BE49-F238E27FC236}">
                <a16:creationId xmlns:a16="http://schemas.microsoft.com/office/drawing/2014/main" id="{B6D0ADA1-AD64-4FCF-A1D5-5F266C2D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1" y="990362"/>
            <a:ext cx="55090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冬天窗玻璃上会附着一层水雾，它在玻璃的内侧还是外侧？</a:t>
            </a:r>
          </a:p>
        </p:txBody>
      </p:sp>
      <p:pic>
        <p:nvPicPr>
          <p:cNvPr id="60420" name="Picture 6">
            <a:extLst>
              <a:ext uri="{FF2B5EF4-FFF2-40B4-BE49-F238E27FC236}">
                <a16:creationId xmlns:a16="http://schemas.microsoft.com/office/drawing/2014/main" id="{28B6050D-8040-443A-976A-9847F0A5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62125"/>
            <a:ext cx="2483644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7">
            <a:extLst>
              <a:ext uri="{FF2B5EF4-FFF2-40B4-BE49-F238E27FC236}">
                <a16:creationId xmlns:a16="http://schemas.microsoft.com/office/drawing/2014/main" id="{48A96F05-3EC6-4A6B-B6CC-7B98F454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2" y="3551740"/>
            <a:ext cx="568761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如图所示，甲、乙两个房间里相同的电炉上，相同的两壶水都已烧开，我们可以根据所观察判断出</a:t>
            </a:r>
            <a:r>
              <a:rPr lang="zh-CN" altLang="en-US" sz="21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房间的气温较高。</a:t>
            </a:r>
          </a:p>
        </p:txBody>
      </p:sp>
      <p:sp>
        <p:nvSpPr>
          <p:cNvPr id="21509" name="Rectangle 10">
            <a:extLst>
              <a:ext uri="{FF2B5EF4-FFF2-40B4-BE49-F238E27FC236}">
                <a16:creationId xmlns:a16="http://schemas.microsoft.com/office/drawing/2014/main" id="{1DFF980A-7DD2-4F65-A8E1-C8D56B4E5A90}"/>
              </a:ext>
            </a:extLst>
          </p:cNvPr>
          <p:cNvSpPr/>
          <p:nvPr/>
        </p:nvSpPr>
        <p:spPr>
          <a:xfrm>
            <a:off x="4019550" y="1326356"/>
            <a:ext cx="79891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Wingdings"/>
              </a:rPr>
              <a:t>内侧</a:t>
            </a:r>
            <a:endParaRPr sz="2100" b="1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510" name="Rectangle 10">
            <a:extLst>
              <a:ext uri="{FF2B5EF4-FFF2-40B4-BE49-F238E27FC236}">
                <a16:creationId xmlns:a16="http://schemas.microsoft.com/office/drawing/2014/main" id="{743A4959-4E31-4438-B3EC-3E3D92BE1B6C}"/>
              </a:ext>
            </a:extLst>
          </p:cNvPr>
          <p:cNvSpPr/>
          <p:nvPr/>
        </p:nvSpPr>
        <p:spPr>
          <a:xfrm>
            <a:off x="2951560" y="4192191"/>
            <a:ext cx="79890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20000"/>
              </a:spcBef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Wingdings"/>
              </a:rPr>
              <a:t>乙</a:t>
            </a:r>
            <a:endParaRPr sz="2100" b="1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>
            <a:extLst>
              <a:ext uri="{FF2B5EF4-FFF2-40B4-BE49-F238E27FC236}">
                <a16:creationId xmlns:a16="http://schemas.microsoft.com/office/drawing/2014/main" id="{D1CAFA8F-6093-4A29-BB52-F9E83306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1059656"/>
            <a:ext cx="58626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医生给病人检查口腔时，常将一把带柄的小镜子在酒精灯上烧一烧，然后再放入病人的口腔，这样做的目的是什么？</a:t>
            </a:r>
          </a:p>
        </p:txBody>
      </p:sp>
      <p:sp>
        <p:nvSpPr>
          <p:cNvPr id="22530" name="Text Box 4">
            <a:extLst>
              <a:ext uri="{FF2B5EF4-FFF2-40B4-BE49-F238E27FC236}">
                <a16:creationId xmlns:a16="http://schemas.microsoft.com/office/drawing/2014/main" id="{5DD8E232-6764-449A-9D6C-90E338B1FA1E}"/>
              </a:ext>
            </a:extLst>
          </p:cNvPr>
          <p:cNvSpPr/>
          <p:nvPr/>
        </p:nvSpPr>
        <p:spPr>
          <a:xfrm>
            <a:off x="1439467" y="3598069"/>
            <a:ext cx="6068615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这样做的目的是提高小镜子的温度，避免口腔中的水蒸气在镜面遇冷液化，造成平面镜成像模糊。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61444" name="Picture 5">
            <a:extLst>
              <a:ext uri="{FF2B5EF4-FFF2-40B4-BE49-F238E27FC236}">
                <a16:creationId xmlns:a16="http://schemas.microsoft.com/office/drawing/2014/main" id="{6A692248-E8BF-4F40-9164-C51C7605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94" y="1762126"/>
            <a:ext cx="2483644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F62E632-3B57-4375-828D-5B4FAD83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1059657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被水蒸气烫伤比被开水烫伤严重，现在你知道原因了吗？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1E94F14-BE01-4EBB-9742-2481E342266D}"/>
              </a:ext>
            </a:extLst>
          </p:cNvPr>
          <p:cNvSpPr/>
          <p:nvPr/>
        </p:nvSpPr>
        <p:spPr>
          <a:xfrm>
            <a:off x="1601391" y="2787254"/>
            <a:ext cx="5824538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Wingdings"/>
              </a:rPr>
              <a:t>  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Wingdings"/>
              </a:rPr>
              <a:t>  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Wingdings"/>
              </a:rPr>
              <a:t>气体液化的时候要放热。烧水、做饭的时候，被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Wingdings"/>
              </a:rPr>
              <a:t>100℃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Wingdings"/>
              </a:rPr>
              <a:t>的水蒸气烫伤往往会伤得很厉害，不仅因为水蒸气的温度高，还因为水蒸气液化时放热的缘故。</a:t>
            </a:r>
            <a:endParaRPr sz="2100" b="1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">
            <a:extLst>
              <a:ext uri="{FF2B5EF4-FFF2-40B4-BE49-F238E27FC236}">
                <a16:creationId xmlns:a16="http://schemas.microsoft.com/office/drawing/2014/main" id="{859E951D-DF3F-4371-89BE-017FC56C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48" y="862013"/>
            <a:ext cx="1983581" cy="19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2FF3CB7F-3165-4156-B7AE-A98861CB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1112044"/>
            <a:ext cx="43791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观察蒸汽熨斗（如右图所示）熨平衣物的过程，并指出其优点。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F7660A9-BB96-482D-9DE8-4BCAA60BD0B7}"/>
              </a:ext>
            </a:extLst>
          </p:cNvPr>
          <p:cNvSpPr/>
          <p:nvPr/>
        </p:nvSpPr>
        <p:spPr>
          <a:xfrm>
            <a:off x="1277541" y="2842023"/>
            <a:ext cx="6343650" cy="17543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从蒸汽熨斗喷出的水蒸汽温度很高，接触空气后迅速液化为小水滴，放出大量的热，如此高温足以将衣服熨平。</a:t>
            </a:r>
          </a:p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蒸汽熨斗另一个优点是不易将衣服烫坏。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5">
            <a:extLst>
              <a:ext uri="{FF2B5EF4-FFF2-40B4-BE49-F238E27FC236}">
                <a16:creationId xmlns:a16="http://schemas.microsoft.com/office/drawing/2014/main" id="{B364AEB6-4F27-4F55-A8FE-AC4F9E0D38C9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174081"/>
            <a:ext cx="3962400" cy="2595563"/>
            <a:chOff x="1746" y="1191"/>
            <a:chExt cx="3357" cy="2178"/>
          </a:xfrm>
        </p:grpSpPr>
        <p:pic>
          <p:nvPicPr>
            <p:cNvPr id="64515" name="Picture 6">
              <a:extLst>
                <a:ext uri="{FF2B5EF4-FFF2-40B4-BE49-F238E27FC236}">
                  <a16:creationId xmlns:a16="http://schemas.microsoft.com/office/drawing/2014/main" id="{7BF545DA-45BC-40A2-AC08-1C9B6914E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207"/>
              <a:ext cx="1361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6" name="Picture 7">
              <a:extLst>
                <a:ext uri="{FF2B5EF4-FFF2-40B4-BE49-F238E27FC236}">
                  <a16:creationId xmlns:a16="http://schemas.microsoft.com/office/drawing/2014/main" id="{D42081DE-AC71-4100-AFE1-10AE41FC1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191"/>
              <a:ext cx="1769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Text Box 3">
            <a:extLst>
              <a:ext uri="{FF2B5EF4-FFF2-40B4-BE49-F238E27FC236}">
                <a16:creationId xmlns:a16="http://schemas.microsoft.com/office/drawing/2014/main" id="{A610185B-2ECA-45E4-96F6-2FC72CD2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19" y="1275160"/>
            <a:ext cx="6219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请解释冰箱中发生的物态变化；另外，从冰箱中拿出的矿泉水瓶表面都是湿漉漉的，为什么呢？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452B37CF-DD23-40E2-B5A4-E6DCAE99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173957"/>
            <a:ext cx="6355556" cy="2384822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物质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由液态变为气态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叫作</a:t>
            </a:r>
            <a:r>
              <a:rPr lang="zh-CN" altLang="en-US" sz="2700" b="1" u="sng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汽化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，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物质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由气态变为液态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叫作</a:t>
            </a:r>
            <a:r>
              <a:rPr lang="zh-CN" altLang="en-US" sz="2700" b="1" u="sng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液化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；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charset="-122"/>
                <a:ea typeface="楷体" charset="-122"/>
                <a:cs typeface="楷体" panose="02010609060101010101" charset="-122"/>
                <a:sym typeface="Wingdings"/>
              </a:rPr>
              <a:t>本节我们将学习这两种物态变化。</a:t>
            </a:r>
            <a:endParaRPr lang="zh-CN" altLang="en-US" sz="27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charset="-122"/>
              <a:ea typeface="楷体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>
            <a:extLst>
              <a:ext uri="{FF2B5EF4-FFF2-40B4-BE49-F238E27FC236}">
                <a16:creationId xmlns:a16="http://schemas.microsoft.com/office/drawing/2014/main" id="{2C37CEBD-2B45-479E-96D5-EDCBFAD6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完成课本【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www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1-5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pic>
        <p:nvPicPr>
          <p:cNvPr id="65539" name="New picture">
            <a:extLst>
              <a:ext uri="{FF2B5EF4-FFF2-40B4-BE49-F238E27FC236}">
                <a16:creationId xmlns:a16="http://schemas.microsoft.com/office/drawing/2014/main" id="{BB5DCDCC-E411-4D1D-820A-96C9DFDE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9039225"/>
            <a:ext cx="247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内容占位符 2">
            <a:extLst>
              <a:ext uri="{FF2B5EF4-FFF2-40B4-BE49-F238E27FC236}">
                <a16:creationId xmlns:a16="http://schemas.microsoft.com/office/drawing/2014/main" id="{54E995BC-52B1-4875-A751-ADF0B49C3F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5872" y="1328738"/>
            <a:ext cx="3314700" cy="186571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</a:rPr>
              <a:t>蒸发现象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2.</a:t>
            </a:r>
            <a:r>
              <a:rPr lang="zh-CN" altLang="en-US" b="1">
                <a:solidFill>
                  <a:srgbClr val="FF0000"/>
                </a:solidFill>
              </a:rPr>
              <a:t>水的沸腾实验</a:t>
            </a: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3.</a:t>
            </a:r>
            <a:r>
              <a:rPr lang="zh-CN" altLang="en-US" b="1">
                <a:solidFill>
                  <a:srgbClr val="FF0000"/>
                </a:solidFill>
              </a:rPr>
              <a:t>液化现象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F4FAD32D-514F-4076-8B13-45E09C7851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【一、蒸发】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55" name="内容占位符 2">
            <a:extLst>
              <a:ext uri="{FF2B5EF4-FFF2-40B4-BE49-F238E27FC236}">
                <a16:creationId xmlns:a16="http://schemas.microsoft.com/office/drawing/2014/main" id="{2AE87B97-22AD-4513-9555-3540425B84D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490097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【做一做】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a.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同学们在手背上涂些酒精，观察酒精的变化，涂酒精的部位有何感觉？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b.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同学们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将一支温度计插入盛有酒精的烧杯中，测量酒精的温度；再将温度计从酒精中取出，观察温度计示数的变化？</a:t>
            </a: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39962F03-C8E3-43F1-9E49-265A595B4731}"/>
              </a:ext>
            </a:extLst>
          </p:cNvPr>
          <p:cNvSpPr>
            <a:spLocks noGrp="1"/>
          </p:cNvSpPr>
          <p:nvPr/>
        </p:nvSpPr>
        <p:spPr>
          <a:xfrm>
            <a:off x="1169194" y="2790825"/>
            <a:ext cx="6546056" cy="1585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【现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/>
                <a:sym typeface="Wingdings"/>
              </a:rPr>
              <a:t>象】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手背上的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酒精在逐渐消失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，涂酒精的部位感觉凉飕飕的；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charset="-122"/>
              <a:ea typeface="楷体" charset="-122"/>
              <a:sym typeface="Wingdings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在酒精中时，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温度计示数不变为室温；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  从酒精中取出后，玻璃泡表面的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酒精在逐渐消失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，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温度计示数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先降低再升高到室温后稳定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宋体" pitchFamily="2" charset="-122"/>
              </a:rPr>
              <a:t>。</a:t>
            </a:r>
            <a:endParaRPr b="1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>
            <a:extLst>
              <a:ext uri="{FF2B5EF4-FFF2-40B4-BE49-F238E27FC236}">
                <a16:creationId xmlns:a16="http://schemas.microsoft.com/office/drawing/2014/main" id="{A91FB3A1-CB79-4CF5-B292-4B5ACA3B74D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91754"/>
            <a:ext cx="6619875" cy="15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【结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酒精由液态变为气态，发生了汽化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我们把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只在液体表面发生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的汽化现象叫作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蒸发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液体蒸发时会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吸热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蒸发在任何温度下都能发生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。（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你能举例说明吗？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内容占位符 2">
            <a:extLst>
              <a:ext uri="{FF2B5EF4-FFF2-40B4-BE49-F238E27FC236}">
                <a16:creationId xmlns:a16="http://schemas.microsoft.com/office/drawing/2014/main" id="{0E4EFEE0-285B-47B1-BB66-7702CFC5CBA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2463404"/>
            <a:ext cx="5619750" cy="99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【议一议】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蒸发的快慢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与哪些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因素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有关呢？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你能举一些例子来说明吗？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7" name="内容占位符 2">
            <a:extLst>
              <a:ext uri="{FF2B5EF4-FFF2-40B4-BE49-F238E27FC236}">
                <a16:creationId xmlns:a16="http://schemas.microsoft.com/office/drawing/2014/main" id="{AEDA72EB-25B5-4458-B903-E4B87BA3B604}"/>
              </a:ext>
            </a:extLst>
          </p:cNvPr>
          <p:cNvSpPr>
            <a:spLocks noGrp="1"/>
          </p:cNvSpPr>
          <p:nvPr/>
        </p:nvSpPr>
        <p:spPr>
          <a:xfrm>
            <a:off x="3330178" y="3596879"/>
            <a:ext cx="4127897" cy="996553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因素：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1.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液体的温度</a:t>
            </a:r>
          </a:p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Wingdings"/>
              </a:rPr>
              <a:t>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宋体" pitchFamily="2" charset="-122"/>
              </a:rPr>
              <a:t> 2.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宋体" pitchFamily="2" charset="-122"/>
              </a:rPr>
              <a:t>液体的表面积</a:t>
            </a:r>
          </a:p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宋体" pitchFamily="2" charset="-122"/>
              </a:rPr>
              <a:t>       3.</a:t>
            </a: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charset="-122"/>
                <a:ea typeface="楷体" charset="-122"/>
                <a:sym typeface="宋体" pitchFamily="2" charset="-122"/>
              </a:rPr>
              <a:t>液体表面空气的流速</a:t>
            </a:r>
            <a:endParaRPr sz="2100" b="1">
              <a:solidFill>
                <a:srgbClr val="00B050"/>
              </a:solidFill>
              <a:latin typeface="楷体" charset="-122"/>
              <a:ea typeface="楷体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1" descr="晾衣服的学问4-8">
            <a:extLst>
              <a:ext uri="{FF2B5EF4-FFF2-40B4-BE49-F238E27FC236}">
                <a16:creationId xmlns:a16="http://schemas.microsoft.com/office/drawing/2014/main" id="{2F32F61A-A67E-446D-AC83-33CF9F197CC9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466726"/>
            <a:ext cx="2822972" cy="18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0" descr="1462122-321-embed">
            <a:extLst>
              <a:ext uri="{FF2B5EF4-FFF2-40B4-BE49-F238E27FC236}">
                <a16:creationId xmlns:a16="http://schemas.microsoft.com/office/drawing/2014/main" id="{4004166F-2386-4608-807A-0951AB3F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2023"/>
            <a:ext cx="2819400" cy="18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9" descr="干手器4-9">
            <a:extLst>
              <a:ext uri="{FF2B5EF4-FFF2-40B4-BE49-F238E27FC236}">
                <a16:creationId xmlns:a16="http://schemas.microsoft.com/office/drawing/2014/main" id="{B308DB47-F58C-4C8E-ADB9-B8258050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9" y="464344"/>
            <a:ext cx="2840831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8" descr="电吹风吹头发4-23">
            <a:extLst>
              <a:ext uri="{FF2B5EF4-FFF2-40B4-BE49-F238E27FC236}">
                <a16:creationId xmlns:a16="http://schemas.microsoft.com/office/drawing/2014/main" id="{618D3A3B-2C73-4479-82B0-7E3B67EE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2842023"/>
            <a:ext cx="2822972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内容占位符 2">
            <a:extLst>
              <a:ext uri="{FF2B5EF4-FFF2-40B4-BE49-F238E27FC236}">
                <a16:creationId xmlns:a16="http://schemas.microsoft.com/office/drawing/2014/main" id="{670520AA-3AF0-4331-B4AB-80C30BEC83E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46910" y="2402682"/>
            <a:ext cx="1557338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加快蒸发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内容占位符 2">
            <a:extLst>
              <a:ext uri="{FF2B5EF4-FFF2-40B4-BE49-F238E27FC236}">
                <a16:creationId xmlns:a16="http://schemas.microsoft.com/office/drawing/2014/main" id="{5960C03B-83AE-45AD-8D2E-7404D76C805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46910" y="2402682"/>
            <a:ext cx="1557338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减慢蒸发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227" name="Picture 35" descr="仙人掌2">
            <a:extLst>
              <a:ext uri="{FF2B5EF4-FFF2-40B4-BE49-F238E27FC236}">
                <a16:creationId xmlns:a16="http://schemas.microsoft.com/office/drawing/2014/main" id="{E7268A7E-7EDD-41FE-B591-ABD593F8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"/>
          <a:stretch>
            <a:fillRect/>
          </a:stretch>
        </p:blipFill>
        <p:spPr bwMode="auto">
          <a:xfrm>
            <a:off x="1547813" y="560785"/>
            <a:ext cx="2831306" cy="1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4" descr="滴灌4-10">
            <a:extLst>
              <a:ext uri="{FF2B5EF4-FFF2-40B4-BE49-F238E27FC236}">
                <a16:creationId xmlns:a16="http://schemas.microsoft.com/office/drawing/2014/main" id="{73A902CE-A3B2-4992-8355-259E1F4909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53" y="560785"/>
            <a:ext cx="2880122" cy="1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1" descr="喷灌4-10">
            <a:extLst>
              <a:ext uri="{FF2B5EF4-FFF2-40B4-BE49-F238E27FC236}">
                <a16:creationId xmlns:a16="http://schemas.microsoft.com/office/drawing/2014/main" id="{7BC0E1BE-29E3-413F-A5C6-D0D2D31801D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38451"/>
            <a:ext cx="2832497" cy="1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0">
            <a:extLst>
              <a:ext uri="{FF2B5EF4-FFF2-40B4-BE49-F238E27FC236}">
                <a16:creationId xmlns:a16="http://schemas.microsoft.com/office/drawing/2014/main" id="{458C2EB5-88C2-4F7F-BFE1-F208F804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9" y="2842022"/>
            <a:ext cx="288012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内容占位符 2">
            <a:extLst>
              <a:ext uri="{FF2B5EF4-FFF2-40B4-BE49-F238E27FC236}">
                <a16:creationId xmlns:a16="http://schemas.microsoft.com/office/drawing/2014/main" id="{6C5C257D-9886-4CA8-B342-A0998018F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【二、水的沸腾实验】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1" name="内容占位符 2">
            <a:extLst>
              <a:ext uri="{FF2B5EF4-FFF2-40B4-BE49-F238E27FC236}">
                <a16:creationId xmlns:a16="http://schemas.microsoft.com/office/drawing/2014/main" id="{02D0DB5F-E257-4F0D-A544-EE7F31853CD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3240881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【实验器材】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认一认图中的各部分组成；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它们都有哪些作用？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它们应该如何组装？</a:t>
            </a:r>
          </a:p>
        </p:txBody>
      </p:sp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F6F7A566-4606-4CD3-ACFD-91559C1D1325}"/>
              </a:ext>
            </a:extLst>
          </p:cNvPr>
          <p:cNvSpPr>
            <a:spLocks noGrp="1"/>
          </p:cNvSpPr>
          <p:nvPr/>
        </p:nvSpPr>
        <p:spPr>
          <a:xfrm>
            <a:off x="3490912" y="3705225"/>
            <a:ext cx="4214813" cy="85725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过程：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组装好器材，用酒精灯加热，直到水沸腾一段时间；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观察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水中发生的现象，每隔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1min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记录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一次温度计的示数。</a:t>
            </a:r>
            <a:endParaRPr b="1">
              <a:latin typeface="楷体" charset="-122"/>
              <a:ea typeface="楷体" charset="-122"/>
            </a:endParaRPr>
          </a:p>
        </p:txBody>
      </p:sp>
      <p:pic>
        <p:nvPicPr>
          <p:cNvPr id="53253" name="Picture 3" descr="http://www.pep.com.cn/images/200503/pic_273671.jpg">
            <a:extLst>
              <a:ext uri="{FF2B5EF4-FFF2-40B4-BE49-F238E27FC236}">
                <a16:creationId xmlns:a16="http://schemas.microsoft.com/office/drawing/2014/main" id="{B61935E5-0BC4-4E78-9288-75B3CC64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57286" r="65155" b="17813"/>
          <a:stretch>
            <a:fillRect/>
          </a:stretch>
        </p:blipFill>
        <p:spPr bwMode="auto">
          <a:xfrm>
            <a:off x="6137673" y="220266"/>
            <a:ext cx="1616869" cy="29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内容占位符 2">
            <a:extLst>
              <a:ext uri="{FF2B5EF4-FFF2-40B4-BE49-F238E27FC236}">
                <a16:creationId xmlns:a16="http://schemas.microsoft.com/office/drawing/2014/main" id="{EAA6F87D-F8A0-4D69-A174-68524BE64A0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3319463"/>
            <a:ext cx="22348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【实验过程】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操作步骤？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观察什么？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记录什么？</a:t>
            </a:r>
          </a:p>
        </p:txBody>
      </p:sp>
      <p:sp>
        <p:nvSpPr>
          <p:cNvPr id="14342" name="内容占位符 2">
            <a:extLst>
              <a:ext uri="{FF2B5EF4-FFF2-40B4-BE49-F238E27FC236}">
                <a16:creationId xmlns:a16="http://schemas.microsoft.com/office/drawing/2014/main" id="{86310967-7C90-4107-9139-57FB8FF451DE}"/>
              </a:ext>
            </a:extLst>
          </p:cNvPr>
          <p:cNvSpPr>
            <a:spLocks noGrp="1"/>
          </p:cNvSpPr>
          <p:nvPr/>
        </p:nvSpPr>
        <p:spPr>
          <a:xfrm>
            <a:off x="1278732" y="2149079"/>
            <a:ext cx="4636294" cy="76200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宋体" pitchFamily="2" charset="-122"/>
              </a:rPr>
              <a:t>酒精灯、石棉网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、硬纸板、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charset="-122"/>
                <a:ea typeface="楷体" charset="-122"/>
                <a:sym typeface="宋体" pitchFamily="2" charset="-122"/>
              </a:rPr>
              <a:t>温度计、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charset="-122"/>
                <a:ea typeface="楷体" charset="-122"/>
                <a:sym typeface="Wingdings"/>
              </a:rPr>
              <a:t>秒表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charset="-122"/>
                <a:sym typeface="Wingdings"/>
              </a:rPr>
              <a:t>自下而上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charset="-122"/>
                <a:ea typeface="楷体" charset="-122"/>
                <a:sym typeface="Wingdings"/>
              </a:rPr>
              <a:t>的组装</a:t>
            </a:r>
            <a:endParaRPr b="1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>
            <a:extLst>
              <a:ext uri="{FF2B5EF4-FFF2-40B4-BE49-F238E27FC236}">
                <a16:creationId xmlns:a16="http://schemas.microsoft.com/office/drawing/2014/main" id="{614F8488-F120-41F5-AD82-459E7C5FE25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【数据收集】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4275" name="Group 2">
            <a:extLst>
              <a:ext uri="{FF2B5EF4-FFF2-40B4-BE49-F238E27FC236}">
                <a16:creationId xmlns:a16="http://schemas.microsoft.com/office/drawing/2014/main" id="{9FF2AF2E-5F94-4E31-A508-A0D4AC2E90E0}"/>
              </a:ext>
            </a:extLst>
          </p:cNvPr>
          <p:cNvGraphicFramePr>
            <a:graphicFrameLocks noGrp="1"/>
          </p:cNvGraphicFramePr>
          <p:nvPr/>
        </p:nvGraphicFramePr>
        <p:xfrm>
          <a:off x="1385888" y="1168004"/>
          <a:ext cx="6192441" cy="777478"/>
        </p:xfrm>
        <a:graphic>
          <a:graphicData uri="http://schemas.openxmlformats.org/drawingml/2006/table">
            <a:tbl>
              <a:tblPr/>
              <a:tblGrid>
                <a:gridCol w="1089422">
                  <a:extLst>
                    <a:ext uri="{9D8B030D-6E8A-4147-A177-3AD203B41FA5}">
                      <a16:colId xmlns:a16="http://schemas.microsoft.com/office/drawing/2014/main" val="2720896594"/>
                    </a:ext>
                  </a:extLst>
                </a:gridCol>
                <a:gridCol w="410765">
                  <a:extLst>
                    <a:ext uri="{9D8B030D-6E8A-4147-A177-3AD203B41FA5}">
                      <a16:colId xmlns:a16="http://schemas.microsoft.com/office/drawing/2014/main" val="273470169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4221174044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4007049391"/>
                    </a:ext>
                  </a:extLst>
                </a:gridCol>
                <a:gridCol w="389334">
                  <a:extLst>
                    <a:ext uri="{9D8B030D-6E8A-4147-A177-3AD203B41FA5}">
                      <a16:colId xmlns:a16="http://schemas.microsoft.com/office/drawing/2014/main" val="3422846384"/>
                    </a:ext>
                  </a:extLst>
                </a:gridCol>
                <a:gridCol w="582216">
                  <a:extLst>
                    <a:ext uri="{9D8B030D-6E8A-4147-A177-3AD203B41FA5}">
                      <a16:colId xmlns:a16="http://schemas.microsoft.com/office/drawing/2014/main" val="3934089263"/>
                    </a:ext>
                  </a:extLst>
                </a:gridCol>
                <a:gridCol w="634603">
                  <a:extLst>
                    <a:ext uri="{9D8B030D-6E8A-4147-A177-3AD203B41FA5}">
                      <a16:colId xmlns:a16="http://schemas.microsoft.com/office/drawing/2014/main" val="2058490539"/>
                    </a:ext>
                  </a:extLst>
                </a:gridCol>
                <a:gridCol w="582216">
                  <a:extLst>
                    <a:ext uri="{9D8B030D-6E8A-4147-A177-3AD203B41FA5}">
                      <a16:colId xmlns:a16="http://schemas.microsoft.com/office/drawing/2014/main" val="2319657646"/>
                    </a:ext>
                  </a:extLst>
                </a:gridCol>
                <a:gridCol w="582215">
                  <a:extLst>
                    <a:ext uri="{9D8B030D-6E8A-4147-A177-3AD203B41FA5}">
                      <a16:colId xmlns:a16="http://schemas.microsoft.com/office/drawing/2014/main" val="2647882043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120026811"/>
                    </a:ext>
                  </a:extLst>
                </a:gridCol>
              </a:tblGrid>
              <a:tr h="388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时间/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68581" marR="68581" marT="34301" marB="343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34301" marB="3430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68581" marR="68581" marT="34301" marB="3430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58621"/>
                  </a:ext>
                </a:extLst>
              </a:tr>
              <a:tr h="389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温度/℃</a:t>
                      </a:r>
                    </a:p>
                  </a:txBody>
                  <a:tcPr marL="68581" marR="68581" marT="34301" marB="343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68581" marR="68581" marT="34301" marB="343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34301" marB="3430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68581" marR="68581" marT="34301" marB="3430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1378"/>
                  </a:ext>
                </a:extLst>
              </a:tr>
            </a:tbl>
          </a:graphicData>
        </a:graphic>
      </p:graphicFrame>
      <p:pic>
        <p:nvPicPr>
          <p:cNvPr id="54310" name="图片 3">
            <a:extLst>
              <a:ext uri="{FF2B5EF4-FFF2-40B4-BE49-F238E27FC236}">
                <a16:creationId xmlns:a16="http://schemas.microsoft.com/office/drawing/2014/main" id="{885F2ED2-6581-4527-BF72-8FF69486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2" y="2625329"/>
            <a:ext cx="2527697" cy="2227659"/>
          </a:xfrm>
          <a:prstGeom prst="rect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11" name="内容占位符 2">
            <a:extLst>
              <a:ext uri="{FF2B5EF4-FFF2-40B4-BE49-F238E27FC236}">
                <a16:creationId xmlns:a16="http://schemas.microsoft.com/office/drawing/2014/main" id="{17ADE059-D8FB-48CC-9EBF-854D709B1A8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2027635"/>
            <a:ext cx="2391966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【数据处理】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312" name="内容占位符 2">
            <a:extLst>
              <a:ext uri="{FF2B5EF4-FFF2-40B4-BE49-F238E27FC236}">
                <a16:creationId xmlns:a16="http://schemas.microsoft.com/office/drawing/2014/main" id="{0A3ED39A-F72A-480F-BBD6-DBB93EA9B08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05300" y="2085975"/>
            <a:ext cx="3273029" cy="292298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收集的数据一般记录在表格中，重点关注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表格中所列出的物理量及单位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采用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直角坐标系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，画出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物理量之间的关系图像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，是数据处理的一个重要方法；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想一想，本实验中是如何把收集到的数据转化为直角坐标系中</a:t>
            </a:r>
            <a:r>
              <a:rPr lang="zh-CN" altLang="en-US" b="1" u="sng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</a:t>
            </a:r>
            <a:r>
              <a:rPr lang="en-US" altLang="zh-CN" b="1" u="sng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b="1" u="sng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时间关系图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50,&quot;width&quot;:9637.500787401576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933</Words>
  <Application>Microsoft Office PowerPoint</Application>
  <PresentationFormat>全屏显示(16:9)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黑体</vt:lpstr>
      <vt:lpstr>华文细黑</vt:lpstr>
      <vt:lpstr>华文行楷</vt:lpstr>
      <vt:lpstr>楷体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第二章   物态变化</vt:lpstr>
      <vt:lpstr>    物质由液态变为气态叫作汽化，     物质由气态变为液态叫作液化；     本节我们将学习这两种物态变化。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4</cp:revision>
  <dcterms:created xsi:type="dcterms:W3CDTF">2021-09-03T05:57:51Z</dcterms:created>
  <dcterms:modified xsi:type="dcterms:W3CDTF">2021-09-03T06:02:32Z</dcterms:modified>
</cp:coreProperties>
</file>