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0" r:id="rId3"/>
    <p:sldId id="257" r:id="rId4"/>
    <p:sldId id="296" r:id="rId5"/>
    <p:sldId id="259" r:id="rId6"/>
    <p:sldId id="295" r:id="rId7"/>
    <p:sldId id="284" r:id="rId8"/>
    <p:sldId id="261" r:id="rId9"/>
    <p:sldId id="260" r:id="rId10"/>
    <p:sldId id="297" r:id="rId11"/>
    <p:sldId id="298" r:id="rId12"/>
    <p:sldId id="299" r:id="rId13"/>
    <p:sldId id="304" r:id="rId14"/>
    <p:sldId id="301" r:id="rId15"/>
    <p:sldId id="263" r:id="rId16"/>
    <p:sldId id="264" r:id="rId17"/>
    <p:sldId id="303" r:id="rId18"/>
    <p:sldId id="311" r:id="rId19"/>
    <p:sldId id="305" r:id="rId20"/>
    <p:sldId id="306" r:id="rId21"/>
    <p:sldId id="307" r:id="rId22"/>
    <p:sldId id="268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E7E8A6B6-55AB-49A2-94BB-B40AA408B871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0659" name="文本占位符 2">
            <a:extLst>
              <a:ext uri="{FF2B5EF4-FFF2-40B4-BE49-F238E27FC236}">
                <a16:creationId xmlns:a16="http://schemas.microsoft.com/office/drawing/2014/main" id="{306D0A68-EAA4-4CF9-872C-9542F7388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>
            <a:extLst>
              <a:ext uri="{FF2B5EF4-FFF2-40B4-BE49-F238E27FC236}">
                <a16:creationId xmlns:a16="http://schemas.microsoft.com/office/drawing/2014/main" id="{02E78EAD-6B99-49F5-A433-D24656746D5F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1683" name="文本占位符 2">
            <a:extLst>
              <a:ext uri="{FF2B5EF4-FFF2-40B4-BE49-F238E27FC236}">
                <a16:creationId xmlns:a16="http://schemas.microsoft.com/office/drawing/2014/main" id="{FF139213-35C6-4984-A999-9CE7A9001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>
            <a:extLst>
              <a:ext uri="{FF2B5EF4-FFF2-40B4-BE49-F238E27FC236}">
                <a16:creationId xmlns:a16="http://schemas.microsoft.com/office/drawing/2014/main" id="{006D5C31-242A-4D7A-BA08-0A284F1DD713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2707" name="文本占位符 2">
            <a:extLst>
              <a:ext uri="{FF2B5EF4-FFF2-40B4-BE49-F238E27FC236}">
                <a16:creationId xmlns:a16="http://schemas.microsoft.com/office/drawing/2014/main" id="{A8B012AA-9078-4D16-A327-48F4D6AFA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>
            <a:extLst>
              <a:ext uri="{FF2B5EF4-FFF2-40B4-BE49-F238E27FC236}">
                <a16:creationId xmlns:a16="http://schemas.microsoft.com/office/drawing/2014/main" id="{FFCA72FF-5FBB-47E3-A6E7-824345709F49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3731" name="文本占位符 2">
            <a:extLst>
              <a:ext uri="{FF2B5EF4-FFF2-40B4-BE49-F238E27FC236}">
                <a16:creationId xmlns:a16="http://schemas.microsoft.com/office/drawing/2014/main" id="{8FD57702-260D-4FBF-8133-30CC3A056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E8D31DC8-1091-4C8C-8B9D-9CE317F1AFF3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4755" name="文本占位符 2">
            <a:extLst>
              <a:ext uri="{FF2B5EF4-FFF2-40B4-BE49-F238E27FC236}">
                <a16:creationId xmlns:a16="http://schemas.microsoft.com/office/drawing/2014/main" id="{065FD15C-8021-45D2-BEED-FEBE51FAC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>
            <a:extLst>
              <a:ext uri="{FF2B5EF4-FFF2-40B4-BE49-F238E27FC236}">
                <a16:creationId xmlns:a16="http://schemas.microsoft.com/office/drawing/2014/main" id="{87B32709-6398-43E3-8DB9-B5E98F62FF51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5779" name="文本占位符 2">
            <a:extLst>
              <a:ext uri="{FF2B5EF4-FFF2-40B4-BE49-F238E27FC236}">
                <a16:creationId xmlns:a16="http://schemas.microsoft.com/office/drawing/2014/main" id="{27C01B17-B854-4BD4-9B38-94F56898A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6C4B9F3-32CA-4124-8518-1F5C811BA26E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6803" name="文本占位符 2">
            <a:extLst>
              <a:ext uri="{FF2B5EF4-FFF2-40B4-BE49-F238E27FC236}">
                <a16:creationId xmlns:a16="http://schemas.microsoft.com/office/drawing/2014/main" id="{750F4D1A-2C96-45CC-B92A-BEF015FB7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171450"/>
            <a:ext cx="854075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00151"/>
            <a:ext cx="8153400" cy="337423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id="{8B4574DC-7E37-42A7-8A1A-E265309456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99E2E-1C01-499E-8F2B-D657110D5484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C86822C5-A76F-478B-90D3-7EA08961BED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0CB12FA4-67AC-44E9-9976-EAF10869E3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9705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image.baidu.com/i?ct=503316480&amp;z=0&amp;tn=baiduimagedetail&amp;word=%C2%B6%CB%AE&amp;in=14645&amp;cl=2&amp;cm=1&amp;sc=0&amp;lm=-1&amp;pn=0&amp;r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.baidu.com/i?ct=503316480&amp;z=0&amp;tn=baiduimagedetail&amp;word=%D1%A9&amp;in=15888&amp;cl=2&amp;cm=1&amp;sc=0&amp;lm=-1&amp;pn=18&amp;rn=1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3073">
            <a:extLst>
              <a:ext uri="{FF2B5EF4-FFF2-40B4-BE49-F238E27FC236}">
                <a16:creationId xmlns:a16="http://schemas.microsoft.com/office/drawing/2014/main" id="{B882D38F-79A6-4ADD-88A4-5B81AFB738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</p:spPr>
        <p:txBody>
          <a:bodyPr anchor="ctr"/>
          <a:lstStyle/>
          <a:p>
            <a:r>
              <a:rPr lang="zh-CN" altLang="en-US" sz="3300" b="1"/>
              <a:t>第二章</a:t>
            </a:r>
            <a:r>
              <a:rPr lang="en-US" altLang="zh-CN" sz="3300" b="1"/>
              <a:t>   </a:t>
            </a:r>
            <a:r>
              <a:rPr lang="zh-CN" altLang="en-US" sz="3300" b="1"/>
              <a:t>物态变化</a:t>
            </a:r>
          </a:p>
        </p:txBody>
      </p:sp>
      <p:sp>
        <p:nvSpPr>
          <p:cNvPr id="47107" name="副标题 3074">
            <a:extLst>
              <a:ext uri="{FF2B5EF4-FFF2-40B4-BE49-F238E27FC236}">
                <a16:creationId xmlns:a16="http://schemas.microsoft.com/office/drawing/2014/main" id="{6FA339F9-3B96-4015-9DF8-68F6B4053A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2.1 </a:t>
            </a:r>
            <a:r>
              <a:rPr lang="zh-CN" altLang="en-US" sz="2400" b="1" dirty="0">
                <a:solidFill>
                  <a:srgbClr val="FF0000"/>
                </a:solidFill>
              </a:rPr>
              <a:t>物质的三态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温度的测量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内容占位符 2">
            <a:extLst>
              <a:ext uri="{FF2B5EF4-FFF2-40B4-BE49-F238E27FC236}">
                <a16:creationId xmlns:a16="http://schemas.microsoft.com/office/drawing/2014/main" id="{484AD79C-1674-465A-BF59-7E1E17DEFA2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1119" y="682229"/>
            <a:ext cx="4524375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原理：</a:t>
            </a:r>
            <a:r>
              <a:rPr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温度计利用了什么原理？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323" name="内容占位符 2">
            <a:extLst>
              <a:ext uri="{FF2B5EF4-FFF2-40B4-BE49-F238E27FC236}">
                <a16:creationId xmlns:a16="http://schemas.microsoft.com/office/drawing/2014/main" id="{A9E52D2B-47B2-4C60-BE96-EE23334311F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1119" y="1602581"/>
            <a:ext cx="6365081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温标：</a:t>
            </a:r>
            <a:r>
              <a:rPr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温度计上的刻度一般采用哪种温度标准？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内容占位符 2">
            <a:extLst>
              <a:ext uri="{FF2B5EF4-FFF2-40B4-BE49-F238E27FC236}">
                <a16:creationId xmlns:a16="http://schemas.microsoft.com/office/drawing/2014/main" id="{A7467834-089A-44E9-8B4E-9E3917AF3484}"/>
              </a:ext>
            </a:extLst>
          </p:cNvPr>
          <p:cNvSpPr>
            <a:spLocks noGrp="1"/>
          </p:cNvSpPr>
          <p:nvPr/>
        </p:nvSpPr>
        <p:spPr>
          <a:xfrm>
            <a:off x="1637110" y="1110853"/>
            <a:ext cx="2984897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2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测温液体的热胀冷缩。</a:t>
            </a:r>
            <a:endParaRPr sz="2100" b="1">
              <a:solidFill>
                <a:srgbClr val="00B050"/>
              </a:solidFill>
              <a:latin typeface="楷体"/>
              <a:ea typeface="楷体" panose="02010609060101010101" charset="-122"/>
            </a:endParaRPr>
          </a:p>
        </p:txBody>
      </p:sp>
      <p:sp>
        <p:nvSpPr>
          <p:cNvPr id="18436" name="内容占位符 2">
            <a:extLst>
              <a:ext uri="{FF2B5EF4-FFF2-40B4-BE49-F238E27FC236}">
                <a16:creationId xmlns:a16="http://schemas.microsoft.com/office/drawing/2014/main" id="{1DFAB2DF-9ED1-4BCA-A427-34A7C841DAF0}"/>
              </a:ext>
            </a:extLst>
          </p:cNvPr>
          <p:cNvSpPr>
            <a:spLocks noGrp="1"/>
          </p:cNvSpPr>
          <p:nvPr/>
        </p:nvSpPr>
        <p:spPr>
          <a:xfrm>
            <a:off x="1637110" y="2074069"/>
            <a:ext cx="6057900" cy="2486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2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宋体" panose="02010600030101010101" pitchFamily="2" charset="-122"/>
                <a:sym typeface="Wingdings"/>
              </a:rPr>
              <a:t>一般采用的是由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摄尔西斯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宋体" panose="02010600030101010101" pitchFamily="2" charset="-122"/>
                <a:sym typeface="Wingdings"/>
              </a:rPr>
              <a:t>总结创立的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摄氏温标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宋体" panose="02010600030101010101" pitchFamily="2" charset="-122"/>
                <a:sym typeface="Wingdings"/>
              </a:rPr>
              <a:t>；</a:t>
            </a:r>
            <a:endParaRPr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楷体"/>
              <a:ea typeface="楷体" panose="02010609060101010101" charset="-122"/>
              <a:sym typeface="Wingdings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：测量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标准大气压下冰水混合物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时，温度计液柱上表面</a:t>
            </a:r>
          </a:p>
          <a:p>
            <a:pPr>
              <a:spcBef>
                <a:spcPct val="2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对应的刻度规定为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0℃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</a:p>
          <a:p>
            <a:pPr>
              <a:spcBef>
                <a:spcPct val="2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：测量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标准大气压下沸水的温度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时，温度计液柱上表面</a:t>
            </a:r>
          </a:p>
          <a:p>
            <a:pPr>
              <a:spcBef>
                <a:spcPct val="2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对应的刻度规定为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100℃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</a:p>
          <a:p>
            <a:pPr>
              <a:spcBef>
                <a:spcPct val="2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c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：以上面两个刻度为基准，再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均匀的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刻画出其他刻度对</a:t>
            </a:r>
          </a:p>
          <a:p>
            <a:pPr>
              <a:spcBef>
                <a:spcPct val="2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应的温度。</a:t>
            </a:r>
            <a:endParaRPr b="1">
              <a:solidFill>
                <a:srgbClr val="00B050"/>
              </a:solidFill>
              <a:latin typeface="楷体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内容占位符 2">
            <a:extLst>
              <a:ext uri="{FF2B5EF4-FFF2-40B4-BE49-F238E27FC236}">
                <a16:creationId xmlns:a16="http://schemas.microsoft.com/office/drawing/2014/main" id="{7A43FF26-CF35-4810-8CD3-1F0ABCC8C59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1119" y="682229"/>
            <a:ext cx="5629275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使用：</a:t>
            </a:r>
            <a:r>
              <a:rPr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测量温度时，需要注意一些什么？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2" name="内容占位符 2">
            <a:extLst>
              <a:ext uri="{FF2B5EF4-FFF2-40B4-BE49-F238E27FC236}">
                <a16:creationId xmlns:a16="http://schemas.microsoft.com/office/drawing/2014/main" id="{D3B19FEA-249F-44FC-B756-881951138BC5}"/>
              </a:ext>
            </a:extLst>
          </p:cNvPr>
          <p:cNvSpPr>
            <a:spLocks noGrp="1"/>
          </p:cNvSpPr>
          <p:nvPr/>
        </p:nvSpPr>
        <p:spPr>
          <a:xfrm>
            <a:off x="1385888" y="1762125"/>
            <a:ext cx="6226969" cy="26455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a.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估：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估计被测物体温度，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选择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合适温度计。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b.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看：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观察温度计的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量程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和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分度值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c.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放：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温度计的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玻璃泡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要与被测物体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充分接触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，但不能接触容器的底和壁。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d.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读：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等温度计的示数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稳定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后读数，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不能取出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温度计读数，读数时视线要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与液柱的上表面相平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e.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记：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记录读数时时：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数值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+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单位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。</a:t>
            </a:r>
            <a:endParaRPr sz="2100" b="1">
              <a:solidFill>
                <a:srgbClr val="FF0000"/>
              </a:solidFill>
              <a:latin typeface="楷体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>
            <a:extLst>
              <a:ext uri="{FF2B5EF4-FFF2-40B4-BE49-F238E27FC236}">
                <a16:creationId xmlns:a16="http://schemas.microsoft.com/office/drawing/2014/main" id="{F1A65F97-F357-4F7A-AC88-9E5FBB5DCBF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1119" y="682229"/>
            <a:ext cx="43434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体温计：</a:t>
            </a:r>
            <a:r>
              <a:rPr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体温计有哪些特点？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1" name="Picture 7" descr="WL32b">
            <a:extLst>
              <a:ext uri="{FF2B5EF4-FFF2-40B4-BE49-F238E27FC236}">
                <a16:creationId xmlns:a16="http://schemas.microsoft.com/office/drawing/2014/main" id="{8433F918-E4B3-4902-ADF5-CDB127D3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221582"/>
            <a:ext cx="6265069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内容占位符 2">
            <a:extLst>
              <a:ext uri="{FF2B5EF4-FFF2-40B4-BE49-F238E27FC236}">
                <a16:creationId xmlns:a16="http://schemas.microsoft.com/office/drawing/2014/main" id="{EC6067C5-FF3A-4D62-B6A4-AA4DFC33ED68}"/>
              </a:ext>
            </a:extLst>
          </p:cNvPr>
          <p:cNvSpPr>
            <a:spLocks noGrp="1"/>
          </p:cNvSpPr>
          <p:nvPr/>
        </p:nvSpPr>
        <p:spPr>
          <a:xfrm>
            <a:off x="1385888" y="1762126"/>
            <a:ext cx="6226969" cy="31075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a.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量程：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35-42℃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；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b.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分度值：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0.1℃ 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；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c.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测温液体：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水银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 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；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d.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玻璃泡与毛细管连接处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管径更细且弯曲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；</a:t>
            </a:r>
          </a:p>
          <a:p>
            <a:pPr>
              <a:spcBef>
                <a:spcPct val="2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这样当温度降低时，水银收缩，在弯曲处断开，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进而使得温度不在下降。</a:t>
            </a:r>
          </a:p>
          <a:p>
            <a:pPr>
              <a:spcBef>
                <a:spcPct val="2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（可以离开人体后读数，但使用前要甩一甩）</a:t>
            </a:r>
            <a:endParaRPr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sz="2100" b="1">
              <a:solidFill>
                <a:srgbClr val="FF0000"/>
              </a:solidFill>
              <a:latin typeface="楷体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oup 3">
            <a:extLst>
              <a:ext uri="{FF2B5EF4-FFF2-40B4-BE49-F238E27FC236}">
                <a16:creationId xmlns:a16="http://schemas.microsoft.com/office/drawing/2014/main" id="{0E4531D9-B20C-41D5-8AF9-14B16A184863}"/>
              </a:ext>
            </a:extLst>
          </p:cNvPr>
          <p:cNvGraphicFramePr>
            <a:graphicFrameLocks noGrp="1"/>
          </p:cNvGraphicFramePr>
          <p:nvPr/>
        </p:nvGraphicFramePr>
        <p:xfrm>
          <a:off x="1298973" y="1919288"/>
          <a:ext cx="6488906" cy="2226469"/>
        </p:xfrm>
        <a:graphic>
          <a:graphicData uri="http://schemas.openxmlformats.org/drawingml/2006/table">
            <a:tbl>
              <a:tblPr/>
              <a:tblGrid>
                <a:gridCol w="1283494">
                  <a:extLst>
                    <a:ext uri="{9D8B030D-6E8A-4147-A177-3AD203B41FA5}">
                      <a16:colId xmlns:a16="http://schemas.microsoft.com/office/drawing/2014/main" val="241749515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235536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363794091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917211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75372409"/>
                    </a:ext>
                  </a:extLst>
                </a:gridCol>
              </a:tblGrid>
              <a:tr h="297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种类</a:t>
                      </a:r>
                    </a:p>
                  </a:txBody>
                  <a:tcPr marL="68580" marR="68580" marT="34288" marB="3428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构造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量程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分度值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用法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39205"/>
                  </a:ext>
                </a:extLst>
              </a:tr>
              <a:tr h="708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实验室用温度计</a:t>
                      </a:r>
                    </a:p>
                  </a:txBody>
                  <a:tcPr marL="68580" marR="68580" marT="34288" marB="3428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-20℃-110 ℃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 ℃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758552"/>
                  </a:ext>
                </a:extLst>
              </a:tr>
              <a:tr h="740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体温计</a:t>
                      </a:r>
                    </a:p>
                  </a:txBody>
                  <a:tcPr marL="68580" marR="68580" marT="34288" marB="3428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有缩口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35℃-42 ℃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 ℃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可离开人体读数、用前要甩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858440"/>
                  </a:ext>
                </a:extLst>
              </a:tr>
              <a:tr h="479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寒暑表</a:t>
                      </a:r>
                    </a:p>
                  </a:txBody>
                  <a:tcPr marL="68580" marR="68580" marT="34288" marB="3428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-30℃-50 ℃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 ℃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688274"/>
                  </a:ext>
                </a:extLst>
              </a:tr>
            </a:tbl>
          </a:graphicData>
        </a:graphic>
      </p:graphicFrame>
      <p:sp>
        <p:nvSpPr>
          <p:cNvPr id="59426" name="内容占位符 2">
            <a:extLst>
              <a:ext uri="{FF2B5EF4-FFF2-40B4-BE49-F238E27FC236}">
                <a16:creationId xmlns:a16="http://schemas.microsoft.com/office/drawing/2014/main" id="{D2692DD1-6911-4FE4-B018-093C7D68D8A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4389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常见的温度计除了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体温计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，还有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实验室用温度计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寒暑表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>
            <a:extLst>
              <a:ext uri="{FF2B5EF4-FFF2-40B4-BE49-F238E27FC236}">
                <a16:creationId xmlns:a16="http://schemas.microsoft.com/office/drawing/2014/main" id="{ADF5F595-FB46-443A-A51C-965A894F1BC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266825" y="1978819"/>
            <a:ext cx="6610350" cy="2436019"/>
          </a:xfrm>
          <a:noFill/>
          <a:ln>
            <a:miter lim="800000"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1.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健康成年人的体温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37℃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左右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2.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标准大气压下冰水混合物温度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0℃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3.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标准大气压下水沸腾温度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100℃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4.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适合人们洗澡的热水温度约为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40℃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5.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让人感觉温暖而舒适的房间温度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25℃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6.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我国的最低气温约为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-45℃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（黑龙江漠河）</a:t>
            </a:r>
            <a:endParaRPr sz="2100" b="1">
              <a:solidFill>
                <a:srgbClr val="FF0000"/>
              </a:solidFill>
              <a:latin typeface="楷体"/>
              <a:ea typeface="楷体" panose="02010609060101010101" charset="-122"/>
            </a:endParaRPr>
          </a:p>
        </p:txBody>
      </p:sp>
      <p:sp>
        <p:nvSpPr>
          <p:cNvPr id="25602" name="内容占位符 2">
            <a:extLst>
              <a:ext uri="{FF2B5EF4-FFF2-40B4-BE49-F238E27FC236}">
                <a16:creationId xmlns:a16="http://schemas.microsoft.com/office/drawing/2014/main" id="{C86274DE-4F6B-4B8E-A42C-DD5C14184BE1}"/>
              </a:ext>
            </a:extLst>
          </p:cNvPr>
          <p:cNvSpPr>
            <a:spLocks noGrp="1"/>
          </p:cNvSpPr>
          <p:nvPr/>
        </p:nvSpPr>
        <p:spPr>
          <a:xfrm>
            <a:off x="1169194" y="682229"/>
            <a:ext cx="6117431" cy="11644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charset="-122"/>
                <a:ea typeface="黑体"/>
                <a:sym typeface="Wingdings"/>
              </a:rPr>
              <a:t>【补充】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我们定义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“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温度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”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这个物理量用来表示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物体的冷热程度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，单位是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℃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)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；以下是生活中一些常见的温度值：</a:t>
            </a:r>
            <a:endParaRPr sz="2400" b="1">
              <a:solidFill>
                <a:srgbClr val="00B050"/>
              </a:solidFill>
              <a:latin typeface="楷体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内容占位符 2">
            <a:extLst>
              <a:ext uri="{FF2B5EF4-FFF2-40B4-BE49-F238E27FC236}">
                <a16:creationId xmlns:a16="http://schemas.microsoft.com/office/drawing/2014/main" id="{A6043A5A-69BF-4FDD-98C9-E90E4702ED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716316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【拓展</a:t>
            </a:r>
            <a:r>
              <a:rPr lang="en-US" altLang="zh-CN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】关于温度计的测温液体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DDFD6CD-BAEF-4530-BB84-CFC9E79B8499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331119" y="1246585"/>
            <a:ext cx="6610350" cy="2343150"/>
          </a:xfrm>
          <a:noFill/>
          <a:ln>
            <a:miter lim="800000"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1.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标准大气压下，酒精凝固点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-117℃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，沸点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78℃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 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即：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酒精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温度在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-117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℃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--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78℃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之间时为液态。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2.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标准大气压下，水银凝固点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-39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，沸点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357℃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；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 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即：水银温度在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-39℃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--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357℃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之间时为液态。</a:t>
            </a:r>
            <a:endParaRPr lang="en-US" altLang="zh-CN"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"/>
              <a:ea typeface="楷体" panose="02010609060101010101" charset="-122"/>
              <a:sym typeface="Wingdings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3.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煤油一般为混合物，凝固点与沸点不固定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。</a:t>
            </a:r>
          </a:p>
          <a:p>
            <a:pPr>
              <a:buFont typeface="Wingdings" pitchFamily="2" charset="2"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 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从上面几点中，你可以得出什么？</a:t>
            </a:r>
            <a:endParaRPr sz="2100" b="1">
              <a:solidFill>
                <a:srgbClr val="FF0000"/>
              </a:solidFill>
              <a:latin typeface="楷体"/>
              <a:ea typeface="楷体" panose="02010609060101010101" charset="-122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E1801BE-E6DA-4A06-AF97-EA8A3750EF1E}"/>
              </a:ext>
            </a:extLst>
          </p:cNvPr>
          <p:cNvSpPr>
            <a:spLocks noGrp="1" noRot="1"/>
          </p:cNvSpPr>
          <p:nvPr/>
        </p:nvSpPr>
        <p:spPr>
          <a:xfrm>
            <a:off x="1277541" y="3743326"/>
            <a:ext cx="5853113" cy="8405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257175" indent="-257175">
              <a:spcBef>
                <a:spcPct val="2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待测温度低于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-39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时，不能用水银温度计；</a:t>
            </a:r>
          </a:p>
          <a:p>
            <a:pPr marL="257175" indent="-257175">
              <a:spcBef>
                <a:spcPct val="2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待测温度高于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78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时，不能用酒精温度计。</a:t>
            </a:r>
            <a:endParaRPr sz="2100" b="1">
              <a:solidFill>
                <a:srgbClr val="FF0000"/>
              </a:solidFill>
              <a:latin typeface="楷体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内容占位符 2">
            <a:extLst>
              <a:ext uri="{FF2B5EF4-FFF2-40B4-BE49-F238E27FC236}">
                <a16:creationId xmlns:a16="http://schemas.microsoft.com/office/drawing/2014/main" id="{2D330D09-2C13-4E1E-BB56-885340B7E2C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71631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【拓展</a:t>
            </a:r>
            <a:r>
              <a:rPr lang="en-US" altLang="zh-CN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】关于温度计的分度值</a:t>
            </a:r>
          </a:p>
        </p:txBody>
      </p:sp>
      <p:pic>
        <p:nvPicPr>
          <p:cNvPr id="62467" name="图片 1">
            <a:extLst>
              <a:ext uri="{FF2B5EF4-FFF2-40B4-BE49-F238E27FC236}">
                <a16:creationId xmlns:a16="http://schemas.microsoft.com/office/drawing/2014/main" id="{C9D61EA1-7EE9-4AAE-9E1E-E07E44CF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>
            <a:fillRect/>
          </a:stretch>
        </p:blipFill>
        <p:spPr bwMode="auto">
          <a:xfrm>
            <a:off x="1980010" y="1168004"/>
            <a:ext cx="4662488" cy="2065734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图片 5">
            <a:extLst>
              <a:ext uri="{FF2B5EF4-FFF2-40B4-BE49-F238E27FC236}">
                <a16:creationId xmlns:a16="http://schemas.microsoft.com/office/drawing/2014/main" id="{11271C3B-AFB9-4938-8453-8E627067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69" y="3436144"/>
            <a:ext cx="5915025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内容占位符 2">
            <a:extLst>
              <a:ext uri="{FF2B5EF4-FFF2-40B4-BE49-F238E27FC236}">
                <a16:creationId xmlns:a16="http://schemas.microsoft.com/office/drawing/2014/main" id="{AC2C7D0A-75E3-470A-8B70-8B5A90639A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71631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【拓展</a:t>
            </a:r>
            <a:r>
              <a:rPr lang="en-US" altLang="zh-CN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】关于刻度不准确温度计的分析</a:t>
            </a:r>
          </a:p>
        </p:txBody>
      </p:sp>
      <p:pic>
        <p:nvPicPr>
          <p:cNvPr id="63491" name="图片 19">
            <a:extLst>
              <a:ext uri="{FF2B5EF4-FFF2-40B4-BE49-F238E27FC236}">
                <a16:creationId xmlns:a16="http://schemas.microsoft.com/office/drawing/2014/main" id="{0F3CFB31-C61A-4B55-B52F-EAD2B6D4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7" y="1113235"/>
            <a:ext cx="2045494" cy="282297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图片 20">
            <a:extLst>
              <a:ext uri="{FF2B5EF4-FFF2-40B4-BE49-F238E27FC236}">
                <a16:creationId xmlns:a16="http://schemas.microsoft.com/office/drawing/2014/main" id="{611952F2-F8F5-425B-AD27-ABEF5876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91" y="4004073"/>
            <a:ext cx="5530453" cy="99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内容占位符 2">
            <a:extLst>
              <a:ext uri="{FF2B5EF4-FFF2-40B4-BE49-F238E27FC236}">
                <a16:creationId xmlns:a16="http://schemas.microsoft.com/office/drawing/2014/main" id="{40F00489-83F2-40E0-81C2-2907985CFAC7}"/>
              </a:ext>
            </a:extLst>
          </p:cNvPr>
          <p:cNvSpPr>
            <a:spLocks noGrp="1"/>
          </p:cNvSpPr>
          <p:nvPr/>
        </p:nvSpPr>
        <p:spPr>
          <a:xfrm>
            <a:off x="1169194" y="682229"/>
            <a:ext cx="6387704" cy="12965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【读一读】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阅读课本</a:t>
            </a:r>
            <a:r>
              <a:rPr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（生活</a:t>
            </a:r>
            <a:r>
              <a:rPr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Times New Roman" panose="02020603050405020304"/>
                <a:ea typeface="黑体"/>
                <a:sym typeface="Wingdings"/>
              </a:rPr>
              <a:t>•</a:t>
            </a:r>
            <a:r>
              <a:rPr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物理</a:t>
            </a:r>
            <a:r>
              <a:rPr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Times New Roman" panose="02020603050405020304"/>
                <a:ea typeface="黑体"/>
                <a:sym typeface="Wingdings"/>
              </a:rPr>
              <a:t>•</a:t>
            </a:r>
            <a:r>
              <a:rPr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社会），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             </a:t>
            </a:r>
            <a:r>
              <a:rPr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了解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温室效应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热岛效应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charset="-122"/>
                <a:ea typeface="黑体"/>
                <a:sym typeface="Wingdings"/>
              </a:rPr>
              <a:t>。</a:t>
            </a:r>
            <a:endParaRPr b="1">
              <a:solidFill>
                <a:schemeClr val="accent2"/>
              </a:solidFill>
              <a:latin typeface="黑体" charset="-122"/>
              <a:ea typeface="黑体"/>
            </a:endParaRPr>
          </a:p>
        </p:txBody>
      </p:sp>
      <p:pic>
        <p:nvPicPr>
          <p:cNvPr id="64515" name="Picture 2" descr="0013">
            <a:extLst>
              <a:ext uri="{FF2B5EF4-FFF2-40B4-BE49-F238E27FC236}">
                <a16:creationId xmlns:a16="http://schemas.microsoft.com/office/drawing/2014/main" id="{B526C8A8-86C8-40FB-88C7-4D638979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54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29" y="3525441"/>
            <a:ext cx="2431256" cy="1434703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6">
            <a:extLst>
              <a:ext uri="{FF2B5EF4-FFF2-40B4-BE49-F238E27FC236}">
                <a16:creationId xmlns:a16="http://schemas.microsoft.com/office/drawing/2014/main" id="{98B9EB5E-AAB6-481A-BB15-FAA17F00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1600201"/>
            <a:ext cx="2145506" cy="1937147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4">
            <a:extLst>
              <a:ext uri="{FF2B5EF4-FFF2-40B4-BE49-F238E27FC236}">
                <a16:creationId xmlns:a16="http://schemas.microsoft.com/office/drawing/2014/main" id="{0265D376-E2C4-4125-A942-9155564E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8" y="3651648"/>
            <a:ext cx="1512094" cy="12977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18" name="Group 5">
            <a:extLst>
              <a:ext uri="{FF2B5EF4-FFF2-40B4-BE49-F238E27FC236}">
                <a16:creationId xmlns:a16="http://schemas.microsoft.com/office/drawing/2014/main" id="{CD1521D3-FA27-45EC-B3B3-B36204C434AA}"/>
              </a:ext>
            </a:extLst>
          </p:cNvPr>
          <p:cNvGrpSpPr>
            <a:grpSpLocks/>
          </p:cNvGrpSpPr>
          <p:nvPr/>
        </p:nvGrpSpPr>
        <p:grpSpPr bwMode="auto">
          <a:xfrm>
            <a:off x="4897042" y="1599010"/>
            <a:ext cx="1820465" cy="1828083"/>
            <a:chOff x="-58" y="216"/>
            <a:chExt cx="1951" cy="1836"/>
          </a:xfrm>
        </p:grpSpPr>
        <p:pic>
          <p:nvPicPr>
            <p:cNvPr id="64519" name="Picture 6" descr="xin_1408011121347811312850">
              <a:extLst>
                <a:ext uri="{FF2B5EF4-FFF2-40B4-BE49-F238E27FC236}">
                  <a16:creationId xmlns:a16="http://schemas.microsoft.com/office/drawing/2014/main" id="{94EC4910-09CB-41C9-A79B-DAB85C995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" y="216"/>
              <a:ext cx="1951" cy="1814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20" name="Rectangle 7">
              <a:extLst>
                <a:ext uri="{FF2B5EF4-FFF2-40B4-BE49-F238E27FC236}">
                  <a16:creationId xmlns:a16="http://schemas.microsoft.com/office/drawing/2014/main" id="{DD8D3F67-C6D9-48B3-989A-085802DE0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1588"/>
              <a:ext cx="1202" cy="464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城市红外卫星照片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0DE26E3-9B42-487F-AA7F-6CDC447C40F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601391" y="844154"/>
            <a:ext cx="5617369" cy="372546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zh-CN" b="1"/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/>
              <a:t>1.</a:t>
            </a:r>
            <a:r>
              <a:rPr lang="zh-CN" altLang="en-US" b="1"/>
              <a:t>说出下列日常生活现象中水的状态的变化。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（</a:t>
            </a:r>
            <a:r>
              <a:rPr lang="en-US" altLang="zh-CN" b="1"/>
              <a:t>1</a:t>
            </a:r>
            <a:r>
              <a:rPr lang="zh-CN" altLang="en-US" b="1"/>
              <a:t>）春回大地，冰雪熔化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b="1"/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）大雨过后一段时间，地面又变干了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b="1"/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（</a:t>
            </a:r>
            <a:r>
              <a:rPr lang="en-US" altLang="zh-CN" b="1"/>
              <a:t>3</a:t>
            </a:r>
            <a:r>
              <a:rPr lang="zh-CN" altLang="en-US" b="1"/>
              <a:t>）深秋的早晨，有时会看到树叶和小草上缀着晶莹的露珠</a:t>
            </a: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DABFE760-7A78-4CC9-A46E-2F055334667A}"/>
              </a:ext>
            </a:extLst>
          </p:cNvPr>
          <p:cNvSpPr/>
          <p:nvPr/>
        </p:nvSpPr>
        <p:spPr>
          <a:xfrm>
            <a:off x="2519363" y="1924051"/>
            <a:ext cx="2271776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固态</a:t>
            </a:r>
            <a:r>
              <a:rPr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变为</a:t>
            </a:r>
            <a:r>
              <a:rPr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液态</a:t>
            </a:r>
            <a:endParaRPr sz="2700" b="1" u="sng">
              <a:solidFill>
                <a:srgbClr val="FF0000"/>
              </a:solidFill>
            </a:endParaRP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03B2393A-ADF3-444A-B99A-7F45C591CE98}"/>
              </a:ext>
            </a:extLst>
          </p:cNvPr>
          <p:cNvSpPr/>
          <p:nvPr/>
        </p:nvSpPr>
        <p:spPr>
          <a:xfrm>
            <a:off x="2574131" y="2680098"/>
            <a:ext cx="2271776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液态</a:t>
            </a:r>
            <a:r>
              <a:rPr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变为</a:t>
            </a:r>
            <a:r>
              <a:rPr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气态</a:t>
            </a:r>
            <a:endParaRPr sz="2700" b="1" u="sng">
              <a:solidFill>
                <a:srgbClr val="FF0000"/>
              </a:solidFill>
            </a:endParaRP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364DECAF-9FA0-46E1-BA8C-F7BCF2B140F3}"/>
              </a:ext>
            </a:extLst>
          </p:cNvPr>
          <p:cNvSpPr/>
          <p:nvPr/>
        </p:nvSpPr>
        <p:spPr>
          <a:xfrm>
            <a:off x="2574131" y="3813573"/>
            <a:ext cx="2271776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气态</a:t>
            </a:r>
            <a:r>
              <a:rPr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变为</a:t>
            </a:r>
            <a:r>
              <a:rPr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液态</a:t>
            </a:r>
            <a:endParaRPr sz="2700" b="1" u="sng">
              <a:solidFill>
                <a:srgbClr val="FF0000"/>
              </a:solidFill>
            </a:endParaRPr>
          </a:p>
        </p:txBody>
      </p:sp>
      <p:sp>
        <p:nvSpPr>
          <p:cNvPr id="65542" name="Rectangle 10">
            <a:extLst>
              <a:ext uri="{FF2B5EF4-FFF2-40B4-BE49-F238E27FC236}">
                <a16:creationId xmlns:a16="http://schemas.microsoft.com/office/drawing/2014/main" id="{FBC3A5E6-BE00-4407-8E44-77D846F8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7200"/>
            <a:ext cx="1600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练一练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A36576A9-072F-4D90-A684-99B4A1FDD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847" y="1066801"/>
            <a:ext cx="6119813" cy="3059906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l">
              <a:buSzTx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 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自然界中的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云、雨、露、雾、霜、雪、冰雹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都是小水滴的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杰作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”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/>
                <a:ea typeface="楷体" panose="02010609060101010101" charset="-122"/>
                <a:cs typeface="楷体" panose="02010609060101010101" charset="-122"/>
                <a:sym typeface="Wingdings"/>
              </a:rPr>
              <a:t>，它与人类的生活息息相关，本章开始我们就来一起揭开其中的奥秘。</a:t>
            </a:r>
            <a:endParaRPr lang="zh-CN" altLang="en-US" sz="27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863892C-4F5F-444D-9D4A-E24682D2B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627460"/>
            <a:ext cx="6172200" cy="857250"/>
          </a:xfrm>
        </p:spPr>
        <p:txBody>
          <a:bodyPr/>
          <a:lstStyle/>
          <a:p>
            <a:pPr algn="l"/>
            <a:r>
              <a:rPr lang="en-US" altLang="zh-CN" sz="2100"/>
              <a:t> </a:t>
            </a:r>
            <a:r>
              <a:rPr lang="en-US" altLang="zh-CN" sz="2100" b="1"/>
              <a:t>2.</a:t>
            </a:r>
            <a:r>
              <a:rPr lang="zh-CN" altLang="en-US" sz="2100" b="1"/>
              <a:t>下图表示温度计的一部分，说出它们的示数：</a:t>
            </a:r>
          </a:p>
        </p:txBody>
      </p:sp>
      <p:pic>
        <p:nvPicPr>
          <p:cNvPr id="66563" name="Picture 7" descr="WL32b">
            <a:extLst>
              <a:ext uri="{FF2B5EF4-FFF2-40B4-BE49-F238E27FC236}">
                <a16:creationId xmlns:a16="http://schemas.microsoft.com/office/drawing/2014/main" id="{A8D9A0A0-EABB-4A64-AEC9-412AF75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4083844"/>
            <a:ext cx="626506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8">
            <a:extLst>
              <a:ext uri="{FF2B5EF4-FFF2-40B4-BE49-F238E27FC236}">
                <a16:creationId xmlns:a16="http://schemas.microsoft.com/office/drawing/2014/main" id="{CF81BC68-19C1-495A-BCD1-A7CEED49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2571750"/>
            <a:ext cx="1812131" cy="15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20">
            <a:extLst>
              <a:ext uri="{FF2B5EF4-FFF2-40B4-BE49-F238E27FC236}">
                <a16:creationId xmlns:a16="http://schemas.microsoft.com/office/drawing/2014/main" id="{6F518E66-D97A-417E-9409-0CDF1CE599A9}"/>
              </a:ext>
            </a:extLst>
          </p:cNvPr>
          <p:cNvSpPr/>
          <p:nvPr/>
        </p:nvSpPr>
        <p:spPr>
          <a:xfrm>
            <a:off x="4139804" y="1707356"/>
            <a:ext cx="177165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37.5 ℃</a:t>
            </a:r>
            <a:endParaRPr lang="en-US" altLang="zh-CN" sz="2100" b="1">
              <a:solidFill>
                <a:srgbClr val="FF3300"/>
              </a:solidFill>
            </a:endParaRPr>
          </a:p>
        </p:txBody>
      </p:sp>
      <p:sp>
        <p:nvSpPr>
          <p:cNvPr id="32773" name="Text Box 121">
            <a:extLst>
              <a:ext uri="{FF2B5EF4-FFF2-40B4-BE49-F238E27FC236}">
                <a16:creationId xmlns:a16="http://schemas.microsoft.com/office/drawing/2014/main" id="{1C2828CD-21FE-4487-B568-AC7803C8E484}"/>
              </a:ext>
            </a:extLst>
          </p:cNvPr>
          <p:cNvSpPr/>
          <p:nvPr/>
        </p:nvSpPr>
        <p:spPr>
          <a:xfrm>
            <a:off x="3383756" y="3274219"/>
            <a:ext cx="177165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24℃</a:t>
            </a:r>
            <a:endParaRPr lang="en-US" altLang="zh-CN" sz="2100" b="1">
              <a:solidFill>
                <a:srgbClr val="FF3300"/>
              </a:solidFill>
            </a:endParaRPr>
          </a:p>
        </p:txBody>
      </p:sp>
      <p:sp>
        <p:nvSpPr>
          <p:cNvPr id="32774" name="Text Box 122">
            <a:extLst>
              <a:ext uri="{FF2B5EF4-FFF2-40B4-BE49-F238E27FC236}">
                <a16:creationId xmlns:a16="http://schemas.microsoft.com/office/drawing/2014/main" id="{31CF58FF-6FA1-4026-8E10-33F319EEC0E5}"/>
              </a:ext>
            </a:extLst>
          </p:cNvPr>
          <p:cNvSpPr/>
          <p:nvPr/>
        </p:nvSpPr>
        <p:spPr>
          <a:xfrm>
            <a:off x="6743700" y="2895600"/>
            <a:ext cx="125730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-6 ℃</a:t>
            </a:r>
            <a:endParaRPr lang="en-US" altLang="zh-CN" sz="2100" b="1">
              <a:solidFill>
                <a:srgbClr val="FF3300"/>
              </a:solidFill>
            </a:endParaRPr>
          </a:p>
        </p:txBody>
      </p:sp>
      <p:sp>
        <p:nvSpPr>
          <p:cNvPr id="32775" name="Text Box 123">
            <a:extLst>
              <a:ext uri="{FF2B5EF4-FFF2-40B4-BE49-F238E27FC236}">
                <a16:creationId xmlns:a16="http://schemas.microsoft.com/office/drawing/2014/main" id="{9A3A5AD6-ABF1-41E2-BA65-FD63A3AEE7B2}"/>
              </a:ext>
            </a:extLst>
          </p:cNvPr>
          <p:cNvSpPr/>
          <p:nvPr/>
        </p:nvSpPr>
        <p:spPr>
          <a:xfrm>
            <a:off x="4356497" y="3651647"/>
            <a:ext cx="177165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39.5 ℃</a:t>
            </a:r>
            <a:endParaRPr lang="en-US" altLang="zh-CN" sz="2100" b="1">
              <a:solidFill>
                <a:srgbClr val="FF3300"/>
              </a:solidFill>
            </a:endParaRPr>
          </a:p>
        </p:txBody>
      </p:sp>
      <p:pic>
        <p:nvPicPr>
          <p:cNvPr id="66569" name="Picture 124" descr="HWOCRTEMP_ROC4550">
            <a:extLst>
              <a:ext uri="{FF2B5EF4-FFF2-40B4-BE49-F238E27FC236}">
                <a16:creationId xmlns:a16="http://schemas.microsoft.com/office/drawing/2014/main" id="{ADED3DE1-2727-4C2F-81F9-0EF6A8EA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085975"/>
            <a:ext cx="107513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0" name="组合 60">
            <a:extLst>
              <a:ext uri="{FF2B5EF4-FFF2-40B4-BE49-F238E27FC236}">
                <a16:creationId xmlns:a16="http://schemas.microsoft.com/office/drawing/2014/main" id="{8D5C04FE-600A-4242-BD51-476DEA43D2FB}"/>
              </a:ext>
            </a:extLst>
          </p:cNvPr>
          <p:cNvGrpSpPr>
            <a:grpSpLocks/>
          </p:cNvGrpSpPr>
          <p:nvPr/>
        </p:nvGrpSpPr>
        <p:grpSpPr bwMode="auto">
          <a:xfrm>
            <a:off x="1818085" y="1437085"/>
            <a:ext cx="2269331" cy="934640"/>
            <a:chOff x="1331912" y="1500174"/>
            <a:chExt cx="3025773" cy="1246201"/>
          </a:xfrm>
        </p:grpSpPr>
        <p:grpSp>
          <p:nvGrpSpPr>
            <p:cNvPr id="66571" name="Group 126">
              <a:extLst>
                <a:ext uri="{FF2B5EF4-FFF2-40B4-BE49-F238E27FC236}">
                  <a16:creationId xmlns:a16="http://schemas.microsoft.com/office/drawing/2014/main" id="{C6C1BE4D-29CF-4435-9386-FA58477DAA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912" y="1500174"/>
              <a:ext cx="3025773" cy="1246201"/>
              <a:chOff x="839" y="1344"/>
              <a:chExt cx="1680" cy="386"/>
            </a:xfrm>
          </p:grpSpPr>
          <p:sp>
            <p:nvSpPr>
              <p:cNvPr id="66572" name="Line 69">
                <a:extLst>
                  <a:ext uri="{FF2B5EF4-FFF2-40B4-BE49-F238E27FC236}">
                    <a16:creationId xmlns:a16="http://schemas.microsoft.com/office/drawing/2014/main" id="{BAEB2C8A-ECBC-42DB-9F18-B62A7F0B2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" y="1347"/>
                <a:ext cx="1626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73" name="Line 70">
                <a:extLst>
                  <a:ext uri="{FF2B5EF4-FFF2-40B4-BE49-F238E27FC236}">
                    <a16:creationId xmlns:a16="http://schemas.microsoft.com/office/drawing/2014/main" id="{B35ABDF3-8953-4033-B729-91E7746E4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1730"/>
                <a:ext cx="1651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74" name="Line 71">
                <a:extLst>
                  <a:ext uri="{FF2B5EF4-FFF2-40B4-BE49-F238E27FC236}">
                    <a16:creationId xmlns:a16="http://schemas.microsoft.com/office/drawing/2014/main" id="{39D5AAAA-3095-41FA-A5D4-E807DB300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0" y="1564"/>
                <a:ext cx="1521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75" name="Line 72">
                <a:extLst>
                  <a:ext uri="{FF2B5EF4-FFF2-40B4-BE49-F238E27FC236}">
                    <a16:creationId xmlns:a16="http://schemas.microsoft.com/office/drawing/2014/main" id="{45B7243B-1705-4CE1-AF77-9941B5095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6" y="1506"/>
                <a:ext cx="1536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76" name="Line 73">
                <a:extLst>
                  <a:ext uri="{FF2B5EF4-FFF2-40B4-BE49-F238E27FC236}">
                    <a16:creationId xmlns:a16="http://schemas.microsoft.com/office/drawing/2014/main" id="{FDDABE85-37D0-4F1F-AC83-B87E90C6E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9" y="1347"/>
                <a:ext cx="0" cy="1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77" name="Line 74">
                <a:extLst>
                  <a:ext uri="{FF2B5EF4-FFF2-40B4-BE49-F238E27FC236}">
                    <a16:creationId xmlns:a16="http://schemas.microsoft.com/office/drawing/2014/main" id="{5719BB4A-B52B-414C-A345-315DB8B1E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" y="1347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78" name="Line 75">
                <a:extLst>
                  <a:ext uri="{FF2B5EF4-FFF2-40B4-BE49-F238E27FC236}">
                    <a16:creationId xmlns:a16="http://schemas.microsoft.com/office/drawing/2014/main" id="{98BC3273-0E3E-47B8-8CCB-BF0D878AA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2" y="1347"/>
                <a:ext cx="0" cy="1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79" name="Line 76">
                <a:extLst>
                  <a:ext uri="{FF2B5EF4-FFF2-40B4-BE49-F238E27FC236}">
                    <a16:creationId xmlns:a16="http://schemas.microsoft.com/office/drawing/2014/main" id="{5C34831C-AC6D-4E42-8344-52C40B5FD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" y="134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0" name="Line 77">
                <a:extLst>
                  <a:ext uri="{FF2B5EF4-FFF2-40B4-BE49-F238E27FC236}">
                    <a16:creationId xmlns:a16="http://schemas.microsoft.com/office/drawing/2014/main" id="{E472AD55-7795-49FA-9169-5DFB9CB3B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" y="1348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1" name="Line 78">
                <a:extLst>
                  <a:ext uri="{FF2B5EF4-FFF2-40B4-BE49-F238E27FC236}">
                    <a16:creationId xmlns:a16="http://schemas.microsoft.com/office/drawing/2014/main" id="{51B9CED3-9329-4FC7-82CD-D897DB2E6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" y="1347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2" name="Line 79">
                <a:extLst>
                  <a:ext uri="{FF2B5EF4-FFF2-40B4-BE49-F238E27FC236}">
                    <a16:creationId xmlns:a16="http://schemas.microsoft.com/office/drawing/2014/main" id="{D0D2513C-6F3F-4448-9AE2-D1D11E083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2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3" name="Line 80">
                <a:extLst>
                  <a:ext uri="{FF2B5EF4-FFF2-40B4-BE49-F238E27FC236}">
                    <a16:creationId xmlns:a16="http://schemas.microsoft.com/office/drawing/2014/main" id="{F9DD83AD-1335-45DA-8CA7-E7EA5A55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2" y="1354"/>
                <a:ext cx="0" cy="1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4" name="Line 81">
                <a:extLst>
                  <a:ext uri="{FF2B5EF4-FFF2-40B4-BE49-F238E27FC236}">
                    <a16:creationId xmlns:a16="http://schemas.microsoft.com/office/drawing/2014/main" id="{D9C6E75F-316C-4816-A139-9B769B178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1351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5" name="Line 82">
                <a:extLst>
                  <a:ext uri="{FF2B5EF4-FFF2-40B4-BE49-F238E27FC236}">
                    <a16:creationId xmlns:a16="http://schemas.microsoft.com/office/drawing/2014/main" id="{B2BFC4C3-AB6D-4AFC-85A5-B374DD234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3" y="1356"/>
                <a:ext cx="0" cy="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6" name="Line 83">
                <a:extLst>
                  <a:ext uri="{FF2B5EF4-FFF2-40B4-BE49-F238E27FC236}">
                    <a16:creationId xmlns:a16="http://schemas.microsoft.com/office/drawing/2014/main" id="{BA2229B0-CAE4-4393-B1A3-5BE78A22F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7" name="Line 84">
                <a:extLst>
                  <a:ext uri="{FF2B5EF4-FFF2-40B4-BE49-F238E27FC236}">
                    <a16:creationId xmlns:a16="http://schemas.microsoft.com/office/drawing/2014/main" id="{5F1E293B-AD22-4FF8-BD9E-3A9CC8C68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8" name="Line 85">
                <a:extLst>
                  <a:ext uri="{FF2B5EF4-FFF2-40B4-BE49-F238E27FC236}">
                    <a16:creationId xmlns:a16="http://schemas.microsoft.com/office/drawing/2014/main" id="{FA69B902-6250-4D8C-B2DB-0492E518C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3" y="1354"/>
                <a:ext cx="0" cy="1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89" name="Line 86">
                <a:extLst>
                  <a:ext uri="{FF2B5EF4-FFF2-40B4-BE49-F238E27FC236}">
                    <a16:creationId xmlns:a16="http://schemas.microsoft.com/office/drawing/2014/main" id="{8F27B99E-021C-469C-9AC8-705DCDB99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51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0" name="Line 87">
                <a:extLst>
                  <a:ext uri="{FF2B5EF4-FFF2-40B4-BE49-F238E27FC236}">
                    <a16:creationId xmlns:a16="http://schemas.microsoft.com/office/drawing/2014/main" id="{272DBD88-7F41-4FFE-BEDC-52ACD35CF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3" y="1356"/>
                <a:ext cx="0" cy="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1" name="Line 88">
                <a:extLst>
                  <a:ext uri="{FF2B5EF4-FFF2-40B4-BE49-F238E27FC236}">
                    <a16:creationId xmlns:a16="http://schemas.microsoft.com/office/drawing/2014/main" id="{EB16DE67-DE46-45C7-89C3-47FF056BD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0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2" name="Line 89">
                <a:extLst>
                  <a:ext uri="{FF2B5EF4-FFF2-40B4-BE49-F238E27FC236}">
                    <a16:creationId xmlns:a16="http://schemas.microsoft.com/office/drawing/2014/main" id="{C0B0101D-37BB-435D-887C-BDA689067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6" y="1351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3" name="Line 90">
                <a:extLst>
                  <a:ext uri="{FF2B5EF4-FFF2-40B4-BE49-F238E27FC236}">
                    <a16:creationId xmlns:a16="http://schemas.microsoft.com/office/drawing/2014/main" id="{FD7E611C-9E90-49CA-BE56-AE16B4687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1351"/>
                <a:ext cx="0" cy="1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4" name="Line 91">
                <a:extLst>
                  <a:ext uri="{FF2B5EF4-FFF2-40B4-BE49-F238E27FC236}">
                    <a16:creationId xmlns:a16="http://schemas.microsoft.com/office/drawing/2014/main" id="{452A3875-84BD-4530-A317-3532CF02A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" y="1348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5" name="Line 92">
                <a:extLst>
                  <a:ext uri="{FF2B5EF4-FFF2-40B4-BE49-F238E27FC236}">
                    <a16:creationId xmlns:a16="http://schemas.microsoft.com/office/drawing/2014/main" id="{C26737BB-40A5-4BA9-A3E0-110E1EB9C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" y="1353"/>
                <a:ext cx="0" cy="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6" name="Line 93">
                <a:extLst>
                  <a:ext uri="{FF2B5EF4-FFF2-40B4-BE49-F238E27FC236}">
                    <a16:creationId xmlns:a16="http://schemas.microsoft.com/office/drawing/2014/main" id="{CEAC2EE6-6F22-403F-BC44-44D2A5437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2" y="1351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7" name="Line 94">
                <a:extLst>
                  <a:ext uri="{FF2B5EF4-FFF2-40B4-BE49-F238E27FC236}">
                    <a16:creationId xmlns:a16="http://schemas.microsoft.com/office/drawing/2014/main" id="{03375740-ABEC-4DB7-9ACB-926F9643F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" y="1353"/>
                <a:ext cx="0" cy="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8" name="Line 95">
                <a:extLst>
                  <a:ext uri="{FF2B5EF4-FFF2-40B4-BE49-F238E27FC236}">
                    <a16:creationId xmlns:a16="http://schemas.microsoft.com/office/drawing/2014/main" id="{4E3F3CB7-8B93-4FF3-B8BF-BC1F6433A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" y="1353"/>
                <a:ext cx="0" cy="1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599" name="Line 96">
                <a:extLst>
                  <a:ext uri="{FF2B5EF4-FFF2-40B4-BE49-F238E27FC236}">
                    <a16:creationId xmlns:a16="http://schemas.microsoft.com/office/drawing/2014/main" id="{8B87FF88-3B76-4DD8-871C-611C04047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1350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0" name="Line 97">
                <a:extLst>
                  <a:ext uri="{FF2B5EF4-FFF2-40B4-BE49-F238E27FC236}">
                    <a16:creationId xmlns:a16="http://schemas.microsoft.com/office/drawing/2014/main" id="{7E42CF7E-AB32-485A-8850-A9FAF7358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1" name="Line 98">
                <a:extLst>
                  <a:ext uri="{FF2B5EF4-FFF2-40B4-BE49-F238E27FC236}">
                    <a16:creationId xmlns:a16="http://schemas.microsoft.com/office/drawing/2014/main" id="{C04B39B8-841C-4245-94B2-14D3E4356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9" y="1353"/>
                <a:ext cx="0" cy="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2" name="Freeform 99">
                <a:extLst>
                  <a:ext uri="{FF2B5EF4-FFF2-40B4-BE49-F238E27FC236}">
                    <a16:creationId xmlns:a16="http://schemas.microsoft.com/office/drawing/2014/main" id="{AC18B2E2-BCDD-450E-B33C-429926F36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" y="1347"/>
                <a:ext cx="56" cy="361"/>
              </a:xfrm>
              <a:custGeom>
                <a:avLst/>
                <a:gdLst>
                  <a:gd name="T0" fmla="*/ 0 w 102"/>
                  <a:gd name="T1" fmla="*/ 0 h 750"/>
                  <a:gd name="T2" fmla="*/ 90 w 102"/>
                  <a:gd name="T3" fmla="*/ 165 h 750"/>
                  <a:gd name="T4" fmla="*/ 74 w 102"/>
                  <a:gd name="T5" fmla="*/ 285 h 750"/>
                  <a:gd name="T6" fmla="*/ 90 w 102"/>
                  <a:gd name="T7" fmla="*/ 465 h 750"/>
                  <a:gd name="T8" fmla="*/ 30 w 102"/>
                  <a:gd name="T9" fmla="*/ 660 h 750"/>
                  <a:gd name="T10" fmla="*/ 14 w 102"/>
                  <a:gd name="T11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0">
                    <a:moveTo>
                      <a:pt x="0" y="0"/>
                    </a:moveTo>
                    <a:cubicBezTo>
                      <a:pt x="39" y="59"/>
                      <a:pt x="78" y="118"/>
                      <a:pt x="90" y="165"/>
                    </a:cubicBezTo>
                    <a:cubicBezTo>
                      <a:pt x="102" y="212"/>
                      <a:pt x="74" y="235"/>
                      <a:pt x="74" y="285"/>
                    </a:cubicBezTo>
                    <a:cubicBezTo>
                      <a:pt x="74" y="335"/>
                      <a:pt x="97" y="403"/>
                      <a:pt x="90" y="465"/>
                    </a:cubicBezTo>
                    <a:cubicBezTo>
                      <a:pt x="83" y="527"/>
                      <a:pt x="43" y="613"/>
                      <a:pt x="30" y="660"/>
                    </a:cubicBezTo>
                    <a:cubicBezTo>
                      <a:pt x="17" y="707"/>
                      <a:pt x="17" y="740"/>
                      <a:pt x="14" y="75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3" name="Line 100">
                <a:extLst>
                  <a:ext uri="{FF2B5EF4-FFF2-40B4-BE49-F238E27FC236}">
                    <a16:creationId xmlns:a16="http://schemas.microsoft.com/office/drawing/2014/main" id="{1C35A0B2-8E8C-4A10-9CB6-B4B6F558A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9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4" name="Line 101">
                <a:extLst>
                  <a:ext uri="{FF2B5EF4-FFF2-40B4-BE49-F238E27FC236}">
                    <a16:creationId xmlns:a16="http://schemas.microsoft.com/office/drawing/2014/main" id="{0727AF92-B51F-4725-A3FD-B95F80A9B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9" y="1354"/>
                <a:ext cx="0" cy="1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5" name="Line 102">
                <a:extLst>
                  <a:ext uri="{FF2B5EF4-FFF2-40B4-BE49-F238E27FC236}">
                    <a16:creationId xmlns:a16="http://schemas.microsoft.com/office/drawing/2014/main" id="{1C15829A-1B58-4A54-AB44-6923D1457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1351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6" name="Line 103">
                <a:extLst>
                  <a:ext uri="{FF2B5EF4-FFF2-40B4-BE49-F238E27FC236}">
                    <a16:creationId xmlns:a16="http://schemas.microsoft.com/office/drawing/2014/main" id="{E553CBEE-D183-45BD-B5FF-E122135C8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0" y="1356"/>
                <a:ext cx="0" cy="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7" name="Line 104">
                <a:extLst>
                  <a:ext uri="{FF2B5EF4-FFF2-40B4-BE49-F238E27FC236}">
                    <a16:creationId xmlns:a16="http://schemas.microsoft.com/office/drawing/2014/main" id="{E069C183-6207-4910-B007-EA79191B9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0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08" name="Text Box 105">
                <a:extLst>
                  <a:ext uri="{FF2B5EF4-FFF2-40B4-BE49-F238E27FC236}">
                    <a16:creationId xmlns:a16="http://schemas.microsoft.com/office/drawing/2014/main" id="{2A521376-551C-4041-8BD4-99DA570BA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" y="1578"/>
                <a:ext cx="114" cy="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675"/>
                  <a:t>35</a:t>
                </a:r>
              </a:p>
            </p:txBody>
          </p:sp>
          <p:sp>
            <p:nvSpPr>
              <p:cNvPr id="66609" name="Text Box 106">
                <a:extLst>
                  <a:ext uri="{FF2B5EF4-FFF2-40B4-BE49-F238E27FC236}">
                    <a16:creationId xmlns:a16="http://schemas.microsoft.com/office/drawing/2014/main" id="{3E5CE0DA-11F0-405E-A314-A4258E420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" y="1585"/>
                <a:ext cx="104" cy="1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675"/>
                  <a:t>36</a:t>
                </a:r>
              </a:p>
            </p:txBody>
          </p:sp>
          <p:sp>
            <p:nvSpPr>
              <p:cNvPr id="66610" name="Text Box 107">
                <a:extLst>
                  <a:ext uri="{FF2B5EF4-FFF2-40B4-BE49-F238E27FC236}">
                    <a16:creationId xmlns:a16="http://schemas.microsoft.com/office/drawing/2014/main" id="{66121369-B104-408F-B517-FEC8BAE7C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586"/>
                <a:ext cx="82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675"/>
                  <a:t>37</a:t>
                </a:r>
              </a:p>
            </p:txBody>
          </p:sp>
          <p:sp>
            <p:nvSpPr>
              <p:cNvPr id="66611" name="Text Box 108">
                <a:extLst>
                  <a:ext uri="{FF2B5EF4-FFF2-40B4-BE49-F238E27FC236}">
                    <a16:creationId xmlns:a16="http://schemas.microsoft.com/office/drawing/2014/main" id="{485AEC02-A867-4C33-8728-8D3C1D00E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1584"/>
                <a:ext cx="117" cy="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675"/>
                  <a:t>38</a:t>
                </a:r>
              </a:p>
            </p:txBody>
          </p:sp>
          <p:sp>
            <p:nvSpPr>
              <p:cNvPr id="66612" name="Line 109">
                <a:extLst>
                  <a:ext uri="{FF2B5EF4-FFF2-40B4-BE49-F238E27FC236}">
                    <a16:creationId xmlns:a16="http://schemas.microsoft.com/office/drawing/2014/main" id="{E5B7AC61-1C53-4B5D-B04F-BF8C7CDC9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13" name="Line 110">
                <a:extLst>
                  <a:ext uri="{FF2B5EF4-FFF2-40B4-BE49-F238E27FC236}">
                    <a16:creationId xmlns:a16="http://schemas.microsoft.com/office/drawing/2014/main" id="{E9B44B50-F377-43A4-AABB-2FB98FB6A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351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14" name="Line 111">
                <a:extLst>
                  <a:ext uri="{FF2B5EF4-FFF2-40B4-BE49-F238E27FC236}">
                    <a16:creationId xmlns:a16="http://schemas.microsoft.com/office/drawing/2014/main" id="{84F64432-4160-4427-9CDD-FE5B240EF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7" y="1356"/>
                <a:ext cx="0" cy="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32822" name="Text Box 112">
                <a:extLst>
                  <a:ext uri="{FF2B5EF4-FFF2-40B4-BE49-F238E27FC236}">
                    <a16:creationId xmlns:a16="http://schemas.microsoft.com/office/drawing/2014/main" id="{26811542-1920-4D9F-8157-2643344B121E}"/>
                  </a:ext>
                </a:extLst>
              </p:cNvPr>
              <p:cNvSpPr/>
              <p:nvPr/>
            </p:nvSpPr>
            <p:spPr>
              <a:xfrm>
                <a:off x="2392" y="1578"/>
                <a:ext cx="97" cy="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miter lim="800000"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algn="just" eaLnBrk="0" hangingPunct="0"/>
                <a:r>
                  <a:rPr lang="en-US" altLang="zh-CN" sz="675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sym typeface="Wingdings"/>
                  </a:rPr>
                  <a:t>℃</a:t>
                </a:r>
                <a:endParaRPr lang="en-US" altLang="zh-CN" sz="675" b="1"/>
              </a:p>
            </p:txBody>
          </p:sp>
          <p:sp>
            <p:nvSpPr>
              <p:cNvPr id="66616" name="Freeform 113">
                <a:extLst>
                  <a:ext uri="{FF2B5EF4-FFF2-40B4-BE49-F238E27FC236}">
                    <a16:creationId xmlns:a16="http://schemas.microsoft.com/office/drawing/2014/main" id="{871626FE-2D2F-4921-BB5F-33ADE5BDB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1347"/>
                <a:ext cx="56" cy="383"/>
              </a:xfrm>
              <a:custGeom>
                <a:avLst/>
                <a:gdLst>
                  <a:gd name="T0" fmla="*/ 33 w 103"/>
                  <a:gd name="T1" fmla="*/ 0 h 795"/>
                  <a:gd name="T2" fmla="*/ 77 w 103"/>
                  <a:gd name="T3" fmla="*/ 285 h 795"/>
                  <a:gd name="T4" fmla="*/ 3 w 103"/>
                  <a:gd name="T5" fmla="*/ 405 h 795"/>
                  <a:gd name="T6" fmla="*/ 93 w 103"/>
                  <a:gd name="T7" fmla="*/ 600 h 795"/>
                  <a:gd name="T8" fmla="*/ 63 w 103"/>
                  <a:gd name="T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795">
                    <a:moveTo>
                      <a:pt x="33" y="0"/>
                    </a:moveTo>
                    <a:cubicBezTo>
                      <a:pt x="57" y="109"/>
                      <a:pt x="82" y="218"/>
                      <a:pt x="77" y="285"/>
                    </a:cubicBezTo>
                    <a:cubicBezTo>
                      <a:pt x="72" y="352"/>
                      <a:pt x="0" y="353"/>
                      <a:pt x="3" y="405"/>
                    </a:cubicBezTo>
                    <a:cubicBezTo>
                      <a:pt x="6" y="457"/>
                      <a:pt x="83" y="535"/>
                      <a:pt x="93" y="600"/>
                    </a:cubicBezTo>
                    <a:cubicBezTo>
                      <a:pt x="103" y="665"/>
                      <a:pt x="68" y="763"/>
                      <a:pt x="63" y="795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17" name="Line 115">
                <a:extLst>
                  <a:ext uri="{FF2B5EF4-FFF2-40B4-BE49-F238E27FC236}">
                    <a16:creationId xmlns:a16="http://schemas.microsoft.com/office/drawing/2014/main" id="{CC123416-76B8-46EA-921B-7630FDAEF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2" y="1354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18" name="Line 116">
                <a:extLst>
                  <a:ext uri="{FF2B5EF4-FFF2-40B4-BE49-F238E27FC236}">
                    <a16:creationId xmlns:a16="http://schemas.microsoft.com/office/drawing/2014/main" id="{BD223872-A0EB-4E7C-972F-6C3A772CE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5" y="1351"/>
                <a:ext cx="0" cy="87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619" name="AutoShape 117">
                <a:extLst>
                  <a:ext uri="{FF2B5EF4-FFF2-40B4-BE49-F238E27FC236}">
                    <a16:creationId xmlns:a16="http://schemas.microsoft.com/office/drawing/2014/main" id="{6B453734-1222-4698-A214-6AA326C43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504"/>
                <a:ext cx="273" cy="58"/>
              </a:xfrm>
              <a:prstGeom prst="flowChartDisplay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675"/>
              </a:p>
            </p:txBody>
          </p:sp>
        </p:grpSp>
        <p:sp>
          <p:nvSpPr>
            <p:cNvPr id="32827" name="矩形 59">
              <a:extLst>
                <a:ext uri="{FF2B5EF4-FFF2-40B4-BE49-F238E27FC236}">
                  <a16:creationId xmlns:a16="http://schemas.microsoft.com/office/drawing/2014/main" id="{9BAD370D-8BE0-4026-83D1-D10C3B27E1C9}"/>
                </a:ext>
              </a:extLst>
            </p:cNvPr>
            <p:cNvSpPr/>
            <p:nvPr/>
          </p:nvSpPr>
          <p:spPr>
            <a:xfrm>
              <a:off x="1433512" y="2046280"/>
              <a:ext cx="1714499" cy="168277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endParaRPr sz="67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AF04FEA-CA07-4C7F-9111-F77A48ED46F5}"/>
              </a:ext>
            </a:extLst>
          </p:cNvPr>
          <p:cNvSpPr/>
          <p:nvPr/>
        </p:nvSpPr>
        <p:spPr>
          <a:xfrm>
            <a:off x="1143001" y="1059657"/>
            <a:ext cx="5928122" cy="3554819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用同一只温度计测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的水和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的冰水混合物的温度，下列说法正确的是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    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  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）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/>
              <a:sym typeface="Wingdings"/>
            </a:endParaRPr>
          </a:p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的水温度高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/>
              <a:sym typeface="Wingdings"/>
            </a:endParaRPr>
          </a:p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的冰水混合物温度高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/>
              <a:sym typeface="Wingdings"/>
            </a:endParaRPr>
          </a:p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C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．二者温度相同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/>
              <a:sym typeface="Wingdings"/>
            </a:endParaRPr>
          </a:p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D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．无法比较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/>
              <a:sym typeface="Wingdings"/>
            </a:endParaRPr>
          </a:p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4.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给体温计消毒的正确方法是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   （        ）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    </a:t>
            </a:r>
          </a:p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．用开水煮．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	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．用酒精灯加热．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/>
              <a:sym typeface="Wingdings"/>
            </a:endParaRPr>
          </a:p>
          <a:p>
            <a:pPr lvl="2"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C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．用自来水冲洗．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	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/>
                <a:sym typeface="Wingdings"/>
              </a:rPr>
              <a:t>D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．用酒精棉花擦．</a:t>
            </a:r>
            <a:endParaRPr b="1">
              <a:latin typeface="宋体" panose="02010600030101010101" pitchFamily="2" charset="-122"/>
            </a:endParaRPr>
          </a:p>
        </p:txBody>
      </p:sp>
      <p:sp>
        <p:nvSpPr>
          <p:cNvPr id="33794" name="Text Box 3">
            <a:extLst>
              <a:ext uri="{FF2B5EF4-FFF2-40B4-BE49-F238E27FC236}">
                <a16:creationId xmlns:a16="http://schemas.microsoft.com/office/drawing/2014/main" id="{E5B8F7D0-4737-48B3-99A2-293C498D899B}"/>
              </a:ext>
            </a:extLst>
          </p:cNvPr>
          <p:cNvSpPr/>
          <p:nvPr/>
        </p:nvSpPr>
        <p:spPr>
          <a:xfrm>
            <a:off x="5328047" y="1275160"/>
            <a:ext cx="415498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7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sym typeface="Wingdings"/>
              </a:rPr>
              <a:t>C</a:t>
            </a:r>
            <a:endParaRPr lang="en-US" altLang="zh-CN" sz="2700">
              <a:solidFill>
                <a:srgbClr val="FF3300"/>
              </a:solidFill>
              <a:latin typeface="Times New Roman" panose="02020603050405020304"/>
            </a:endParaRP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808C4EA7-3C1E-45E4-BA7B-B57731769B57}"/>
              </a:ext>
            </a:extLst>
          </p:cNvPr>
          <p:cNvSpPr/>
          <p:nvPr/>
        </p:nvSpPr>
        <p:spPr>
          <a:xfrm>
            <a:off x="5328047" y="3327798"/>
            <a:ext cx="434734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7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sym typeface="Wingdings"/>
              </a:rPr>
              <a:t>D</a:t>
            </a:r>
            <a:endParaRPr lang="en-US" altLang="zh-CN" sz="2700">
              <a:solidFill>
                <a:srgbClr val="FF33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>
            <a:extLst>
              <a:ext uri="{FF2B5EF4-FFF2-40B4-BE49-F238E27FC236}">
                <a16:creationId xmlns:a16="http://schemas.microsoft.com/office/drawing/2014/main" id="{C14A6F69-C635-43EF-A158-BA42913EE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5757"/>
            <a:ext cx="640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完成课本【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www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1-5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题。</a:t>
            </a:r>
          </a:p>
        </p:txBody>
      </p:sp>
      <p:pic>
        <p:nvPicPr>
          <p:cNvPr id="68611" name="New picture">
            <a:extLst>
              <a:ext uri="{FF2B5EF4-FFF2-40B4-BE49-F238E27FC236}">
                <a16:creationId xmlns:a16="http://schemas.microsoft.com/office/drawing/2014/main" id="{8D363239-830F-4792-9FAF-C0C9A5FB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7877175"/>
            <a:ext cx="247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内容占位符 2">
            <a:extLst>
              <a:ext uri="{FF2B5EF4-FFF2-40B4-BE49-F238E27FC236}">
                <a16:creationId xmlns:a16="http://schemas.microsoft.com/office/drawing/2014/main" id="{82092935-2788-481E-8E00-787C6C83B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9450" y="1275160"/>
            <a:ext cx="3314700" cy="226337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FF0000"/>
                </a:solidFill>
              </a:rPr>
              <a:t>物质的三种状态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物态变化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3.</a:t>
            </a:r>
            <a:r>
              <a:rPr lang="zh-CN" altLang="en-US" b="1">
                <a:solidFill>
                  <a:srgbClr val="FF0000"/>
                </a:solidFill>
              </a:rPr>
              <a:t>酒精灯的使用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4.</a:t>
            </a:r>
            <a:r>
              <a:rPr lang="zh-CN" altLang="en-US" b="1">
                <a:solidFill>
                  <a:srgbClr val="FF0000"/>
                </a:solidFill>
              </a:rPr>
              <a:t>温度计的使用</a:t>
            </a:r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1">
            <a:extLst>
              <a:ext uri="{FF2B5EF4-FFF2-40B4-BE49-F238E27FC236}">
                <a16:creationId xmlns:a16="http://schemas.microsoft.com/office/drawing/2014/main" id="{7FB580FA-1F16-44E1-BE82-48EB862891C5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130969"/>
            <a:ext cx="6679406" cy="4860131"/>
            <a:chOff x="150" y="275"/>
            <a:chExt cx="14024" cy="10204"/>
          </a:xfrm>
        </p:grpSpPr>
        <p:pic>
          <p:nvPicPr>
            <p:cNvPr id="50179" name="Picture 4" descr="u=3880416498,3747702263&amp;gp=12">
              <a:hlinkClick r:id="rId2"/>
              <a:extLst>
                <a:ext uri="{FF2B5EF4-FFF2-40B4-BE49-F238E27FC236}">
                  <a16:creationId xmlns:a16="http://schemas.microsoft.com/office/drawing/2014/main" id="{CF75E8BB-5837-40C1-8590-AC9B194C2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9"/>
            <a:stretch>
              <a:fillRect/>
            </a:stretch>
          </p:blipFill>
          <p:spPr bwMode="auto">
            <a:xfrm>
              <a:off x="164" y="275"/>
              <a:ext cx="4998" cy="489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0" name="Picture 4" descr="雾">
              <a:extLst>
                <a:ext uri="{FF2B5EF4-FFF2-40B4-BE49-F238E27FC236}">
                  <a16:creationId xmlns:a16="http://schemas.microsoft.com/office/drawing/2014/main" id="{A57B92BB-DEA3-4277-97D1-53F460B60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" t="1878" b="3078"/>
            <a:stretch>
              <a:fillRect/>
            </a:stretch>
          </p:blipFill>
          <p:spPr bwMode="auto">
            <a:xfrm>
              <a:off x="9107" y="275"/>
              <a:ext cx="5067" cy="489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1" name="Picture 4" descr="霜">
              <a:extLst>
                <a:ext uri="{FF2B5EF4-FFF2-40B4-BE49-F238E27FC236}">
                  <a16:creationId xmlns:a16="http://schemas.microsoft.com/office/drawing/2014/main" id="{384B910C-8890-49BF-AE35-001120916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82"/>
            <a:stretch>
              <a:fillRect/>
            </a:stretch>
          </p:blipFill>
          <p:spPr bwMode="auto">
            <a:xfrm>
              <a:off x="5257" y="6857"/>
              <a:ext cx="3747" cy="362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2" name="Picture 4" descr="u=2437127669,1463935712&amp;gp=36">
              <a:hlinkClick r:id="rId6"/>
              <a:extLst>
                <a:ext uri="{FF2B5EF4-FFF2-40B4-BE49-F238E27FC236}">
                  <a16:creationId xmlns:a16="http://schemas.microsoft.com/office/drawing/2014/main" id="{3CD3DA05-3285-4A24-8E4F-C7D5F9AFA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9"/>
            <a:stretch>
              <a:fillRect/>
            </a:stretch>
          </p:blipFill>
          <p:spPr bwMode="auto">
            <a:xfrm>
              <a:off x="9166" y="5805"/>
              <a:ext cx="5008" cy="4674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3" name="Picture 10" descr="31">
              <a:extLst>
                <a:ext uri="{FF2B5EF4-FFF2-40B4-BE49-F238E27FC236}">
                  <a16:creationId xmlns:a16="http://schemas.microsoft.com/office/drawing/2014/main" id="{552E9CC1-9EA3-436E-B211-E877BC48A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05"/>
            <a:stretch>
              <a:fillRect/>
            </a:stretch>
          </p:blipFill>
          <p:spPr bwMode="auto">
            <a:xfrm>
              <a:off x="150" y="5804"/>
              <a:ext cx="5017" cy="467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4" name="Picture 2" descr="雨">
              <a:extLst>
                <a:ext uri="{FF2B5EF4-FFF2-40B4-BE49-F238E27FC236}">
                  <a16:creationId xmlns:a16="http://schemas.microsoft.com/office/drawing/2014/main" id="{E10A7FD5-4588-4942-9061-F2B32E3E7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1" b="15233"/>
            <a:stretch>
              <a:fillRect/>
            </a:stretch>
          </p:blipFill>
          <p:spPr bwMode="auto">
            <a:xfrm>
              <a:off x="5280" y="281"/>
              <a:ext cx="3702" cy="3381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5" name="Picture 13" descr="云">
              <a:extLst>
                <a:ext uri="{FF2B5EF4-FFF2-40B4-BE49-F238E27FC236}">
                  <a16:creationId xmlns:a16="http://schemas.microsoft.com/office/drawing/2014/main" id="{E98B989C-2880-4954-9BDD-3D38C8E1A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99"/>
              <a:ext cx="3688" cy="3089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186" name="内容占位符 2">
            <a:extLst>
              <a:ext uri="{FF2B5EF4-FFF2-40B4-BE49-F238E27FC236}">
                <a16:creationId xmlns:a16="http://schemas.microsoft.com/office/drawing/2014/main" id="{89D8555A-8680-47AE-ACAB-64C056A2818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22773" y="2421732"/>
            <a:ext cx="234553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图中分别是什么现象？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内容占位符 2">
            <a:extLst>
              <a:ext uri="{FF2B5EF4-FFF2-40B4-BE49-F238E27FC236}">
                <a16:creationId xmlns:a16="http://schemas.microsoft.com/office/drawing/2014/main" id="{E4811E9C-0D6B-415E-8CC6-80EBAAD5B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6226969" cy="3917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【一、物质的三种状态】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3" name="内容占位符 2">
            <a:extLst>
              <a:ext uri="{FF2B5EF4-FFF2-40B4-BE49-F238E27FC236}">
                <a16:creationId xmlns:a16="http://schemas.microsoft.com/office/drawing/2014/main" id="{AD6665D4-94A7-4928-9EEF-0B10B8158A9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8"/>
            <a:ext cx="60055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【议一议】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a.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结合上图，请举例说明水有哪些状态？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b.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不同状态的水，他们的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形状、体积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有何特点？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c.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你还能例举一些自然界中处于不同状态的物质吗？</a:t>
            </a:r>
          </a:p>
        </p:txBody>
      </p:sp>
      <p:graphicFrame>
        <p:nvGraphicFramePr>
          <p:cNvPr id="51204" name="Group 91">
            <a:extLst>
              <a:ext uri="{FF2B5EF4-FFF2-40B4-BE49-F238E27FC236}">
                <a16:creationId xmlns:a16="http://schemas.microsoft.com/office/drawing/2014/main" id="{A7C02921-24DC-4A31-AAD9-3B3E35A0ECE1}"/>
              </a:ext>
            </a:extLst>
          </p:cNvPr>
          <p:cNvGraphicFramePr>
            <a:graphicFrameLocks noGrp="1"/>
          </p:cNvGraphicFramePr>
          <p:nvPr/>
        </p:nvGraphicFramePr>
        <p:xfrm>
          <a:off x="1327548" y="3274219"/>
          <a:ext cx="5730478" cy="2201466"/>
        </p:xfrm>
        <a:graphic>
          <a:graphicData uri="http://schemas.openxmlformats.org/drawingml/2006/table">
            <a:tbl>
              <a:tblPr/>
              <a:tblGrid>
                <a:gridCol w="1507331">
                  <a:extLst>
                    <a:ext uri="{9D8B030D-6E8A-4147-A177-3AD203B41FA5}">
                      <a16:colId xmlns:a16="http://schemas.microsoft.com/office/drawing/2014/main" val="3436770815"/>
                    </a:ext>
                  </a:extLst>
                </a:gridCol>
                <a:gridCol w="2170509">
                  <a:extLst>
                    <a:ext uri="{9D8B030D-6E8A-4147-A177-3AD203B41FA5}">
                      <a16:colId xmlns:a16="http://schemas.microsoft.com/office/drawing/2014/main" val="15256503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613437708"/>
                    </a:ext>
                  </a:extLst>
                </a:gridCol>
              </a:tblGrid>
              <a:tr h="345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状态</a:t>
                      </a:r>
                    </a:p>
                  </a:txBody>
                  <a:tcPr marL="67500" marR="67500" marT="35096" marB="35096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形状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固不固定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体积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固不固定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02848"/>
                  </a:ext>
                </a:extLst>
              </a:tr>
              <a:tr h="344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冰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固态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67500" marR="67500" marT="35096" marB="35096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266134"/>
                  </a:ext>
                </a:extLst>
              </a:tr>
              <a:tr h="345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水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液态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67500" marR="67500" marT="35096" marB="35096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054088"/>
                  </a:ext>
                </a:extLst>
              </a:tr>
              <a:tr h="35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水蒸气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气态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67500" marR="67500" marT="35096" marB="35096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7500" marR="67500" marT="35096" marB="350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77023"/>
                  </a:ext>
                </a:extLst>
              </a:tr>
            </a:tbl>
          </a:graphicData>
        </a:graphic>
      </p:graphicFrame>
      <p:sp>
        <p:nvSpPr>
          <p:cNvPr id="11289" name="Text Box 92">
            <a:extLst>
              <a:ext uri="{FF2B5EF4-FFF2-40B4-BE49-F238E27FC236}">
                <a16:creationId xmlns:a16="http://schemas.microsoft.com/office/drawing/2014/main" id="{D6FF7247-0F19-4EC3-A0F3-E50F2C4F4AD7}"/>
              </a:ext>
            </a:extLst>
          </p:cNvPr>
          <p:cNvSpPr/>
          <p:nvPr/>
        </p:nvSpPr>
        <p:spPr>
          <a:xfrm>
            <a:off x="5557838" y="3946922"/>
            <a:ext cx="1200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ea typeface="黑体"/>
                <a:sym typeface="Wingdings"/>
              </a:rPr>
              <a:t>固定</a:t>
            </a:r>
            <a:endParaRPr b="1">
              <a:solidFill>
                <a:srgbClr val="FF3300"/>
              </a:solidFill>
              <a:latin typeface="Times New Roman" panose="02020603050405020304"/>
              <a:ea typeface="黑体"/>
            </a:endParaRPr>
          </a:p>
        </p:txBody>
      </p:sp>
      <p:sp>
        <p:nvSpPr>
          <p:cNvPr id="11290" name="Text Box 93">
            <a:extLst>
              <a:ext uri="{FF2B5EF4-FFF2-40B4-BE49-F238E27FC236}">
                <a16:creationId xmlns:a16="http://schemas.microsoft.com/office/drawing/2014/main" id="{8CD1D6DF-490E-4A57-86C0-05BB07862FF1}"/>
              </a:ext>
            </a:extLst>
          </p:cNvPr>
          <p:cNvSpPr/>
          <p:nvPr/>
        </p:nvSpPr>
        <p:spPr>
          <a:xfrm>
            <a:off x="5555456" y="3594497"/>
            <a:ext cx="1200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ea typeface="黑体"/>
                <a:sym typeface="Wingdings"/>
              </a:rPr>
              <a:t>固定</a:t>
            </a:r>
            <a:endParaRPr b="1">
              <a:solidFill>
                <a:srgbClr val="FF3300"/>
              </a:solidFill>
              <a:latin typeface="Times New Roman" panose="02020603050405020304"/>
              <a:ea typeface="黑体"/>
            </a:endParaRPr>
          </a:p>
        </p:txBody>
      </p:sp>
      <p:sp>
        <p:nvSpPr>
          <p:cNvPr id="11291" name="Text Box 94">
            <a:extLst>
              <a:ext uri="{FF2B5EF4-FFF2-40B4-BE49-F238E27FC236}">
                <a16:creationId xmlns:a16="http://schemas.microsoft.com/office/drawing/2014/main" id="{E23E90ED-A6B0-4328-9C98-6CD7AD45A044}"/>
              </a:ext>
            </a:extLst>
          </p:cNvPr>
          <p:cNvSpPr/>
          <p:nvPr/>
        </p:nvSpPr>
        <p:spPr>
          <a:xfrm>
            <a:off x="5491163" y="4306491"/>
            <a:ext cx="148590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ea typeface="黑体"/>
                <a:sym typeface="Wingdings"/>
              </a:rPr>
              <a:t>不固定</a:t>
            </a:r>
            <a:endParaRPr b="1">
              <a:solidFill>
                <a:srgbClr val="FF3300"/>
              </a:solidFill>
              <a:latin typeface="Times New Roman" panose="02020603050405020304"/>
              <a:ea typeface="黑体"/>
            </a:endParaRPr>
          </a:p>
        </p:txBody>
      </p:sp>
      <p:sp>
        <p:nvSpPr>
          <p:cNvPr id="11292" name="Text Box 95">
            <a:extLst>
              <a:ext uri="{FF2B5EF4-FFF2-40B4-BE49-F238E27FC236}">
                <a16:creationId xmlns:a16="http://schemas.microsoft.com/office/drawing/2014/main" id="{1785AE6E-40ED-4170-888A-5FD34AAAE4BE}"/>
              </a:ext>
            </a:extLst>
          </p:cNvPr>
          <p:cNvSpPr/>
          <p:nvPr/>
        </p:nvSpPr>
        <p:spPr>
          <a:xfrm>
            <a:off x="3563541" y="3604022"/>
            <a:ext cx="125730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ea typeface="黑体"/>
                <a:sym typeface="Wingdings"/>
              </a:rPr>
              <a:t>固定</a:t>
            </a:r>
            <a:endParaRPr b="1">
              <a:solidFill>
                <a:srgbClr val="FF3300"/>
              </a:solidFill>
              <a:latin typeface="Times New Roman" panose="02020603050405020304"/>
              <a:ea typeface="黑体"/>
            </a:endParaRPr>
          </a:p>
        </p:txBody>
      </p:sp>
      <p:sp>
        <p:nvSpPr>
          <p:cNvPr id="11293" name="Text Box 96">
            <a:extLst>
              <a:ext uri="{FF2B5EF4-FFF2-40B4-BE49-F238E27FC236}">
                <a16:creationId xmlns:a16="http://schemas.microsoft.com/office/drawing/2014/main" id="{F0760F7A-14A6-4D0D-9731-2CC28EECE7E4}"/>
              </a:ext>
            </a:extLst>
          </p:cNvPr>
          <p:cNvSpPr/>
          <p:nvPr/>
        </p:nvSpPr>
        <p:spPr>
          <a:xfrm>
            <a:off x="3458766" y="3927872"/>
            <a:ext cx="2343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ea typeface="黑体"/>
                <a:sym typeface="Wingdings"/>
              </a:rPr>
              <a:t>不固定</a:t>
            </a:r>
            <a:endParaRPr b="1">
              <a:solidFill>
                <a:srgbClr val="FF3300"/>
              </a:solidFill>
              <a:latin typeface="Times New Roman" panose="02020603050405020304"/>
              <a:ea typeface="黑体"/>
            </a:endParaRPr>
          </a:p>
        </p:txBody>
      </p:sp>
      <p:sp>
        <p:nvSpPr>
          <p:cNvPr id="11294" name="Text Box 97">
            <a:extLst>
              <a:ext uri="{FF2B5EF4-FFF2-40B4-BE49-F238E27FC236}">
                <a16:creationId xmlns:a16="http://schemas.microsoft.com/office/drawing/2014/main" id="{45B40CEF-30C5-4F35-BEED-2D8CDD2B9C6B}"/>
              </a:ext>
            </a:extLst>
          </p:cNvPr>
          <p:cNvSpPr/>
          <p:nvPr/>
        </p:nvSpPr>
        <p:spPr>
          <a:xfrm>
            <a:off x="3451622" y="4281488"/>
            <a:ext cx="2343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/>
                <a:ea typeface="黑体"/>
                <a:sym typeface="Wingdings"/>
              </a:rPr>
              <a:t>不固定</a:t>
            </a:r>
            <a:endParaRPr b="1">
              <a:solidFill>
                <a:srgbClr val="FF3300"/>
              </a:solidFill>
              <a:latin typeface="Times New Roman" panose="02020603050405020304"/>
              <a:ea typeface="黑体"/>
            </a:endParaRPr>
          </a:p>
        </p:txBody>
      </p:sp>
      <p:sp>
        <p:nvSpPr>
          <p:cNvPr id="11295" name="内容占位符 2">
            <a:extLst>
              <a:ext uri="{FF2B5EF4-FFF2-40B4-BE49-F238E27FC236}">
                <a16:creationId xmlns:a16="http://schemas.microsoft.com/office/drawing/2014/main" id="{50D7B376-62BC-4532-AACA-FB340A34124B}"/>
              </a:ext>
            </a:extLst>
          </p:cNvPr>
          <p:cNvSpPr>
            <a:spLocks noGrp="1"/>
          </p:cNvSpPr>
          <p:nvPr/>
        </p:nvSpPr>
        <p:spPr>
          <a:xfrm>
            <a:off x="1264444" y="2069306"/>
            <a:ext cx="6256735" cy="942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固态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水：冰、霜、雪、冰雹；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液态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水：雨、露、雾；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气态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水：水蒸气；空气中就含有水蒸气（它是无色的）。</a:t>
            </a:r>
            <a:endParaRPr b="1">
              <a:latin typeface="楷体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 fill="hold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 fill="hold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 fill="hold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 fill="hold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 fill="hold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 fill="hold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内容占位符 2">
            <a:extLst>
              <a:ext uri="{FF2B5EF4-FFF2-40B4-BE49-F238E27FC236}">
                <a16:creationId xmlns:a16="http://schemas.microsoft.com/office/drawing/2014/main" id="{A3943AA4-3FF6-4EB4-9856-A2676F091DB0}"/>
              </a:ext>
            </a:extLst>
          </p:cNvPr>
          <p:cNvSpPr>
            <a:spLocks noGrp="1"/>
          </p:cNvSpPr>
          <p:nvPr/>
        </p:nvSpPr>
        <p:spPr>
          <a:xfrm>
            <a:off x="1222773" y="2081213"/>
            <a:ext cx="6606778" cy="21347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charset="-122"/>
                <a:ea typeface="黑体"/>
                <a:sym typeface="Wingdings"/>
              </a:rPr>
              <a:t>【注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charset="-122"/>
                <a:ea typeface="黑体"/>
                <a:sym typeface="Wingdings"/>
              </a:rPr>
              <a:t>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charset="-122"/>
                <a:ea typeface="黑体"/>
                <a:sym typeface="Wingdings"/>
              </a:rPr>
              <a:t>意】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铁水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不是水，是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液态的铁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干冰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不是冰，是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固态的二氧化碳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漂浮在空中的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雾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不是水蒸气，而是小水滴；</a:t>
            </a:r>
            <a:r>
              <a:rPr sz="1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（水蒸气我们是看不见的）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4.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气体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总是充满整个空间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例如：一瓶氧气用去一部分后，体积不变，仍等于瓶的容积；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    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而一瓶矿泉水用去一部分后，体积变小。</a:t>
            </a:r>
            <a:endParaRPr b="1">
              <a:latin typeface="楷体"/>
              <a:ea typeface="楷体" panose="02010609060101010101" charset="-122"/>
            </a:endParaRPr>
          </a:p>
        </p:txBody>
      </p:sp>
      <p:pic>
        <p:nvPicPr>
          <p:cNvPr id="52227" name="图片 3">
            <a:extLst>
              <a:ext uri="{FF2B5EF4-FFF2-40B4-BE49-F238E27FC236}">
                <a16:creationId xmlns:a16="http://schemas.microsoft.com/office/drawing/2014/main" id="{8EE07BE3-73A2-4AE0-9CAC-A57C72F3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16216" r="22131" b="9366"/>
          <a:stretch>
            <a:fillRect/>
          </a:stretch>
        </p:blipFill>
        <p:spPr bwMode="auto">
          <a:xfrm>
            <a:off x="4194572" y="681038"/>
            <a:ext cx="3395663" cy="17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内容占位符 2">
            <a:extLst>
              <a:ext uri="{FF2B5EF4-FFF2-40B4-BE49-F238E27FC236}">
                <a16:creationId xmlns:a16="http://schemas.microsoft.com/office/drawing/2014/main" id="{214AD41F-063B-4AF9-BEB8-B60B66DD030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4825604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【做一做】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a.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你能用哪些方法让一块冰变成液态的水？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b.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又怎样让水再变成冰呢？</a:t>
            </a:r>
          </a:p>
        </p:txBody>
      </p:sp>
      <p:sp>
        <p:nvSpPr>
          <p:cNvPr id="53251" name="内容占位符 2">
            <a:extLst>
              <a:ext uri="{FF2B5EF4-FFF2-40B4-BE49-F238E27FC236}">
                <a16:creationId xmlns:a16="http://schemas.microsoft.com/office/drawing/2014/main" id="{88086A32-5A1C-41B2-A455-396C23B9B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6226969" cy="3917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【二、物态变化】</a:t>
            </a:r>
          </a:p>
        </p:txBody>
      </p:sp>
      <p:sp>
        <p:nvSpPr>
          <p:cNvPr id="13315" name="内容占位符 2">
            <a:extLst>
              <a:ext uri="{FF2B5EF4-FFF2-40B4-BE49-F238E27FC236}">
                <a16:creationId xmlns:a16="http://schemas.microsoft.com/office/drawing/2014/main" id="{425D32E3-51EB-48D8-A5A8-E6F65C5E3E2F}"/>
              </a:ext>
            </a:extLst>
          </p:cNvPr>
          <p:cNvSpPr>
            <a:spLocks noGrp="1"/>
          </p:cNvSpPr>
          <p:nvPr/>
        </p:nvSpPr>
        <p:spPr>
          <a:xfrm>
            <a:off x="1276350" y="3109913"/>
            <a:ext cx="6005513" cy="159424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物质从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一种状态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转变为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另一种状态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叫作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物态变化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物质状态的转变与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温度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宋体" panose="02010600030101010101" pitchFamily="2" charset="-122"/>
              </a:rPr>
              <a:t>有密切的关系；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/>
              <a:ea typeface="楷体" panose="02010609060101010101" charset="-122"/>
              <a:sym typeface="Wingdings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实验室里用来加热的工具叫作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酒精灯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；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/>
              <a:ea typeface="楷体" panose="02010609060101010101" charset="-122"/>
              <a:sym typeface="Wingdings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4.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实验室里测量温度的工具叫作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温度计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。</a:t>
            </a:r>
            <a:endParaRPr b="1">
              <a:latin typeface="楷体"/>
              <a:ea typeface="楷体" panose="02010609060101010101" charset="-122"/>
            </a:endParaRPr>
          </a:p>
        </p:txBody>
      </p:sp>
      <p:pic>
        <p:nvPicPr>
          <p:cNvPr id="53253" name="图片 1">
            <a:extLst>
              <a:ext uri="{FF2B5EF4-FFF2-40B4-BE49-F238E27FC236}">
                <a16:creationId xmlns:a16="http://schemas.microsoft.com/office/drawing/2014/main" id="{AF5AF5F8-3F86-4B99-AB72-07107E00E4C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26967" r="23811" b="30963"/>
          <a:stretch>
            <a:fillRect/>
          </a:stretch>
        </p:blipFill>
        <p:spPr bwMode="auto">
          <a:xfrm>
            <a:off x="5950744" y="735806"/>
            <a:ext cx="1445419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>
            <a:extLst>
              <a:ext uri="{FF2B5EF4-FFF2-40B4-BE49-F238E27FC236}">
                <a16:creationId xmlns:a16="http://schemas.microsoft.com/office/drawing/2014/main" id="{5AE8F2FB-4837-4BCC-AB99-2DB544C14C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6226969" cy="3917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【三、酒精灯的使用】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5" name="内容占位符 2">
            <a:extLst>
              <a:ext uri="{FF2B5EF4-FFF2-40B4-BE49-F238E27FC236}">
                <a16:creationId xmlns:a16="http://schemas.microsoft.com/office/drawing/2014/main" id="{508DEAA2-9FB4-44EB-9CDE-6FB6C548E2D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5995988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【读一读】阅读课本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P28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，回答问题</a:t>
            </a:r>
          </a:p>
          <a:p>
            <a:pPr>
              <a:spcBef>
                <a:spcPct val="20000"/>
              </a:spcBef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a.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为什么要用酒精灯的外焰加热？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b.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应怎样点燃酒精灯？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c.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应怎样熄灭酒精灯？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d.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万一酒精燃烧起来应怎样处理？</a:t>
            </a:r>
          </a:p>
        </p:txBody>
      </p:sp>
      <p:grpSp>
        <p:nvGrpSpPr>
          <p:cNvPr id="54276" name="组合 6">
            <a:extLst>
              <a:ext uri="{FF2B5EF4-FFF2-40B4-BE49-F238E27FC236}">
                <a16:creationId xmlns:a16="http://schemas.microsoft.com/office/drawing/2014/main" id="{6CED9C08-8743-4FC1-9E70-F3E6C8149859}"/>
              </a:ext>
            </a:extLst>
          </p:cNvPr>
          <p:cNvGrpSpPr>
            <a:grpSpLocks/>
          </p:cNvGrpSpPr>
          <p:nvPr/>
        </p:nvGrpSpPr>
        <p:grpSpPr bwMode="auto">
          <a:xfrm>
            <a:off x="1541860" y="2571750"/>
            <a:ext cx="5853113" cy="2406254"/>
            <a:chOff x="837" y="5400"/>
            <a:chExt cx="12291" cy="5052"/>
          </a:xfrm>
        </p:grpSpPr>
        <p:pic>
          <p:nvPicPr>
            <p:cNvPr id="54277" name="图片 2">
              <a:extLst>
                <a:ext uri="{FF2B5EF4-FFF2-40B4-BE49-F238E27FC236}">
                  <a16:creationId xmlns:a16="http://schemas.microsoft.com/office/drawing/2014/main" id="{89E1B44E-775C-4FF0-BE7C-A5FFEB29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" t="19357" r="6979" b="58095"/>
            <a:stretch>
              <a:fillRect/>
            </a:stretch>
          </p:blipFill>
          <p:spPr bwMode="auto">
            <a:xfrm>
              <a:off x="3523" y="5400"/>
              <a:ext cx="5152" cy="2654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78" name="图片 3">
              <a:extLst>
                <a:ext uri="{FF2B5EF4-FFF2-40B4-BE49-F238E27FC236}">
                  <a16:creationId xmlns:a16="http://schemas.microsoft.com/office/drawing/2014/main" id="{D60BB7CA-FBE6-4365-B1C6-5D62C81E6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82" b="52827"/>
            <a:stretch>
              <a:fillRect/>
            </a:stretch>
          </p:blipFill>
          <p:spPr bwMode="auto">
            <a:xfrm>
              <a:off x="4845" y="8008"/>
              <a:ext cx="3929" cy="244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79" name="图片 4">
              <a:extLst>
                <a:ext uri="{FF2B5EF4-FFF2-40B4-BE49-F238E27FC236}">
                  <a16:creationId xmlns:a16="http://schemas.microsoft.com/office/drawing/2014/main" id="{83641D29-95B8-4FB2-AE33-FFD43C91C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6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3" b="62144"/>
            <a:stretch>
              <a:fillRect/>
            </a:stretch>
          </p:blipFill>
          <p:spPr bwMode="auto">
            <a:xfrm>
              <a:off x="837" y="8008"/>
              <a:ext cx="4008" cy="2443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80" name="图片 5">
              <a:extLst>
                <a:ext uri="{FF2B5EF4-FFF2-40B4-BE49-F238E27FC236}">
                  <a16:creationId xmlns:a16="http://schemas.microsoft.com/office/drawing/2014/main" id="{1D3AB446-5BF2-4A8B-B65C-A21E0AC90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8" t="9921" r="47426" b="18828"/>
            <a:stretch>
              <a:fillRect/>
            </a:stretch>
          </p:blipFill>
          <p:spPr bwMode="auto">
            <a:xfrm rot="5400000">
              <a:off x="8376" y="5702"/>
              <a:ext cx="5049" cy="4454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内容占位符 2">
            <a:extLst>
              <a:ext uri="{FF2B5EF4-FFF2-40B4-BE49-F238E27FC236}">
                <a16:creationId xmlns:a16="http://schemas.microsoft.com/office/drawing/2014/main" id="{653A8881-EC22-4C2B-9AF2-0CD861DBE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6226969" cy="3917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【四、温度计的使用】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9" name="内容占位符 2">
            <a:extLst>
              <a:ext uri="{FF2B5EF4-FFF2-40B4-BE49-F238E27FC236}">
                <a16:creationId xmlns:a16="http://schemas.microsoft.com/office/drawing/2014/main" id="{39392FD7-B5B6-487C-A8AD-C3F77665A0E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653213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【读一读】</a:t>
            </a: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结合手中的温度计，阅读课本</a:t>
            </a: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P29-31</a:t>
            </a: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，回答问题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00" name="内容占位符 2">
            <a:extLst>
              <a:ext uri="{FF2B5EF4-FFF2-40B4-BE49-F238E27FC236}">
                <a16:creationId xmlns:a16="http://schemas.microsoft.com/office/drawing/2014/main" id="{B0731C28-DDA5-4768-897D-33A2276A345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1119" y="1166812"/>
            <a:ext cx="4281488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构造：</a:t>
            </a:r>
            <a:r>
              <a:rPr lang="zh-CN" altLang="en-US" sz="2100" b="1">
                <a:latin typeface="黑体" panose="02010609060101010101" pitchFamily="49" charset="-122"/>
                <a:ea typeface="黑体" panose="02010609060101010101" pitchFamily="49" charset="-122"/>
              </a:rPr>
              <a:t>温度计由哪些部分组成？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5301" name="组合 6">
            <a:extLst>
              <a:ext uri="{FF2B5EF4-FFF2-40B4-BE49-F238E27FC236}">
                <a16:creationId xmlns:a16="http://schemas.microsoft.com/office/drawing/2014/main" id="{4EFDE769-C807-41FB-A254-68760C4A114C}"/>
              </a:ext>
            </a:extLst>
          </p:cNvPr>
          <p:cNvGrpSpPr>
            <a:grpSpLocks/>
          </p:cNvGrpSpPr>
          <p:nvPr/>
        </p:nvGrpSpPr>
        <p:grpSpPr bwMode="auto">
          <a:xfrm>
            <a:off x="1439466" y="2085975"/>
            <a:ext cx="5979319" cy="1728788"/>
            <a:chOff x="-55" y="5398"/>
            <a:chExt cx="12554" cy="3630"/>
          </a:xfrm>
        </p:grpSpPr>
        <p:pic>
          <p:nvPicPr>
            <p:cNvPr id="55302" name="Picture 6" descr="温度计上的刻度">
              <a:extLst>
                <a:ext uri="{FF2B5EF4-FFF2-40B4-BE49-F238E27FC236}">
                  <a16:creationId xmlns:a16="http://schemas.microsoft.com/office/drawing/2014/main" id="{41421E84-5947-4984-8161-134BF86CF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0"/>
            <a:stretch>
              <a:fillRect/>
            </a:stretch>
          </p:blipFill>
          <p:spPr bwMode="auto">
            <a:xfrm rot="4320000">
              <a:off x="5665" y="-321"/>
              <a:ext cx="1118" cy="1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圆角矩形标注 2">
              <a:extLst>
                <a:ext uri="{FF2B5EF4-FFF2-40B4-BE49-F238E27FC236}">
                  <a16:creationId xmlns:a16="http://schemas.microsoft.com/office/drawing/2014/main" id="{7D65ACA7-5705-4F26-999E-B58F2B9F9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" y="6989"/>
              <a:ext cx="1293" cy="1020"/>
            </a:xfrm>
            <a:prstGeom prst="wedgeRoundRectCallout">
              <a:avLst>
                <a:gd name="adj1" fmla="val 13648"/>
                <a:gd name="adj2" fmla="val -130296"/>
                <a:gd name="adj3" fmla="val 16667"/>
              </a:avLst>
            </a:prstGeom>
            <a:noFill/>
            <a:ln w="127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000" b="1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55304" name="圆角矩形标注 3">
              <a:extLst>
                <a:ext uri="{FF2B5EF4-FFF2-40B4-BE49-F238E27FC236}">
                  <a16:creationId xmlns:a16="http://schemas.microsoft.com/office/drawing/2014/main" id="{BF23EAA6-B25C-4824-9563-7E411A827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8008"/>
              <a:ext cx="1293" cy="1020"/>
            </a:xfrm>
            <a:prstGeom prst="wedgeRoundRectCallout">
              <a:avLst>
                <a:gd name="adj1" fmla="val -26333"/>
                <a:gd name="adj2" fmla="val -105000"/>
                <a:gd name="adj3" fmla="val 16667"/>
              </a:avLst>
            </a:prstGeom>
            <a:noFill/>
            <a:ln w="127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000" b="1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55305" name="圆角矩形标注 4">
              <a:extLst>
                <a:ext uri="{FF2B5EF4-FFF2-40B4-BE49-F238E27FC236}">
                  <a16:creationId xmlns:a16="http://schemas.microsoft.com/office/drawing/2014/main" id="{0D7BE43D-E03F-4034-9FEC-85D7ABFBF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2" y="6080"/>
              <a:ext cx="1293" cy="1020"/>
            </a:xfrm>
            <a:prstGeom prst="wedgeRoundRectCallout">
              <a:avLst>
                <a:gd name="adj1" fmla="val 8079"/>
                <a:gd name="adj2" fmla="val -179704"/>
                <a:gd name="adj3" fmla="val 16667"/>
              </a:avLst>
            </a:prstGeom>
            <a:noFill/>
            <a:ln w="127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000" b="1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55306" name="圆角矩形标注 5">
              <a:extLst>
                <a:ext uri="{FF2B5EF4-FFF2-40B4-BE49-F238E27FC236}">
                  <a16:creationId xmlns:a16="http://schemas.microsoft.com/office/drawing/2014/main" id="{9FF15CB3-8BCD-432B-AB74-0D9BF4382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5627"/>
              <a:ext cx="1293" cy="1020"/>
            </a:xfrm>
            <a:prstGeom prst="wedgeRoundRectCallout">
              <a:avLst>
                <a:gd name="adj1" fmla="val -3056"/>
                <a:gd name="adj2" fmla="val 106176"/>
                <a:gd name="adj3" fmla="val 16667"/>
              </a:avLst>
            </a:prstGeom>
            <a:noFill/>
            <a:ln w="127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000" b="1">
                  <a:solidFill>
                    <a:srgbClr val="00B050"/>
                  </a:solidFill>
                </a:rPr>
                <a:t>A</a:t>
              </a:r>
            </a:p>
          </p:txBody>
        </p:sp>
      </p:grpSp>
      <p:sp>
        <p:nvSpPr>
          <p:cNvPr id="16394" name="内容占位符 2">
            <a:extLst>
              <a:ext uri="{FF2B5EF4-FFF2-40B4-BE49-F238E27FC236}">
                <a16:creationId xmlns:a16="http://schemas.microsoft.com/office/drawing/2014/main" id="{571799BE-B708-4637-B3BB-45E7E694700A}"/>
              </a:ext>
            </a:extLst>
          </p:cNvPr>
          <p:cNvSpPr>
            <a:spLocks noGrp="1"/>
          </p:cNvSpPr>
          <p:nvPr/>
        </p:nvSpPr>
        <p:spPr>
          <a:xfrm>
            <a:off x="3470672" y="3589735"/>
            <a:ext cx="4156472" cy="137279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A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玻璃泡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（粗大）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         </a:t>
            </a: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B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测温液体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（煤油、酒精、水银）</a:t>
            </a:r>
            <a:endParaRPr altLang="zh-CN" sz="21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/>
              <a:ea typeface="楷体" panose="02010609060101010101" charset="-122"/>
              <a:sym typeface="Wingdings"/>
            </a:endParaRP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C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玻璃外壳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（有均匀的刻度）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       </a:t>
            </a: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/>
                <a:ea typeface="楷体" panose="02010609060101010101" charset="-122"/>
                <a:sym typeface="Wingdings"/>
              </a:rPr>
              <a:t>D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/>
                <a:ea typeface="楷体" panose="02010609060101010101" charset="-122"/>
                <a:sym typeface="Wingdings"/>
              </a:rPr>
              <a:t>毛细管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/>
                <a:ea typeface="楷体" panose="02010609060101010101" charset="-122"/>
                <a:sym typeface="Wingdings"/>
              </a:rPr>
              <a:t>（细长）</a:t>
            </a:r>
            <a:endParaRPr sz="2100" b="1">
              <a:latin typeface="楷体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040,&quot;width&quot;:11520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940</Words>
  <Application>Microsoft Office PowerPoint</Application>
  <PresentationFormat>全屏显示(16:9)</PresentationFormat>
  <Paragraphs>156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</vt:lpstr>
      <vt:lpstr>黑体</vt:lpstr>
      <vt:lpstr>华文细黑</vt:lpstr>
      <vt:lpstr>楷体</vt:lpstr>
      <vt:lpstr>楷体_GB2312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第二章   物态变化</vt:lpstr>
      <vt:lpstr>    自然界中的云、雨、露、雾、霜、雪、冰雹都是小水滴的“杰作”，它与人类的生活息息相关，本章开始我们就来一起揭开其中的奥秘。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2.下图表示温度计的一部分，说出它们的示数：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3</cp:revision>
  <dcterms:created xsi:type="dcterms:W3CDTF">2021-09-03T05:57:51Z</dcterms:created>
  <dcterms:modified xsi:type="dcterms:W3CDTF">2021-09-03T06:02:09Z</dcterms:modified>
</cp:coreProperties>
</file>