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70" r:id="rId3"/>
    <p:sldId id="257" r:id="rId4"/>
    <p:sldId id="259" r:id="rId5"/>
    <p:sldId id="258" r:id="rId6"/>
    <p:sldId id="260" r:id="rId7"/>
    <p:sldId id="262" r:id="rId8"/>
    <p:sldId id="261" r:id="rId9"/>
    <p:sldId id="263" r:id="rId10"/>
    <p:sldId id="264" r:id="rId11"/>
    <p:sldId id="265" r:id="rId12"/>
    <p:sldId id="266" r:id="rId13"/>
    <p:sldId id="271" r:id="rId14"/>
    <p:sldId id="269" r:id="rId15"/>
    <p:sldId id="268" r:id="rId1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60489B-7159-4F4A-9A06-487091C9392A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930E74-68FD-414E-9EB6-06B6292C91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199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幻灯片图像占位符 1">
            <a:extLst>
              <a:ext uri="{FF2B5EF4-FFF2-40B4-BE49-F238E27FC236}">
                <a16:creationId xmlns:a16="http://schemas.microsoft.com/office/drawing/2014/main" id="{DF484912-5DE6-4BD8-BEAE-19B1C836EEFF}"/>
              </a:ext>
            </a:extLst>
          </p:cNvPr>
          <p:cNvSpPr>
            <a:spLocks noGrp="1" noRot="1" noChangeArrowheads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51203" name="文本占位符 2">
            <a:extLst>
              <a:ext uri="{FF2B5EF4-FFF2-40B4-BE49-F238E27FC236}">
                <a16:creationId xmlns:a16="http://schemas.microsoft.com/office/drawing/2014/main" id="{7A1FBD63-AB64-4D7D-8A42-EF7EEC5FC0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ln/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eaLnBrk="1" hangingPunct="1">
              <a:spcBef>
                <a:spcPct val="0"/>
              </a:spcBef>
            </a:pPr>
            <a:endParaRPr lang="zh-CN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幻灯片图像占位符 1">
            <a:extLst>
              <a:ext uri="{FF2B5EF4-FFF2-40B4-BE49-F238E27FC236}">
                <a16:creationId xmlns:a16="http://schemas.microsoft.com/office/drawing/2014/main" id="{4792184B-B345-49FF-A34D-AA148508A7BF}"/>
              </a:ext>
            </a:extLst>
          </p:cNvPr>
          <p:cNvSpPr>
            <a:spLocks noGrp="1" noRot="1" noChangeArrowheads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52227" name="文本占位符 2">
            <a:extLst>
              <a:ext uri="{FF2B5EF4-FFF2-40B4-BE49-F238E27FC236}">
                <a16:creationId xmlns:a16="http://schemas.microsoft.com/office/drawing/2014/main" id="{F6712BCA-E0DE-403E-BFD2-2280FDFF1A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ln/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eaLnBrk="1" hangingPunct="1">
              <a:spcBef>
                <a:spcPct val="0"/>
              </a:spcBef>
            </a:pPr>
            <a:endParaRPr lang="zh-CN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幻灯片图像占位符 1">
            <a:extLst>
              <a:ext uri="{FF2B5EF4-FFF2-40B4-BE49-F238E27FC236}">
                <a16:creationId xmlns:a16="http://schemas.microsoft.com/office/drawing/2014/main" id="{CF7BF9F0-7697-4225-83B7-6C092F2D50AE}"/>
              </a:ext>
            </a:extLst>
          </p:cNvPr>
          <p:cNvSpPr>
            <a:spLocks noGrp="1" noRot="1" noChangeArrowheads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53251" name="文本占位符 2">
            <a:extLst>
              <a:ext uri="{FF2B5EF4-FFF2-40B4-BE49-F238E27FC236}">
                <a16:creationId xmlns:a16="http://schemas.microsoft.com/office/drawing/2014/main" id="{64555AC2-EB45-4EC8-B2DE-AD84BD255E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ln/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eaLnBrk="1" hangingPunct="1">
              <a:spcBef>
                <a:spcPct val="0"/>
              </a:spcBef>
            </a:pPr>
            <a:endParaRPr lang="zh-CN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2776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629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5019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352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3732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8105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0781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409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8704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5684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8918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3179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标题 3073">
            <a:extLst>
              <a:ext uri="{FF2B5EF4-FFF2-40B4-BE49-F238E27FC236}">
                <a16:creationId xmlns:a16="http://schemas.microsoft.com/office/drawing/2014/main" id="{EAE45170-37C6-4D9A-A525-E1317C5D050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90767" y="1251591"/>
            <a:ext cx="5829300" cy="1102519"/>
          </a:xfrm>
        </p:spPr>
        <p:txBody>
          <a:bodyPr anchor="ctr"/>
          <a:lstStyle/>
          <a:p>
            <a:r>
              <a:rPr lang="zh-CN" altLang="en-US" sz="3300" b="1" dirty="0"/>
              <a:t>第一章</a:t>
            </a:r>
            <a:r>
              <a:rPr lang="en-US" altLang="zh-CN" sz="3300" b="1" dirty="0"/>
              <a:t>   </a:t>
            </a:r>
            <a:r>
              <a:rPr lang="zh-CN" altLang="en-US" sz="3300" b="1" dirty="0"/>
              <a:t>声现象</a:t>
            </a:r>
          </a:p>
        </p:txBody>
      </p:sp>
      <p:sp>
        <p:nvSpPr>
          <p:cNvPr id="34819" name="副标题 3074">
            <a:extLst>
              <a:ext uri="{FF2B5EF4-FFF2-40B4-BE49-F238E27FC236}">
                <a16:creationId xmlns:a16="http://schemas.microsoft.com/office/drawing/2014/main" id="{67578373-B4A8-4018-8953-6CFB13C339C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171700" y="2571750"/>
            <a:ext cx="4800600" cy="589360"/>
          </a:xfrm>
        </p:spPr>
        <p:txBody>
          <a:bodyPr>
            <a:normAutofit/>
          </a:bodyPr>
          <a:lstStyle/>
          <a:p>
            <a:r>
              <a:rPr lang="en-US" altLang="zh-CN" sz="2700" b="1" dirty="0">
                <a:solidFill>
                  <a:srgbClr val="FF0000"/>
                </a:solidFill>
              </a:rPr>
              <a:t>1.1 </a:t>
            </a:r>
            <a:r>
              <a:rPr lang="zh-CN" altLang="en-US" sz="2700" b="1" dirty="0">
                <a:solidFill>
                  <a:srgbClr val="FF0000"/>
                </a:solidFill>
              </a:rPr>
              <a:t>声音是什么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内容占位符 2">
            <a:extLst>
              <a:ext uri="{FF2B5EF4-FFF2-40B4-BE49-F238E27FC236}">
                <a16:creationId xmlns:a16="http://schemas.microsoft.com/office/drawing/2014/main" id="{A728FE08-18AA-447E-A7E9-344B11818EF3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69194" y="682229"/>
            <a:ext cx="6716316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zh-CN" altLang="en-US" sz="2400" b="1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【拓展</a:t>
            </a:r>
            <a:r>
              <a:rPr lang="en-US" altLang="zh-CN" sz="2400" b="1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400" b="1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】百米赛跑</a:t>
            </a:r>
            <a:endParaRPr lang="zh-CN" altLang="en-US" sz="21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4035" name="图片 2">
            <a:extLst>
              <a:ext uri="{FF2B5EF4-FFF2-40B4-BE49-F238E27FC236}">
                <a16:creationId xmlns:a16="http://schemas.microsoft.com/office/drawing/2014/main" id="{25C42007-8CE7-4052-B583-DE26F2A32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51" y="1116808"/>
            <a:ext cx="6674644" cy="2107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图片 3">
            <a:extLst>
              <a:ext uri="{FF2B5EF4-FFF2-40B4-BE49-F238E27FC236}">
                <a16:creationId xmlns:a16="http://schemas.microsoft.com/office/drawing/2014/main" id="{CE1FA0E9-687A-48EB-AE34-D17DFDD4C8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12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153" y="3219451"/>
            <a:ext cx="6567488" cy="1727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内容占位符 2">
            <a:extLst>
              <a:ext uri="{FF2B5EF4-FFF2-40B4-BE49-F238E27FC236}">
                <a16:creationId xmlns:a16="http://schemas.microsoft.com/office/drawing/2014/main" id="{7A6F13BD-FC2F-41FA-A847-5B9962FEFC3F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69194" y="682230"/>
            <a:ext cx="6716316" cy="491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zh-CN" altLang="en-US" sz="2400" b="1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【拓展</a:t>
            </a:r>
            <a:r>
              <a:rPr lang="en-US" altLang="zh-CN" sz="2400" b="1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400" b="1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】敲钢管</a:t>
            </a:r>
            <a:endParaRPr lang="zh-CN" altLang="en-US" sz="21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5059" name="图片 2">
            <a:extLst>
              <a:ext uri="{FF2B5EF4-FFF2-40B4-BE49-F238E27FC236}">
                <a16:creationId xmlns:a16="http://schemas.microsoft.com/office/drawing/2014/main" id="{E11D035F-21EF-47E2-B90F-9445DDEEA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467" y="1221583"/>
            <a:ext cx="6001940" cy="1327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图片 3">
            <a:extLst>
              <a:ext uri="{FF2B5EF4-FFF2-40B4-BE49-F238E27FC236}">
                <a16:creationId xmlns:a16="http://schemas.microsoft.com/office/drawing/2014/main" id="{07BC8C06-9146-4CB0-9D52-65E3A96B1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466" y="2787255"/>
            <a:ext cx="6081713" cy="1383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内容占位符 2">
            <a:extLst>
              <a:ext uri="{FF2B5EF4-FFF2-40B4-BE49-F238E27FC236}">
                <a16:creationId xmlns:a16="http://schemas.microsoft.com/office/drawing/2014/main" id="{0AE9AAC2-EE79-40BF-A861-62B2CBE14D4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69195" y="33338"/>
            <a:ext cx="6226969" cy="391716"/>
          </a:xfrm>
        </p:spPr>
        <p:txBody>
          <a:bodyPr/>
          <a:lstStyle/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【四、声音具有能量】</a:t>
            </a:r>
          </a:p>
          <a:p>
            <a:pPr marL="0" indent="0">
              <a:buNone/>
            </a:pPr>
            <a:endParaRPr lang="zh-CN" altLang="en-US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434" name="内容占位符 2">
            <a:extLst>
              <a:ext uri="{FF2B5EF4-FFF2-40B4-BE49-F238E27FC236}">
                <a16:creationId xmlns:a16="http://schemas.microsoft.com/office/drawing/2014/main" id="{5553BD96-BF72-4A07-B7AD-DB8FB96D10A1}"/>
              </a:ext>
            </a:extLst>
          </p:cNvPr>
          <p:cNvSpPr>
            <a:spLocks noGrp="1"/>
          </p:cNvSpPr>
          <p:nvPr/>
        </p:nvSpPr>
        <p:spPr>
          <a:xfrm>
            <a:off x="1169194" y="682229"/>
            <a:ext cx="6711554" cy="12001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spcBef>
                <a:spcPct val="20000"/>
              </a:spcBef>
            </a:pP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黑体" charset="-122"/>
                <a:ea typeface="黑体" charset="-122"/>
                <a:sym typeface="Wingdings"/>
              </a:rPr>
              <a:t>【读一读】</a:t>
            </a:r>
          </a:p>
          <a:p>
            <a:pPr>
              <a:spcBef>
                <a:spcPct val="20000"/>
              </a:spcBef>
            </a:pPr>
            <a:r>
              <a:rPr lang="en-US" altLang="zh-CN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黑体" charset="-122"/>
                <a:ea typeface="黑体" charset="-122"/>
                <a:sym typeface="Wingdings"/>
              </a:rPr>
              <a:t> 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黑体" charset="-122"/>
                <a:ea typeface="黑体" charset="-122"/>
                <a:sym typeface="Wingdings"/>
              </a:rPr>
              <a:t>阅读课本（生活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Times New Roman"/>
                <a:ea typeface="黑体" charset="-122"/>
                <a:sym typeface="Wingdings"/>
              </a:rPr>
              <a:t>•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黑体" charset="-122"/>
                <a:ea typeface="黑体" charset="-122"/>
                <a:sym typeface="Wingdings"/>
              </a:rPr>
              <a:t>物理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Times New Roman"/>
                <a:ea typeface="黑体" charset="-122"/>
                <a:sym typeface="Wingdings"/>
              </a:rPr>
              <a:t>•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黑体" charset="-122"/>
                <a:ea typeface="黑体" charset="-122"/>
                <a:sym typeface="Wingdings"/>
              </a:rPr>
              <a:t>社会）</a:t>
            </a:r>
            <a:r>
              <a:rPr lang="en-US" altLang="zh-CN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黑体" charset="-122"/>
                <a:ea typeface="黑体" charset="-122"/>
                <a:sym typeface="Wingdings"/>
              </a:rPr>
              <a:t>,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黑体" charset="-122"/>
                <a:ea typeface="黑体" charset="-122"/>
                <a:sym typeface="Wingdings"/>
              </a:rPr>
              <a:t>了解声能。</a:t>
            </a:r>
          </a:p>
          <a:p>
            <a:pPr>
              <a:spcBef>
                <a:spcPct val="20000"/>
              </a:spcBef>
            </a:pPr>
            <a:endParaRPr b="1">
              <a:latin typeface="楷体" charset="-122"/>
              <a:ea typeface="楷体" panose="02010609060101010101" charset="-122"/>
            </a:endParaRPr>
          </a:p>
        </p:txBody>
      </p:sp>
      <p:grpSp>
        <p:nvGrpSpPr>
          <p:cNvPr id="46084" name="组合 6">
            <a:extLst>
              <a:ext uri="{FF2B5EF4-FFF2-40B4-BE49-F238E27FC236}">
                <a16:creationId xmlns:a16="http://schemas.microsoft.com/office/drawing/2014/main" id="{EC255E09-0BC0-4F0A-AE88-F3DE03E03A7E}"/>
              </a:ext>
            </a:extLst>
          </p:cNvPr>
          <p:cNvGrpSpPr>
            <a:grpSpLocks/>
          </p:cNvGrpSpPr>
          <p:nvPr/>
        </p:nvGrpSpPr>
        <p:grpSpPr bwMode="auto">
          <a:xfrm>
            <a:off x="1223964" y="1707356"/>
            <a:ext cx="6656785" cy="3139679"/>
            <a:chOff x="169" y="3358"/>
            <a:chExt cx="14102" cy="6594"/>
          </a:xfrm>
        </p:grpSpPr>
        <p:sp>
          <p:nvSpPr>
            <p:cNvPr id="46085" name="内容占位符 2">
              <a:extLst>
                <a:ext uri="{FF2B5EF4-FFF2-40B4-BE49-F238E27FC236}">
                  <a16:creationId xmlns:a16="http://schemas.microsoft.com/office/drawing/2014/main" id="{6414C006-BC0E-4264-ADC4-88F4EEF4D5BE}"/>
                </a:ext>
              </a:extLst>
            </p:cNvPr>
            <p:cNvSpPr>
              <a:spLocks noGrp="1" noChangeArrowheads="1"/>
            </p:cNvSpPr>
            <p:nvPr/>
          </p:nvSpPr>
          <p:spPr bwMode="auto">
            <a:xfrm>
              <a:off x="169" y="3358"/>
              <a:ext cx="14102" cy="3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altLang="zh-CN" sz="1800" b="1">
                  <a:latin typeface="楷体" panose="02010609060101010101" pitchFamily="49" charset="-122"/>
                  <a:ea typeface="楷体" panose="02010609060101010101" pitchFamily="49" charset="-122"/>
                </a:rPr>
                <a:t>1.</a:t>
              </a:r>
              <a:r>
                <a:rPr lang="zh-CN" altLang="en-US" sz="1800" b="1">
                  <a:latin typeface="楷体" panose="02010609060101010101" pitchFamily="49" charset="-122"/>
                  <a:ea typeface="楷体" panose="02010609060101010101" pitchFamily="49" charset="-122"/>
                </a:rPr>
                <a:t>扬声器前方的</a:t>
              </a:r>
              <a:r>
                <a:rPr lang="zh-CN" altLang="en-US" sz="1800" b="1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烛焰</a:t>
              </a:r>
              <a:r>
                <a:rPr lang="zh-CN" altLang="en-US" sz="1800" b="1">
                  <a:latin typeface="楷体" panose="02010609060101010101" pitchFamily="49" charset="-122"/>
                  <a:ea typeface="楷体" panose="02010609060101010101" pitchFamily="49" charset="-122"/>
                </a:rPr>
                <a:t>会随着声音的节奏</a:t>
              </a:r>
              <a:r>
                <a:rPr lang="zh-CN" altLang="en-US" sz="1800" b="1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晃动</a:t>
              </a:r>
              <a:r>
                <a:rPr lang="zh-CN" altLang="en-US" sz="1800" b="1">
                  <a:latin typeface="楷体" panose="02010609060101010101" pitchFamily="49" charset="-122"/>
                  <a:ea typeface="楷体" panose="02010609060101010101" pitchFamily="49" charset="-122"/>
                </a:rPr>
                <a:t>，说明声音具有能量；</a:t>
              </a:r>
            </a:p>
            <a:p>
              <a:pPr>
                <a:spcBef>
                  <a:spcPct val="20000"/>
                </a:spcBef>
              </a:pPr>
              <a:r>
                <a:rPr lang="zh-CN" altLang="en-US" sz="1800" b="1">
                  <a:latin typeface="楷体" panose="02010609060101010101" pitchFamily="49" charset="-122"/>
                  <a:ea typeface="楷体" panose="02010609060101010101" pitchFamily="49" charset="-122"/>
                </a:rPr>
                <a:t> </a:t>
              </a:r>
              <a:r>
                <a:rPr lang="en-US" altLang="zh-CN" sz="1800" b="1">
                  <a:latin typeface="楷体" panose="02010609060101010101" pitchFamily="49" charset="-122"/>
                  <a:ea typeface="楷体" panose="02010609060101010101" pitchFamily="49" charset="-122"/>
                </a:rPr>
                <a:t> </a:t>
              </a:r>
              <a:r>
                <a:rPr lang="zh-CN" altLang="en-US" sz="1800" b="1">
                  <a:latin typeface="楷体" panose="02010609060101010101" pitchFamily="49" charset="-122"/>
                  <a:ea typeface="楷体" panose="02010609060101010101" pitchFamily="49" charset="-122"/>
                </a:rPr>
                <a:t>这种能量叫作</a:t>
              </a:r>
              <a:r>
                <a:rPr lang="zh-CN" altLang="en-US" sz="1800" b="1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声能</a:t>
              </a:r>
              <a:r>
                <a:rPr lang="zh-CN" altLang="en-US" sz="1800" b="1">
                  <a:latin typeface="楷体" panose="02010609060101010101" pitchFamily="49" charset="-122"/>
                  <a:ea typeface="楷体" panose="02010609060101010101" pitchFamily="49" charset="-122"/>
                </a:rPr>
                <a:t>；</a:t>
              </a:r>
            </a:p>
            <a:p>
              <a:pPr>
                <a:spcBef>
                  <a:spcPct val="20000"/>
                </a:spcBef>
              </a:pPr>
              <a:r>
                <a:rPr lang="en-US" altLang="zh-CN" sz="1800" b="1">
                  <a:latin typeface="楷体" panose="02010609060101010101" pitchFamily="49" charset="-122"/>
                  <a:ea typeface="楷体" panose="02010609060101010101" pitchFamily="49" charset="-122"/>
                </a:rPr>
                <a:t>2.</a:t>
              </a:r>
              <a:r>
                <a:rPr lang="zh-CN" altLang="en-US" sz="1800" b="1">
                  <a:latin typeface="楷体" panose="02010609060101010101" pitchFamily="49" charset="-122"/>
                  <a:ea typeface="楷体" panose="02010609060101010101" pitchFamily="49" charset="-122"/>
                </a:rPr>
                <a:t>生活中的应用：超声波钻孔机、清洗器、电焊机、洗牙等等；</a:t>
              </a:r>
            </a:p>
          </p:txBody>
        </p:sp>
        <p:pic>
          <p:nvPicPr>
            <p:cNvPr id="46086" name="图片 3" descr="fdb04e91-8824-4473-8e81-b5ab98cc803f">
              <a:extLst>
                <a:ext uri="{FF2B5EF4-FFF2-40B4-BE49-F238E27FC236}">
                  <a16:creationId xmlns:a16="http://schemas.microsoft.com/office/drawing/2014/main" id="{603883E5-A4F6-4230-9FC5-14620FA5A8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lum bright="-12000" contras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5" y="5575"/>
              <a:ext cx="5122" cy="43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087" name="图片 5" descr="u=709646172,506466842&amp;fm=26&amp;gp=0">
              <a:extLst>
                <a:ext uri="{FF2B5EF4-FFF2-40B4-BE49-F238E27FC236}">
                  <a16:creationId xmlns:a16="http://schemas.microsoft.com/office/drawing/2014/main" id="{34F83D8A-0F5C-4B64-8C65-7D9326990D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79" y="5629"/>
              <a:ext cx="7536" cy="4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0">
            <a:extLst>
              <a:ext uri="{FF2B5EF4-FFF2-40B4-BE49-F238E27FC236}">
                <a16:creationId xmlns:a16="http://schemas.microsoft.com/office/drawing/2014/main" id="{48AA8A42-D7A9-4015-88D2-B027C7ADB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457200"/>
            <a:ext cx="160020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1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【</a:t>
            </a:r>
            <a:r>
              <a:rPr lang="zh-CN" altLang="en-US" sz="21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练一练</a:t>
            </a:r>
            <a:r>
              <a:rPr lang="en-US" altLang="zh-CN" sz="21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】</a:t>
            </a:r>
          </a:p>
        </p:txBody>
      </p:sp>
      <p:sp>
        <p:nvSpPr>
          <p:cNvPr id="47107" name="Rectangle 11">
            <a:extLst>
              <a:ext uri="{FF2B5EF4-FFF2-40B4-BE49-F238E27FC236}">
                <a16:creationId xmlns:a16="http://schemas.microsoft.com/office/drawing/2014/main" id="{8B15187E-AE08-4C5A-8C50-84229B12DD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5900" y="1014174"/>
            <a:ext cx="64008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1.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静止的汽车正前方有一高山，汽车鸣笛后</a:t>
            </a:r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5s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，</a:t>
            </a:r>
          </a:p>
          <a:p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  司机听到回声；求汽车与高山的距离？</a:t>
            </a:r>
          </a:p>
        </p:txBody>
      </p:sp>
      <p:sp>
        <p:nvSpPr>
          <p:cNvPr id="20483" name="Rectangle 11">
            <a:extLst>
              <a:ext uri="{FF2B5EF4-FFF2-40B4-BE49-F238E27FC236}">
                <a16:creationId xmlns:a16="http://schemas.microsoft.com/office/drawing/2014/main" id="{EF7EB677-9A6F-4D9D-8A9A-3DF8DEEF65D7}"/>
              </a:ext>
            </a:extLst>
          </p:cNvPr>
          <p:cNvSpPr/>
          <p:nvPr/>
        </p:nvSpPr>
        <p:spPr>
          <a:xfrm>
            <a:off x="1371600" y="2452540"/>
            <a:ext cx="6400800" cy="138499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解：由题知，时间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t=0.25s</a:t>
            </a:r>
            <a:r>
              <a:rPr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；</a:t>
            </a:r>
          </a:p>
          <a:p>
            <a:r>
              <a:rPr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 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   </a:t>
            </a:r>
            <a:r>
              <a:rPr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又声音在空气中的传播速度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v=340m/s</a:t>
            </a:r>
            <a:r>
              <a:rPr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；</a:t>
            </a:r>
          </a:p>
          <a:p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    </a:t>
            </a:r>
            <a:r>
              <a:rPr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则汽车与高山的距离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S=vt=340m/s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a typeface="楷体_GB2312" pitchFamily="49" charset="-122"/>
                <a:sym typeface="Wingdings"/>
              </a:rPr>
              <a:t>×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0.25s=85m</a:t>
            </a:r>
            <a:endParaRPr lang="en-US" altLang="zh-CN" sz="2100" b="1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4">
            <a:extLst>
              <a:ext uri="{FF2B5EF4-FFF2-40B4-BE49-F238E27FC236}">
                <a16:creationId xmlns:a16="http://schemas.microsoft.com/office/drawing/2014/main" id="{95219E60-865A-48AD-9905-0EB9EAFA89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824107"/>
            <a:ext cx="6400800" cy="170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2.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王小刚同学做声音的传播实验，在距他</a:t>
            </a:r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730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米处有人用铁槌敲击铁轨，王小刚用耳朵贴近铁轨时，听到几声敲击声？</a:t>
            </a:r>
          </a:p>
          <a:p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     </a:t>
            </a:r>
          </a:p>
          <a:p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     </a:t>
            </a:r>
          </a:p>
        </p:txBody>
      </p:sp>
      <p:sp>
        <p:nvSpPr>
          <p:cNvPr id="21506" name="Rectangle 11">
            <a:extLst>
              <a:ext uri="{FF2B5EF4-FFF2-40B4-BE49-F238E27FC236}">
                <a16:creationId xmlns:a16="http://schemas.microsoft.com/office/drawing/2014/main" id="{518B9C72-35FC-474E-A47C-CC9F030D6C36}"/>
              </a:ext>
            </a:extLst>
          </p:cNvPr>
          <p:cNvSpPr/>
          <p:nvPr/>
        </p:nvSpPr>
        <p:spPr>
          <a:xfrm>
            <a:off x="1371600" y="2236874"/>
            <a:ext cx="6124575" cy="2354491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解：由题知，铁轨长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S=730m</a:t>
            </a:r>
            <a:r>
              <a:rPr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；</a:t>
            </a:r>
          </a:p>
          <a:p>
            <a:r>
              <a:rPr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 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   </a:t>
            </a:r>
            <a:r>
              <a:rPr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声音在空气中的传播速度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v=340m/s</a:t>
            </a:r>
            <a:r>
              <a:rPr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；</a:t>
            </a:r>
          </a:p>
          <a:p>
            <a:r>
              <a:rPr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 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   </a:t>
            </a:r>
            <a:r>
              <a:rPr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声音在铁轨中的传播速度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v=5200m/s</a:t>
            </a:r>
            <a:r>
              <a:rPr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；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  </a:t>
            </a:r>
            <a:endParaRPr sz="210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FF0000"/>
              </a:solidFill>
              <a:latin typeface="楷体_GB2312" pitchFamily="49" charset="-122"/>
              <a:ea typeface="楷体_GB2312" pitchFamily="49" charset="-122"/>
              <a:sym typeface="Wingdings"/>
            </a:endParaRPr>
          </a:p>
          <a:p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    </a:t>
            </a:r>
            <a:r>
              <a:rPr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则可以求出：</a:t>
            </a:r>
          </a:p>
          <a:p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    </a:t>
            </a:r>
            <a:r>
              <a:rPr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声音在空气中传播需要用时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t</a:t>
            </a:r>
            <a:r>
              <a:rPr lang="en-US" altLang="zh-CN" sz="2100" b="1" baseline="-25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1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a typeface="楷体_GB2312" pitchFamily="49" charset="-122"/>
                <a:sym typeface="Wingdings"/>
              </a:rPr>
              <a:t>≈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2.15s</a:t>
            </a:r>
            <a:r>
              <a:rPr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；</a:t>
            </a:r>
          </a:p>
          <a:p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    </a:t>
            </a:r>
            <a:r>
              <a:rPr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声音在铁轨中传播需要用时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t</a:t>
            </a:r>
            <a:r>
              <a:rPr lang="en-US" altLang="zh-CN" sz="2100" b="1" baseline="-25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2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a typeface="楷体_GB2312" pitchFamily="49" charset="-122"/>
                <a:sym typeface="Wingdings"/>
              </a:rPr>
              <a:t>≈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0.14s</a:t>
            </a:r>
            <a:r>
              <a:rPr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；</a:t>
            </a:r>
          </a:p>
          <a:p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    </a:t>
            </a:r>
            <a:r>
              <a:rPr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两者之差大于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0.1s</a:t>
            </a:r>
            <a:r>
              <a:rPr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，所以听到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2</a:t>
            </a:r>
            <a:r>
              <a:rPr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声敲击声。</a:t>
            </a:r>
            <a:endParaRPr sz="2100" b="1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1">
            <a:extLst>
              <a:ext uri="{FF2B5EF4-FFF2-40B4-BE49-F238E27FC236}">
                <a16:creationId xmlns:a16="http://schemas.microsoft.com/office/drawing/2014/main" id="{6F956C86-DEE5-4A62-97CE-3722596A3B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5900" y="1175757"/>
            <a:ext cx="640080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3.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完成课本【</a:t>
            </a:r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www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】</a:t>
            </a:r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1-4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题。</a:t>
            </a:r>
          </a:p>
        </p:txBody>
      </p:sp>
      <p:pic>
        <p:nvPicPr>
          <p:cNvPr id="49155" name="New picture">
            <a:extLst>
              <a:ext uri="{FF2B5EF4-FFF2-40B4-BE49-F238E27FC236}">
                <a16:creationId xmlns:a16="http://schemas.microsoft.com/office/drawing/2014/main" id="{542B8EB0-2614-4AB8-8FEB-956A81EDA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400" y="9115425"/>
            <a:ext cx="228600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标题 3073">
            <a:extLst>
              <a:ext uri="{FF2B5EF4-FFF2-40B4-BE49-F238E27FC236}">
                <a16:creationId xmlns:a16="http://schemas.microsoft.com/office/drawing/2014/main" id="{DF8374D1-58A2-43BA-BAF3-CBE805A252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1847" y="1066801"/>
            <a:ext cx="6119813" cy="3059906"/>
          </a:xfrm>
          <a:noFill/>
          <a:ln cap="flat" algn="ctr">
            <a:miter lim="800000"/>
            <a:headEnd type="none" w="med" len="med"/>
            <a:tailEnd type="none" w="med" len="med"/>
          </a:ln>
        </p:spPr>
        <p:txBody>
          <a:bodyPr anchor="ctr"/>
          <a:lstStyle/>
          <a:p>
            <a:pPr algn="l">
              <a:buSzTx/>
            </a:pPr>
            <a:r>
              <a:rPr lang="en-US" altLang="zh-CN" sz="27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gradFill flip="none" rotWithShape="0"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ang="0" scaled="0"/>
                  <a:tileRect l="-100000" t="-100000"/>
                </a:gradFill>
                <a:latin typeface="楷体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    </a:t>
            </a:r>
            <a:r>
              <a:rPr lang="zh-CN" altLang="en-US" sz="27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gradFill flip="none" rotWithShape="0"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ang="0" scaled="0"/>
                  <a:tileRect l="-100000" t="-100000"/>
                </a:gradFill>
                <a:latin typeface="楷体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我们生活在一个充满声音的世界中，声音是平凡的，又是奇特的，声音丰富并改变着我们的生活；</a:t>
            </a:r>
            <a:br>
              <a:rPr lang="zh-CN" altLang="en-US" sz="2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gradFill flip="none" rotWithShape="0"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ang="0" scaled="0"/>
                  <a:tileRect l="-100000" t="-100000"/>
                </a:gradFill>
                <a:latin typeface="楷体" charset="-122"/>
                <a:ea typeface="楷体" panose="02010609060101010101" charset="-122"/>
                <a:cs typeface="楷体" panose="02010609060101010101" charset="-122"/>
                <a:sym typeface="Wingdings"/>
              </a:rPr>
            </a:br>
            <a:r>
              <a:rPr lang="zh-CN" altLang="en-US" sz="27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gradFill flip="none" rotWithShape="0"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ang="0" scaled="0"/>
                  <a:tileRect l="-100000" t="-100000"/>
                </a:gradFill>
                <a:latin typeface="楷体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 </a:t>
            </a:r>
            <a:r>
              <a:rPr lang="en-US" altLang="zh-CN" sz="27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gradFill flip="none" rotWithShape="0"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ang="0" scaled="0"/>
                  <a:tileRect l="-100000" t="-100000"/>
                </a:gradFill>
                <a:latin typeface="楷体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   </a:t>
            </a:r>
            <a:r>
              <a:rPr lang="zh-CN" altLang="en-US" sz="27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gradFill flip="none" rotWithShape="0"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ang="0" scaled="0"/>
                  <a:tileRect l="-100000" t="-100000"/>
                </a:gradFill>
                <a:latin typeface="楷体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那么声音究竟是什么？它有那些特性？它给我们带来了什么？</a:t>
            </a:r>
            <a:br>
              <a:rPr lang="zh-CN" altLang="en-US" sz="2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gradFill flip="none" rotWithShape="0"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ang="0" scaled="0"/>
                  <a:tileRect l="-100000" t="-100000"/>
                </a:gradFill>
                <a:latin typeface="楷体" charset="-122"/>
                <a:ea typeface="楷体" panose="02010609060101010101" charset="-122"/>
                <a:cs typeface="楷体" panose="02010609060101010101" charset="-122"/>
                <a:sym typeface="Wingdings"/>
              </a:rPr>
            </a:br>
            <a:r>
              <a:rPr lang="zh-CN" altLang="en-US" sz="27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gradFill flip="none" rotWithShape="0"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ang="0" scaled="0"/>
                  <a:tileRect l="-100000" t="-100000"/>
                </a:gradFill>
                <a:latin typeface="楷体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 </a:t>
            </a:r>
            <a:r>
              <a:rPr lang="en-US" altLang="zh-CN" sz="27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gradFill flip="none" rotWithShape="0"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ang="0" scaled="0"/>
                  <a:tileRect l="-100000" t="-100000"/>
                </a:gradFill>
                <a:latin typeface="楷体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   </a:t>
            </a:r>
            <a:r>
              <a:rPr lang="zh-CN" altLang="en-US" sz="27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gradFill flip="none" rotWithShape="0"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ang="0" scaled="0"/>
                  <a:tileRect l="-100000" t="-100000"/>
                </a:gradFill>
                <a:latin typeface="楷体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从本节课开始，让我们带着疑问和好奇，一起走进奇妙的声音世界！</a:t>
            </a:r>
            <a:endParaRPr lang="zh-CN" altLang="en-US" sz="2700" b="1" noProof="1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楷体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内容占位符 2">
            <a:extLst>
              <a:ext uri="{FF2B5EF4-FFF2-40B4-BE49-F238E27FC236}">
                <a16:creationId xmlns:a16="http://schemas.microsoft.com/office/drawing/2014/main" id="{39B0B86F-E541-42C1-9EDB-775BBEA3D6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112294" y="1275160"/>
            <a:ext cx="3314700" cy="2318147"/>
          </a:xfrm>
        </p:spPr>
        <p:txBody>
          <a:bodyPr/>
          <a:lstStyle/>
          <a:p>
            <a:pPr marL="0" indent="0">
              <a:buNone/>
            </a:pPr>
            <a:r>
              <a:rPr lang="zh-CN" altLang="en-US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【学习目标】</a:t>
            </a:r>
          </a:p>
          <a:p>
            <a:pPr marL="0" indent="0">
              <a:buNone/>
            </a:pPr>
            <a:r>
              <a:rPr lang="en-US" altLang="zh-CN" b="1">
                <a:solidFill>
                  <a:srgbClr val="FF0000"/>
                </a:solidFill>
              </a:rPr>
              <a:t>1.声音的产生条件</a:t>
            </a:r>
            <a:endParaRPr lang="zh-CN" altLang="en-US" b="1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CN" b="1">
                <a:solidFill>
                  <a:srgbClr val="FF0000"/>
                </a:solidFill>
              </a:rPr>
              <a:t>2.声音的传播条件</a:t>
            </a:r>
            <a:endParaRPr lang="zh-CN" altLang="en-US" b="1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CN" b="1">
                <a:solidFill>
                  <a:srgbClr val="FF0000"/>
                </a:solidFill>
              </a:rPr>
              <a:t>3.</a:t>
            </a:r>
            <a:r>
              <a:rPr lang="zh-CN" altLang="en-US" b="1">
                <a:solidFill>
                  <a:srgbClr val="FF0000"/>
                </a:solidFill>
              </a:rPr>
              <a:t>声波与声速</a:t>
            </a:r>
          </a:p>
          <a:p>
            <a:pPr marL="0" indent="0">
              <a:buNone/>
            </a:pPr>
            <a:r>
              <a:rPr lang="en-US" altLang="zh-CN" b="1">
                <a:solidFill>
                  <a:srgbClr val="FF0000"/>
                </a:solidFill>
              </a:rPr>
              <a:t>4.</a:t>
            </a:r>
            <a:r>
              <a:rPr lang="zh-CN" altLang="en-US" b="1">
                <a:solidFill>
                  <a:srgbClr val="FF0000"/>
                </a:solidFill>
              </a:rPr>
              <a:t>声音具有能量</a:t>
            </a:r>
            <a:endParaRPr lang="zh-CN" altLang="en-US"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内容占位符 2">
            <a:extLst>
              <a:ext uri="{FF2B5EF4-FFF2-40B4-BE49-F238E27FC236}">
                <a16:creationId xmlns:a16="http://schemas.microsoft.com/office/drawing/2014/main" id="{C4DF9CBD-A958-4EAF-8FB1-DB0B1024CA1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69195" y="33338"/>
            <a:ext cx="6226969" cy="391716"/>
          </a:xfrm>
        </p:spPr>
        <p:txBody>
          <a:bodyPr/>
          <a:lstStyle/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【一、声音的产生条件】</a:t>
            </a:r>
          </a:p>
          <a:p>
            <a:pPr marL="0" indent="0">
              <a:buNone/>
            </a:pPr>
            <a:endParaRPr lang="zh-CN" altLang="en-US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7891" name="内容占位符 2">
            <a:extLst>
              <a:ext uri="{FF2B5EF4-FFF2-40B4-BE49-F238E27FC236}">
                <a16:creationId xmlns:a16="http://schemas.microsoft.com/office/drawing/2014/main" id="{CB963ADA-63B7-4213-A548-39730FF9725A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69194" y="682229"/>
            <a:ext cx="6711554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zh-CN" altLang="en-US" sz="24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【做一做】</a:t>
            </a:r>
          </a:p>
          <a:p>
            <a:pPr>
              <a:spcBef>
                <a:spcPct val="20000"/>
              </a:spcBef>
            </a:pPr>
            <a:r>
              <a:rPr lang="en-US" altLang="zh-CN" sz="1800" b="1">
                <a:latin typeface="楷体" panose="02010609060101010101" pitchFamily="49" charset="-122"/>
                <a:ea typeface="楷体" panose="02010609060101010101" pitchFamily="49" charset="-122"/>
              </a:rPr>
              <a:t>a.</a:t>
            </a:r>
            <a:r>
              <a:rPr lang="zh-CN" altLang="en-US" sz="1800" b="1">
                <a:latin typeface="楷体" panose="02010609060101010101" pitchFamily="49" charset="-122"/>
                <a:ea typeface="楷体" panose="02010609060101010101" pitchFamily="49" charset="-122"/>
              </a:rPr>
              <a:t>与身边的同学说说话，感受一下我们是如何发出声音的？</a:t>
            </a:r>
          </a:p>
          <a:p>
            <a:pPr>
              <a:spcBef>
                <a:spcPct val="20000"/>
              </a:spcBef>
            </a:pPr>
            <a:r>
              <a:rPr lang="en-US" altLang="zh-CN" sz="1800" b="1">
                <a:latin typeface="楷体" panose="02010609060101010101" pitchFamily="49" charset="-122"/>
                <a:ea typeface="楷体" panose="02010609060101010101" pitchFamily="49" charset="-122"/>
              </a:rPr>
              <a:t>b.</a:t>
            </a:r>
            <a:r>
              <a:rPr lang="zh-CN" altLang="en-US" sz="1800" b="1">
                <a:latin typeface="楷体" panose="02010609060101010101" pitchFamily="49" charset="-122"/>
                <a:ea typeface="楷体" panose="02010609060101010101" pitchFamily="49" charset="-122"/>
              </a:rPr>
              <a:t>观察老师让音叉发声的过程，思考音叉是如何发出声音的？</a:t>
            </a:r>
          </a:p>
        </p:txBody>
      </p:sp>
      <p:pic>
        <p:nvPicPr>
          <p:cNvPr id="37892" name="图片 3" descr="微信图片_20210629101318">
            <a:extLst>
              <a:ext uri="{FF2B5EF4-FFF2-40B4-BE49-F238E27FC236}">
                <a16:creationId xmlns:a16="http://schemas.microsoft.com/office/drawing/2014/main" id="{1726E24D-B83C-4DAF-9211-6C0621D410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12000" contrast="6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08" t="46722" r="12604" b="23389"/>
          <a:stretch>
            <a:fillRect/>
          </a:stretch>
        </p:blipFill>
        <p:spPr bwMode="auto">
          <a:xfrm>
            <a:off x="1675211" y="1762125"/>
            <a:ext cx="5216128" cy="1387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内容占位符 2">
            <a:extLst>
              <a:ext uri="{FF2B5EF4-FFF2-40B4-BE49-F238E27FC236}">
                <a16:creationId xmlns:a16="http://schemas.microsoft.com/office/drawing/2014/main" id="{15FB0027-B6A0-4E8A-867D-6E20053BD845}"/>
              </a:ext>
            </a:extLst>
          </p:cNvPr>
          <p:cNvSpPr>
            <a:spLocks noGrp="1"/>
          </p:cNvSpPr>
          <p:nvPr/>
        </p:nvSpPr>
        <p:spPr>
          <a:xfrm>
            <a:off x="1169194" y="3274219"/>
            <a:ext cx="6716316" cy="15716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spcBef>
                <a:spcPct val="20000"/>
              </a:spcBef>
            </a:pP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黑体" charset="-122"/>
                <a:ea typeface="黑体" charset="-122"/>
                <a:sym typeface="Wingdings"/>
              </a:rPr>
              <a:t>【议一议】</a:t>
            </a:r>
          </a:p>
          <a:p>
            <a:pPr>
              <a:spcBef>
                <a:spcPct val="20000"/>
              </a:spcBef>
            </a:pP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charset="-122"/>
                <a:ea typeface="楷体" panose="02010609060101010101" charset="-122"/>
                <a:sym typeface="Wingdings"/>
              </a:rPr>
              <a:t>1.声音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charset="-122"/>
                <a:ea typeface="楷体" panose="02010609060101010101" charset="-122"/>
                <a:sym typeface="Wingdings"/>
              </a:rPr>
              <a:t>是如何产生的？</a:t>
            </a:r>
          </a:p>
          <a:p>
            <a:pPr>
              <a:spcBef>
                <a:spcPct val="20000"/>
              </a:spcBef>
            </a:pP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charset="-122"/>
                <a:ea typeface="楷体" panose="02010609060101010101" charset="-122"/>
                <a:sym typeface="Wingdings"/>
              </a:rPr>
              <a:t>2.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charset="-122"/>
                <a:ea typeface="楷体" panose="02010609060101010101" charset="-122"/>
                <a:sym typeface="Wingdings"/>
              </a:rPr>
              <a:t>哪些物体可以产生声音？</a:t>
            </a:r>
          </a:p>
          <a:p>
            <a:pPr>
              <a:spcBef>
                <a:spcPct val="20000"/>
              </a:spcBef>
            </a:pP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charset="-122"/>
                <a:ea typeface="楷体" panose="02010609060101010101" charset="-122"/>
                <a:sym typeface="Wingdings"/>
              </a:rPr>
              <a:t>3.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charset="-122"/>
                <a:ea typeface="楷体" panose="02010609060101010101" charset="-122"/>
                <a:sym typeface="Wingdings"/>
              </a:rPr>
              <a:t>我们是用什么方法去发现不易观察到的微小现象的？</a:t>
            </a:r>
            <a:endParaRPr b="1">
              <a:latin typeface="楷体" charset="-122"/>
              <a:ea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内容占位符 2">
            <a:extLst>
              <a:ext uri="{FF2B5EF4-FFF2-40B4-BE49-F238E27FC236}">
                <a16:creationId xmlns:a16="http://schemas.microsoft.com/office/drawing/2014/main" id="{4770AF3D-7298-4824-9520-9E4932AB38EA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69194" y="682228"/>
            <a:ext cx="6716316" cy="3708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zh-CN" altLang="en-US" sz="24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【结</a:t>
            </a:r>
            <a:r>
              <a:rPr lang="en-US" altLang="zh-CN" sz="24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24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论】</a:t>
            </a:r>
          </a:p>
          <a:p>
            <a:pPr>
              <a:spcBef>
                <a:spcPct val="20000"/>
              </a:spcBef>
            </a:pPr>
            <a:r>
              <a:rPr lang="en-US" altLang="zh-CN" sz="2100" b="1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</a:rPr>
              <a:t>声音是由</a:t>
            </a:r>
            <a:r>
              <a:rPr lang="zh-CN" altLang="en-US" sz="21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物体的振动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</a:rPr>
              <a:t>产生的（</a:t>
            </a:r>
            <a:r>
              <a:rPr lang="en-US" altLang="zh-CN" sz="2100" b="1">
                <a:latin typeface="楷体" panose="02010609060101010101" pitchFamily="49" charset="-122"/>
                <a:ea typeface="楷体" panose="02010609060101010101" pitchFamily="49" charset="-122"/>
              </a:rPr>
              <a:t>声音产生的条件</a:t>
            </a:r>
            <a:r>
              <a:rPr lang="zh-CN" altLang="zh-CN" sz="2100" b="1">
                <a:latin typeface="楷体" panose="02010609060101010101" pitchFamily="49" charset="-122"/>
                <a:ea typeface="楷体" panose="02010609060101010101" pitchFamily="49" charset="-122"/>
              </a:rPr>
              <a:t>）；</a:t>
            </a:r>
          </a:p>
          <a:p>
            <a:pPr>
              <a:spcBef>
                <a:spcPct val="20000"/>
              </a:spcBef>
            </a:pPr>
            <a:endParaRPr lang="zh-CN" altLang="zh-CN" sz="21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spcBef>
                <a:spcPct val="20000"/>
              </a:spcBef>
            </a:pPr>
            <a:r>
              <a:rPr lang="en-US" altLang="zh-CN" sz="2100" b="1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</a:rPr>
              <a:t>固体、液体、气体都能发声；</a:t>
            </a:r>
          </a:p>
          <a:p>
            <a:pPr>
              <a:spcBef>
                <a:spcPct val="20000"/>
              </a:spcBef>
            </a:pP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100" b="1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</a:rPr>
              <a:t>我们把正在发声的物体叫做</a:t>
            </a:r>
            <a:r>
              <a:rPr lang="zh-CN" altLang="en-US" sz="21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声源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</a:rPr>
              <a:t>；</a:t>
            </a:r>
          </a:p>
          <a:p>
            <a:pPr>
              <a:spcBef>
                <a:spcPct val="20000"/>
              </a:spcBef>
            </a:pPr>
            <a:endParaRPr lang="zh-CN" altLang="en-US" sz="21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spcBef>
                <a:spcPct val="20000"/>
              </a:spcBef>
            </a:pPr>
            <a:r>
              <a:rPr lang="en-US" altLang="zh-CN" sz="21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3.</a:t>
            </a:r>
            <a:r>
              <a:rPr lang="zh-CN" altLang="en-US" sz="21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转换法：把不易观察到的微小现象转换成我们能够观察感知到的现象。</a:t>
            </a:r>
          </a:p>
          <a:p>
            <a:pPr>
              <a:spcBef>
                <a:spcPct val="20000"/>
              </a:spcBef>
            </a:pP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100" b="1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</a:rPr>
              <a:t>例如：通过</a:t>
            </a:r>
            <a:r>
              <a:rPr lang="zh-CN" altLang="en-US" sz="2100" b="1" u="sng">
                <a:latin typeface="楷体" panose="02010609060101010101" pitchFamily="49" charset="-122"/>
                <a:ea typeface="楷体" panose="02010609060101010101" pitchFamily="49" charset="-122"/>
              </a:rPr>
              <a:t>乒乓球被弹开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</a:rPr>
              <a:t>来说明</a:t>
            </a:r>
            <a:r>
              <a:rPr lang="zh-CN" altLang="en-US" sz="2100" b="1" u="sng">
                <a:latin typeface="楷体" panose="02010609060101010101" pitchFamily="49" charset="-122"/>
                <a:ea typeface="楷体" panose="02010609060101010101" pitchFamily="49" charset="-122"/>
              </a:rPr>
              <a:t>音叉的振动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  <a:p>
            <a:pPr>
              <a:spcBef>
                <a:spcPct val="20000"/>
              </a:spcBef>
            </a:pPr>
            <a:endParaRPr lang="zh-CN" altLang="en-US" sz="21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内容占位符 2">
            <a:extLst>
              <a:ext uri="{FF2B5EF4-FFF2-40B4-BE49-F238E27FC236}">
                <a16:creationId xmlns:a16="http://schemas.microsoft.com/office/drawing/2014/main" id="{ABB16019-1B26-4C1C-9CC1-70F8FE0569A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69195" y="33338"/>
            <a:ext cx="6226969" cy="391716"/>
          </a:xfrm>
        </p:spPr>
        <p:txBody>
          <a:bodyPr/>
          <a:lstStyle/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【二、声音的传播条件】</a:t>
            </a:r>
          </a:p>
          <a:p>
            <a:pPr marL="0" indent="0">
              <a:buNone/>
            </a:pPr>
            <a:endParaRPr lang="zh-CN" altLang="en-US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9939" name="内容占位符 2">
            <a:extLst>
              <a:ext uri="{FF2B5EF4-FFF2-40B4-BE49-F238E27FC236}">
                <a16:creationId xmlns:a16="http://schemas.microsoft.com/office/drawing/2014/main" id="{9869100D-A614-4F23-A4B3-5837D4790BBC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69194" y="682228"/>
            <a:ext cx="6711554" cy="162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zh-CN" altLang="en-US" sz="24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【做一做】</a:t>
            </a:r>
          </a:p>
          <a:p>
            <a:pPr>
              <a:spcBef>
                <a:spcPct val="20000"/>
              </a:spcBef>
            </a:pPr>
            <a:r>
              <a:rPr lang="en-US" altLang="zh-CN" sz="1800" b="1">
                <a:latin typeface="楷体" panose="02010609060101010101" pitchFamily="49" charset="-122"/>
                <a:ea typeface="楷体" panose="02010609060101010101" pitchFamily="49" charset="-122"/>
              </a:rPr>
              <a:t>a.</a:t>
            </a:r>
            <a:r>
              <a:rPr lang="zh-CN" altLang="en-US" sz="1800" b="1">
                <a:latin typeface="楷体" panose="02010609060101010101" pitchFamily="49" charset="-122"/>
                <a:ea typeface="楷体" panose="02010609060101010101" pitchFamily="49" charset="-122"/>
              </a:rPr>
              <a:t>图</a:t>
            </a:r>
            <a:r>
              <a:rPr lang="en-US" altLang="zh-CN" sz="1800" b="1">
                <a:latin typeface="楷体" panose="02010609060101010101" pitchFamily="49" charset="-122"/>
                <a:ea typeface="楷体" panose="02010609060101010101" pitchFamily="49" charset="-122"/>
              </a:rPr>
              <a:t>1-2</a:t>
            </a:r>
            <a:r>
              <a:rPr lang="zh-CN" altLang="en-US" sz="1800" b="1">
                <a:latin typeface="楷体" panose="02010609060101010101" pitchFamily="49" charset="-122"/>
                <a:ea typeface="楷体" panose="02010609060101010101" pitchFamily="49" charset="-122"/>
              </a:rPr>
              <a:t>中分别敲击衣架时，都能听到声音吗？</a:t>
            </a:r>
          </a:p>
          <a:p>
            <a:pPr>
              <a:spcBef>
                <a:spcPct val="20000"/>
              </a:spcBef>
            </a:pPr>
            <a:r>
              <a:rPr lang="en-US" altLang="zh-CN" sz="1800" b="1">
                <a:latin typeface="楷体" panose="02010609060101010101" pitchFamily="49" charset="-122"/>
                <a:ea typeface="楷体" panose="02010609060101010101" pitchFamily="49" charset="-122"/>
              </a:rPr>
              <a:t>b.</a:t>
            </a:r>
            <a:r>
              <a:rPr lang="zh-CN" altLang="en-US" sz="1800" b="1">
                <a:latin typeface="楷体" panose="02010609060101010101" pitchFamily="49" charset="-122"/>
                <a:ea typeface="楷体" panose="02010609060101010101" pitchFamily="49" charset="-122"/>
              </a:rPr>
              <a:t>图</a:t>
            </a:r>
            <a:r>
              <a:rPr lang="en-US" altLang="zh-CN" sz="1800" b="1">
                <a:latin typeface="楷体" panose="02010609060101010101" pitchFamily="49" charset="-122"/>
                <a:ea typeface="楷体" panose="02010609060101010101" pitchFamily="49" charset="-122"/>
              </a:rPr>
              <a:t>1-3</a:t>
            </a:r>
            <a:r>
              <a:rPr lang="zh-CN" altLang="en-US" sz="1800" b="1">
                <a:latin typeface="楷体" panose="02010609060101010101" pitchFamily="49" charset="-122"/>
                <a:ea typeface="楷体" panose="02010609060101010101" pitchFamily="49" charset="-122"/>
              </a:rPr>
              <a:t>中你还能听到手机发出的声音吗？</a:t>
            </a:r>
          </a:p>
          <a:p>
            <a:pPr>
              <a:spcBef>
                <a:spcPct val="20000"/>
              </a:spcBef>
            </a:pPr>
            <a:r>
              <a:rPr lang="en-US" altLang="zh-CN" sz="1800" b="1">
                <a:latin typeface="楷体" panose="02010609060101010101" pitchFamily="49" charset="-122"/>
                <a:ea typeface="楷体" panose="02010609060101010101" pitchFamily="49" charset="-122"/>
              </a:rPr>
              <a:t>c.</a:t>
            </a:r>
            <a:r>
              <a:rPr lang="zh-CN" altLang="en-US" sz="1800" b="1">
                <a:latin typeface="楷体" panose="02010609060101010101" pitchFamily="49" charset="-122"/>
                <a:ea typeface="楷体" panose="02010609060101010101" pitchFamily="49" charset="-122"/>
              </a:rPr>
              <a:t>图</a:t>
            </a:r>
            <a:r>
              <a:rPr lang="en-US" altLang="zh-CN" sz="1800" b="1">
                <a:latin typeface="楷体" panose="02010609060101010101" pitchFamily="49" charset="-122"/>
                <a:ea typeface="楷体" panose="02010609060101010101" pitchFamily="49" charset="-122"/>
              </a:rPr>
              <a:t>1-4</a:t>
            </a:r>
            <a:r>
              <a:rPr lang="zh-CN" altLang="en-US" sz="1800" b="1">
                <a:latin typeface="楷体" panose="02010609060101010101" pitchFamily="49" charset="-122"/>
                <a:ea typeface="楷体" panose="02010609060101010101" pitchFamily="49" charset="-122"/>
              </a:rPr>
              <a:t>中不断抽出瓶内空气的过程中，声音有何变化？</a:t>
            </a:r>
          </a:p>
        </p:txBody>
      </p:sp>
      <p:pic>
        <p:nvPicPr>
          <p:cNvPr id="39940" name="图片 5" descr="微信图片_20210629105311">
            <a:extLst>
              <a:ext uri="{FF2B5EF4-FFF2-40B4-BE49-F238E27FC236}">
                <a16:creationId xmlns:a16="http://schemas.microsoft.com/office/drawing/2014/main" id="{60C2B881-8943-4A15-93FE-2C9B0BBE18BF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lum bright="18000" contras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8" t="22305" r="11555" b="17963"/>
          <a:stretch>
            <a:fillRect/>
          </a:stretch>
        </p:blipFill>
        <p:spPr bwMode="auto">
          <a:xfrm>
            <a:off x="1385888" y="2649142"/>
            <a:ext cx="1858566" cy="1864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图片 6" descr="微信图片_20210629110135">
            <a:extLst>
              <a:ext uri="{FF2B5EF4-FFF2-40B4-BE49-F238E27FC236}">
                <a16:creationId xmlns:a16="http://schemas.microsoft.com/office/drawing/2014/main" id="{4745261D-C41D-4E90-BDAE-EDD2530D7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contrast="8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49" t="18124" r="30618" b="26549"/>
          <a:stretch>
            <a:fillRect/>
          </a:stretch>
        </p:blipFill>
        <p:spPr bwMode="auto">
          <a:xfrm rot="16200000">
            <a:off x="3635574" y="2711649"/>
            <a:ext cx="1864519" cy="1729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图片 7" descr="微信图片_20210629110142">
            <a:extLst>
              <a:ext uri="{FF2B5EF4-FFF2-40B4-BE49-F238E27FC236}">
                <a16:creationId xmlns:a16="http://schemas.microsoft.com/office/drawing/2014/main" id="{249BE515-12A1-4EA9-A78D-627309FB8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6000" contras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49" t="24278" r="21149" b="46370"/>
          <a:stretch>
            <a:fillRect/>
          </a:stretch>
        </p:blipFill>
        <p:spPr bwMode="auto">
          <a:xfrm>
            <a:off x="5792391" y="2622947"/>
            <a:ext cx="1889522" cy="1875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内容占位符 2">
            <a:extLst>
              <a:ext uri="{FF2B5EF4-FFF2-40B4-BE49-F238E27FC236}">
                <a16:creationId xmlns:a16="http://schemas.microsoft.com/office/drawing/2014/main" id="{50620296-C201-4C7B-ACFA-9BF06CDD14DB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69194" y="682230"/>
            <a:ext cx="6716316" cy="4254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zh-CN" altLang="en-US" sz="24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【结</a:t>
            </a:r>
            <a:r>
              <a:rPr lang="en-US" altLang="zh-CN" sz="24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24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论】</a:t>
            </a:r>
          </a:p>
          <a:p>
            <a:pPr>
              <a:spcBef>
                <a:spcPct val="20000"/>
              </a:spcBef>
            </a:pPr>
            <a:r>
              <a:rPr lang="en-US" altLang="zh-CN" sz="2100" b="1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</a:rPr>
              <a:t>声音可以在固体、液体、气体中传播</a:t>
            </a:r>
            <a:r>
              <a:rPr lang="zh-CN" altLang="zh-CN" sz="2100" b="1">
                <a:latin typeface="楷体" panose="02010609060101010101" pitchFamily="49" charset="-122"/>
                <a:ea typeface="楷体" panose="02010609060101010101" pitchFamily="49" charset="-122"/>
              </a:rPr>
              <a:t>；</a:t>
            </a:r>
          </a:p>
          <a:p>
            <a:pPr>
              <a:spcBef>
                <a:spcPct val="20000"/>
              </a:spcBef>
            </a:pPr>
            <a:r>
              <a:rPr lang="zh-CN" altLang="zh-CN" sz="2100" b="1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100" b="1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</a:rPr>
              <a:t>固体的传声效果比气体好；</a:t>
            </a:r>
            <a:endParaRPr lang="zh-CN" altLang="zh-CN" sz="21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spcBef>
                <a:spcPct val="20000"/>
              </a:spcBef>
            </a:pPr>
            <a:endParaRPr lang="zh-CN" altLang="zh-CN" sz="21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spcBef>
                <a:spcPct val="20000"/>
              </a:spcBef>
            </a:pPr>
            <a:r>
              <a:rPr lang="en-US" altLang="zh-CN" sz="2100" b="1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1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声音不能在真空中传播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</a:rPr>
              <a:t>，即</a:t>
            </a:r>
            <a:r>
              <a:rPr lang="zh-CN" altLang="en-US" sz="21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声音的传播需要介质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</a:rPr>
              <a:t>；</a:t>
            </a:r>
          </a:p>
          <a:p>
            <a:pPr>
              <a:spcBef>
                <a:spcPct val="20000"/>
              </a:spcBef>
            </a:pP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100" b="1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en-US" sz="21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spcBef>
                <a:spcPct val="20000"/>
              </a:spcBef>
            </a:pPr>
            <a:r>
              <a:rPr lang="en-US" altLang="zh-CN" sz="21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3.</a:t>
            </a:r>
            <a:r>
              <a:rPr lang="zh-CN" altLang="en-US" sz="21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实验推理法：对于无法通过实验直接得出的物理规律，我们可以在实验的基础上通过推理得出</a:t>
            </a:r>
            <a:r>
              <a:rPr lang="zh-CN" altLang="en-US" sz="21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。</a:t>
            </a:r>
          </a:p>
          <a:p>
            <a:pPr>
              <a:spcBef>
                <a:spcPct val="20000"/>
              </a:spcBef>
            </a:pP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 </a:t>
            </a:r>
            <a:r>
              <a:rPr lang="en-US" altLang="zh-CN" sz="2100" b="1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   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例如：我们实验观察到随着瓶内的空气越来越少，听到的声音就越来越小，在此基础上，我们可以得出声音不能在真空中传播。</a:t>
            </a:r>
            <a:endParaRPr lang="en-US" altLang="zh-CN" sz="21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内容占位符 2">
            <a:extLst>
              <a:ext uri="{FF2B5EF4-FFF2-40B4-BE49-F238E27FC236}">
                <a16:creationId xmlns:a16="http://schemas.microsoft.com/office/drawing/2014/main" id="{B299BBE8-0CC7-4FD2-9273-F027003FA30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69195" y="33338"/>
            <a:ext cx="6226969" cy="391716"/>
          </a:xfrm>
        </p:spPr>
        <p:txBody>
          <a:bodyPr/>
          <a:lstStyle/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【三、声波与声速】</a:t>
            </a:r>
          </a:p>
          <a:p>
            <a:pPr marL="0" indent="0">
              <a:buNone/>
            </a:pPr>
            <a:endParaRPr lang="zh-CN" altLang="en-US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1987" name="内容占位符 2">
            <a:extLst>
              <a:ext uri="{FF2B5EF4-FFF2-40B4-BE49-F238E27FC236}">
                <a16:creationId xmlns:a16="http://schemas.microsoft.com/office/drawing/2014/main" id="{95852203-58DD-417F-A625-2E613A35C9D3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69194" y="682229"/>
            <a:ext cx="6711554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zh-CN" altLang="en-US" sz="24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【读一读】阅读课本</a:t>
            </a:r>
            <a:r>
              <a:rPr lang="en-US" altLang="zh-CN" sz="24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P9-P10</a:t>
            </a:r>
            <a:r>
              <a:rPr lang="zh-CN" altLang="en-US" sz="24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，回答问题</a:t>
            </a:r>
          </a:p>
          <a:p>
            <a:pPr>
              <a:spcBef>
                <a:spcPct val="20000"/>
              </a:spcBef>
            </a:pPr>
            <a:r>
              <a:rPr lang="en-US" altLang="zh-CN" sz="1800" b="1">
                <a:latin typeface="楷体" panose="02010609060101010101" pitchFamily="49" charset="-122"/>
                <a:ea typeface="楷体" panose="02010609060101010101" pitchFamily="49" charset="-122"/>
              </a:rPr>
              <a:t>a.</a:t>
            </a:r>
            <a:r>
              <a:rPr lang="zh-CN" altLang="en-US" sz="1800" b="1">
                <a:latin typeface="楷体" panose="02010609060101010101" pitchFamily="49" charset="-122"/>
                <a:ea typeface="楷体" panose="02010609060101010101" pitchFamily="49" charset="-122"/>
              </a:rPr>
              <a:t>声音在介质中是如何传播的？</a:t>
            </a:r>
          </a:p>
          <a:p>
            <a:pPr>
              <a:spcBef>
                <a:spcPct val="20000"/>
              </a:spcBef>
            </a:pPr>
            <a:r>
              <a:rPr lang="en-US" altLang="zh-CN" sz="1800" b="1">
                <a:latin typeface="楷体" panose="02010609060101010101" pitchFamily="49" charset="-122"/>
                <a:ea typeface="楷体" panose="02010609060101010101" pitchFamily="49" charset="-122"/>
              </a:rPr>
              <a:t>b.</a:t>
            </a:r>
            <a:r>
              <a:rPr lang="zh-CN" altLang="en-US" sz="1800" b="1">
                <a:latin typeface="楷体" panose="02010609060101010101" pitchFamily="49" charset="-122"/>
                <a:ea typeface="楷体" panose="02010609060101010101" pitchFamily="49" charset="-122"/>
              </a:rPr>
              <a:t>声音在不同的介质中的传播速度是多少？</a:t>
            </a:r>
          </a:p>
        </p:txBody>
      </p:sp>
      <p:grpSp>
        <p:nvGrpSpPr>
          <p:cNvPr id="41988" name="组合 3">
            <a:extLst>
              <a:ext uri="{FF2B5EF4-FFF2-40B4-BE49-F238E27FC236}">
                <a16:creationId xmlns:a16="http://schemas.microsoft.com/office/drawing/2014/main" id="{919F3ED9-FA25-4228-9E68-95B25EFE68F5}"/>
              </a:ext>
            </a:extLst>
          </p:cNvPr>
          <p:cNvGrpSpPr>
            <a:grpSpLocks/>
          </p:cNvGrpSpPr>
          <p:nvPr/>
        </p:nvGrpSpPr>
        <p:grpSpPr bwMode="auto">
          <a:xfrm>
            <a:off x="1215630" y="2031207"/>
            <a:ext cx="6665119" cy="2903935"/>
            <a:chOff x="46" y="4266"/>
            <a:chExt cx="14102" cy="6096"/>
          </a:xfrm>
        </p:grpSpPr>
        <p:sp>
          <p:nvSpPr>
            <p:cNvPr id="41989" name="内容占位符 2">
              <a:extLst>
                <a:ext uri="{FF2B5EF4-FFF2-40B4-BE49-F238E27FC236}">
                  <a16:creationId xmlns:a16="http://schemas.microsoft.com/office/drawing/2014/main" id="{5514AE09-08AE-4BDC-8FD6-0AD52CA7CD69}"/>
                </a:ext>
              </a:extLst>
            </p:cNvPr>
            <p:cNvSpPr>
              <a:spLocks noGrp="1" noChangeArrowheads="1"/>
            </p:cNvSpPr>
            <p:nvPr/>
          </p:nvSpPr>
          <p:spPr bwMode="auto">
            <a:xfrm>
              <a:off x="46" y="4266"/>
              <a:ext cx="14102" cy="60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zh-CN" altLang="en-US" sz="2400" b="1">
                  <a:solidFill>
                    <a:srgbClr val="333399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【结</a:t>
              </a:r>
              <a:r>
                <a:rPr lang="en-US" altLang="zh-CN" sz="2400" b="1">
                  <a:solidFill>
                    <a:srgbClr val="333399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 </a:t>
              </a:r>
              <a:r>
                <a:rPr lang="zh-CN" altLang="en-US" sz="2400" b="1">
                  <a:solidFill>
                    <a:srgbClr val="333399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论】</a:t>
              </a:r>
            </a:p>
            <a:p>
              <a:pPr>
                <a:spcBef>
                  <a:spcPct val="20000"/>
                </a:spcBef>
              </a:pPr>
              <a:r>
                <a:rPr lang="en-US" altLang="zh-CN" sz="1800" b="1">
                  <a:latin typeface="楷体" panose="02010609060101010101" pitchFamily="49" charset="-122"/>
                  <a:ea typeface="楷体" panose="02010609060101010101" pitchFamily="49" charset="-122"/>
                </a:rPr>
                <a:t>1.</a:t>
              </a:r>
              <a:r>
                <a:rPr lang="zh-CN" altLang="en-US" sz="1800" b="1">
                  <a:latin typeface="楷体" panose="02010609060101010101" pitchFamily="49" charset="-122"/>
                  <a:ea typeface="楷体" panose="02010609060101010101" pitchFamily="49" charset="-122"/>
                </a:rPr>
                <a:t>声音是以</a:t>
              </a:r>
              <a:r>
                <a:rPr lang="zh-CN" altLang="en-US" sz="1800" b="1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声波</a:t>
              </a:r>
              <a:r>
                <a:rPr lang="zh-CN" altLang="en-US" sz="1800" b="1">
                  <a:latin typeface="楷体" panose="02010609060101010101" pitchFamily="49" charset="-122"/>
                  <a:ea typeface="楷体" panose="02010609060101010101" pitchFamily="49" charset="-122"/>
                </a:rPr>
                <a:t>的形式在介质中传播的；</a:t>
              </a:r>
            </a:p>
            <a:p>
              <a:pPr>
                <a:spcBef>
                  <a:spcPct val="20000"/>
                </a:spcBef>
              </a:pPr>
              <a:r>
                <a:rPr lang="en-US" altLang="zh-CN" sz="1800" b="1">
                  <a:latin typeface="楷体" panose="02010609060101010101" pitchFamily="49" charset="-122"/>
                  <a:ea typeface="楷体" panose="02010609060101010101" pitchFamily="49" charset="-122"/>
                </a:rPr>
                <a:t>2.</a:t>
              </a:r>
              <a:r>
                <a:rPr lang="zh-CN" altLang="en-US" sz="1800" b="1">
                  <a:latin typeface="楷体" panose="02010609060101010101" pitchFamily="49" charset="-122"/>
                  <a:ea typeface="楷体" panose="02010609060101010101" pitchFamily="49" charset="-122"/>
                </a:rPr>
                <a:t>声音在不同介质中的传播速度一般不同；</a:t>
              </a:r>
            </a:p>
            <a:p>
              <a:pPr>
                <a:spcBef>
                  <a:spcPct val="20000"/>
                </a:spcBef>
              </a:pPr>
              <a:r>
                <a:rPr lang="zh-CN" altLang="en-US" sz="1800" b="1">
                  <a:latin typeface="楷体" panose="02010609060101010101" pitchFamily="49" charset="-122"/>
                  <a:ea typeface="楷体" panose="02010609060101010101" pitchFamily="49" charset="-122"/>
                </a:rPr>
                <a:t> </a:t>
              </a:r>
              <a:r>
                <a:rPr lang="en-US" altLang="zh-CN" sz="1800" b="1">
                  <a:latin typeface="楷体" panose="02010609060101010101" pitchFamily="49" charset="-122"/>
                  <a:ea typeface="楷体" panose="02010609060101010101" pitchFamily="49" charset="-122"/>
                </a:rPr>
                <a:t> </a:t>
              </a:r>
              <a:r>
                <a:rPr lang="zh-CN" altLang="en-US" sz="1800" b="1">
                  <a:latin typeface="楷体" panose="02010609060101010101" pitchFamily="49" charset="-122"/>
                  <a:ea typeface="楷体" panose="02010609060101010101" pitchFamily="49" charset="-122"/>
                </a:rPr>
                <a:t>声音的传播速度还与介质的温度有关；</a:t>
              </a:r>
            </a:p>
            <a:p>
              <a:pPr>
                <a:spcBef>
                  <a:spcPct val="20000"/>
                </a:spcBef>
              </a:pPr>
              <a:r>
                <a:rPr lang="en-US" altLang="zh-CN" sz="1800" b="1">
                  <a:latin typeface="楷体" panose="02010609060101010101" pitchFamily="49" charset="-122"/>
                  <a:ea typeface="楷体" panose="02010609060101010101" pitchFamily="49" charset="-122"/>
                </a:rPr>
                <a:t>  </a:t>
              </a:r>
              <a:r>
                <a:rPr lang="zh-CN" altLang="en-US" sz="1800" b="1">
                  <a:latin typeface="楷体" panose="02010609060101010101" pitchFamily="49" charset="-122"/>
                  <a:ea typeface="楷体" panose="02010609060101010101" pitchFamily="49" charset="-122"/>
                </a:rPr>
                <a:t>声音在空气中的传播速度约为</a:t>
              </a:r>
              <a:r>
                <a:rPr lang="en-US" altLang="zh-CN" sz="1800" b="1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340m/s</a:t>
              </a:r>
              <a:r>
                <a:rPr lang="zh-CN" altLang="en-US" sz="1800" b="1">
                  <a:latin typeface="楷体" panose="02010609060101010101" pitchFamily="49" charset="-122"/>
                  <a:ea typeface="楷体" panose="02010609060101010101" pitchFamily="49" charset="-122"/>
                </a:rPr>
                <a:t>；</a:t>
              </a:r>
            </a:p>
            <a:p>
              <a:pPr>
                <a:spcBef>
                  <a:spcPct val="20000"/>
                </a:spcBef>
              </a:pPr>
              <a:r>
                <a:rPr lang="en-US" altLang="zh-CN" sz="1800" b="1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3.</a:t>
              </a:r>
              <a:r>
                <a:rPr lang="zh-CN" altLang="en-US" sz="1800" b="1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类比法：用一个</a:t>
              </a:r>
              <a:r>
                <a:rPr lang="zh-CN" altLang="en-US" sz="1800" b="1" u="sng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相似的</a:t>
              </a:r>
              <a:r>
                <a:rPr lang="zh-CN" altLang="en-US" sz="1800" b="1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直观物理现象来类比一个无法直观描述的物理现象；</a:t>
              </a:r>
            </a:p>
            <a:p>
              <a:pPr>
                <a:spcBef>
                  <a:spcPct val="20000"/>
                </a:spcBef>
              </a:pPr>
              <a:r>
                <a:rPr lang="en-US" altLang="zh-CN" sz="1800" b="1">
                  <a:latin typeface="楷体" panose="02010609060101010101" pitchFamily="49" charset="-122"/>
                  <a:ea typeface="楷体" panose="02010609060101010101" pitchFamily="49" charset="-122"/>
                </a:rPr>
                <a:t>  </a:t>
              </a:r>
              <a:r>
                <a:rPr lang="zh-CN" altLang="en-US" sz="1800" b="1">
                  <a:latin typeface="楷体" panose="02010609060101010101" pitchFamily="49" charset="-122"/>
                  <a:ea typeface="楷体" panose="02010609060101010101" pitchFamily="49" charset="-122"/>
                </a:rPr>
                <a:t>例如：用水波来类比声波。</a:t>
              </a:r>
            </a:p>
          </p:txBody>
        </p:sp>
        <p:pic>
          <p:nvPicPr>
            <p:cNvPr id="41990" name="图片 7" descr="微信图片_20210629110142">
              <a:extLst>
                <a:ext uri="{FF2B5EF4-FFF2-40B4-BE49-F238E27FC236}">
                  <a16:creationId xmlns:a16="http://schemas.microsoft.com/office/drawing/2014/main" id="{FA8BB6B0-00FA-41FE-859E-674C71F9B6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lum bright="24000" contrast="7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2" t="65825" r="19370" b="10068"/>
            <a:stretch>
              <a:fillRect/>
            </a:stretch>
          </p:blipFill>
          <p:spPr bwMode="auto">
            <a:xfrm>
              <a:off x="9241" y="5044"/>
              <a:ext cx="4360" cy="26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内容占位符 2">
            <a:extLst>
              <a:ext uri="{FF2B5EF4-FFF2-40B4-BE49-F238E27FC236}">
                <a16:creationId xmlns:a16="http://schemas.microsoft.com/office/drawing/2014/main" id="{24EB16B7-C45A-4290-B038-0F4003F4B501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69194" y="682230"/>
            <a:ext cx="6716316" cy="464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zh-CN" altLang="en-US" sz="2400" b="1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【拓展</a:t>
            </a:r>
            <a:r>
              <a:rPr lang="en-US" altLang="zh-CN" sz="2400" b="1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400" b="1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】回声现象</a:t>
            </a:r>
            <a:endParaRPr lang="zh-CN" altLang="en-US" sz="21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3011" name="图片 2">
            <a:extLst>
              <a:ext uri="{FF2B5EF4-FFF2-40B4-BE49-F238E27FC236}">
                <a16:creationId xmlns:a16="http://schemas.microsoft.com/office/drawing/2014/main" id="{873E08B5-FB4E-4B0F-8FE2-9A0376288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4" y="1113236"/>
            <a:ext cx="5955506" cy="185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图片 3">
            <a:extLst>
              <a:ext uri="{FF2B5EF4-FFF2-40B4-BE49-F238E27FC236}">
                <a16:creationId xmlns:a16="http://schemas.microsoft.com/office/drawing/2014/main" id="{DB3502C1-91AC-4B47-A151-86FC4A394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310" y="3124201"/>
            <a:ext cx="6415088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0800,&quot;width&quot;:8100}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733</Words>
  <Application>Microsoft Office PowerPoint</Application>
  <PresentationFormat>全屏显示(16:9)</PresentationFormat>
  <Paragraphs>74</Paragraphs>
  <Slides>15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5" baseType="lpstr">
      <vt:lpstr>等线</vt:lpstr>
      <vt:lpstr>黑体</vt:lpstr>
      <vt:lpstr>华文细黑</vt:lpstr>
      <vt:lpstr>楷体</vt:lpstr>
      <vt:lpstr>楷体_GB2312</vt:lpstr>
      <vt:lpstr>Arial</vt:lpstr>
      <vt:lpstr>Calibri</vt:lpstr>
      <vt:lpstr>Calibri Light</vt:lpstr>
      <vt:lpstr>Times New Roman</vt:lpstr>
      <vt:lpstr>Office 主题​​</vt:lpstr>
      <vt:lpstr>第一章   声现象</vt:lpstr>
      <vt:lpstr>    我们生活在一个充满声音的世界中，声音是平凡的，又是奇特的，声音丰富并改变着我们的生活；     那么声音究竟是什么？它有那些特性？它给我们带来了什么？     从本节课开始，让我们带着疑问和好奇，一起走进奇妙的声音世界！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第一章   声现象</dc:title>
  <dc:creator>lenovo07</dc:creator>
  <cp:lastModifiedBy>lenovo07</cp:lastModifiedBy>
  <cp:revision>2</cp:revision>
  <dcterms:created xsi:type="dcterms:W3CDTF">2021-09-03T05:57:51Z</dcterms:created>
  <dcterms:modified xsi:type="dcterms:W3CDTF">2021-09-03T05:59:27Z</dcterms:modified>
</cp:coreProperties>
</file>