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453" r:id="rId3"/>
    <p:sldId id="454" r:id="rId4"/>
    <p:sldId id="405" r:id="rId5"/>
    <p:sldId id="455" r:id="rId6"/>
    <p:sldId id="489" r:id="rId7"/>
    <p:sldId id="457" r:id="rId8"/>
    <p:sldId id="456" r:id="rId9"/>
    <p:sldId id="458" r:id="rId10"/>
    <p:sldId id="493" r:id="rId11"/>
    <p:sldId id="494" r:id="rId12"/>
    <p:sldId id="491" r:id="rId13"/>
    <p:sldId id="462" r:id="rId14"/>
    <p:sldId id="463" r:id="rId15"/>
    <p:sldId id="465" r:id="rId16"/>
    <p:sldId id="464" r:id="rId17"/>
    <p:sldId id="495" r:id="rId18"/>
    <p:sldId id="466" r:id="rId19"/>
    <p:sldId id="467" r:id="rId20"/>
    <p:sldId id="496" r:id="rId21"/>
    <p:sldId id="470" r:id="rId22"/>
    <p:sldId id="469" r:id="rId23"/>
    <p:sldId id="471" r:id="rId24"/>
    <p:sldId id="472" r:id="rId25"/>
    <p:sldId id="473" r:id="rId26"/>
    <p:sldId id="474" r:id="rId27"/>
    <p:sldId id="475" r:id="rId28"/>
    <p:sldId id="476" r:id="rId29"/>
    <p:sldId id="497" r:id="rId30"/>
    <p:sldId id="417" r:id="rId31"/>
  </p:sldIdLst>
  <p:sldSz cx="11837670" cy="665607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  <a:srgbClr val="D26B62"/>
    <a:srgbClr val="F8B56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72" autoAdjust="0"/>
    <p:restoredTop sz="97168" autoAdjust="0"/>
  </p:normalViewPr>
  <p:slideViewPr>
    <p:cSldViewPr>
      <p:cViewPr>
        <p:scale>
          <a:sx n="75" d="100"/>
          <a:sy n="75" d="100"/>
        </p:scale>
        <p:origin x="-110" y="103"/>
      </p:cViewPr>
      <p:guideLst>
        <p:guide orient="horz" pos="2164"/>
        <p:guide pos="36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tags" Target="tags/tag22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tags" Target="../tags/tag26.xml" /><Relationship Id="rId7" Type="http://schemas.openxmlformats.org/officeDocument/2006/relationships/tags" Target="../tags/tag27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4CBB3-7F08-4A85-B973-D4E625D1AF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CFC83-A116-4AB3-92B2-74A99445C8F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Relationship Id="rId6" Type="http://schemas.openxmlformats.org/officeDocument/2006/relationships/tags" Target="../tags/tag37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6.xml" /><Relationship Id="rId4" Type="http://schemas.openxmlformats.org/officeDocument/2006/relationships/tags" Target="../tags/tag217.xml" /><Relationship Id="rId5" Type="http://schemas.openxmlformats.org/officeDocument/2006/relationships/tags" Target="../tags/tag218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tags" Target="../tags/tag6.xml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image" Target="../media/image1.jpeg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6" name="文本占位符 6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918201" y="3328194"/>
            <a:ext cx="4858577" cy="715167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>
              <a:buNone/>
              <a:defRPr sz="35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教师会议副标题输入处</a:t>
            </a:r>
            <a:endParaRPr lang="zh-CN" altLang="en-US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276317" y="4471202"/>
            <a:ext cx="2357453" cy="715167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>
              <a:buNone/>
              <a:defRPr sz="21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>
                <a:solidFill>
                  <a:schemeClr val="tx1"/>
                </a:solidFill>
              </a:rPr>
              <a:t>主讲人：某某某</a:t>
            </a:r>
            <a:endParaRPr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5133176" y="2185186"/>
            <a:ext cx="6357982" cy="1000132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华二黄中教师会议主题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1900" y="1553158"/>
            <a:ext cx="10654189" cy="4392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1" name="图片 2" descr="gic19414229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2"/>
          <a:srcRect b="23492"/>
          <a:stretch>
            <a:fillRect/>
          </a:stretch>
        </p:blipFill>
        <p:spPr bwMode="auto">
          <a:xfrm>
            <a:off x="-3175" y="1473200"/>
            <a:ext cx="3298825" cy="3937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平行四边形 11"/>
          <p:cNvSpPr/>
          <p:nvPr userDrawn="1">
            <p:custDataLst>
              <p:tags r:id="rId4"/>
            </p:custDataLst>
          </p:nvPr>
        </p:nvSpPr>
        <p:spPr>
          <a:xfrm>
            <a:off x="1989138" y="1412875"/>
            <a:ext cx="3937000" cy="4013200"/>
          </a:xfrm>
          <a:prstGeom prst="parallelogram">
            <a:avLst>
              <a:gd name="adj" fmla="val 33549"/>
            </a:avLst>
          </a:prstGeom>
          <a:solidFill>
            <a:sysClr val="window" lastClr="FFF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ysClr val="window" lastClr="FFFC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15404" y="443759"/>
            <a:ext cx="3818059" cy="1553157"/>
          </a:xfrm>
        </p:spPr>
        <p:txBody>
          <a:bodyPr lIns="88770" tIns="44385" rIns="88770" bIns="44385" anchor="b"/>
          <a:lstStyle>
            <a:lvl1pPr>
              <a:defRPr sz="23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32687" y="958397"/>
            <a:ext cx="5992981" cy="4730350"/>
          </a:xfrm>
        </p:spPr>
        <p:txBody>
          <a:bodyPr lIns="88770" tIns="44385" rIns="88770" bIns="44385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15404" y="1996916"/>
            <a:ext cx="3818059" cy="3699535"/>
          </a:xfrm>
        </p:spPr>
        <p:txBody>
          <a:bodyPr lIns="88770" tIns="44385" rIns="88770" bIns="44385"/>
          <a:lstStyle>
            <a:lvl1pPr marL="0" indent="0">
              <a:buNone/>
              <a:defRPr sz="1200"/>
            </a:lvl1pPr>
            <a:lvl2pPr marL="332740" indent="0">
              <a:buNone/>
              <a:defRPr sz="1000"/>
            </a:lvl2pPr>
            <a:lvl3pPr marL="665480" indent="0">
              <a:buNone/>
              <a:defRPr sz="900"/>
            </a:lvl3pPr>
            <a:lvl4pPr marL="998855" indent="0">
              <a:buNone/>
              <a:defRPr sz="700"/>
            </a:lvl4pPr>
            <a:lvl5pPr marL="1331595" indent="0">
              <a:buNone/>
              <a:defRPr sz="700"/>
            </a:lvl5pPr>
            <a:lvl6pPr marL="1664335" indent="0">
              <a:buNone/>
              <a:defRPr sz="700"/>
            </a:lvl6pPr>
            <a:lvl7pPr marL="1997075" indent="0">
              <a:buNone/>
              <a:defRPr sz="700"/>
            </a:lvl7pPr>
            <a:lvl8pPr marL="2330450" indent="0">
              <a:buNone/>
              <a:defRPr sz="700"/>
            </a:lvl8pPr>
            <a:lvl9pPr marL="2663190" indent="0">
              <a:buNone/>
              <a:defRPr sz="7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Only" preserve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386368" y="221869"/>
            <a:ext cx="11056713" cy="569771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386368" y="6061338"/>
            <a:ext cx="2963528" cy="46222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40427" y="6061338"/>
            <a:ext cx="3748596" cy="462227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479553" y="6061338"/>
            <a:ext cx="2963528" cy="462227"/>
          </a:xfrm>
        </p:spPr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itchFamily="34" charset="0"/>
                <a:ea typeface="宋体" pitchFamily="2" charset="-122"/>
                <a:cs typeface="+mn-ea"/>
              </a:rPr>
              <a:t/>
            </a:fld>
            <a:endParaRPr lang="en-US" altLang="zh-CN" sz="1400" strike="noStrike" noProof="1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tags" Target="../tags/tag20.xml" /><Relationship Id="rId8" Type="http://schemas.openxmlformats.org/officeDocument/2006/relationships/image" Target="../media/image2.jpeg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7"/>
          </p:custDataLst>
        </p:nvPr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28.xml" /><Relationship Id="rId3" Type="http://schemas.openxmlformats.org/officeDocument/2006/relationships/image" Target="../media/image3.jpeg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93.xml" /><Relationship Id="rId11" Type="http://schemas.openxmlformats.org/officeDocument/2006/relationships/tags" Target="../tags/tag94.xml" /><Relationship Id="rId12" Type="http://schemas.openxmlformats.org/officeDocument/2006/relationships/tags" Target="../tags/tag95.xml" /><Relationship Id="rId13" Type="http://schemas.openxmlformats.org/officeDocument/2006/relationships/tags" Target="../tags/tag96.xml" /><Relationship Id="rId14" Type="http://schemas.openxmlformats.org/officeDocument/2006/relationships/tags" Target="../tags/tag97.xml" /><Relationship Id="rId15" Type="http://schemas.openxmlformats.org/officeDocument/2006/relationships/tags" Target="../tags/tag98.xml" /><Relationship Id="rId2" Type="http://schemas.openxmlformats.org/officeDocument/2006/relationships/tags" Target="../tags/tag85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tags" Target="../tags/tag90.xml" /><Relationship Id="rId8" Type="http://schemas.openxmlformats.org/officeDocument/2006/relationships/tags" Target="../tags/tag91.xml" /><Relationship Id="rId9" Type="http://schemas.openxmlformats.org/officeDocument/2006/relationships/tags" Target="../tags/tag9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tags" Target="../tags/tag10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0.xml" /><Relationship Id="rId11" Type="http://schemas.openxmlformats.org/officeDocument/2006/relationships/tags" Target="../tags/tag111.xml" /><Relationship Id="rId12" Type="http://schemas.openxmlformats.org/officeDocument/2006/relationships/tags" Target="../tags/tag112.xml" /><Relationship Id="rId13" Type="http://schemas.openxmlformats.org/officeDocument/2006/relationships/tags" Target="../tags/tag113.xml" /><Relationship Id="rId14" Type="http://schemas.openxmlformats.org/officeDocument/2006/relationships/tags" Target="../tags/tag114.xml" /><Relationship Id="rId15" Type="http://schemas.openxmlformats.org/officeDocument/2006/relationships/tags" Target="../tags/tag115.xml" /><Relationship Id="rId16" Type="http://schemas.openxmlformats.org/officeDocument/2006/relationships/tags" Target="../tags/tag116.xml" /><Relationship Id="rId17" Type="http://schemas.openxmlformats.org/officeDocument/2006/relationships/tags" Target="../tags/tag117.xml" /><Relationship Id="rId18" Type="http://schemas.openxmlformats.org/officeDocument/2006/relationships/tags" Target="../tags/tag118.xml" /><Relationship Id="rId19" Type="http://schemas.openxmlformats.org/officeDocument/2006/relationships/tags" Target="../tags/tag119.xml" /><Relationship Id="rId2" Type="http://schemas.openxmlformats.org/officeDocument/2006/relationships/tags" Target="../tags/tag102.xml" /><Relationship Id="rId20" Type="http://schemas.openxmlformats.org/officeDocument/2006/relationships/tags" Target="../tags/tag120.xml" /><Relationship Id="rId3" Type="http://schemas.openxmlformats.org/officeDocument/2006/relationships/tags" Target="../tags/tag103.xml" /><Relationship Id="rId4" Type="http://schemas.openxmlformats.org/officeDocument/2006/relationships/tags" Target="../tags/tag104.xml" /><Relationship Id="rId5" Type="http://schemas.openxmlformats.org/officeDocument/2006/relationships/tags" Target="../tags/tag105.xml" /><Relationship Id="rId6" Type="http://schemas.openxmlformats.org/officeDocument/2006/relationships/tags" Target="../tags/tag106.xml" /><Relationship Id="rId7" Type="http://schemas.openxmlformats.org/officeDocument/2006/relationships/tags" Target="../tags/tag107.xml" /><Relationship Id="rId8" Type="http://schemas.openxmlformats.org/officeDocument/2006/relationships/tags" Target="../tags/tag108.xml" /><Relationship Id="rId9" Type="http://schemas.openxmlformats.org/officeDocument/2006/relationships/tags" Target="../tags/tag10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8.xml" /><Relationship Id="rId11" Type="http://schemas.openxmlformats.org/officeDocument/2006/relationships/tags" Target="../tags/tag129.xml" /><Relationship Id="rId12" Type="http://schemas.openxmlformats.org/officeDocument/2006/relationships/tags" Target="../tags/tag130.xml" /><Relationship Id="rId13" Type="http://schemas.openxmlformats.org/officeDocument/2006/relationships/tags" Target="../tags/tag131.xml" /><Relationship Id="rId2" Type="http://schemas.openxmlformats.org/officeDocument/2006/relationships/tags" Target="../tags/tag121.xml" /><Relationship Id="rId3" Type="http://schemas.openxmlformats.org/officeDocument/2006/relationships/tags" Target="../tags/tag122.xml" /><Relationship Id="rId4" Type="http://schemas.openxmlformats.org/officeDocument/2006/relationships/tags" Target="../tags/tag123.xml" /><Relationship Id="rId5" Type="http://schemas.openxmlformats.org/officeDocument/2006/relationships/tags" Target="../tags/tag124.xml" /><Relationship Id="rId6" Type="http://schemas.openxmlformats.org/officeDocument/2006/relationships/tags" Target="../tags/tag125.xml" /><Relationship Id="rId7" Type="http://schemas.openxmlformats.org/officeDocument/2006/relationships/image" Target="../media/image9.png" /><Relationship Id="rId8" Type="http://schemas.openxmlformats.org/officeDocument/2006/relationships/tags" Target="../tags/tag126.xml" /><Relationship Id="rId9" Type="http://schemas.openxmlformats.org/officeDocument/2006/relationships/tags" Target="../tags/tag12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32.xml" /><Relationship Id="rId3" Type="http://schemas.openxmlformats.org/officeDocument/2006/relationships/tags" Target="../tags/tag133.xml" /><Relationship Id="rId4" Type="http://schemas.openxmlformats.org/officeDocument/2006/relationships/tags" Target="../tags/tag134.xml" /><Relationship Id="rId5" Type="http://schemas.openxmlformats.org/officeDocument/2006/relationships/tags" Target="../tags/tag135.xml" /><Relationship Id="rId6" Type="http://schemas.openxmlformats.org/officeDocument/2006/relationships/tags" Target="../tags/tag13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37.xml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2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Relationship Id="rId7" Type="http://schemas.openxmlformats.org/officeDocument/2006/relationships/image" Target="../media/image10.jpeg" /><Relationship Id="rId8" Type="http://schemas.openxmlformats.org/officeDocument/2006/relationships/tags" Target="../tags/tag14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8.x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image" Target="../media/image11.jpeg" /><Relationship Id="rId7" Type="http://schemas.openxmlformats.org/officeDocument/2006/relationships/tags" Target="../tags/tag152.xml" /><Relationship Id="rId8" Type="http://schemas.openxmlformats.org/officeDocument/2006/relationships/tags" Target="../tags/tag15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0.xml" /><Relationship Id="rId11" Type="http://schemas.openxmlformats.org/officeDocument/2006/relationships/tags" Target="../tags/tag161.xml" /><Relationship Id="rId12" Type="http://schemas.openxmlformats.org/officeDocument/2006/relationships/tags" Target="../tags/tag162.xml" /><Relationship Id="rId2" Type="http://schemas.openxmlformats.org/officeDocument/2006/relationships/tags" Target="../tags/tag154.xml" /><Relationship Id="rId3" Type="http://schemas.openxmlformats.org/officeDocument/2006/relationships/image" Target="../media/image12.jpeg" /><Relationship Id="rId4" Type="http://schemas.openxmlformats.org/officeDocument/2006/relationships/tags" Target="../tags/tag155.xml" /><Relationship Id="rId5" Type="http://schemas.openxmlformats.org/officeDocument/2006/relationships/image" Target="../media/image13.jpeg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tags" Target="../tags/tag158.xml" /><Relationship Id="rId9" Type="http://schemas.openxmlformats.org/officeDocument/2006/relationships/tags" Target="../tags/tag15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63.xml" /><Relationship Id="rId3" Type="http://schemas.openxmlformats.org/officeDocument/2006/relationships/image" Target="../media/image12.jpeg" /><Relationship Id="rId4" Type="http://schemas.openxmlformats.org/officeDocument/2006/relationships/tags" Target="../tags/tag164.xml" /><Relationship Id="rId5" Type="http://schemas.openxmlformats.org/officeDocument/2006/relationships/image" Target="../media/image13.jpeg" /><Relationship Id="rId6" Type="http://schemas.openxmlformats.org/officeDocument/2006/relationships/tags" Target="../tags/tag165.xml" /><Relationship Id="rId7" Type="http://schemas.openxmlformats.org/officeDocument/2006/relationships/tags" Target="../tags/tag166.xml" /><Relationship Id="rId8" Type="http://schemas.openxmlformats.org/officeDocument/2006/relationships/tags" Target="../tags/tag167.xml" /><Relationship Id="rId9" Type="http://schemas.openxmlformats.org/officeDocument/2006/relationships/tags" Target="../tags/tag16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38.xml" /><Relationship Id="rId4" Type="http://schemas.openxmlformats.org/officeDocument/2006/relationships/image" Target="../media/image4.jpeg" /><Relationship Id="rId5" Type="http://schemas.openxmlformats.org/officeDocument/2006/relationships/tags" Target="../tags/tag39.xml" /><Relationship Id="rId6" Type="http://schemas.openxmlformats.org/officeDocument/2006/relationships/tags" Target="../tags/tag4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9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image" Target="../media/image14.jpeg" /><Relationship Id="rId6" Type="http://schemas.openxmlformats.org/officeDocument/2006/relationships/tags" Target="../tags/tag172.xml" /><Relationship Id="rId7" Type="http://schemas.openxmlformats.org/officeDocument/2006/relationships/hyperlink" Target="../&#21160;&#30011;&#28436;&#31034;&#65306;&#28023;&#38470;&#39118;&#30340;&#24418;&#25104;.exe" TargetMode="External" /><Relationship Id="rId8" Type="http://schemas.openxmlformats.org/officeDocument/2006/relationships/tags" Target="../tags/tag17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5.jpeg" /><Relationship Id="rId11" Type="http://schemas.openxmlformats.org/officeDocument/2006/relationships/tags" Target="../tags/tag182.xml" /><Relationship Id="rId2" Type="http://schemas.openxmlformats.org/officeDocument/2006/relationships/tags" Target="../tags/tag174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tags" Target="../tags/tag177.xml" /><Relationship Id="rId6" Type="http://schemas.openxmlformats.org/officeDocument/2006/relationships/tags" Target="../tags/tag178.xml" /><Relationship Id="rId7" Type="http://schemas.openxmlformats.org/officeDocument/2006/relationships/tags" Target="../tags/tag179.xml" /><Relationship Id="rId8" Type="http://schemas.openxmlformats.org/officeDocument/2006/relationships/tags" Target="../tags/tag180.xml" /><Relationship Id="rId9" Type="http://schemas.openxmlformats.org/officeDocument/2006/relationships/tags" Target="../tags/tag18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3.xml" /><Relationship Id="rId3" Type="http://schemas.openxmlformats.org/officeDocument/2006/relationships/image" Target="../media/image16.png" /><Relationship Id="rId4" Type="http://schemas.openxmlformats.org/officeDocument/2006/relationships/tags" Target="../tags/tag184.xml" /><Relationship Id="rId5" Type="http://schemas.openxmlformats.org/officeDocument/2006/relationships/hyperlink" Target="../&#26032;&#30693;&#35762;&#35299;&#65306;&#28909;&#23707;&#25928;&#24212;.mp4" TargetMode="External" /><Relationship Id="rId6" Type="http://schemas.openxmlformats.org/officeDocument/2006/relationships/tags" Target="../tags/tag185.xml" /><Relationship Id="rId7" Type="http://schemas.openxmlformats.org/officeDocument/2006/relationships/tags" Target="../tags/tag186.xml" /><Relationship Id="rId8" Type="http://schemas.openxmlformats.org/officeDocument/2006/relationships/tags" Target="../tags/tag187.xml" /><Relationship Id="rId9" Type="http://schemas.openxmlformats.org/officeDocument/2006/relationships/tags" Target="../tags/tag18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5.xml" /><Relationship Id="rId11" Type="http://schemas.openxmlformats.org/officeDocument/2006/relationships/vmlDrawing" Target="../drawings/vmlDrawing1.vml" /><Relationship Id="rId2" Type="http://schemas.openxmlformats.org/officeDocument/2006/relationships/tags" Target="../tags/tag189.xml" /><Relationship Id="rId3" Type="http://schemas.openxmlformats.org/officeDocument/2006/relationships/tags" Target="../tags/tag190.xml" /><Relationship Id="rId4" Type="http://schemas.openxmlformats.org/officeDocument/2006/relationships/tags" Target="../tags/tag191.xml" /><Relationship Id="rId5" Type="http://schemas.openxmlformats.org/officeDocument/2006/relationships/oleObject" Target="../embeddings/oleObject1.bin" TargetMode="Internal" /><Relationship Id="rId6" Type="http://schemas.openxmlformats.org/officeDocument/2006/relationships/image" Target="../media/image17.wmf" /><Relationship Id="rId7" Type="http://schemas.openxmlformats.org/officeDocument/2006/relationships/tags" Target="../tags/tag192.xml" /><Relationship Id="rId8" Type="http://schemas.openxmlformats.org/officeDocument/2006/relationships/tags" Target="../tags/tag193.xml" /><Relationship Id="rId9" Type="http://schemas.openxmlformats.org/officeDocument/2006/relationships/tags" Target="../tags/tag19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6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tags" Target="../tags/tag20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1.xml" /><Relationship Id="rId3" Type="http://schemas.openxmlformats.org/officeDocument/2006/relationships/tags" Target="../tags/tag202.xml" /><Relationship Id="rId4" Type="http://schemas.openxmlformats.org/officeDocument/2006/relationships/tags" Target="../tags/tag203.xml" /><Relationship Id="rId5" Type="http://schemas.openxmlformats.org/officeDocument/2006/relationships/tags" Target="../tags/tag20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5.xml" /><Relationship Id="rId3" Type="http://schemas.openxmlformats.org/officeDocument/2006/relationships/tags" Target="../tags/tag206.xml" /><Relationship Id="rId4" Type="http://schemas.openxmlformats.org/officeDocument/2006/relationships/tags" Target="../tags/tag207.xml" /><Relationship Id="rId5" Type="http://schemas.openxmlformats.org/officeDocument/2006/relationships/tags" Target="../tags/tag20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9.xml" /><Relationship Id="rId3" Type="http://schemas.openxmlformats.org/officeDocument/2006/relationships/tags" Target="../tags/tag210.xml" /><Relationship Id="rId4" Type="http://schemas.openxmlformats.org/officeDocument/2006/relationships/tags" Target="../tags/tag211.xml" /><Relationship Id="rId5" Type="http://schemas.openxmlformats.org/officeDocument/2006/relationships/tags" Target="../tags/tag21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13.xml" /><Relationship Id="rId3" Type="http://schemas.openxmlformats.org/officeDocument/2006/relationships/tags" Target="../tags/tag214.xml" /><Relationship Id="rId4" Type="http://schemas.openxmlformats.org/officeDocument/2006/relationships/tags" Target="../tags/tag215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19.xml" /><Relationship Id="rId4" Type="http://schemas.openxmlformats.org/officeDocument/2006/relationships/image" Target="../media/image18.png" /><Relationship Id="rId5" Type="http://schemas.openxmlformats.org/officeDocument/2006/relationships/tags" Target="../tags/tag22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41.xml" /><Relationship Id="rId3" Type="http://schemas.openxmlformats.org/officeDocument/2006/relationships/tags" Target="../tags/tag4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3.xml" /><Relationship Id="rId3" Type="http://schemas.openxmlformats.org/officeDocument/2006/relationships/tags" Target="../tags/tag44.xml" /><Relationship Id="rId4" Type="http://schemas.openxmlformats.org/officeDocument/2006/relationships/tags" Target="../tags/tag45.xml" /><Relationship Id="rId5" Type="http://schemas.openxmlformats.org/officeDocument/2006/relationships/tags" Target="../tags/tag4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47.xml" /><Relationship Id="rId3" Type="http://schemas.openxmlformats.org/officeDocument/2006/relationships/image" Target="../media/image5.png" /><Relationship Id="rId4" Type="http://schemas.openxmlformats.org/officeDocument/2006/relationships/tags" Target="../tags/tag48.xml" /><Relationship Id="rId5" Type="http://schemas.openxmlformats.org/officeDocument/2006/relationships/tags" Target="../tags/tag49.xml" /><Relationship Id="rId6" Type="http://schemas.openxmlformats.org/officeDocument/2006/relationships/tags" Target="../tags/tag50.xml" /><Relationship Id="rId7" Type="http://schemas.openxmlformats.org/officeDocument/2006/relationships/tags" Target="../tags/tag51.xml" /><Relationship Id="rId8" Type="http://schemas.openxmlformats.org/officeDocument/2006/relationships/tags" Target="../tags/tag52.xml" /><Relationship Id="rId9" Type="http://schemas.openxmlformats.org/officeDocument/2006/relationships/tags" Target="../tags/tag5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4.xml" /><Relationship Id="rId3" Type="http://schemas.openxmlformats.org/officeDocument/2006/relationships/tags" Target="../tags/tag55.xml" /><Relationship Id="rId4" Type="http://schemas.openxmlformats.org/officeDocument/2006/relationships/tags" Target="../tags/tag56.xml" /><Relationship Id="rId5" Type="http://schemas.openxmlformats.org/officeDocument/2006/relationships/image" Target="../media/image6.jpeg" /><Relationship Id="rId6" Type="http://schemas.openxmlformats.org/officeDocument/2006/relationships/tags" Target="../tags/tag57.xml" /><Relationship Id="rId7" Type="http://schemas.openxmlformats.org/officeDocument/2006/relationships/tags" Target="../tags/tag58.xml" /><Relationship Id="rId8" Type="http://schemas.openxmlformats.org/officeDocument/2006/relationships/tags" Target="../tags/tag5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0.xml" /><Relationship Id="rId3" Type="http://schemas.openxmlformats.org/officeDocument/2006/relationships/tags" Target="../tags/tag61.xml" /><Relationship Id="rId4" Type="http://schemas.openxmlformats.org/officeDocument/2006/relationships/image" Target="../media/image7.png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3.xml" /><Relationship Id="rId11" Type="http://schemas.openxmlformats.org/officeDocument/2006/relationships/tags" Target="../tags/tag74.xml" /><Relationship Id="rId12" Type="http://schemas.openxmlformats.org/officeDocument/2006/relationships/tags" Target="../tags/tag75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tags" Target="../tags/tag70.xml" /><Relationship Id="rId8" Type="http://schemas.openxmlformats.org/officeDocument/2006/relationships/tags" Target="../tags/tag71.xml" /><Relationship Id="rId9" Type="http://schemas.openxmlformats.org/officeDocument/2006/relationships/tags" Target="../tags/tag7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.png" /><Relationship Id="rId11" Type="http://schemas.openxmlformats.org/officeDocument/2006/relationships/tags" Target="../tags/tag84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tags" Target="../tags/tag82.xml" /><Relationship Id="rId9" Type="http://schemas.openxmlformats.org/officeDocument/2006/relationships/tags" Target="../tags/tag83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145" name="Picture 2" descr="01775070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6" y="11711"/>
            <a:ext cx="11825657" cy="66446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3"/>
          <p:cNvSpPr txBox="1"/>
          <p:nvPr>
            <p:custDataLst>
              <p:tags r:id="rId5"/>
            </p:custDataLst>
          </p:nvPr>
        </p:nvSpPr>
        <p:spPr>
          <a:xfrm>
            <a:off x="2282821" y="1371340"/>
            <a:ext cx="7272347" cy="685978"/>
          </a:xfrm>
          <a:prstGeom prst="rect">
            <a:avLst/>
          </a:prstGeom>
          <a:noFill/>
          <a:ln w="9525">
            <a:noFill/>
          </a:ln>
        </p:spPr>
        <p:txBody>
          <a:bodyPr lIns="88770" tIns="44385" rIns="88770" bIns="44385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900">
              <a:latin typeface="Arial" pitchFamily="34" charset="0"/>
            </a:endParaRPr>
          </a:p>
        </p:txBody>
      </p:sp>
      <p:sp>
        <p:nvSpPr>
          <p:cNvPr id="9220" name="Text Box 4"/>
          <p:cNvSpPr txBox="1"/>
          <p:nvPr>
            <p:custDataLst>
              <p:tags r:id="rId6"/>
            </p:custDataLst>
          </p:nvPr>
        </p:nvSpPr>
        <p:spPr>
          <a:xfrm>
            <a:off x="2353725" y="462250"/>
            <a:ext cx="7201443" cy="6436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88770" tIns="44385" rIns="88770" bIns="4438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D26B62"/>
                </a:solidFill>
                <a:latin typeface="+mn-ea"/>
              </a:rPr>
              <a:t>中午，沙子很烫而海水很凉。</a:t>
            </a:r>
          </a:p>
        </p:txBody>
      </p:sp>
      <p:sp>
        <p:nvSpPr>
          <p:cNvPr id="9221" name="AutoShape 5"/>
          <p:cNvSpPr/>
          <p:nvPr>
            <p:custDataLst>
              <p:tags r:id="rId7"/>
            </p:custDataLst>
          </p:nvPr>
        </p:nvSpPr>
        <p:spPr>
          <a:xfrm>
            <a:off x="3181459" y="3049304"/>
            <a:ext cx="840066" cy="838212"/>
          </a:xfrm>
          <a:prstGeom prst="wedgeRoundRectCallout">
            <a:avLst>
              <a:gd name="adj1" fmla="val -113486"/>
              <a:gd name="adj2" fmla="val 93708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8770" tIns="44385" rIns="88770" bIns="44385"/>
          <a:lstStyle/>
          <a:p>
            <a:pPr algn="ctr"/>
            <a:r>
              <a:rPr lang="zh-CN" altLang="en-US" sz="3900">
                <a:solidFill>
                  <a:srgbClr val="4F81BD"/>
                </a:solidFill>
                <a:latin typeface="+mn-ea"/>
              </a:rPr>
              <a:t>凉</a:t>
            </a:r>
          </a:p>
        </p:txBody>
      </p:sp>
      <p:sp>
        <p:nvSpPr>
          <p:cNvPr id="9222" name="AutoShape 6"/>
          <p:cNvSpPr/>
          <p:nvPr>
            <p:custDataLst>
              <p:tags r:id="rId8"/>
            </p:custDataLst>
          </p:nvPr>
        </p:nvSpPr>
        <p:spPr>
          <a:xfrm>
            <a:off x="5253107" y="4027732"/>
            <a:ext cx="840066" cy="768875"/>
          </a:xfrm>
          <a:prstGeom prst="wedgeRoundRectCallout">
            <a:avLst>
              <a:gd name="adj1" fmla="val 178806"/>
              <a:gd name="adj2" fmla="val 72519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8770" tIns="44385" rIns="88770" bIns="44385"/>
          <a:lstStyle/>
          <a:p>
            <a:pPr algn="ctr"/>
            <a:r>
              <a:rPr lang="zh-CN" altLang="en-US" sz="3900">
                <a:solidFill>
                  <a:srgbClr val="D26B62"/>
                </a:solidFill>
                <a:latin typeface="+mn-ea"/>
              </a:rPr>
              <a:t>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1"/>
      <p:bldP spid="92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5604" name="Text Box 4"/>
          <p:cNvSpPr txBox="1"/>
          <p:nvPr>
            <p:custDataLst>
              <p:tags r:id="rId3"/>
            </p:custDataLst>
          </p:nvPr>
        </p:nvSpPr>
        <p:spPr>
          <a:xfrm>
            <a:off x="286385" y="916940"/>
            <a:ext cx="23431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8000"/>
                </a:solidFill>
                <a:latin typeface="华文楷体" panose="02010600040101010101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solidFill>
                  <a:srgbClr val="008000"/>
                </a:solidFill>
                <a:latin typeface="华文楷体" panose="02010600040101010101" pitchFamily="2" charset="-122"/>
                <a:ea typeface="华文楷体" pitchFamily="2" charset="-122"/>
              </a:rPr>
              <a:t>3</a:t>
            </a:r>
            <a:r>
              <a:rPr lang="zh-CN" altLang="en-US" sz="2800" b="1">
                <a:solidFill>
                  <a:srgbClr val="008000"/>
                </a:solidFill>
                <a:latin typeface="华文楷体" panose="02010600040101010101" pitchFamily="2" charset="-122"/>
                <a:ea typeface="华文楷体" pitchFamily="2" charset="-122"/>
              </a:rPr>
              <a:t>）表格：</a:t>
            </a:r>
          </a:p>
        </p:txBody>
      </p:sp>
      <p:sp>
        <p:nvSpPr>
          <p:cNvPr id="15364" name="Text Box 61"/>
          <p:cNvSpPr txBox="1"/>
          <p:nvPr>
            <p:custDataLst>
              <p:tags r:id="rId4"/>
            </p:custDataLst>
          </p:nvPr>
        </p:nvSpPr>
        <p:spPr>
          <a:xfrm>
            <a:off x="7347333" y="3627820"/>
            <a:ext cx="309880" cy="3606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1745"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5736" name="Group 136"/>
          <p:cNvGraphicFramePr>
            <a:graphicFrameLocks noGrp="1"/>
          </p:cNvGraphicFramePr>
          <p:nvPr>
            <p:ph/>
            <p:custDataLst>
              <p:tags r:id="rId5"/>
            </p:custDataLst>
          </p:nvPr>
        </p:nvGraphicFramePr>
        <p:xfrm>
          <a:off x="2777448" y="1017778"/>
          <a:ext cx="8067040" cy="2929482"/>
        </p:xfrm>
        <a:graphic>
          <a:graphicData uri="http://schemas.openxmlformats.org/drawingml/2006/table">
            <a:tbl>
              <a:tblPr/>
              <a:tblGrid>
                <a:gridCol w="1009650"/>
                <a:gridCol w="1007110"/>
                <a:gridCol w="1009015"/>
                <a:gridCol w="1007745"/>
                <a:gridCol w="1009650"/>
                <a:gridCol w="1007110"/>
                <a:gridCol w="1009015"/>
                <a:gridCol w="1007745"/>
              </a:tblGrid>
              <a:tr h="1153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次数</a:t>
                      </a:r>
                      <a:endParaRPr kumimoji="0" lang="zh-CN" altLang="en-US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物体</a:t>
                      </a:r>
                      <a:endParaRPr kumimoji="0" lang="zh-CN" altLang="en-US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质量</a:t>
                      </a:r>
                      <a:r>
                        <a:rPr kumimoji="0" lang="en-US" altLang="zh-CN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/g</a:t>
                      </a:r>
                      <a:endParaRPr kumimoji="0" lang="en-US" altLang="zh-CN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初温</a:t>
                      </a: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/℃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末温</a:t>
                      </a: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/℃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△t/ ℃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加热时间</a:t>
                      </a: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/min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吸收热量</a:t>
                      </a:r>
                      <a:endParaRPr kumimoji="0" lang="zh-CN" altLang="en-US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endParaRPr kumimoji="0" lang="en-US" altLang="zh-CN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水</a:t>
                      </a:r>
                      <a:endParaRPr kumimoji="0" lang="zh-CN" altLang="en-US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  <a:endParaRPr kumimoji="0" lang="en-US" altLang="zh-CN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水</a:t>
                      </a:r>
                      <a:endParaRPr kumimoji="0" lang="zh-CN" altLang="en-US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  <a:endParaRPr kumimoji="0" lang="en-US" altLang="zh-CN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煤油</a:t>
                      </a:r>
                      <a:endParaRPr kumimoji="0" lang="zh-CN" altLang="en-US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  <a:endParaRPr kumimoji="0" lang="zh-CN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</a:t>
                      </a:r>
                      <a:endParaRPr kumimoji="0" lang="en-US" altLang="zh-CN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33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煤油</a:t>
                      </a:r>
                      <a:endParaRPr kumimoji="0" lang="zh-CN" altLang="en-US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endParaRPr kumimoji="0" lang="en-US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altLang="zh-CN" sz="233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endParaRPr kumimoji="0" lang="zh-CN" altLang="zh-CN" sz="233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33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8747" marR="88747" marT="44373" marB="443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025168" y="2275036"/>
            <a:ext cx="629920" cy="3606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745" b="1">
                <a:solidFill>
                  <a:srgbClr val="C00000"/>
                </a:solidFill>
                <a:latin typeface="Arial" pitchFamily="34" charset="0"/>
                <a:ea typeface="宋体" pitchFamily="2" charset="-122"/>
              </a:rPr>
              <a:t>最多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0022967" y="2707344"/>
            <a:ext cx="2662428" cy="3606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745" b="1">
                <a:solidFill>
                  <a:srgbClr val="C00000"/>
                </a:solidFill>
                <a:latin typeface="Arial" pitchFamily="34" charset="0"/>
                <a:ea typeface="宋体" pitchFamily="2" charset="-122"/>
              </a:rPr>
              <a:t>较多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9951212" y="3173297"/>
            <a:ext cx="1405170" cy="3606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745" b="1">
                <a:solidFill>
                  <a:srgbClr val="C00000"/>
                </a:solidFill>
                <a:latin typeface="Arial" pitchFamily="34" charset="0"/>
                <a:ea typeface="宋体" pitchFamily="2" charset="-122"/>
              </a:rPr>
              <a:t>较多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9951212" y="3617035"/>
            <a:ext cx="2440559" cy="3606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745" b="1">
                <a:solidFill>
                  <a:srgbClr val="C00000"/>
                </a:solidFill>
                <a:latin typeface="Arial" pitchFamily="34" charset="0"/>
                <a:ea typeface="宋体" pitchFamily="2" charset="-122"/>
              </a:rPr>
              <a:t>最少</a:t>
            </a:r>
          </a:p>
        </p:txBody>
      </p:sp>
      <p:sp>
        <p:nvSpPr>
          <p:cNvPr id="5" name="Text Box 2"/>
          <p:cNvSpPr txBox="1"/>
          <p:nvPr>
            <p:custDataLst>
              <p:tags r:id="rId10"/>
            </p:custDataLst>
          </p:nvPr>
        </p:nvSpPr>
        <p:spPr>
          <a:xfrm>
            <a:off x="287655" y="189865"/>
            <a:ext cx="4030980" cy="518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D.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进行实验与收集证据：</a:t>
            </a:r>
          </a:p>
        </p:txBody>
      </p:sp>
      <p:sp>
        <p:nvSpPr>
          <p:cNvPr id="6" name="Text Box 2"/>
          <p:cNvSpPr txBox="1"/>
          <p:nvPr>
            <p:custDataLst>
              <p:tags r:id="rId11"/>
            </p:custDataLst>
          </p:nvPr>
        </p:nvSpPr>
        <p:spPr>
          <a:xfrm>
            <a:off x="287655" y="4099560"/>
            <a:ext cx="2614295" cy="518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E.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分析与论证：</a:t>
            </a: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6049010" y="4897120"/>
            <a:ext cx="3317875" cy="333375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 sz="1600" b="1"/>
          </a:p>
        </p:txBody>
      </p:sp>
      <p:sp>
        <p:nvSpPr>
          <p:cNvPr id="12" name="Text Box 2"/>
          <p:cNvSpPr txBox="1"/>
          <p:nvPr>
            <p:custDataLst>
              <p:tags r:id="rId13"/>
            </p:custDataLst>
          </p:nvPr>
        </p:nvSpPr>
        <p:spPr>
          <a:xfrm>
            <a:off x="1047750" y="4716145"/>
            <a:ext cx="9466580" cy="456565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、物质种类、温度变化量相同时，质量越大，物质吸收的热量越多。</a:t>
            </a:r>
          </a:p>
        </p:txBody>
      </p:sp>
      <p:sp>
        <p:nvSpPr>
          <p:cNvPr id="13" name="Text Box 2"/>
          <p:cNvSpPr txBox="1"/>
          <p:nvPr>
            <p:custDataLst>
              <p:tags r:id="rId14"/>
            </p:custDataLst>
          </p:nvPr>
        </p:nvSpPr>
        <p:spPr>
          <a:xfrm>
            <a:off x="1048385" y="5274310"/>
            <a:ext cx="9466580" cy="456565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、物质种类、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质量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相同时，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温度变化量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越大，物质吸收的热量越多。</a:t>
            </a:r>
          </a:p>
        </p:txBody>
      </p:sp>
      <p:sp>
        <p:nvSpPr>
          <p:cNvPr id="14" name="Text Box 2"/>
          <p:cNvSpPr txBox="1"/>
          <p:nvPr>
            <p:custDataLst>
              <p:tags r:id="rId15"/>
            </p:custDataLst>
          </p:nvPr>
        </p:nvSpPr>
        <p:spPr>
          <a:xfrm>
            <a:off x="1047750" y="5904865"/>
            <a:ext cx="9466580" cy="456565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温度变化量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质量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相同时，</a:t>
            </a:r>
            <a:r>
              <a:rPr lang="zh-CN" altLang="en-US" sz="2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物质种吸收热量多少与物质种类有关。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7" grpId="1"/>
      <p:bldP spid="8" grpId="2"/>
      <p:bldP spid="9" grpId="3"/>
      <p:bldP spid="11" grpId="4"/>
      <p:bldP spid="12" grpId="5"/>
      <p:bldP spid="13" grpId="6"/>
      <p:bldP spid="14" grpId="7"/>
      <p:bldP spid="6" grpId="8"/>
      <p:bldP spid="5" grpId="9"/>
      <p:bldP spid="6" grpId="1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4" name="矩形 3"/>
          <p:cNvSpPr/>
          <p:nvPr>
            <p:custDataLst>
              <p:tags r:id="rId3"/>
            </p:custDataLst>
          </p:nvPr>
        </p:nvSpPr>
        <p:spPr>
          <a:xfrm>
            <a:off x="1454150" y="1820545"/>
            <a:ext cx="8424545" cy="262445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微软雅黑" pitchFamily="34" charset="-122"/>
                <a:ea typeface="微软雅黑" pitchFamily="34" charset="-122"/>
                <a:sym typeface="+mn-ea"/>
              </a:rPr>
              <a:t>不同种类的物质，在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质量和温度变化量相同时，所吸收或放出的热量一般不同，这是由物质本身的性质及状态决定的。实验表明，</a:t>
            </a:r>
            <a:r>
              <a:rPr lang="zh-CN" altLang="en-US" sz="28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不同种类的物质吸热的本领不同。</a:t>
            </a:r>
          </a:p>
        </p:txBody>
      </p:sp>
      <p:sp>
        <p:nvSpPr>
          <p:cNvPr id="5" name="Text Box 2"/>
          <p:cNvSpPr txBox="1"/>
          <p:nvPr>
            <p:custDataLst>
              <p:tags r:id="rId4"/>
            </p:custDataLst>
          </p:nvPr>
        </p:nvSpPr>
        <p:spPr>
          <a:xfrm>
            <a:off x="471805" y="323850"/>
            <a:ext cx="2513965" cy="7029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92D050"/>
            </a:solidFill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探究归纳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049089" y="1452695"/>
            <a:ext cx="3167895" cy="366636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630552" y="1257608"/>
            <a:ext cx="10242135" cy="1336132"/>
          </a:xfrm>
          <a:prstGeom prst="rect">
            <a:avLst/>
          </a:prstGeom>
        </p:spPr>
        <p:txBody>
          <a:bodyPr wrap="square" lIns="88770" tIns="44385" rIns="88770" bIns="44385">
            <a:spAutoFit/>
          </a:bodyPr>
          <a:lstStyle/>
          <a:p>
            <a:pPr indent="295910" algn="just">
              <a:lnSpc>
                <a:spcPct val="150000"/>
              </a:lnSpc>
            </a:pPr>
            <a:r>
              <a:rPr lang="en-US" altLang="zh-CN" sz="2700" ker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700" ker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定义：</a:t>
            </a:r>
            <a:r>
              <a:rPr lang="zh-CN" altLang="zh-CN" sz="2700" ker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某种物质温度</a:t>
            </a:r>
            <a:r>
              <a:rPr lang="zh-CN" altLang="zh-CN" sz="2700" ker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升高</a:t>
            </a:r>
            <a:r>
              <a:rPr lang="zh-CN" altLang="zh-CN" sz="27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（</a:t>
            </a:r>
            <a:r>
              <a:rPr lang="zh-CN" altLang="zh-CN" sz="2700" ker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或</a:t>
            </a:r>
            <a:r>
              <a:rPr lang="zh-CN" altLang="zh-CN" sz="2700" kern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降低</a:t>
            </a:r>
            <a:r>
              <a:rPr lang="zh-CN" altLang="zh-CN" sz="27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2700" ker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所</a:t>
            </a:r>
            <a:r>
              <a:rPr lang="zh-CN" altLang="zh-CN" sz="2700" ker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吸收</a:t>
            </a:r>
            <a:r>
              <a:rPr lang="zh-CN" altLang="zh-CN" sz="27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（</a:t>
            </a:r>
            <a:r>
              <a:rPr lang="zh-CN" altLang="zh-CN" sz="2700" ker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或</a:t>
            </a:r>
            <a:r>
              <a:rPr lang="zh-CN" altLang="zh-CN" sz="2700" kern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放出</a:t>
            </a:r>
            <a:r>
              <a:rPr lang="zh-CN" altLang="zh-CN" sz="27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2700" ker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的</a:t>
            </a:r>
            <a:r>
              <a:rPr lang="zh-CN" altLang="zh-CN" sz="2700" ker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热量</a:t>
            </a:r>
            <a:r>
              <a:rPr lang="zh-CN" altLang="zh-CN" sz="2700" ker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与物质的</a:t>
            </a:r>
            <a:r>
              <a:rPr lang="zh-CN" altLang="zh-CN" sz="2700" ker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质量和温度变化量乘积</a:t>
            </a:r>
            <a:r>
              <a:rPr lang="zh-CN" altLang="zh-CN" sz="2700" ker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的</a:t>
            </a:r>
            <a:r>
              <a:rPr lang="zh-CN" altLang="zh-CN" sz="2700" ker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比</a:t>
            </a:r>
            <a:r>
              <a:rPr lang="zh-CN" altLang="zh-CN" sz="27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，</a:t>
            </a:r>
            <a:r>
              <a:rPr lang="zh-CN" altLang="zh-CN" sz="2700" ker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叫作这种物质的</a:t>
            </a:r>
            <a:r>
              <a:rPr lang="zh-CN" altLang="zh-CN" sz="2700" ker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比热容</a:t>
            </a:r>
            <a:r>
              <a:rPr lang="zh-CN" altLang="zh-CN" sz="270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。</a:t>
            </a:r>
            <a:endParaRPr lang="zh-CN" altLang="zh-CN" sz="2700" kern="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18465" y="222885"/>
            <a:ext cx="41052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>
                <a:sym typeface="+mn-ea"/>
              </a:rPr>
              <a:t>三、比热容（</a:t>
            </a:r>
            <a:r>
              <a:rPr lang="en-US" altLang="zh-CN" sz="3600">
                <a:sym typeface="+mn-ea"/>
              </a:rPr>
              <a:t>C</a:t>
            </a:r>
            <a:r>
              <a:rPr lang="zh-CN" altLang="en-US" sz="3600">
                <a:sym typeface="+mn-ea"/>
              </a:rPr>
              <a:t>）：</a:t>
            </a:r>
          </a:p>
        </p:txBody>
      </p:sp>
      <p:sp>
        <p:nvSpPr>
          <p:cNvPr id="12291" name="矩形: 圆角 8"/>
          <p:cNvSpPr/>
          <p:nvPr>
            <p:custDataLst>
              <p:tags r:id="rId6"/>
            </p:custDataLst>
          </p:nvPr>
        </p:nvSpPr>
        <p:spPr>
          <a:xfrm>
            <a:off x="909955" y="3251835"/>
            <a:ext cx="2434590" cy="582930"/>
          </a:xfrm>
          <a:prstGeom prst="roundRect">
            <a:avLst>
              <a:gd name="adj" fmla="val 16667"/>
            </a:avLst>
          </a:prstGeom>
          <a:solidFill>
            <a:srgbClr val="F9C7D3"/>
          </a:solidFill>
          <a:ln w="12700" cap="flat" cmpd="sng">
            <a:solidFill>
              <a:srgbClr val="41719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8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比热容公式：</a:t>
            </a:r>
          </a:p>
        </p:txBody>
      </p:sp>
      <p:grpSp>
        <p:nvGrpSpPr>
          <p:cNvPr id="12293" name="组合 18"/>
          <p:cNvGrpSpPr/>
          <p:nvPr>
            <p:custDataLst>
              <p:tags r:id="rId7"/>
            </p:custDataLst>
          </p:nvPr>
        </p:nvGrpSpPr>
        <p:grpSpPr>
          <a:xfrm>
            <a:off x="3601085" y="2893060"/>
            <a:ext cx="8026400" cy="1597025"/>
            <a:chOff x="0" y="1563638"/>
            <a:chExt cx="9144000" cy="1596847"/>
          </a:xfrm>
          <a:solidFill>
            <a:srgbClr val="92D050"/>
          </a:solidFill>
        </p:grpSpPr>
        <p:sp>
          <p:nvSpPr>
            <p:cNvPr id="12294" name="矩形 17"/>
            <p:cNvSpPr/>
            <p:nvPr>
              <p:custDataLst>
                <p:tags r:id="rId8"/>
              </p:custDataLst>
            </p:nvPr>
          </p:nvSpPr>
          <p:spPr>
            <a:xfrm>
              <a:off x="0" y="1563638"/>
              <a:ext cx="9144000" cy="1596847"/>
            </a:xfrm>
            <a:prstGeom prst="rect">
              <a:avLst/>
            </a:prstGeom>
            <a:grpFill/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2295" name="组合 12"/>
            <p:cNvGrpSpPr/>
            <p:nvPr>
              <p:custDataLst>
                <p:tags r:id="rId9"/>
              </p:custDataLst>
            </p:nvPr>
          </p:nvGrpSpPr>
          <p:grpSpPr>
            <a:xfrm>
              <a:off x="1579114" y="1785422"/>
              <a:ext cx="2530366" cy="1079150"/>
              <a:chOff x="1871700" y="3141232"/>
              <a:chExt cx="2530366" cy="1079150"/>
            </a:xfrm>
            <a:grpFill/>
          </p:grpSpPr>
          <p:sp>
            <p:nvSpPr>
              <p:cNvPr id="12296" name="矩形 4"/>
              <p:cNvSpPr/>
              <p:nvPr>
                <p:custDataLst>
                  <p:tags r:id="rId10"/>
                </p:custDataLst>
              </p:nvPr>
            </p:nvSpPr>
            <p:spPr>
              <a:xfrm>
                <a:off x="1872149" y="3443263"/>
                <a:ext cx="792954" cy="518620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r>
                  <a:rPr lang="en-US" altLang="zh-CN" sz="2800" b="1" i="1">
                    <a:solidFill>
                      <a:srgbClr val="000000"/>
                    </a:solidFill>
                    <a:ea typeface="楷体" panose="02010609060101010101" charset="-122"/>
                  </a:rPr>
                  <a:t>c = </a:t>
                </a:r>
                <a:endParaRPr lang="zh-CN" altLang="zh-CN" sz="2800" b="1">
                  <a:ea typeface="楷体" panose="02010609060101010101" charset="-122"/>
                </a:endParaRPr>
              </a:p>
            </p:txBody>
          </p:sp>
          <p:sp>
            <p:nvSpPr>
              <p:cNvPr id="12297" name="矩形 5"/>
              <p:cNvSpPr/>
              <p:nvPr>
                <p:custDataLst>
                  <p:tags r:id="rId11"/>
                </p:custDataLst>
              </p:nvPr>
            </p:nvSpPr>
            <p:spPr>
              <a:xfrm>
                <a:off x="3169136" y="3141673"/>
                <a:ext cx="1009071" cy="518620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r>
                  <a:rPr lang="en-US" altLang="zh-CN" sz="2800" b="1" i="1">
                    <a:solidFill>
                      <a:srgbClr val="000000"/>
                    </a:solidFill>
                    <a:ea typeface="楷体" panose="02010609060101010101" charset="-122"/>
                  </a:rPr>
                  <a:t>Q</a:t>
                </a:r>
                <a:r>
                  <a:rPr lang="zh-CN" altLang="en-US" sz="2800" b="1" baseline="-25000">
                    <a:solidFill>
                      <a:srgbClr val="000000"/>
                    </a:solidFill>
                    <a:ea typeface="楷体" panose="02010609060101010101" charset="-122"/>
                  </a:rPr>
                  <a:t>吸</a:t>
                </a:r>
                <a:endParaRPr lang="zh-CN" altLang="zh-CN" sz="2800" b="1" baseline="-25000">
                  <a:ea typeface="楷体" panose="02010609060101010101" charset="-122"/>
                </a:endParaRPr>
              </a:p>
            </p:txBody>
          </p:sp>
          <p:sp>
            <p:nvSpPr>
              <p:cNvPr id="12298" name="矩形 7"/>
              <p:cNvSpPr/>
              <p:nvPr>
                <p:custDataLst>
                  <p:tags r:id="rId12"/>
                </p:custDataLst>
              </p:nvPr>
            </p:nvSpPr>
            <p:spPr>
              <a:xfrm>
                <a:off x="2530961" y="3697236"/>
                <a:ext cx="1873535" cy="518620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r>
                  <a:rPr lang="en-US" altLang="zh-CN" sz="2800" b="1" i="1">
                    <a:solidFill>
                      <a:srgbClr val="000000"/>
                    </a:solidFill>
                    <a:ea typeface="楷体" panose="02010609060101010101" charset="-122"/>
                  </a:rPr>
                  <a:t>m</a:t>
                </a:r>
                <a:r>
                  <a:rPr lang="zh-CN" altLang="en-US" sz="2800" b="1">
                    <a:solidFill>
                      <a:srgbClr val="000000"/>
                    </a:solidFill>
                    <a:ea typeface="楷体" panose="02010609060101010101" charset="-122"/>
                  </a:rPr>
                  <a:t>（ </a:t>
                </a:r>
                <a:r>
                  <a:rPr lang="en-US" altLang="zh-CN" sz="2800" b="1" i="1">
                    <a:solidFill>
                      <a:srgbClr val="000000"/>
                    </a:solidFill>
                    <a:ea typeface="楷体" panose="02010609060101010101" charset="-122"/>
                  </a:rPr>
                  <a:t>t</a:t>
                </a:r>
                <a:r>
                  <a:rPr lang="en-US" altLang="zh-CN" sz="2800" b="1">
                    <a:solidFill>
                      <a:srgbClr val="000000"/>
                    </a:solidFill>
                    <a:latin typeface="黑体" pitchFamily="49" charset="-122"/>
                    <a:ea typeface="楷体" panose="02010609060101010101" charset="-122"/>
                  </a:rPr>
                  <a:t>-</a:t>
                </a:r>
                <a:r>
                  <a:rPr lang="en-US" altLang="zh-CN" sz="2800" b="1" i="1">
                    <a:solidFill>
                      <a:srgbClr val="000000"/>
                    </a:solidFill>
                    <a:ea typeface="楷体" panose="02010609060101010101" charset="-122"/>
                  </a:rPr>
                  <a:t>t</a:t>
                </a:r>
                <a:r>
                  <a:rPr lang="en-US" altLang="zh-CN" sz="2800" b="1" baseline="-25000">
                    <a:solidFill>
                      <a:srgbClr val="000000"/>
                    </a:solidFill>
                    <a:ea typeface="楷体" panose="02010609060101010101" charset="-122"/>
                  </a:rPr>
                  <a:t>0</a:t>
                </a:r>
                <a:r>
                  <a:rPr lang="zh-CN" altLang="en-US" sz="2800" b="1">
                    <a:solidFill>
                      <a:srgbClr val="000000"/>
                    </a:solidFill>
                    <a:ea typeface="楷体" panose="02010609060101010101" charset="-122"/>
                  </a:rPr>
                  <a:t> ）</a:t>
                </a:r>
                <a:endParaRPr lang="zh-CN" altLang="zh-CN" sz="2800" b="1">
                  <a:ea typeface="楷体" panose="02010609060101010101" charset="-122"/>
                </a:endParaRPr>
              </a:p>
            </p:txBody>
          </p:sp>
          <p:cxnSp>
            <p:nvCxnSpPr>
              <p:cNvPr id="12299" name="直接连接符 3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2565886" y="3703585"/>
                <a:ext cx="1800225" cy="0"/>
              </a:xfrm>
              <a:prstGeom prst="line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12300" name="组合 14"/>
            <p:cNvGrpSpPr/>
            <p:nvPr>
              <p:custDataLst>
                <p:tags r:id="rId14"/>
              </p:custDataLst>
            </p:nvPr>
          </p:nvGrpSpPr>
          <p:grpSpPr>
            <a:xfrm>
              <a:off x="4963490" y="1707654"/>
              <a:ext cx="2488830" cy="1108401"/>
              <a:chOff x="5683570" y="3125723"/>
              <a:chExt cx="2488830" cy="1108401"/>
            </a:xfrm>
            <a:grpFill/>
          </p:grpSpPr>
          <p:sp>
            <p:nvSpPr>
              <p:cNvPr id="12301" name="矩形 9"/>
              <p:cNvSpPr/>
              <p:nvPr>
                <p:custDataLst>
                  <p:tags r:id="rId15"/>
                </p:custDataLst>
              </p:nvPr>
            </p:nvSpPr>
            <p:spPr>
              <a:xfrm>
                <a:off x="6876404" y="3126153"/>
                <a:ext cx="1009071" cy="518620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r>
                  <a:rPr lang="en-US" altLang="zh-CN" sz="2800" b="1" i="1">
                    <a:solidFill>
                      <a:srgbClr val="000000"/>
                    </a:solidFill>
                    <a:ea typeface="楷体" panose="02010609060101010101" charset="-122"/>
                  </a:rPr>
                  <a:t>Q</a:t>
                </a:r>
                <a:r>
                  <a:rPr lang="zh-CN" altLang="en-US" sz="2800" b="1" baseline="-25000">
                    <a:solidFill>
                      <a:srgbClr val="000000"/>
                    </a:solidFill>
                    <a:ea typeface="楷体" panose="02010609060101010101" charset="-122"/>
                  </a:rPr>
                  <a:t>放</a:t>
                </a:r>
                <a:endParaRPr lang="zh-CN" altLang="zh-CN" sz="2800" b="1" baseline="-25000">
                  <a:ea typeface="楷体" panose="02010609060101010101" charset="-122"/>
                </a:endParaRPr>
              </a:p>
            </p:txBody>
          </p:sp>
          <p:sp>
            <p:nvSpPr>
              <p:cNvPr id="12302" name="矩形 10"/>
              <p:cNvSpPr/>
              <p:nvPr>
                <p:custDataLst>
                  <p:tags r:id="rId16"/>
                </p:custDataLst>
              </p:nvPr>
            </p:nvSpPr>
            <p:spPr>
              <a:xfrm>
                <a:off x="6300143" y="3711875"/>
                <a:ext cx="1873534" cy="518620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r>
                  <a:rPr lang="en-US" altLang="zh-CN" sz="2800" b="1" i="1">
                    <a:solidFill>
                      <a:srgbClr val="000000"/>
                    </a:solidFill>
                    <a:ea typeface="楷体" panose="02010609060101010101" charset="-122"/>
                  </a:rPr>
                  <a:t>m</a:t>
                </a:r>
                <a:r>
                  <a:rPr lang="zh-CN" altLang="en-US" sz="2800" b="1">
                    <a:solidFill>
                      <a:srgbClr val="000000"/>
                    </a:solidFill>
                    <a:ea typeface="楷体" panose="02010609060101010101" charset="-122"/>
                  </a:rPr>
                  <a:t>（ </a:t>
                </a:r>
                <a:r>
                  <a:rPr lang="en-US" altLang="zh-CN" sz="2800" b="1" i="1">
                    <a:solidFill>
                      <a:srgbClr val="000000"/>
                    </a:solidFill>
                    <a:ea typeface="楷体" panose="02010609060101010101" charset="-122"/>
                  </a:rPr>
                  <a:t>t</a:t>
                </a:r>
                <a:r>
                  <a:rPr lang="en-US" altLang="zh-CN" sz="2800" b="1" baseline="-25000">
                    <a:solidFill>
                      <a:srgbClr val="000000"/>
                    </a:solidFill>
                    <a:ea typeface="楷体" panose="02010609060101010101" charset="-122"/>
                  </a:rPr>
                  <a:t>0</a:t>
                </a:r>
                <a:r>
                  <a:rPr lang="en-US" altLang="zh-CN" sz="2800" b="1">
                    <a:solidFill>
                      <a:srgbClr val="000000"/>
                    </a:solidFill>
                    <a:latin typeface="黑体" pitchFamily="49" charset="-122"/>
                    <a:ea typeface="楷体" panose="02010609060101010101" charset="-122"/>
                  </a:rPr>
                  <a:t>-</a:t>
                </a:r>
                <a:r>
                  <a:rPr lang="en-US" altLang="zh-CN" sz="2800" b="1" i="1">
                    <a:solidFill>
                      <a:srgbClr val="000000"/>
                    </a:solidFill>
                    <a:ea typeface="楷体" panose="02010609060101010101" charset="-122"/>
                  </a:rPr>
                  <a:t>t</a:t>
                </a:r>
                <a:r>
                  <a:rPr lang="zh-CN" altLang="en-US" sz="2800" b="1">
                    <a:solidFill>
                      <a:srgbClr val="000000"/>
                    </a:solidFill>
                    <a:ea typeface="楷体" panose="02010609060101010101" charset="-122"/>
                  </a:rPr>
                  <a:t> ）</a:t>
                </a:r>
                <a:endParaRPr lang="zh-CN" altLang="zh-CN" sz="2800" b="1">
                  <a:ea typeface="楷体" panose="02010609060101010101" charset="-122"/>
                </a:endParaRPr>
              </a:p>
            </p:txBody>
          </p:sp>
          <p:sp>
            <p:nvSpPr>
              <p:cNvPr id="12303" name="矩形 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5684193" y="3440443"/>
                <a:ext cx="792954" cy="518620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r>
                  <a:rPr lang="en-US" altLang="zh-CN" sz="2800" b="1" i="1">
                    <a:solidFill>
                      <a:srgbClr val="000000"/>
                    </a:solidFill>
                    <a:ea typeface="楷体" panose="02010609060101010101" charset="-122"/>
                  </a:rPr>
                  <a:t>c = </a:t>
                </a:r>
                <a:endParaRPr lang="zh-CN" altLang="zh-CN" sz="2800" b="1">
                  <a:ea typeface="楷体" panose="02010609060101010101" charset="-122"/>
                </a:endParaRPr>
              </a:p>
            </p:txBody>
          </p:sp>
          <p:cxnSp>
            <p:nvCxnSpPr>
              <p:cNvPr id="12304" name="直接连接符 13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6336655" y="3711875"/>
                <a:ext cx="1798638" cy="0"/>
              </a:xfrm>
              <a:prstGeom prst="line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12305" name="矩形 16"/>
            <p:cNvSpPr/>
            <p:nvPr>
              <p:custDataLst>
                <p:tags r:id="rId19"/>
              </p:custDataLst>
            </p:nvPr>
          </p:nvSpPr>
          <p:spPr>
            <a:xfrm>
              <a:off x="4243388" y="2103328"/>
              <a:ext cx="513593" cy="48811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/>
            <a:lstStyle/>
            <a:p>
              <a:r>
                <a:rPr lang="zh-CN" altLang="en-US" sz="26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或</a:t>
              </a:r>
              <a:endParaRPr lang="zh-CN" altLang="en-US" sz="2600"/>
            </a:p>
          </p:txBody>
        </p:sp>
      </p:grpSp>
      <p:sp>
        <p:nvSpPr>
          <p:cNvPr id="12292" name="矩形 15"/>
          <p:cNvSpPr/>
          <p:nvPr>
            <p:custDataLst>
              <p:tags r:id="rId20"/>
            </p:custDataLst>
          </p:nvPr>
        </p:nvSpPr>
        <p:spPr>
          <a:xfrm>
            <a:off x="1119505" y="4909820"/>
            <a:ext cx="10011410" cy="130937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600" b="1" i="1">
                <a:solidFill>
                  <a:srgbClr val="000000"/>
                </a:solidFill>
                <a:ea typeface="楷体" panose="02010609060101010101" charset="-122"/>
              </a:rPr>
              <a:t>Q</a:t>
            </a:r>
            <a:r>
              <a:rPr lang="zh-CN" altLang="en-US" sz="2600" b="1" baseline="-25000">
                <a:solidFill>
                  <a:srgbClr val="000000"/>
                </a:solidFill>
                <a:ea typeface="楷体" panose="02010609060101010101" charset="-122"/>
              </a:rPr>
              <a:t>吸</a:t>
            </a:r>
            <a:r>
              <a:rPr lang="zh-CN" altLang="en-US" sz="2600" b="1">
                <a:solidFill>
                  <a:srgbClr val="000000"/>
                </a:solidFill>
                <a:ea typeface="楷体" panose="02010609060101010101" charset="-122"/>
              </a:rPr>
              <a:t>表示物体吸收的热量，</a:t>
            </a:r>
            <a:r>
              <a:rPr lang="en-US" altLang="zh-CN" sz="2600" b="1" i="1">
                <a:solidFill>
                  <a:srgbClr val="000000"/>
                </a:solidFill>
                <a:ea typeface="楷体" panose="02010609060101010101" charset="-122"/>
              </a:rPr>
              <a:t>Q</a:t>
            </a:r>
            <a:r>
              <a:rPr lang="zh-CN" altLang="en-US" sz="2600" b="1" baseline="-25000">
                <a:solidFill>
                  <a:srgbClr val="000000"/>
                </a:solidFill>
                <a:ea typeface="楷体" panose="02010609060101010101" charset="-122"/>
              </a:rPr>
              <a:t>放</a:t>
            </a:r>
            <a:r>
              <a:rPr lang="zh-CN" altLang="en-US" sz="2600" b="1">
                <a:solidFill>
                  <a:srgbClr val="000000"/>
                </a:solidFill>
                <a:ea typeface="楷体" panose="02010609060101010101" charset="-122"/>
              </a:rPr>
              <a:t>表示物体放出的热量，</a:t>
            </a:r>
            <a:r>
              <a:rPr lang="en-US" altLang="zh-CN" sz="2600" b="1" i="1">
                <a:solidFill>
                  <a:srgbClr val="000000"/>
                </a:solidFill>
                <a:ea typeface="楷体" panose="02010609060101010101" charset="-122"/>
              </a:rPr>
              <a:t>m</a:t>
            </a:r>
            <a:r>
              <a:rPr lang="zh-CN" altLang="en-US" sz="2600" b="1">
                <a:solidFill>
                  <a:srgbClr val="000000"/>
                </a:solidFill>
                <a:ea typeface="楷体" panose="02010609060101010101" charset="-122"/>
              </a:rPr>
              <a:t>表示物体的质量，</a:t>
            </a:r>
            <a:r>
              <a:rPr lang="en-US" altLang="zh-CN" sz="2600" b="1" i="1">
                <a:solidFill>
                  <a:srgbClr val="000000"/>
                </a:solidFill>
                <a:ea typeface="楷体" panose="02010609060101010101" charset="-122"/>
              </a:rPr>
              <a:t>t</a:t>
            </a:r>
            <a:r>
              <a:rPr lang="en-US" altLang="zh-CN" sz="2600" b="1" baseline="-25000">
                <a:solidFill>
                  <a:srgbClr val="000000"/>
                </a:solidFill>
                <a:ea typeface="楷体" panose="02010609060101010101" charset="-122"/>
              </a:rPr>
              <a:t>0</a:t>
            </a:r>
            <a:r>
              <a:rPr lang="zh-CN" altLang="en-US" sz="2600" b="1">
                <a:solidFill>
                  <a:srgbClr val="000000"/>
                </a:solidFill>
                <a:ea typeface="楷体" panose="02010609060101010101" charset="-122"/>
              </a:rPr>
              <a:t>表示物体原来的温度，</a:t>
            </a:r>
            <a:r>
              <a:rPr lang="en-US" altLang="zh-CN" sz="2600" b="1" i="1">
                <a:solidFill>
                  <a:srgbClr val="000000"/>
                </a:solidFill>
                <a:ea typeface="楷体" panose="02010609060101010101" charset="-122"/>
              </a:rPr>
              <a:t>t</a:t>
            </a:r>
            <a:r>
              <a:rPr lang="zh-CN" altLang="en-US" sz="2600" b="1">
                <a:solidFill>
                  <a:srgbClr val="000000"/>
                </a:solidFill>
                <a:ea typeface="楷体" panose="02010609060101010101" charset="-122"/>
              </a:rPr>
              <a:t>表示物体吸热（或放热）后的温度。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314" name="矩形 1"/>
          <p:cNvSpPr/>
          <p:nvPr>
            <p:custDataLst>
              <p:tags r:id="rId3"/>
            </p:custDataLst>
          </p:nvPr>
        </p:nvSpPr>
        <p:spPr>
          <a:xfrm>
            <a:off x="1043305" y="2482215"/>
            <a:ext cx="6663690" cy="742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3200" b="1">
                <a:solidFill>
                  <a:srgbClr val="000000"/>
                </a:solidFill>
                <a:ea typeface="楷体" panose="02010609060101010101" charset="-122"/>
              </a:rPr>
              <a:t>国际单位</a:t>
            </a:r>
            <a:r>
              <a:rPr lang="zh-CN" altLang="en-US" sz="3200" b="1">
                <a:solidFill>
                  <a:srgbClr val="000000"/>
                </a:solidFill>
                <a:ea typeface="楷体" panose="02010609060101010101" charset="-122"/>
              </a:rPr>
              <a:t>：</a:t>
            </a:r>
            <a:r>
              <a:rPr lang="en-US" altLang="zh-CN" sz="3200" b="1">
                <a:solidFill>
                  <a:srgbClr val="000000"/>
                </a:solidFill>
                <a:ea typeface="楷体" panose="02010609060101010101" charset="-122"/>
              </a:rPr>
              <a:t>J</a:t>
            </a:r>
            <a:r>
              <a:rPr lang="zh-CN" altLang="zh-CN" sz="3200" b="1">
                <a:solidFill>
                  <a:srgbClr val="000000"/>
                </a:solidFill>
                <a:ea typeface="楷体" panose="02010609060101010101" charset="-122"/>
              </a:rPr>
              <a:t>／</a:t>
            </a:r>
            <a:r>
              <a:rPr lang="en-US" altLang="zh-CN" sz="3200" b="1">
                <a:solidFill>
                  <a:srgbClr val="000000"/>
                </a:solidFill>
                <a:ea typeface="楷体" panose="02010609060101010101" charset="-122"/>
              </a:rPr>
              <a:t>(kg·K)</a:t>
            </a:r>
          </a:p>
        </p:txBody>
      </p:sp>
      <p:sp>
        <p:nvSpPr>
          <p:cNvPr id="13317" name="矩形 4"/>
          <p:cNvSpPr/>
          <p:nvPr>
            <p:custDataLst>
              <p:tags r:id="rId4"/>
            </p:custDataLst>
          </p:nvPr>
        </p:nvSpPr>
        <p:spPr>
          <a:xfrm>
            <a:off x="1038225" y="3308985"/>
            <a:ext cx="5623560" cy="742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3200" b="1">
                <a:solidFill>
                  <a:srgbClr val="000000"/>
                </a:solidFill>
                <a:ea typeface="楷体" panose="02010609060101010101" charset="-122"/>
              </a:rPr>
              <a:t>常用单位</a:t>
            </a:r>
            <a:r>
              <a:rPr lang="zh-CN" altLang="en-US" sz="3200" b="1">
                <a:solidFill>
                  <a:srgbClr val="000000"/>
                </a:solidFill>
                <a:ea typeface="楷体" panose="02010609060101010101" charset="-122"/>
              </a:rPr>
              <a:t>：</a:t>
            </a:r>
            <a:r>
              <a:rPr lang="en-US" altLang="zh-CN" sz="3200" b="1">
                <a:solidFill>
                  <a:srgbClr val="000000"/>
                </a:solidFill>
                <a:ea typeface="楷体" panose="02010609060101010101" charset="-122"/>
              </a:rPr>
              <a:t>J</a:t>
            </a:r>
            <a:r>
              <a:rPr lang="zh-CN" altLang="zh-CN" sz="3200" b="1">
                <a:solidFill>
                  <a:srgbClr val="000000"/>
                </a:solidFill>
                <a:ea typeface="楷体" panose="02010609060101010101" charset="-122"/>
              </a:rPr>
              <a:t>／</a:t>
            </a:r>
            <a:r>
              <a:rPr lang="en-US" altLang="zh-CN" sz="3200" b="1">
                <a:solidFill>
                  <a:srgbClr val="000000"/>
                </a:solidFill>
                <a:ea typeface="楷体" panose="02010609060101010101" charset="-122"/>
              </a:rPr>
              <a:t>(kg·℃)</a:t>
            </a:r>
            <a:r>
              <a:rPr lang="zh-CN" altLang="zh-CN" sz="3200" b="1">
                <a:ea typeface="楷体" panose="02010609060101010101" charset="-122"/>
              </a:rPr>
              <a:t> </a:t>
            </a:r>
          </a:p>
        </p:txBody>
      </p:sp>
      <p:sp>
        <p:nvSpPr>
          <p:cNvPr id="13318" name="矩形 5"/>
          <p:cNvSpPr/>
          <p:nvPr>
            <p:custDataLst>
              <p:tags r:id="rId5"/>
            </p:custDataLst>
          </p:nvPr>
        </p:nvSpPr>
        <p:spPr>
          <a:xfrm>
            <a:off x="5356860" y="2482215"/>
            <a:ext cx="5182235" cy="742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ea typeface="楷体" panose="02010609060101010101" charset="-122"/>
              </a:rPr>
              <a:t>读作“焦每千克开”</a:t>
            </a:r>
          </a:p>
        </p:txBody>
      </p:sp>
      <p:sp>
        <p:nvSpPr>
          <p:cNvPr id="13319" name="矩形 6"/>
          <p:cNvSpPr/>
          <p:nvPr>
            <p:custDataLst>
              <p:tags r:id="rId6"/>
            </p:custDataLst>
          </p:nvPr>
        </p:nvSpPr>
        <p:spPr>
          <a:xfrm>
            <a:off x="5356860" y="3308985"/>
            <a:ext cx="5841365" cy="742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ea typeface="楷体" panose="02010609060101010101" charset="-122"/>
              </a:rPr>
              <a:t>读作“焦每千克摄氏度”</a:t>
            </a:r>
          </a:p>
        </p:txBody>
      </p:sp>
      <p:pic>
        <p:nvPicPr>
          <p:cNvPr id="13320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96305" y="9525"/>
            <a:ext cx="5806440" cy="190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: 圆角 8"/>
          <p:cNvSpPr/>
          <p:nvPr>
            <p:custDataLst>
              <p:tags r:id="rId9"/>
            </p:custDataLst>
          </p:nvPr>
        </p:nvSpPr>
        <p:spPr>
          <a:xfrm>
            <a:off x="552450" y="902335"/>
            <a:ext cx="2520315" cy="582930"/>
          </a:xfrm>
          <a:prstGeom prst="roundRect">
            <a:avLst>
              <a:gd name="adj" fmla="val 16667"/>
            </a:avLst>
          </a:prstGeom>
          <a:solidFill>
            <a:srgbClr val="F9C7D3"/>
          </a:solidFill>
          <a:ln w="12700" cap="flat" cmpd="sng">
            <a:solidFill>
              <a:srgbClr val="41719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8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比热容单位：</a:t>
            </a:r>
          </a:p>
        </p:txBody>
      </p:sp>
      <p:grpSp>
        <p:nvGrpSpPr>
          <p:cNvPr id="3" name="组合 2"/>
          <p:cNvGrpSpPr/>
          <p:nvPr>
            <p:custDataLst>
              <p:tags r:id="rId10"/>
            </p:custDataLst>
          </p:nvPr>
        </p:nvGrpSpPr>
        <p:grpSpPr>
          <a:xfrm>
            <a:off x="2283460" y="4376420"/>
            <a:ext cx="4071620" cy="880745"/>
            <a:chOff x="3596" y="6892"/>
            <a:chExt cx="6412" cy="1387"/>
          </a:xfrm>
        </p:grpSpPr>
        <p:sp>
          <p:nvSpPr>
            <p:cNvPr id="2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3596" y="6892"/>
              <a:ext cx="3709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>
                  <a:solidFill>
                    <a:srgbClr val="C00000"/>
                  </a:solidFill>
                  <a:ea typeface="楷体" panose="02010609060101010101" charset="-122"/>
                  <a:sym typeface="+mn-ea"/>
                </a:rPr>
                <a:t>J</a:t>
              </a:r>
              <a:r>
                <a:rPr lang="zh-CN" altLang="zh-CN" sz="3200" b="1">
                  <a:solidFill>
                    <a:srgbClr val="C00000"/>
                  </a:solidFill>
                  <a:ea typeface="楷体" panose="02010609060101010101" charset="-122"/>
                  <a:sym typeface="+mn-ea"/>
                </a:rPr>
                <a:t>／</a:t>
              </a:r>
              <a:r>
                <a:rPr lang="en-US" altLang="zh-CN" sz="3200" b="1">
                  <a:solidFill>
                    <a:srgbClr val="C00000"/>
                  </a:solidFill>
                  <a:ea typeface="楷体" panose="02010609060101010101" charset="-122"/>
                  <a:sym typeface="+mn-ea"/>
                </a:rPr>
                <a:t>(kg·K)</a:t>
              </a:r>
            </a:p>
          </p:txBody>
        </p:sp>
        <p:sp>
          <p:nvSpPr>
            <p:cNvPr id="4" name="文本框 3"/>
            <p:cNvSpPr txBox="1"/>
            <p:nvPr>
              <p:custDataLst>
                <p:tags r:id="rId12"/>
              </p:custDataLst>
            </p:nvPr>
          </p:nvSpPr>
          <p:spPr>
            <a:xfrm>
              <a:off x="7104" y="7167"/>
              <a:ext cx="2904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3200" b="1">
                  <a:solidFill>
                    <a:srgbClr val="C00000"/>
                  </a:solidFill>
                  <a:ea typeface="楷体" panose="02010609060101010101" charset="-122"/>
                  <a:sym typeface="+mn-ea"/>
                </a:rPr>
                <a:t>J</a:t>
              </a:r>
              <a:r>
                <a:rPr lang="zh-CN" altLang="zh-CN" sz="3200" b="1">
                  <a:solidFill>
                    <a:srgbClr val="C00000"/>
                  </a:solidFill>
                  <a:ea typeface="楷体" panose="02010609060101010101" charset="-122"/>
                  <a:sym typeface="+mn-ea"/>
                </a:rPr>
                <a:t>／</a:t>
              </a:r>
              <a:r>
                <a:rPr lang="en-US" altLang="zh-CN" sz="3200" b="1">
                  <a:solidFill>
                    <a:srgbClr val="C00000"/>
                  </a:solidFill>
                  <a:ea typeface="楷体" panose="02010609060101010101" charset="-122"/>
                  <a:sym typeface="+mn-ea"/>
                </a:rPr>
                <a:t>(kg·℃)</a:t>
              </a:r>
            </a:p>
          </p:txBody>
        </p:sp>
        <p:sp>
          <p:nvSpPr>
            <p:cNvPr id="7" name="文本框 6"/>
            <p:cNvSpPr txBox="1"/>
            <p:nvPr>
              <p:custDataLst>
                <p:tags r:id="rId13"/>
              </p:custDataLst>
            </p:nvPr>
          </p:nvSpPr>
          <p:spPr>
            <a:xfrm>
              <a:off x="6321" y="7167"/>
              <a:ext cx="758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4000" b="1">
                  <a:solidFill>
                    <a:srgbClr val="C00000"/>
                  </a:solidFill>
                  <a:ea typeface="楷体" panose="02010609060101010101" charset="-122"/>
                  <a:sym typeface="+mn-ea"/>
                </a:rPr>
                <a:t>=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1"/>
      <p:bldP spid="13318" grpId="2"/>
      <p:bldP spid="13319" grpId="3"/>
      <p:bldP spid="12291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00367" y="549221"/>
            <a:ext cx="2621786" cy="502920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zh-CN" altLang="en-US" sz="270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微软雅黑" panose="020b0503020204020204" pitchFamily="34" charset="-122"/>
              </a:rPr>
              <a:t>比热容表 </a:t>
            </a:r>
            <a:r>
              <a:rPr kumimoji="1" lang="zh-CN" altLang="en-US" sz="27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  </a:t>
            </a: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997120" y="2209126"/>
            <a:ext cx="8090226" cy="2026285"/>
          </a:xfrm>
          <a:prstGeom prst="rect">
            <a:avLst/>
          </a:prstGeom>
        </p:spPr>
        <p:txBody>
          <a:bodyPr wrap="square" lIns="88770" tIns="44385" rIns="88770" bIns="4438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.</a:t>
            </a:r>
            <a:r>
              <a:rPr lang="zh-CN" altLang="zh-CN" sz="2800" kern="100" smtClean="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同种</a:t>
            </a:r>
            <a:r>
              <a:rPr lang="zh-CN" altLang="zh-CN" sz="2800" kern="1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物质的比热容一定不变吗</a:t>
            </a:r>
            <a:r>
              <a:rPr lang="zh-CN" altLang="zh-CN" sz="2800" kern="100" smtClean="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lang="zh-CN" altLang="en-US" sz="2800" kern="10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zh-CN" sz="2800" kern="100" smtClean="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不同</a:t>
            </a:r>
            <a:r>
              <a:rPr lang="zh-CN" altLang="zh-CN" sz="2800" kern="1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物质的比热容一定不同吗</a:t>
            </a:r>
            <a:r>
              <a:rPr lang="zh-CN" altLang="zh-CN" sz="2800" kern="100" smtClean="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lang="zh-CN" altLang="en-US" sz="2800" kern="10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.</a:t>
            </a:r>
            <a:r>
              <a:rPr lang="zh-CN" altLang="zh-CN" sz="28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表中</a:t>
            </a:r>
            <a:r>
              <a:rPr lang="zh-CN" altLang="zh-CN"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比热容最大的是什么物质？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943534" y="1670453"/>
            <a:ext cx="6082538" cy="506625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kumimoji="1" lang="zh-CN" altLang="en-US" sz="2700" smtClean="0">
                <a:solidFill>
                  <a:schemeClr val="tx1"/>
                </a:solidFill>
                <a:latin typeface="+mn-ea"/>
                <a:cs typeface="楷体" panose="02010609060101010101" charset="-122"/>
              </a:rPr>
              <a:t>查比热容表，回答下列问题：</a:t>
            </a: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022450" y="4553342"/>
            <a:ext cx="5544616" cy="505135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kumimoji="1" lang="zh-CN" altLang="en-US" sz="270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提问</a:t>
            </a:r>
            <a:r>
              <a:rPr kumimoji="1" lang="zh-CN" altLang="en-US" sz="2700" smtClean="0">
                <a:solidFill>
                  <a:schemeClr val="tx1"/>
                </a:solidFill>
              </a:rPr>
              <a:t>：谈谈水的比热容大的优势？</a:t>
            </a:r>
            <a:r>
              <a:rPr kumimoji="1" lang="zh-CN" altLang="en-US" sz="2300" b="1" smtClean="0">
                <a:solidFill>
                  <a:schemeClr val="tx1"/>
                </a:solidFill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4427" y="1473882"/>
            <a:ext cx="3310321" cy="502920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kumimoji="1" lang="en-US" altLang="zh-CN" sz="270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(1)</a:t>
            </a:r>
            <a:r>
              <a:rPr kumimoji="1" lang="zh-CN" altLang="en-US" sz="270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物理意义：</a:t>
            </a:r>
            <a:r>
              <a:rPr kumimoji="1" lang="zh-CN" altLang="en-US" sz="23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</a:t>
            </a: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4665" y="2141220"/>
            <a:ext cx="9759315" cy="13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70" tIns="44385" rIns="88770" bIns="4438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chemeClr val="tx2"/>
                </a:solidFill>
                <a:latin typeface="+mn-ea"/>
                <a:ea typeface="+mn-ea"/>
                <a:cs typeface="楷体" panose="02010609060101010101" charset="-122"/>
              </a:rPr>
              <a:t> </a:t>
            </a:r>
            <a:r>
              <a:rPr lang="en-US" altLang="zh-CN" sz="2800" b="0">
                <a:solidFill>
                  <a:srgbClr val="C00000"/>
                </a:solidFill>
                <a:latin typeface="+mn-ea"/>
                <a:ea typeface="+mn-ea"/>
                <a:cs typeface="微软雅黑" panose="020b0503020204020204" pitchFamily="34" charset="-122"/>
              </a:rPr>
              <a:t> 1kg</a:t>
            </a:r>
            <a:r>
              <a:rPr lang="zh-CN" altLang="en-US" sz="2800" b="0">
                <a:solidFill>
                  <a:schemeClr val="tx2"/>
                </a:solidFill>
                <a:latin typeface="+mn-ea"/>
                <a:ea typeface="+mn-ea"/>
                <a:cs typeface="微软雅黑" panose="020b0503020204020204" pitchFamily="34" charset="-122"/>
              </a:rPr>
              <a:t>的水温度升高（或降低）</a:t>
            </a:r>
            <a:r>
              <a:rPr lang="en-US" altLang="zh-CN" sz="2800" b="0">
                <a:solidFill>
                  <a:srgbClr val="C00000"/>
                </a:solidFill>
                <a:latin typeface="+mn-ea"/>
                <a:ea typeface="+mn-ea"/>
                <a:cs typeface="微软雅黑" panose="020b0503020204020204" pitchFamily="34" charset="-122"/>
              </a:rPr>
              <a:t>1 ℃</a:t>
            </a:r>
            <a:r>
              <a:rPr lang="zh-CN" altLang="en-US" sz="2800" b="0">
                <a:solidFill>
                  <a:schemeClr val="tx2"/>
                </a:solidFill>
                <a:latin typeface="+mn-ea"/>
                <a:ea typeface="+mn-ea"/>
                <a:cs typeface="微软雅黑" panose="020b0503020204020204" pitchFamily="34" charset="-122"/>
              </a:rPr>
              <a:t>，吸收（或放出）的热量是</a:t>
            </a:r>
            <a:r>
              <a:rPr lang="en-US" altLang="zh-CN" sz="2800" b="0">
                <a:solidFill>
                  <a:srgbClr val="C00000"/>
                </a:solidFill>
                <a:latin typeface="+mn-ea"/>
                <a:ea typeface="+mn-ea"/>
                <a:cs typeface="微软雅黑" panose="020b0503020204020204" pitchFamily="34" charset="-122"/>
              </a:rPr>
              <a:t>4.2×10</a:t>
            </a:r>
            <a:r>
              <a:rPr lang="en-US" altLang="zh-CN" sz="2800" b="0" baseline="30000">
                <a:solidFill>
                  <a:srgbClr val="C00000"/>
                </a:solidFill>
                <a:latin typeface="+mn-ea"/>
                <a:ea typeface="+mn-ea"/>
                <a:cs typeface="微软雅黑" panose="020b0503020204020204" pitchFamily="34" charset="-122"/>
              </a:rPr>
              <a:t>3</a:t>
            </a:r>
            <a:r>
              <a:rPr lang="en-US" altLang="zh-CN" sz="2800" b="0">
                <a:solidFill>
                  <a:srgbClr val="C00000"/>
                </a:solidFill>
                <a:latin typeface="+mn-ea"/>
                <a:ea typeface="+mn-ea"/>
                <a:cs typeface="微软雅黑" panose="020b0503020204020204" pitchFamily="34" charset="-122"/>
              </a:rPr>
              <a:t> J</a:t>
            </a:r>
            <a:r>
              <a:rPr lang="en-US" altLang="zh-CN" sz="2800" b="0">
                <a:solidFill>
                  <a:schemeClr val="tx2"/>
                </a:solidFill>
                <a:latin typeface="+mn-ea"/>
                <a:ea typeface="+mn-ea"/>
                <a:cs typeface="微软雅黑" panose="020b0503020204020204" pitchFamily="34" charset="-122"/>
              </a:rPr>
              <a:t> </a:t>
            </a:r>
            <a:r>
              <a:rPr lang="zh-CN" altLang="en-US" sz="2800" b="0">
                <a:solidFill>
                  <a:schemeClr val="tx2"/>
                </a:solidFill>
                <a:latin typeface="+mn-ea"/>
                <a:ea typeface="+mn-ea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2291" name="矩形: 圆角 8"/>
          <p:cNvSpPr/>
          <p:nvPr>
            <p:custDataLst>
              <p:tags r:id="rId5"/>
            </p:custDataLst>
          </p:nvPr>
        </p:nvSpPr>
        <p:spPr>
          <a:xfrm>
            <a:off x="494665" y="458470"/>
            <a:ext cx="6743065" cy="582930"/>
          </a:xfrm>
          <a:prstGeom prst="roundRect">
            <a:avLst>
              <a:gd name="adj" fmla="val 16667"/>
            </a:avLst>
          </a:prstGeom>
          <a:solidFill>
            <a:srgbClr val="F9C7D3"/>
          </a:solidFill>
          <a:ln w="12700" cap="flat" cmpd="sng">
            <a:solidFill>
              <a:srgbClr val="41719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8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水的比热容：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c=4.2</a:t>
            </a:r>
            <a:r>
              <a:rPr lang="en-US" altLang="zh-CN" sz="2800" b="1">
                <a:latin typeface="Arial" pitchFamily="34" charset="0"/>
                <a:ea typeface="微软雅黑" pitchFamily="34" charset="-122"/>
                <a:cs typeface="微软雅黑" panose="020b0503020204020204" pitchFamily="34" charset="-122"/>
              </a:rPr>
              <a:t>×10</a:t>
            </a:r>
            <a:r>
              <a:rPr lang="en-US" altLang="zh-CN" sz="2800" b="1" baseline="30000">
                <a:latin typeface="Arial" pitchFamily="34" charset="0"/>
                <a:ea typeface="微软雅黑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00"/>
                </a:solidFill>
                <a:ea typeface="楷体" panose="02010609060101010101" charset="-122"/>
                <a:sym typeface="+mn-ea"/>
              </a:rPr>
              <a:t>J</a:t>
            </a:r>
            <a:r>
              <a:rPr lang="zh-CN" altLang="zh-CN" sz="2800" b="1">
                <a:solidFill>
                  <a:srgbClr val="000000"/>
                </a:solidFill>
                <a:ea typeface="楷体" panose="02010609060101010101" charset="-122"/>
                <a:sym typeface="+mn-ea"/>
              </a:rPr>
              <a:t>／</a:t>
            </a:r>
            <a:r>
              <a:rPr lang="en-US" altLang="zh-CN" sz="2800" b="1">
                <a:solidFill>
                  <a:srgbClr val="000000"/>
                </a:solidFill>
                <a:ea typeface="楷体" panose="02010609060101010101" charset="-122"/>
                <a:sym typeface="+mn-ea"/>
              </a:rPr>
              <a:t>(kg·℃)</a:t>
            </a:r>
            <a:endParaRPr lang="en-US" altLang="zh-CN" sz="2800" b="1">
              <a:latin typeface="Arial" pitchFamily="34" charset="0"/>
              <a:ea typeface="微软雅黑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494665" y="3833495"/>
            <a:ext cx="4684395" cy="502920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kumimoji="1" lang="en-US" altLang="zh-CN" sz="270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(2)</a:t>
            </a:r>
            <a:r>
              <a:rPr kumimoji="1" lang="zh-CN" altLang="en-US" sz="270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水的比热容较大，应用：</a:t>
            </a:r>
            <a:r>
              <a:rPr kumimoji="1" lang="zh-CN" altLang="en-US" sz="23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91" grpId="1"/>
      <p:bldP spid="2" grpId="2"/>
      <p:bldP spid="2" grpId="3"/>
      <p:bldP spid="3" grpId="4"/>
      <p:bldP spid="3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386" name="Rectangle 26"/>
          <p:cNvSpPr/>
          <p:nvPr>
            <p:custDataLst>
              <p:tags r:id="rId3"/>
            </p:custDataLst>
          </p:nvPr>
        </p:nvSpPr>
        <p:spPr>
          <a:xfrm>
            <a:off x="250825" y="92075"/>
            <a:ext cx="4458970" cy="52260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zh-CN" altLang="en-US" sz="3600" b="1">
                <a:latin typeface="黑体" pitchFamily="49" charset="-122"/>
              </a:rPr>
              <a:t>水的比热容大的应用</a:t>
            </a:r>
          </a:p>
        </p:txBody>
      </p:sp>
      <p:sp>
        <p:nvSpPr>
          <p:cNvPr id="16387" name="矩形 2"/>
          <p:cNvSpPr/>
          <p:nvPr>
            <p:custDataLst>
              <p:tags r:id="rId4"/>
            </p:custDataLst>
          </p:nvPr>
        </p:nvSpPr>
        <p:spPr>
          <a:xfrm>
            <a:off x="611505" y="958215"/>
            <a:ext cx="5659120" cy="51879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r>
              <a:rPr lang="zh-CN" altLang="en-US" sz="3600" b="1">
                <a:ea typeface="楷体" panose="02010609060101010101" charset="-122"/>
              </a:rPr>
              <a:t>应用比热容知识解释现象</a:t>
            </a:r>
          </a:p>
        </p:txBody>
      </p:sp>
      <p:sp>
        <p:nvSpPr>
          <p:cNvPr id="16388" name="矩形 3"/>
          <p:cNvSpPr/>
          <p:nvPr>
            <p:custDataLst>
              <p:tags r:id="rId5"/>
            </p:custDataLst>
          </p:nvPr>
        </p:nvSpPr>
        <p:spPr>
          <a:xfrm>
            <a:off x="633730" y="1634490"/>
            <a:ext cx="4352290" cy="6858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algn="just">
              <a:lnSpc>
                <a:spcPct val="150000"/>
              </a:lnSpc>
            </a:pPr>
            <a:r>
              <a:rPr lang="zh-CN" altLang="zh-CN" sz="3200" b="1">
                <a:solidFill>
                  <a:srgbClr val="000000"/>
                </a:solidFill>
                <a:ea typeface="楷体" panose="02010609060101010101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ea typeface="楷体" panose="02010609060101010101" charset="-122"/>
              </a:rPr>
              <a:t>1</a:t>
            </a:r>
            <a:r>
              <a:rPr lang="zh-CN" altLang="zh-CN" sz="3200" b="1">
                <a:solidFill>
                  <a:srgbClr val="000000"/>
                </a:solidFill>
                <a:ea typeface="楷体" panose="02010609060101010101" charset="-122"/>
              </a:rPr>
              <a:t>）发动机用水冷却</a:t>
            </a:r>
          </a:p>
        </p:txBody>
      </p:sp>
      <p:sp>
        <p:nvSpPr>
          <p:cNvPr id="16389" name="矩形 4"/>
          <p:cNvSpPr/>
          <p:nvPr>
            <p:custDataLst>
              <p:tags r:id="rId6"/>
            </p:custDataLst>
          </p:nvPr>
        </p:nvSpPr>
        <p:spPr>
          <a:xfrm>
            <a:off x="777240" y="2572385"/>
            <a:ext cx="4675505" cy="28987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ea typeface="楷体" panose="02010609060101010101" charset="-122"/>
                <a:sym typeface="黑体" pitchFamily="49" charset="-122"/>
              </a:rPr>
              <a:t> 水的比热容大</a:t>
            </a:r>
            <a:r>
              <a:rPr lang="zh-CN" altLang="en-US" sz="3200" b="1">
                <a:ea typeface="楷体" panose="02010609060101010101" charset="-122"/>
                <a:sym typeface="黑体" pitchFamily="49" charset="-122"/>
              </a:rPr>
              <a:t>，在质量一定的条件下</a:t>
            </a:r>
            <a:r>
              <a:rPr lang="zh-CN" altLang="en-US" sz="3200" b="1">
                <a:solidFill>
                  <a:srgbClr val="FF0000"/>
                </a:solidFill>
                <a:ea typeface="楷体" panose="02010609060101010101" charset="-122"/>
                <a:sym typeface="黑体" pitchFamily="49" charset="-122"/>
              </a:rPr>
              <a:t>水升高相同温度时，吸热多，</a:t>
            </a:r>
            <a:r>
              <a:rPr lang="zh-CN" altLang="en-US" sz="3200" b="1">
                <a:ea typeface="楷体" panose="02010609060101010101" charset="-122"/>
                <a:sym typeface="黑体" pitchFamily="49" charset="-122"/>
              </a:rPr>
              <a:t>用水作冷却剂效果好。</a:t>
            </a:r>
          </a:p>
        </p:txBody>
      </p:sp>
      <p:pic>
        <p:nvPicPr>
          <p:cNvPr id="16390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6985" y="1333500"/>
            <a:ext cx="3404235" cy="3494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411" name="矩形 2"/>
          <p:cNvSpPr/>
          <p:nvPr>
            <p:custDataLst>
              <p:tags r:id="rId3"/>
            </p:custDataLst>
          </p:nvPr>
        </p:nvSpPr>
        <p:spPr>
          <a:xfrm>
            <a:off x="641033" y="900113"/>
            <a:ext cx="4098925" cy="519112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r>
              <a:rPr lang="zh-CN" altLang="en-US" sz="3600" b="1">
                <a:ea typeface="楷体" panose="02010609060101010101" charset="-122"/>
              </a:rPr>
              <a:t>应用比热容知识解释现象</a:t>
            </a:r>
          </a:p>
        </p:txBody>
      </p:sp>
      <p:sp>
        <p:nvSpPr>
          <p:cNvPr id="17412" name="矩形 3"/>
          <p:cNvSpPr/>
          <p:nvPr>
            <p:custDataLst>
              <p:tags r:id="rId4"/>
            </p:custDataLst>
          </p:nvPr>
        </p:nvSpPr>
        <p:spPr>
          <a:xfrm>
            <a:off x="384810" y="1604645"/>
            <a:ext cx="5861050" cy="6858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algn="just">
              <a:lnSpc>
                <a:spcPct val="150000"/>
              </a:lnSpc>
            </a:pPr>
            <a:r>
              <a:rPr lang="zh-CN" altLang="zh-CN" sz="3200" b="1">
                <a:solidFill>
                  <a:srgbClr val="000000"/>
                </a:solidFill>
                <a:ea typeface="楷体" panose="02010609060101010101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ea typeface="楷体" panose="02010609060101010101" charset="-122"/>
              </a:rPr>
              <a:t>2</a:t>
            </a:r>
            <a:r>
              <a:rPr lang="zh-CN" altLang="zh-CN" sz="3200" b="1">
                <a:solidFill>
                  <a:srgbClr val="000000"/>
                </a:solidFill>
                <a:ea typeface="楷体" panose="02010609060101010101" charset="-122"/>
              </a:rPr>
              <a:t>）</a:t>
            </a:r>
            <a:r>
              <a:rPr lang="zh-CN" altLang="en-US" sz="3200" b="1">
                <a:solidFill>
                  <a:srgbClr val="000000"/>
                </a:solidFill>
                <a:ea typeface="楷体" panose="02010609060101010101" charset="-122"/>
              </a:rPr>
              <a:t>冬季暖气用水做取暖介质</a:t>
            </a:r>
          </a:p>
        </p:txBody>
      </p:sp>
      <p:sp>
        <p:nvSpPr>
          <p:cNvPr id="17413" name="矩形 5"/>
          <p:cNvSpPr/>
          <p:nvPr>
            <p:custDataLst>
              <p:tags r:id="rId5"/>
            </p:custDataLst>
          </p:nvPr>
        </p:nvSpPr>
        <p:spPr>
          <a:xfrm>
            <a:off x="671195" y="2583180"/>
            <a:ext cx="5078730" cy="3048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ea typeface="楷体" panose="02010609060101010101" charset="-122"/>
                <a:sym typeface="黑体" pitchFamily="49" charset="-122"/>
              </a:rPr>
              <a:t>水的比热容大</a:t>
            </a:r>
            <a:r>
              <a:rPr lang="zh-CN" altLang="en-US" sz="3200" b="1">
                <a:ea typeface="楷体" panose="02010609060101010101" charset="-122"/>
                <a:sym typeface="黑体" pitchFamily="49" charset="-122"/>
              </a:rPr>
              <a:t>，在质量一定的条件下</a:t>
            </a:r>
            <a:r>
              <a:rPr lang="zh-CN" altLang="en-US" sz="3200" b="1">
                <a:solidFill>
                  <a:srgbClr val="FF0000"/>
                </a:solidFill>
                <a:ea typeface="楷体" panose="02010609060101010101" charset="-122"/>
                <a:sym typeface="黑体" pitchFamily="49" charset="-122"/>
              </a:rPr>
              <a:t>水降低相同温度时</a:t>
            </a:r>
            <a:r>
              <a:rPr lang="zh-CN" altLang="en-US" sz="3200" b="1">
                <a:ea typeface="楷体" panose="02010609060101010101" charset="-122"/>
                <a:sym typeface="黑体" pitchFamily="49" charset="-122"/>
              </a:rPr>
              <a:t>，</a:t>
            </a:r>
            <a:r>
              <a:rPr lang="en-US" altLang="zh-CN" sz="3200" b="1">
                <a:solidFill>
                  <a:schemeClr val="tx2"/>
                </a:solidFill>
                <a:ea typeface="楷体" panose="02010609060101010101" charset="-122"/>
                <a:sym typeface="黑体" pitchFamily="49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ea typeface="楷体" panose="02010609060101010101" charset="-122"/>
                <a:sym typeface="黑体" pitchFamily="49" charset="-122"/>
              </a:rPr>
              <a:t>放出的热量多，</a:t>
            </a:r>
            <a:r>
              <a:rPr lang="zh-CN" altLang="en-US" sz="3200" b="1">
                <a:ea typeface="楷体" panose="02010609060101010101" charset="-122"/>
                <a:sym typeface="黑体" pitchFamily="49" charset="-122"/>
              </a:rPr>
              <a:t>用热水取暖效果好。</a:t>
            </a:r>
          </a:p>
        </p:txBody>
      </p:sp>
      <p:pic>
        <p:nvPicPr>
          <p:cNvPr id="17414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11745" y="1957705"/>
            <a:ext cx="3651885" cy="274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6"/>
          <p:cNvSpPr/>
          <p:nvPr>
            <p:custDataLst>
              <p:tags r:id="rId8"/>
            </p:custDataLst>
          </p:nvPr>
        </p:nvSpPr>
        <p:spPr>
          <a:xfrm>
            <a:off x="250825" y="92075"/>
            <a:ext cx="4458970" cy="52260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zh-CN" altLang="en-US" sz="3600" b="1">
                <a:latin typeface="黑体" pitchFamily="49" charset="-122"/>
              </a:rPr>
              <a:t>水的比热容大的应用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843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5023" y="1661478"/>
            <a:ext cx="3979862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35408" y="1678305"/>
            <a:ext cx="3959225" cy="263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矩形 5"/>
          <p:cNvSpPr/>
          <p:nvPr>
            <p:custDataLst>
              <p:tags r:id="rId7"/>
            </p:custDataLst>
          </p:nvPr>
        </p:nvSpPr>
        <p:spPr>
          <a:xfrm>
            <a:off x="468313" y="814388"/>
            <a:ext cx="4098925" cy="519112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r>
              <a:rPr lang="zh-CN" altLang="en-US" sz="3200" b="1">
                <a:ea typeface="楷体" panose="02010609060101010101" charset="-122"/>
              </a:rPr>
              <a:t>应用比热容知识解释现象</a:t>
            </a:r>
          </a:p>
        </p:txBody>
      </p:sp>
      <p:sp>
        <p:nvSpPr>
          <p:cNvPr id="18438" name="Text Box 4"/>
          <p:cNvSpPr/>
          <p:nvPr>
            <p:custDataLst>
              <p:tags r:id="rId8"/>
            </p:custDataLst>
          </p:nvPr>
        </p:nvSpPr>
        <p:spPr>
          <a:xfrm>
            <a:off x="1185545" y="4300220"/>
            <a:ext cx="296862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" panose="02010609060101010101" charset="-122"/>
                <a:sym typeface="黑体" pitchFamily="49" charset="-122"/>
              </a:rPr>
              <a:t>海滨</a:t>
            </a:r>
            <a:r>
              <a:rPr lang="en-US" altLang="zh-CN" sz="2800" b="1">
                <a:ea typeface="楷体" panose="02010609060101010101" charset="-122"/>
                <a:sym typeface="黑体" pitchFamily="49" charset="-122"/>
              </a:rPr>
              <a:t>24</a:t>
            </a:r>
            <a:r>
              <a:rPr lang="zh-CN" altLang="en-US" sz="2800" b="1">
                <a:ea typeface="楷体" panose="02010609060101010101" charset="-122"/>
                <a:sym typeface="黑体" pitchFamily="49" charset="-122"/>
              </a:rPr>
              <a:t>℃－</a:t>
            </a:r>
            <a:r>
              <a:rPr lang="en-US" altLang="zh-CN" sz="2800" b="1">
                <a:ea typeface="楷体" panose="02010609060101010101" charset="-122"/>
                <a:sym typeface="黑体" pitchFamily="49" charset="-122"/>
              </a:rPr>
              <a:t>28</a:t>
            </a:r>
            <a:r>
              <a:rPr lang="zh-CN" altLang="en-US" sz="2800" b="1">
                <a:ea typeface="楷体" panose="02010609060101010101" charset="-122"/>
                <a:sym typeface="黑体" pitchFamily="49" charset="-122"/>
              </a:rPr>
              <a:t>℃</a:t>
            </a:r>
          </a:p>
        </p:txBody>
      </p:sp>
      <p:sp>
        <p:nvSpPr>
          <p:cNvPr id="18439" name="Text Box 5"/>
          <p:cNvSpPr/>
          <p:nvPr>
            <p:custDataLst>
              <p:tags r:id="rId9"/>
            </p:custDataLst>
          </p:nvPr>
        </p:nvSpPr>
        <p:spPr>
          <a:xfrm>
            <a:off x="6631305" y="4316730"/>
            <a:ext cx="386334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" panose="02010609060101010101" charset="-122"/>
                <a:sym typeface="黑体" pitchFamily="49" charset="-122"/>
              </a:rPr>
              <a:t>沙漠</a:t>
            </a:r>
            <a:r>
              <a:rPr lang="en-US" altLang="zh-CN" sz="2800" b="1">
                <a:ea typeface="楷体" panose="02010609060101010101" charset="-122"/>
                <a:sym typeface="黑体" pitchFamily="49" charset="-122"/>
              </a:rPr>
              <a:t>0</a:t>
            </a:r>
            <a:r>
              <a:rPr lang="zh-CN" altLang="en-US" sz="2800" b="1">
                <a:ea typeface="楷体" panose="02010609060101010101" charset="-122"/>
                <a:sym typeface="黑体" pitchFamily="49" charset="-122"/>
              </a:rPr>
              <a:t>℃－</a:t>
            </a:r>
            <a:r>
              <a:rPr lang="en-US" altLang="zh-CN" sz="2800" b="1">
                <a:ea typeface="楷体" panose="02010609060101010101" charset="-122"/>
                <a:sym typeface="黑体" pitchFamily="49" charset="-122"/>
              </a:rPr>
              <a:t>42</a:t>
            </a:r>
            <a:r>
              <a:rPr lang="zh-CN" altLang="en-US" sz="2800" b="1">
                <a:ea typeface="楷体" panose="02010609060101010101" charset="-122"/>
                <a:sym typeface="黑体" pitchFamily="49" charset="-122"/>
              </a:rPr>
              <a:t>℃</a:t>
            </a:r>
          </a:p>
        </p:txBody>
      </p:sp>
      <p:sp>
        <p:nvSpPr>
          <p:cNvPr id="18440" name="矩形 10"/>
          <p:cNvSpPr/>
          <p:nvPr>
            <p:custDataLst>
              <p:tags r:id="rId10"/>
            </p:custDataLst>
          </p:nvPr>
        </p:nvSpPr>
        <p:spPr>
          <a:xfrm>
            <a:off x="970280" y="5218430"/>
            <a:ext cx="8250555" cy="1283335"/>
          </a:xfrm>
          <a:prstGeom prst="rect">
            <a:avLst/>
          </a:prstGeom>
          <a:noFill/>
          <a:ln w="9525">
            <a:noFill/>
          </a:ln>
        </p:spPr>
        <p:txBody>
          <a:bodyPr tIns="0"/>
          <a:lstStyle/>
          <a:p>
            <a:pPr>
              <a:spcBef>
                <a:spcPct val="60000"/>
              </a:spcBef>
              <a:buClr>
                <a:schemeClr val="tx1"/>
              </a:buClr>
              <a:buSzTx/>
            </a:pPr>
            <a:r>
              <a:rPr lang="zh-CN" altLang="en-US" sz="3600" b="1">
                <a:ea typeface="楷体" panose="02010609060101010101" charset="-122"/>
              </a:rPr>
              <a:t>同一天，相同纬度的沿海地区的昼夜温差比沙漠地区的小。</a:t>
            </a:r>
          </a:p>
        </p:txBody>
      </p:sp>
      <p:sp>
        <p:nvSpPr>
          <p:cNvPr id="16386" name="Rectangle 26"/>
          <p:cNvSpPr/>
          <p:nvPr>
            <p:custDataLst>
              <p:tags r:id="rId11"/>
            </p:custDataLst>
          </p:nvPr>
        </p:nvSpPr>
        <p:spPr>
          <a:xfrm>
            <a:off x="250825" y="92075"/>
            <a:ext cx="4458970" cy="52260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zh-CN" altLang="en-US" sz="3600" b="1">
                <a:latin typeface="黑体" pitchFamily="49" charset="-122"/>
              </a:rPr>
              <a:t>水的比热容大的应用</a:t>
            </a:r>
          </a:p>
        </p:txBody>
      </p:sp>
      <p:sp>
        <p:nvSpPr>
          <p:cNvPr id="5122" name="Text Box 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45530" y="251460"/>
            <a:ext cx="4349115" cy="1229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lt"/>
                <a:ea typeface="宋体" pitchFamily="2" charset="-122"/>
                <a:cs typeface="+mn-cs"/>
              </a:rPr>
              <a:t>新疆有句谚语：</a:t>
            </a:r>
          </a:p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lt"/>
                <a:ea typeface="宋体" pitchFamily="2" charset="-122"/>
                <a:cs typeface="+mn-cs"/>
              </a:rPr>
              <a:t>“</a:t>
            </a:r>
            <a:r>
              <a:rPr kumimoji="0" lang="zh-CN" altLang="en-US" sz="2800" b="1" kern="1200" cap="none" spc="0" normalizeH="0" baseline="0" noProof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lt"/>
                <a:ea typeface="宋体" pitchFamily="2" charset="-122"/>
                <a:cs typeface="+mn-cs"/>
              </a:rPr>
              <a:t>早穿皮袄午穿纱 </a:t>
            </a:r>
          </a:p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lt"/>
                <a:ea typeface="宋体" pitchFamily="2" charset="-122"/>
                <a:cs typeface="+mn-cs"/>
              </a:rPr>
              <a:t>围着火炉吃西瓜</a:t>
            </a:r>
            <a:r>
              <a:rPr kumimoji="0" lang="zh-CN" altLang="en-US" b="1" kern="1200" cap="none" spc="0" normalizeH="0" baseline="0" noProof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lt"/>
                <a:ea typeface="宋体" pitchFamily="2" charset="-122"/>
                <a:cs typeface="+mn-cs"/>
              </a:rPr>
              <a:t>”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9458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2860" y="1945463"/>
            <a:ext cx="5150236" cy="34143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00281" y="1931082"/>
            <a:ext cx="5123530" cy="34143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矩形: 折角 3"/>
          <p:cNvSpPr/>
          <p:nvPr>
            <p:custDataLst>
              <p:tags r:id="rId7"/>
            </p:custDataLst>
          </p:nvPr>
        </p:nvSpPr>
        <p:spPr>
          <a:xfrm>
            <a:off x="421414" y="1370247"/>
            <a:ext cx="10994842" cy="4287412"/>
          </a:xfrm>
          <a:prstGeom prst="foldedCorner">
            <a:avLst>
              <a:gd name="adj" fmla="val 16667"/>
            </a:avLst>
          </a:prstGeom>
          <a:solidFill>
            <a:srgbClr val="FFFBF0">
              <a:alpha val="90195"/>
            </a:srgbClr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330">
              <a:solidFill>
                <a:srgbClr val="FFFFFF"/>
              </a:solidFill>
            </a:endParaRPr>
          </a:p>
        </p:txBody>
      </p:sp>
      <p:sp>
        <p:nvSpPr>
          <p:cNvPr id="19461" name="Rectangle 7"/>
          <p:cNvSpPr/>
          <p:nvPr>
            <p:custDataLst>
              <p:tags r:id="rId8"/>
            </p:custDataLst>
          </p:nvPr>
        </p:nvSpPr>
        <p:spPr>
          <a:xfrm>
            <a:off x="949381" y="1836582"/>
            <a:ext cx="9918366" cy="34554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3365" b="1">
                <a:ea typeface="楷体" panose="02010609060101010101" charset="-122"/>
                <a:sym typeface="黑体" pitchFamily="49" charset="-122"/>
              </a:rPr>
              <a:t>        由于海水的比热容大，沙石比热容小，海水与沙石比较，吸收或放出同样的热量，升高或降低的温度较小，</a:t>
            </a:r>
            <a:r>
              <a:rPr lang="en-US" altLang="zh-CN" sz="3365" b="1">
                <a:ea typeface="楷体" panose="02010609060101010101" charset="-122"/>
                <a:sym typeface="黑体" pitchFamily="49" charset="-122"/>
              </a:rPr>
              <a:t> </a:t>
            </a:r>
            <a:r>
              <a:rPr lang="zh-CN" altLang="en-US" sz="3365" b="1">
                <a:ea typeface="楷体" panose="02010609060101010101" charset="-122"/>
                <a:sym typeface="黑体" pitchFamily="49" charset="-122"/>
              </a:rPr>
              <a:t>白天在受太阳照射条件相同时，</a:t>
            </a:r>
            <a:r>
              <a:rPr lang="en-US" altLang="zh-CN" sz="3365" b="1">
                <a:ea typeface="楷体" panose="02010609060101010101" charset="-122"/>
                <a:sym typeface="黑体" pitchFamily="49" charset="-122"/>
              </a:rPr>
              <a:t> </a:t>
            </a:r>
            <a:r>
              <a:rPr lang="zh-CN" altLang="en-US" sz="3365" b="1">
                <a:ea typeface="楷体" panose="02010609060101010101" charset="-122"/>
                <a:sym typeface="黑体" pitchFamily="49" charset="-122"/>
              </a:rPr>
              <a:t>海水的温度变化要小些，</a:t>
            </a:r>
            <a:r>
              <a:rPr lang="en-US" altLang="zh-CN" sz="3365" b="1">
                <a:ea typeface="楷体" panose="02010609060101010101" charset="-122"/>
                <a:sym typeface="黑体" pitchFamily="49" charset="-122"/>
              </a:rPr>
              <a:t> </a:t>
            </a:r>
            <a:r>
              <a:rPr lang="zh-CN" altLang="en-US" sz="3365" b="1">
                <a:ea typeface="楷体" panose="02010609060101010101" charset="-122"/>
                <a:sym typeface="黑体" pitchFamily="49" charset="-122"/>
              </a:rPr>
              <a:t>沿海地区比内陆地区温升慢，</a:t>
            </a:r>
            <a:r>
              <a:rPr lang="en-US" altLang="zh-CN" sz="3365" b="1">
                <a:ea typeface="楷体" panose="02010609060101010101" charset="-122"/>
                <a:sym typeface="黑体" pitchFamily="49" charset="-122"/>
              </a:rPr>
              <a:t> </a:t>
            </a:r>
            <a:r>
              <a:rPr lang="zh-CN" altLang="en-US" sz="3365" b="1">
                <a:ea typeface="楷体" panose="02010609060101010101" charset="-122"/>
                <a:sym typeface="黑体" pitchFamily="49" charset="-122"/>
              </a:rPr>
              <a:t>夜晚放热，</a:t>
            </a:r>
            <a:r>
              <a:rPr lang="en-US" altLang="zh-CN" sz="3365" b="1">
                <a:ea typeface="楷体" panose="02010609060101010101" charset="-122"/>
                <a:sym typeface="黑体" pitchFamily="49" charset="-122"/>
              </a:rPr>
              <a:t> </a:t>
            </a:r>
            <a:r>
              <a:rPr lang="zh-CN" altLang="en-US" sz="3365" b="1">
                <a:ea typeface="楷体" panose="02010609060101010101" charset="-122"/>
                <a:sym typeface="黑体" pitchFamily="49" charset="-122"/>
              </a:rPr>
              <a:t>沿海地区温度降低也少。</a:t>
            </a:r>
          </a:p>
        </p:txBody>
      </p:sp>
      <p:sp>
        <p:nvSpPr>
          <p:cNvPr id="19462" name="Rectangle 26"/>
          <p:cNvSpPr/>
          <p:nvPr>
            <p:custDataLst>
              <p:tags r:id="rId9"/>
            </p:custDataLst>
          </p:nvPr>
        </p:nvSpPr>
        <p:spPr>
          <a:xfrm>
            <a:off x="326914" y="119152"/>
            <a:ext cx="7362764" cy="67587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altLang="zh-CN" sz="3625" b="1">
                <a:latin typeface="黑体" pitchFamily="49" charset="-122"/>
              </a:rPr>
              <a:t>  </a:t>
            </a:r>
            <a:r>
              <a:rPr lang="zh-CN" altLang="en-US" sz="3625" b="1">
                <a:latin typeface="黑体" pitchFamily="49" charset="-122"/>
              </a:rPr>
              <a:t>水的比热容大的应用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4337" name="Picture 2" descr="2008729191852149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t="5727" b="8064"/>
          <a:stretch>
            <a:fillRect/>
          </a:stretch>
        </p:blipFill>
        <p:spPr>
          <a:xfrm>
            <a:off x="-47475" y="-15408"/>
            <a:ext cx="11882380" cy="66878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86546" y="519882"/>
            <a:ext cx="8320503" cy="6436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</a:ln>
          <a:effectLst/>
        </p:spPr>
        <p:txBody>
          <a:bodyPr lIns="88770" tIns="44385" rIns="88770" bIns="44385">
            <a:spAutoFit/>
          </a:bodyPr>
          <a:lstStyle/>
          <a:p>
            <a:pPr defTabSz="887730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D26B62"/>
                </a:solidFill>
                <a:latin typeface="+mn-ea"/>
              </a:rPr>
              <a:t>傍晚，沙子变凉了而海水却还很温暖。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049089" y="1452695"/>
            <a:ext cx="3167895" cy="366636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/>
          </a:p>
        </p:txBody>
      </p:sp>
      <p:sp>
        <p:nvSpPr>
          <p:cNvPr id="36866" name="Text Box 2"/>
          <p:cNvSpPr txBox="1"/>
          <p:nvPr>
            <p:custDataLst>
              <p:tags r:id="rId4"/>
            </p:custDataLst>
          </p:nvPr>
        </p:nvSpPr>
        <p:spPr>
          <a:xfrm>
            <a:off x="446386" y="2968154"/>
            <a:ext cx="3985456" cy="641350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zh-CN" altLang="en-US" sz="3600">
                <a:solidFill>
                  <a:schemeClr val="tx1"/>
                </a:solidFill>
                <a:latin typeface="+mn-ea"/>
              </a:rPr>
              <a:t>海陆风的成因</a:t>
            </a:r>
          </a:p>
        </p:txBody>
      </p:sp>
      <p:pic>
        <p:nvPicPr>
          <p:cNvPr id="14340" name="Picture 4" descr="C:\Documents and Settings\Administrator\Application Data\Tencent\Users\394666194\QQ\WinTemp\RichOle\`AW{MSNRX2V}B9Q[40A(H8E.jpg">
            <a:hlinkClick r:id="rId7" action="ppaction://hlinkfile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06826" y="1311970"/>
            <a:ext cx="6696744" cy="51057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6"/>
          <p:cNvSpPr/>
          <p:nvPr>
            <p:custDataLst>
              <p:tags r:id="rId8"/>
            </p:custDataLst>
          </p:nvPr>
        </p:nvSpPr>
        <p:spPr>
          <a:xfrm>
            <a:off x="250825" y="92075"/>
            <a:ext cx="4458970" cy="52260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zh-CN" altLang="en-US" sz="3600" b="1">
                <a:latin typeface="黑体" pitchFamily="49" charset="-122"/>
              </a:rPr>
              <a:t>水的比热容大的应用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049089" y="1452695"/>
            <a:ext cx="3167895" cy="366636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/>
          </a:p>
        </p:txBody>
      </p:sp>
      <p:sp>
        <p:nvSpPr>
          <p:cNvPr id="99331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6422" y="2032050"/>
            <a:ext cx="9437067" cy="161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70" tIns="44385" rIns="88770" bIns="4438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88773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zh-CN" sz="23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      </a:t>
            </a:r>
            <a:r>
              <a:rPr lang="zh-CN" altLang="en-US" sz="23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2" charset="0"/>
              </a:rPr>
              <a:t>水稻是喜温作物，在每年三四月份育秧时，为了防止霜冻，傍晚常常在秧田里灌一些水过夜，第二天太阳升起后，再把秧田里的水放掉，你能解释原因吗？</a:t>
            </a:r>
          </a:p>
        </p:txBody>
      </p:sp>
      <p:sp>
        <p:nvSpPr>
          <p:cNvPr id="39940" name="Text Box 4"/>
          <p:cNvSpPr txBox="1"/>
          <p:nvPr>
            <p:custDataLst>
              <p:tags r:id="rId5"/>
            </p:custDataLst>
          </p:nvPr>
        </p:nvSpPr>
        <p:spPr>
          <a:xfrm>
            <a:off x="3242582" y="1363658"/>
            <a:ext cx="2806590" cy="585470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水稻育秧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1310482" y="3968152"/>
            <a:ext cx="9001000" cy="152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70" tIns="44385" rIns="88770" bIns="44385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8877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zh-CN" altLang="en-US" sz="2300" smtClean="0">
                <a:solidFill>
                  <a:srgbClr val="D26B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　   </a:t>
            </a:r>
            <a:r>
              <a:rPr lang="zh-CN" altLang="en-US" sz="2300" smtClean="0">
                <a:solidFill>
                  <a:srgbClr val="D26B62"/>
                </a:solidFill>
                <a:latin typeface="+mn-ea"/>
                <a:ea typeface="+mn-ea"/>
                <a:cs typeface="Times New Roman" panose="02020603050405020304" pitchFamily="2" charset="0"/>
              </a:rPr>
              <a:t>傍晚时灌水</a:t>
            </a:r>
            <a:r>
              <a:rPr lang="zh-CN" altLang="zh-CN" sz="2300" smtClean="0">
                <a:solidFill>
                  <a:srgbClr val="D26B62"/>
                </a:solidFill>
                <a:latin typeface="+mn-ea"/>
                <a:ea typeface="+mn-ea"/>
                <a:cs typeface="Times New Roman" panose="02020603050405020304" pitchFamily="2" charset="0"/>
              </a:rPr>
              <a:t>,</a:t>
            </a:r>
            <a:r>
              <a:rPr lang="zh-CN" altLang="en-US" sz="2300" smtClean="0">
                <a:solidFill>
                  <a:srgbClr val="D26B62"/>
                </a:solidFill>
                <a:latin typeface="+mn-ea"/>
                <a:ea typeface="+mn-ea"/>
                <a:cs typeface="Times New Roman" panose="02020603050405020304" pitchFamily="2" charset="0"/>
              </a:rPr>
              <a:t>是因为水的比热容大</a:t>
            </a:r>
            <a:r>
              <a:rPr lang="zh-CN" altLang="zh-CN" sz="2300" smtClean="0">
                <a:solidFill>
                  <a:srgbClr val="D26B62"/>
                </a:solidFill>
                <a:latin typeface="+mn-ea"/>
                <a:ea typeface="+mn-ea"/>
                <a:cs typeface="Times New Roman" panose="02020603050405020304" pitchFamily="2" charset="0"/>
              </a:rPr>
              <a:t>,</a:t>
            </a:r>
            <a:r>
              <a:rPr lang="zh-CN" altLang="en-US" sz="2300" smtClean="0">
                <a:solidFill>
                  <a:srgbClr val="D26B62"/>
                </a:solidFill>
                <a:latin typeface="+mn-ea"/>
                <a:ea typeface="+mn-ea"/>
                <a:cs typeface="Times New Roman" panose="02020603050405020304" pitchFamily="2" charset="0"/>
              </a:rPr>
              <a:t>放热降温慢</a:t>
            </a:r>
            <a:r>
              <a:rPr lang="zh-CN" altLang="zh-CN" sz="2300" smtClean="0">
                <a:solidFill>
                  <a:srgbClr val="D26B62"/>
                </a:solidFill>
                <a:latin typeface="+mn-ea"/>
                <a:ea typeface="+mn-ea"/>
                <a:cs typeface="Times New Roman" panose="02020603050405020304" pitchFamily="2" charset="0"/>
              </a:rPr>
              <a:t>,</a:t>
            </a:r>
            <a:r>
              <a:rPr lang="zh-CN" altLang="en-US" sz="2300" smtClean="0">
                <a:solidFill>
                  <a:srgbClr val="D26B62"/>
                </a:solidFill>
                <a:latin typeface="+mn-ea"/>
                <a:ea typeface="+mn-ea"/>
                <a:cs typeface="Times New Roman" panose="02020603050405020304" pitchFamily="2" charset="0"/>
              </a:rPr>
              <a:t>不至于引发冻害；白天放水，是因为秧田比热容小，吸热升温快，使秧苗能有较好的生长条件。</a:t>
            </a:r>
          </a:p>
        </p:txBody>
      </p: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344805" y="133985"/>
            <a:ext cx="2087880" cy="1551305"/>
            <a:chOff x="38580" y="1460203"/>
            <a:chExt cx="1753299" cy="1332175"/>
          </a:xfrm>
        </p:grpSpPr>
        <p:sp>
          <p:nvSpPr>
            <p:cNvPr id="7" name="爆炸形: 14 pt  21"/>
            <p:cNvSpPr/>
            <p:nvPr>
              <p:custDataLst>
                <p:tags r:id="rId8"/>
              </p:custDataLst>
            </p:nvPr>
          </p:nvSpPr>
          <p:spPr>
            <a:xfrm>
              <a:off x="38580" y="1460203"/>
              <a:ext cx="1753299" cy="1332175"/>
            </a:xfrm>
            <a:prstGeom prst="irregularSeal2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 rot="20237004">
              <a:off x="409613" y="1858372"/>
              <a:ext cx="1250745" cy="5540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514350">
                <a:defRPr/>
              </a:pPr>
              <a:r>
                <a:rPr lang="zh-CN" altLang="en-US" sz="3600">
                  <a:solidFill>
                    <a:srgbClr val="FF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拓展</a:t>
              </a:r>
            </a:p>
          </p:txBody>
        </p:sp>
      </p:grpSp>
      <p:pic>
        <p:nvPicPr>
          <p:cNvPr id="17411" name="图片 2" descr="1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rcRect b="8482"/>
          <a:stretch>
            <a:fillRect/>
          </a:stretch>
        </p:blipFill>
        <p:spPr>
          <a:xfrm>
            <a:off x="7941310" y="355600"/>
            <a:ext cx="2442210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8915" name="Picture 2">
            <a:hlinkClick r:id="rId5" action="ppaction://hlinkfile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50842" y="1600002"/>
            <a:ext cx="4978737" cy="37318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166466" y="3112170"/>
            <a:ext cx="3391707" cy="502920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热岛效应</a:t>
            </a:r>
          </a:p>
        </p:txBody>
      </p: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344805" y="133985"/>
            <a:ext cx="2087880" cy="1551305"/>
            <a:chOff x="38580" y="1460203"/>
            <a:chExt cx="1753299" cy="1332175"/>
          </a:xfrm>
        </p:grpSpPr>
        <p:sp>
          <p:nvSpPr>
            <p:cNvPr id="7" name="爆炸形: 14 pt  21"/>
            <p:cNvSpPr/>
            <p:nvPr>
              <p:custDataLst>
                <p:tags r:id="rId8"/>
              </p:custDataLst>
            </p:nvPr>
          </p:nvSpPr>
          <p:spPr>
            <a:xfrm>
              <a:off x="38580" y="1460203"/>
              <a:ext cx="1753299" cy="1332175"/>
            </a:xfrm>
            <a:prstGeom prst="irregularSeal2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 rot="20237004">
              <a:off x="409613" y="1858372"/>
              <a:ext cx="1250745" cy="5540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514350">
                <a:defRPr/>
              </a:pPr>
              <a:r>
                <a:rPr lang="zh-CN" altLang="en-US" sz="3600">
                  <a:solidFill>
                    <a:srgbClr val="FF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拓展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1381" name="矩形 4"/>
          <p:cNvSpPr/>
          <p:nvPr>
            <p:custDataLst>
              <p:tags r:id="rId3"/>
            </p:custDataLst>
          </p:nvPr>
        </p:nvSpPr>
        <p:spPr>
          <a:xfrm>
            <a:off x="765773" y="1311970"/>
            <a:ext cx="10409805" cy="1382298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、</a:t>
            </a:r>
            <a:r>
              <a:rPr lang="zh-CN" altLang="en-US" sz="2800">
                <a:solidFill>
                  <a:srgbClr val="4F81BD"/>
                </a:solidFill>
                <a:latin typeface="+mn-ea"/>
                <a:cs typeface="微软雅黑" panose="020b0503020204020204" pitchFamily="34" charset="-122"/>
              </a:rPr>
              <a:t>定义：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</a:rPr>
              <a:t>单位质量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的某种物质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</a:rPr>
              <a:t>温度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升高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(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降低）</a:t>
            </a:r>
            <a:r>
              <a:rPr lang="en-US" altLang="zh-CN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</a:rPr>
              <a:t>1℃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所吸收（放出）的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</a:rPr>
              <a:t>热量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，叫做这种物质的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</a:rPr>
              <a:t>比热容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3" name="对象 2">
            <a:hlinkClick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782932" y="2678785"/>
          <a:ext cx="1551886" cy="93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5" progId="Equation.3">
                  <p:embed/>
                </p:oleObj>
              </mc:Choice>
              <mc:Fallback>
                <p:oleObj r:id="rId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932" y="2678785"/>
                        <a:ext cx="1551886" cy="9374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842226" y="2894501"/>
            <a:ext cx="2021090" cy="520524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、</a:t>
            </a:r>
            <a:r>
              <a:rPr lang="zh-CN" altLang="en-US" sz="2800">
                <a:solidFill>
                  <a:srgbClr val="4F81BD"/>
                </a:solidFill>
                <a:latin typeface="+mn-ea"/>
                <a:cs typeface="微软雅黑" panose="020b0503020204020204" pitchFamily="34" charset="-122"/>
              </a:rPr>
              <a:t>定义式：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812631" y="3760242"/>
            <a:ext cx="11155035" cy="520524"/>
          </a:xfrm>
          <a:prstGeom prst="rect">
            <a:avLst/>
          </a:prstGeom>
          <a:noFill/>
        </p:spPr>
        <p:txBody>
          <a:bodyPr wrap="none" lIns="88770" tIns="44385" rIns="88770" bIns="44385" rtlCol="0" anchor="t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>
                <a:solidFill>
                  <a:srgbClr val="4F81BD"/>
                </a:solidFill>
                <a:latin typeface="+mn-ea"/>
                <a:cs typeface="微软雅黑" panose="020b0503020204020204" pitchFamily="34" charset="-122"/>
                <a:sym typeface="+mn-ea"/>
              </a:rPr>
              <a:t>特点：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  <a:sym typeface="+mn-ea"/>
              </a:rPr>
              <a:t>比热容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是物质的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  <a:sym typeface="+mn-ea"/>
              </a:rPr>
              <a:t>特性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之一，它仅与物质的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  <a:sym typeface="+mn-ea"/>
              </a:rPr>
              <a:t>种类和状态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有关。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877986" y="4585759"/>
            <a:ext cx="9442029" cy="1382298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4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、</a:t>
            </a:r>
            <a:r>
              <a:rPr lang="zh-CN" altLang="en-US" sz="2800">
                <a:solidFill>
                  <a:srgbClr val="4F81BD"/>
                </a:solidFill>
                <a:latin typeface="+mn-ea"/>
                <a:cs typeface="微软雅黑" panose="020b0503020204020204" pitchFamily="34" charset="-122"/>
              </a:rPr>
              <a:t>物理意义：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  <a:sym typeface="+mn-ea"/>
              </a:rPr>
              <a:t>单位质量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的某种物质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  <a:sym typeface="+mn-ea"/>
              </a:rPr>
              <a:t>温度升高（或降低</a:t>
            </a:r>
            <a:r>
              <a:rPr lang="en-US" altLang="zh-CN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  <a:sym typeface="+mn-ea"/>
              </a:rPr>
              <a:t>1℃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所</a:t>
            </a:r>
            <a:r>
              <a:rPr lang="zh-CN" altLang="en-US" sz="2800">
                <a:solidFill>
                  <a:srgbClr val="D26B62"/>
                </a:solidFill>
                <a:latin typeface="+mn-ea"/>
                <a:cs typeface="微软雅黑" panose="020b0503020204020204" pitchFamily="34" charset="-122"/>
                <a:sym typeface="+mn-ea"/>
              </a:rPr>
              <a:t>吸收（或放出）的热量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36866" name="Text Box 2"/>
          <p:cNvSpPr txBox="1"/>
          <p:nvPr>
            <p:custDataLst>
              <p:tags r:id="rId10"/>
            </p:custDataLst>
          </p:nvPr>
        </p:nvSpPr>
        <p:spPr>
          <a:xfrm>
            <a:off x="5264150" y="262890"/>
            <a:ext cx="1967865" cy="764540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zh-CN" sz="44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微软雅黑" panose="020b0503020204020204" pitchFamily="34" charset="-122"/>
              </a:rPr>
              <a:t>小结：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89839" y="613550"/>
            <a:ext cx="6929485" cy="500066"/>
          </a:xfrm>
        </p:spPr>
        <p:txBody>
          <a:bodyPr lIns="88770" tIns="44385" rIns="88770" bIns="44385"/>
          <a:lstStyle/>
          <a:p>
            <a:r>
              <a:rPr lang="zh-CN" altLang="en-US"/>
              <a:t>课堂检测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49089" y="1452695"/>
            <a:ext cx="3167895" cy="366636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/>
          </a:p>
        </p:txBody>
      </p:sp>
      <p:sp>
        <p:nvSpPr>
          <p:cNvPr id="43010" name="Rectangle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427341" y="1810168"/>
            <a:ext cx="6991812" cy="3494604"/>
          </a:xfrm>
        </p:spPr>
        <p:txBody>
          <a:bodyPr vert="horz" wrap="square" lIns="88770" tIns="44385" rIns="88770" bIns="44385" anchor="t"/>
          <a:lstStyle/>
          <a:p>
            <a:pPr marL="264795" indent="-264795">
              <a:lnSpc>
                <a:spcPct val="150000"/>
              </a:lnSpc>
              <a:buNone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1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．关于比热容，下列说法正确的是（     </a:t>
            </a:r>
            <a:r>
              <a:rPr lang="zh-CN" altLang="en-US" sz="27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）</a:t>
            </a:r>
            <a:endParaRPr lang="zh-CN" altLang="en-US" sz="27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2" charset="0"/>
            </a:endParaRPr>
          </a:p>
          <a:p>
            <a:pPr marL="264795" indent="-264795">
              <a:lnSpc>
                <a:spcPct val="150000"/>
              </a:lnSpc>
              <a:buNone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A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．温度越高，比热容越大           </a:t>
            </a:r>
          </a:p>
          <a:p>
            <a:pPr marL="264795" indent="-264795">
              <a:lnSpc>
                <a:spcPct val="150000"/>
              </a:lnSpc>
              <a:buNone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B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．物质放热越多，比热容越大</a:t>
            </a:r>
          </a:p>
          <a:p>
            <a:pPr marL="264795" indent="-264795">
              <a:lnSpc>
                <a:spcPct val="150000"/>
              </a:lnSpc>
              <a:buNone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C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．物质的质量越大，比热容越小     </a:t>
            </a:r>
          </a:p>
          <a:p>
            <a:pPr marL="264795" indent="-264795">
              <a:lnSpc>
                <a:spcPct val="150000"/>
              </a:lnSpc>
              <a:buNone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D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2" charset="0"/>
              </a:rPr>
              <a:t>．物质的比热容与质量和温度无关</a:t>
            </a:r>
            <a:endParaRPr lang="zh-CN" altLang="en-US" sz="27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2403" name="Text Box 3"/>
          <p:cNvSpPr txBox="1"/>
          <p:nvPr>
            <p:custDataLst>
              <p:tags r:id="rId6"/>
            </p:custDataLst>
          </p:nvPr>
        </p:nvSpPr>
        <p:spPr>
          <a:xfrm>
            <a:off x="6711082" y="1939906"/>
            <a:ext cx="1117518" cy="520524"/>
          </a:xfrm>
          <a:prstGeom prst="rect">
            <a:avLst/>
          </a:prstGeom>
          <a:noFill/>
          <a:ln w="9525">
            <a:noFill/>
          </a:ln>
        </p:spPr>
        <p:txBody>
          <a:bodyPr lIns="88770" tIns="44385" rIns="88770" bIns="44385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800">
                <a:solidFill>
                  <a:srgbClr val="D26B62"/>
                </a:solidFill>
                <a:latin typeface="+mn-ea"/>
              </a:rPr>
              <a:t>     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049089" y="2155008"/>
            <a:ext cx="3167895" cy="366636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/>
          </a:p>
        </p:txBody>
      </p:sp>
      <p:sp>
        <p:nvSpPr>
          <p:cNvPr id="44036" name="Rectangle 12"/>
          <p:cNvSpPr/>
          <p:nvPr>
            <p:custDataLst>
              <p:tags r:id="rId4"/>
            </p:custDataLst>
          </p:nvPr>
        </p:nvSpPr>
        <p:spPr>
          <a:xfrm>
            <a:off x="844690" y="1816026"/>
            <a:ext cx="9877938" cy="3132458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．以下四种现象中，与水的比热容有很大没有关系的是（      ）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．汽车的发动机用循环流动的水来冷却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．生活中往往用热水取暖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．生活中用水洗衣服  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．滩涂湿地温差小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9798402" y="1942275"/>
            <a:ext cx="781800" cy="520524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lang="en-US" altLang="zh-CN" sz="2800">
                <a:solidFill>
                  <a:srgbClr val="D26B62"/>
                </a:solidFill>
                <a:latin typeface="+mn-ea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049089" y="1452695"/>
            <a:ext cx="3167895" cy="366636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78016" y="1607395"/>
            <a:ext cx="7687293" cy="2598850"/>
          </a:xfrm>
          <a:prstGeom prst="rect">
            <a:avLst/>
          </a:prstGeom>
          <a:noFill/>
        </p:spPr>
        <p:txBody>
          <a:bodyPr wrap="square" lIns="88770" tIns="44385" rIns="88770" bIns="44385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、一杯煤油用去三分之一，则它的（      ）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A.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比热不变     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B.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比热为原来的三分之一    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C.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+mn-ea"/>
              </a:rPr>
              <a:t>比热为原来的三分之二  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 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452795" y="1748210"/>
            <a:ext cx="757755" cy="520524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lang="en-US" altLang="zh-CN" sz="2800">
                <a:solidFill>
                  <a:srgbClr val="D26B62"/>
                </a:solidFill>
                <a:latin typeface="+mn-ea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049089" y="1452695"/>
            <a:ext cx="3167895" cy="366636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167152" y="1527994"/>
            <a:ext cx="9503685" cy="3755705"/>
          </a:xfrm>
          <a:prstGeom prst="rect">
            <a:avLst/>
          </a:prstGeom>
          <a:noFill/>
        </p:spPr>
        <p:txBody>
          <a:bodyPr wrap="square" lIns="88770" tIns="44385" rIns="88770" bIns="44385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、热天，在相同的日光照射下，旱地比水田温度升得快</a:t>
            </a:r>
            <a:r>
              <a:rPr lang="zh-CN" altLang="en-US" sz="27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，这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是因为（      ）</a:t>
            </a:r>
            <a:endParaRPr lang="zh-CN" altLang="en-US" sz="27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A.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旱地吸收热量多  </a:t>
            </a:r>
            <a:endParaRPr lang="zh-CN" altLang="en-US" sz="27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B.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水田不容易吸收热量   </a:t>
            </a:r>
            <a:endParaRPr lang="zh-CN" altLang="en-US" sz="27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C.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水的比热容比泥土的比热容大  </a:t>
            </a:r>
            <a:endParaRPr lang="zh-CN" altLang="en-US" sz="27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0000"/>
            </a:pPr>
            <a:r>
              <a:rPr lang="en-US" altLang="zh-CN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D.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旱地和水田的质量不一样</a:t>
            </a:r>
            <a:endParaRPr lang="zh-CN" altLang="en-US" sz="27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678634" y="2303614"/>
            <a:ext cx="757755" cy="520524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lang="en-US" altLang="zh-CN" sz="2800">
                <a:solidFill>
                  <a:srgbClr val="D26B62"/>
                </a:solidFill>
                <a:latin typeface="+mn-ea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531" name="矩形 3"/>
          <p:cNvSpPr/>
          <p:nvPr>
            <p:custDataLst>
              <p:tags r:id="rId3"/>
            </p:custDataLst>
          </p:nvPr>
        </p:nvSpPr>
        <p:spPr>
          <a:xfrm>
            <a:off x="700805" y="1707159"/>
            <a:ext cx="10633277" cy="278774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lnSpc>
                <a:spcPct val="130000"/>
              </a:lnSpc>
            </a:pPr>
            <a:r>
              <a:rPr lang="en-US" altLang="zh-CN" sz="3365" b="1">
                <a:ea typeface="楷体" panose="02010609060101010101" charset="-122"/>
              </a:rPr>
              <a:t>5.</a:t>
            </a:r>
            <a:r>
              <a:rPr lang="zh-CN" altLang="en-US" sz="3365" b="1">
                <a:ea typeface="楷体" panose="02010609060101010101" charset="-122"/>
              </a:rPr>
              <a:t>甲、乙两种物质，质量之比为</a:t>
            </a:r>
            <a:r>
              <a:rPr lang="en-US" altLang="zh-CN" sz="3365" b="1">
                <a:ea typeface="楷体" panose="02010609060101010101" charset="-122"/>
              </a:rPr>
              <a:t>4</a:t>
            </a:r>
            <a:r>
              <a:rPr lang="zh-CN" altLang="en-US" sz="3365" b="1">
                <a:ea typeface="楷体" panose="02010609060101010101" charset="-122"/>
              </a:rPr>
              <a:t>∶</a:t>
            </a:r>
            <a:r>
              <a:rPr lang="en-US" altLang="zh-CN" sz="3365" b="1">
                <a:ea typeface="楷体" panose="02010609060101010101" charset="-122"/>
              </a:rPr>
              <a:t>1</a:t>
            </a:r>
            <a:r>
              <a:rPr lang="zh-CN" altLang="en-US" sz="3365" b="1">
                <a:ea typeface="楷体" panose="02010609060101010101" charset="-122"/>
              </a:rPr>
              <a:t>，吸收热量之比为</a:t>
            </a:r>
            <a:r>
              <a:rPr lang="en-US" altLang="zh-CN" sz="3365" b="1">
                <a:ea typeface="楷体" panose="02010609060101010101" charset="-122"/>
              </a:rPr>
              <a:t>3</a:t>
            </a:r>
            <a:r>
              <a:rPr lang="zh-CN" altLang="en-US" sz="3365" b="1">
                <a:ea typeface="楷体" panose="02010609060101010101" charset="-122"/>
              </a:rPr>
              <a:t>∶</a:t>
            </a:r>
            <a:r>
              <a:rPr lang="en-US" altLang="zh-CN" sz="3365" b="1">
                <a:ea typeface="楷体" panose="02010609060101010101" charset="-122"/>
              </a:rPr>
              <a:t>1</a:t>
            </a:r>
            <a:r>
              <a:rPr lang="zh-CN" altLang="en-US" sz="3365" b="1">
                <a:ea typeface="楷体" panose="02010609060101010101" charset="-122"/>
              </a:rPr>
              <a:t>，升高的温度之比为</a:t>
            </a:r>
            <a:r>
              <a:rPr lang="en-US" altLang="zh-CN" sz="3365" b="1">
                <a:ea typeface="楷体" panose="02010609060101010101" charset="-122"/>
              </a:rPr>
              <a:t>3</a:t>
            </a:r>
            <a:r>
              <a:rPr lang="zh-CN" altLang="en-US" sz="3365" b="1">
                <a:ea typeface="楷体" panose="02010609060101010101" charset="-122"/>
              </a:rPr>
              <a:t>∶</a:t>
            </a:r>
            <a:r>
              <a:rPr lang="en-US" altLang="zh-CN" sz="3365" b="1">
                <a:ea typeface="楷体" panose="02010609060101010101" charset="-122"/>
              </a:rPr>
              <a:t>4</a:t>
            </a:r>
            <a:r>
              <a:rPr lang="zh-CN" altLang="en-US" sz="3365" b="1">
                <a:ea typeface="楷体" panose="02010609060101010101" charset="-122"/>
              </a:rPr>
              <a:t>，则甲、乙两种物质的比热容之比为（         ）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3365" b="1">
                <a:ea typeface="楷体" panose="02010609060101010101" charset="-122"/>
              </a:rPr>
              <a:t>A. 2</a:t>
            </a:r>
            <a:r>
              <a:rPr lang="zh-CN" altLang="en-US" sz="3365" b="1">
                <a:ea typeface="楷体" panose="02010609060101010101" charset="-122"/>
              </a:rPr>
              <a:t>∶</a:t>
            </a:r>
            <a:r>
              <a:rPr lang="en-US" altLang="zh-CN" sz="3365" b="1">
                <a:ea typeface="楷体" panose="02010609060101010101" charset="-122"/>
              </a:rPr>
              <a:t>1         </a:t>
            </a:r>
            <a:r>
              <a:rPr lang="zh-CN" altLang="en-US" sz="3365" b="1">
                <a:ea typeface="楷体" panose="02010609060101010101" charset="-122"/>
              </a:rPr>
              <a:t> </a:t>
            </a:r>
            <a:r>
              <a:rPr lang="en-US" altLang="zh-CN" sz="3365" b="1">
                <a:ea typeface="楷体" panose="02010609060101010101" charset="-122"/>
              </a:rPr>
              <a:t>B. 3</a:t>
            </a:r>
            <a:r>
              <a:rPr lang="zh-CN" altLang="en-US" sz="3365" b="1">
                <a:ea typeface="楷体" panose="02010609060101010101" charset="-122"/>
              </a:rPr>
              <a:t> ∶</a:t>
            </a:r>
            <a:r>
              <a:rPr lang="en-US" altLang="zh-CN" sz="3365" b="1">
                <a:ea typeface="楷体" panose="02010609060101010101" charset="-122"/>
              </a:rPr>
              <a:t>1</a:t>
            </a:r>
            <a:r>
              <a:rPr lang="zh-CN" altLang="en-US" sz="3365" b="1">
                <a:ea typeface="楷体" panose="02010609060101010101" charset="-122"/>
              </a:rPr>
              <a:t>              </a:t>
            </a:r>
            <a:r>
              <a:rPr lang="en-US" altLang="zh-CN" sz="3365" b="1">
                <a:ea typeface="楷体" panose="02010609060101010101" charset="-122"/>
              </a:rPr>
              <a:t>C. 2</a:t>
            </a:r>
            <a:r>
              <a:rPr lang="zh-CN" altLang="en-US" sz="3365" b="1">
                <a:ea typeface="楷体" panose="02010609060101010101" charset="-122"/>
              </a:rPr>
              <a:t>∶</a:t>
            </a:r>
            <a:r>
              <a:rPr lang="en-US" altLang="zh-CN" sz="3365" b="1">
                <a:ea typeface="楷体" panose="02010609060101010101" charset="-122"/>
              </a:rPr>
              <a:t>3</a:t>
            </a:r>
            <a:r>
              <a:rPr lang="zh-CN" altLang="en-US" sz="3365" b="1">
                <a:ea typeface="楷体" panose="02010609060101010101" charset="-122"/>
              </a:rPr>
              <a:t>          </a:t>
            </a:r>
            <a:r>
              <a:rPr lang="en-US" altLang="zh-CN" sz="3365" b="1">
                <a:ea typeface="楷体" panose="02010609060101010101" charset="-122"/>
              </a:rPr>
              <a:t>D. 1</a:t>
            </a:r>
            <a:r>
              <a:rPr lang="zh-CN" altLang="en-US" sz="3365" b="1">
                <a:ea typeface="楷体" panose="02010609060101010101" charset="-122"/>
              </a:rPr>
              <a:t>∶</a:t>
            </a:r>
            <a:r>
              <a:rPr lang="en-US" altLang="zh-CN" sz="3365" b="1">
                <a:ea typeface="楷体" panose="02010609060101010101" charset="-122"/>
              </a:rPr>
              <a:t>1</a:t>
            </a:r>
            <a:endParaRPr lang="zh-CN" altLang="en-US" sz="3365" b="1">
              <a:ea typeface="楷体" panose="02010609060101010101" charset="-122"/>
            </a:endParaRPr>
          </a:p>
        </p:txBody>
      </p:sp>
      <p:sp>
        <p:nvSpPr>
          <p:cNvPr id="22532" name="Text Box 3"/>
          <p:cNvSpPr/>
          <p:nvPr>
            <p:custDataLst>
              <p:tags r:id="rId4"/>
            </p:custDataLst>
          </p:nvPr>
        </p:nvSpPr>
        <p:spPr>
          <a:xfrm>
            <a:off x="3816578" y="3089322"/>
            <a:ext cx="840225" cy="67176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50000"/>
              </a:spcBef>
              <a:buSzTx/>
              <a:buFont typeface="Arial" pitchFamily="34" charset="0"/>
            </a:pPr>
            <a:r>
              <a:rPr lang="en-US" altLang="zh-CN" sz="3625" b="1">
                <a:solidFill>
                  <a:srgbClr val="FF0000"/>
                </a:solidFill>
                <a:ea typeface="楷体" panose="02010609060101010101" charset="-122"/>
                <a:sym typeface="黑体" pitchFamily="49" charset="-122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382500" y="125730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576580" y="2208530"/>
            <a:ext cx="10713085" cy="1000125"/>
          </a:xfrm>
        </p:spPr>
        <p:txBody>
          <a:bodyPr/>
          <a:lstStyle/>
          <a:p>
            <a:r>
              <a:rPr lang="en-US" altLang="zh-CN" sz="6600" smtClean="0">
                <a:solidFill>
                  <a:srgbClr val="C00000"/>
                </a:solidFill>
              </a:rPr>
              <a:t>10.3   </a:t>
            </a:r>
            <a:r>
              <a:rPr lang="zh-CN" altLang="en-US" sz="6600" smtClean="0">
                <a:solidFill>
                  <a:srgbClr val="C00000"/>
                </a:solidFill>
              </a:rPr>
              <a:t>探究</a:t>
            </a:r>
            <a:r>
              <a:rPr lang="en-US" altLang="zh-CN" sz="6600" smtClean="0">
                <a:solidFill>
                  <a:srgbClr val="C00000"/>
                </a:solidFill>
              </a:rPr>
              <a:t>—</a:t>
            </a:r>
            <a:r>
              <a:rPr lang="zh-CN" altLang="en-US" sz="6600" smtClean="0">
                <a:solidFill>
                  <a:srgbClr val="C00000"/>
                </a:solidFill>
              </a:rPr>
              <a:t>物质的比热容 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27326" y="2274064"/>
            <a:ext cx="9275557" cy="520524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lang="zh-CN" altLang="en-US" sz="2700">
                <a:solidFill>
                  <a:srgbClr val="4F81BD"/>
                </a:solidFill>
                <a:latin typeface="+mn-ea"/>
              </a:rPr>
              <a:t>问题</a:t>
            </a:r>
            <a:r>
              <a:rPr lang="en-US" altLang="zh-CN" sz="2700">
                <a:solidFill>
                  <a:srgbClr val="4F81BD"/>
                </a:solidFill>
                <a:latin typeface="+mn-ea"/>
              </a:rPr>
              <a:t>2</a:t>
            </a:r>
            <a:r>
              <a:rPr lang="zh-CN" altLang="en-US" sz="2700">
                <a:solidFill>
                  <a:srgbClr val="4F81BD"/>
                </a:solidFill>
                <a:latin typeface="+mn-ea"/>
              </a:rPr>
              <a:t>：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为什么沙子和海水在同一时刻的温度不一样？</a:t>
            </a:r>
          </a:p>
        </p:txBody>
      </p:sp>
      <p:sp>
        <p:nvSpPr>
          <p:cNvPr id="12293" name="Text Box 5"/>
          <p:cNvSpPr txBox="1"/>
          <p:nvPr>
            <p:custDataLst>
              <p:tags r:id="rId4"/>
            </p:custDataLst>
          </p:nvPr>
        </p:nvSpPr>
        <p:spPr>
          <a:xfrm>
            <a:off x="1123276" y="3293478"/>
            <a:ext cx="9654742" cy="1166855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可能是</a:t>
            </a:r>
            <a:r>
              <a:rPr lang="zh-CN" altLang="en-US" sz="2800">
                <a:solidFill>
                  <a:schemeClr val="accent1"/>
                </a:solidFill>
                <a:latin typeface="+mn-ea"/>
              </a:rPr>
              <a:t>沙子</a:t>
            </a:r>
            <a:r>
              <a:rPr lang="zh-CN" altLang="en-US" sz="2800">
                <a:solidFill>
                  <a:srgbClr val="D26B62"/>
                </a:solidFill>
                <a:latin typeface="+mn-ea"/>
              </a:rPr>
              <a:t>吸收相同热量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比</a:t>
            </a:r>
            <a:r>
              <a:rPr lang="zh-CN" altLang="en-US" sz="2800">
                <a:solidFill>
                  <a:schemeClr val="accent1"/>
                </a:solidFill>
                <a:latin typeface="+mn-ea"/>
              </a:rPr>
              <a:t>水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升高温度多；</a:t>
            </a: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+mn-ea"/>
              </a:rPr>
              <a:t>     </a:t>
            </a:r>
            <a:r>
              <a:rPr lang="zh-CN" altLang="en-US" sz="2800" smtClean="0">
                <a:latin typeface="+mn-ea"/>
              </a:rPr>
              <a:t>     </a:t>
            </a:r>
            <a:r>
              <a:rPr lang="zh-CN" altLang="en-US" sz="2800">
                <a:solidFill>
                  <a:schemeClr val="accent1"/>
                </a:solidFill>
                <a:latin typeface="+mn-ea"/>
              </a:rPr>
              <a:t>沙子</a:t>
            </a:r>
            <a:r>
              <a:rPr lang="zh-CN" altLang="en-US" sz="2800">
                <a:solidFill>
                  <a:srgbClr val="D26B62"/>
                </a:solidFill>
                <a:latin typeface="+mn-ea"/>
              </a:rPr>
              <a:t>放出相同热量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比</a:t>
            </a:r>
            <a:r>
              <a:rPr lang="zh-CN" altLang="en-US" sz="2800">
                <a:solidFill>
                  <a:schemeClr val="accent1"/>
                </a:solidFill>
                <a:latin typeface="+mn-ea"/>
              </a:rPr>
              <a:t>水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降低温度多。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37191" y="1311970"/>
            <a:ext cx="8373527" cy="520524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lang="zh-CN" altLang="en-US" sz="2700">
                <a:solidFill>
                  <a:srgbClr val="4F81BD"/>
                </a:solidFill>
                <a:latin typeface="+mn-ea"/>
                <a:cs typeface="微软雅黑" panose="020b0503020204020204" pitchFamily="34" charset="-122"/>
              </a:rPr>
              <a:t>问题</a:t>
            </a:r>
            <a:r>
              <a:rPr lang="en-US" altLang="zh-CN" sz="2700">
                <a:solidFill>
                  <a:srgbClr val="4F81BD"/>
                </a:solidFill>
                <a:latin typeface="+mn-ea"/>
                <a:cs typeface="微软雅黑" panose="020b0503020204020204" pitchFamily="34" charset="-122"/>
              </a:rPr>
              <a:t>1</a:t>
            </a:r>
            <a:r>
              <a:rPr lang="zh-CN" altLang="en-US" sz="2700">
                <a:solidFill>
                  <a:srgbClr val="4F81BD"/>
                </a:solidFill>
                <a:latin typeface="+mn-ea"/>
                <a:cs typeface="微软雅黑" panose="020b0503020204020204" pitchFamily="34" charset="-122"/>
              </a:rPr>
              <a:t>：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</a:rPr>
              <a:t>沙子和海水在相同时间内吸收的热量相同吗？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29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56575" y="323215"/>
            <a:ext cx="3357880" cy="210248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95935" y="107950"/>
            <a:ext cx="2796540" cy="7372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buFont typeface="Arial" pitchFamily="34" charset="0"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热量（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Q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）：</a:t>
            </a: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29737" y="2010621"/>
            <a:ext cx="7984202" cy="2598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33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33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注意</a:t>
            </a:r>
            <a:r>
              <a:rPr lang="en-US" altLang="zh-CN" sz="233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en-US" altLang="zh-CN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(1)</a:t>
            </a:r>
            <a:r>
              <a:rPr lang="zh-CN" altLang="en-US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热量是</a:t>
            </a:r>
            <a:r>
              <a:rPr lang="zh-CN" altLang="en-US" sz="2330" b="1">
                <a:solidFill>
                  <a:srgbClr val="CC3300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过程量</a:t>
            </a:r>
            <a:r>
              <a:rPr lang="en-US" altLang="zh-CN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, </a:t>
            </a:r>
            <a:r>
              <a:rPr lang="zh-CN" altLang="en-US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物体本身没有热量，不能</a:t>
            </a:r>
            <a:r>
              <a:rPr lang="zh-CN" altLang="en-US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说物体“具有”或“有”多少热量</a:t>
            </a:r>
            <a:r>
              <a:rPr lang="en-US" altLang="zh-CN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, </a:t>
            </a:r>
            <a:r>
              <a:rPr lang="zh-CN" altLang="en-US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更不能比较两个物体的热量大小。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只能说</a:t>
            </a:r>
            <a:r>
              <a:rPr lang="zh-CN" altLang="en-US" sz="2330" b="1">
                <a:solidFill>
                  <a:schemeClr val="tx1"/>
                </a:solidFill>
                <a:latin typeface="Times New Roman" panose="02020603050405020304" pitchFamily="2" charset="0"/>
                <a:ea typeface="黑体" pitchFamily="49" charset="-122"/>
              </a:rPr>
              <a:t>“</a:t>
            </a:r>
            <a:r>
              <a:rPr lang="zh-CN" altLang="en-US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吸收</a:t>
            </a:r>
            <a:r>
              <a:rPr lang="zh-CN" altLang="en-US" sz="2330" b="1">
                <a:solidFill>
                  <a:schemeClr val="tx1"/>
                </a:solidFill>
                <a:latin typeface="Times New Roman" panose="02020603050405020304" pitchFamily="2" charset="0"/>
                <a:ea typeface="黑体" pitchFamily="49" charset="-122"/>
              </a:rPr>
              <a:t>”</a:t>
            </a:r>
            <a:r>
              <a:rPr lang="zh-CN" altLang="en-US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或 </a:t>
            </a:r>
            <a:r>
              <a:rPr lang="zh-CN" altLang="en-US" sz="2330" b="1">
                <a:solidFill>
                  <a:schemeClr val="tx1"/>
                </a:solidFill>
                <a:latin typeface="Times New Roman" panose="02020603050405020304" pitchFamily="2" charset="0"/>
                <a:ea typeface="黑体" pitchFamily="49" charset="-122"/>
              </a:rPr>
              <a:t>“</a:t>
            </a:r>
            <a:r>
              <a:rPr lang="zh-CN" altLang="en-US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放出</a:t>
            </a:r>
            <a:r>
              <a:rPr lang="zh-CN" altLang="en-US" sz="2330" b="1">
                <a:solidFill>
                  <a:schemeClr val="tx1"/>
                </a:solidFill>
                <a:latin typeface="Times New Roman" panose="02020603050405020304" pitchFamily="2" charset="0"/>
                <a:ea typeface="黑体" pitchFamily="49" charset="-122"/>
              </a:rPr>
              <a:t>”</a:t>
            </a:r>
            <a:r>
              <a:rPr lang="zh-CN" altLang="en-US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多少热量。</a:t>
            </a:r>
            <a:endParaRPr lang="zh-CN" sz="233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629920" y="998220"/>
            <a:ext cx="7212965" cy="918210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lang="en-US" altLang="zh-CN" sz="270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CN" altLang="en-US" sz="2700">
                <a:solidFill>
                  <a:schemeClr val="bg2">
                    <a:lumMod val="10000"/>
                  </a:schemeClr>
                </a:solidFill>
              </a:rPr>
              <a:t>作用：在热传递过程中，物体内能改变的多少用热量来衡量。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99465" y="5683250"/>
            <a:ext cx="7212965" cy="502920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r>
              <a:rPr lang="en-US" sz="270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zh-CN" altLang="en-US" sz="2700">
                <a:solidFill>
                  <a:schemeClr val="bg2">
                    <a:lumMod val="10000"/>
                  </a:schemeClr>
                </a:solidFill>
              </a:rPr>
              <a:t>单位：焦耳，简称焦，符号</a:t>
            </a:r>
            <a:r>
              <a:rPr lang="en-US" altLang="zh-CN" sz="2700">
                <a:solidFill>
                  <a:schemeClr val="bg2">
                    <a:lumMod val="10000"/>
                  </a:schemeClr>
                </a:solidFill>
              </a:rPr>
              <a:t>J</a:t>
            </a: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629737" y="4656666"/>
            <a:ext cx="7984202" cy="62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(2)</a:t>
            </a:r>
            <a:r>
              <a:rPr lang="zh-CN" sz="2330" b="1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热量的多少与物体的内能的多少、温度高低无关。</a:t>
            </a:r>
            <a:endParaRPr lang="zh-CN" sz="233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1"/>
      <p:bldP spid="3" grpId="2"/>
      <p:bldP spid="7" grpId="3"/>
      <p:bldP spid="5" grpId="4"/>
      <p:bldP spid="4" grpId="5"/>
      <p:bldP spid="3" grpId="6"/>
      <p:bldP spid="7" grpId="7"/>
      <p:bldP spid="8" grpId="8"/>
      <p:bldP spid="8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58140" y="236855"/>
            <a:ext cx="3952240" cy="1287780"/>
          </a:xfrm>
        </p:spPr>
        <p:txBody>
          <a:bodyPr lIns="88770" tIns="44385" rIns="88770" bIns="44385"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49089" y="1452695"/>
            <a:ext cx="3167895" cy="366636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/>
          </a:p>
        </p:txBody>
      </p:sp>
      <p:pic>
        <p:nvPicPr>
          <p:cNvPr id="18435" name="Picture 2" descr="http://www.sxkp.com/dzb/jinrijiankang/res/1/20080523/83261211531640906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55298" y="2104058"/>
            <a:ext cx="2774528" cy="2727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2"/>
          <p:cNvSpPr txBox="1"/>
          <p:nvPr>
            <p:custDataLst>
              <p:tags r:id="rId7"/>
            </p:custDataLst>
          </p:nvPr>
        </p:nvSpPr>
        <p:spPr>
          <a:xfrm>
            <a:off x="758988" y="1744018"/>
            <a:ext cx="6384142" cy="1128383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提问：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烧开一壶水需要吸收的热量多？ </a:t>
            </a:r>
          </a:p>
          <a:p>
            <a:pPr>
              <a:spcBef>
                <a:spcPct val="50000"/>
              </a:spcBef>
            </a:pP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7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   还是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烧开半壶水需要吸收的热量多</a:t>
            </a:r>
            <a:r>
              <a:rPr lang="zh-CN" altLang="en-US" sz="27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？ </a:t>
            </a:r>
            <a:endParaRPr lang="zh-CN" altLang="en-US" sz="27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 Box 2"/>
          <p:cNvSpPr txBox="1"/>
          <p:nvPr>
            <p:custDataLst>
              <p:tags r:id="rId8"/>
            </p:custDataLst>
          </p:nvPr>
        </p:nvSpPr>
        <p:spPr>
          <a:xfrm>
            <a:off x="758988" y="3760242"/>
            <a:ext cx="7075048" cy="1959380"/>
          </a:xfrm>
          <a:prstGeom prst="rect">
            <a:avLst/>
          </a:prstGeom>
          <a:noFill/>
          <a:ln w="9525">
            <a:noFill/>
          </a:ln>
        </p:spPr>
        <p:txBody>
          <a:bodyPr lIns="88770" tIns="44385" rIns="88770" bIns="44385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7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对</a:t>
            </a:r>
            <a:r>
              <a:rPr lang="zh-CN" altLang="en-US" sz="27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同种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物质，</a:t>
            </a:r>
            <a:r>
              <a:rPr lang="zh-CN" altLang="en-US" sz="2700">
                <a:solidFill>
                  <a:srgbClr val="D26B62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质量不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同时，它们</a:t>
            </a:r>
            <a:r>
              <a:rPr lang="zh-CN" altLang="en-US" sz="270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升高（或降低）相同的温度</a:t>
            </a:r>
            <a:r>
              <a:rPr lang="zh-CN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700">
                <a:solidFill>
                  <a:srgbClr val="D26B62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吸收（或放出）的热量是不同的</a:t>
            </a:r>
            <a:r>
              <a:rPr lang="zh-CN" altLang="en-US" sz="27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049089" y="1452695"/>
            <a:ext cx="3167895" cy="366636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/>
          </a:p>
        </p:txBody>
      </p:sp>
      <p:pic>
        <p:nvPicPr>
          <p:cNvPr id="4099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48765" y="4689475"/>
            <a:ext cx="1378585" cy="169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云形标注 3"/>
          <p:cNvSpPr/>
          <p:nvPr>
            <p:custDataLst>
              <p:tags r:id="rId6"/>
            </p:custDataLst>
          </p:nvPr>
        </p:nvSpPr>
        <p:spPr>
          <a:xfrm>
            <a:off x="1723390" y="291465"/>
            <a:ext cx="9493250" cy="439801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8" name="文本框 1"/>
          <p:cNvSpPr/>
          <p:nvPr>
            <p:custDataLst>
              <p:tags r:id="rId7"/>
            </p:custDataLst>
          </p:nvPr>
        </p:nvSpPr>
        <p:spPr>
          <a:xfrm>
            <a:off x="2965450" y="1671955"/>
            <a:ext cx="6666230" cy="160845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zh-CN" sz="32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思考：不同种类的物质，质量相同时，升高（或降低）相同的温度，它们吸</a:t>
            </a:r>
            <a:r>
              <a:rPr lang="zh-CN" altLang="en-US" sz="32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收（或放出）的</a:t>
            </a:r>
            <a:r>
              <a:rPr lang="zh-CN" altLang="zh-CN" sz="32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热</a:t>
            </a:r>
            <a:r>
              <a:rPr lang="zh-CN" altLang="en-US" sz="32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量</a:t>
            </a:r>
            <a:r>
              <a:rPr lang="zh-CN" altLang="zh-CN" sz="32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相同吗</a:t>
            </a:r>
            <a:r>
              <a:rPr lang="zh-CN" altLang="en-US" sz="32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？</a:t>
            </a:r>
            <a:r>
              <a:rPr lang="zh-CN" altLang="zh-CN" sz="32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049089" y="1380940"/>
            <a:ext cx="3167895" cy="366636"/>
          </a:xfrm>
          <a:prstGeom prst="rect">
            <a:avLst/>
          </a:prstGeom>
          <a:noFill/>
        </p:spPr>
        <p:txBody>
          <a:bodyPr wrap="square" lIns="88770" tIns="44385" rIns="88770" bIns="44385" rtlCol="0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61010" y="137160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>
                <a:sym typeface="+mn-ea"/>
              </a:rPr>
              <a:t>二、实验探究：</a:t>
            </a:r>
          </a:p>
        </p:txBody>
      </p:sp>
      <p:sp>
        <p:nvSpPr>
          <p:cNvPr id="5" name="Text Box 2"/>
          <p:cNvSpPr txBox="1"/>
          <p:nvPr>
            <p:custDataLst>
              <p:tags r:id="rId5"/>
            </p:custDataLst>
          </p:nvPr>
        </p:nvSpPr>
        <p:spPr>
          <a:xfrm>
            <a:off x="357505" y="1101090"/>
            <a:ext cx="2104390" cy="518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A.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提出问题：</a:t>
            </a:r>
          </a:p>
        </p:txBody>
      </p:sp>
      <p:sp>
        <p:nvSpPr>
          <p:cNvPr id="6" name="Text Box 2"/>
          <p:cNvSpPr txBox="1"/>
          <p:nvPr>
            <p:custDataLst>
              <p:tags r:id="rId6"/>
            </p:custDataLst>
          </p:nvPr>
        </p:nvSpPr>
        <p:spPr>
          <a:xfrm>
            <a:off x="2827655" y="1097280"/>
            <a:ext cx="7927975" cy="502920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物质吸收（或放出）热量的多少与哪些因素有关？</a:t>
            </a:r>
          </a:p>
        </p:txBody>
      </p:sp>
      <p:sp>
        <p:nvSpPr>
          <p:cNvPr id="7" name="Text Box 2"/>
          <p:cNvSpPr txBox="1"/>
          <p:nvPr>
            <p:custDataLst>
              <p:tags r:id="rId7"/>
            </p:custDataLst>
          </p:nvPr>
        </p:nvSpPr>
        <p:spPr>
          <a:xfrm>
            <a:off x="357505" y="2058670"/>
            <a:ext cx="2470785" cy="518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B.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猜想与假设：</a:t>
            </a:r>
          </a:p>
        </p:txBody>
      </p:sp>
      <p:sp>
        <p:nvSpPr>
          <p:cNvPr id="8" name="Text Box 2"/>
          <p:cNvSpPr txBox="1"/>
          <p:nvPr>
            <p:custDataLst>
              <p:tags r:id="rId8"/>
            </p:custDataLst>
          </p:nvPr>
        </p:nvSpPr>
        <p:spPr>
          <a:xfrm>
            <a:off x="3204845" y="2066290"/>
            <a:ext cx="4878705" cy="502920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质量、温度变化量、种类</a:t>
            </a:r>
            <a:r>
              <a:rPr lang="en-US" altLang="zh-CN" sz="27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……</a:t>
            </a:r>
          </a:p>
        </p:txBody>
      </p:sp>
      <p:sp>
        <p:nvSpPr>
          <p:cNvPr id="9" name="Text Box 2"/>
          <p:cNvSpPr txBox="1"/>
          <p:nvPr>
            <p:custDataLst>
              <p:tags r:id="rId9"/>
            </p:custDataLst>
          </p:nvPr>
        </p:nvSpPr>
        <p:spPr>
          <a:xfrm>
            <a:off x="357505" y="3030220"/>
            <a:ext cx="4030980" cy="518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C.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制定计划和设计实验：</a:t>
            </a:r>
          </a:p>
        </p:txBody>
      </p:sp>
      <p:sp>
        <p:nvSpPr>
          <p:cNvPr id="11" name="Text Box 2"/>
          <p:cNvSpPr txBox="1"/>
          <p:nvPr>
            <p:custDataLst>
              <p:tags r:id="rId10"/>
            </p:custDataLst>
          </p:nvPr>
        </p:nvSpPr>
        <p:spPr>
          <a:xfrm>
            <a:off x="461010" y="3735070"/>
            <a:ext cx="6859270" cy="1164590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实验方法：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）控制变量法</a:t>
            </a:r>
          </a:p>
        </p:txBody>
      </p:sp>
      <p:sp>
        <p:nvSpPr>
          <p:cNvPr id="12" name="Text Box 2"/>
          <p:cNvSpPr txBox="1"/>
          <p:nvPr>
            <p:custDataLst>
              <p:tags r:id="rId11"/>
            </p:custDataLst>
          </p:nvPr>
        </p:nvSpPr>
        <p:spPr>
          <a:xfrm>
            <a:off x="461010" y="4953635"/>
            <a:ext cx="309626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）转换法：</a:t>
            </a:r>
          </a:p>
        </p:txBody>
      </p:sp>
      <p:sp>
        <p:nvSpPr>
          <p:cNvPr id="14" name="Text Box 2"/>
          <p:cNvSpPr txBox="1"/>
          <p:nvPr>
            <p:custDataLst>
              <p:tags r:id="rId12"/>
            </p:custDataLst>
          </p:nvPr>
        </p:nvSpPr>
        <p:spPr>
          <a:xfrm>
            <a:off x="2846070" y="4953635"/>
            <a:ext cx="770382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lIns="88770" tIns="44385" rIns="88770" bIns="44385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用</a:t>
            </a:r>
            <a:r>
              <a:rPr lang="zh-CN" altLang="en-US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加热时间</a:t>
            </a:r>
            <a:r>
              <a:rPr lang="zh-CN" altLang="en-US"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长短反映物质吸收热量的多少。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/>
      <p:bldP spid="11" grpId="2"/>
      <p:bldP spid="12" grpId="3"/>
      <p:bldP spid="14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4580" name="Text Box 4"/>
          <p:cNvSpPr txBox="1"/>
          <p:nvPr>
            <p:custDataLst>
              <p:tags r:id="rId3"/>
            </p:custDataLst>
          </p:nvPr>
        </p:nvSpPr>
        <p:spPr>
          <a:xfrm>
            <a:off x="405977" y="209465"/>
            <a:ext cx="273638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、设计：</a:t>
            </a:r>
          </a:p>
        </p:txBody>
      </p:sp>
      <p:sp>
        <p:nvSpPr>
          <p:cNvPr id="24581" name="Text Box 5"/>
          <p:cNvSpPr txBox="1"/>
          <p:nvPr>
            <p:custDataLst>
              <p:tags r:id="rId4"/>
            </p:custDataLst>
          </p:nvPr>
        </p:nvSpPr>
        <p:spPr>
          <a:xfrm>
            <a:off x="1052068" y="883327"/>
            <a:ext cx="184890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8000"/>
                </a:solidFill>
                <a:latin typeface="华文楷体" panose="02010600040101010101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solidFill>
                  <a:srgbClr val="008000"/>
                </a:solidFill>
                <a:latin typeface="华文楷体" panose="02010600040101010101" pitchFamily="2" charset="-122"/>
                <a:ea typeface="华文楷体" pitchFamily="2" charset="-122"/>
              </a:rPr>
              <a:t>1</a:t>
            </a:r>
            <a:r>
              <a:rPr lang="zh-CN" altLang="en-US" sz="2800" b="1">
                <a:solidFill>
                  <a:srgbClr val="008000"/>
                </a:solidFill>
                <a:latin typeface="华文楷体" panose="02010600040101010101" pitchFamily="2" charset="-122"/>
                <a:ea typeface="华文楷体" pitchFamily="2" charset="-122"/>
              </a:rPr>
              <a:t>）器材：</a:t>
            </a:r>
          </a:p>
        </p:txBody>
      </p:sp>
      <p:sp>
        <p:nvSpPr>
          <p:cNvPr id="24582" name="Text Box 6"/>
          <p:cNvSpPr txBox="1"/>
          <p:nvPr>
            <p:custDataLst>
              <p:tags r:id="rId5"/>
            </p:custDataLst>
          </p:nvPr>
        </p:nvSpPr>
        <p:spPr>
          <a:xfrm>
            <a:off x="836295" y="1405255"/>
            <a:ext cx="827913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Arial" pitchFamily="34" charset="0"/>
                <a:ea typeface="黑体" pitchFamily="49" charset="-122"/>
              </a:rPr>
              <a:t>水，煤油，烧杯，相同规格的电加热器（或酒精灯），铁架台，</a:t>
            </a:r>
            <a:r>
              <a:rPr lang="zh-CN" altLang="en-US" sz="2800" b="1">
                <a:solidFill>
                  <a:srgbClr val="FF0066"/>
                </a:solidFill>
                <a:latin typeface="Arial" pitchFamily="34" charset="0"/>
                <a:ea typeface="黑体" pitchFamily="49" charset="-122"/>
              </a:rPr>
              <a:t>温度计，秒表，天平</a:t>
            </a:r>
            <a:r>
              <a:rPr lang="zh-CN" altLang="en-US" sz="2800" b="1">
                <a:solidFill>
                  <a:srgbClr val="002060"/>
                </a:solidFill>
                <a:latin typeface="Arial" pitchFamily="34" charset="0"/>
                <a:ea typeface="黑体" pitchFamily="49" charset="-122"/>
              </a:rPr>
              <a:t>（或量筒）</a:t>
            </a:r>
          </a:p>
        </p:txBody>
      </p:sp>
      <p:sp>
        <p:nvSpPr>
          <p:cNvPr id="24583" name="Text Box 7"/>
          <p:cNvSpPr txBox="1"/>
          <p:nvPr>
            <p:custDataLst>
              <p:tags r:id="rId6"/>
            </p:custDataLst>
          </p:nvPr>
        </p:nvSpPr>
        <p:spPr>
          <a:xfrm>
            <a:off x="1189905" y="2358348"/>
            <a:ext cx="214473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8000"/>
                </a:solidFill>
                <a:latin typeface="华文楷体" panose="02010600040101010101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solidFill>
                  <a:srgbClr val="008000"/>
                </a:solidFill>
                <a:latin typeface="华文楷体" panose="02010600040101010101" pitchFamily="2" charset="-122"/>
                <a:ea typeface="华文楷体" pitchFamily="2" charset="-122"/>
              </a:rPr>
              <a:t>2</a:t>
            </a:r>
            <a:r>
              <a:rPr lang="zh-CN" altLang="en-US" sz="2800" b="1">
                <a:solidFill>
                  <a:srgbClr val="008000"/>
                </a:solidFill>
                <a:latin typeface="华文楷体" panose="02010600040101010101" pitchFamily="2" charset="-122"/>
                <a:ea typeface="华文楷体" pitchFamily="2" charset="-122"/>
              </a:rPr>
              <a:t>）步骤：</a:t>
            </a:r>
          </a:p>
        </p:txBody>
      </p:sp>
      <p:sp>
        <p:nvSpPr>
          <p:cNvPr id="24584" name="Text Box 8"/>
          <p:cNvSpPr txBox="1"/>
          <p:nvPr>
            <p:custDataLst>
              <p:tags r:id="rId7"/>
            </p:custDataLst>
          </p:nvPr>
        </p:nvSpPr>
        <p:spPr>
          <a:xfrm>
            <a:off x="1052195" y="2954020"/>
            <a:ext cx="101473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、取</a:t>
            </a:r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初温相同、质量不同</a:t>
            </a: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的水（或煤油），用电加热器加热至</a:t>
            </a:r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同一温度</a:t>
            </a: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，记录加热时间</a:t>
            </a:r>
          </a:p>
        </p:txBody>
      </p:sp>
      <p:sp>
        <p:nvSpPr>
          <p:cNvPr id="24585" name="Text Box 9"/>
          <p:cNvSpPr txBox="1"/>
          <p:nvPr>
            <p:custDataLst>
              <p:tags r:id="rId8"/>
            </p:custDataLst>
          </p:nvPr>
        </p:nvSpPr>
        <p:spPr>
          <a:xfrm>
            <a:off x="1052830" y="4063365"/>
            <a:ext cx="101466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、取</a:t>
            </a:r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质量相同、初温相同</a:t>
            </a: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的水（或煤油），用电加热器加热至</a:t>
            </a:r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不同温度</a:t>
            </a: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，记录加热时间</a:t>
            </a:r>
          </a:p>
        </p:txBody>
      </p:sp>
      <p:sp>
        <p:nvSpPr>
          <p:cNvPr id="24586" name="Text Box 10"/>
          <p:cNvSpPr txBox="1"/>
          <p:nvPr>
            <p:custDataLst>
              <p:tags r:id="rId9"/>
            </p:custDataLst>
          </p:nvPr>
        </p:nvSpPr>
        <p:spPr>
          <a:xfrm>
            <a:off x="1052830" y="5098415"/>
            <a:ext cx="94443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、取</a:t>
            </a:r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初温相同、质量相同</a:t>
            </a: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的水和煤油，用电加热器加热至</a:t>
            </a:r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同一温度</a:t>
            </a: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，记录加热时间</a:t>
            </a:r>
          </a:p>
        </p:txBody>
      </p:sp>
      <p:pic>
        <p:nvPicPr>
          <p:cNvPr id="5125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6980" y="209550"/>
            <a:ext cx="2785110" cy="2269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1"/>
      <p:bldP spid="24582" grpId="2"/>
      <p:bldP spid="24583" grpId="3"/>
      <p:bldP spid="24584" grpId="4"/>
      <p:bldP spid="24585" grpId="5"/>
      <p:bldP spid="24586" grpId="6"/>
    </p:bldLst>
  </p:timing>
</p:sld>
</file>

<file path=ppt/tags/tag1.xml><?xml version="1.0" encoding="utf-8"?>
<p:tagLst xmlns:p="http://schemas.openxmlformats.org/presentationml/2006/main">
  <p:tag name="AS_UNIQUEID" val="1312"/>
</p:tagLst>
</file>

<file path=ppt/tags/tag10.xml><?xml version="1.0" encoding="utf-8"?>
<p:tagLst xmlns:p="http://schemas.openxmlformats.org/presentationml/2006/main">
  <p:tag name="AS_UNIQUEID" val="1321"/>
</p:tagLst>
</file>

<file path=ppt/tags/tag100.xml><?xml version="1.0" encoding="utf-8"?>
<p:tagLst xmlns:p="http://schemas.openxmlformats.org/presentationml/2006/main">
  <p:tag name="AS_UNIQUEID" val="1411"/>
</p:tagLst>
</file>

<file path=ppt/tags/tag101.xml><?xml version="1.0" encoding="utf-8"?>
<p:tagLst xmlns:p="http://schemas.openxmlformats.org/presentationml/2006/main">
  <p:tag name="AS_UNIQUEID" val="1412"/>
</p:tagLst>
</file>

<file path=ppt/tags/tag102.xml><?xml version="1.0" encoding="utf-8"?>
<p:tagLst xmlns:p="http://schemas.openxmlformats.org/presentationml/2006/main">
  <p:tag name="AS_UNIQUEID" val="1413"/>
</p:tagLst>
</file>

<file path=ppt/tags/tag103.xml><?xml version="1.0" encoding="utf-8"?>
<p:tagLst xmlns:p="http://schemas.openxmlformats.org/presentationml/2006/main">
  <p:tag name="AS_UNIQUEID" val="1414"/>
</p:tagLst>
</file>

<file path=ppt/tags/tag104.xml><?xml version="1.0" encoding="utf-8"?>
<p:tagLst xmlns:p="http://schemas.openxmlformats.org/presentationml/2006/main">
  <p:tag name="AS_UNIQUEID" val="1415"/>
</p:tagLst>
</file>

<file path=ppt/tags/tag105.xml><?xml version="1.0" encoding="utf-8"?>
<p:tagLst xmlns:p="http://schemas.openxmlformats.org/presentationml/2006/main">
  <p:tag name="AS_UNIQUEID" val="1416"/>
</p:tagLst>
</file>

<file path=ppt/tags/tag106.xml><?xml version="1.0" encoding="utf-8"?>
<p:tagLst xmlns:p="http://schemas.openxmlformats.org/presentationml/2006/main">
  <p:tag name="AS_UNIQUEID" val="1417"/>
</p:tagLst>
</file>

<file path=ppt/tags/tag107.xml><?xml version="1.0" encoding="utf-8"?>
<p:tagLst xmlns:p="http://schemas.openxmlformats.org/presentationml/2006/main">
  <p:tag name="AS_UNIQUEID" val="1418"/>
</p:tagLst>
</file>

<file path=ppt/tags/tag108.xml><?xml version="1.0" encoding="utf-8"?>
<p:tagLst xmlns:p="http://schemas.openxmlformats.org/presentationml/2006/main">
  <p:tag name="AS_UNIQUEID" val="1419"/>
</p:tagLst>
</file>

<file path=ppt/tags/tag109.xml><?xml version="1.0" encoding="utf-8"?>
<p:tagLst xmlns:p="http://schemas.openxmlformats.org/presentationml/2006/main">
  <p:tag name="AS_UNIQUEID" val="1420"/>
</p:tagLst>
</file>

<file path=ppt/tags/tag11.xml><?xml version="1.0" encoding="utf-8"?>
<p:tagLst xmlns:p="http://schemas.openxmlformats.org/presentationml/2006/main">
  <p:tag name="AS_UNIQUEID" val="1322"/>
</p:tagLst>
</file>

<file path=ppt/tags/tag110.xml><?xml version="1.0" encoding="utf-8"?>
<p:tagLst xmlns:p="http://schemas.openxmlformats.org/presentationml/2006/main">
  <p:tag name="AS_UNIQUEID" val="1421"/>
</p:tagLst>
</file>

<file path=ppt/tags/tag111.xml><?xml version="1.0" encoding="utf-8"?>
<p:tagLst xmlns:p="http://schemas.openxmlformats.org/presentationml/2006/main">
  <p:tag name="AS_UNIQUEID" val="1422"/>
</p:tagLst>
</file>

<file path=ppt/tags/tag112.xml><?xml version="1.0" encoding="utf-8"?>
<p:tagLst xmlns:p="http://schemas.openxmlformats.org/presentationml/2006/main">
  <p:tag name="AS_UNIQUEID" val="1423"/>
</p:tagLst>
</file>

<file path=ppt/tags/tag113.xml><?xml version="1.0" encoding="utf-8"?>
<p:tagLst xmlns:p="http://schemas.openxmlformats.org/presentationml/2006/main">
  <p:tag name="AS_UNIQUEID" val="1424"/>
</p:tagLst>
</file>

<file path=ppt/tags/tag114.xml><?xml version="1.0" encoding="utf-8"?>
<p:tagLst xmlns:p="http://schemas.openxmlformats.org/presentationml/2006/main">
  <p:tag name="AS_UNIQUEID" val="1425"/>
</p:tagLst>
</file>

<file path=ppt/tags/tag115.xml><?xml version="1.0" encoding="utf-8"?>
<p:tagLst xmlns:p="http://schemas.openxmlformats.org/presentationml/2006/main">
  <p:tag name="AS_UNIQUEID" val="1426"/>
</p:tagLst>
</file>

<file path=ppt/tags/tag116.xml><?xml version="1.0" encoding="utf-8"?>
<p:tagLst xmlns:p="http://schemas.openxmlformats.org/presentationml/2006/main">
  <p:tag name="AS_UNIQUEID" val="1427"/>
</p:tagLst>
</file>

<file path=ppt/tags/tag117.xml><?xml version="1.0" encoding="utf-8"?>
<p:tagLst xmlns:p="http://schemas.openxmlformats.org/presentationml/2006/main">
  <p:tag name="AS_UNIQUEID" val="1428"/>
</p:tagLst>
</file>

<file path=ppt/tags/tag118.xml><?xml version="1.0" encoding="utf-8"?>
<p:tagLst xmlns:p="http://schemas.openxmlformats.org/presentationml/2006/main">
  <p:tag name="AS_UNIQUEID" val="1429"/>
</p:tagLst>
</file>

<file path=ppt/tags/tag119.xml><?xml version="1.0" encoding="utf-8"?>
<p:tagLst xmlns:p="http://schemas.openxmlformats.org/presentationml/2006/main">
  <p:tag name="AS_UNIQUEID" val="1430"/>
</p:tagLst>
</file>

<file path=ppt/tags/tag12.xml><?xml version="1.0" encoding="utf-8"?>
<p:tagLst xmlns:p="http://schemas.openxmlformats.org/presentationml/2006/main">
  <p:tag name="AS_UNIQUEID" val="1323"/>
</p:tagLst>
</file>

<file path=ppt/tags/tag120.xml><?xml version="1.0" encoding="utf-8"?>
<p:tagLst xmlns:p="http://schemas.openxmlformats.org/presentationml/2006/main">
  <p:tag name="AS_UNIQUEID" val="1431"/>
</p:tagLst>
</file>

<file path=ppt/tags/tag121.xml><?xml version="1.0" encoding="utf-8"?>
<p:tagLst xmlns:p="http://schemas.openxmlformats.org/presentationml/2006/main">
  <p:tag name="AS_UNIQUEID" val="1432"/>
</p:tagLst>
</file>

<file path=ppt/tags/tag122.xml><?xml version="1.0" encoding="utf-8"?>
<p:tagLst xmlns:p="http://schemas.openxmlformats.org/presentationml/2006/main">
  <p:tag name="AS_UNIQUEID" val="1433"/>
</p:tagLst>
</file>

<file path=ppt/tags/tag123.xml><?xml version="1.0" encoding="utf-8"?>
<p:tagLst xmlns:p="http://schemas.openxmlformats.org/presentationml/2006/main">
  <p:tag name="AS_UNIQUEID" val="1434"/>
</p:tagLst>
</file>

<file path=ppt/tags/tag124.xml><?xml version="1.0" encoding="utf-8"?>
<p:tagLst xmlns:p="http://schemas.openxmlformats.org/presentationml/2006/main">
  <p:tag name="AS_UNIQUEID" val="1435"/>
</p:tagLst>
</file>

<file path=ppt/tags/tag125.xml><?xml version="1.0" encoding="utf-8"?>
<p:tagLst xmlns:p="http://schemas.openxmlformats.org/presentationml/2006/main">
  <p:tag name="AS_UNIQUEID" val="1436"/>
</p:tagLst>
</file>

<file path=ppt/tags/tag126.xml><?xml version="1.0" encoding="utf-8"?>
<p:tagLst xmlns:p="http://schemas.openxmlformats.org/presentationml/2006/main">
  <p:tag name="AS_UNIQUEID" val="1437"/>
</p:tagLst>
</file>

<file path=ppt/tags/tag127.xml><?xml version="1.0" encoding="utf-8"?>
<p:tagLst xmlns:p="http://schemas.openxmlformats.org/presentationml/2006/main">
  <p:tag name="AS_UNIQUEID" val="1438"/>
</p:tagLst>
</file>

<file path=ppt/tags/tag128.xml><?xml version="1.0" encoding="utf-8"?>
<p:tagLst xmlns:p="http://schemas.openxmlformats.org/presentationml/2006/main">
  <p:tag name="AS_UNIQUEID" val="1439"/>
</p:tagLst>
</file>

<file path=ppt/tags/tag129.xml><?xml version="1.0" encoding="utf-8"?>
<p:tagLst xmlns:p="http://schemas.openxmlformats.org/presentationml/2006/main">
  <p:tag name="AS_UNIQUEID" val="1440"/>
</p:tagLst>
</file>

<file path=ppt/tags/tag13.xml><?xml version="1.0" encoding="utf-8"?>
<p:tagLst xmlns:p="http://schemas.openxmlformats.org/presentationml/2006/main">
  <p:tag name="AS_UNIQUEID" val="1324"/>
</p:tagLst>
</file>

<file path=ppt/tags/tag130.xml><?xml version="1.0" encoding="utf-8"?>
<p:tagLst xmlns:p="http://schemas.openxmlformats.org/presentationml/2006/main">
  <p:tag name="AS_UNIQUEID" val="1441"/>
</p:tagLst>
</file>

<file path=ppt/tags/tag131.xml><?xml version="1.0" encoding="utf-8"?>
<p:tagLst xmlns:p="http://schemas.openxmlformats.org/presentationml/2006/main">
  <p:tag name="AS_UNIQUEID" val="1442"/>
</p:tagLst>
</file>

<file path=ppt/tags/tag132.xml><?xml version="1.0" encoding="utf-8"?>
<p:tagLst xmlns:p="http://schemas.openxmlformats.org/presentationml/2006/main">
  <p:tag name="AS_UNIQUEID" val="1443"/>
</p:tagLst>
</file>

<file path=ppt/tags/tag133.xml><?xml version="1.0" encoding="utf-8"?>
<p:tagLst xmlns:p="http://schemas.openxmlformats.org/presentationml/2006/main">
  <p:tag name="AS_UNIQUEID" val="1444"/>
</p:tagLst>
</file>

<file path=ppt/tags/tag134.xml><?xml version="1.0" encoding="utf-8"?>
<p:tagLst xmlns:p="http://schemas.openxmlformats.org/presentationml/2006/main">
  <p:tag name="AS_UNIQUEID" val="1445"/>
</p:tagLst>
</file>

<file path=ppt/tags/tag135.xml><?xml version="1.0" encoding="utf-8"?>
<p:tagLst xmlns:p="http://schemas.openxmlformats.org/presentationml/2006/main">
  <p:tag name="AS_UNIQUEID" val="1446"/>
</p:tagLst>
</file>

<file path=ppt/tags/tag136.xml><?xml version="1.0" encoding="utf-8"?>
<p:tagLst xmlns:p="http://schemas.openxmlformats.org/presentationml/2006/main">
  <p:tag name="AS_UNIQUEID" val="1447"/>
</p:tagLst>
</file>

<file path=ppt/tags/tag137.xml><?xml version="1.0" encoding="utf-8"?>
<p:tagLst xmlns:p="http://schemas.openxmlformats.org/presentationml/2006/main">
  <p:tag name="AS_UNIQUEID" val="1448"/>
</p:tagLst>
</file>

<file path=ppt/tags/tag138.xml><?xml version="1.0" encoding="utf-8"?>
<p:tagLst xmlns:p="http://schemas.openxmlformats.org/presentationml/2006/main">
  <p:tag name="AS_UNIQUEID" val="1449"/>
</p:tagLst>
</file>

<file path=ppt/tags/tag139.xml><?xml version="1.0" encoding="utf-8"?>
<p:tagLst xmlns:p="http://schemas.openxmlformats.org/presentationml/2006/main">
  <p:tag name="AS_UNIQUEID" val="1450"/>
</p:tagLst>
</file>

<file path=ppt/tags/tag14.xml><?xml version="1.0" encoding="utf-8"?>
<p:tagLst xmlns:p="http://schemas.openxmlformats.org/presentationml/2006/main">
  <p:tag name="AS_UNIQUEID" val="1325"/>
</p:tagLst>
</file>

<file path=ppt/tags/tag140.xml><?xml version="1.0" encoding="utf-8"?>
<p:tagLst xmlns:p="http://schemas.openxmlformats.org/presentationml/2006/main">
  <p:tag name="AS_UNIQUEID" val="1451"/>
</p:tagLst>
</file>

<file path=ppt/tags/tag141.xml><?xml version="1.0" encoding="utf-8"?>
<p:tagLst xmlns:p="http://schemas.openxmlformats.org/presentationml/2006/main">
  <p:tag name="AS_UNIQUEID" val="1452"/>
</p:tagLst>
</file>

<file path=ppt/tags/tag142.xml><?xml version="1.0" encoding="utf-8"?>
<p:tagLst xmlns:p="http://schemas.openxmlformats.org/presentationml/2006/main">
  <p:tag name="AS_UNIQUEID" val="1453"/>
</p:tagLst>
</file>

<file path=ppt/tags/tag143.xml><?xml version="1.0" encoding="utf-8"?>
<p:tagLst xmlns:p="http://schemas.openxmlformats.org/presentationml/2006/main">
  <p:tag name="AS_UNIQUEID" val="1454"/>
</p:tagLst>
</file>

<file path=ppt/tags/tag144.xml><?xml version="1.0" encoding="utf-8"?>
<p:tagLst xmlns:p="http://schemas.openxmlformats.org/presentationml/2006/main">
  <p:tag name="AS_UNIQUEID" val="1455"/>
</p:tagLst>
</file>

<file path=ppt/tags/tag145.xml><?xml version="1.0" encoding="utf-8"?>
<p:tagLst xmlns:p="http://schemas.openxmlformats.org/presentationml/2006/main">
  <p:tag name="AS_UNIQUEID" val="1456"/>
</p:tagLst>
</file>

<file path=ppt/tags/tag146.xml><?xml version="1.0" encoding="utf-8"?>
<p:tagLst xmlns:p="http://schemas.openxmlformats.org/presentationml/2006/main">
  <p:tag name="AS_UNIQUEID" val="1457"/>
</p:tagLst>
</file>

<file path=ppt/tags/tag147.xml><?xml version="1.0" encoding="utf-8"?>
<p:tagLst xmlns:p="http://schemas.openxmlformats.org/presentationml/2006/main">
  <p:tag name="AS_UNIQUEID" val="1458"/>
</p:tagLst>
</file>

<file path=ppt/tags/tag148.xml><?xml version="1.0" encoding="utf-8"?>
<p:tagLst xmlns:p="http://schemas.openxmlformats.org/presentationml/2006/main">
  <p:tag name="AS_UNIQUEID" val="1459"/>
</p:tagLst>
</file>

<file path=ppt/tags/tag149.xml><?xml version="1.0" encoding="utf-8"?>
<p:tagLst xmlns:p="http://schemas.openxmlformats.org/presentationml/2006/main">
  <p:tag name="AS_UNIQUEID" val="1460"/>
</p:tagLst>
</file>

<file path=ppt/tags/tag15.xml><?xml version="1.0" encoding="utf-8"?>
<p:tagLst xmlns:p="http://schemas.openxmlformats.org/presentationml/2006/main">
  <p:tag name="AS_UNIQUEID" val="1326"/>
</p:tagLst>
</file>

<file path=ppt/tags/tag150.xml><?xml version="1.0" encoding="utf-8"?>
<p:tagLst xmlns:p="http://schemas.openxmlformats.org/presentationml/2006/main">
  <p:tag name="AS_UNIQUEID" val="1461"/>
</p:tagLst>
</file>

<file path=ppt/tags/tag151.xml><?xml version="1.0" encoding="utf-8"?>
<p:tagLst xmlns:p="http://schemas.openxmlformats.org/presentationml/2006/main">
  <p:tag name="AS_UNIQUEID" val="1462"/>
</p:tagLst>
</file>

<file path=ppt/tags/tag152.xml><?xml version="1.0" encoding="utf-8"?>
<p:tagLst xmlns:p="http://schemas.openxmlformats.org/presentationml/2006/main">
  <p:tag name="AS_UNIQUEID" val="1463"/>
</p:tagLst>
</file>

<file path=ppt/tags/tag153.xml><?xml version="1.0" encoding="utf-8"?>
<p:tagLst xmlns:p="http://schemas.openxmlformats.org/presentationml/2006/main">
  <p:tag name="AS_UNIQUEID" val="1464"/>
</p:tagLst>
</file>

<file path=ppt/tags/tag154.xml><?xml version="1.0" encoding="utf-8"?>
<p:tagLst xmlns:p="http://schemas.openxmlformats.org/presentationml/2006/main">
  <p:tag name="AS_UNIQUEID" val="1465"/>
</p:tagLst>
</file>

<file path=ppt/tags/tag155.xml><?xml version="1.0" encoding="utf-8"?>
<p:tagLst xmlns:p="http://schemas.openxmlformats.org/presentationml/2006/main">
  <p:tag name="AS_UNIQUEID" val="1466"/>
</p:tagLst>
</file>

<file path=ppt/tags/tag156.xml><?xml version="1.0" encoding="utf-8"?>
<p:tagLst xmlns:p="http://schemas.openxmlformats.org/presentationml/2006/main">
  <p:tag name="AS_UNIQUEID" val="1467"/>
</p:tagLst>
</file>

<file path=ppt/tags/tag157.xml><?xml version="1.0" encoding="utf-8"?>
<p:tagLst xmlns:p="http://schemas.openxmlformats.org/presentationml/2006/main">
  <p:tag name="AS_UNIQUEID" val="1468"/>
</p:tagLst>
</file>

<file path=ppt/tags/tag158.xml><?xml version="1.0" encoding="utf-8"?>
<p:tagLst xmlns:p="http://schemas.openxmlformats.org/presentationml/2006/main">
  <p:tag name="AS_UNIQUEID" val="1469"/>
</p:tagLst>
</file>

<file path=ppt/tags/tag159.xml><?xml version="1.0" encoding="utf-8"?>
<p:tagLst xmlns:p="http://schemas.openxmlformats.org/presentationml/2006/main">
  <p:tag name="AS_UNIQUEID" val="1470"/>
</p:tagLst>
</file>

<file path=ppt/tags/tag16.xml><?xml version="1.0" encoding="utf-8"?>
<p:tagLst xmlns:p="http://schemas.openxmlformats.org/presentationml/2006/main">
  <p:tag name="AS_UNIQUEID" val="1327"/>
</p:tagLst>
</file>

<file path=ppt/tags/tag160.xml><?xml version="1.0" encoding="utf-8"?>
<p:tagLst xmlns:p="http://schemas.openxmlformats.org/presentationml/2006/main">
  <p:tag name="AS_UNIQUEID" val="1471"/>
</p:tagLst>
</file>

<file path=ppt/tags/tag161.xml><?xml version="1.0" encoding="utf-8"?>
<p:tagLst xmlns:p="http://schemas.openxmlformats.org/presentationml/2006/main">
  <p:tag name="AS_UNIQUEID" val="1472"/>
</p:tagLst>
</file>

<file path=ppt/tags/tag162.xml><?xml version="1.0" encoding="utf-8"?>
<p:tagLst xmlns:p="http://schemas.openxmlformats.org/presentationml/2006/main">
  <p:tag name="AS_UNIQUEID" val="1473"/>
</p:tagLst>
</file>

<file path=ppt/tags/tag163.xml><?xml version="1.0" encoding="utf-8"?>
<p:tagLst xmlns:p="http://schemas.openxmlformats.org/presentationml/2006/main">
  <p:tag name="AS_UNIQUEID" val="1474"/>
</p:tagLst>
</file>

<file path=ppt/tags/tag164.xml><?xml version="1.0" encoding="utf-8"?>
<p:tagLst xmlns:p="http://schemas.openxmlformats.org/presentationml/2006/main">
  <p:tag name="AS_UNIQUEID" val="1475"/>
</p:tagLst>
</file>

<file path=ppt/tags/tag165.xml><?xml version="1.0" encoding="utf-8"?>
<p:tagLst xmlns:p="http://schemas.openxmlformats.org/presentationml/2006/main">
  <p:tag name="AS_UNIQUEID" val="1476"/>
</p:tagLst>
</file>

<file path=ppt/tags/tag166.xml><?xml version="1.0" encoding="utf-8"?>
<p:tagLst xmlns:p="http://schemas.openxmlformats.org/presentationml/2006/main">
  <p:tag name="AS_UNIQUEID" val="1477"/>
</p:tagLst>
</file>

<file path=ppt/tags/tag167.xml><?xml version="1.0" encoding="utf-8"?>
<p:tagLst xmlns:p="http://schemas.openxmlformats.org/presentationml/2006/main">
  <p:tag name="AS_UNIQUEID" val="1478"/>
</p:tagLst>
</file>

<file path=ppt/tags/tag168.xml><?xml version="1.0" encoding="utf-8"?>
<p:tagLst xmlns:p="http://schemas.openxmlformats.org/presentationml/2006/main">
  <p:tag name="AS_UNIQUEID" val="1479"/>
</p:tagLst>
</file>

<file path=ppt/tags/tag169.xml><?xml version="1.0" encoding="utf-8"?>
<p:tagLst xmlns:p="http://schemas.openxmlformats.org/presentationml/2006/main">
  <p:tag name="AS_UNIQUEID" val="1480"/>
</p:tagLst>
</file>

<file path=ppt/tags/tag17.xml><?xml version="1.0" encoding="utf-8"?>
<p:tagLst xmlns:p="http://schemas.openxmlformats.org/presentationml/2006/main">
  <p:tag name="AS_UNIQUEID" val="1328"/>
</p:tagLst>
</file>

<file path=ppt/tags/tag170.xml><?xml version="1.0" encoding="utf-8"?>
<p:tagLst xmlns:p="http://schemas.openxmlformats.org/presentationml/2006/main">
  <p:tag name="AS_UNIQUEID" val="1481"/>
</p:tagLst>
</file>

<file path=ppt/tags/tag171.xml><?xml version="1.0" encoding="utf-8"?>
<p:tagLst xmlns:p="http://schemas.openxmlformats.org/presentationml/2006/main">
  <p:tag name="AS_UNIQUEID" val="1482"/>
</p:tagLst>
</file>

<file path=ppt/tags/tag172.xml><?xml version="1.0" encoding="utf-8"?>
<p:tagLst xmlns:p="http://schemas.openxmlformats.org/presentationml/2006/main">
  <p:tag name="AS_UNIQUEID" val="1483"/>
</p:tagLst>
</file>

<file path=ppt/tags/tag173.xml><?xml version="1.0" encoding="utf-8"?>
<p:tagLst xmlns:p="http://schemas.openxmlformats.org/presentationml/2006/main">
  <p:tag name="AS_UNIQUEID" val="1484"/>
</p:tagLst>
</file>

<file path=ppt/tags/tag174.xml><?xml version="1.0" encoding="utf-8"?>
<p:tagLst xmlns:p="http://schemas.openxmlformats.org/presentationml/2006/main">
  <p:tag name="AS_UNIQUEID" val="1485"/>
</p:tagLst>
</file>

<file path=ppt/tags/tag175.xml><?xml version="1.0" encoding="utf-8"?>
<p:tagLst xmlns:p="http://schemas.openxmlformats.org/presentationml/2006/main">
  <p:tag name="AS_UNIQUEID" val="1486"/>
</p:tagLst>
</file>

<file path=ppt/tags/tag176.xml><?xml version="1.0" encoding="utf-8"?>
<p:tagLst xmlns:p="http://schemas.openxmlformats.org/presentationml/2006/main">
  <p:tag name="AS_UNIQUEID" val="1487"/>
</p:tagLst>
</file>

<file path=ppt/tags/tag177.xml><?xml version="1.0" encoding="utf-8"?>
<p:tagLst xmlns:p="http://schemas.openxmlformats.org/presentationml/2006/main">
  <p:tag name="AS_UNIQUEID" val="1488"/>
</p:tagLst>
</file>

<file path=ppt/tags/tag178.xml><?xml version="1.0" encoding="utf-8"?>
<p:tagLst xmlns:p="http://schemas.openxmlformats.org/presentationml/2006/main">
  <p:tag name="AS_UNIQUEID" val="1489"/>
</p:tagLst>
</file>

<file path=ppt/tags/tag179.xml><?xml version="1.0" encoding="utf-8"?>
<p:tagLst xmlns:p="http://schemas.openxmlformats.org/presentationml/2006/main">
  <p:tag name="AS_UNIQUEID" val="1309"/>
</p:tagLst>
</file>

<file path=ppt/tags/tag18.xml><?xml version="1.0" encoding="utf-8"?>
<p:tagLst xmlns:p="http://schemas.openxmlformats.org/presentationml/2006/main">
  <p:tag name="AS_UNIQUEID" val="1329"/>
</p:tagLst>
</file>

<file path=ppt/tags/tag180.xml><?xml version="1.0" encoding="utf-8"?>
<p:tagLst xmlns:p="http://schemas.openxmlformats.org/presentationml/2006/main">
  <p:tag name="AS_UNIQUEID" val="1310"/>
</p:tagLst>
</file>

<file path=ppt/tags/tag181.xml><?xml version="1.0" encoding="utf-8"?>
<p:tagLst xmlns:p="http://schemas.openxmlformats.org/presentationml/2006/main">
  <p:tag name="AS_UNIQUEID" val="1311"/>
</p:tagLst>
</file>

<file path=ppt/tags/tag182.xml><?xml version="1.0" encoding="utf-8"?>
<p:tagLst xmlns:p="http://schemas.openxmlformats.org/presentationml/2006/main">
  <p:tag name="AS_UNIQUEID" val="1490"/>
</p:tagLst>
</file>

<file path=ppt/tags/tag183.xml><?xml version="1.0" encoding="utf-8"?>
<p:tagLst xmlns:p="http://schemas.openxmlformats.org/presentationml/2006/main">
  <p:tag name="AS_UNIQUEID" val="1491"/>
</p:tagLst>
</file>

<file path=ppt/tags/tag184.xml><?xml version="1.0" encoding="utf-8"?>
<p:tagLst xmlns:p="http://schemas.openxmlformats.org/presentationml/2006/main">
  <p:tag name="AS_UNIQUEID" val="1492"/>
</p:tagLst>
</file>

<file path=ppt/tags/tag185.xml><?xml version="1.0" encoding="utf-8"?>
<p:tagLst xmlns:p="http://schemas.openxmlformats.org/presentationml/2006/main">
  <p:tag name="AS_UNIQUEID" val="1493"/>
</p:tagLst>
</file>

<file path=ppt/tags/tag186.xml><?xml version="1.0" encoding="utf-8"?>
<p:tagLst xmlns:p="http://schemas.openxmlformats.org/presentationml/2006/main">
  <p:tag name="AS_UNIQUEID" val="1309"/>
</p:tagLst>
</file>

<file path=ppt/tags/tag187.xml><?xml version="1.0" encoding="utf-8"?>
<p:tagLst xmlns:p="http://schemas.openxmlformats.org/presentationml/2006/main">
  <p:tag name="AS_UNIQUEID" val="1310"/>
</p:tagLst>
</file>

<file path=ppt/tags/tag188.xml><?xml version="1.0" encoding="utf-8"?>
<p:tagLst xmlns:p="http://schemas.openxmlformats.org/presentationml/2006/main">
  <p:tag name="AS_UNIQUEID" val="1311"/>
</p:tagLst>
</file>

<file path=ppt/tags/tag189.xml><?xml version="1.0" encoding="utf-8"?>
<p:tagLst xmlns:p="http://schemas.openxmlformats.org/presentationml/2006/main">
  <p:tag name="AS_UNIQUEID" val="1494"/>
</p:tagLst>
</file>

<file path=ppt/tags/tag19.xml><?xml version="1.0" encoding="utf-8"?>
<p:tagLst xmlns:p="http://schemas.openxmlformats.org/presentationml/2006/main">
  <p:tag name="AS_UNIQUEID" val="1330"/>
</p:tagLst>
</file>

<file path=ppt/tags/tag190.xml><?xml version="1.0" encoding="utf-8"?>
<p:tagLst xmlns:p="http://schemas.openxmlformats.org/presentationml/2006/main">
  <p:tag name="AS_UNIQUEID" val="1495"/>
</p:tagLst>
</file>

<file path=ppt/tags/tag191.xml><?xml version="1.0" encoding="utf-8"?>
<p:tagLst xmlns:p="http://schemas.openxmlformats.org/presentationml/2006/main">
  <p:tag name="AS_UNIQUEID" val="1496"/>
</p:tagLst>
</file>

<file path=ppt/tags/tag192.xml><?xml version="1.0" encoding="utf-8"?>
<p:tagLst xmlns:p="http://schemas.openxmlformats.org/presentationml/2006/main">
  <p:tag name="AS_UNIQUEID" val="1497"/>
</p:tagLst>
</file>

<file path=ppt/tags/tag193.xml><?xml version="1.0" encoding="utf-8"?>
<p:tagLst xmlns:p="http://schemas.openxmlformats.org/presentationml/2006/main">
  <p:tag name="AS_UNIQUEID" val="1498"/>
</p:tagLst>
</file>

<file path=ppt/tags/tag194.xml><?xml version="1.0" encoding="utf-8"?>
<p:tagLst xmlns:p="http://schemas.openxmlformats.org/presentationml/2006/main">
  <p:tag name="AS_UNIQUEID" val="1499"/>
</p:tagLst>
</file>

<file path=ppt/tags/tag195.xml><?xml version="1.0" encoding="utf-8"?>
<p:tagLst xmlns:p="http://schemas.openxmlformats.org/presentationml/2006/main">
  <p:tag name="AS_UNIQUEID" val="1500"/>
</p:tagLst>
</file>

<file path=ppt/tags/tag196.xml><?xml version="1.0" encoding="utf-8"?>
<p:tagLst xmlns:p="http://schemas.openxmlformats.org/presentationml/2006/main">
  <p:tag name="AS_UNIQUEID" val="1501"/>
</p:tagLst>
</file>

<file path=ppt/tags/tag197.xml><?xml version="1.0" encoding="utf-8"?>
<p:tagLst xmlns:p="http://schemas.openxmlformats.org/presentationml/2006/main">
  <p:tag name="AS_UNIQUEID" val="1502"/>
</p:tagLst>
</file>

<file path=ppt/tags/tag198.xml><?xml version="1.0" encoding="utf-8"?>
<p:tagLst xmlns:p="http://schemas.openxmlformats.org/presentationml/2006/main">
  <p:tag name="AS_UNIQUEID" val="1503"/>
</p:tagLst>
</file>

<file path=ppt/tags/tag199.xml><?xml version="1.0" encoding="utf-8"?>
<p:tagLst xmlns:p="http://schemas.openxmlformats.org/presentationml/2006/main">
  <p:tag name="AS_UNIQUEID" val="1504"/>
</p:tagLst>
</file>

<file path=ppt/tags/tag2.xml><?xml version="1.0" encoding="utf-8"?>
<p:tagLst xmlns:p="http://schemas.openxmlformats.org/presentationml/2006/main">
  <p:tag name="AS_UNIQUEID" val="1313"/>
</p:tagLst>
</file>

<file path=ppt/tags/tag20.xml><?xml version="1.0" encoding="utf-8"?>
<p:tagLst xmlns:p="http://schemas.openxmlformats.org/presentationml/2006/main">
  <p:tag name="AS_UNIQUEID" val="1331"/>
</p:tagLst>
</file>

<file path=ppt/tags/tag200.xml><?xml version="1.0" encoding="utf-8"?>
<p:tagLst xmlns:p="http://schemas.openxmlformats.org/presentationml/2006/main">
  <p:tag name="AS_UNIQUEID" val="1505"/>
</p:tagLst>
</file>

<file path=ppt/tags/tag201.xml><?xml version="1.0" encoding="utf-8"?>
<p:tagLst xmlns:p="http://schemas.openxmlformats.org/presentationml/2006/main">
  <p:tag name="AS_UNIQUEID" val="1506"/>
</p:tagLst>
</file>

<file path=ppt/tags/tag202.xml><?xml version="1.0" encoding="utf-8"?>
<p:tagLst xmlns:p="http://schemas.openxmlformats.org/presentationml/2006/main">
  <p:tag name="AS_UNIQUEID" val="1507"/>
</p:tagLst>
</file>

<file path=ppt/tags/tag203.xml><?xml version="1.0" encoding="utf-8"?>
<p:tagLst xmlns:p="http://schemas.openxmlformats.org/presentationml/2006/main">
  <p:tag name="AS_UNIQUEID" val="1508"/>
</p:tagLst>
</file>

<file path=ppt/tags/tag204.xml><?xml version="1.0" encoding="utf-8"?>
<p:tagLst xmlns:p="http://schemas.openxmlformats.org/presentationml/2006/main">
  <p:tag name="AS_UNIQUEID" val="1509"/>
</p:tagLst>
</file>

<file path=ppt/tags/tag205.xml><?xml version="1.0" encoding="utf-8"?>
<p:tagLst xmlns:p="http://schemas.openxmlformats.org/presentationml/2006/main">
  <p:tag name="AS_UNIQUEID" val="1510"/>
</p:tagLst>
</file>

<file path=ppt/tags/tag206.xml><?xml version="1.0" encoding="utf-8"?>
<p:tagLst xmlns:p="http://schemas.openxmlformats.org/presentationml/2006/main">
  <p:tag name="AS_UNIQUEID" val="1511"/>
</p:tagLst>
</file>

<file path=ppt/tags/tag207.xml><?xml version="1.0" encoding="utf-8"?>
<p:tagLst xmlns:p="http://schemas.openxmlformats.org/presentationml/2006/main">
  <p:tag name="AS_UNIQUEID" val="1512"/>
</p:tagLst>
</file>

<file path=ppt/tags/tag208.xml><?xml version="1.0" encoding="utf-8"?>
<p:tagLst xmlns:p="http://schemas.openxmlformats.org/presentationml/2006/main">
  <p:tag name="AS_UNIQUEID" val="1513"/>
</p:tagLst>
</file>

<file path=ppt/tags/tag209.xml><?xml version="1.0" encoding="utf-8"?>
<p:tagLst xmlns:p="http://schemas.openxmlformats.org/presentationml/2006/main">
  <p:tag name="AS_UNIQUEID" val="1514"/>
</p:tagLst>
</file>

<file path=ppt/tags/tag21.xml><?xml version="1.0" encoding="utf-8"?>
<p:tagLst xmlns:p="http://schemas.openxmlformats.org/presentationml/2006/main">
  <p:tag name="AS_UNIQUEID" val="1332"/>
</p:tagLst>
</file>

<file path=ppt/tags/tag210.xml><?xml version="1.0" encoding="utf-8"?>
<p:tagLst xmlns:p="http://schemas.openxmlformats.org/presentationml/2006/main">
  <p:tag name="AS_UNIQUEID" val="1515"/>
</p:tagLst>
</file>

<file path=ppt/tags/tag211.xml><?xml version="1.0" encoding="utf-8"?>
<p:tagLst xmlns:p="http://schemas.openxmlformats.org/presentationml/2006/main">
  <p:tag name="AS_UNIQUEID" val="1516"/>
</p:tagLst>
</file>

<file path=ppt/tags/tag212.xml><?xml version="1.0" encoding="utf-8"?>
<p:tagLst xmlns:p="http://schemas.openxmlformats.org/presentationml/2006/main">
  <p:tag name="AS_UNIQUEID" val="1517"/>
</p:tagLst>
</file>

<file path=ppt/tags/tag213.xml><?xml version="1.0" encoding="utf-8"?>
<p:tagLst xmlns:p="http://schemas.openxmlformats.org/presentationml/2006/main">
  <p:tag name="AS_UNIQUEID" val="1518"/>
</p:tagLst>
</file>

<file path=ppt/tags/tag214.xml><?xml version="1.0" encoding="utf-8"?>
<p:tagLst xmlns:p="http://schemas.openxmlformats.org/presentationml/2006/main">
  <p:tag name="AS_UNIQUEID" val="1519"/>
</p:tagLst>
</file>

<file path=ppt/tags/tag215.xml><?xml version="1.0" encoding="utf-8"?>
<p:tagLst xmlns:p="http://schemas.openxmlformats.org/presentationml/2006/main">
  <p:tag name="AS_UNIQUEID" val="1520"/>
</p:tagLst>
</file>

<file path=ppt/tags/tag216.xml><?xml version="1.0" encoding="utf-8"?>
<p:tagLst xmlns:p="http://schemas.openxmlformats.org/presentationml/2006/main">
  <p:tag name="AS_UNIQUEID" val="1521"/>
</p:tagLst>
</file>

<file path=ppt/tags/tag217.xml><?xml version="1.0" encoding="utf-8"?>
<p:tagLst xmlns:p="http://schemas.openxmlformats.org/presentationml/2006/main">
  <p:tag name="AS_UNIQUEID" val="1522"/>
</p:tagLst>
</file>

<file path=ppt/tags/tag218.xml><?xml version="1.0" encoding="utf-8"?>
<p:tagLst xmlns:p="http://schemas.openxmlformats.org/presentationml/2006/main">
  <p:tag name="AS_UNIQUEID" val="1523"/>
</p:tagLst>
</file>

<file path=ppt/tags/tag219.xml><?xml version="1.0" encoding="utf-8"?>
<p:tagLst xmlns:p="http://schemas.openxmlformats.org/presentationml/2006/main">
  <p:tag name="AS_UNIQUEID" val="1524"/>
</p:tagLst>
</file>

<file path=ppt/tags/tag22.xml><?xml version="1.0" encoding="utf-8"?>
<p:tagLst xmlns:p="http://schemas.openxmlformats.org/presentationml/2006/main">
  <p:tag name="AS_UNIQUEID" val="1333"/>
</p:tagLst>
</file>

<file path=ppt/tags/tag220.xml><?xml version="1.0" encoding="utf-8"?>
<p:tagLst xmlns:p="http://schemas.openxmlformats.org/presentationml/2006/main">
  <p:tag name="AS_UNIQUEID" val="1525"/>
</p:tagLst>
</file>

<file path=ppt/tags/tag22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23.xml><?xml version="1.0" encoding="utf-8"?>
<p:tagLst xmlns:p="http://schemas.openxmlformats.org/presentationml/2006/main">
  <p:tag name="AS_UNIQUEID" val="1334"/>
</p:tagLst>
</file>

<file path=ppt/tags/tag24.xml><?xml version="1.0" encoding="utf-8"?>
<p:tagLst xmlns:p="http://schemas.openxmlformats.org/presentationml/2006/main">
  <p:tag name="AS_UNIQUEID" val="1335"/>
</p:tagLst>
</file>

<file path=ppt/tags/tag25.xml><?xml version="1.0" encoding="utf-8"?>
<p:tagLst xmlns:p="http://schemas.openxmlformats.org/presentationml/2006/main">
  <p:tag name="AS_UNIQUEID" val="1336"/>
</p:tagLst>
</file>

<file path=ppt/tags/tag26.xml><?xml version="1.0" encoding="utf-8"?>
<p:tagLst xmlns:p="http://schemas.openxmlformats.org/presentationml/2006/main">
  <p:tag name="AS_UNIQUEID" val="1337"/>
</p:tagLst>
</file>

<file path=ppt/tags/tag27.xml><?xml version="1.0" encoding="utf-8"?>
<p:tagLst xmlns:p="http://schemas.openxmlformats.org/presentationml/2006/main">
  <p:tag name="AS_UNIQUEID" val="1338"/>
</p:tagLst>
</file>

<file path=ppt/tags/tag28.xml><?xml version="1.0" encoding="utf-8"?>
<p:tagLst xmlns:p="http://schemas.openxmlformats.org/presentationml/2006/main">
  <p:tag name="AS_UNIQUEID" val="1339"/>
</p:tagLst>
</file>

<file path=ppt/tags/tag29.xml><?xml version="1.0" encoding="utf-8"?>
<p:tagLst xmlns:p="http://schemas.openxmlformats.org/presentationml/2006/main">
  <p:tag name="AS_UNIQUEID" val="1340"/>
</p:tagLst>
</file>

<file path=ppt/tags/tag3.xml><?xml version="1.0" encoding="utf-8"?>
<p:tagLst xmlns:p="http://schemas.openxmlformats.org/presentationml/2006/main">
  <p:tag name="AS_UNIQUEID" val="1314"/>
</p:tagLst>
</file>

<file path=ppt/tags/tag30.xml><?xml version="1.0" encoding="utf-8"?>
<p:tagLst xmlns:p="http://schemas.openxmlformats.org/presentationml/2006/main">
  <p:tag name="AS_UNIQUEID" val="1341"/>
</p:tagLst>
</file>

<file path=ppt/tags/tag31.xml><?xml version="1.0" encoding="utf-8"?>
<p:tagLst xmlns:p="http://schemas.openxmlformats.org/presentationml/2006/main">
  <p:tag name="AS_UNIQUEID" val="1342"/>
</p:tagLst>
</file>

<file path=ppt/tags/tag32.xml><?xml version="1.0" encoding="utf-8"?>
<p:tagLst xmlns:p="http://schemas.openxmlformats.org/presentationml/2006/main">
  <p:tag name="AS_UNIQUEID" val="1343"/>
</p:tagLst>
</file>

<file path=ppt/tags/tag33.xml><?xml version="1.0" encoding="utf-8"?>
<p:tagLst xmlns:p="http://schemas.openxmlformats.org/presentationml/2006/main">
  <p:tag name="AS_UNIQUEID" val="1344"/>
</p:tagLst>
</file>

<file path=ppt/tags/tag34.xml><?xml version="1.0" encoding="utf-8"?>
<p:tagLst xmlns:p="http://schemas.openxmlformats.org/presentationml/2006/main">
  <p:tag name="AS_UNIQUEID" val="1345"/>
</p:tagLst>
</file>

<file path=ppt/tags/tag35.xml><?xml version="1.0" encoding="utf-8"?>
<p:tagLst xmlns:p="http://schemas.openxmlformats.org/presentationml/2006/main">
  <p:tag name="AS_UNIQUEID" val="1346"/>
</p:tagLst>
</file>

<file path=ppt/tags/tag36.xml><?xml version="1.0" encoding="utf-8"?>
<p:tagLst xmlns:p="http://schemas.openxmlformats.org/presentationml/2006/main">
  <p:tag name="AS_UNIQUEID" val="1347"/>
</p:tagLst>
</file>

<file path=ppt/tags/tag37.xml><?xml version="1.0" encoding="utf-8"?>
<p:tagLst xmlns:p="http://schemas.openxmlformats.org/presentationml/2006/main">
  <p:tag name="AS_UNIQUEID" val="1348"/>
</p:tagLst>
</file>

<file path=ppt/tags/tag38.xml><?xml version="1.0" encoding="utf-8"?>
<p:tagLst xmlns:p="http://schemas.openxmlformats.org/presentationml/2006/main">
  <p:tag name="AS_UNIQUEID" val="1349"/>
</p:tagLst>
</file>

<file path=ppt/tags/tag39.xml><?xml version="1.0" encoding="utf-8"?>
<p:tagLst xmlns:p="http://schemas.openxmlformats.org/presentationml/2006/main">
  <p:tag name="AS_UNIQUEID" val="1350"/>
</p:tagLst>
</file>

<file path=ppt/tags/tag4.xml><?xml version="1.0" encoding="utf-8"?>
<p:tagLst xmlns:p="http://schemas.openxmlformats.org/presentationml/2006/main">
  <p:tag name="AS_UNIQUEID" val="1315"/>
</p:tagLst>
</file>

<file path=ppt/tags/tag40.xml><?xml version="1.0" encoding="utf-8"?>
<p:tagLst xmlns:p="http://schemas.openxmlformats.org/presentationml/2006/main">
  <p:tag name="AS_UNIQUEID" val="1351"/>
</p:tagLst>
</file>

<file path=ppt/tags/tag41.xml><?xml version="1.0" encoding="utf-8"?>
<p:tagLst xmlns:p="http://schemas.openxmlformats.org/presentationml/2006/main">
  <p:tag name="AS_UNIQUEID" val="1352"/>
</p:tagLst>
</file>

<file path=ppt/tags/tag42.xml><?xml version="1.0" encoding="utf-8"?>
<p:tagLst xmlns:p="http://schemas.openxmlformats.org/presentationml/2006/main">
  <p:tag name="AS_UNIQUEID" val="1353"/>
</p:tagLst>
</file>

<file path=ppt/tags/tag43.xml><?xml version="1.0" encoding="utf-8"?>
<p:tagLst xmlns:p="http://schemas.openxmlformats.org/presentationml/2006/main">
  <p:tag name="AS_UNIQUEID" val="1354"/>
</p:tagLst>
</file>

<file path=ppt/tags/tag44.xml><?xml version="1.0" encoding="utf-8"?>
<p:tagLst xmlns:p="http://schemas.openxmlformats.org/presentationml/2006/main">
  <p:tag name="AS_UNIQUEID" val="1355"/>
</p:tagLst>
</file>

<file path=ppt/tags/tag45.xml><?xml version="1.0" encoding="utf-8"?>
<p:tagLst xmlns:p="http://schemas.openxmlformats.org/presentationml/2006/main">
  <p:tag name="AS_UNIQUEID" val="1356"/>
</p:tagLst>
</file>

<file path=ppt/tags/tag46.xml><?xml version="1.0" encoding="utf-8"?>
<p:tagLst xmlns:p="http://schemas.openxmlformats.org/presentationml/2006/main">
  <p:tag name="AS_UNIQUEID" val="1357"/>
</p:tagLst>
</file>

<file path=ppt/tags/tag47.xml><?xml version="1.0" encoding="utf-8"?>
<p:tagLst xmlns:p="http://schemas.openxmlformats.org/presentationml/2006/main">
  <p:tag name="AS_UNIQUEID" val="1358"/>
</p:tagLst>
</file>

<file path=ppt/tags/tag48.xml><?xml version="1.0" encoding="utf-8"?>
<p:tagLst xmlns:p="http://schemas.openxmlformats.org/presentationml/2006/main">
  <p:tag name="AS_UNIQUEID" val="1359"/>
</p:tagLst>
</file>

<file path=ppt/tags/tag49.xml><?xml version="1.0" encoding="utf-8"?>
<p:tagLst xmlns:p="http://schemas.openxmlformats.org/presentationml/2006/main">
  <p:tag name="AS_UNIQUEID" val="1360"/>
</p:tagLst>
</file>

<file path=ppt/tags/tag5.xml><?xml version="1.0" encoding="utf-8"?>
<p:tagLst xmlns:p="http://schemas.openxmlformats.org/presentationml/2006/main">
  <p:tag name="AS_UNIQUEID" val="1316"/>
</p:tagLst>
</file>

<file path=ppt/tags/tag50.xml><?xml version="1.0" encoding="utf-8"?>
<p:tagLst xmlns:p="http://schemas.openxmlformats.org/presentationml/2006/main">
  <p:tag name="AS_UNIQUEID" val="1361"/>
</p:tagLst>
</file>

<file path=ppt/tags/tag51.xml><?xml version="1.0" encoding="utf-8"?>
<p:tagLst xmlns:p="http://schemas.openxmlformats.org/presentationml/2006/main">
  <p:tag name="AS_UNIQUEID" val="1362"/>
</p:tagLst>
</file>

<file path=ppt/tags/tag52.xml><?xml version="1.0" encoding="utf-8"?>
<p:tagLst xmlns:p="http://schemas.openxmlformats.org/presentationml/2006/main">
  <p:tag name="AS_UNIQUEID" val="1363"/>
</p:tagLst>
</file>

<file path=ppt/tags/tag53.xml><?xml version="1.0" encoding="utf-8"?>
<p:tagLst xmlns:p="http://schemas.openxmlformats.org/presentationml/2006/main">
  <p:tag name="AS_UNIQUEID" val="1364"/>
</p:tagLst>
</file>

<file path=ppt/tags/tag54.xml><?xml version="1.0" encoding="utf-8"?>
<p:tagLst xmlns:p="http://schemas.openxmlformats.org/presentationml/2006/main">
  <p:tag name="AS_UNIQUEID" val="1365"/>
</p:tagLst>
</file>

<file path=ppt/tags/tag55.xml><?xml version="1.0" encoding="utf-8"?>
<p:tagLst xmlns:p="http://schemas.openxmlformats.org/presentationml/2006/main">
  <p:tag name="AS_UNIQUEID" val="1366"/>
</p:tagLst>
</file>

<file path=ppt/tags/tag56.xml><?xml version="1.0" encoding="utf-8"?>
<p:tagLst xmlns:p="http://schemas.openxmlformats.org/presentationml/2006/main">
  <p:tag name="AS_UNIQUEID" val="1367"/>
</p:tagLst>
</file>

<file path=ppt/tags/tag57.xml><?xml version="1.0" encoding="utf-8"?>
<p:tagLst xmlns:p="http://schemas.openxmlformats.org/presentationml/2006/main">
  <p:tag name="AS_UNIQUEID" val="1368"/>
</p:tagLst>
</file>

<file path=ppt/tags/tag58.xml><?xml version="1.0" encoding="utf-8"?>
<p:tagLst xmlns:p="http://schemas.openxmlformats.org/presentationml/2006/main">
  <p:tag name="AS_UNIQUEID" val="1369"/>
</p:tagLst>
</file>

<file path=ppt/tags/tag59.xml><?xml version="1.0" encoding="utf-8"?>
<p:tagLst xmlns:p="http://schemas.openxmlformats.org/presentationml/2006/main">
  <p:tag name="AS_UNIQUEID" val="1370"/>
</p:tagLst>
</file>

<file path=ppt/tags/tag6.xml><?xml version="1.0" encoding="utf-8"?>
<p:tagLst xmlns:p="http://schemas.openxmlformats.org/presentationml/2006/main">
  <p:tag name="AS_UNIQUEID" val="1317"/>
</p:tagLst>
</file>

<file path=ppt/tags/tag60.xml><?xml version="1.0" encoding="utf-8"?>
<p:tagLst xmlns:p="http://schemas.openxmlformats.org/presentationml/2006/main">
  <p:tag name="AS_UNIQUEID" val="1371"/>
</p:tagLst>
</file>

<file path=ppt/tags/tag61.xml><?xml version="1.0" encoding="utf-8"?>
<p:tagLst xmlns:p="http://schemas.openxmlformats.org/presentationml/2006/main">
  <p:tag name="AS_UNIQUEID" val="1372"/>
</p:tagLst>
</file>

<file path=ppt/tags/tag62.xml><?xml version="1.0" encoding="utf-8"?>
<p:tagLst xmlns:p="http://schemas.openxmlformats.org/presentationml/2006/main">
  <p:tag name="AS_UNIQUEID" val="1373"/>
</p:tagLst>
</file>

<file path=ppt/tags/tag63.xml><?xml version="1.0" encoding="utf-8"?>
<p:tagLst xmlns:p="http://schemas.openxmlformats.org/presentationml/2006/main">
  <p:tag name="AS_UNIQUEID" val="1374"/>
</p:tagLst>
</file>

<file path=ppt/tags/tag64.xml><?xml version="1.0" encoding="utf-8"?>
<p:tagLst xmlns:p="http://schemas.openxmlformats.org/presentationml/2006/main">
  <p:tag name="AS_UNIQUEID" val="1375"/>
</p:tagLst>
</file>

<file path=ppt/tags/tag65.xml><?xml version="1.0" encoding="utf-8"?>
<p:tagLst xmlns:p="http://schemas.openxmlformats.org/presentationml/2006/main">
  <p:tag name="AS_UNIQUEID" val="1376"/>
</p:tagLst>
</file>

<file path=ppt/tags/tag66.xml><?xml version="1.0" encoding="utf-8"?>
<p:tagLst xmlns:p="http://schemas.openxmlformats.org/presentationml/2006/main">
  <p:tag name="AS_UNIQUEID" val="1377"/>
</p:tagLst>
</file>

<file path=ppt/tags/tag67.xml><?xml version="1.0" encoding="utf-8"?>
<p:tagLst xmlns:p="http://schemas.openxmlformats.org/presentationml/2006/main">
  <p:tag name="AS_UNIQUEID" val="1378"/>
</p:tagLst>
</file>

<file path=ppt/tags/tag68.xml><?xml version="1.0" encoding="utf-8"?>
<p:tagLst xmlns:p="http://schemas.openxmlformats.org/presentationml/2006/main">
  <p:tag name="AS_UNIQUEID" val="1379"/>
</p:tagLst>
</file>

<file path=ppt/tags/tag69.xml><?xml version="1.0" encoding="utf-8"?>
<p:tagLst xmlns:p="http://schemas.openxmlformats.org/presentationml/2006/main">
  <p:tag name="AS_UNIQUEID" val="1380"/>
</p:tagLst>
</file>

<file path=ppt/tags/tag7.xml><?xml version="1.0" encoding="utf-8"?>
<p:tagLst xmlns:p="http://schemas.openxmlformats.org/presentationml/2006/main">
  <p:tag name="AS_UNIQUEID" val="1318"/>
</p:tagLst>
</file>

<file path=ppt/tags/tag70.xml><?xml version="1.0" encoding="utf-8"?>
<p:tagLst xmlns:p="http://schemas.openxmlformats.org/presentationml/2006/main">
  <p:tag name="AS_UNIQUEID" val="1381"/>
</p:tagLst>
</file>

<file path=ppt/tags/tag71.xml><?xml version="1.0" encoding="utf-8"?>
<p:tagLst xmlns:p="http://schemas.openxmlformats.org/presentationml/2006/main">
  <p:tag name="AS_UNIQUEID" val="1382"/>
</p:tagLst>
</file>

<file path=ppt/tags/tag72.xml><?xml version="1.0" encoding="utf-8"?>
<p:tagLst xmlns:p="http://schemas.openxmlformats.org/presentationml/2006/main">
  <p:tag name="AS_UNIQUEID" val="1383"/>
</p:tagLst>
</file>

<file path=ppt/tags/tag73.xml><?xml version="1.0" encoding="utf-8"?>
<p:tagLst xmlns:p="http://schemas.openxmlformats.org/presentationml/2006/main">
  <p:tag name="AS_UNIQUEID" val="1384"/>
</p:tagLst>
</file>

<file path=ppt/tags/tag74.xml><?xml version="1.0" encoding="utf-8"?>
<p:tagLst xmlns:p="http://schemas.openxmlformats.org/presentationml/2006/main">
  <p:tag name="AS_UNIQUEID" val="1385"/>
</p:tagLst>
</file>

<file path=ppt/tags/tag75.xml><?xml version="1.0" encoding="utf-8"?>
<p:tagLst xmlns:p="http://schemas.openxmlformats.org/presentationml/2006/main">
  <p:tag name="AS_UNIQUEID" val="1386"/>
</p:tagLst>
</file>

<file path=ppt/tags/tag76.xml><?xml version="1.0" encoding="utf-8"?>
<p:tagLst xmlns:p="http://schemas.openxmlformats.org/presentationml/2006/main">
  <p:tag name="AS_UNIQUEID" val="1387"/>
</p:tagLst>
</file>

<file path=ppt/tags/tag77.xml><?xml version="1.0" encoding="utf-8"?>
<p:tagLst xmlns:p="http://schemas.openxmlformats.org/presentationml/2006/main">
  <p:tag name="AS_UNIQUEID" val="1388"/>
</p:tagLst>
</file>

<file path=ppt/tags/tag78.xml><?xml version="1.0" encoding="utf-8"?>
<p:tagLst xmlns:p="http://schemas.openxmlformats.org/presentationml/2006/main">
  <p:tag name="AS_UNIQUEID" val="1389"/>
</p:tagLst>
</file>

<file path=ppt/tags/tag79.xml><?xml version="1.0" encoding="utf-8"?>
<p:tagLst xmlns:p="http://schemas.openxmlformats.org/presentationml/2006/main">
  <p:tag name="AS_UNIQUEID" val="1390"/>
</p:tagLst>
</file>

<file path=ppt/tags/tag8.xml><?xml version="1.0" encoding="utf-8"?>
<p:tagLst xmlns:p="http://schemas.openxmlformats.org/presentationml/2006/main">
  <p:tag name="AS_UNIQUEID" val="1319"/>
</p:tagLst>
</file>

<file path=ppt/tags/tag80.xml><?xml version="1.0" encoding="utf-8"?>
<p:tagLst xmlns:p="http://schemas.openxmlformats.org/presentationml/2006/main">
  <p:tag name="AS_UNIQUEID" val="1391"/>
</p:tagLst>
</file>

<file path=ppt/tags/tag81.xml><?xml version="1.0" encoding="utf-8"?>
<p:tagLst xmlns:p="http://schemas.openxmlformats.org/presentationml/2006/main">
  <p:tag name="AS_UNIQUEID" val="1392"/>
</p:tagLst>
</file>

<file path=ppt/tags/tag82.xml><?xml version="1.0" encoding="utf-8"?>
<p:tagLst xmlns:p="http://schemas.openxmlformats.org/presentationml/2006/main">
  <p:tag name="AS_UNIQUEID" val="1393"/>
</p:tagLst>
</file>

<file path=ppt/tags/tag83.xml><?xml version="1.0" encoding="utf-8"?>
<p:tagLst xmlns:p="http://schemas.openxmlformats.org/presentationml/2006/main">
  <p:tag name="AS_UNIQUEID" val="1394"/>
</p:tagLst>
</file>

<file path=ppt/tags/tag84.xml><?xml version="1.0" encoding="utf-8"?>
<p:tagLst xmlns:p="http://schemas.openxmlformats.org/presentationml/2006/main">
  <p:tag name="AS_UNIQUEID" val="1395"/>
</p:tagLst>
</file>

<file path=ppt/tags/tag85.xml><?xml version="1.0" encoding="utf-8"?>
<p:tagLst xmlns:p="http://schemas.openxmlformats.org/presentationml/2006/main">
  <p:tag name="AS_UNIQUEID" val="1396"/>
</p:tagLst>
</file>

<file path=ppt/tags/tag86.xml><?xml version="1.0" encoding="utf-8"?>
<p:tagLst xmlns:p="http://schemas.openxmlformats.org/presentationml/2006/main">
  <p:tag name="AS_UNIQUEID" val="1397"/>
</p:tagLst>
</file>

<file path=ppt/tags/tag87.xml><?xml version="1.0" encoding="utf-8"?>
<p:tagLst xmlns:p="http://schemas.openxmlformats.org/presentationml/2006/main">
  <p:tag name="AS_UNIQUEID" val="1398"/>
</p:tagLst>
</file>

<file path=ppt/tags/tag88.xml><?xml version="1.0" encoding="utf-8"?>
<p:tagLst xmlns:p="http://schemas.openxmlformats.org/presentationml/2006/main">
  <p:tag name="AS_UNIQUEID" val="1399"/>
</p:tagLst>
</file>

<file path=ppt/tags/tag89.xml><?xml version="1.0" encoding="utf-8"?>
<p:tagLst xmlns:p="http://schemas.openxmlformats.org/presentationml/2006/main">
  <p:tag name="AS_UNIQUEID" val="1400"/>
</p:tagLst>
</file>

<file path=ppt/tags/tag9.xml><?xml version="1.0" encoding="utf-8"?>
<p:tagLst xmlns:p="http://schemas.openxmlformats.org/presentationml/2006/main">
  <p:tag name="AS_UNIQUEID" val="1320"/>
</p:tagLst>
</file>

<file path=ppt/tags/tag90.xml><?xml version="1.0" encoding="utf-8"?>
<p:tagLst xmlns:p="http://schemas.openxmlformats.org/presentationml/2006/main">
  <p:tag name="AS_UNIQUEID" val="1401"/>
</p:tagLst>
</file>

<file path=ppt/tags/tag91.xml><?xml version="1.0" encoding="utf-8"?>
<p:tagLst xmlns:p="http://schemas.openxmlformats.org/presentationml/2006/main">
  <p:tag name="AS_UNIQUEID" val="1402"/>
</p:tagLst>
</file>

<file path=ppt/tags/tag92.xml><?xml version="1.0" encoding="utf-8"?>
<p:tagLst xmlns:p="http://schemas.openxmlformats.org/presentationml/2006/main">
  <p:tag name="AS_UNIQUEID" val="1403"/>
</p:tagLst>
</file>

<file path=ppt/tags/tag93.xml><?xml version="1.0" encoding="utf-8"?>
<p:tagLst xmlns:p="http://schemas.openxmlformats.org/presentationml/2006/main">
  <p:tag name="AS_UNIQUEID" val="1404"/>
</p:tagLst>
</file>

<file path=ppt/tags/tag94.xml><?xml version="1.0" encoding="utf-8"?>
<p:tagLst xmlns:p="http://schemas.openxmlformats.org/presentationml/2006/main">
  <p:tag name="AS_UNIQUEID" val="1405"/>
</p:tagLst>
</file>

<file path=ppt/tags/tag95.xml><?xml version="1.0" encoding="utf-8"?>
<p:tagLst xmlns:p="http://schemas.openxmlformats.org/presentationml/2006/main">
  <p:tag name="AS_UNIQUEID" val="1406"/>
</p:tagLst>
</file>

<file path=ppt/tags/tag96.xml><?xml version="1.0" encoding="utf-8"?>
<p:tagLst xmlns:p="http://schemas.openxmlformats.org/presentationml/2006/main">
  <p:tag name="AS_UNIQUEID" val="1407"/>
</p:tagLst>
</file>

<file path=ppt/tags/tag97.xml><?xml version="1.0" encoding="utf-8"?>
<p:tagLst xmlns:p="http://schemas.openxmlformats.org/presentationml/2006/main">
  <p:tag name="AS_UNIQUEID" val="1408"/>
</p:tagLst>
</file>

<file path=ppt/tags/tag98.xml><?xml version="1.0" encoding="utf-8"?>
<p:tagLst xmlns:p="http://schemas.openxmlformats.org/presentationml/2006/main">
  <p:tag name="AS_UNIQUEID" val="1409"/>
</p:tagLst>
</file>

<file path=ppt/tags/tag99.xml><?xml version="1.0" encoding="utf-8"?>
<p:tagLst xmlns:p="http://schemas.openxmlformats.org/presentationml/2006/main">
  <p:tag name="AS_UNIQUEID" val="1410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3">
      <a:dk1>
        <a:srgbClr val="0C0C0C"/>
      </a:dk1>
      <a:lt1>
        <a:sysClr val="window" lastClr="FFFC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Franklin Gothic Medium"/>
        <a:ea typeface="微软雅黑" charset="-122"/>
        <a:cs typeface="Arial"/>
      </a:majorFont>
      <a:minorFont>
        <a:latin typeface="Franklin Gothic Book"/>
        <a:ea typeface="微软雅黑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C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137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主题</vt:lpstr>
      <vt:lpstr>Slide 1</vt:lpstr>
      <vt:lpstr>Slide 2</vt:lpstr>
      <vt:lpstr>Slide 3</vt:lpstr>
      <vt:lpstr>Slide 4</vt:lpstr>
      <vt:lpstr>Slide 5</vt:lpstr>
      <vt:lpstr>思考: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课堂检测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2020-09-21T10:15:52Z</cp:lastPrinted>
  <dcterms:created xsi:type="dcterms:W3CDTF">2020-09-21T10:15:52Z</dcterms:created>
  <dcterms:modified xsi:type="dcterms:W3CDTF">2020-09-21T02:15:57Z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