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733" r:id="rId3"/>
    <p:sldId id="257" r:id="rId4"/>
    <p:sldId id="495" r:id="rId5"/>
    <p:sldId id="687" r:id="rId6"/>
    <p:sldId id="753" r:id="rId7"/>
    <p:sldId id="754" r:id="rId8"/>
    <p:sldId id="752" r:id="rId9"/>
    <p:sldId id="756" r:id="rId10"/>
    <p:sldId id="755" r:id="rId11"/>
    <p:sldId id="766" r:id="rId12"/>
    <p:sldId id="765" r:id="rId13"/>
    <p:sldId id="764" r:id="rId14"/>
    <p:sldId id="757" r:id="rId15"/>
    <p:sldId id="779" r:id="rId16"/>
    <p:sldId id="778" r:id="rId17"/>
    <p:sldId id="777" r:id="rId18"/>
    <p:sldId id="776" r:id="rId19"/>
    <p:sldId id="775" r:id="rId20"/>
    <p:sldId id="780" r:id="rId21"/>
    <p:sldId id="758" r:id="rId22"/>
    <p:sldId id="759" r:id="rId23"/>
    <p:sldId id="679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489B-7159-4F4A-9A06-487091C9392A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0E74-68FD-414E-9EB6-06B6292C9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FD939738-2F77-473E-89A9-2525C7AF7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651" name="文本占位符 2">
            <a:extLst>
              <a:ext uri="{FF2B5EF4-FFF2-40B4-BE49-F238E27FC236}">
                <a16:creationId xmlns:a16="http://schemas.microsoft.com/office/drawing/2014/main" id="{7F91D746-5D40-459A-B20C-CFC7561C4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3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0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7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>
            <a:extLst>
              <a:ext uri="{FF2B5EF4-FFF2-40B4-BE49-F238E27FC236}">
                <a16:creationId xmlns:a16="http://schemas.microsoft.com/office/drawing/2014/main" id="{0F0B431F-ABDA-49CE-9861-EEA708DCDC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1597819"/>
            <a:ext cx="5829300" cy="1102519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r>
              <a:rPr lang="zh-CN" altLang="en-US" sz="3300" b="1">
                <a:latin typeface="Arial" panose="020B0604020202020204" pitchFamily="34" charset="0"/>
              </a:rPr>
              <a:t>第五章   物体的运动</a:t>
            </a:r>
          </a:p>
        </p:txBody>
      </p:sp>
      <p:sp>
        <p:nvSpPr>
          <p:cNvPr id="3075" name="副标题 3074">
            <a:extLst>
              <a:ext uri="{FF2B5EF4-FFF2-40B4-BE49-F238E27FC236}">
                <a16:creationId xmlns:a16="http://schemas.microsoft.com/office/drawing/2014/main" id="{1ECB10CA-6982-412D-8F95-6A5FDAAD7B6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171700" y="2914650"/>
            <a:ext cx="4800600" cy="58936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5.4 </a:t>
            </a:r>
            <a:r>
              <a:rPr lang="en-US" altLang="zh-CN" b="1" dirty="0" err="1">
                <a:solidFill>
                  <a:srgbClr val="FF0000"/>
                </a:solidFill>
              </a:rPr>
              <a:t>运动的相对性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>
            <a:extLst>
              <a:ext uri="{FF2B5EF4-FFF2-40B4-BE49-F238E27FC236}">
                <a16:creationId xmlns:a16="http://schemas.microsoft.com/office/drawing/2014/main" id="{724557D4-E738-41EA-BB40-E781AA36F57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822156" y="1437085"/>
            <a:ext cx="1490663" cy="413147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风洞实验</a:t>
            </a:r>
          </a:p>
        </p:txBody>
      </p:sp>
      <p:pic>
        <p:nvPicPr>
          <p:cNvPr id="12291" name="图片 3">
            <a:extLst>
              <a:ext uri="{FF2B5EF4-FFF2-40B4-BE49-F238E27FC236}">
                <a16:creationId xmlns:a16="http://schemas.microsoft.com/office/drawing/2014/main" id="{FFD10B44-A1A4-4549-8A60-4B4BEBD51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842962"/>
            <a:ext cx="3850481" cy="268128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图片 4">
            <a:extLst>
              <a:ext uri="{FF2B5EF4-FFF2-40B4-BE49-F238E27FC236}">
                <a16:creationId xmlns:a16="http://schemas.microsoft.com/office/drawing/2014/main" id="{048C1736-0FBC-48EB-AA51-F91740FB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94" y="2422923"/>
            <a:ext cx="2260997" cy="110132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内容占位符 2">
            <a:extLst>
              <a:ext uri="{FF2B5EF4-FFF2-40B4-BE49-F238E27FC236}">
                <a16:creationId xmlns:a16="http://schemas.microsoft.com/office/drawing/2014/main" id="{ED70EAEE-8C44-4BDC-A539-E3649C6DB954}"/>
              </a:ext>
            </a:extLst>
          </p:cNvPr>
          <p:cNvSpPr>
            <a:spLocks noGrp="1"/>
          </p:cNvSpPr>
          <p:nvPr/>
        </p:nvSpPr>
        <p:spPr>
          <a:xfrm>
            <a:off x="1385888" y="4298156"/>
            <a:ext cx="6079331" cy="620316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想一想：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你还能例举一些与运动的相对性有关的例子吗？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>
            <a:extLst>
              <a:ext uri="{FF2B5EF4-FFF2-40B4-BE49-F238E27FC236}">
                <a16:creationId xmlns:a16="http://schemas.microsoft.com/office/drawing/2014/main" id="{D4B1F594-5999-4AE1-9CA1-005C768F61C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15953" y="4514850"/>
            <a:ext cx="1213247" cy="41433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跑步机</a:t>
            </a:r>
          </a:p>
        </p:txBody>
      </p:sp>
      <p:pic>
        <p:nvPicPr>
          <p:cNvPr id="13315" name="图片 1">
            <a:extLst>
              <a:ext uri="{FF2B5EF4-FFF2-40B4-BE49-F238E27FC236}">
                <a16:creationId xmlns:a16="http://schemas.microsoft.com/office/drawing/2014/main" id="{B8895C1A-35FF-49FE-95E2-AAC00896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10" y="733426"/>
            <a:ext cx="4980384" cy="3584972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>
            <a:extLst>
              <a:ext uri="{FF2B5EF4-FFF2-40B4-BE49-F238E27FC236}">
                <a16:creationId xmlns:a16="http://schemas.microsoft.com/office/drawing/2014/main" id="{FFF612E3-029D-4464-AF89-2BC82A62641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15954" y="4514850"/>
            <a:ext cx="1207294" cy="41433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接力赛</a:t>
            </a:r>
          </a:p>
        </p:txBody>
      </p:sp>
      <p:pic>
        <p:nvPicPr>
          <p:cNvPr id="14339" name="图片 1">
            <a:extLst>
              <a:ext uri="{FF2B5EF4-FFF2-40B4-BE49-F238E27FC236}">
                <a16:creationId xmlns:a16="http://schemas.microsoft.com/office/drawing/2014/main" id="{2FF31547-2341-4897-A37F-2D208EDD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66" y="519113"/>
            <a:ext cx="4886325" cy="377428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内容占位符 2">
            <a:extLst>
              <a:ext uri="{FF2B5EF4-FFF2-40B4-BE49-F238E27FC236}">
                <a16:creationId xmlns:a16="http://schemas.microsoft.com/office/drawing/2014/main" id="{1F465C08-E4F8-4DD4-BCCB-1DA54A44D44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789635" y="3940969"/>
            <a:ext cx="1490663" cy="41433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机场驱鸟</a:t>
            </a:r>
          </a:p>
        </p:txBody>
      </p:sp>
      <p:pic>
        <p:nvPicPr>
          <p:cNvPr id="15363" name="图片 1">
            <a:extLst>
              <a:ext uri="{FF2B5EF4-FFF2-40B4-BE49-F238E27FC236}">
                <a16:creationId xmlns:a16="http://schemas.microsoft.com/office/drawing/2014/main" id="{C717F812-8FD5-4D38-9879-DAEA6A274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"/>
          <a:stretch>
            <a:fillRect/>
          </a:stretch>
        </p:blipFill>
        <p:spPr bwMode="auto">
          <a:xfrm>
            <a:off x="5729288" y="1113235"/>
            <a:ext cx="1847850" cy="183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2">
            <a:extLst>
              <a:ext uri="{FF2B5EF4-FFF2-40B4-BE49-F238E27FC236}">
                <a16:creationId xmlns:a16="http://schemas.microsoft.com/office/drawing/2014/main" id="{7A1FA6AA-D2E9-4C5D-90B6-7BF2F0D0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13235"/>
            <a:ext cx="3945731" cy="240744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图片 4">
            <a:extLst>
              <a:ext uri="{FF2B5EF4-FFF2-40B4-BE49-F238E27FC236}">
                <a16:creationId xmlns:a16="http://schemas.microsoft.com/office/drawing/2014/main" id="{58320239-AA92-4B1D-BD5C-A3BEE9EB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3164681"/>
            <a:ext cx="1847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>
            <a:extLst>
              <a:ext uri="{FF2B5EF4-FFF2-40B4-BE49-F238E27FC236}">
                <a16:creationId xmlns:a16="http://schemas.microsoft.com/office/drawing/2014/main" id="{11ECA030-0EFA-4F0D-9B3E-81C2D6E729E6}"/>
              </a:ext>
            </a:extLst>
          </p:cNvPr>
          <p:cNvSpPr>
            <a:spLocks noGrp="1"/>
          </p:cNvSpPr>
          <p:nvPr/>
        </p:nvSpPr>
        <p:spPr>
          <a:xfrm>
            <a:off x="1169194" y="575073"/>
            <a:ext cx="6409135" cy="419695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pPr>
              <a:lnSpc>
                <a:spcPts val="2475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【拓 展】关于相对速度：</a:t>
            </a:r>
          </a:p>
          <a:p>
            <a:pPr>
              <a:lnSpc>
                <a:spcPts val="2475"/>
              </a:lnSpc>
            </a:pP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333399"/>
              </a:solidFill>
              <a:latin typeface="黑体" pitchFamily="49" charset="-122"/>
              <a:ea typeface="黑体" pitchFamily="49" charset="-122"/>
              <a:sym typeface="Wingdings"/>
            </a:endParaRPr>
          </a:p>
          <a:p>
            <a:pPr>
              <a:lnSpc>
                <a:spcPts val="2475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1.假设平直公路上行驶的两汽车速度分别为v1、v2 ，</a:t>
            </a:r>
          </a:p>
          <a:p>
            <a:pPr>
              <a:lnSpc>
                <a:spcPts val="2475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  如果同向运动，则v相对=┃v1-v2┃</a:t>
            </a:r>
          </a:p>
          <a:p>
            <a:pPr>
              <a:lnSpc>
                <a:spcPts val="2475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  如果反向运动，则v相对= v1+v2</a:t>
            </a:r>
          </a:p>
          <a:p>
            <a:pPr>
              <a:lnSpc>
                <a:spcPts val="2475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2.算一算：</a:t>
            </a:r>
          </a:p>
          <a:p>
            <a:pPr>
              <a:lnSpc>
                <a:spcPts val="2475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（a）.A、B两地相距100km，甲、乙两人分别从两地同时骑自行车出发同向而行，行驶速度分别是30km／h和20km／h，求:要经过多长时间甲才能追上乙？</a:t>
            </a:r>
          </a:p>
          <a:p>
            <a:pPr>
              <a:lnSpc>
                <a:spcPts val="2475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（b）.一商场自动扶梯长6m，某人上楼速度1m/s，扶梯速度0.5m/s，那么他沿扶梯跑上楼需要多长时间，如果再沿扶梯跑下楼又需要多长时间？</a:t>
            </a:r>
          </a:p>
          <a:p>
            <a:pPr>
              <a:lnSpc>
                <a:spcPts val="2475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（c）.一轮船往返于甲、乙两地间，顺水需2h，逆水需3h，已知两地相距48Km，试求船速和水速分别是多少？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99">
            <a:extLst>
              <a:ext uri="{FF2B5EF4-FFF2-40B4-BE49-F238E27FC236}">
                <a16:creationId xmlns:a16="http://schemas.microsoft.com/office/drawing/2014/main" id="{DBBAB717-F4FB-48A0-B2DA-600DBFAB1604}"/>
              </a:ext>
            </a:extLst>
          </p:cNvPr>
          <p:cNvSpPr/>
          <p:nvPr/>
        </p:nvSpPr>
        <p:spPr>
          <a:xfrm>
            <a:off x="1385887" y="1059657"/>
            <a:ext cx="6034088" cy="14773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1．唐朝著名诗人李白《望天门山》有诗句“两岸青山相对出，孤帆一片日边来”，其中“两岸青山相对出”，移动的青山的参照物可能的是（　　）</a:t>
            </a: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A．河岸	              B．孤帆	</a:t>
            </a: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C．岸边的房屋        D．远处的树</a:t>
            </a:r>
          </a:p>
        </p:txBody>
      </p:sp>
      <p:sp>
        <p:nvSpPr>
          <p:cNvPr id="17411" name="TextBox 5">
            <a:extLst>
              <a:ext uri="{FF2B5EF4-FFF2-40B4-BE49-F238E27FC236}">
                <a16:creationId xmlns:a16="http://schemas.microsoft.com/office/drawing/2014/main" id="{ABC39ACC-E65A-44BC-AF7E-AB5146269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73" y="33338"/>
            <a:ext cx="1930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【随堂练习】</a:t>
            </a: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46AF61CE-701B-47B5-B2BE-9C4A41B9BCFD}"/>
              </a:ext>
            </a:extLst>
          </p:cNvPr>
          <p:cNvSpPr/>
          <p:nvPr/>
        </p:nvSpPr>
        <p:spPr>
          <a:xfrm>
            <a:off x="4464844" y="1590675"/>
            <a:ext cx="46077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sym typeface="Wingdings"/>
              </a:rPr>
              <a:t>B</a:t>
            </a:r>
          </a:p>
        </p:txBody>
      </p:sp>
      <p:sp>
        <p:nvSpPr>
          <p:cNvPr id="17413" name="文本框 103">
            <a:extLst>
              <a:ext uri="{FF2B5EF4-FFF2-40B4-BE49-F238E27FC236}">
                <a16:creationId xmlns:a16="http://schemas.microsoft.com/office/drawing/2014/main" id="{3DF74E75-5CF2-4679-92BB-2709013EF1FF}"/>
              </a:ext>
            </a:extLst>
          </p:cNvPr>
          <p:cNvSpPr/>
          <p:nvPr/>
        </p:nvSpPr>
        <p:spPr>
          <a:xfrm>
            <a:off x="1385888" y="2949179"/>
            <a:ext cx="5763816" cy="14773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2．南朝诗人萧绎在《早发龙巢》中写到“不疑行舫动，唯看远树来”，其中“唯看远树来”选取的参照物是（　　）</a:t>
            </a: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A．河岸                     B．行舫	</a:t>
            </a: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C．岸边的房屋        D．远处的树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E61C3E01-AB76-4669-966A-C7A0A5C2E3CC}"/>
              </a:ext>
            </a:extLst>
          </p:cNvPr>
          <p:cNvSpPr/>
          <p:nvPr/>
        </p:nvSpPr>
        <p:spPr>
          <a:xfrm>
            <a:off x="1871662" y="3480197"/>
            <a:ext cx="461963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sym typeface="Wingdings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99">
            <a:extLst>
              <a:ext uri="{FF2B5EF4-FFF2-40B4-BE49-F238E27FC236}">
                <a16:creationId xmlns:a16="http://schemas.microsoft.com/office/drawing/2014/main" id="{1E6A068B-24A5-4C85-AD85-B0D74C6EE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66" y="571501"/>
            <a:ext cx="62912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3．2020年11月24日，探月工程嫦娥五号探测器在海南文昌航天发射场发射成功。12月1日，探测器在月球表面成功着陆。12月2日，探测器顺利执行月土采样任务。12月3日，嫦娥五号在月球表面起飞。12月6日，嫦娥五号与返回器自动对接。12月17日，嫦娥五号终于顺利回家！以下列哪一个作为参照物，嫦娥五号是静止的（　　）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A．发射升空时，以文昌航天发射场的发射塔架为参照物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B．向月球着陆时，以月球为参照物	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C．与返回器自动对接后，以返回器为参照物	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D．在探月过程中，以海面上行驶的远洋观测船为参照物</a:t>
            </a:r>
          </a:p>
        </p:txBody>
      </p:sp>
      <p:sp>
        <p:nvSpPr>
          <p:cNvPr id="18435" name="Text Box 6">
            <a:extLst>
              <a:ext uri="{FF2B5EF4-FFF2-40B4-BE49-F238E27FC236}">
                <a16:creationId xmlns:a16="http://schemas.microsoft.com/office/drawing/2014/main" id="{E8AB16C7-F337-441B-BA3A-F07372F2D851}"/>
              </a:ext>
            </a:extLst>
          </p:cNvPr>
          <p:cNvSpPr/>
          <p:nvPr/>
        </p:nvSpPr>
        <p:spPr>
          <a:xfrm>
            <a:off x="4158853" y="1869281"/>
            <a:ext cx="46077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sym typeface="Wingdings"/>
              </a:rPr>
              <a:t>C</a:t>
            </a:r>
          </a:p>
        </p:txBody>
      </p:sp>
      <p:sp>
        <p:nvSpPr>
          <p:cNvPr id="18436" name="文本框 3">
            <a:extLst>
              <a:ext uri="{FF2B5EF4-FFF2-40B4-BE49-F238E27FC236}">
                <a16:creationId xmlns:a16="http://schemas.microsoft.com/office/drawing/2014/main" id="{056144AC-469A-4556-AC89-CBDC701EC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7" y="3648075"/>
            <a:ext cx="60067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4．同学们乘大巴去张謇纪念馆参观。在大巴行驶过程中，小华觉得自己是静止的，他所选的参照物是（　）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A．路边的树木	B．迎面而来的汽车	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C．身旁的同学	D．后方超越的汽车</a:t>
            </a:r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4257A5C5-D0E9-41B2-B59A-41E04FE3AEDD}"/>
              </a:ext>
            </a:extLst>
          </p:cNvPr>
          <p:cNvSpPr/>
          <p:nvPr/>
        </p:nvSpPr>
        <p:spPr>
          <a:xfrm>
            <a:off x="6138863" y="3921919"/>
            <a:ext cx="46077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sym typeface="Wingdings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99">
            <a:extLst>
              <a:ext uri="{FF2B5EF4-FFF2-40B4-BE49-F238E27FC236}">
                <a16:creationId xmlns:a16="http://schemas.microsoft.com/office/drawing/2014/main" id="{7E768C99-24DB-49E2-A283-A48571CBC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291" y="952500"/>
            <a:ext cx="57697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5．在高速公路上，一辆加速行驶的小轿车正在超过一辆减速行驶的大货车，此时（　　）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A．小轿车相对于大货车是静止的	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B．大货车相对于小轿车在向后运动	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C．大货车相对于小轿车在向前运动	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D．大货车相对于地面在向后运动</a:t>
            </a:r>
          </a:p>
        </p:txBody>
      </p:sp>
      <p:sp>
        <p:nvSpPr>
          <p:cNvPr id="19459" name="Text Box 6">
            <a:extLst>
              <a:ext uri="{FF2B5EF4-FFF2-40B4-BE49-F238E27FC236}">
                <a16:creationId xmlns:a16="http://schemas.microsoft.com/office/drawing/2014/main" id="{990F76EE-8213-422B-9A52-34DD11DAEC80}"/>
              </a:ext>
            </a:extLst>
          </p:cNvPr>
          <p:cNvSpPr/>
          <p:nvPr/>
        </p:nvSpPr>
        <p:spPr>
          <a:xfrm>
            <a:off x="4518422" y="1221581"/>
            <a:ext cx="46077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sym typeface="Wingdings"/>
              </a:rPr>
              <a:t>B</a:t>
            </a:r>
          </a:p>
        </p:txBody>
      </p:sp>
      <p:sp>
        <p:nvSpPr>
          <p:cNvPr id="19460" name="文本框 103">
            <a:extLst>
              <a:ext uri="{FF2B5EF4-FFF2-40B4-BE49-F238E27FC236}">
                <a16:creationId xmlns:a16="http://schemas.microsoft.com/office/drawing/2014/main" id="{07AE21D8-E81D-4595-BA8B-48079D95A219}"/>
              </a:ext>
            </a:extLst>
          </p:cNvPr>
          <p:cNvSpPr/>
          <p:nvPr/>
        </p:nvSpPr>
        <p:spPr>
          <a:xfrm>
            <a:off x="1509713" y="2896791"/>
            <a:ext cx="5803106" cy="2031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6．飞机研制中，需将飞机模型固定在“风洞”中，让风迎面吹来，模拟飞机在空中的飞行情况。下列说法中正确的是（　　）</a:t>
            </a: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A．风相对于风洞是静止的	</a:t>
            </a: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B．风相对于飞机模型是静止的	</a:t>
            </a: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C．飞机模型相对于风是运动的	</a:t>
            </a: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D．飞机模型相对于风洞是运动的</a:t>
            </a: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5BD16AFF-9972-4092-9626-987911641F22}"/>
              </a:ext>
            </a:extLst>
          </p:cNvPr>
          <p:cNvSpPr/>
          <p:nvPr/>
        </p:nvSpPr>
        <p:spPr>
          <a:xfrm>
            <a:off x="2627710" y="3381375"/>
            <a:ext cx="46077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sym typeface="Wingdings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03">
            <a:extLst>
              <a:ext uri="{FF2B5EF4-FFF2-40B4-BE49-F238E27FC236}">
                <a16:creationId xmlns:a16="http://schemas.microsoft.com/office/drawing/2014/main" id="{79AA1487-97E0-4E53-9171-E5F7A5FC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460" y="2519363"/>
            <a:ext cx="612219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8．如图所示，在东西方向的水平直线的铁路上有一列火车正在行驶，车内乘客发现桌面上原来静止的物块突然开始持续向东运动，乘客马上放眼窗外，看到树木正在向东运动。由此可判断，车正在（　　）</a:t>
            </a:r>
          </a:p>
          <a:p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A．向东减速	</a:t>
            </a:r>
          </a:p>
          <a:p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B．向东加速	</a:t>
            </a:r>
          </a:p>
          <a:p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C．向西减速	</a:t>
            </a:r>
          </a:p>
          <a:p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D．向西加速</a:t>
            </a:r>
          </a:p>
        </p:txBody>
      </p:sp>
      <p:sp>
        <p:nvSpPr>
          <p:cNvPr id="20483" name="文本框 99">
            <a:extLst>
              <a:ext uri="{FF2B5EF4-FFF2-40B4-BE49-F238E27FC236}">
                <a16:creationId xmlns:a16="http://schemas.microsoft.com/office/drawing/2014/main" id="{09CAF0EE-1D99-4674-8667-00BA22DEA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1" y="682228"/>
            <a:ext cx="601265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7．如图所示是空中加油机正在给受油机加油的情景，下列说法中正确的是（　　）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  A．以加油机为参照物，受油机是静止的	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B．以地面为参照物，加油机和受油机都是静止的	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C．以受油机为参照物，加油机是运动的	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D．加油时，加油机和受油机必须保持匀速直线运动</a:t>
            </a:r>
          </a:p>
        </p:txBody>
      </p:sp>
      <p:pic>
        <p:nvPicPr>
          <p:cNvPr id="20484" name="图片 3">
            <a:extLst>
              <a:ext uri="{FF2B5EF4-FFF2-40B4-BE49-F238E27FC236}">
                <a16:creationId xmlns:a16="http://schemas.microsoft.com/office/drawing/2014/main" id="{0F2E9F6E-48C9-4E43-91AF-472133C42EC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41" y="1545431"/>
            <a:ext cx="807244" cy="47744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6">
            <a:extLst>
              <a:ext uri="{FF2B5EF4-FFF2-40B4-BE49-F238E27FC236}">
                <a16:creationId xmlns:a16="http://schemas.microsoft.com/office/drawing/2014/main" id="{FFC0FD8E-09ED-4856-AA5D-9FC094469DB7}"/>
              </a:ext>
            </a:extLst>
          </p:cNvPr>
          <p:cNvSpPr/>
          <p:nvPr/>
        </p:nvSpPr>
        <p:spPr>
          <a:xfrm>
            <a:off x="3492103" y="951310"/>
            <a:ext cx="46077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sym typeface="Wingdings"/>
              </a:rPr>
              <a:t>A</a:t>
            </a:r>
          </a:p>
        </p:txBody>
      </p:sp>
      <p:pic>
        <p:nvPicPr>
          <p:cNvPr id="20486" name="图片 5">
            <a:extLst>
              <a:ext uri="{FF2B5EF4-FFF2-40B4-BE49-F238E27FC236}">
                <a16:creationId xmlns:a16="http://schemas.microsoft.com/office/drawing/2014/main" id="{C8D2D68D-3AA4-4A12-9106-96775F30F2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705225"/>
            <a:ext cx="161806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6">
            <a:extLst>
              <a:ext uri="{FF2B5EF4-FFF2-40B4-BE49-F238E27FC236}">
                <a16:creationId xmlns:a16="http://schemas.microsoft.com/office/drawing/2014/main" id="{9FAF82DC-CEBE-464F-AF38-9357274753C1}"/>
              </a:ext>
            </a:extLst>
          </p:cNvPr>
          <p:cNvSpPr/>
          <p:nvPr/>
        </p:nvSpPr>
        <p:spPr>
          <a:xfrm>
            <a:off x="3815953" y="3327797"/>
            <a:ext cx="46077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sym typeface="Wingdings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02">
            <a:extLst>
              <a:ext uri="{FF2B5EF4-FFF2-40B4-BE49-F238E27FC236}">
                <a16:creationId xmlns:a16="http://schemas.microsoft.com/office/drawing/2014/main" id="{92B4DFCD-A501-42D8-AD5A-25794B183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3003947"/>
            <a:ext cx="649366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latin typeface="Calibri" panose="020F0502020204030204" pitchFamily="34" charset="0"/>
              </a:rPr>
              <a:t>10．南通西站2020年正式开通。两辆列车如图所示，列车2上的乘客看到列车1正在向东行驶。如果以地面为参照物，下列情况不可能发生的是（　　）</a:t>
            </a:r>
          </a:p>
          <a:p>
            <a:r>
              <a:rPr lang="en-US" altLang="zh-CN" b="1">
                <a:latin typeface="Calibri" panose="020F0502020204030204" pitchFamily="34" charset="0"/>
              </a:rPr>
              <a:t>A．列车2静止，列车1向东行驶	</a:t>
            </a:r>
          </a:p>
          <a:p>
            <a:r>
              <a:rPr lang="en-US" altLang="zh-CN" b="1">
                <a:latin typeface="Calibri" panose="020F0502020204030204" pitchFamily="34" charset="0"/>
              </a:rPr>
              <a:t>B．列车1静止，列车2向西行驶	</a:t>
            </a:r>
          </a:p>
          <a:p>
            <a:r>
              <a:rPr lang="en-US" altLang="zh-CN" b="1">
                <a:latin typeface="Calibri" panose="020F0502020204030204" pitchFamily="34" charset="0"/>
              </a:rPr>
              <a:t>C．两车都向东行驶，列车1行驶得较慢	</a:t>
            </a:r>
          </a:p>
          <a:p>
            <a:r>
              <a:rPr lang="en-US" altLang="zh-CN" b="1">
                <a:latin typeface="Calibri" panose="020F0502020204030204" pitchFamily="34" charset="0"/>
              </a:rPr>
              <a:t>D．两车都向西行驶，列车2行驶得较快</a:t>
            </a:r>
          </a:p>
        </p:txBody>
      </p:sp>
      <p:pic>
        <p:nvPicPr>
          <p:cNvPr id="21507" name="图片 3">
            <a:extLst>
              <a:ext uri="{FF2B5EF4-FFF2-40B4-BE49-F238E27FC236}">
                <a16:creationId xmlns:a16="http://schemas.microsoft.com/office/drawing/2014/main" id="{EC7D0D41-3167-4990-A182-DD55CFB24B6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82" y="2362200"/>
            <a:ext cx="3769519" cy="64889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文本框 101">
            <a:extLst>
              <a:ext uri="{FF2B5EF4-FFF2-40B4-BE49-F238E27FC236}">
                <a16:creationId xmlns:a16="http://schemas.microsoft.com/office/drawing/2014/main" id="{8F313E73-CEA9-4971-8D14-5F743AA62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310" y="573881"/>
            <a:ext cx="61948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3038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9．图是小车和卡车在某时刻的位置，经过一段时间后，两车的位置变成如图所示，下列判断正确的是（　　）</a:t>
            </a:r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A．以地面为参照物，小车是静止的	</a:t>
            </a:r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B．以地面为参照物，卡车是运动的	</a:t>
            </a:r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C．以卡车为参照物，小车是静止的	</a:t>
            </a:r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D．以路牌为参照物，小车是运动的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78C994AF-09E1-4D3D-9F6F-1C850E47DF1A}"/>
              </a:ext>
            </a:extLst>
          </p:cNvPr>
          <p:cNvSpPr/>
          <p:nvPr/>
        </p:nvSpPr>
        <p:spPr>
          <a:xfrm>
            <a:off x="6029325" y="842962"/>
            <a:ext cx="461963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sym typeface="Wingdings"/>
              </a:rPr>
              <a:t>D</a:t>
            </a:r>
          </a:p>
        </p:txBody>
      </p:sp>
      <p:pic>
        <p:nvPicPr>
          <p:cNvPr id="21510" name="图片 6">
            <a:extLst>
              <a:ext uri="{FF2B5EF4-FFF2-40B4-BE49-F238E27FC236}">
                <a16:creationId xmlns:a16="http://schemas.microsoft.com/office/drawing/2014/main" id="{B8FF38FD-40E0-4822-80EB-3BED2EF28DB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23" y="3868341"/>
            <a:ext cx="2063353" cy="400050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6">
            <a:extLst>
              <a:ext uri="{FF2B5EF4-FFF2-40B4-BE49-F238E27FC236}">
                <a16:creationId xmlns:a16="http://schemas.microsoft.com/office/drawing/2014/main" id="{FC11863C-6F5D-42AB-9614-EB3E68A8612E}"/>
              </a:ext>
            </a:extLst>
          </p:cNvPr>
          <p:cNvSpPr/>
          <p:nvPr/>
        </p:nvSpPr>
        <p:spPr>
          <a:xfrm>
            <a:off x="3167062" y="3543300"/>
            <a:ext cx="461963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sym typeface="Wingdings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3073">
            <a:extLst>
              <a:ext uri="{FF2B5EF4-FFF2-40B4-BE49-F238E27FC236}">
                <a16:creationId xmlns:a16="http://schemas.microsoft.com/office/drawing/2014/main" id="{99F16DD8-3DF8-41A4-93F0-337EF9CB6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113" y="1238250"/>
            <a:ext cx="6534150" cy="3043238"/>
          </a:xfrm>
        </p:spPr>
        <p:txBody>
          <a:bodyPr anchor="ctr"/>
          <a:lstStyle/>
          <a:p>
            <a:pPr algn="l">
              <a:buSzTx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我们处在一个不断运动和变化的世界中，无论是微观粒子还是宇宙中的天体，都在不停地运动着；</a:t>
            </a:r>
            <a:b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</a:b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物理学中，把一个物体相对于另一个物体位置改变的过程叫作机械运动，简称运动；本节课我们继续来学习“运动”。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">
            <a:extLst>
              <a:ext uri="{FF2B5EF4-FFF2-40B4-BE49-F238E27FC236}">
                <a16:creationId xmlns:a16="http://schemas.microsoft.com/office/drawing/2014/main" id="{210CCD0C-6B83-4DA3-B528-540124EBF47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79" y="2733675"/>
            <a:ext cx="3258740" cy="2122885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文本框 104">
            <a:extLst>
              <a:ext uri="{FF2B5EF4-FFF2-40B4-BE49-F238E27FC236}">
                <a16:creationId xmlns:a16="http://schemas.microsoft.com/office/drawing/2014/main" id="{9A535E45-FDCE-4D44-8584-08359F44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844153"/>
            <a:ext cx="61674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11．如图所示，是两名同学及车内驾驶员和乘客对路上汽车运动状态的描述，其说法错误的是（　　）</a:t>
            </a:r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A．相对两名同学，汽车是运动的	</a:t>
            </a:r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B．相对乘客，汽车是静止的	</a:t>
            </a:r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C．相对地面，两名同学一定是静止的	</a:t>
            </a:r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D．车内乘客和驾驶员是相对静止的</a:t>
            </a: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41E65F65-4B87-4170-AFD2-7D25E19D6300}"/>
              </a:ext>
            </a:extLst>
          </p:cNvPr>
          <p:cNvSpPr/>
          <p:nvPr/>
        </p:nvSpPr>
        <p:spPr>
          <a:xfrm>
            <a:off x="5112544" y="1113235"/>
            <a:ext cx="46077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sym typeface="Wingdings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4D6DFB11-5B97-4D54-82AA-4E3E69CF2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81038"/>
            <a:ext cx="5657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12.甲乙丙三个人分别并列坐在三个升降机中，甲看见楼房在上升，乙保持不动，丙也在上升，那么你认为甲乙丙的运动情况如何？</a:t>
            </a:r>
          </a:p>
        </p:txBody>
      </p:sp>
      <p:sp>
        <p:nvSpPr>
          <p:cNvPr id="23555" name="矩形 16">
            <a:extLst>
              <a:ext uri="{FF2B5EF4-FFF2-40B4-BE49-F238E27FC236}">
                <a16:creationId xmlns:a16="http://schemas.microsoft.com/office/drawing/2014/main" id="{95197735-5BB6-451C-BE41-2D412B660ED6}"/>
              </a:ext>
            </a:extLst>
          </p:cNvPr>
          <p:cNvSpPr/>
          <p:nvPr/>
        </p:nvSpPr>
        <p:spPr>
          <a:xfrm>
            <a:off x="1852612" y="3867150"/>
            <a:ext cx="4682729" cy="923330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①甲下降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②乙和甲同步下降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③丙可能上升或静止，还可能下降比甲慢</a:t>
            </a:r>
          </a:p>
        </p:txBody>
      </p:sp>
      <p:pic>
        <p:nvPicPr>
          <p:cNvPr id="23556" name="图片 1">
            <a:extLst>
              <a:ext uri="{FF2B5EF4-FFF2-40B4-BE49-F238E27FC236}">
                <a16:creationId xmlns:a16="http://schemas.microsoft.com/office/drawing/2014/main" id="{617C8CF3-66AD-42A1-9169-58EE5927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1779985"/>
            <a:ext cx="4682729" cy="188833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6F7B4F2F-855B-4219-8247-03C860E04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2" y="2516982"/>
            <a:ext cx="4592240" cy="232648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B02AFF66-2204-47B9-AD81-6434EA44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154" y="821056"/>
            <a:ext cx="636984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13.请根据如图所示，判断甲、乙两船的运动情况 （  ）</a:t>
            </a:r>
          </a:p>
          <a:p>
            <a:pPr eaLnBrk="0" hangingPunct="0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 A.甲船可能向右运动，乙船可能静止       </a:t>
            </a:r>
          </a:p>
          <a:p>
            <a:pPr eaLnBrk="0" hangingPunct="0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 B.甲船可能向右运动，乙船一定向左运动</a:t>
            </a:r>
          </a:p>
          <a:p>
            <a:pPr eaLnBrk="0" hangingPunct="0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 C.甲船可能向右运动，乙船一定向左运动   </a:t>
            </a:r>
          </a:p>
          <a:p>
            <a:pPr eaLnBrk="0" hangingPunct="0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 D.甲船一定向右运动，乙船可能向左运动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F8F19471-8C45-44F5-BE6B-B2F0926F2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9285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zh-CN" sz="1350"/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5B53944B-7533-4705-902D-168CCB04357F}"/>
              </a:ext>
            </a:extLst>
          </p:cNvPr>
          <p:cNvSpPr/>
          <p:nvPr/>
        </p:nvSpPr>
        <p:spPr>
          <a:xfrm>
            <a:off x="6462713" y="842962"/>
            <a:ext cx="46077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ea typeface="方正姚体" pitchFamily="2" charset="-122"/>
                <a:sym typeface="Wingdings"/>
              </a:rPr>
              <a:t>C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>
            <a:extLst>
              <a:ext uri="{FF2B5EF4-FFF2-40B4-BE49-F238E27FC236}">
                <a16:creationId xmlns:a16="http://schemas.microsoft.com/office/drawing/2014/main" id="{416D0D1D-0F0C-4675-BAD2-5336562D3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175757"/>
            <a:ext cx="53351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charset="-122"/>
                <a:ea typeface="楷体_GB2312" charset="-122"/>
              </a:rPr>
              <a:t>14.完成课本【www】1-3题。</a:t>
            </a:r>
          </a:p>
        </p:txBody>
      </p:sp>
      <p:pic>
        <p:nvPicPr>
          <p:cNvPr id="25603" name="New picture">
            <a:extLst>
              <a:ext uri="{FF2B5EF4-FFF2-40B4-BE49-F238E27FC236}">
                <a16:creationId xmlns:a16="http://schemas.microsoft.com/office/drawing/2014/main" id="{9D56F2D0-D5B9-4732-9E0A-848B8192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7639050"/>
            <a:ext cx="266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>
            <a:extLst>
              <a:ext uri="{FF2B5EF4-FFF2-40B4-BE49-F238E27FC236}">
                <a16:creationId xmlns:a16="http://schemas.microsoft.com/office/drawing/2014/main" id="{389BE047-D9CF-4D8F-B75F-D4B5689EA15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164682" y="1275160"/>
            <a:ext cx="3545681" cy="226337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【学习目标】</a:t>
            </a:r>
          </a:p>
          <a:p>
            <a:pPr marL="0" indent="0">
              <a:buNone/>
            </a:pPr>
            <a:endParaRPr lang="en-US" altLang="zh-CN" b="1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1.运动与静止</a:t>
            </a:r>
          </a:p>
          <a:p>
            <a:pPr marL="0" indent="0">
              <a:buNone/>
            </a:pPr>
            <a:r>
              <a:rPr lang="en-US" altLang="zh-CN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marL="0" indent="0">
              <a:buNone/>
            </a:pPr>
            <a:r>
              <a:rPr lang="en-US" altLang="zh-CN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2.运动的相对性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>
            <a:extLst>
              <a:ext uri="{FF2B5EF4-FFF2-40B4-BE49-F238E27FC236}">
                <a16:creationId xmlns:a16="http://schemas.microsoft.com/office/drawing/2014/main" id="{8446077C-B065-40C2-82F1-47135ECE41B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169194" y="33338"/>
            <a:ext cx="5835254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【一、运动与静止】</a:t>
            </a:r>
          </a:p>
        </p:txBody>
      </p:sp>
      <p:sp>
        <p:nvSpPr>
          <p:cNvPr id="6147" name="内容占位符 2">
            <a:extLst>
              <a:ext uri="{FF2B5EF4-FFF2-40B4-BE49-F238E27FC236}">
                <a16:creationId xmlns:a16="http://schemas.microsoft.com/office/drawing/2014/main" id="{C4BE8813-D7CF-40EC-A2F2-D01DF4F69CB3}"/>
              </a:ext>
            </a:extLst>
          </p:cNvPr>
          <p:cNvSpPr>
            <a:spLocks noGrp="1"/>
          </p:cNvSpPr>
          <p:nvPr/>
        </p:nvSpPr>
        <p:spPr>
          <a:xfrm>
            <a:off x="1169194" y="573881"/>
            <a:ext cx="6403181" cy="7155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【读一读】</a:t>
            </a:r>
          </a:p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 阅读课本P117-118，掌握“运动与静止的判断”。</a:t>
            </a:r>
          </a:p>
        </p:txBody>
      </p:sp>
      <p:sp>
        <p:nvSpPr>
          <p:cNvPr id="6148" name="内容占位符 2">
            <a:extLst>
              <a:ext uri="{FF2B5EF4-FFF2-40B4-BE49-F238E27FC236}">
                <a16:creationId xmlns:a16="http://schemas.microsoft.com/office/drawing/2014/main" id="{B1A12EC6-7910-4CE3-B4E3-F1C41FBD5F54}"/>
              </a:ext>
            </a:extLst>
          </p:cNvPr>
          <p:cNvSpPr>
            <a:spLocks noGrp="1"/>
          </p:cNvSpPr>
          <p:nvPr/>
        </p:nvSpPr>
        <p:spPr>
          <a:xfrm>
            <a:off x="4464844" y="1914525"/>
            <a:ext cx="2965847" cy="2581275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想一想：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图中小明和小丽谁说的对？</a:t>
            </a:r>
          </a:p>
          <a:p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思  路：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  从“运动的定义”来思考，要描述一个物体（研究对象）是否运动，必须要选取另一个物体（参照物）作为参照；</a:t>
            </a:r>
          </a:p>
        </p:txBody>
      </p:sp>
      <p:pic>
        <p:nvPicPr>
          <p:cNvPr id="6149" name="图片 4">
            <a:extLst>
              <a:ext uri="{FF2B5EF4-FFF2-40B4-BE49-F238E27FC236}">
                <a16:creationId xmlns:a16="http://schemas.microsoft.com/office/drawing/2014/main" id="{F7BDA367-5D56-4A15-ACA2-BAC1858E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438275"/>
            <a:ext cx="2470547" cy="3533775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>
            <a:extLst>
              <a:ext uri="{FF2B5EF4-FFF2-40B4-BE49-F238E27FC236}">
                <a16:creationId xmlns:a16="http://schemas.microsoft.com/office/drawing/2014/main" id="{25484DDD-2E2B-4569-9D80-75BF9F05A29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5073"/>
            <a:ext cx="6409135" cy="412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【记一记】  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1.小明以地面上的站台为参照物，火车相对于站台位置没有改变，所以小明说火车（相对于站台）没动，是对的；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2.小丽以窗外奔跑的火车为参照物，火车相对于窗外的火车位置改变了，所以小丽说火车（相对于窗外的火车）动了，也是对的；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3.由此可以看出，判断一个物体运动与否：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a.先要选取一个参照物；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b.然后判断物体相对于参照物的位置是否在改变；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c.如果位置改变了，则物体相对于参照物是运动的。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4.在生活中，我们潜意识里已经选取了地面作为参照物；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5.不能选取研究对象本身为参照物；（假设选取自己为参照物，那么自己相对于自己始终是静止的，这样做没有意义。）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>
            <a:extLst>
              <a:ext uri="{FF2B5EF4-FFF2-40B4-BE49-F238E27FC236}">
                <a16:creationId xmlns:a16="http://schemas.microsoft.com/office/drawing/2014/main" id="{97BAAF30-4244-49B5-9862-22F95D0E87B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169194" y="33338"/>
            <a:ext cx="5835254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【二、运动的相对性】</a:t>
            </a:r>
          </a:p>
        </p:txBody>
      </p:sp>
      <p:sp>
        <p:nvSpPr>
          <p:cNvPr id="8195" name="内容占位符 2">
            <a:extLst>
              <a:ext uri="{FF2B5EF4-FFF2-40B4-BE49-F238E27FC236}">
                <a16:creationId xmlns:a16="http://schemas.microsoft.com/office/drawing/2014/main" id="{63093468-6735-44CB-B00B-42D0341CA50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3881"/>
            <a:ext cx="663773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【议一议】下图，小明是运动还是静止的？这说明什么？</a:t>
            </a:r>
          </a:p>
        </p:txBody>
      </p:sp>
      <p:sp>
        <p:nvSpPr>
          <p:cNvPr id="8196" name="内容占位符 2">
            <a:extLst>
              <a:ext uri="{FF2B5EF4-FFF2-40B4-BE49-F238E27FC236}">
                <a16:creationId xmlns:a16="http://schemas.microsoft.com/office/drawing/2014/main" id="{5E06F1AA-27A0-48BC-BEF9-7533AE66822A}"/>
              </a:ext>
            </a:extLst>
          </p:cNvPr>
          <p:cNvSpPr>
            <a:spLocks noGrp="1"/>
          </p:cNvSpPr>
          <p:nvPr/>
        </p:nvSpPr>
        <p:spPr>
          <a:xfrm>
            <a:off x="4787504" y="1868092"/>
            <a:ext cx="2837259" cy="1220390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1.以电梯为参照物，小明相对于电梯是静止的；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2.以地面为参照物，小明相对于地面时运动的；</a:t>
            </a: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E7D3D0AF-CD91-4D66-BB01-231E0041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5939" r="2077" b="1694"/>
          <a:stretch>
            <a:fillRect/>
          </a:stretch>
        </p:blipFill>
        <p:spPr bwMode="auto">
          <a:xfrm>
            <a:off x="1385888" y="1382317"/>
            <a:ext cx="3209925" cy="2077640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内容占位符 2">
            <a:extLst>
              <a:ext uri="{FF2B5EF4-FFF2-40B4-BE49-F238E27FC236}">
                <a16:creationId xmlns:a16="http://schemas.microsoft.com/office/drawing/2014/main" id="{D8724DF9-E166-4844-A35E-E2E50D0AFD56}"/>
              </a:ext>
            </a:extLst>
          </p:cNvPr>
          <p:cNvSpPr>
            <a:spLocks noGrp="1"/>
          </p:cNvSpPr>
          <p:nvPr/>
        </p:nvSpPr>
        <p:spPr>
          <a:xfrm>
            <a:off x="1385888" y="3812382"/>
            <a:ext cx="6238875" cy="927497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+mn-ea"/>
              </a:rPr>
              <a:t>    对于同一个物体，由于选取的参照物不同，我们可以说它是运动的，也可以说它是静止；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+mn-ea"/>
              </a:rPr>
              <a:t>    运动的这种性质叫作运动的相对性。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>
            <a:extLst>
              <a:ext uri="{FF2B5EF4-FFF2-40B4-BE49-F238E27FC236}">
                <a16:creationId xmlns:a16="http://schemas.microsoft.com/office/drawing/2014/main" id="{3B16AF74-07B9-417F-A0F5-56D2E608358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5073"/>
            <a:ext cx="6409135" cy="386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【记一记】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1.运动的相对性，包括：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相对静止（A与B之间的位置保持不变）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相对运动（A与B之间的位置一直改变）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2.应 用：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a.要实现两架飞机在天空中进行空中加油，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就需要让它们保持相对静止；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b.要实现神舟与天空在太空中进行交会对接，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就需要让它们保持相对静止；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c.要实现飞机在地面上就能进行空气动力学实验，</a:t>
            </a:r>
          </a:p>
          <a:p>
            <a:pPr>
              <a:lnSpc>
                <a:spcPts val="2475"/>
              </a:lnSpc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就需要让飞机模型与空气保持相对运动；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5">
            <a:extLst>
              <a:ext uri="{FF2B5EF4-FFF2-40B4-BE49-F238E27FC236}">
                <a16:creationId xmlns:a16="http://schemas.microsoft.com/office/drawing/2014/main" id="{2319AFEC-D31E-4E00-A120-3F659F3BC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627460"/>
            <a:ext cx="5080397" cy="3657600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内容占位符 2">
            <a:extLst>
              <a:ext uri="{FF2B5EF4-FFF2-40B4-BE49-F238E27FC236}">
                <a16:creationId xmlns:a16="http://schemas.microsoft.com/office/drawing/2014/main" id="{CF8F7D3B-0BCD-4F39-B80A-CAB121EABEC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29050" y="4407694"/>
            <a:ext cx="1490663" cy="41433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空中加油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>
            <a:extLst>
              <a:ext uri="{FF2B5EF4-FFF2-40B4-BE49-F238E27FC236}">
                <a16:creationId xmlns:a16="http://schemas.microsoft.com/office/drawing/2014/main" id="{97F98DE3-22D8-4168-B97A-28F874DA0F6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15953" y="4354116"/>
            <a:ext cx="1490663" cy="413147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交会对接</a:t>
            </a:r>
          </a:p>
        </p:txBody>
      </p:sp>
      <p:pic>
        <p:nvPicPr>
          <p:cNvPr id="11267" name="图片 3">
            <a:extLst>
              <a:ext uri="{FF2B5EF4-FFF2-40B4-BE49-F238E27FC236}">
                <a16:creationId xmlns:a16="http://schemas.microsoft.com/office/drawing/2014/main" id="{787EBC40-DFEC-49E8-9C3A-76170FF8F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800100"/>
            <a:ext cx="5669756" cy="3190875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1012</Words>
  <Application>Microsoft Office PowerPoint</Application>
  <PresentationFormat>全屏显示(16:9)</PresentationFormat>
  <Paragraphs>132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黑体</vt:lpstr>
      <vt:lpstr>楷体</vt:lpstr>
      <vt:lpstr>楷体_GB2312</vt:lpstr>
      <vt:lpstr>Arial</vt:lpstr>
      <vt:lpstr>Calibri</vt:lpstr>
      <vt:lpstr>Calibri Light</vt:lpstr>
      <vt:lpstr>Times New Roman</vt:lpstr>
      <vt:lpstr>Office 主题​​</vt:lpstr>
      <vt:lpstr>第五章   物体的运动</vt:lpstr>
      <vt:lpstr>    我们处在一个不断运动和变化的世界中，无论是微观粒子还是宇宙中的天体，都在不停地运动着；     物理学中，把一个物体相对于另一个物体位置改变的过程叫作机械运动，简称运动；本节课我们继续来学习“运动”。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  声现象</dc:title>
  <dc:creator>lenovo07</dc:creator>
  <cp:lastModifiedBy>lenovo07</cp:lastModifiedBy>
  <cp:revision>6</cp:revision>
  <dcterms:created xsi:type="dcterms:W3CDTF">2021-09-03T05:57:51Z</dcterms:created>
  <dcterms:modified xsi:type="dcterms:W3CDTF">2021-09-03T06:09:45Z</dcterms:modified>
</cp:coreProperties>
</file>