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6" r:id="rId2"/>
    <p:sldId id="257" r:id="rId3"/>
    <p:sldId id="495" r:id="rId4"/>
    <p:sldId id="684" r:id="rId5"/>
    <p:sldId id="685" r:id="rId6"/>
    <p:sldId id="687" r:id="rId7"/>
    <p:sldId id="717" r:id="rId8"/>
    <p:sldId id="688" r:id="rId9"/>
    <p:sldId id="552" r:id="rId10"/>
    <p:sldId id="703" r:id="rId11"/>
    <p:sldId id="718" r:id="rId12"/>
    <p:sldId id="648" r:id="rId13"/>
    <p:sldId id="721" r:id="rId14"/>
    <p:sldId id="727" r:id="rId15"/>
    <p:sldId id="722" r:id="rId16"/>
    <p:sldId id="723" r:id="rId17"/>
    <p:sldId id="728" r:id="rId18"/>
    <p:sldId id="726" r:id="rId19"/>
    <p:sldId id="679" r:id="rId20"/>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2" d="100"/>
          <a:sy n="142" d="100"/>
        </p:scale>
        <p:origin x="714"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60489B-7159-4F4A-9A06-487091C9392A}" type="datetimeFigureOut">
              <a:rPr lang="zh-CN" altLang="en-US" smtClean="0"/>
              <a:t>2021/9/3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930E74-68FD-414E-9EB6-06B6292C917E}" type="slidenum">
              <a:rPr lang="zh-CN" altLang="en-US" smtClean="0"/>
              <a:t>‹#›</a:t>
            </a:fld>
            <a:endParaRPr lang="zh-CN" altLang="en-US"/>
          </a:p>
        </p:txBody>
      </p:sp>
    </p:spTree>
    <p:extLst>
      <p:ext uri="{BB962C8B-B14F-4D97-AF65-F5344CB8AC3E}">
        <p14:creationId xmlns:p14="http://schemas.microsoft.com/office/powerpoint/2010/main" val="219199447"/>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幻灯片图像占位符 1">
            <a:extLst>
              <a:ext uri="{FF2B5EF4-FFF2-40B4-BE49-F238E27FC236}">
                <a16:creationId xmlns:a16="http://schemas.microsoft.com/office/drawing/2014/main" id="{E0B21F9E-6560-4E87-837E-737245F834E4}"/>
              </a:ext>
            </a:extLst>
          </p:cNvPr>
          <p:cNvSpPr>
            <a:spLocks noGrp="1" noRot="1" noChangeAspect="1" noChangeArrowheads="1" noTextEdit="1"/>
          </p:cNvSpPr>
          <p:nvPr>
            <p:ph type="sldImg"/>
          </p:nvPr>
        </p:nvSpPr>
        <p:spPr>
          <a:ln cap="flat">
            <a:headEnd type="none" w="med" len="med"/>
            <a:tailEnd type="none" w="med" len="med"/>
          </a:ln>
        </p:spPr>
      </p:sp>
      <p:sp>
        <p:nvSpPr>
          <p:cNvPr id="23555" name="文本占位符 2">
            <a:extLst>
              <a:ext uri="{FF2B5EF4-FFF2-40B4-BE49-F238E27FC236}">
                <a16:creationId xmlns:a16="http://schemas.microsoft.com/office/drawing/2014/main" id="{6A53E698-48A1-41E9-A8D1-FB3FA094E4A3}"/>
              </a:ext>
            </a:extLst>
          </p:cNvPr>
          <p:cNvSpPr>
            <a:spLocks noGrp="1" noChangeArrowheads="1"/>
          </p:cNvSpPr>
          <p:nvPr>
            <p:ph type="body" idx="1"/>
          </p:nvPr>
        </p:nvSpPr>
        <p:spPr>
          <a:ln/>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defTabSz="914400" eaLnBrk="1" hangingPunct="1">
              <a:spcBef>
                <a:spcPct val="0"/>
              </a:spcBef>
            </a:pPr>
            <a:endParaRPr lang="zh-CN" altLang="en-US">
              <a:solidFill>
                <a:srgbClr val="000000"/>
              </a:solidFill>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63D1A296-CC1E-42AA-90E8-FF3FF151887F}" type="datetimeFigureOut">
              <a:rPr lang="zh-CN" altLang="en-US" smtClean="0"/>
              <a:t>2021/9/3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BC6BC7D6-17B6-42CE-A39F-47FAA889B9B0}" type="slidenum">
              <a:rPr lang="zh-CN" altLang="en-US" smtClean="0"/>
              <a:t>‹#›</a:t>
            </a:fld>
            <a:endParaRPr lang="zh-CN" altLang="en-US"/>
          </a:p>
        </p:txBody>
      </p:sp>
    </p:spTree>
    <p:extLst>
      <p:ext uri="{BB962C8B-B14F-4D97-AF65-F5344CB8AC3E}">
        <p14:creationId xmlns:p14="http://schemas.microsoft.com/office/powerpoint/2010/main" val="36727760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63D1A296-CC1E-42AA-90E8-FF3FF151887F}" type="datetimeFigureOut">
              <a:rPr lang="zh-CN" altLang="en-US" smtClean="0"/>
              <a:t>2021/9/3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BC6BC7D6-17B6-42CE-A39F-47FAA889B9B0}" type="slidenum">
              <a:rPr lang="zh-CN" altLang="en-US" smtClean="0"/>
              <a:t>‹#›</a:t>
            </a:fld>
            <a:endParaRPr lang="zh-CN" altLang="en-US"/>
          </a:p>
        </p:txBody>
      </p:sp>
    </p:spTree>
    <p:extLst>
      <p:ext uri="{BB962C8B-B14F-4D97-AF65-F5344CB8AC3E}">
        <p14:creationId xmlns:p14="http://schemas.microsoft.com/office/powerpoint/2010/main" val="3866290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63D1A296-CC1E-42AA-90E8-FF3FF151887F}" type="datetimeFigureOut">
              <a:rPr lang="zh-CN" altLang="en-US" smtClean="0"/>
              <a:t>2021/9/3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BC6BC7D6-17B6-42CE-A39F-47FAA889B9B0}" type="slidenum">
              <a:rPr lang="zh-CN" altLang="en-US" smtClean="0"/>
              <a:t>‹#›</a:t>
            </a:fld>
            <a:endParaRPr lang="zh-CN" altLang="en-US"/>
          </a:p>
        </p:txBody>
      </p:sp>
    </p:spTree>
    <p:extLst>
      <p:ext uri="{BB962C8B-B14F-4D97-AF65-F5344CB8AC3E}">
        <p14:creationId xmlns:p14="http://schemas.microsoft.com/office/powerpoint/2010/main" val="9350196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05979"/>
            <a:ext cx="8229600" cy="4388644"/>
          </a:xfrm>
          <a:prstGeom prst="rect">
            <a:avLst/>
          </a:prstGeo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3" name="页脚占位符 3">
            <a:extLst>
              <a:ext uri="{FF2B5EF4-FFF2-40B4-BE49-F238E27FC236}">
                <a16:creationId xmlns:a16="http://schemas.microsoft.com/office/drawing/2014/main" id="{DEACBB10-4ACE-4D4E-9F63-897AFE15D92E}"/>
              </a:ext>
            </a:extLst>
          </p:cNvPr>
          <p:cNvSpPr>
            <a:spLocks noGrp="1" noChangeArrowheads="1"/>
          </p:cNvSpPr>
          <p:nvPr>
            <p:ph type="ftr" sz="quarter" idx="10"/>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lvl1pPr>
              <a:defRPr/>
            </a:lvl1pPr>
          </a:lstStyle>
          <a:p>
            <a:endParaRPr lang="en-US" altLang="zh-CN"/>
          </a:p>
        </p:txBody>
      </p:sp>
      <p:sp>
        <p:nvSpPr>
          <p:cNvPr id="4" name="灯片编号占位符 4">
            <a:extLst>
              <a:ext uri="{FF2B5EF4-FFF2-40B4-BE49-F238E27FC236}">
                <a16:creationId xmlns:a16="http://schemas.microsoft.com/office/drawing/2014/main" id="{EB03EE16-1797-4F63-9865-13F3B3A4CE27}"/>
              </a:ext>
            </a:extLst>
          </p:cNvPr>
          <p:cNvSpPr>
            <a:spLocks noGrp="1" noChangeArrowheads="1"/>
          </p:cNvSpPr>
          <p:nvPr>
            <p:ph type="sldNum" sz="quarter" idx="1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lvl1pPr>
              <a:defRPr/>
            </a:lvl1pPr>
          </a:lstStyle>
          <a:p>
            <a:fld id="{CC3E0BA8-6F72-445E-AC8A-66571A5509C6}" type="slidenum">
              <a:rPr lang="en-US" altLang="zh-CN"/>
              <a:pPr/>
              <a:t>‹#›</a:t>
            </a:fld>
            <a:endParaRPr lang="en-US" altLang="zh-CN"/>
          </a:p>
        </p:txBody>
      </p:sp>
      <p:sp>
        <p:nvSpPr>
          <p:cNvPr id="5" name="日期占位符 2">
            <a:extLst>
              <a:ext uri="{FF2B5EF4-FFF2-40B4-BE49-F238E27FC236}">
                <a16:creationId xmlns:a16="http://schemas.microsoft.com/office/drawing/2014/main" id="{57E214FC-6723-4947-8B7B-029C281BD839}"/>
              </a:ext>
            </a:extLst>
          </p:cNvPr>
          <p:cNvSpPr>
            <a:spLocks noGrp="1" noChangeArrowheads="1"/>
          </p:cNvSpPr>
          <p:nvPr>
            <p:ph type="dt" sz="half" idx="12"/>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lvl1pPr>
              <a:defRPr/>
            </a:lvl1pPr>
          </a:lstStyle>
          <a:p>
            <a:endParaRPr lang="en-US" altLang="zh-CN"/>
          </a:p>
        </p:txBody>
      </p:sp>
    </p:spTree>
    <p:extLst>
      <p:ext uri="{BB962C8B-B14F-4D97-AF65-F5344CB8AC3E}">
        <p14:creationId xmlns:p14="http://schemas.microsoft.com/office/powerpoint/2010/main" val="936104772"/>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63D1A296-CC1E-42AA-90E8-FF3FF151887F}" type="datetimeFigureOut">
              <a:rPr lang="zh-CN" altLang="en-US" smtClean="0"/>
              <a:t>2021/9/3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BC6BC7D6-17B6-42CE-A39F-47FAA889B9B0}" type="slidenum">
              <a:rPr lang="zh-CN" altLang="en-US" smtClean="0"/>
              <a:t>‹#›</a:t>
            </a:fld>
            <a:endParaRPr lang="zh-CN" altLang="en-US"/>
          </a:p>
        </p:txBody>
      </p:sp>
    </p:spTree>
    <p:extLst>
      <p:ext uri="{BB962C8B-B14F-4D97-AF65-F5344CB8AC3E}">
        <p14:creationId xmlns:p14="http://schemas.microsoft.com/office/powerpoint/2010/main" val="208352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63D1A296-CC1E-42AA-90E8-FF3FF151887F}" type="datetimeFigureOut">
              <a:rPr lang="zh-CN" altLang="en-US" smtClean="0"/>
              <a:t>2021/9/3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BC6BC7D6-17B6-42CE-A39F-47FAA889B9B0}" type="slidenum">
              <a:rPr lang="zh-CN" altLang="en-US" smtClean="0"/>
              <a:t>‹#›</a:t>
            </a:fld>
            <a:endParaRPr lang="zh-CN" altLang="en-US"/>
          </a:p>
        </p:txBody>
      </p:sp>
    </p:spTree>
    <p:extLst>
      <p:ext uri="{BB962C8B-B14F-4D97-AF65-F5344CB8AC3E}">
        <p14:creationId xmlns:p14="http://schemas.microsoft.com/office/powerpoint/2010/main" val="2683732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Date Placeholder 4"/>
          <p:cNvSpPr>
            <a:spLocks noGrp="1"/>
          </p:cNvSpPr>
          <p:nvPr>
            <p:ph type="dt" sz="half" idx="10"/>
          </p:nvPr>
        </p:nvSpPr>
        <p:spPr/>
        <p:txBody>
          <a:bodyPr/>
          <a:lstStyle/>
          <a:p>
            <a:fld id="{63D1A296-CC1E-42AA-90E8-FF3FF151887F}" type="datetimeFigureOut">
              <a:rPr lang="zh-CN" altLang="en-US" smtClean="0"/>
              <a:t>2021/9/3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BC6BC7D6-17B6-42CE-A39F-47FAA889B9B0}" type="slidenum">
              <a:rPr lang="zh-CN" altLang="en-US" smtClean="0"/>
              <a:t>‹#›</a:t>
            </a:fld>
            <a:endParaRPr lang="zh-CN" altLang="en-US"/>
          </a:p>
        </p:txBody>
      </p:sp>
    </p:spTree>
    <p:extLst>
      <p:ext uri="{BB962C8B-B14F-4D97-AF65-F5344CB8AC3E}">
        <p14:creationId xmlns:p14="http://schemas.microsoft.com/office/powerpoint/2010/main" val="1548105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6"/>
          <p:cNvSpPr>
            <a:spLocks noGrp="1"/>
          </p:cNvSpPr>
          <p:nvPr>
            <p:ph type="dt" sz="half" idx="10"/>
          </p:nvPr>
        </p:nvSpPr>
        <p:spPr/>
        <p:txBody>
          <a:bodyPr/>
          <a:lstStyle/>
          <a:p>
            <a:fld id="{63D1A296-CC1E-42AA-90E8-FF3FF151887F}" type="datetimeFigureOut">
              <a:rPr lang="zh-CN" altLang="en-US" smtClean="0"/>
              <a:t>2021/9/3</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BC6BC7D6-17B6-42CE-A39F-47FAA889B9B0}" type="slidenum">
              <a:rPr lang="zh-CN" altLang="en-US" smtClean="0"/>
              <a:t>‹#›</a:t>
            </a:fld>
            <a:endParaRPr lang="zh-CN" altLang="en-US"/>
          </a:p>
        </p:txBody>
      </p:sp>
    </p:spTree>
    <p:extLst>
      <p:ext uri="{BB962C8B-B14F-4D97-AF65-F5344CB8AC3E}">
        <p14:creationId xmlns:p14="http://schemas.microsoft.com/office/powerpoint/2010/main" val="21607817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63D1A296-CC1E-42AA-90E8-FF3FF151887F}" type="datetimeFigureOut">
              <a:rPr lang="zh-CN" altLang="en-US" smtClean="0"/>
              <a:t>2021/9/3</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BC6BC7D6-17B6-42CE-A39F-47FAA889B9B0}" type="slidenum">
              <a:rPr lang="zh-CN" altLang="en-US" smtClean="0"/>
              <a:t>‹#›</a:t>
            </a:fld>
            <a:endParaRPr lang="zh-CN" altLang="en-US"/>
          </a:p>
        </p:txBody>
      </p:sp>
    </p:spTree>
    <p:extLst>
      <p:ext uri="{BB962C8B-B14F-4D97-AF65-F5344CB8AC3E}">
        <p14:creationId xmlns:p14="http://schemas.microsoft.com/office/powerpoint/2010/main" val="1054091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D1A296-CC1E-42AA-90E8-FF3FF151887F}" type="datetimeFigureOut">
              <a:rPr lang="zh-CN" altLang="en-US" smtClean="0"/>
              <a:t>2021/9/3</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BC6BC7D6-17B6-42CE-A39F-47FAA889B9B0}" type="slidenum">
              <a:rPr lang="zh-CN" altLang="en-US" smtClean="0"/>
              <a:t>‹#›</a:t>
            </a:fld>
            <a:endParaRPr lang="zh-CN" altLang="en-US"/>
          </a:p>
        </p:txBody>
      </p:sp>
    </p:spTree>
    <p:extLst>
      <p:ext uri="{BB962C8B-B14F-4D97-AF65-F5344CB8AC3E}">
        <p14:creationId xmlns:p14="http://schemas.microsoft.com/office/powerpoint/2010/main" val="12187047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63D1A296-CC1E-42AA-90E8-FF3FF151887F}" type="datetimeFigureOut">
              <a:rPr lang="zh-CN" altLang="en-US" smtClean="0"/>
              <a:t>2021/9/3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BC6BC7D6-17B6-42CE-A39F-47FAA889B9B0}" type="slidenum">
              <a:rPr lang="zh-CN" altLang="en-US" smtClean="0"/>
              <a:t>‹#›</a:t>
            </a:fld>
            <a:endParaRPr lang="zh-CN" altLang="en-US"/>
          </a:p>
        </p:txBody>
      </p:sp>
    </p:spTree>
    <p:extLst>
      <p:ext uri="{BB962C8B-B14F-4D97-AF65-F5344CB8AC3E}">
        <p14:creationId xmlns:p14="http://schemas.microsoft.com/office/powerpoint/2010/main" val="16656845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63D1A296-CC1E-42AA-90E8-FF3FF151887F}" type="datetimeFigureOut">
              <a:rPr lang="zh-CN" altLang="en-US" smtClean="0"/>
              <a:t>2021/9/3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BC6BC7D6-17B6-42CE-A39F-47FAA889B9B0}" type="slidenum">
              <a:rPr lang="zh-CN" altLang="en-US" smtClean="0"/>
              <a:t>‹#›</a:t>
            </a:fld>
            <a:endParaRPr lang="zh-CN" altLang="en-US"/>
          </a:p>
        </p:txBody>
      </p:sp>
    </p:spTree>
    <p:extLst>
      <p:ext uri="{BB962C8B-B14F-4D97-AF65-F5344CB8AC3E}">
        <p14:creationId xmlns:p14="http://schemas.microsoft.com/office/powerpoint/2010/main" val="21589189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3D1A296-CC1E-42AA-90E8-FF3FF151887F}" type="datetimeFigureOut">
              <a:rPr lang="zh-CN" altLang="en-US" smtClean="0"/>
              <a:t>2021/9/3</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BC6BC7D6-17B6-42CE-A39F-47FAA889B9B0}" type="slidenum">
              <a:rPr lang="zh-CN" altLang="en-US" smtClean="0"/>
              <a:t>‹#›</a:t>
            </a:fld>
            <a:endParaRPr lang="zh-CN" altLang="en-US"/>
          </a:p>
        </p:txBody>
      </p:sp>
    </p:spTree>
    <p:extLst>
      <p:ext uri="{BB962C8B-B14F-4D97-AF65-F5344CB8AC3E}">
        <p14:creationId xmlns:p14="http://schemas.microsoft.com/office/powerpoint/2010/main" val="9131797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标题 3073">
            <a:extLst>
              <a:ext uri="{FF2B5EF4-FFF2-40B4-BE49-F238E27FC236}">
                <a16:creationId xmlns:a16="http://schemas.microsoft.com/office/drawing/2014/main" id="{B01A36C6-209F-4BB7-8840-06A85F2F0D10}"/>
              </a:ext>
            </a:extLst>
          </p:cNvPr>
          <p:cNvSpPr>
            <a:spLocks noGrp="1" noChangeArrowheads="1"/>
          </p:cNvSpPr>
          <p:nvPr>
            <p:ph type="ctrTitle"/>
          </p:nvPr>
        </p:nvSpPr>
        <p:spPr>
          <a:xfrm>
            <a:off x="1657350" y="1597819"/>
            <a:ext cx="5829300" cy="1102519"/>
          </a:xfrm>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nchor="ctr"/>
          <a:lstStyle/>
          <a:p>
            <a:r>
              <a:rPr lang="zh-CN" altLang="en-US" sz="3300" b="1">
                <a:latin typeface="Arial" panose="020B0604020202020204" pitchFamily="34" charset="0"/>
              </a:rPr>
              <a:t>第五章   物体的运动</a:t>
            </a:r>
          </a:p>
        </p:txBody>
      </p:sp>
      <p:sp>
        <p:nvSpPr>
          <p:cNvPr id="3075" name="副标题 3074">
            <a:extLst>
              <a:ext uri="{FF2B5EF4-FFF2-40B4-BE49-F238E27FC236}">
                <a16:creationId xmlns:a16="http://schemas.microsoft.com/office/drawing/2014/main" id="{D7D5CA09-58AE-43C0-B3FD-7B80723869BF}"/>
              </a:ext>
            </a:extLst>
          </p:cNvPr>
          <p:cNvSpPr>
            <a:spLocks noGrp="1" noChangeArrowheads="1"/>
          </p:cNvSpPr>
          <p:nvPr>
            <p:ph type="subTitle" idx="4294967295"/>
          </p:nvPr>
        </p:nvSpPr>
        <p:spPr>
          <a:xfrm>
            <a:off x="2171700" y="2914650"/>
            <a:ext cx="4800600" cy="589360"/>
          </a:xfrm>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marL="0" indent="0" algn="ctr">
              <a:buNone/>
            </a:pPr>
            <a:r>
              <a:rPr lang="en-US" altLang="zh-CN" b="1" dirty="0">
                <a:solidFill>
                  <a:srgbClr val="FF0000"/>
                </a:solidFill>
              </a:rPr>
              <a:t>5.3 </a:t>
            </a:r>
            <a:r>
              <a:rPr lang="en-US" altLang="zh-CN" b="1" dirty="0" err="1">
                <a:solidFill>
                  <a:srgbClr val="FF0000"/>
                </a:solidFill>
              </a:rPr>
              <a:t>直线运动</a:t>
            </a:r>
            <a:endParaRPr lang="en-US" altLang="zh-CN" b="1" dirty="0">
              <a:solidFill>
                <a:srgbClr val="FF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内容占位符 2">
            <a:extLst>
              <a:ext uri="{FF2B5EF4-FFF2-40B4-BE49-F238E27FC236}">
                <a16:creationId xmlns:a16="http://schemas.microsoft.com/office/drawing/2014/main" id="{DB60CC6D-9992-4508-AC82-91407B0FAB86}"/>
              </a:ext>
            </a:extLst>
          </p:cNvPr>
          <p:cNvSpPr>
            <a:spLocks noGrp="1" noChangeArrowheads="1"/>
          </p:cNvSpPr>
          <p:nvPr/>
        </p:nvSpPr>
        <p:spPr bwMode="auto">
          <a:xfrm>
            <a:off x="1169194" y="575073"/>
            <a:ext cx="6184106" cy="763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r>
              <a:rPr lang="zh-CN" altLang="en-US" sz="2400" b="1">
                <a:solidFill>
                  <a:srgbClr val="333399"/>
                </a:solidFill>
                <a:latin typeface="黑体" panose="02010609060101010101" pitchFamily="49" charset="-122"/>
                <a:ea typeface="黑体" panose="02010609060101010101" pitchFamily="49" charset="-122"/>
              </a:rPr>
              <a:t>【议一议】  </a:t>
            </a:r>
          </a:p>
          <a:p>
            <a:r>
              <a:rPr lang="zh-CN" altLang="en-US" sz="2400" b="1">
                <a:solidFill>
                  <a:srgbClr val="333399"/>
                </a:solidFill>
                <a:latin typeface="黑体" panose="02010609060101010101" pitchFamily="49" charset="-122"/>
                <a:ea typeface="黑体" panose="02010609060101010101" pitchFamily="49" charset="-122"/>
              </a:rPr>
              <a:t> 1.你能在直角坐标系中画出变速直线运动图像吗？</a:t>
            </a:r>
          </a:p>
        </p:txBody>
      </p:sp>
      <p:pic>
        <p:nvPicPr>
          <p:cNvPr id="12291" name="图片 2">
            <a:extLst>
              <a:ext uri="{FF2B5EF4-FFF2-40B4-BE49-F238E27FC236}">
                <a16:creationId xmlns:a16="http://schemas.microsoft.com/office/drawing/2014/main" id="{4F2DA7B0-DD72-413E-AFF1-D156B19C3D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4994"/>
          <a:stretch>
            <a:fillRect/>
          </a:stretch>
        </p:blipFill>
        <p:spPr bwMode="auto">
          <a:xfrm>
            <a:off x="2196704" y="3253978"/>
            <a:ext cx="2056209" cy="1490663"/>
          </a:xfrm>
          <a:prstGeom prst="rect">
            <a:avLst/>
          </a:prstGeom>
          <a:noFill/>
          <a:ln w="9525" algn="ctr">
            <a:solidFill>
              <a:srgbClr val="00B050"/>
            </a:solidFill>
            <a:miter lim="800000"/>
            <a:headEnd/>
            <a:tailEnd/>
          </a:ln>
          <a:extLst>
            <a:ext uri="{909E8E84-426E-40DD-AFC4-6F175D3DCCD1}">
              <a14:hiddenFill xmlns:a14="http://schemas.microsoft.com/office/drawing/2010/main">
                <a:solidFill>
                  <a:srgbClr val="FFFFFF"/>
                </a:solidFill>
              </a14:hiddenFill>
            </a:ext>
          </a:extLst>
        </p:spPr>
      </p:pic>
      <p:pic>
        <p:nvPicPr>
          <p:cNvPr id="12292" name="图片 3">
            <a:extLst>
              <a:ext uri="{FF2B5EF4-FFF2-40B4-BE49-F238E27FC236}">
                <a16:creationId xmlns:a16="http://schemas.microsoft.com/office/drawing/2014/main" id="{D72B0197-783F-4426-B64B-617CF67A19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3426"/>
          <a:stretch>
            <a:fillRect/>
          </a:stretch>
        </p:blipFill>
        <p:spPr bwMode="auto">
          <a:xfrm>
            <a:off x="4733925" y="1545432"/>
            <a:ext cx="2033588" cy="1612106"/>
          </a:xfrm>
          <a:prstGeom prst="rect">
            <a:avLst/>
          </a:prstGeom>
          <a:noFill/>
          <a:ln w="9525" algn="ctr">
            <a:solidFill>
              <a:srgbClr val="00B050"/>
            </a:solidFill>
            <a:miter lim="800000"/>
            <a:headEnd/>
            <a:tailEnd/>
          </a:ln>
          <a:extLst>
            <a:ext uri="{909E8E84-426E-40DD-AFC4-6F175D3DCCD1}">
              <a14:hiddenFill xmlns:a14="http://schemas.microsoft.com/office/drawing/2010/main">
                <a:solidFill>
                  <a:srgbClr val="FFFFFF"/>
                </a:solidFill>
              </a14:hiddenFill>
            </a:ext>
          </a:extLst>
        </p:spPr>
      </p:pic>
      <p:pic>
        <p:nvPicPr>
          <p:cNvPr id="12293" name="图片 4">
            <a:extLst>
              <a:ext uri="{FF2B5EF4-FFF2-40B4-BE49-F238E27FC236}">
                <a16:creationId xmlns:a16="http://schemas.microsoft.com/office/drawing/2014/main" id="{3DA9A2C0-6412-4BB2-8321-65A586009C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3166" b="3345"/>
          <a:stretch>
            <a:fillRect/>
          </a:stretch>
        </p:blipFill>
        <p:spPr bwMode="auto">
          <a:xfrm>
            <a:off x="4733925" y="3253978"/>
            <a:ext cx="2034779" cy="1490663"/>
          </a:xfrm>
          <a:prstGeom prst="rect">
            <a:avLst/>
          </a:prstGeom>
          <a:noFill/>
          <a:ln w="9525" algn="ctr">
            <a:solidFill>
              <a:srgbClr val="00B050"/>
            </a:solidFill>
            <a:miter lim="800000"/>
            <a:headEnd/>
            <a:tailEnd/>
          </a:ln>
          <a:extLst>
            <a:ext uri="{909E8E84-426E-40DD-AFC4-6F175D3DCCD1}">
              <a14:hiddenFill xmlns:a14="http://schemas.microsoft.com/office/drawing/2010/main">
                <a:solidFill>
                  <a:srgbClr val="FFFFFF"/>
                </a:solidFill>
              </a14:hiddenFill>
            </a:ext>
          </a:extLst>
        </p:spPr>
      </p:pic>
      <p:pic>
        <p:nvPicPr>
          <p:cNvPr id="12294" name="图片 5">
            <a:extLst>
              <a:ext uri="{FF2B5EF4-FFF2-40B4-BE49-F238E27FC236}">
                <a16:creationId xmlns:a16="http://schemas.microsoft.com/office/drawing/2014/main" id="{6CAF0CAA-6E9B-48A8-AF2D-35B1546DBB8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6704" y="1545431"/>
            <a:ext cx="2056209" cy="1620441"/>
          </a:xfrm>
          <a:prstGeom prst="rect">
            <a:avLst/>
          </a:prstGeom>
          <a:noFill/>
          <a:ln w="9525" algn="ctr">
            <a:solidFill>
              <a:srgbClr val="00B05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2294"/>
                                        </p:tgtEl>
                                        <p:attrNameLst>
                                          <p:attrName>style.visibility</p:attrName>
                                        </p:attrNameLst>
                                      </p:cBhvr>
                                      <p:to>
                                        <p:strVal val="visible"/>
                                      </p:to>
                                    </p:set>
                                    <p:animEffect transition="in" filter="blinds(horizontal)">
                                      <p:cBhvr>
                                        <p:cTn id="7" dur="500"/>
                                        <p:tgtEl>
                                          <p:spTgt spid="12294"/>
                                        </p:tgtEl>
                                      </p:cBhvr>
                                    </p:animEffect>
                                  </p:childTnLst>
                                </p:cTn>
                              </p:par>
                              <p:par>
                                <p:cTn id="8" presetID="3" presetClass="entr" presetSubtype="10" fill="hold" nodeType="withEffect">
                                  <p:stCondLst>
                                    <p:cond delay="0"/>
                                  </p:stCondLst>
                                  <p:childTnLst>
                                    <p:set>
                                      <p:cBhvr>
                                        <p:cTn id="9" dur="1" fill="hold">
                                          <p:stCondLst>
                                            <p:cond delay="0"/>
                                          </p:stCondLst>
                                        </p:cTn>
                                        <p:tgtEl>
                                          <p:spTgt spid="12291"/>
                                        </p:tgtEl>
                                        <p:attrNameLst>
                                          <p:attrName>style.visibility</p:attrName>
                                        </p:attrNameLst>
                                      </p:cBhvr>
                                      <p:to>
                                        <p:strVal val="visible"/>
                                      </p:to>
                                    </p:set>
                                    <p:animEffect transition="in" filter="blinds(horizontal)">
                                      <p:cBhvr>
                                        <p:cTn id="10" dur="500"/>
                                        <p:tgtEl>
                                          <p:spTgt spid="1229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12292"/>
                                        </p:tgtEl>
                                        <p:attrNameLst>
                                          <p:attrName>style.visibility</p:attrName>
                                        </p:attrNameLst>
                                      </p:cBhvr>
                                      <p:to>
                                        <p:strVal val="visible"/>
                                      </p:to>
                                    </p:set>
                                    <p:animEffect transition="in" filter="blinds(horizontal)">
                                      <p:cBhvr>
                                        <p:cTn id="15" dur="500"/>
                                        <p:tgtEl>
                                          <p:spTgt spid="12292"/>
                                        </p:tgtEl>
                                      </p:cBhvr>
                                    </p:animEffect>
                                  </p:childTnLst>
                                </p:cTn>
                              </p:par>
                              <p:par>
                                <p:cTn id="16" presetID="3" presetClass="entr" presetSubtype="10" fill="hold" nodeType="withEffect">
                                  <p:stCondLst>
                                    <p:cond delay="0"/>
                                  </p:stCondLst>
                                  <p:childTnLst>
                                    <p:set>
                                      <p:cBhvr>
                                        <p:cTn id="17" dur="1" fill="hold">
                                          <p:stCondLst>
                                            <p:cond delay="0"/>
                                          </p:stCondLst>
                                        </p:cTn>
                                        <p:tgtEl>
                                          <p:spTgt spid="12293"/>
                                        </p:tgtEl>
                                        <p:attrNameLst>
                                          <p:attrName>style.visibility</p:attrName>
                                        </p:attrNameLst>
                                      </p:cBhvr>
                                      <p:to>
                                        <p:strVal val="visible"/>
                                      </p:to>
                                    </p:set>
                                    <p:animEffect transition="in" filter="blinds(horizontal)">
                                      <p:cBhvr>
                                        <p:cTn id="18" dur="500"/>
                                        <p:tgtEl>
                                          <p:spTgt spid="122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内容占位符 2">
            <a:extLst>
              <a:ext uri="{FF2B5EF4-FFF2-40B4-BE49-F238E27FC236}">
                <a16:creationId xmlns:a16="http://schemas.microsoft.com/office/drawing/2014/main" id="{B2C27BF2-C9E6-400E-BF27-FE4C32318A69}"/>
              </a:ext>
            </a:extLst>
          </p:cNvPr>
          <p:cNvSpPr>
            <a:spLocks noGrp="1" noChangeArrowheads="1"/>
          </p:cNvSpPr>
          <p:nvPr>
            <p:ph idx="4294967295"/>
          </p:nvPr>
        </p:nvSpPr>
        <p:spPr>
          <a:xfrm>
            <a:off x="1169194" y="33338"/>
            <a:ext cx="5835254" cy="391716"/>
          </a:xfrm>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marL="0" indent="0">
              <a:buNone/>
            </a:pPr>
            <a:r>
              <a:rPr lang="zh-CN" altLang="en-US" b="1">
                <a:solidFill>
                  <a:srgbClr val="FF0000"/>
                </a:solidFill>
                <a:latin typeface="黑体" panose="02010609060101010101" pitchFamily="49" charset="-122"/>
                <a:ea typeface="黑体" panose="02010609060101010101" pitchFamily="49" charset="-122"/>
              </a:rPr>
              <a:t>【三、动能】</a:t>
            </a:r>
          </a:p>
        </p:txBody>
      </p:sp>
      <p:sp>
        <p:nvSpPr>
          <p:cNvPr id="13315" name="内容占位符 2">
            <a:extLst>
              <a:ext uri="{FF2B5EF4-FFF2-40B4-BE49-F238E27FC236}">
                <a16:creationId xmlns:a16="http://schemas.microsoft.com/office/drawing/2014/main" id="{4994F5FE-CD10-417D-8C58-4B73E1DDEB44}"/>
              </a:ext>
            </a:extLst>
          </p:cNvPr>
          <p:cNvSpPr>
            <a:spLocks noGrp="1"/>
          </p:cNvSpPr>
          <p:nvPr/>
        </p:nvSpPr>
        <p:spPr>
          <a:xfrm>
            <a:off x="1169194" y="573881"/>
            <a:ext cx="6598444" cy="434579"/>
          </a:xfrm>
          <a:prstGeom prst="rect">
            <a:avLst/>
          </a:prstGeom>
          <a:noFill/>
          <a:ln>
            <a:noFill/>
            <a:miter lim="800000"/>
          </a:ln>
        </p:spPr>
        <p:txBody>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宋体" pitchFamily="2" charset="-122"/>
              </a:defRPr>
            </a:lvl5pPr>
          </a:lstStyle>
          <a:p>
            <a:r>
              <a:rPr sz="2400" b="1">
                <a:ln w="9525" cap="flat" cmpd="sng" algn="ctr">
                  <a:noFill/>
                  <a:prstDash val="solid"/>
                  <a:round/>
                  <a:headEnd type="none" w="med" len="med"/>
                  <a:tailEnd type="none" w="med" len="med"/>
                </a:ln>
                <a:solidFill>
                  <a:srgbClr val="333399"/>
                </a:solidFill>
                <a:latin typeface="黑体" pitchFamily="49" charset="-122"/>
                <a:ea typeface="黑体" pitchFamily="49" charset="-122"/>
                <a:sym typeface="Wingdings"/>
              </a:rPr>
              <a:t>【读一读】阅读课本（生活物理社会），了解“动能”；</a:t>
            </a:r>
          </a:p>
        </p:txBody>
      </p:sp>
      <p:sp>
        <p:nvSpPr>
          <p:cNvPr id="13316" name="内容占位符 2">
            <a:extLst>
              <a:ext uri="{FF2B5EF4-FFF2-40B4-BE49-F238E27FC236}">
                <a16:creationId xmlns:a16="http://schemas.microsoft.com/office/drawing/2014/main" id="{79FE4253-95FB-4B27-8C66-0C0F874F91ED}"/>
              </a:ext>
            </a:extLst>
          </p:cNvPr>
          <p:cNvSpPr>
            <a:spLocks noGrp="1"/>
          </p:cNvSpPr>
          <p:nvPr/>
        </p:nvSpPr>
        <p:spPr>
          <a:xfrm>
            <a:off x="1385887" y="4731544"/>
            <a:ext cx="4435079" cy="322660"/>
          </a:xfrm>
          <a:prstGeom prst="rect">
            <a:avLst/>
          </a:prstGeom>
          <a:noFill/>
          <a:ln>
            <a:solidFill>
              <a:srgbClr val="00B050"/>
            </a:solidFill>
            <a:miter lim="800000"/>
          </a:ln>
        </p:spPr>
        <p:txBody>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宋体" pitchFamily="2" charset="-122"/>
              </a:defRPr>
            </a:lvl5pPr>
          </a:lstStyle>
          <a:p>
            <a:r>
              <a:rPr b="1">
                <a:ln w="9525" cap="flat" cmpd="sng" algn="ctr">
                  <a:noFill/>
                  <a:prstDash val="solid"/>
                  <a:round/>
                  <a:headEnd type="none" w="med" len="med"/>
                  <a:tailEnd type="none" w="med" len="med"/>
                </a:ln>
                <a:solidFill>
                  <a:srgbClr val="00B050"/>
                </a:solidFill>
                <a:latin typeface="黑体" pitchFamily="49" charset="-122"/>
                <a:ea typeface="黑体" pitchFamily="49" charset="-122"/>
                <a:sym typeface="Wingdings"/>
              </a:rPr>
              <a:t>物体由于运动而具有的能量，叫作动能。</a:t>
            </a:r>
          </a:p>
        </p:txBody>
      </p:sp>
      <p:pic>
        <p:nvPicPr>
          <p:cNvPr id="13317" name="Picture 6">
            <a:extLst>
              <a:ext uri="{FF2B5EF4-FFF2-40B4-BE49-F238E27FC236}">
                <a16:creationId xmlns:a16="http://schemas.microsoft.com/office/drawing/2014/main" id="{FAFCC169-0F14-4D80-A100-8AA317AE1D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5865"/>
          <a:stretch>
            <a:fillRect/>
          </a:stretch>
        </p:blipFill>
        <p:spPr bwMode="auto">
          <a:xfrm>
            <a:off x="4601767" y="3153966"/>
            <a:ext cx="2896790" cy="1471613"/>
          </a:xfrm>
          <a:prstGeom prst="rect">
            <a:avLst/>
          </a:prstGeom>
          <a:noFill/>
          <a:ln w="9525" algn="ctr">
            <a:solidFill>
              <a:srgbClr val="00B050"/>
            </a:solidFill>
            <a:miter lim="800000"/>
            <a:headEnd/>
            <a:tailEnd/>
          </a:ln>
          <a:extLst>
            <a:ext uri="{909E8E84-426E-40DD-AFC4-6F175D3DCCD1}">
              <a14:hiddenFill xmlns:a14="http://schemas.microsoft.com/office/drawing/2010/main">
                <a:solidFill>
                  <a:srgbClr val="FFFFFF"/>
                </a:solidFill>
              </a14:hiddenFill>
            </a:ext>
          </a:extLst>
        </p:spPr>
      </p:pic>
      <p:pic>
        <p:nvPicPr>
          <p:cNvPr id="13318" name="Picture 8">
            <a:extLst>
              <a:ext uri="{FF2B5EF4-FFF2-40B4-BE49-F238E27FC236}">
                <a16:creationId xmlns:a16="http://schemas.microsoft.com/office/drawing/2014/main" id="{0D2BC94C-46F5-4B70-983C-F857E6865A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1767" y="1328738"/>
            <a:ext cx="2896790" cy="1646635"/>
          </a:xfrm>
          <a:prstGeom prst="rect">
            <a:avLst/>
          </a:prstGeom>
          <a:noFill/>
          <a:ln w="9525" algn="ctr">
            <a:solidFill>
              <a:srgbClr val="00B050"/>
            </a:solidFill>
            <a:miter lim="800000"/>
            <a:headEnd/>
            <a:tailEnd/>
          </a:ln>
          <a:extLst>
            <a:ext uri="{909E8E84-426E-40DD-AFC4-6F175D3DCCD1}">
              <a14:hiddenFill xmlns:a14="http://schemas.microsoft.com/office/drawing/2010/main">
                <a:solidFill>
                  <a:srgbClr val="FFFFFF"/>
                </a:solidFill>
              </a14:hiddenFill>
            </a:ext>
          </a:extLst>
        </p:spPr>
      </p:pic>
      <p:pic>
        <p:nvPicPr>
          <p:cNvPr id="13319" name="图片 1">
            <a:extLst>
              <a:ext uri="{FF2B5EF4-FFF2-40B4-BE49-F238E27FC236}">
                <a16:creationId xmlns:a16="http://schemas.microsoft.com/office/drawing/2014/main" id="{F6224777-3DD8-4403-9235-2B6B1EC92E8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85888" y="1328738"/>
            <a:ext cx="2602706" cy="3296841"/>
          </a:xfrm>
          <a:prstGeom prst="rect">
            <a:avLst/>
          </a:prstGeom>
          <a:noFill/>
          <a:ln w="9525" algn="ctr">
            <a:solidFill>
              <a:srgbClr val="00B05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316"/>
                                        </p:tgtEl>
                                        <p:attrNameLst>
                                          <p:attrName>style.visibility</p:attrName>
                                        </p:attrNameLst>
                                      </p:cBhvr>
                                      <p:to>
                                        <p:strVal val="visible"/>
                                      </p:to>
                                    </p:set>
                                    <p:animEffect transition="in" filter="blinds(horizontal)">
                                      <p:cBhvr>
                                        <p:cTn id="7" dur="500"/>
                                        <p:tgtEl>
                                          <p:spTgt spid="13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文本占位符 152577">
            <a:extLst>
              <a:ext uri="{FF2B5EF4-FFF2-40B4-BE49-F238E27FC236}">
                <a16:creationId xmlns:a16="http://schemas.microsoft.com/office/drawing/2014/main" id="{1290261D-D503-4010-8304-1C970712C167}"/>
              </a:ext>
            </a:extLst>
          </p:cNvPr>
          <p:cNvSpPr>
            <a:spLocks noGrp="1"/>
          </p:cNvSpPr>
          <p:nvPr>
            <p:ph idx="4294967295"/>
          </p:nvPr>
        </p:nvSpPr>
        <p:spPr>
          <a:xfrm>
            <a:off x="1278731" y="681038"/>
            <a:ext cx="6543675" cy="1807369"/>
          </a:xfrm>
          <a:noFill/>
          <a:ln cap="flat" algn="ctr">
            <a:miter lim="800000"/>
            <a:headEnd type="none" w="med" len="med"/>
            <a:tailEnd type="none" w="med" len="med"/>
          </a:ln>
        </p:spPr>
        <p:txBody>
          <a:bodyPr>
            <a:noAutofit/>
          </a:bodyPr>
          <a:lstStyle>
            <a:lvl1pPr marL="342900" lvl="0" indent="-342900" algn="l" defTabSz="914400" rtl="0" eaLnBrk="1" fontAlgn="base" latinLnBrk="0" hangingPunct="1">
              <a:lnSpc>
                <a:spcPct val="100000"/>
              </a:lnSpc>
              <a:spcBef>
                <a:spcPct val="20000"/>
              </a:spcBef>
              <a:spcAft>
                <a:spcPct val="0"/>
              </a:spcAft>
              <a:buClrTx/>
              <a:buSzTx/>
              <a:buFontTx/>
              <a:buChar char="•"/>
              <a:defRPr kumimoji="0" lang="zh-CN" altLang="en-US"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lrTx/>
              <a:buSzTx/>
              <a:buFontTx/>
              <a:buChar char="–"/>
              <a:defRPr kumimoji="0" lang="zh-CN" altLang="en-US"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lrTx/>
              <a:buSzTx/>
              <a:buFontTx/>
              <a:buChar char="•"/>
              <a:defRPr kumimoji="0" lang="zh-CN" altLang="en-US"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lrTx/>
              <a:buSzTx/>
              <a:buFontTx/>
              <a:buChar char="–"/>
              <a:defRPr kumimoji="0" lang="zh-CN" altLang="en-US"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lrTx/>
              <a:buSzTx/>
              <a:buFontTx/>
              <a:buChar char="»"/>
              <a:defRPr kumimoji="0" lang="zh-CN" altLang="en-US"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lang="zh-CN" altLang="en-US"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lang="zh-CN" altLang="en-US"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lang="zh-CN" altLang="en-US"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lang="zh-CN" altLang="en-US" sz="2000" b="0" i="0" u="none" kern="1200" baseline="0">
                <a:solidFill>
                  <a:schemeClr val="tx1"/>
                </a:solidFill>
                <a:latin typeface="+mn-lt"/>
                <a:ea typeface="+mn-ea"/>
                <a:cs typeface="+mn-cs"/>
              </a:defRPr>
            </a:lvl9pPr>
          </a:lstStyle>
          <a:p>
            <a:pPr marL="0" indent="0" eaLnBrk="0" hangingPunct="0">
              <a:buNone/>
            </a:pPr>
            <a:r>
              <a:rPr lang="en-US" altLang="zh-CN" sz="1800" b="1">
                <a:ln w="9525" cap="flat" cmpd="sng" algn="ctr">
                  <a:noFill/>
                  <a:prstDash val="solid"/>
                  <a:round/>
                  <a:headEnd type="none" w="med" len="med"/>
                  <a:tailEnd type="none" w="med" len="med"/>
                </a:ln>
                <a:solidFill>
                  <a:srgbClr val="000000"/>
                </a:solidFill>
                <a:latin typeface="楷体" pitchFamily="49" charset="-122"/>
                <a:ea typeface="楷体" pitchFamily="49" charset="-122"/>
                <a:sym typeface="Wingdings"/>
              </a:rPr>
              <a:t>1.自行车在头2s内走了4m，第3、4、5s内共走了6m。则：</a:t>
            </a:r>
          </a:p>
          <a:p>
            <a:pPr marL="0" indent="0" eaLnBrk="0" hangingPunct="0">
              <a:buNone/>
            </a:pPr>
            <a:r>
              <a:rPr lang="en-US" altLang="zh-CN" sz="1800" b="1">
                <a:ln w="9525" cap="flat" cmpd="sng" algn="ctr">
                  <a:noFill/>
                  <a:prstDash val="solid"/>
                  <a:round/>
                  <a:headEnd type="none" w="med" len="med"/>
                  <a:tailEnd type="none" w="med" len="med"/>
                </a:ln>
                <a:solidFill>
                  <a:srgbClr val="000000"/>
                </a:solidFill>
                <a:latin typeface="楷体" pitchFamily="49" charset="-122"/>
                <a:ea typeface="楷体" pitchFamily="49" charset="-122"/>
                <a:sym typeface="Wingdings"/>
              </a:rPr>
              <a:t>（1）头2s内的平均速度v1＝         ； </a:t>
            </a:r>
          </a:p>
          <a:p>
            <a:pPr marL="0" indent="0" eaLnBrk="0" hangingPunct="0">
              <a:buNone/>
            </a:pPr>
            <a:r>
              <a:rPr lang="en-US" altLang="zh-CN" sz="1800" b="1">
                <a:ln w="9525" cap="flat" cmpd="sng" algn="ctr">
                  <a:noFill/>
                  <a:prstDash val="solid"/>
                  <a:round/>
                  <a:headEnd type="none" w="med" len="med"/>
                  <a:tailEnd type="none" w="med" len="med"/>
                </a:ln>
                <a:solidFill>
                  <a:srgbClr val="000000"/>
                </a:solidFill>
                <a:latin typeface="楷体" pitchFamily="49" charset="-122"/>
                <a:ea typeface="楷体" pitchFamily="49" charset="-122"/>
                <a:sym typeface="Wingdings"/>
              </a:rPr>
              <a:t>（2）第3、4、5s内的平均速度v2＝      ；</a:t>
            </a:r>
          </a:p>
          <a:p>
            <a:pPr marL="0" indent="0" eaLnBrk="0" hangingPunct="0">
              <a:buNone/>
            </a:pPr>
            <a:r>
              <a:rPr lang="en-US" altLang="zh-CN" sz="1800" b="1">
                <a:ln w="9525" cap="flat" cmpd="sng" algn="ctr">
                  <a:noFill/>
                  <a:prstDash val="solid"/>
                  <a:round/>
                  <a:headEnd type="none" w="med" len="med"/>
                  <a:tailEnd type="none" w="med" len="med"/>
                </a:ln>
                <a:solidFill>
                  <a:srgbClr val="000000"/>
                </a:solidFill>
                <a:latin typeface="楷体" pitchFamily="49" charset="-122"/>
                <a:ea typeface="楷体" pitchFamily="49" charset="-122"/>
                <a:sym typeface="Wingdings"/>
              </a:rPr>
              <a:t>（3）全程的平均速度v3＝           ； </a:t>
            </a:r>
          </a:p>
          <a:p>
            <a:pPr marL="0" indent="0" eaLnBrk="0" hangingPunct="0">
              <a:buNone/>
            </a:pPr>
            <a:r>
              <a:rPr lang="en-US" altLang="zh-CN" sz="1800" b="1">
                <a:ln w="9525" cap="flat" cmpd="sng" algn="ctr">
                  <a:noFill/>
                  <a:prstDash val="solid"/>
                  <a:round/>
                  <a:headEnd type="none" w="med" len="med"/>
                  <a:tailEnd type="none" w="med" len="med"/>
                </a:ln>
                <a:solidFill>
                  <a:srgbClr val="000000"/>
                </a:solidFill>
                <a:latin typeface="楷体" pitchFamily="49" charset="-122"/>
                <a:ea typeface="楷体" pitchFamily="49" charset="-122"/>
                <a:sym typeface="Wingdings"/>
              </a:rPr>
              <a:t>（4）自行车       （“一定”“可能”）做匀速直线运动。</a:t>
            </a:r>
          </a:p>
        </p:txBody>
      </p:sp>
      <p:sp>
        <p:nvSpPr>
          <p:cNvPr id="14339" name="TextBox 5">
            <a:extLst>
              <a:ext uri="{FF2B5EF4-FFF2-40B4-BE49-F238E27FC236}">
                <a16:creationId xmlns:a16="http://schemas.microsoft.com/office/drawing/2014/main" id="{4642024D-89D0-4DD6-86AF-A6A3982EFF1D}"/>
              </a:ext>
            </a:extLst>
          </p:cNvPr>
          <p:cNvSpPr>
            <a:spLocks noChangeArrowheads="1"/>
          </p:cNvSpPr>
          <p:nvPr/>
        </p:nvSpPr>
        <p:spPr bwMode="auto">
          <a:xfrm>
            <a:off x="1184673" y="33338"/>
            <a:ext cx="19300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rgbClr val="000000"/>
                </a:solidFill>
                <a:latin typeface="Arial" panose="020B0604020202020204" pitchFamily="34" charset="0"/>
                <a:ea typeface="宋体" panose="02010600030101010101" pitchFamily="2" charset="-122"/>
              </a:defRPr>
            </a:lvl1pPr>
            <a:lvl2pPr marL="742950" indent="-285750">
              <a:spcBef>
                <a:spcPct val="20000"/>
              </a:spcBef>
              <a:buChar char="–"/>
              <a:defRPr sz="2800">
                <a:solidFill>
                  <a:srgbClr val="000000"/>
                </a:solidFill>
                <a:latin typeface="Arial" panose="020B0604020202020204" pitchFamily="34" charset="0"/>
                <a:ea typeface="宋体" panose="02010600030101010101" pitchFamily="2" charset="-122"/>
              </a:defRPr>
            </a:lvl2pPr>
            <a:lvl3pPr marL="1143000" indent="-228600">
              <a:spcBef>
                <a:spcPct val="20000"/>
              </a:spcBef>
              <a:buChar char="•"/>
              <a:defRPr sz="2400">
                <a:solidFill>
                  <a:srgbClr val="000000"/>
                </a:solidFill>
                <a:latin typeface="Arial" panose="020B0604020202020204" pitchFamily="34" charset="0"/>
                <a:ea typeface="宋体" panose="02010600030101010101" pitchFamily="2" charset="-122"/>
              </a:defRPr>
            </a:lvl3pPr>
            <a:lvl4pPr marL="1600200" indent="-228600">
              <a:spcBef>
                <a:spcPct val="20000"/>
              </a:spcBef>
              <a:buChar char="–"/>
              <a:defRPr sz="2000">
                <a:solidFill>
                  <a:srgbClr val="000000"/>
                </a:solidFill>
                <a:latin typeface="Arial" panose="020B0604020202020204" pitchFamily="34" charset="0"/>
                <a:ea typeface="宋体" panose="02010600030101010101" pitchFamily="2" charset="-122"/>
              </a:defRPr>
            </a:lvl4pPr>
            <a:lvl5pPr marL="2057400" indent="-228600">
              <a:spcBef>
                <a:spcPct val="20000"/>
              </a:spcBef>
              <a:buChar char="»"/>
              <a:defRPr sz="2000">
                <a:solidFill>
                  <a:srgbClr val="000000"/>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9pPr>
          </a:lstStyle>
          <a:p>
            <a:pPr>
              <a:spcBef>
                <a:spcPct val="0"/>
              </a:spcBef>
              <a:buFontTx/>
              <a:buNone/>
            </a:pPr>
            <a:r>
              <a:rPr lang="en-US" altLang="zh-CN" sz="2400" b="1">
                <a:solidFill>
                  <a:srgbClr val="FF0000"/>
                </a:solidFill>
                <a:latin typeface="黑体" panose="02010609060101010101" pitchFamily="49" charset="-122"/>
                <a:ea typeface="黑体" panose="02010609060101010101" pitchFamily="49" charset="-122"/>
              </a:rPr>
              <a:t>【随堂练习】</a:t>
            </a:r>
          </a:p>
        </p:txBody>
      </p:sp>
      <p:sp>
        <p:nvSpPr>
          <p:cNvPr id="14340" name="Text Box 6">
            <a:extLst>
              <a:ext uri="{FF2B5EF4-FFF2-40B4-BE49-F238E27FC236}">
                <a16:creationId xmlns:a16="http://schemas.microsoft.com/office/drawing/2014/main" id="{C9366BDC-5042-4F96-A6A2-A522B1CF6EC9}"/>
              </a:ext>
            </a:extLst>
          </p:cNvPr>
          <p:cNvSpPr/>
          <p:nvPr/>
        </p:nvSpPr>
        <p:spPr>
          <a:xfrm>
            <a:off x="4356498" y="1004887"/>
            <a:ext cx="807244" cy="415498"/>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宋体" pitchFamily="2" charset="-122"/>
              </a:defRPr>
            </a:lvl5pPr>
          </a:lstStyle>
          <a:p>
            <a:r>
              <a:rPr lang="en-US" altLang="zh-CN" sz="2100" b="1">
                <a:ln w="9525" cap="flat" cmpd="sng" algn="ctr">
                  <a:noFill/>
                  <a:prstDash val="solid"/>
                  <a:round/>
                  <a:headEnd type="none" w="med" len="med"/>
                  <a:tailEnd type="none" w="med" len="med"/>
                </a:ln>
                <a:solidFill>
                  <a:srgbClr val="FF0000"/>
                </a:solidFill>
                <a:latin typeface="Times New Roman" pitchFamily="18" charset="0"/>
                <a:ea typeface="方正姚体" panose="02010601030101010101" pitchFamily="2" charset="-122"/>
                <a:sym typeface="Wingdings"/>
              </a:rPr>
              <a:t>2m/s</a:t>
            </a:r>
          </a:p>
        </p:txBody>
      </p:sp>
      <p:sp>
        <p:nvSpPr>
          <p:cNvPr id="14341" name="Text Box 6">
            <a:extLst>
              <a:ext uri="{FF2B5EF4-FFF2-40B4-BE49-F238E27FC236}">
                <a16:creationId xmlns:a16="http://schemas.microsoft.com/office/drawing/2014/main" id="{9942F826-2387-4317-A5C7-D700D0EA5856}"/>
              </a:ext>
            </a:extLst>
          </p:cNvPr>
          <p:cNvSpPr/>
          <p:nvPr/>
        </p:nvSpPr>
        <p:spPr>
          <a:xfrm>
            <a:off x="4894660" y="1329928"/>
            <a:ext cx="807244" cy="415498"/>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宋体" pitchFamily="2" charset="-122"/>
              </a:defRPr>
            </a:lvl5pPr>
          </a:lstStyle>
          <a:p>
            <a:r>
              <a:rPr lang="en-US" altLang="zh-CN" sz="2100" b="1">
                <a:ln w="9525" cap="flat" cmpd="sng" algn="ctr">
                  <a:noFill/>
                  <a:prstDash val="solid"/>
                  <a:round/>
                  <a:headEnd type="none" w="med" len="med"/>
                  <a:tailEnd type="none" w="med" len="med"/>
                </a:ln>
                <a:solidFill>
                  <a:srgbClr val="FF0000"/>
                </a:solidFill>
                <a:latin typeface="Times New Roman" pitchFamily="18" charset="0"/>
                <a:ea typeface="方正姚体" panose="02010601030101010101" pitchFamily="2" charset="-122"/>
                <a:sym typeface="Wingdings"/>
              </a:rPr>
              <a:t>2m/s</a:t>
            </a:r>
          </a:p>
        </p:txBody>
      </p:sp>
      <p:sp>
        <p:nvSpPr>
          <p:cNvPr id="14342" name="Text Box 6">
            <a:extLst>
              <a:ext uri="{FF2B5EF4-FFF2-40B4-BE49-F238E27FC236}">
                <a16:creationId xmlns:a16="http://schemas.microsoft.com/office/drawing/2014/main" id="{1E0CD08E-00B8-4083-8D4E-3BB9C56ABADF}"/>
              </a:ext>
            </a:extLst>
          </p:cNvPr>
          <p:cNvSpPr/>
          <p:nvPr/>
        </p:nvSpPr>
        <p:spPr>
          <a:xfrm>
            <a:off x="4248150" y="1652587"/>
            <a:ext cx="807244" cy="415498"/>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宋体" pitchFamily="2" charset="-122"/>
              </a:defRPr>
            </a:lvl5pPr>
          </a:lstStyle>
          <a:p>
            <a:r>
              <a:rPr lang="en-US" altLang="zh-CN" sz="2100" b="1">
                <a:ln w="9525" cap="flat" cmpd="sng" algn="ctr">
                  <a:noFill/>
                  <a:prstDash val="solid"/>
                  <a:round/>
                  <a:headEnd type="none" w="med" len="med"/>
                  <a:tailEnd type="none" w="med" len="med"/>
                </a:ln>
                <a:solidFill>
                  <a:srgbClr val="FF0000"/>
                </a:solidFill>
                <a:latin typeface="Times New Roman" pitchFamily="18" charset="0"/>
                <a:ea typeface="方正姚体" panose="02010601030101010101" pitchFamily="2" charset="-122"/>
                <a:sym typeface="Wingdings"/>
              </a:rPr>
              <a:t>2m/s</a:t>
            </a:r>
          </a:p>
        </p:txBody>
      </p:sp>
      <p:sp>
        <p:nvSpPr>
          <p:cNvPr id="14343" name="Text Box 6">
            <a:extLst>
              <a:ext uri="{FF2B5EF4-FFF2-40B4-BE49-F238E27FC236}">
                <a16:creationId xmlns:a16="http://schemas.microsoft.com/office/drawing/2014/main" id="{BAD833B0-1078-43E3-B55E-26798040E34B}"/>
              </a:ext>
            </a:extLst>
          </p:cNvPr>
          <p:cNvSpPr/>
          <p:nvPr/>
        </p:nvSpPr>
        <p:spPr>
          <a:xfrm>
            <a:off x="2627710" y="1977629"/>
            <a:ext cx="808434" cy="369332"/>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宋体" pitchFamily="2" charset="-122"/>
              </a:defRPr>
            </a:lvl5pPr>
          </a:lstStyle>
          <a:p>
            <a:r>
              <a:rPr b="1">
                <a:ln w="9525" cap="flat" cmpd="sng" algn="ctr">
                  <a:noFill/>
                  <a:prstDash val="solid"/>
                  <a:round/>
                  <a:headEnd type="none" w="med" len="med"/>
                  <a:tailEnd type="none" w="med" len="med"/>
                </a:ln>
                <a:solidFill>
                  <a:srgbClr val="FF0000"/>
                </a:solidFill>
                <a:latin typeface="Times New Roman" pitchFamily="18" charset="0"/>
                <a:ea typeface="方正姚体" panose="02010601030101010101" pitchFamily="2" charset="-122"/>
                <a:sym typeface="Wingdings"/>
              </a:rPr>
              <a:t>可能</a:t>
            </a:r>
          </a:p>
        </p:txBody>
      </p:sp>
      <p:sp>
        <p:nvSpPr>
          <p:cNvPr id="14344" name="Rectangle 2">
            <a:extLst>
              <a:ext uri="{FF2B5EF4-FFF2-40B4-BE49-F238E27FC236}">
                <a16:creationId xmlns:a16="http://schemas.microsoft.com/office/drawing/2014/main" id="{32648494-A611-4773-B77E-AB38D5AB8D19}"/>
              </a:ext>
            </a:extLst>
          </p:cNvPr>
          <p:cNvSpPr>
            <a:spLocks noChangeArrowheads="1"/>
          </p:cNvSpPr>
          <p:nvPr/>
        </p:nvSpPr>
        <p:spPr bwMode="auto">
          <a:xfrm>
            <a:off x="1277541" y="2488406"/>
            <a:ext cx="6166247" cy="93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defRPr>
                <a:solidFill>
                  <a:srgbClr val="000000"/>
                </a:solidFill>
                <a:latin typeface="Arial" panose="020B0604020202020204" pitchFamily="34" charset="0"/>
                <a:ea typeface="宋体" panose="02010600030101010101" pitchFamily="2" charset="-122"/>
              </a:defRPr>
            </a:lvl1pPr>
            <a:lvl2pPr>
              <a:defRPr>
                <a:solidFill>
                  <a:srgbClr val="000000"/>
                </a:solidFill>
                <a:latin typeface="Arial" panose="020B0604020202020204" pitchFamily="34" charset="0"/>
                <a:ea typeface="宋体" panose="02010600030101010101" pitchFamily="2" charset="-122"/>
              </a:defRPr>
            </a:lvl2pPr>
            <a:lvl3pPr>
              <a:defRPr>
                <a:solidFill>
                  <a:srgbClr val="000000"/>
                </a:solidFill>
                <a:latin typeface="Arial" panose="020B0604020202020204" pitchFamily="34" charset="0"/>
                <a:ea typeface="宋体" panose="02010600030101010101" pitchFamily="2" charset="-122"/>
              </a:defRPr>
            </a:lvl3pPr>
            <a:lvl4pPr>
              <a:defRPr>
                <a:solidFill>
                  <a:srgbClr val="000000"/>
                </a:solidFill>
                <a:latin typeface="Arial" panose="020B0604020202020204" pitchFamily="34" charset="0"/>
                <a:ea typeface="宋体" panose="02010600030101010101" pitchFamily="2" charset="-122"/>
              </a:defRPr>
            </a:lvl4pPr>
            <a:lvl5pPr>
              <a:defRPr>
                <a:solidFill>
                  <a:srgbClr val="000000"/>
                </a:solidFill>
                <a:latin typeface="Arial" panose="020B0604020202020204" pitchFamily="34" charset="0"/>
                <a:ea typeface="宋体" panose="02010600030101010101" pitchFamily="2" charset="-122"/>
              </a:defRPr>
            </a:lvl5pPr>
            <a:lvl6pPr fontAlgn="base">
              <a:spcBef>
                <a:spcPct val="0"/>
              </a:spcBef>
              <a:spcAft>
                <a:spcPct val="0"/>
              </a:spcAft>
              <a:buSzPct val="100000"/>
              <a:defRPr>
                <a:solidFill>
                  <a:srgbClr val="000000"/>
                </a:solidFill>
                <a:latin typeface="Arial" panose="020B0604020202020204" pitchFamily="34" charset="0"/>
                <a:ea typeface="宋体" panose="02010600030101010101" pitchFamily="2" charset="-122"/>
              </a:defRPr>
            </a:lvl6pPr>
            <a:lvl7pPr fontAlgn="base">
              <a:spcBef>
                <a:spcPct val="0"/>
              </a:spcBef>
              <a:spcAft>
                <a:spcPct val="0"/>
              </a:spcAft>
              <a:buSzPct val="100000"/>
              <a:defRPr>
                <a:solidFill>
                  <a:srgbClr val="000000"/>
                </a:solidFill>
                <a:latin typeface="Arial" panose="020B0604020202020204" pitchFamily="34" charset="0"/>
                <a:ea typeface="宋体" panose="02010600030101010101" pitchFamily="2" charset="-122"/>
              </a:defRPr>
            </a:lvl7pPr>
            <a:lvl8pPr fontAlgn="base">
              <a:spcBef>
                <a:spcPct val="0"/>
              </a:spcBef>
              <a:spcAft>
                <a:spcPct val="0"/>
              </a:spcAft>
              <a:buSzPct val="100000"/>
              <a:defRPr>
                <a:solidFill>
                  <a:srgbClr val="000000"/>
                </a:solidFill>
                <a:latin typeface="Arial" panose="020B0604020202020204" pitchFamily="34" charset="0"/>
                <a:ea typeface="宋体" panose="02010600030101010101" pitchFamily="2" charset="-122"/>
              </a:defRPr>
            </a:lvl8pPr>
            <a:lvl9pPr fontAlgn="base">
              <a:spcBef>
                <a:spcPct val="0"/>
              </a:spcBef>
              <a:spcAft>
                <a:spcPct val="0"/>
              </a:spcAft>
              <a:buSzPct val="100000"/>
              <a:defRPr>
                <a:solidFill>
                  <a:srgbClr val="000000"/>
                </a:solidFill>
                <a:latin typeface="Arial" panose="020B0604020202020204" pitchFamily="34" charset="0"/>
                <a:ea typeface="宋体" panose="02010600030101010101" pitchFamily="2" charset="-122"/>
              </a:defRPr>
            </a:lvl9pPr>
          </a:lstStyle>
          <a:p>
            <a:pPr>
              <a:spcBef>
                <a:spcPct val="20000"/>
              </a:spcBef>
              <a:buClr>
                <a:srgbClr val="99CC00"/>
              </a:buClr>
              <a:buSzPct val="60000"/>
              <a:buFont typeface="Wingdings" panose="05000000000000000000" pitchFamily="2" charset="2"/>
              <a:buNone/>
            </a:pPr>
            <a:r>
              <a:rPr lang="en-US" altLang="zh-CN" b="1">
                <a:latin typeface="楷体" panose="02010609060101010101" pitchFamily="49" charset="-122"/>
                <a:ea typeface="楷体" panose="02010609060101010101" pitchFamily="49" charset="-122"/>
              </a:rPr>
              <a:t>2.公共汽车在平直公路上行驶，用固定于路边照相机连续两次拍照的时间间隔为2s，车长为12m，如图所示。由此可知汽车行驶的速度约为       m/s。</a:t>
            </a:r>
          </a:p>
        </p:txBody>
      </p:sp>
      <p:pic>
        <p:nvPicPr>
          <p:cNvPr id="14345" name="Picture 47">
            <a:extLst>
              <a:ext uri="{FF2B5EF4-FFF2-40B4-BE49-F238E27FC236}">
                <a16:creationId xmlns:a16="http://schemas.microsoft.com/office/drawing/2014/main" id="{7B984F6D-D7C4-4084-ADBE-EE91E8E06E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8356" y="3596879"/>
            <a:ext cx="4614863" cy="1293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4346" name="Text Box 6">
            <a:extLst>
              <a:ext uri="{FF2B5EF4-FFF2-40B4-BE49-F238E27FC236}">
                <a16:creationId xmlns:a16="http://schemas.microsoft.com/office/drawing/2014/main" id="{163E4A99-201F-4F3B-AF2C-5A6374D500AE}"/>
              </a:ext>
            </a:extLst>
          </p:cNvPr>
          <p:cNvSpPr/>
          <p:nvPr/>
        </p:nvSpPr>
        <p:spPr>
          <a:xfrm>
            <a:off x="4118372" y="3003947"/>
            <a:ext cx="460772" cy="369332"/>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宋体" pitchFamily="2" charset="-122"/>
              </a:defRPr>
            </a:lvl5pPr>
          </a:lstStyle>
          <a:p>
            <a:r>
              <a:rPr lang="en-US" altLang="zh-CN" b="1">
                <a:ln w="9525" cap="flat" cmpd="sng" algn="ctr">
                  <a:noFill/>
                  <a:prstDash val="solid"/>
                  <a:round/>
                  <a:headEnd type="none" w="med" len="med"/>
                  <a:tailEnd type="none" w="med" len="med"/>
                </a:ln>
                <a:solidFill>
                  <a:srgbClr val="FF0000"/>
                </a:solidFill>
                <a:latin typeface="Times New Roman" pitchFamily="18" charset="0"/>
                <a:ea typeface="方正姚体" panose="02010601030101010101" pitchFamily="2" charset="-122"/>
                <a:sym typeface="Wingdings"/>
              </a:rPr>
              <a:t>6</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14340"/>
                                        </p:tgtEl>
                                        <p:attrNameLst>
                                          <p:attrName>style.visibility</p:attrName>
                                        </p:attrNameLst>
                                      </p:cBhvr>
                                      <p:to>
                                        <p:strVal val="visible"/>
                                      </p:to>
                                    </p:set>
                                    <p:animEffect transition="in" filter="circle(out)">
                                      <p:cBhvr>
                                        <p:cTn id="7" dur="1000"/>
                                        <p:tgtEl>
                                          <p:spTgt spid="143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32" fill="hold" grpId="0" nodeType="clickEffect">
                                  <p:stCondLst>
                                    <p:cond delay="0"/>
                                  </p:stCondLst>
                                  <p:childTnLst>
                                    <p:set>
                                      <p:cBhvr>
                                        <p:cTn id="11" dur="1" fill="hold">
                                          <p:stCondLst>
                                            <p:cond delay="0"/>
                                          </p:stCondLst>
                                        </p:cTn>
                                        <p:tgtEl>
                                          <p:spTgt spid="14341"/>
                                        </p:tgtEl>
                                        <p:attrNameLst>
                                          <p:attrName>style.visibility</p:attrName>
                                        </p:attrNameLst>
                                      </p:cBhvr>
                                      <p:to>
                                        <p:strVal val="visible"/>
                                      </p:to>
                                    </p:set>
                                    <p:animEffect transition="in" filter="circle(out)">
                                      <p:cBhvr>
                                        <p:cTn id="12" dur="1000"/>
                                        <p:tgtEl>
                                          <p:spTgt spid="1434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32" fill="hold" grpId="0" nodeType="clickEffect">
                                  <p:stCondLst>
                                    <p:cond delay="0"/>
                                  </p:stCondLst>
                                  <p:childTnLst>
                                    <p:set>
                                      <p:cBhvr>
                                        <p:cTn id="16" dur="1" fill="hold">
                                          <p:stCondLst>
                                            <p:cond delay="0"/>
                                          </p:stCondLst>
                                        </p:cTn>
                                        <p:tgtEl>
                                          <p:spTgt spid="14342"/>
                                        </p:tgtEl>
                                        <p:attrNameLst>
                                          <p:attrName>style.visibility</p:attrName>
                                        </p:attrNameLst>
                                      </p:cBhvr>
                                      <p:to>
                                        <p:strVal val="visible"/>
                                      </p:to>
                                    </p:set>
                                    <p:animEffect transition="in" filter="circle(out)">
                                      <p:cBhvr>
                                        <p:cTn id="17" dur="1000"/>
                                        <p:tgtEl>
                                          <p:spTgt spid="1434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6" presetClass="entr" presetSubtype="32" fill="hold" grpId="0" nodeType="clickEffect">
                                  <p:stCondLst>
                                    <p:cond delay="0"/>
                                  </p:stCondLst>
                                  <p:childTnLst>
                                    <p:set>
                                      <p:cBhvr>
                                        <p:cTn id="21" dur="1" fill="hold">
                                          <p:stCondLst>
                                            <p:cond delay="0"/>
                                          </p:stCondLst>
                                        </p:cTn>
                                        <p:tgtEl>
                                          <p:spTgt spid="14343"/>
                                        </p:tgtEl>
                                        <p:attrNameLst>
                                          <p:attrName>style.visibility</p:attrName>
                                        </p:attrNameLst>
                                      </p:cBhvr>
                                      <p:to>
                                        <p:strVal val="visible"/>
                                      </p:to>
                                    </p:set>
                                    <p:animEffect transition="in" filter="circle(out)">
                                      <p:cBhvr>
                                        <p:cTn id="22" dur="1000"/>
                                        <p:tgtEl>
                                          <p:spTgt spid="1434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6" presetClass="entr" presetSubtype="32" fill="hold" grpId="0" nodeType="clickEffect">
                                  <p:stCondLst>
                                    <p:cond delay="0"/>
                                  </p:stCondLst>
                                  <p:childTnLst>
                                    <p:set>
                                      <p:cBhvr>
                                        <p:cTn id="26" dur="1" fill="hold">
                                          <p:stCondLst>
                                            <p:cond delay="0"/>
                                          </p:stCondLst>
                                        </p:cTn>
                                        <p:tgtEl>
                                          <p:spTgt spid="14346"/>
                                        </p:tgtEl>
                                        <p:attrNameLst>
                                          <p:attrName>style.visibility</p:attrName>
                                        </p:attrNameLst>
                                      </p:cBhvr>
                                      <p:to>
                                        <p:strVal val="visible"/>
                                      </p:to>
                                    </p:set>
                                    <p:animEffect transition="in" filter="circle(out)">
                                      <p:cBhvr>
                                        <p:cTn id="27" dur="1000"/>
                                        <p:tgtEl>
                                          <p:spTgt spid="143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animBg="1"/>
      <p:bldP spid="14341" grpId="0" animBg="1"/>
      <p:bldP spid="14342" grpId="0" animBg="1"/>
      <p:bldP spid="14343" grpId="0" animBg="1"/>
      <p:bldP spid="1434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2">
            <a:extLst>
              <a:ext uri="{FF2B5EF4-FFF2-40B4-BE49-F238E27FC236}">
                <a16:creationId xmlns:a16="http://schemas.microsoft.com/office/drawing/2014/main" id="{736F5ECC-175E-41B1-BFA2-49F37C9061A1}"/>
              </a:ext>
            </a:extLst>
          </p:cNvPr>
          <p:cNvSpPr>
            <a:spLocks noChangeArrowheads="1"/>
          </p:cNvSpPr>
          <p:nvPr/>
        </p:nvSpPr>
        <p:spPr bwMode="auto">
          <a:xfrm>
            <a:off x="1332310" y="789385"/>
            <a:ext cx="5491163"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r>
              <a:rPr lang="en-US" altLang="zh-CN" b="1">
                <a:latin typeface="楷体" panose="02010609060101010101" pitchFamily="49" charset="-122"/>
                <a:ea typeface="楷体" panose="02010609060101010101" pitchFamily="49" charset="-122"/>
              </a:rPr>
              <a:t>3.你一定听说过《龟兔赛跑》的寓言故事吧？乌龟和兔子同时从起点跑出，兔子在远远超过乌龟后，便骄傲地睡大觉。当它睡醒后才发现：乌龟已经爬到了终点。关于这个赛跑过程，下列说法正确的是 （   ）</a:t>
            </a:r>
          </a:p>
          <a:p>
            <a:r>
              <a:rPr lang="en-US" altLang="zh-CN" b="1">
                <a:latin typeface="楷体" panose="02010609060101010101" pitchFamily="49" charset="-122"/>
                <a:ea typeface="楷体" panose="02010609060101010101" pitchFamily="49" charset="-122"/>
              </a:rPr>
              <a:t>A、兔子比乌龟跑得快   </a:t>
            </a:r>
          </a:p>
          <a:p>
            <a:r>
              <a:rPr lang="en-US" altLang="zh-CN" b="1">
                <a:latin typeface="楷体" panose="02010609060101010101" pitchFamily="49" charset="-122"/>
                <a:ea typeface="楷体" panose="02010609060101010101" pitchFamily="49" charset="-122"/>
              </a:rPr>
              <a:t>B、乌龟比兔子跑得快</a:t>
            </a:r>
          </a:p>
          <a:p>
            <a:r>
              <a:rPr lang="en-US" altLang="zh-CN" b="1">
                <a:latin typeface="楷体" panose="02010609060101010101" pitchFamily="49" charset="-122"/>
                <a:ea typeface="楷体" panose="02010609060101010101" pitchFamily="49" charset="-122"/>
              </a:rPr>
              <a:t>C、由于兔子中途睡觉了，所以无法比较</a:t>
            </a:r>
          </a:p>
          <a:p>
            <a:r>
              <a:rPr lang="en-US" altLang="zh-CN" b="1">
                <a:latin typeface="楷体" panose="02010609060101010101" pitchFamily="49" charset="-122"/>
                <a:ea typeface="楷体" panose="02010609060101010101" pitchFamily="49" charset="-122"/>
              </a:rPr>
              <a:t>D、乌龟的平均速度比兔子的平均速度大</a:t>
            </a:r>
          </a:p>
        </p:txBody>
      </p:sp>
      <p:sp>
        <p:nvSpPr>
          <p:cNvPr id="15363" name="矩形 18440">
            <a:extLst>
              <a:ext uri="{FF2B5EF4-FFF2-40B4-BE49-F238E27FC236}">
                <a16:creationId xmlns:a16="http://schemas.microsoft.com/office/drawing/2014/main" id="{ACC7BC0B-E8B1-4C9B-9FD3-7BAF6D5CC8E8}"/>
              </a:ext>
            </a:extLst>
          </p:cNvPr>
          <p:cNvSpPr/>
          <p:nvPr/>
        </p:nvSpPr>
        <p:spPr>
          <a:xfrm>
            <a:off x="5922169" y="1491854"/>
            <a:ext cx="646331" cy="600164"/>
          </a:xfrm>
          <a:prstGeom prst="rect">
            <a:avLst/>
          </a:prstGeom>
          <a:noFill/>
          <a:ln>
            <a:noFill/>
            <a:miter lim="800000"/>
          </a:ln>
        </p:spPr>
        <p:txBody>
          <a:bodyPr wrap="none">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宋体" pitchFamily="2" charset="-122"/>
              </a:defRPr>
            </a:lvl5pPr>
          </a:lstStyle>
          <a:p>
            <a:r>
              <a:rPr lang="en-US" altLang="zh-CN" sz="3300" b="1">
                <a:ln w="9525" cap="flat" cmpd="sng" algn="ctr">
                  <a:noFill/>
                  <a:prstDash val="solid"/>
                  <a:round/>
                  <a:headEnd type="none" w="med" len="med"/>
                  <a:tailEnd type="none" w="med" len="med"/>
                </a:ln>
                <a:solidFill>
                  <a:srgbClr val="000000"/>
                </a:solidFill>
                <a:latin typeface="楷体_GB2312"/>
                <a:ea typeface="楷体_GB2312"/>
                <a:sym typeface="Wingdings"/>
              </a:rPr>
              <a:t> D</a:t>
            </a:r>
          </a:p>
        </p:txBody>
      </p:sp>
      <p:sp>
        <p:nvSpPr>
          <p:cNvPr id="15364" name="内容占位符 2">
            <a:extLst>
              <a:ext uri="{FF2B5EF4-FFF2-40B4-BE49-F238E27FC236}">
                <a16:creationId xmlns:a16="http://schemas.microsoft.com/office/drawing/2014/main" id="{67C2F884-62EF-48F9-84A6-6F532C2A9AB2}"/>
              </a:ext>
            </a:extLst>
          </p:cNvPr>
          <p:cNvSpPr>
            <a:spLocks noGrp="1" noChangeArrowheads="1"/>
          </p:cNvSpPr>
          <p:nvPr/>
        </p:nvSpPr>
        <p:spPr bwMode="auto">
          <a:xfrm>
            <a:off x="2550319" y="3489723"/>
            <a:ext cx="3533775" cy="869156"/>
          </a:xfrm>
          <a:prstGeom prst="rect">
            <a:avLst/>
          </a:prstGeom>
          <a:noFill/>
          <a:ln w="9525" algn="ctr">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a:lstStyle/>
          <a:p>
            <a:r>
              <a:rPr lang="en-US" altLang="zh-CN" b="1">
                <a:solidFill>
                  <a:srgbClr val="00B050"/>
                </a:solidFill>
                <a:latin typeface="黑体" panose="02010609060101010101" pitchFamily="49" charset="-122"/>
                <a:ea typeface="黑体" panose="02010609060101010101" pitchFamily="49" charset="-122"/>
                <a:sym typeface="宋体" panose="02010600030101010101" pitchFamily="2" charset="-122"/>
              </a:rPr>
              <a:t>    注意：关于求平均速度的时间，指的是从开始到结束的时间，中间无论干什么都算在内。</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363"/>
                                        </p:tgtEl>
                                        <p:attrNameLst>
                                          <p:attrName>style.visibility</p:attrName>
                                        </p:attrNameLst>
                                      </p:cBhvr>
                                      <p:to>
                                        <p:strVal val="visible"/>
                                      </p:to>
                                    </p:set>
                                    <p:animEffect transition="in" filter="wipe(left)">
                                      <p:cBhvr>
                                        <p:cTn id="7" dur="500"/>
                                        <p:tgtEl>
                                          <p:spTgt spid="153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386" name="表格 2">
            <a:extLst>
              <a:ext uri="{FF2B5EF4-FFF2-40B4-BE49-F238E27FC236}">
                <a16:creationId xmlns:a16="http://schemas.microsoft.com/office/drawing/2014/main" id="{10B18DDD-038A-493B-B860-A3DC486853A4}"/>
              </a:ext>
            </a:extLst>
          </p:cNvPr>
          <p:cNvGraphicFramePr>
            <a:graphicFrameLocks noGrp="1"/>
          </p:cNvGraphicFramePr>
          <p:nvPr/>
        </p:nvGraphicFramePr>
        <p:xfrm>
          <a:off x="4518423" y="3542110"/>
          <a:ext cx="3044428" cy="1004888"/>
        </p:xfrm>
        <a:graphic>
          <a:graphicData uri="http://schemas.openxmlformats.org/drawingml/2006/table">
            <a:tbl>
              <a:tblPr/>
              <a:tblGrid>
                <a:gridCol w="745331">
                  <a:extLst>
                    <a:ext uri="{9D8B030D-6E8A-4147-A177-3AD203B41FA5}">
                      <a16:colId xmlns:a16="http://schemas.microsoft.com/office/drawing/2014/main" val="2316998096"/>
                    </a:ext>
                  </a:extLst>
                </a:gridCol>
                <a:gridCol w="1023938">
                  <a:extLst>
                    <a:ext uri="{9D8B030D-6E8A-4147-A177-3AD203B41FA5}">
                      <a16:colId xmlns:a16="http://schemas.microsoft.com/office/drawing/2014/main" val="957702499"/>
                    </a:ext>
                  </a:extLst>
                </a:gridCol>
                <a:gridCol w="1275159">
                  <a:extLst>
                    <a:ext uri="{9D8B030D-6E8A-4147-A177-3AD203B41FA5}">
                      <a16:colId xmlns:a16="http://schemas.microsoft.com/office/drawing/2014/main" val="2041011436"/>
                    </a:ext>
                  </a:extLst>
                </a:gridCol>
              </a:tblGrid>
              <a:tr h="251222">
                <a:tc>
                  <a:txBody>
                    <a:bodyPr/>
                    <a:lstStyle>
                      <a:lvl1pPr>
                        <a:spcBef>
                          <a:spcPct val="20000"/>
                        </a:spcBef>
                        <a:defRPr sz="2800">
                          <a:solidFill>
                            <a:srgbClr val="000000"/>
                          </a:solidFill>
                          <a:latin typeface="Arial" panose="020B0604020202020204" pitchFamily="34" charset="0"/>
                          <a:ea typeface="宋体" panose="02010600030101010101" pitchFamily="2" charset="-122"/>
                        </a:defRPr>
                      </a:lvl1pPr>
                      <a:lvl2pPr>
                        <a:spcBef>
                          <a:spcPct val="20000"/>
                        </a:spcBef>
                        <a:defRPr sz="2400">
                          <a:solidFill>
                            <a:srgbClr val="000000"/>
                          </a:solidFill>
                          <a:latin typeface="Arial" panose="020B0604020202020204" pitchFamily="34" charset="0"/>
                          <a:ea typeface="宋体" panose="02010600030101010101" pitchFamily="2" charset="-122"/>
                        </a:defRPr>
                      </a:lvl2pPr>
                      <a:lvl3pPr>
                        <a:spcBef>
                          <a:spcPct val="20000"/>
                        </a:spcBef>
                        <a:defRPr sz="2000">
                          <a:solidFill>
                            <a:srgbClr val="000000"/>
                          </a:solidFill>
                          <a:latin typeface="Arial" panose="020B0604020202020204" pitchFamily="34" charset="0"/>
                          <a:ea typeface="宋体" panose="02010600030101010101" pitchFamily="2" charset="-122"/>
                        </a:defRPr>
                      </a:lvl3pPr>
                      <a:lvl4pPr>
                        <a:spcBef>
                          <a:spcPct val="20000"/>
                        </a:spcBef>
                        <a:defRPr>
                          <a:solidFill>
                            <a:srgbClr val="000000"/>
                          </a:solidFill>
                          <a:latin typeface="Arial" panose="020B0604020202020204" pitchFamily="34" charset="0"/>
                          <a:ea typeface="宋体" panose="02010600030101010101" pitchFamily="2" charset="-122"/>
                        </a:defRPr>
                      </a:lvl4pPr>
                      <a:lvl5pPr>
                        <a:spcBef>
                          <a:spcPct val="20000"/>
                        </a:spcBef>
                        <a:defRPr>
                          <a:solidFill>
                            <a:srgbClr val="000000"/>
                          </a:solidFill>
                          <a:latin typeface="Arial" panose="020B0604020202020204" pitchFamily="34" charset="0"/>
                          <a:ea typeface="宋体" panose="02010600030101010101" pitchFamily="2" charset="-122"/>
                        </a:defRPr>
                      </a:lvl5pPr>
                      <a:lvl6pPr fontAlgn="base">
                        <a:spcBef>
                          <a:spcPct val="20000"/>
                        </a:spcBef>
                        <a:spcAft>
                          <a:spcPct val="0"/>
                        </a:spcAft>
                        <a:buSzPct val="100000"/>
                        <a:defRPr>
                          <a:solidFill>
                            <a:srgbClr val="000000"/>
                          </a:solidFill>
                          <a:latin typeface="Arial" panose="020B0604020202020204" pitchFamily="34" charset="0"/>
                          <a:ea typeface="宋体" panose="02010600030101010101" pitchFamily="2" charset="-122"/>
                        </a:defRPr>
                      </a:lvl6pPr>
                      <a:lvl7pPr fontAlgn="base">
                        <a:spcBef>
                          <a:spcPct val="20000"/>
                        </a:spcBef>
                        <a:spcAft>
                          <a:spcPct val="0"/>
                        </a:spcAft>
                        <a:buSzPct val="100000"/>
                        <a:defRPr>
                          <a:solidFill>
                            <a:srgbClr val="000000"/>
                          </a:solidFill>
                          <a:latin typeface="Arial" panose="020B0604020202020204" pitchFamily="34" charset="0"/>
                          <a:ea typeface="宋体" panose="02010600030101010101" pitchFamily="2" charset="-122"/>
                        </a:defRPr>
                      </a:lvl7pPr>
                      <a:lvl8pPr fontAlgn="base">
                        <a:spcBef>
                          <a:spcPct val="20000"/>
                        </a:spcBef>
                        <a:spcAft>
                          <a:spcPct val="0"/>
                        </a:spcAft>
                        <a:buSzPct val="100000"/>
                        <a:defRPr>
                          <a:solidFill>
                            <a:srgbClr val="000000"/>
                          </a:solidFill>
                          <a:latin typeface="Arial" panose="020B0604020202020204" pitchFamily="34" charset="0"/>
                          <a:ea typeface="宋体" panose="02010600030101010101" pitchFamily="2" charset="-122"/>
                        </a:defRPr>
                      </a:lvl8pPr>
                      <a:lvl9pPr fontAlgn="base">
                        <a:spcBef>
                          <a:spcPct val="20000"/>
                        </a:spcBef>
                        <a:spcAft>
                          <a:spcPct val="0"/>
                        </a:spcAft>
                        <a:buSzPct val="100000"/>
                        <a:defRPr>
                          <a:solidFill>
                            <a:srgbClr val="000000"/>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n-US" altLang="en-US" sz="1100" b="1" i="0" u="none" strike="noStrike" cap="none" normalizeH="0" baseline="0">
                          <a:ln>
                            <a:noFill/>
                          </a:ln>
                          <a:solidFill>
                            <a:srgbClr val="000000"/>
                          </a:solidFill>
                          <a:effectLst/>
                          <a:latin typeface="新宋体" panose="02010609030101010101" pitchFamily="49" charset="-122"/>
                          <a:ea typeface="新宋体" panose="02010609030101010101" pitchFamily="49" charset="-122"/>
                        </a:rPr>
                        <a:t>路程（m）</a:t>
                      </a:r>
                    </a:p>
                  </a:txBody>
                  <a:tcPr marL="14288" marR="14288" marT="14288" marB="1428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rgbClr val="000000"/>
                          </a:solidFill>
                          <a:latin typeface="Arial" panose="020B0604020202020204" pitchFamily="34" charset="0"/>
                          <a:ea typeface="宋体" panose="02010600030101010101" pitchFamily="2" charset="-122"/>
                        </a:defRPr>
                      </a:lvl1pPr>
                      <a:lvl2pPr>
                        <a:spcBef>
                          <a:spcPct val="20000"/>
                        </a:spcBef>
                        <a:defRPr sz="2400">
                          <a:solidFill>
                            <a:srgbClr val="000000"/>
                          </a:solidFill>
                          <a:latin typeface="Arial" panose="020B0604020202020204" pitchFamily="34" charset="0"/>
                          <a:ea typeface="宋体" panose="02010600030101010101" pitchFamily="2" charset="-122"/>
                        </a:defRPr>
                      </a:lvl2pPr>
                      <a:lvl3pPr>
                        <a:spcBef>
                          <a:spcPct val="20000"/>
                        </a:spcBef>
                        <a:defRPr sz="2000">
                          <a:solidFill>
                            <a:srgbClr val="000000"/>
                          </a:solidFill>
                          <a:latin typeface="Arial" panose="020B0604020202020204" pitchFamily="34" charset="0"/>
                          <a:ea typeface="宋体" panose="02010600030101010101" pitchFamily="2" charset="-122"/>
                        </a:defRPr>
                      </a:lvl3pPr>
                      <a:lvl4pPr>
                        <a:spcBef>
                          <a:spcPct val="20000"/>
                        </a:spcBef>
                        <a:defRPr>
                          <a:solidFill>
                            <a:srgbClr val="000000"/>
                          </a:solidFill>
                          <a:latin typeface="Arial" panose="020B0604020202020204" pitchFamily="34" charset="0"/>
                          <a:ea typeface="宋体" panose="02010600030101010101" pitchFamily="2" charset="-122"/>
                        </a:defRPr>
                      </a:lvl4pPr>
                      <a:lvl5pPr>
                        <a:spcBef>
                          <a:spcPct val="20000"/>
                        </a:spcBef>
                        <a:defRPr>
                          <a:solidFill>
                            <a:srgbClr val="000000"/>
                          </a:solidFill>
                          <a:latin typeface="Arial" panose="020B0604020202020204" pitchFamily="34" charset="0"/>
                          <a:ea typeface="宋体" panose="02010600030101010101" pitchFamily="2" charset="-122"/>
                        </a:defRPr>
                      </a:lvl5pPr>
                      <a:lvl6pPr fontAlgn="base">
                        <a:spcBef>
                          <a:spcPct val="20000"/>
                        </a:spcBef>
                        <a:spcAft>
                          <a:spcPct val="0"/>
                        </a:spcAft>
                        <a:buSzPct val="100000"/>
                        <a:defRPr>
                          <a:solidFill>
                            <a:srgbClr val="000000"/>
                          </a:solidFill>
                          <a:latin typeface="Arial" panose="020B0604020202020204" pitchFamily="34" charset="0"/>
                          <a:ea typeface="宋体" panose="02010600030101010101" pitchFamily="2" charset="-122"/>
                        </a:defRPr>
                      </a:lvl6pPr>
                      <a:lvl7pPr fontAlgn="base">
                        <a:spcBef>
                          <a:spcPct val="20000"/>
                        </a:spcBef>
                        <a:spcAft>
                          <a:spcPct val="0"/>
                        </a:spcAft>
                        <a:buSzPct val="100000"/>
                        <a:defRPr>
                          <a:solidFill>
                            <a:srgbClr val="000000"/>
                          </a:solidFill>
                          <a:latin typeface="Arial" panose="020B0604020202020204" pitchFamily="34" charset="0"/>
                          <a:ea typeface="宋体" panose="02010600030101010101" pitchFamily="2" charset="-122"/>
                        </a:defRPr>
                      </a:lvl7pPr>
                      <a:lvl8pPr fontAlgn="base">
                        <a:spcBef>
                          <a:spcPct val="20000"/>
                        </a:spcBef>
                        <a:spcAft>
                          <a:spcPct val="0"/>
                        </a:spcAft>
                        <a:buSzPct val="100000"/>
                        <a:defRPr>
                          <a:solidFill>
                            <a:srgbClr val="000000"/>
                          </a:solidFill>
                          <a:latin typeface="Arial" panose="020B0604020202020204" pitchFamily="34" charset="0"/>
                          <a:ea typeface="宋体" panose="02010600030101010101" pitchFamily="2" charset="-122"/>
                        </a:defRPr>
                      </a:lvl8pPr>
                      <a:lvl9pPr fontAlgn="base">
                        <a:spcBef>
                          <a:spcPct val="20000"/>
                        </a:spcBef>
                        <a:spcAft>
                          <a:spcPct val="0"/>
                        </a:spcAft>
                        <a:buSzPct val="100000"/>
                        <a:defRPr>
                          <a:solidFill>
                            <a:srgbClr val="000000"/>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n-US" altLang="en-US" sz="1100" b="1" i="0" u="none" strike="noStrike" cap="none" normalizeH="0" baseline="0">
                          <a:ln>
                            <a:noFill/>
                          </a:ln>
                          <a:solidFill>
                            <a:srgbClr val="000000"/>
                          </a:solidFill>
                          <a:effectLst/>
                          <a:latin typeface="新宋体" panose="02010609030101010101" pitchFamily="49" charset="-122"/>
                          <a:ea typeface="新宋体" panose="02010609030101010101" pitchFamily="49" charset="-122"/>
                        </a:rPr>
                        <a:t>时间（s）</a:t>
                      </a:r>
                    </a:p>
                  </a:txBody>
                  <a:tcPr marL="14288" marR="14288" marT="14288" marB="1428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rgbClr val="000000"/>
                          </a:solidFill>
                          <a:latin typeface="Arial" panose="020B0604020202020204" pitchFamily="34" charset="0"/>
                          <a:ea typeface="宋体" panose="02010600030101010101" pitchFamily="2" charset="-122"/>
                        </a:defRPr>
                      </a:lvl1pPr>
                      <a:lvl2pPr>
                        <a:spcBef>
                          <a:spcPct val="20000"/>
                        </a:spcBef>
                        <a:defRPr sz="2400">
                          <a:solidFill>
                            <a:srgbClr val="000000"/>
                          </a:solidFill>
                          <a:latin typeface="Arial" panose="020B0604020202020204" pitchFamily="34" charset="0"/>
                          <a:ea typeface="宋体" panose="02010600030101010101" pitchFamily="2" charset="-122"/>
                        </a:defRPr>
                      </a:lvl2pPr>
                      <a:lvl3pPr>
                        <a:spcBef>
                          <a:spcPct val="20000"/>
                        </a:spcBef>
                        <a:defRPr sz="2000">
                          <a:solidFill>
                            <a:srgbClr val="000000"/>
                          </a:solidFill>
                          <a:latin typeface="Arial" panose="020B0604020202020204" pitchFamily="34" charset="0"/>
                          <a:ea typeface="宋体" panose="02010600030101010101" pitchFamily="2" charset="-122"/>
                        </a:defRPr>
                      </a:lvl3pPr>
                      <a:lvl4pPr>
                        <a:spcBef>
                          <a:spcPct val="20000"/>
                        </a:spcBef>
                        <a:defRPr>
                          <a:solidFill>
                            <a:srgbClr val="000000"/>
                          </a:solidFill>
                          <a:latin typeface="Arial" panose="020B0604020202020204" pitchFamily="34" charset="0"/>
                          <a:ea typeface="宋体" panose="02010600030101010101" pitchFamily="2" charset="-122"/>
                        </a:defRPr>
                      </a:lvl4pPr>
                      <a:lvl5pPr>
                        <a:spcBef>
                          <a:spcPct val="20000"/>
                        </a:spcBef>
                        <a:defRPr>
                          <a:solidFill>
                            <a:srgbClr val="000000"/>
                          </a:solidFill>
                          <a:latin typeface="Arial" panose="020B0604020202020204" pitchFamily="34" charset="0"/>
                          <a:ea typeface="宋体" panose="02010600030101010101" pitchFamily="2" charset="-122"/>
                        </a:defRPr>
                      </a:lvl5pPr>
                      <a:lvl6pPr fontAlgn="base">
                        <a:spcBef>
                          <a:spcPct val="20000"/>
                        </a:spcBef>
                        <a:spcAft>
                          <a:spcPct val="0"/>
                        </a:spcAft>
                        <a:buSzPct val="100000"/>
                        <a:defRPr>
                          <a:solidFill>
                            <a:srgbClr val="000000"/>
                          </a:solidFill>
                          <a:latin typeface="Arial" panose="020B0604020202020204" pitchFamily="34" charset="0"/>
                          <a:ea typeface="宋体" panose="02010600030101010101" pitchFamily="2" charset="-122"/>
                        </a:defRPr>
                      </a:lvl6pPr>
                      <a:lvl7pPr fontAlgn="base">
                        <a:spcBef>
                          <a:spcPct val="20000"/>
                        </a:spcBef>
                        <a:spcAft>
                          <a:spcPct val="0"/>
                        </a:spcAft>
                        <a:buSzPct val="100000"/>
                        <a:defRPr>
                          <a:solidFill>
                            <a:srgbClr val="000000"/>
                          </a:solidFill>
                          <a:latin typeface="Arial" panose="020B0604020202020204" pitchFamily="34" charset="0"/>
                          <a:ea typeface="宋体" panose="02010600030101010101" pitchFamily="2" charset="-122"/>
                        </a:defRPr>
                      </a:lvl7pPr>
                      <a:lvl8pPr fontAlgn="base">
                        <a:spcBef>
                          <a:spcPct val="20000"/>
                        </a:spcBef>
                        <a:spcAft>
                          <a:spcPct val="0"/>
                        </a:spcAft>
                        <a:buSzPct val="100000"/>
                        <a:defRPr>
                          <a:solidFill>
                            <a:srgbClr val="000000"/>
                          </a:solidFill>
                          <a:latin typeface="Arial" panose="020B0604020202020204" pitchFamily="34" charset="0"/>
                          <a:ea typeface="宋体" panose="02010600030101010101" pitchFamily="2" charset="-122"/>
                        </a:defRPr>
                      </a:lvl8pPr>
                      <a:lvl9pPr fontAlgn="base">
                        <a:spcBef>
                          <a:spcPct val="20000"/>
                        </a:spcBef>
                        <a:spcAft>
                          <a:spcPct val="0"/>
                        </a:spcAft>
                        <a:buSzPct val="100000"/>
                        <a:defRPr>
                          <a:solidFill>
                            <a:srgbClr val="000000"/>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n-US" altLang="en-US" sz="1100" b="1" i="0" u="none" strike="noStrike" cap="none" normalizeH="0" baseline="0">
                          <a:ln>
                            <a:noFill/>
                          </a:ln>
                          <a:solidFill>
                            <a:srgbClr val="000000"/>
                          </a:solidFill>
                          <a:effectLst/>
                          <a:latin typeface="新宋体" panose="02010609030101010101" pitchFamily="49" charset="-122"/>
                          <a:ea typeface="新宋体" panose="02010609030101010101" pitchFamily="49" charset="-122"/>
                        </a:rPr>
                        <a:t>平均速度（m/s）</a:t>
                      </a:r>
                    </a:p>
                  </a:txBody>
                  <a:tcPr marL="14288" marR="14288" marT="14288" marB="1428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24950169"/>
                  </a:ext>
                </a:extLst>
              </a:tr>
              <a:tr h="251222">
                <a:tc>
                  <a:txBody>
                    <a:bodyPr/>
                    <a:lstStyle>
                      <a:lvl1pPr>
                        <a:spcBef>
                          <a:spcPct val="20000"/>
                        </a:spcBef>
                        <a:defRPr sz="2800">
                          <a:solidFill>
                            <a:srgbClr val="000000"/>
                          </a:solidFill>
                          <a:latin typeface="Arial" panose="020B0604020202020204" pitchFamily="34" charset="0"/>
                          <a:ea typeface="宋体" panose="02010600030101010101" pitchFamily="2" charset="-122"/>
                        </a:defRPr>
                      </a:lvl1pPr>
                      <a:lvl2pPr>
                        <a:spcBef>
                          <a:spcPct val="20000"/>
                        </a:spcBef>
                        <a:defRPr sz="2400">
                          <a:solidFill>
                            <a:srgbClr val="000000"/>
                          </a:solidFill>
                          <a:latin typeface="Arial" panose="020B0604020202020204" pitchFamily="34" charset="0"/>
                          <a:ea typeface="宋体" panose="02010600030101010101" pitchFamily="2" charset="-122"/>
                        </a:defRPr>
                      </a:lvl2pPr>
                      <a:lvl3pPr>
                        <a:spcBef>
                          <a:spcPct val="20000"/>
                        </a:spcBef>
                        <a:defRPr sz="2000">
                          <a:solidFill>
                            <a:srgbClr val="000000"/>
                          </a:solidFill>
                          <a:latin typeface="Arial" panose="020B0604020202020204" pitchFamily="34" charset="0"/>
                          <a:ea typeface="宋体" panose="02010600030101010101" pitchFamily="2" charset="-122"/>
                        </a:defRPr>
                      </a:lvl3pPr>
                      <a:lvl4pPr>
                        <a:spcBef>
                          <a:spcPct val="20000"/>
                        </a:spcBef>
                        <a:defRPr>
                          <a:solidFill>
                            <a:srgbClr val="000000"/>
                          </a:solidFill>
                          <a:latin typeface="Arial" panose="020B0604020202020204" pitchFamily="34" charset="0"/>
                          <a:ea typeface="宋体" panose="02010600030101010101" pitchFamily="2" charset="-122"/>
                        </a:defRPr>
                      </a:lvl4pPr>
                      <a:lvl5pPr>
                        <a:spcBef>
                          <a:spcPct val="20000"/>
                        </a:spcBef>
                        <a:defRPr>
                          <a:solidFill>
                            <a:srgbClr val="000000"/>
                          </a:solidFill>
                          <a:latin typeface="Arial" panose="020B0604020202020204" pitchFamily="34" charset="0"/>
                          <a:ea typeface="宋体" panose="02010600030101010101" pitchFamily="2" charset="-122"/>
                        </a:defRPr>
                      </a:lvl5pPr>
                      <a:lvl6pPr fontAlgn="base">
                        <a:spcBef>
                          <a:spcPct val="20000"/>
                        </a:spcBef>
                        <a:spcAft>
                          <a:spcPct val="0"/>
                        </a:spcAft>
                        <a:buSzPct val="100000"/>
                        <a:defRPr>
                          <a:solidFill>
                            <a:srgbClr val="000000"/>
                          </a:solidFill>
                          <a:latin typeface="Arial" panose="020B0604020202020204" pitchFamily="34" charset="0"/>
                          <a:ea typeface="宋体" panose="02010600030101010101" pitchFamily="2" charset="-122"/>
                        </a:defRPr>
                      </a:lvl6pPr>
                      <a:lvl7pPr fontAlgn="base">
                        <a:spcBef>
                          <a:spcPct val="20000"/>
                        </a:spcBef>
                        <a:spcAft>
                          <a:spcPct val="0"/>
                        </a:spcAft>
                        <a:buSzPct val="100000"/>
                        <a:defRPr>
                          <a:solidFill>
                            <a:srgbClr val="000000"/>
                          </a:solidFill>
                          <a:latin typeface="Arial" panose="020B0604020202020204" pitchFamily="34" charset="0"/>
                          <a:ea typeface="宋体" panose="02010600030101010101" pitchFamily="2" charset="-122"/>
                        </a:defRPr>
                      </a:lvl7pPr>
                      <a:lvl8pPr fontAlgn="base">
                        <a:spcBef>
                          <a:spcPct val="20000"/>
                        </a:spcBef>
                        <a:spcAft>
                          <a:spcPct val="0"/>
                        </a:spcAft>
                        <a:buSzPct val="100000"/>
                        <a:defRPr>
                          <a:solidFill>
                            <a:srgbClr val="000000"/>
                          </a:solidFill>
                          <a:latin typeface="Arial" panose="020B0604020202020204" pitchFamily="34" charset="0"/>
                          <a:ea typeface="宋体" panose="02010600030101010101" pitchFamily="2" charset="-122"/>
                        </a:defRPr>
                      </a:lvl8pPr>
                      <a:lvl9pPr fontAlgn="base">
                        <a:spcBef>
                          <a:spcPct val="20000"/>
                        </a:spcBef>
                        <a:spcAft>
                          <a:spcPct val="0"/>
                        </a:spcAft>
                        <a:buSzPct val="100000"/>
                        <a:defRPr>
                          <a:solidFill>
                            <a:srgbClr val="000000"/>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n-US" altLang="zh-CN" sz="1100" b="1" i="0" u="none" strike="noStrike" cap="none" normalizeH="0" baseline="0">
                          <a:ln>
                            <a:noFill/>
                          </a:ln>
                          <a:solidFill>
                            <a:srgbClr val="000000"/>
                          </a:solidFill>
                          <a:effectLst/>
                          <a:latin typeface="新宋体" panose="02010609030101010101" pitchFamily="49" charset="-122"/>
                          <a:ea typeface="新宋体" panose="02010609030101010101" pitchFamily="49" charset="-122"/>
                        </a:rPr>
                        <a:t>sAB＝0.6</a:t>
                      </a:r>
                    </a:p>
                  </a:txBody>
                  <a:tcPr marL="14288" marR="14288" marT="14288" marB="1428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rgbClr val="000000"/>
                          </a:solidFill>
                          <a:latin typeface="Arial" panose="020B0604020202020204" pitchFamily="34" charset="0"/>
                          <a:ea typeface="宋体" panose="02010600030101010101" pitchFamily="2" charset="-122"/>
                        </a:defRPr>
                      </a:lvl1pPr>
                      <a:lvl2pPr>
                        <a:spcBef>
                          <a:spcPct val="20000"/>
                        </a:spcBef>
                        <a:defRPr sz="2400">
                          <a:solidFill>
                            <a:srgbClr val="000000"/>
                          </a:solidFill>
                          <a:latin typeface="Arial" panose="020B0604020202020204" pitchFamily="34" charset="0"/>
                          <a:ea typeface="宋体" panose="02010600030101010101" pitchFamily="2" charset="-122"/>
                        </a:defRPr>
                      </a:lvl2pPr>
                      <a:lvl3pPr>
                        <a:spcBef>
                          <a:spcPct val="20000"/>
                        </a:spcBef>
                        <a:defRPr sz="2000">
                          <a:solidFill>
                            <a:srgbClr val="000000"/>
                          </a:solidFill>
                          <a:latin typeface="Arial" panose="020B0604020202020204" pitchFamily="34" charset="0"/>
                          <a:ea typeface="宋体" panose="02010600030101010101" pitchFamily="2" charset="-122"/>
                        </a:defRPr>
                      </a:lvl3pPr>
                      <a:lvl4pPr>
                        <a:spcBef>
                          <a:spcPct val="20000"/>
                        </a:spcBef>
                        <a:defRPr>
                          <a:solidFill>
                            <a:srgbClr val="000000"/>
                          </a:solidFill>
                          <a:latin typeface="Arial" panose="020B0604020202020204" pitchFamily="34" charset="0"/>
                          <a:ea typeface="宋体" panose="02010600030101010101" pitchFamily="2" charset="-122"/>
                        </a:defRPr>
                      </a:lvl4pPr>
                      <a:lvl5pPr>
                        <a:spcBef>
                          <a:spcPct val="20000"/>
                        </a:spcBef>
                        <a:defRPr>
                          <a:solidFill>
                            <a:srgbClr val="000000"/>
                          </a:solidFill>
                          <a:latin typeface="Arial" panose="020B0604020202020204" pitchFamily="34" charset="0"/>
                          <a:ea typeface="宋体" panose="02010600030101010101" pitchFamily="2" charset="-122"/>
                        </a:defRPr>
                      </a:lvl5pPr>
                      <a:lvl6pPr fontAlgn="base">
                        <a:spcBef>
                          <a:spcPct val="20000"/>
                        </a:spcBef>
                        <a:spcAft>
                          <a:spcPct val="0"/>
                        </a:spcAft>
                        <a:buSzPct val="100000"/>
                        <a:defRPr>
                          <a:solidFill>
                            <a:srgbClr val="000000"/>
                          </a:solidFill>
                          <a:latin typeface="Arial" panose="020B0604020202020204" pitchFamily="34" charset="0"/>
                          <a:ea typeface="宋体" panose="02010600030101010101" pitchFamily="2" charset="-122"/>
                        </a:defRPr>
                      </a:lvl6pPr>
                      <a:lvl7pPr fontAlgn="base">
                        <a:spcBef>
                          <a:spcPct val="20000"/>
                        </a:spcBef>
                        <a:spcAft>
                          <a:spcPct val="0"/>
                        </a:spcAft>
                        <a:buSzPct val="100000"/>
                        <a:defRPr>
                          <a:solidFill>
                            <a:srgbClr val="000000"/>
                          </a:solidFill>
                          <a:latin typeface="Arial" panose="020B0604020202020204" pitchFamily="34" charset="0"/>
                          <a:ea typeface="宋体" panose="02010600030101010101" pitchFamily="2" charset="-122"/>
                        </a:defRPr>
                      </a:lvl7pPr>
                      <a:lvl8pPr fontAlgn="base">
                        <a:spcBef>
                          <a:spcPct val="20000"/>
                        </a:spcBef>
                        <a:spcAft>
                          <a:spcPct val="0"/>
                        </a:spcAft>
                        <a:buSzPct val="100000"/>
                        <a:defRPr>
                          <a:solidFill>
                            <a:srgbClr val="000000"/>
                          </a:solidFill>
                          <a:latin typeface="Arial" panose="020B0604020202020204" pitchFamily="34" charset="0"/>
                          <a:ea typeface="宋体" panose="02010600030101010101" pitchFamily="2" charset="-122"/>
                        </a:defRPr>
                      </a:lvl8pPr>
                      <a:lvl9pPr fontAlgn="base">
                        <a:spcBef>
                          <a:spcPct val="20000"/>
                        </a:spcBef>
                        <a:spcAft>
                          <a:spcPct val="0"/>
                        </a:spcAft>
                        <a:buSzPct val="100000"/>
                        <a:defRPr>
                          <a:solidFill>
                            <a:srgbClr val="000000"/>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n-US" altLang="zh-CN" sz="1100" b="1" i="0" u="none" strike="noStrike" cap="none" normalizeH="0" baseline="0">
                          <a:ln>
                            <a:noFill/>
                          </a:ln>
                          <a:solidFill>
                            <a:srgbClr val="000000"/>
                          </a:solidFill>
                          <a:effectLst/>
                          <a:latin typeface="新宋体" panose="02010609030101010101" pitchFamily="49" charset="-122"/>
                          <a:ea typeface="新宋体" panose="02010609030101010101" pitchFamily="49" charset="-122"/>
                        </a:rPr>
                        <a:t>tAB＝1.5</a:t>
                      </a:r>
                    </a:p>
                  </a:txBody>
                  <a:tcPr marL="14288" marR="14288" marT="14288" marB="1428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rgbClr val="000000"/>
                          </a:solidFill>
                          <a:latin typeface="Arial" panose="020B0604020202020204" pitchFamily="34" charset="0"/>
                          <a:ea typeface="宋体" panose="02010600030101010101" pitchFamily="2" charset="-122"/>
                        </a:defRPr>
                      </a:lvl1pPr>
                      <a:lvl2pPr>
                        <a:spcBef>
                          <a:spcPct val="20000"/>
                        </a:spcBef>
                        <a:defRPr sz="2400">
                          <a:solidFill>
                            <a:srgbClr val="000000"/>
                          </a:solidFill>
                          <a:latin typeface="Arial" panose="020B0604020202020204" pitchFamily="34" charset="0"/>
                          <a:ea typeface="宋体" panose="02010600030101010101" pitchFamily="2" charset="-122"/>
                        </a:defRPr>
                      </a:lvl2pPr>
                      <a:lvl3pPr>
                        <a:spcBef>
                          <a:spcPct val="20000"/>
                        </a:spcBef>
                        <a:defRPr sz="2000">
                          <a:solidFill>
                            <a:srgbClr val="000000"/>
                          </a:solidFill>
                          <a:latin typeface="Arial" panose="020B0604020202020204" pitchFamily="34" charset="0"/>
                          <a:ea typeface="宋体" panose="02010600030101010101" pitchFamily="2" charset="-122"/>
                        </a:defRPr>
                      </a:lvl3pPr>
                      <a:lvl4pPr>
                        <a:spcBef>
                          <a:spcPct val="20000"/>
                        </a:spcBef>
                        <a:defRPr>
                          <a:solidFill>
                            <a:srgbClr val="000000"/>
                          </a:solidFill>
                          <a:latin typeface="Arial" panose="020B0604020202020204" pitchFamily="34" charset="0"/>
                          <a:ea typeface="宋体" panose="02010600030101010101" pitchFamily="2" charset="-122"/>
                        </a:defRPr>
                      </a:lvl4pPr>
                      <a:lvl5pPr>
                        <a:spcBef>
                          <a:spcPct val="20000"/>
                        </a:spcBef>
                        <a:defRPr>
                          <a:solidFill>
                            <a:srgbClr val="000000"/>
                          </a:solidFill>
                          <a:latin typeface="Arial" panose="020B0604020202020204" pitchFamily="34" charset="0"/>
                          <a:ea typeface="宋体" panose="02010600030101010101" pitchFamily="2" charset="-122"/>
                        </a:defRPr>
                      </a:lvl5pPr>
                      <a:lvl6pPr fontAlgn="base">
                        <a:spcBef>
                          <a:spcPct val="20000"/>
                        </a:spcBef>
                        <a:spcAft>
                          <a:spcPct val="0"/>
                        </a:spcAft>
                        <a:buSzPct val="100000"/>
                        <a:defRPr>
                          <a:solidFill>
                            <a:srgbClr val="000000"/>
                          </a:solidFill>
                          <a:latin typeface="Arial" panose="020B0604020202020204" pitchFamily="34" charset="0"/>
                          <a:ea typeface="宋体" panose="02010600030101010101" pitchFamily="2" charset="-122"/>
                        </a:defRPr>
                      </a:lvl6pPr>
                      <a:lvl7pPr fontAlgn="base">
                        <a:spcBef>
                          <a:spcPct val="20000"/>
                        </a:spcBef>
                        <a:spcAft>
                          <a:spcPct val="0"/>
                        </a:spcAft>
                        <a:buSzPct val="100000"/>
                        <a:defRPr>
                          <a:solidFill>
                            <a:srgbClr val="000000"/>
                          </a:solidFill>
                          <a:latin typeface="Arial" panose="020B0604020202020204" pitchFamily="34" charset="0"/>
                          <a:ea typeface="宋体" panose="02010600030101010101" pitchFamily="2" charset="-122"/>
                        </a:defRPr>
                      </a:lvl7pPr>
                      <a:lvl8pPr fontAlgn="base">
                        <a:spcBef>
                          <a:spcPct val="20000"/>
                        </a:spcBef>
                        <a:spcAft>
                          <a:spcPct val="0"/>
                        </a:spcAft>
                        <a:buSzPct val="100000"/>
                        <a:defRPr>
                          <a:solidFill>
                            <a:srgbClr val="000000"/>
                          </a:solidFill>
                          <a:latin typeface="Arial" panose="020B0604020202020204" pitchFamily="34" charset="0"/>
                          <a:ea typeface="宋体" panose="02010600030101010101" pitchFamily="2" charset="-122"/>
                        </a:defRPr>
                      </a:lvl8pPr>
                      <a:lvl9pPr fontAlgn="base">
                        <a:spcBef>
                          <a:spcPct val="20000"/>
                        </a:spcBef>
                        <a:spcAft>
                          <a:spcPct val="0"/>
                        </a:spcAft>
                        <a:buSzPct val="100000"/>
                        <a:defRPr>
                          <a:solidFill>
                            <a:srgbClr val="000000"/>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n-US" altLang="zh-CN" sz="1100" b="1" i="0" u="none" strike="noStrike" cap="none" normalizeH="0" baseline="0">
                          <a:ln>
                            <a:noFill/>
                          </a:ln>
                          <a:solidFill>
                            <a:srgbClr val="000000"/>
                          </a:solidFill>
                          <a:effectLst/>
                          <a:latin typeface="新宋体" panose="02010609030101010101" pitchFamily="49" charset="-122"/>
                          <a:ea typeface="新宋体" panose="02010609030101010101" pitchFamily="49" charset="-122"/>
                        </a:rPr>
                        <a:t>vAB＝0.4</a:t>
                      </a:r>
                    </a:p>
                  </a:txBody>
                  <a:tcPr marL="14288" marR="14288" marT="14288" marB="1428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33502075"/>
                  </a:ext>
                </a:extLst>
              </a:tr>
              <a:tr h="251222">
                <a:tc>
                  <a:txBody>
                    <a:bodyPr/>
                    <a:lstStyle>
                      <a:lvl1pPr>
                        <a:spcBef>
                          <a:spcPct val="20000"/>
                        </a:spcBef>
                        <a:defRPr sz="2800">
                          <a:solidFill>
                            <a:srgbClr val="000000"/>
                          </a:solidFill>
                          <a:latin typeface="Arial" panose="020B0604020202020204" pitchFamily="34" charset="0"/>
                          <a:ea typeface="宋体" panose="02010600030101010101" pitchFamily="2" charset="-122"/>
                        </a:defRPr>
                      </a:lvl1pPr>
                      <a:lvl2pPr>
                        <a:spcBef>
                          <a:spcPct val="20000"/>
                        </a:spcBef>
                        <a:defRPr sz="2400">
                          <a:solidFill>
                            <a:srgbClr val="000000"/>
                          </a:solidFill>
                          <a:latin typeface="Arial" panose="020B0604020202020204" pitchFamily="34" charset="0"/>
                          <a:ea typeface="宋体" panose="02010600030101010101" pitchFamily="2" charset="-122"/>
                        </a:defRPr>
                      </a:lvl2pPr>
                      <a:lvl3pPr>
                        <a:spcBef>
                          <a:spcPct val="20000"/>
                        </a:spcBef>
                        <a:defRPr sz="2000">
                          <a:solidFill>
                            <a:srgbClr val="000000"/>
                          </a:solidFill>
                          <a:latin typeface="Arial" panose="020B0604020202020204" pitchFamily="34" charset="0"/>
                          <a:ea typeface="宋体" panose="02010600030101010101" pitchFamily="2" charset="-122"/>
                        </a:defRPr>
                      </a:lvl3pPr>
                      <a:lvl4pPr>
                        <a:spcBef>
                          <a:spcPct val="20000"/>
                        </a:spcBef>
                        <a:defRPr>
                          <a:solidFill>
                            <a:srgbClr val="000000"/>
                          </a:solidFill>
                          <a:latin typeface="Arial" panose="020B0604020202020204" pitchFamily="34" charset="0"/>
                          <a:ea typeface="宋体" panose="02010600030101010101" pitchFamily="2" charset="-122"/>
                        </a:defRPr>
                      </a:lvl4pPr>
                      <a:lvl5pPr>
                        <a:spcBef>
                          <a:spcPct val="20000"/>
                        </a:spcBef>
                        <a:defRPr>
                          <a:solidFill>
                            <a:srgbClr val="000000"/>
                          </a:solidFill>
                          <a:latin typeface="Arial" panose="020B0604020202020204" pitchFamily="34" charset="0"/>
                          <a:ea typeface="宋体" panose="02010600030101010101" pitchFamily="2" charset="-122"/>
                        </a:defRPr>
                      </a:lvl5pPr>
                      <a:lvl6pPr fontAlgn="base">
                        <a:spcBef>
                          <a:spcPct val="20000"/>
                        </a:spcBef>
                        <a:spcAft>
                          <a:spcPct val="0"/>
                        </a:spcAft>
                        <a:buSzPct val="100000"/>
                        <a:defRPr>
                          <a:solidFill>
                            <a:srgbClr val="000000"/>
                          </a:solidFill>
                          <a:latin typeface="Arial" panose="020B0604020202020204" pitchFamily="34" charset="0"/>
                          <a:ea typeface="宋体" panose="02010600030101010101" pitchFamily="2" charset="-122"/>
                        </a:defRPr>
                      </a:lvl6pPr>
                      <a:lvl7pPr fontAlgn="base">
                        <a:spcBef>
                          <a:spcPct val="20000"/>
                        </a:spcBef>
                        <a:spcAft>
                          <a:spcPct val="0"/>
                        </a:spcAft>
                        <a:buSzPct val="100000"/>
                        <a:defRPr>
                          <a:solidFill>
                            <a:srgbClr val="000000"/>
                          </a:solidFill>
                          <a:latin typeface="Arial" panose="020B0604020202020204" pitchFamily="34" charset="0"/>
                          <a:ea typeface="宋体" panose="02010600030101010101" pitchFamily="2" charset="-122"/>
                        </a:defRPr>
                      </a:lvl7pPr>
                      <a:lvl8pPr fontAlgn="base">
                        <a:spcBef>
                          <a:spcPct val="20000"/>
                        </a:spcBef>
                        <a:spcAft>
                          <a:spcPct val="0"/>
                        </a:spcAft>
                        <a:buSzPct val="100000"/>
                        <a:defRPr>
                          <a:solidFill>
                            <a:srgbClr val="000000"/>
                          </a:solidFill>
                          <a:latin typeface="Arial" panose="020B0604020202020204" pitchFamily="34" charset="0"/>
                          <a:ea typeface="宋体" panose="02010600030101010101" pitchFamily="2" charset="-122"/>
                        </a:defRPr>
                      </a:lvl8pPr>
                      <a:lvl9pPr fontAlgn="base">
                        <a:spcBef>
                          <a:spcPct val="20000"/>
                        </a:spcBef>
                        <a:spcAft>
                          <a:spcPct val="0"/>
                        </a:spcAft>
                        <a:buSzPct val="100000"/>
                        <a:defRPr>
                          <a:solidFill>
                            <a:srgbClr val="000000"/>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n-US" altLang="zh-CN" sz="1100" b="1" i="0" u="none" strike="noStrike" cap="none" normalizeH="0" baseline="0">
                          <a:ln>
                            <a:noFill/>
                          </a:ln>
                          <a:solidFill>
                            <a:srgbClr val="000000"/>
                          </a:solidFill>
                          <a:effectLst/>
                          <a:latin typeface="新宋体" panose="02010609030101010101" pitchFamily="49" charset="-122"/>
                          <a:ea typeface="新宋体" panose="02010609030101010101" pitchFamily="49" charset="-122"/>
                        </a:rPr>
                        <a:t>sAC＝1.2</a:t>
                      </a:r>
                    </a:p>
                  </a:txBody>
                  <a:tcPr marL="14288" marR="14288" marT="14288" marB="1428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rgbClr val="000000"/>
                          </a:solidFill>
                          <a:latin typeface="Arial" panose="020B0604020202020204" pitchFamily="34" charset="0"/>
                          <a:ea typeface="宋体" panose="02010600030101010101" pitchFamily="2" charset="-122"/>
                        </a:defRPr>
                      </a:lvl1pPr>
                      <a:lvl2pPr>
                        <a:spcBef>
                          <a:spcPct val="20000"/>
                        </a:spcBef>
                        <a:defRPr sz="2400">
                          <a:solidFill>
                            <a:srgbClr val="000000"/>
                          </a:solidFill>
                          <a:latin typeface="Arial" panose="020B0604020202020204" pitchFamily="34" charset="0"/>
                          <a:ea typeface="宋体" panose="02010600030101010101" pitchFamily="2" charset="-122"/>
                        </a:defRPr>
                      </a:lvl2pPr>
                      <a:lvl3pPr>
                        <a:spcBef>
                          <a:spcPct val="20000"/>
                        </a:spcBef>
                        <a:defRPr sz="2000">
                          <a:solidFill>
                            <a:srgbClr val="000000"/>
                          </a:solidFill>
                          <a:latin typeface="Arial" panose="020B0604020202020204" pitchFamily="34" charset="0"/>
                          <a:ea typeface="宋体" panose="02010600030101010101" pitchFamily="2" charset="-122"/>
                        </a:defRPr>
                      </a:lvl3pPr>
                      <a:lvl4pPr>
                        <a:spcBef>
                          <a:spcPct val="20000"/>
                        </a:spcBef>
                        <a:defRPr>
                          <a:solidFill>
                            <a:srgbClr val="000000"/>
                          </a:solidFill>
                          <a:latin typeface="Arial" panose="020B0604020202020204" pitchFamily="34" charset="0"/>
                          <a:ea typeface="宋体" panose="02010600030101010101" pitchFamily="2" charset="-122"/>
                        </a:defRPr>
                      </a:lvl4pPr>
                      <a:lvl5pPr>
                        <a:spcBef>
                          <a:spcPct val="20000"/>
                        </a:spcBef>
                        <a:defRPr>
                          <a:solidFill>
                            <a:srgbClr val="000000"/>
                          </a:solidFill>
                          <a:latin typeface="Arial" panose="020B0604020202020204" pitchFamily="34" charset="0"/>
                          <a:ea typeface="宋体" panose="02010600030101010101" pitchFamily="2" charset="-122"/>
                        </a:defRPr>
                      </a:lvl5pPr>
                      <a:lvl6pPr fontAlgn="base">
                        <a:spcBef>
                          <a:spcPct val="20000"/>
                        </a:spcBef>
                        <a:spcAft>
                          <a:spcPct val="0"/>
                        </a:spcAft>
                        <a:buSzPct val="100000"/>
                        <a:defRPr>
                          <a:solidFill>
                            <a:srgbClr val="000000"/>
                          </a:solidFill>
                          <a:latin typeface="Arial" panose="020B0604020202020204" pitchFamily="34" charset="0"/>
                          <a:ea typeface="宋体" panose="02010600030101010101" pitchFamily="2" charset="-122"/>
                        </a:defRPr>
                      </a:lvl6pPr>
                      <a:lvl7pPr fontAlgn="base">
                        <a:spcBef>
                          <a:spcPct val="20000"/>
                        </a:spcBef>
                        <a:spcAft>
                          <a:spcPct val="0"/>
                        </a:spcAft>
                        <a:buSzPct val="100000"/>
                        <a:defRPr>
                          <a:solidFill>
                            <a:srgbClr val="000000"/>
                          </a:solidFill>
                          <a:latin typeface="Arial" panose="020B0604020202020204" pitchFamily="34" charset="0"/>
                          <a:ea typeface="宋体" panose="02010600030101010101" pitchFamily="2" charset="-122"/>
                        </a:defRPr>
                      </a:lvl7pPr>
                      <a:lvl8pPr fontAlgn="base">
                        <a:spcBef>
                          <a:spcPct val="20000"/>
                        </a:spcBef>
                        <a:spcAft>
                          <a:spcPct val="0"/>
                        </a:spcAft>
                        <a:buSzPct val="100000"/>
                        <a:defRPr>
                          <a:solidFill>
                            <a:srgbClr val="000000"/>
                          </a:solidFill>
                          <a:latin typeface="Arial" panose="020B0604020202020204" pitchFamily="34" charset="0"/>
                          <a:ea typeface="宋体" panose="02010600030101010101" pitchFamily="2" charset="-122"/>
                        </a:defRPr>
                      </a:lvl8pPr>
                      <a:lvl9pPr fontAlgn="base">
                        <a:spcBef>
                          <a:spcPct val="20000"/>
                        </a:spcBef>
                        <a:spcAft>
                          <a:spcPct val="0"/>
                        </a:spcAft>
                        <a:buSzPct val="100000"/>
                        <a:defRPr>
                          <a:solidFill>
                            <a:srgbClr val="000000"/>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n-US" altLang="zh-CN" sz="1100" b="1" i="0" u="none" strike="noStrike" cap="none" normalizeH="0" baseline="0">
                          <a:ln>
                            <a:noFill/>
                          </a:ln>
                          <a:solidFill>
                            <a:srgbClr val="000000"/>
                          </a:solidFill>
                          <a:effectLst/>
                          <a:latin typeface="新宋体" panose="02010609030101010101" pitchFamily="49" charset="-122"/>
                          <a:ea typeface="新宋体" panose="02010609030101010101" pitchFamily="49" charset="-122"/>
                        </a:rPr>
                        <a:t>tAC＝2.0</a:t>
                      </a:r>
                    </a:p>
                  </a:txBody>
                  <a:tcPr marL="14288" marR="14288" marT="14288" marB="1428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rgbClr val="000000"/>
                          </a:solidFill>
                          <a:latin typeface="Arial" panose="020B0604020202020204" pitchFamily="34" charset="0"/>
                          <a:ea typeface="宋体" panose="02010600030101010101" pitchFamily="2" charset="-122"/>
                        </a:defRPr>
                      </a:lvl1pPr>
                      <a:lvl2pPr>
                        <a:spcBef>
                          <a:spcPct val="20000"/>
                        </a:spcBef>
                        <a:defRPr sz="2400">
                          <a:solidFill>
                            <a:srgbClr val="000000"/>
                          </a:solidFill>
                          <a:latin typeface="Arial" panose="020B0604020202020204" pitchFamily="34" charset="0"/>
                          <a:ea typeface="宋体" panose="02010600030101010101" pitchFamily="2" charset="-122"/>
                        </a:defRPr>
                      </a:lvl2pPr>
                      <a:lvl3pPr>
                        <a:spcBef>
                          <a:spcPct val="20000"/>
                        </a:spcBef>
                        <a:defRPr sz="2000">
                          <a:solidFill>
                            <a:srgbClr val="000000"/>
                          </a:solidFill>
                          <a:latin typeface="Arial" panose="020B0604020202020204" pitchFamily="34" charset="0"/>
                          <a:ea typeface="宋体" panose="02010600030101010101" pitchFamily="2" charset="-122"/>
                        </a:defRPr>
                      </a:lvl3pPr>
                      <a:lvl4pPr>
                        <a:spcBef>
                          <a:spcPct val="20000"/>
                        </a:spcBef>
                        <a:defRPr>
                          <a:solidFill>
                            <a:srgbClr val="000000"/>
                          </a:solidFill>
                          <a:latin typeface="Arial" panose="020B0604020202020204" pitchFamily="34" charset="0"/>
                          <a:ea typeface="宋体" panose="02010600030101010101" pitchFamily="2" charset="-122"/>
                        </a:defRPr>
                      </a:lvl4pPr>
                      <a:lvl5pPr>
                        <a:spcBef>
                          <a:spcPct val="20000"/>
                        </a:spcBef>
                        <a:defRPr>
                          <a:solidFill>
                            <a:srgbClr val="000000"/>
                          </a:solidFill>
                          <a:latin typeface="Arial" panose="020B0604020202020204" pitchFamily="34" charset="0"/>
                          <a:ea typeface="宋体" panose="02010600030101010101" pitchFamily="2" charset="-122"/>
                        </a:defRPr>
                      </a:lvl5pPr>
                      <a:lvl6pPr fontAlgn="base">
                        <a:spcBef>
                          <a:spcPct val="20000"/>
                        </a:spcBef>
                        <a:spcAft>
                          <a:spcPct val="0"/>
                        </a:spcAft>
                        <a:buSzPct val="100000"/>
                        <a:defRPr>
                          <a:solidFill>
                            <a:srgbClr val="000000"/>
                          </a:solidFill>
                          <a:latin typeface="Arial" panose="020B0604020202020204" pitchFamily="34" charset="0"/>
                          <a:ea typeface="宋体" panose="02010600030101010101" pitchFamily="2" charset="-122"/>
                        </a:defRPr>
                      </a:lvl6pPr>
                      <a:lvl7pPr fontAlgn="base">
                        <a:spcBef>
                          <a:spcPct val="20000"/>
                        </a:spcBef>
                        <a:spcAft>
                          <a:spcPct val="0"/>
                        </a:spcAft>
                        <a:buSzPct val="100000"/>
                        <a:defRPr>
                          <a:solidFill>
                            <a:srgbClr val="000000"/>
                          </a:solidFill>
                          <a:latin typeface="Arial" panose="020B0604020202020204" pitchFamily="34" charset="0"/>
                          <a:ea typeface="宋体" panose="02010600030101010101" pitchFamily="2" charset="-122"/>
                        </a:defRPr>
                      </a:lvl7pPr>
                      <a:lvl8pPr fontAlgn="base">
                        <a:spcBef>
                          <a:spcPct val="20000"/>
                        </a:spcBef>
                        <a:spcAft>
                          <a:spcPct val="0"/>
                        </a:spcAft>
                        <a:buSzPct val="100000"/>
                        <a:defRPr>
                          <a:solidFill>
                            <a:srgbClr val="000000"/>
                          </a:solidFill>
                          <a:latin typeface="Arial" panose="020B0604020202020204" pitchFamily="34" charset="0"/>
                          <a:ea typeface="宋体" panose="02010600030101010101" pitchFamily="2" charset="-122"/>
                        </a:defRPr>
                      </a:lvl8pPr>
                      <a:lvl9pPr fontAlgn="base">
                        <a:spcBef>
                          <a:spcPct val="20000"/>
                        </a:spcBef>
                        <a:spcAft>
                          <a:spcPct val="0"/>
                        </a:spcAft>
                        <a:buSzPct val="100000"/>
                        <a:defRPr>
                          <a:solidFill>
                            <a:srgbClr val="000000"/>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n-US" altLang="zh-CN" sz="1100" b="1" i="0" u="none" strike="noStrike" cap="none" normalizeH="0" baseline="0">
                          <a:ln>
                            <a:noFill/>
                          </a:ln>
                          <a:solidFill>
                            <a:srgbClr val="000000"/>
                          </a:solidFill>
                          <a:effectLst/>
                          <a:latin typeface="新宋体" panose="02010609030101010101" pitchFamily="49" charset="-122"/>
                          <a:ea typeface="新宋体" panose="02010609030101010101" pitchFamily="49" charset="-122"/>
                        </a:rPr>
                        <a:t>vAC＝0.6</a:t>
                      </a:r>
                    </a:p>
                  </a:txBody>
                  <a:tcPr marL="14288" marR="14288" marT="14288" marB="1428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95254334"/>
                  </a:ext>
                </a:extLst>
              </a:tr>
              <a:tr h="251222">
                <a:tc>
                  <a:txBody>
                    <a:bodyPr/>
                    <a:lstStyle>
                      <a:lvl1pPr>
                        <a:spcBef>
                          <a:spcPct val="20000"/>
                        </a:spcBef>
                        <a:defRPr sz="2800">
                          <a:solidFill>
                            <a:srgbClr val="000000"/>
                          </a:solidFill>
                          <a:latin typeface="Arial" panose="020B0604020202020204" pitchFamily="34" charset="0"/>
                          <a:ea typeface="宋体" panose="02010600030101010101" pitchFamily="2" charset="-122"/>
                        </a:defRPr>
                      </a:lvl1pPr>
                      <a:lvl2pPr>
                        <a:spcBef>
                          <a:spcPct val="20000"/>
                        </a:spcBef>
                        <a:defRPr sz="2400">
                          <a:solidFill>
                            <a:srgbClr val="000000"/>
                          </a:solidFill>
                          <a:latin typeface="Arial" panose="020B0604020202020204" pitchFamily="34" charset="0"/>
                          <a:ea typeface="宋体" panose="02010600030101010101" pitchFamily="2" charset="-122"/>
                        </a:defRPr>
                      </a:lvl2pPr>
                      <a:lvl3pPr>
                        <a:spcBef>
                          <a:spcPct val="20000"/>
                        </a:spcBef>
                        <a:defRPr sz="2000">
                          <a:solidFill>
                            <a:srgbClr val="000000"/>
                          </a:solidFill>
                          <a:latin typeface="Arial" panose="020B0604020202020204" pitchFamily="34" charset="0"/>
                          <a:ea typeface="宋体" panose="02010600030101010101" pitchFamily="2" charset="-122"/>
                        </a:defRPr>
                      </a:lvl3pPr>
                      <a:lvl4pPr>
                        <a:spcBef>
                          <a:spcPct val="20000"/>
                        </a:spcBef>
                        <a:defRPr>
                          <a:solidFill>
                            <a:srgbClr val="000000"/>
                          </a:solidFill>
                          <a:latin typeface="Arial" panose="020B0604020202020204" pitchFamily="34" charset="0"/>
                          <a:ea typeface="宋体" panose="02010600030101010101" pitchFamily="2" charset="-122"/>
                        </a:defRPr>
                      </a:lvl4pPr>
                      <a:lvl5pPr>
                        <a:spcBef>
                          <a:spcPct val="20000"/>
                        </a:spcBef>
                        <a:defRPr>
                          <a:solidFill>
                            <a:srgbClr val="000000"/>
                          </a:solidFill>
                          <a:latin typeface="Arial" panose="020B0604020202020204" pitchFamily="34" charset="0"/>
                          <a:ea typeface="宋体" panose="02010600030101010101" pitchFamily="2" charset="-122"/>
                        </a:defRPr>
                      </a:lvl5pPr>
                      <a:lvl6pPr fontAlgn="base">
                        <a:spcBef>
                          <a:spcPct val="20000"/>
                        </a:spcBef>
                        <a:spcAft>
                          <a:spcPct val="0"/>
                        </a:spcAft>
                        <a:buSzPct val="100000"/>
                        <a:defRPr>
                          <a:solidFill>
                            <a:srgbClr val="000000"/>
                          </a:solidFill>
                          <a:latin typeface="Arial" panose="020B0604020202020204" pitchFamily="34" charset="0"/>
                          <a:ea typeface="宋体" panose="02010600030101010101" pitchFamily="2" charset="-122"/>
                        </a:defRPr>
                      </a:lvl6pPr>
                      <a:lvl7pPr fontAlgn="base">
                        <a:spcBef>
                          <a:spcPct val="20000"/>
                        </a:spcBef>
                        <a:spcAft>
                          <a:spcPct val="0"/>
                        </a:spcAft>
                        <a:buSzPct val="100000"/>
                        <a:defRPr>
                          <a:solidFill>
                            <a:srgbClr val="000000"/>
                          </a:solidFill>
                          <a:latin typeface="Arial" panose="020B0604020202020204" pitchFamily="34" charset="0"/>
                          <a:ea typeface="宋体" panose="02010600030101010101" pitchFamily="2" charset="-122"/>
                        </a:defRPr>
                      </a:lvl7pPr>
                      <a:lvl8pPr fontAlgn="base">
                        <a:spcBef>
                          <a:spcPct val="20000"/>
                        </a:spcBef>
                        <a:spcAft>
                          <a:spcPct val="0"/>
                        </a:spcAft>
                        <a:buSzPct val="100000"/>
                        <a:defRPr>
                          <a:solidFill>
                            <a:srgbClr val="000000"/>
                          </a:solidFill>
                          <a:latin typeface="Arial" panose="020B0604020202020204" pitchFamily="34" charset="0"/>
                          <a:ea typeface="宋体" panose="02010600030101010101" pitchFamily="2" charset="-122"/>
                        </a:defRPr>
                      </a:lvl8pPr>
                      <a:lvl9pPr fontAlgn="base">
                        <a:spcBef>
                          <a:spcPct val="20000"/>
                        </a:spcBef>
                        <a:spcAft>
                          <a:spcPct val="0"/>
                        </a:spcAft>
                        <a:buSzPct val="100000"/>
                        <a:defRPr>
                          <a:solidFill>
                            <a:srgbClr val="000000"/>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n-US" altLang="zh-CN" sz="1100" b="1" i="0" u="none" strike="noStrike" cap="none" normalizeH="0" baseline="0">
                          <a:ln>
                            <a:noFill/>
                          </a:ln>
                          <a:solidFill>
                            <a:srgbClr val="000000"/>
                          </a:solidFill>
                          <a:effectLst/>
                          <a:latin typeface="新宋体" panose="02010609030101010101" pitchFamily="49" charset="-122"/>
                          <a:ea typeface="新宋体" panose="02010609030101010101" pitchFamily="49" charset="-122"/>
                        </a:rPr>
                        <a:t>sBC＝0.6</a:t>
                      </a:r>
                    </a:p>
                  </a:txBody>
                  <a:tcPr marL="14288" marR="14288" marT="14288" marB="1428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rgbClr val="000000"/>
                          </a:solidFill>
                          <a:latin typeface="Arial" panose="020B0604020202020204" pitchFamily="34" charset="0"/>
                          <a:ea typeface="宋体" panose="02010600030101010101" pitchFamily="2" charset="-122"/>
                        </a:defRPr>
                      </a:lvl1pPr>
                      <a:lvl2pPr>
                        <a:spcBef>
                          <a:spcPct val="20000"/>
                        </a:spcBef>
                        <a:defRPr sz="2400">
                          <a:solidFill>
                            <a:srgbClr val="000000"/>
                          </a:solidFill>
                          <a:latin typeface="Arial" panose="020B0604020202020204" pitchFamily="34" charset="0"/>
                          <a:ea typeface="宋体" panose="02010600030101010101" pitchFamily="2" charset="-122"/>
                        </a:defRPr>
                      </a:lvl2pPr>
                      <a:lvl3pPr>
                        <a:spcBef>
                          <a:spcPct val="20000"/>
                        </a:spcBef>
                        <a:defRPr sz="2000">
                          <a:solidFill>
                            <a:srgbClr val="000000"/>
                          </a:solidFill>
                          <a:latin typeface="Arial" panose="020B0604020202020204" pitchFamily="34" charset="0"/>
                          <a:ea typeface="宋体" panose="02010600030101010101" pitchFamily="2" charset="-122"/>
                        </a:defRPr>
                      </a:lvl3pPr>
                      <a:lvl4pPr>
                        <a:spcBef>
                          <a:spcPct val="20000"/>
                        </a:spcBef>
                        <a:defRPr>
                          <a:solidFill>
                            <a:srgbClr val="000000"/>
                          </a:solidFill>
                          <a:latin typeface="Arial" panose="020B0604020202020204" pitchFamily="34" charset="0"/>
                          <a:ea typeface="宋体" panose="02010600030101010101" pitchFamily="2" charset="-122"/>
                        </a:defRPr>
                      </a:lvl4pPr>
                      <a:lvl5pPr>
                        <a:spcBef>
                          <a:spcPct val="20000"/>
                        </a:spcBef>
                        <a:defRPr>
                          <a:solidFill>
                            <a:srgbClr val="000000"/>
                          </a:solidFill>
                          <a:latin typeface="Arial" panose="020B0604020202020204" pitchFamily="34" charset="0"/>
                          <a:ea typeface="宋体" panose="02010600030101010101" pitchFamily="2" charset="-122"/>
                        </a:defRPr>
                      </a:lvl5pPr>
                      <a:lvl6pPr fontAlgn="base">
                        <a:spcBef>
                          <a:spcPct val="20000"/>
                        </a:spcBef>
                        <a:spcAft>
                          <a:spcPct val="0"/>
                        </a:spcAft>
                        <a:buSzPct val="100000"/>
                        <a:defRPr>
                          <a:solidFill>
                            <a:srgbClr val="000000"/>
                          </a:solidFill>
                          <a:latin typeface="Arial" panose="020B0604020202020204" pitchFamily="34" charset="0"/>
                          <a:ea typeface="宋体" panose="02010600030101010101" pitchFamily="2" charset="-122"/>
                        </a:defRPr>
                      </a:lvl6pPr>
                      <a:lvl7pPr fontAlgn="base">
                        <a:spcBef>
                          <a:spcPct val="20000"/>
                        </a:spcBef>
                        <a:spcAft>
                          <a:spcPct val="0"/>
                        </a:spcAft>
                        <a:buSzPct val="100000"/>
                        <a:defRPr>
                          <a:solidFill>
                            <a:srgbClr val="000000"/>
                          </a:solidFill>
                          <a:latin typeface="Arial" panose="020B0604020202020204" pitchFamily="34" charset="0"/>
                          <a:ea typeface="宋体" panose="02010600030101010101" pitchFamily="2" charset="-122"/>
                        </a:defRPr>
                      </a:lvl7pPr>
                      <a:lvl8pPr fontAlgn="base">
                        <a:spcBef>
                          <a:spcPct val="20000"/>
                        </a:spcBef>
                        <a:spcAft>
                          <a:spcPct val="0"/>
                        </a:spcAft>
                        <a:buSzPct val="100000"/>
                        <a:defRPr>
                          <a:solidFill>
                            <a:srgbClr val="000000"/>
                          </a:solidFill>
                          <a:latin typeface="Arial" panose="020B0604020202020204" pitchFamily="34" charset="0"/>
                          <a:ea typeface="宋体" panose="02010600030101010101" pitchFamily="2" charset="-122"/>
                        </a:defRPr>
                      </a:lvl8pPr>
                      <a:lvl9pPr fontAlgn="base">
                        <a:spcBef>
                          <a:spcPct val="20000"/>
                        </a:spcBef>
                        <a:spcAft>
                          <a:spcPct val="0"/>
                        </a:spcAft>
                        <a:buSzPct val="100000"/>
                        <a:defRPr>
                          <a:solidFill>
                            <a:srgbClr val="000000"/>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n-US" altLang="zh-CN" sz="1100" b="1" i="0" u="none" strike="noStrike" cap="none" normalizeH="0" baseline="0">
                          <a:ln>
                            <a:noFill/>
                          </a:ln>
                          <a:solidFill>
                            <a:srgbClr val="000000"/>
                          </a:solidFill>
                          <a:effectLst/>
                          <a:latin typeface="新宋体" panose="02010609030101010101" pitchFamily="49" charset="-122"/>
                          <a:ea typeface="新宋体" panose="02010609030101010101" pitchFamily="49" charset="-122"/>
                        </a:rPr>
                        <a:t>tBC＝　0.5　</a:t>
                      </a:r>
                    </a:p>
                  </a:txBody>
                  <a:tcPr marL="14288" marR="14288" marT="14288" marB="1428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rgbClr val="000000"/>
                          </a:solidFill>
                          <a:latin typeface="Arial" panose="020B0604020202020204" pitchFamily="34" charset="0"/>
                          <a:ea typeface="宋体" panose="02010600030101010101" pitchFamily="2" charset="-122"/>
                        </a:defRPr>
                      </a:lvl1pPr>
                      <a:lvl2pPr>
                        <a:spcBef>
                          <a:spcPct val="20000"/>
                        </a:spcBef>
                        <a:defRPr sz="2400">
                          <a:solidFill>
                            <a:srgbClr val="000000"/>
                          </a:solidFill>
                          <a:latin typeface="Arial" panose="020B0604020202020204" pitchFamily="34" charset="0"/>
                          <a:ea typeface="宋体" panose="02010600030101010101" pitchFamily="2" charset="-122"/>
                        </a:defRPr>
                      </a:lvl2pPr>
                      <a:lvl3pPr>
                        <a:spcBef>
                          <a:spcPct val="20000"/>
                        </a:spcBef>
                        <a:defRPr sz="2000">
                          <a:solidFill>
                            <a:srgbClr val="000000"/>
                          </a:solidFill>
                          <a:latin typeface="Arial" panose="020B0604020202020204" pitchFamily="34" charset="0"/>
                          <a:ea typeface="宋体" panose="02010600030101010101" pitchFamily="2" charset="-122"/>
                        </a:defRPr>
                      </a:lvl3pPr>
                      <a:lvl4pPr>
                        <a:spcBef>
                          <a:spcPct val="20000"/>
                        </a:spcBef>
                        <a:defRPr>
                          <a:solidFill>
                            <a:srgbClr val="000000"/>
                          </a:solidFill>
                          <a:latin typeface="Arial" panose="020B0604020202020204" pitchFamily="34" charset="0"/>
                          <a:ea typeface="宋体" panose="02010600030101010101" pitchFamily="2" charset="-122"/>
                        </a:defRPr>
                      </a:lvl4pPr>
                      <a:lvl5pPr>
                        <a:spcBef>
                          <a:spcPct val="20000"/>
                        </a:spcBef>
                        <a:defRPr>
                          <a:solidFill>
                            <a:srgbClr val="000000"/>
                          </a:solidFill>
                          <a:latin typeface="Arial" panose="020B0604020202020204" pitchFamily="34" charset="0"/>
                          <a:ea typeface="宋体" panose="02010600030101010101" pitchFamily="2" charset="-122"/>
                        </a:defRPr>
                      </a:lvl5pPr>
                      <a:lvl6pPr fontAlgn="base">
                        <a:spcBef>
                          <a:spcPct val="20000"/>
                        </a:spcBef>
                        <a:spcAft>
                          <a:spcPct val="0"/>
                        </a:spcAft>
                        <a:buSzPct val="100000"/>
                        <a:defRPr>
                          <a:solidFill>
                            <a:srgbClr val="000000"/>
                          </a:solidFill>
                          <a:latin typeface="Arial" panose="020B0604020202020204" pitchFamily="34" charset="0"/>
                          <a:ea typeface="宋体" panose="02010600030101010101" pitchFamily="2" charset="-122"/>
                        </a:defRPr>
                      </a:lvl6pPr>
                      <a:lvl7pPr fontAlgn="base">
                        <a:spcBef>
                          <a:spcPct val="20000"/>
                        </a:spcBef>
                        <a:spcAft>
                          <a:spcPct val="0"/>
                        </a:spcAft>
                        <a:buSzPct val="100000"/>
                        <a:defRPr>
                          <a:solidFill>
                            <a:srgbClr val="000000"/>
                          </a:solidFill>
                          <a:latin typeface="Arial" panose="020B0604020202020204" pitchFamily="34" charset="0"/>
                          <a:ea typeface="宋体" panose="02010600030101010101" pitchFamily="2" charset="-122"/>
                        </a:defRPr>
                      </a:lvl7pPr>
                      <a:lvl8pPr fontAlgn="base">
                        <a:spcBef>
                          <a:spcPct val="20000"/>
                        </a:spcBef>
                        <a:spcAft>
                          <a:spcPct val="0"/>
                        </a:spcAft>
                        <a:buSzPct val="100000"/>
                        <a:defRPr>
                          <a:solidFill>
                            <a:srgbClr val="000000"/>
                          </a:solidFill>
                          <a:latin typeface="Arial" panose="020B0604020202020204" pitchFamily="34" charset="0"/>
                          <a:ea typeface="宋体" panose="02010600030101010101" pitchFamily="2" charset="-122"/>
                        </a:defRPr>
                      </a:lvl8pPr>
                      <a:lvl9pPr fontAlgn="base">
                        <a:spcBef>
                          <a:spcPct val="20000"/>
                        </a:spcBef>
                        <a:spcAft>
                          <a:spcPct val="0"/>
                        </a:spcAft>
                        <a:buSzPct val="100000"/>
                        <a:defRPr>
                          <a:solidFill>
                            <a:srgbClr val="000000"/>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n-US" altLang="zh-CN" sz="1100" b="1" i="0" u="none" strike="noStrike" cap="none" normalizeH="0" baseline="0">
                          <a:ln>
                            <a:noFill/>
                          </a:ln>
                          <a:solidFill>
                            <a:srgbClr val="000000"/>
                          </a:solidFill>
                          <a:effectLst/>
                          <a:latin typeface="新宋体" panose="02010609030101010101" pitchFamily="49" charset="-122"/>
                          <a:ea typeface="新宋体" panose="02010609030101010101" pitchFamily="49" charset="-122"/>
                        </a:rPr>
                        <a:t>vBC＝　1.2　</a:t>
                      </a:r>
                    </a:p>
                  </a:txBody>
                  <a:tcPr marL="14288" marR="14288" marT="14288" marB="1428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95142127"/>
                  </a:ext>
                </a:extLst>
              </a:tr>
            </a:tbl>
          </a:graphicData>
        </a:graphic>
      </p:graphicFrame>
      <p:sp>
        <p:nvSpPr>
          <p:cNvPr id="16408" name="文本框 3">
            <a:extLst>
              <a:ext uri="{FF2B5EF4-FFF2-40B4-BE49-F238E27FC236}">
                <a16:creationId xmlns:a16="http://schemas.microsoft.com/office/drawing/2014/main" id="{0F0A90A7-1B42-46F6-A354-A96D1FAE570E}"/>
              </a:ext>
            </a:extLst>
          </p:cNvPr>
          <p:cNvSpPr/>
          <p:nvPr/>
        </p:nvSpPr>
        <p:spPr>
          <a:xfrm>
            <a:off x="1325167" y="898922"/>
            <a:ext cx="6460331" cy="2308324"/>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宋体" pitchFamily="2" charset="-122"/>
              </a:defRPr>
            </a:lvl5pPr>
          </a:lstStyle>
          <a:p>
            <a:r>
              <a:rPr lang="en-US" altLang="zh-CN" b="1">
                <a:ln w="9525" cap="flat" cmpd="sng" algn="ctr">
                  <a:noFill/>
                  <a:prstDash val="solid"/>
                  <a:round/>
                  <a:headEnd type="none" w="med" len="med"/>
                  <a:tailEnd type="none" w="med" len="med"/>
                </a:ln>
                <a:solidFill>
                  <a:srgbClr val="000000"/>
                </a:solidFill>
                <a:latin typeface="楷体" pitchFamily="49" charset="-122"/>
                <a:ea typeface="楷体" pitchFamily="49" charset="-122"/>
                <a:sym typeface="+mn-ea"/>
              </a:rPr>
              <a:t>4．在“测量物体运动的平均速度”实验中。</a:t>
            </a:r>
          </a:p>
          <a:p>
            <a:r>
              <a:rPr lang="en-US" altLang="zh-CN" b="1">
                <a:ln w="9525" cap="flat" cmpd="sng" algn="ctr">
                  <a:noFill/>
                  <a:prstDash val="solid"/>
                  <a:round/>
                  <a:headEnd type="none" w="med" len="med"/>
                  <a:tailEnd type="none" w="med" len="med"/>
                </a:ln>
                <a:solidFill>
                  <a:srgbClr val="000000"/>
                </a:solidFill>
                <a:latin typeface="楷体" pitchFamily="49" charset="-122"/>
                <a:ea typeface="楷体" pitchFamily="49" charset="-122"/>
                <a:sym typeface="+mn-ea"/>
              </a:rPr>
              <a:t>（1）如图，让小球从A处沿斜面顶端由静止开始滚下，B为斜面的中点。实验数据如表，则小球经BC段的时间tBC＝    　s，平均速度vBC＝　  　m/s。 </a:t>
            </a:r>
          </a:p>
          <a:p>
            <a:r>
              <a:rPr lang="en-US" altLang="zh-CN" b="1">
                <a:ln w="9525" cap="flat" cmpd="sng" algn="ctr">
                  <a:noFill/>
                  <a:prstDash val="solid"/>
                  <a:round/>
                  <a:headEnd type="none" w="med" len="med"/>
                  <a:tailEnd type="none" w="med" len="med"/>
                </a:ln>
                <a:solidFill>
                  <a:srgbClr val="000000"/>
                </a:solidFill>
                <a:latin typeface="楷体" pitchFamily="49" charset="-122"/>
                <a:ea typeface="楷体" pitchFamily="49" charset="-122"/>
                <a:sym typeface="+mn-ea"/>
              </a:rPr>
              <a:t>（2）选择坡度较小的斜面，主要目的是为了便于测量   　  ，小球从A处沿斜面顶端由静止开始运动1s时的速度　    （选填“大于”、“小于”或“等于”）小球从A处沿斜面顶端由静止开始运动到B点时的速度。</a:t>
            </a:r>
          </a:p>
        </p:txBody>
      </p:sp>
      <p:pic>
        <p:nvPicPr>
          <p:cNvPr id="16409" name="图片 4">
            <a:extLst>
              <a:ext uri="{FF2B5EF4-FFF2-40B4-BE49-F238E27FC236}">
                <a16:creationId xmlns:a16="http://schemas.microsoft.com/office/drawing/2014/main" id="{9374FC5F-C73E-4AB1-BB00-96A711F486F8}"/>
              </a:ext>
            </a:extLst>
          </p:cNvPr>
          <p:cNvPicPr>
            <a:picLocks noChangeArrowheads="1"/>
          </p:cNvPicPr>
          <p:nvPr/>
        </p:nvPicPr>
        <p:blipFill>
          <a:blip r:embed="rId2">
            <a:lum bright="-6000" contrast="30000"/>
            <a:extLst>
              <a:ext uri="{28A0092B-C50C-407E-A947-70E740481C1C}">
                <a14:useLocalDpi xmlns:a14="http://schemas.microsoft.com/office/drawing/2010/main" val="0"/>
              </a:ext>
            </a:extLst>
          </a:blip>
          <a:srcRect/>
          <a:stretch>
            <a:fillRect/>
          </a:stretch>
        </p:blipFill>
        <p:spPr bwMode="auto">
          <a:xfrm>
            <a:off x="1654969" y="3630217"/>
            <a:ext cx="2300288" cy="829865"/>
          </a:xfrm>
          <a:prstGeom prst="rect">
            <a:avLst/>
          </a:prstGeom>
          <a:noFill/>
          <a:ln w="952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16410" name="矩形 18440">
            <a:extLst>
              <a:ext uri="{FF2B5EF4-FFF2-40B4-BE49-F238E27FC236}">
                <a16:creationId xmlns:a16="http://schemas.microsoft.com/office/drawing/2014/main" id="{5DD4AF7D-5C7C-4941-A69C-94F97B215541}"/>
              </a:ext>
            </a:extLst>
          </p:cNvPr>
          <p:cNvSpPr/>
          <p:nvPr/>
        </p:nvSpPr>
        <p:spPr>
          <a:xfrm>
            <a:off x="6516292" y="1437085"/>
            <a:ext cx="729687" cy="415498"/>
          </a:xfrm>
          <a:prstGeom prst="rect">
            <a:avLst/>
          </a:prstGeom>
          <a:noFill/>
          <a:ln>
            <a:noFill/>
            <a:miter lim="800000"/>
          </a:ln>
        </p:spPr>
        <p:txBody>
          <a:bodyPr wrap="none">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宋体" pitchFamily="2" charset="-122"/>
              </a:defRPr>
            </a:lvl5pPr>
          </a:lstStyle>
          <a:p>
            <a:r>
              <a:rPr lang="en-US" altLang="zh-CN" sz="2100" b="1">
                <a:ln w="9525" cap="flat" cmpd="sng" algn="ctr">
                  <a:noFill/>
                  <a:prstDash val="solid"/>
                  <a:round/>
                  <a:headEnd type="none" w="med" len="med"/>
                  <a:tailEnd type="none" w="med" len="med"/>
                </a:ln>
                <a:solidFill>
                  <a:srgbClr val="FF0000"/>
                </a:solidFill>
                <a:latin typeface="黑体" pitchFamily="49" charset="-122"/>
                <a:ea typeface="黑体" pitchFamily="49" charset="-122"/>
                <a:sym typeface="Wingdings"/>
              </a:rPr>
              <a:t>0.5 </a:t>
            </a:r>
          </a:p>
        </p:txBody>
      </p:sp>
      <p:sp>
        <p:nvSpPr>
          <p:cNvPr id="16411" name="矩形 5">
            <a:extLst>
              <a:ext uri="{FF2B5EF4-FFF2-40B4-BE49-F238E27FC236}">
                <a16:creationId xmlns:a16="http://schemas.microsoft.com/office/drawing/2014/main" id="{DCFF7F60-4326-4F63-B99E-A22780394DA0}"/>
              </a:ext>
            </a:extLst>
          </p:cNvPr>
          <p:cNvSpPr/>
          <p:nvPr/>
        </p:nvSpPr>
        <p:spPr>
          <a:xfrm>
            <a:off x="2896792" y="1707356"/>
            <a:ext cx="729687" cy="415498"/>
          </a:xfrm>
          <a:prstGeom prst="rect">
            <a:avLst/>
          </a:prstGeom>
          <a:noFill/>
          <a:ln>
            <a:noFill/>
            <a:miter lim="800000"/>
          </a:ln>
        </p:spPr>
        <p:txBody>
          <a:bodyPr wrap="none">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宋体" pitchFamily="2" charset="-122"/>
              </a:defRPr>
            </a:lvl5pPr>
          </a:lstStyle>
          <a:p>
            <a:r>
              <a:rPr lang="en-US" altLang="zh-CN" sz="2100" b="1">
                <a:ln w="9525" cap="flat" cmpd="sng" algn="ctr">
                  <a:noFill/>
                  <a:prstDash val="solid"/>
                  <a:round/>
                  <a:headEnd type="none" w="med" len="med"/>
                  <a:tailEnd type="none" w="med" len="med"/>
                </a:ln>
                <a:solidFill>
                  <a:srgbClr val="FF0000"/>
                </a:solidFill>
                <a:latin typeface="黑体" pitchFamily="49" charset="-122"/>
                <a:ea typeface="黑体" pitchFamily="49" charset="-122"/>
                <a:sym typeface="Wingdings"/>
              </a:rPr>
              <a:t>1.2 </a:t>
            </a:r>
          </a:p>
        </p:txBody>
      </p:sp>
      <p:sp>
        <p:nvSpPr>
          <p:cNvPr id="16412" name="矩形 6">
            <a:extLst>
              <a:ext uri="{FF2B5EF4-FFF2-40B4-BE49-F238E27FC236}">
                <a16:creationId xmlns:a16="http://schemas.microsoft.com/office/drawing/2014/main" id="{D2CD51D3-6AB4-4D32-89E4-3E3B8D3C34D6}"/>
              </a:ext>
            </a:extLst>
          </p:cNvPr>
          <p:cNvSpPr/>
          <p:nvPr/>
        </p:nvSpPr>
        <p:spPr>
          <a:xfrm>
            <a:off x="6786563" y="2002632"/>
            <a:ext cx="703660" cy="323165"/>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宋体" pitchFamily="2" charset="-122"/>
              </a:defRPr>
            </a:lvl5pPr>
          </a:lstStyle>
          <a:p>
            <a:r>
              <a:rPr sz="1500" b="1">
                <a:ln w="9525" cap="flat" cmpd="sng" algn="ctr">
                  <a:noFill/>
                  <a:prstDash val="solid"/>
                  <a:round/>
                  <a:headEnd type="none" w="med" len="med"/>
                  <a:tailEnd type="none" w="med" len="med"/>
                </a:ln>
                <a:solidFill>
                  <a:srgbClr val="FF0000"/>
                </a:solidFill>
                <a:latin typeface="黑体" pitchFamily="49" charset="-122"/>
                <a:ea typeface="黑体" pitchFamily="49" charset="-122"/>
                <a:sym typeface="Wingdings"/>
              </a:rPr>
              <a:t>时间</a:t>
            </a:r>
          </a:p>
        </p:txBody>
      </p:sp>
      <p:sp>
        <p:nvSpPr>
          <p:cNvPr id="16413" name="矩形 7">
            <a:extLst>
              <a:ext uri="{FF2B5EF4-FFF2-40B4-BE49-F238E27FC236}">
                <a16:creationId xmlns:a16="http://schemas.microsoft.com/office/drawing/2014/main" id="{3F67F92A-308A-44B8-9FDA-15C244938B43}"/>
              </a:ext>
            </a:extLst>
          </p:cNvPr>
          <p:cNvSpPr/>
          <p:nvPr/>
        </p:nvSpPr>
        <p:spPr>
          <a:xfrm>
            <a:off x="6407944" y="2301479"/>
            <a:ext cx="665567" cy="323165"/>
          </a:xfrm>
          <a:prstGeom prst="rect">
            <a:avLst/>
          </a:prstGeom>
          <a:noFill/>
          <a:ln>
            <a:noFill/>
            <a:miter lim="800000"/>
          </a:ln>
        </p:spPr>
        <p:txBody>
          <a:bodyPr wrap="none">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宋体" pitchFamily="2" charset="-122"/>
              </a:defRPr>
            </a:lvl5pPr>
          </a:lstStyle>
          <a:p>
            <a:r>
              <a:rPr sz="1500" b="1">
                <a:ln w="9525" cap="flat" cmpd="sng" algn="ctr">
                  <a:noFill/>
                  <a:prstDash val="solid"/>
                  <a:round/>
                  <a:headEnd type="none" w="med" len="med"/>
                  <a:tailEnd type="none" w="med" len="med"/>
                </a:ln>
                <a:solidFill>
                  <a:srgbClr val="FF0000"/>
                </a:solidFill>
                <a:latin typeface="黑体" pitchFamily="49" charset="-122"/>
                <a:ea typeface="黑体" pitchFamily="49" charset="-122"/>
                <a:sym typeface="Wingdings"/>
              </a:rPr>
              <a:t>小于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410"/>
                                        </p:tgtEl>
                                        <p:attrNameLst>
                                          <p:attrName>style.visibility</p:attrName>
                                        </p:attrNameLst>
                                      </p:cBhvr>
                                      <p:to>
                                        <p:strVal val="visible"/>
                                      </p:to>
                                    </p:set>
                                    <p:animEffect transition="in" filter="wipe(left)">
                                      <p:cBhvr>
                                        <p:cTn id="7" dur="500"/>
                                        <p:tgtEl>
                                          <p:spTgt spid="164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411"/>
                                        </p:tgtEl>
                                        <p:attrNameLst>
                                          <p:attrName>style.visibility</p:attrName>
                                        </p:attrNameLst>
                                      </p:cBhvr>
                                      <p:to>
                                        <p:strVal val="visible"/>
                                      </p:to>
                                    </p:set>
                                    <p:animEffect transition="in" filter="wipe(left)">
                                      <p:cBhvr>
                                        <p:cTn id="12" dur="500"/>
                                        <p:tgtEl>
                                          <p:spTgt spid="1641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6412"/>
                                        </p:tgtEl>
                                        <p:attrNameLst>
                                          <p:attrName>style.visibility</p:attrName>
                                        </p:attrNameLst>
                                      </p:cBhvr>
                                      <p:to>
                                        <p:strVal val="visible"/>
                                      </p:to>
                                    </p:set>
                                    <p:animEffect transition="in" filter="wipe(left)">
                                      <p:cBhvr>
                                        <p:cTn id="17" dur="500"/>
                                        <p:tgtEl>
                                          <p:spTgt spid="1641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6413"/>
                                        </p:tgtEl>
                                        <p:attrNameLst>
                                          <p:attrName>style.visibility</p:attrName>
                                        </p:attrNameLst>
                                      </p:cBhvr>
                                      <p:to>
                                        <p:strVal val="visible"/>
                                      </p:to>
                                    </p:set>
                                    <p:animEffect transition="in" filter="wipe(left)">
                                      <p:cBhvr>
                                        <p:cTn id="22" dur="500"/>
                                        <p:tgtEl>
                                          <p:spTgt spid="164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10" grpId="0" animBg="1"/>
      <p:bldP spid="16411" grpId="0" animBg="1"/>
      <p:bldP spid="16412" grpId="0" animBg="1"/>
      <p:bldP spid="164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标题 50177">
            <a:extLst>
              <a:ext uri="{FF2B5EF4-FFF2-40B4-BE49-F238E27FC236}">
                <a16:creationId xmlns:a16="http://schemas.microsoft.com/office/drawing/2014/main" id="{CF276E51-633E-4C69-9093-ED4177C56FEB}"/>
              </a:ext>
            </a:extLst>
          </p:cNvPr>
          <p:cNvSpPr>
            <a:spLocks noGrp="1" noChangeArrowheads="1"/>
          </p:cNvSpPr>
          <p:nvPr>
            <p:ph type="title"/>
          </p:nvPr>
        </p:nvSpPr>
        <p:spPr>
          <a:xfrm>
            <a:off x="1304926" y="645319"/>
            <a:ext cx="5717381" cy="1207294"/>
          </a:xfrm>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nchor="ctr"/>
          <a:lstStyle/>
          <a:p>
            <a:pPr marL="0" indent="0">
              <a:spcBef>
                <a:spcPct val="0"/>
              </a:spcBef>
              <a:buNone/>
            </a:pPr>
            <a:r>
              <a:rPr lang="en-US" altLang="zh-CN" sz="1800" b="1">
                <a:latin typeface="楷体" panose="02010609060101010101" pitchFamily="49" charset="-122"/>
                <a:ea typeface="楷体" panose="02010609060101010101" pitchFamily="49" charset="-122"/>
              </a:rPr>
              <a:t>5.一列长为360m的火车匀速驶过长1800m的隧道,测得火车完全通过隧道需要72s.求：</a:t>
            </a:r>
            <a:br>
              <a:rPr lang="en-US" altLang="zh-CN" sz="1800" b="1">
                <a:latin typeface="楷体" panose="02010609060101010101" pitchFamily="49" charset="-122"/>
                <a:ea typeface="楷体" panose="02010609060101010101" pitchFamily="49" charset="-122"/>
              </a:rPr>
            </a:br>
            <a:r>
              <a:rPr lang="en-US" altLang="zh-CN" sz="1800" b="1">
                <a:latin typeface="楷体" panose="02010609060101010101" pitchFamily="49" charset="-122"/>
                <a:ea typeface="楷体" panose="02010609060101010101" pitchFamily="49" charset="-122"/>
              </a:rPr>
              <a:t>（1）火车运行的速度；</a:t>
            </a:r>
            <a:br>
              <a:rPr lang="en-US" altLang="zh-CN" sz="1800" b="1">
                <a:latin typeface="楷体" panose="02010609060101010101" pitchFamily="49" charset="-122"/>
                <a:ea typeface="楷体" panose="02010609060101010101" pitchFamily="49" charset="-122"/>
              </a:rPr>
            </a:br>
            <a:r>
              <a:rPr lang="en-US" altLang="zh-CN" sz="1800" b="1">
                <a:latin typeface="楷体" panose="02010609060101010101" pitchFamily="49" charset="-122"/>
                <a:ea typeface="楷体" panose="02010609060101010101" pitchFamily="49" charset="-122"/>
              </a:rPr>
              <a:t>（2）火车全部在隧道内运行的时间。</a:t>
            </a:r>
          </a:p>
        </p:txBody>
      </p:sp>
      <p:pic>
        <p:nvPicPr>
          <p:cNvPr id="17411" name="图片 1">
            <a:extLst>
              <a:ext uri="{FF2B5EF4-FFF2-40B4-BE49-F238E27FC236}">
                <a16:creationId xmlns:a16="http://schemas.microsoft.com/office/drawing/2014/main" id="{79F9193F-0D58-4054-9D07-83812E91B43E}"/>
              </a:ext>
            </a:extLst>
          </p:cNvPr>
          <p:cNvPicPr>
            <a:picLocks noChangeAspect="1" noChangeArrowheads="1"/>
          </p:cNvPicPr>
          <p:nvPr/>
        </p:nvPicPr>
        <p:blipFill>
          <a:blip r:embed="rId2">
            <a:lum bright="-6000" contrast="42000"/>
            <a:extLst>
              <a:ext uri="{28A0092B-C50C-407E-A947-70E740481C1C}">
                <a14:useLocalDpi xmlns:a14="http://schemas.microsoft.com/office/drawing/2010/main" val="0"/>
              </a:ext>
            </a:extLst>
          </a:blip>
          <a:srcRect/>
          <a:stretch>
            <a:fillRect/>
          </a:stretch>
        </p:blipFill>
        <p:spPr bwMode="auto">
          <a:xfrm>
            <a:off x="1256110" y="1975247"/>
            <a:ext cx="2272903" cy="2994422"/>
          </a:xfrm>
          <a:prstGeom prst="rect">
            <a:avLst/>
          </a:prstGeom>
          <a:noFill/>
          <a:ln w="9525" algn="ctr">
            <a:solidFill>
              <a:srgbClr val="00B050"/>
            </a:solidFill>
            <a:miter lim="800000"/>
            <a:headEnd/>
            <a:tailEnd/>
          </a:ln>
          <a:extLst>
            <a:ext uri="{909E8E84-426E-40DD-AFC4-6F175D3DCCD1}">
              <a14:hiddenFill xmlns:a14="http://schemas.microsoft.com/office/drawing/2010/main">
                <a:solidFill>
                  <a:srgbClr val="FFFFFF"/>
                </a:solidFill>
              </a14:hiddenFill>
            </a:ext>
          </a:extLst>
        </p:spPr>
      </p:pic>
      <p:pic>
        <p:nvPicPr>
          <p:cNvPr id="17412" name="图片 5">
            <a:extLst>
              <a:ext uri="{FF2B5EF4-FFF2-40B4-BE49-F238E27FC236}">
                <a16:creationId xmlns:a16="http://schemas.microsoft.com/office/drawing/2014/main" id="{550C8FE9-D8AE-41DD-A3DC-422AAE9F2D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4028" y="1975247"/>
            <a:ext cx="4194572" cy="2994422"/>
          </a:xfrm>
          <a:prstGeom prst="rect">
            <a:avLst/>
          </a:prstGeom>
          <a:noFill/>
          <a:ln w="952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7412"/>
                                        </p:tgtEl>
                                        <p:attrNameLst>
                                          <p:attrName>style.visibility</p:attrName>
                                        </p:attrNameLst>
                                      </p:cBhvr>
                                      <p:to>
                                        <p:strVal val="visible"/>
                                      </p:to>
                                    </p:set>
                                    <p:animEffect transition="in" filter="blinds(horizontal)">
                                      <p:cBhvr>
                                        <p:cTn id="7" dur="500"/>
                                        <p:tgtEl>
                                          <p:spTgt spid="174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矩形 55299">
            <a:extLst>
              <a:ext uri="{FF2B5EF4-FFF2-40B4-BE49-F238E27FC236}">
                <a16:creationId xmlns:a16="http://schemas.microsoft.com/office/drawing/2014/main" id="{B181081C-0FD6-4968-B878-CEA3BBDE38D0}"/>
              </a:ext>
            </a:extLst>
          </p:cNvPr>
          <p:cNvSpPr>
            <a:spLocks noChangeArrowheads="1"/>
          </p:cNvSpPr>
          <p:nvPr/>
        </p:nvSpPr>
        <p:spPr bwMode="auto">
          <a:xfrm>
            <a:off x="1304925" y="914400"/>
            <a:ext cx="6417469"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r>
              <a:rPr lang="en-US" altLang="zh-CN" b="1">
                <a:latin typeface="楷体" panose="02010609060101010101" pitchFamily="49" charset="-122"/>
                <a:ea typeface="楷体" panose="02010609060101010101" pitchFamily="49" charset="-122"/>
              </a:rPr>
              <a:t>6.如图所示是表示甲、乙两个物体运动的速度图象．观察图象回答下列问题：</a:t>
            </a:r>
          </a:p>
          <a:p>
            <a:r>
              <a:rPr lang="en-US" altLang="zh-CN" b="1">
                <a:latin typeface="楷体" panose="02010609060101010101" pitchFamily="49" charset="-122"/>
                <a:ea typeface="楷体" panose="02010609060101010101" pitchFamily="49" charset="-122"/>
              </a:rPr>
              <a:t>(1)记时开始时，甲的速度是___m／s，乙的速度是___m／s．</a:t>
            </a:r>
          </a:p>
          <a:p>
            <a:r>
              <a:rPr lang="en-US" altLang="zh-CN" b="1">
                <a:latin typeface="楷体" panose="02010609060101010101" pitchFamily="49" charset="-122"/>
                <a:ea typeface="楷体" panose="02010609060101010101" pitchFamily="49" charset="-122"/>
              </a:rPr>
              <a:t>(2)3s时，甲的速度是___m／s，乙的速度是    m／s．</a:t>
            </a:r>
          </a:p>
          <a:p>
            <a:r>
              <a:rPr lang="en-US" altLang="zh-CN" b="1">
                <a:latin typeface="楷体" panose="02010609060101010101" pitchFamily="49" charset="-122"/>
                <a:ea typeface="楷体" panose="02010609060101010101" pitchFamily="49" charset="-122"/>
              </a:rPr>
              <a:t>(3)甲做的是       直线运动．</a:t>
            </a:r>
          </a:p>
        </p:txBody>
      </p:sp>
      <p:pic>
        <p:nvPicPr>
          <p:cNvPr id="18435" name="图片 55301">
            <a:extLst>
              <a:ext uri="{FF2B5EF4-FFF2-40B4-BE49-F238E27FC236}">
                <a16:creationId xmlns:a16="http://schemas.microsoft.com/office/drawing/2014/main" id="{A7C6D4A8-9037-4E02-B50F-A40A86827BFA}"/>
              </a:ext>
            </a:extLst>
          </p:cNvPr>
          <p:cNvPicPr>
            <a:picLocks noChangeAspect="1" noChangeArrowheads="1"/>
          </p:cNvPicPr>
          <p:nvPr/>
        </p:nvPicPr>
        <p:blipFill>
          <a:blip r:embed="rId2">
            <a:lum bright="-30000" contrast="48000"/>
            <a:extLst>
              <a:ext uri="{28A0092B-C50C-407E-A947-70E740481C1C}">
                <a14:useLocalDpi xmlns:a14="http://schemas.microsoft.com/office/drawing/2010/main" val="0"/>
              </a:ext>
            </a:extLst>
          </a:blip>
          <a:srcRect/>
          <a:stretch>
            <a:fillRect/>
          </a:stretch>
        </p:blipFill>
        <p:spPr bwMode="auto">
          <a:xfrm>
            <a:off x="1871663" y="2733676"/>
            <a:ext cx="2516981" cy="1851422"/>
          </a:xfrm>
          <a:prstGeom prst="rect">
            <a:avLst/>
          </a:prstGeom>
          <a:noFill/>
          <a:ln w="9525" algn="ctr">
            <a:solidFill>
              <a:srgbClr val="00B050"/>
            </a:solidFill>
            <a:miter lim="800000"/>
            <a:headEnd/>
            <a:tailEnd/>
          </a:ln>
          <a:extLst>
            <a:ext uri="{909E8E84-426E-40DD-AFC4-6F175D3DCCD1}">
              <a14:hiddenFill xmlns:a14="http://schemas.microsoft.com/office/drawing/2010/main">
                <a:solidFill>
                  <a:srgbClr val="FFFFFF"/>
                </a:solidFill>
              </a14:hiddenFill>
            </a:ext>
          </a:extLst>
        </p:spPr>
      </p:pic>
      <p:sp>
        <p:nvSpPr>
          <p:cNvPr id="18436" name="矩形 55302">
            <a:extLst>
              <a:ext uri="{FF2B5EF4-FFF2-40B4-BE49-F238E27FC236}">
                <a16:creationId xmlns:a16="http://schemas.microsoft.com/office/drawing/2014/main" id="{D07A7632-5C8A-498D-A31B-DC424EF52771}"/>
              </a:ext>
            </a:extLst>
          </p:cNvPr>
          <p:cNvSpPr/>
          <p:nvPr/>
        </p:nvSpPr>
        <p:spPr>
          <a:xfrm>
            <a:off x="4194572" y="1437085"/>
            <a:ext cx="470000" cy="369332"/>
          </a:xfrm>
          <a:prstGeom prst="rect">
            <a:avLst/>
          </a:prstGeom>
          <a:noFill/>
          <a:ln>
            <a:noFill/>
            <a:miter lim="800000"/>
          </a:ln>
        </p:spPr>
        <p:txBody>
          <a:bodyPr wrap="none">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宋体" pitchFamily="2" charset="-122"/>
              </a:defRPr>
            </a:lvl5pPr>
          </a:lstStyle>
          <a:p>
            <a:r>
              <a:rPr lang="en-US" altLang="zh-CN" b="1">
                <a:ln w="9525" cap="flat" cmpd="sng" algn="ctr">
                  <a:noFill/>
                  <a:prstDash val="solid"/>
                  <a:round/>
                  <a:headEnd type="none" w="med" len="med"/>
                  <a:tailEnd type="none" w="med" len="med"/>
                </a:ln>
                <a:solidFill>
                  <a:srgbClr val="FF0000"/>
                </a:solidFill>
                <a:latin typeface="楷体_GB2312"/>
                <a:ea typeface="楷体_GB2312"/>
                <a:sym typeface="Wingdings"/>
              </a:rPr>
              <a:t>15</a:t>
            </a:r>
          </a:p>
        </p:txBody>
      </p:sp>
      <p:sp>
        <p:nvSpPr>
          <p:cNvPr id="18437" name="矩形 55303">
            <a:extLst>
              <a:ext uri="{FF2B5EF4-FFF2-40B4-BE49-F238E27FC236}">
                <a16:creationId xmlns:a16="http://schemas.microsoft.com/office/drawing/2014/main" id="{13F62F8A-47AB-4FDB-96F6-040327DB51DC}"/>
              </a:ext>
            </a:extLst>
          </p:cNvPr>
          <p:cNvSpPr/>
          <p:nvPr/>
        </p:nvSpPr>
        <p:spPr>
          <a:xfrm>
            <a:off x="6461522" y="1437085"/>
            <a:ext cx="271463" cy="415498"/>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宋体" pitchFamily="2" charset="-122"/>
              </a:defRPr>
            </a:lvl5pPr>
          </a:lstStyle>
          <a:p>
            <a:r>
              <a:rPr lang="en-US" altLang="zh-CN" sz="2100" b="1">
                <a:ln w="9525" cap="flat" cmpd="sng" algn="ctr">
                  <a:noFill/>
                  <a:prstDash val="solid"/>
                  <a:round/>
                  <a:headEnd type="none" w="med" len="med"/>
                  <a:tailEnd type="none" w="med" len="med"/>
                </a:ln>
                <a:solidFill>
                  <a:srgbClr val="FF0000"/>
                </a:solidFill>
                <a:latin typeface="楷体_GB2312"/>
                <a:ea typeface="楷体_GB2312"/>
                <a:sym typeface="Wingdings"/>
              </a:rPr>
              <a:t>0</a:t>
            </a:r>
          </a:p>
        </p:txBody>
      </p:sp>
      <p:sp>
        <p:nvSpPr>
          <p:cNvPr id="18438" name="矩形 55304">
            <a:extLst>
              <a:ext uri="{FF2B5EF4-FFF2-40B4-BE49-F238E27FC236}">
                <a16:creationId xmlns:a16="http://schemas.microsoft.com/office/drawing/2014/main" id="{CBC19985-0979-4C37-A2B1-E8B535818B24}"/>
              </a:ext>
            </a:extLst>
          </p:cNvPr>
          <p:cNvSpPr/>
          <p:nvPr/>
        </p:nvSpPr>
        <p:spPr>
          <a:xfrm>
            <a:off x="3492104" y="1760935"/>
            <a:ext cx="470000" cy="369332"/>
          </a:xfrm>
          <a:prstGeom prst="rect">
            <a:avLst/>
          </a:prstGeom>
          <a:noFill/>
          <a:ln>
            <a:noFill/>
            <a:miter lim="800000"/>
          </a:ln>
        </p:spPr>
        <p:txBody>
          <a:bodyPr wrap="none">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宋体" pitchFamily="2" charset="-122"/>
              </a:defRPr>
            </a:lvl5pPr>
          </a:lstStyle>
          <a:p>
            <a:r>
              <a:rPr lang="en-US" altLang="zh-CN" b="1">
                <a:ln w="9525" cap="flat" cmpd="sng" algn="ctr">
                  <a:noFill/>
                  <a:prstDash val="solid"/>
                  <a:round/>
                  <a:headEnd type="none" w="med" len="med"/>
                  <a:tailEnd type="none" w="med" len="med"/>
                </a:ln>
                <a:solidFill>
                  <a:srgbClr val="FF0000"/>
                </a:solidFill>
                <a:latin typeface="楷体_GB2312"/>
                <a:ea typeface="楷体_GB2312"/>
                <a:sym typeface="Wingdings"/>
              </a:rPr>
              <a:t>15</a:t>
            </a:r>
          </a:p>
        </p:txBody>
      </p:sp>
      <p:sp>
        <p:nvSpPr>
          <p:cNvPr id="18439" name="矩形 55305">
            <a:extLst>
              <a:ext uri="{FF2B5EF4-FFF2-40B4-BE49-F238E27FC236}">
                <a16:creationId xmlns:a16="http://schemas.microsoft.com/office/drawing/2014/main" id="{FCF14F02-F648-4ACB-B338-9895B4948E59}"/>
              </a:ext>
            </a:extLst>
          </p:cNvPr>
          <p:cNvSpPr/>
          <p:nvPr/>
        </p:nvSpPr>
        <p:spPr>
          <a:xfrm>
            <a:off x="5760244" y="1760935"/>
            <a:ext cx="470000" cy="369332"/>
          </a:xfrm>
          <a:prstGeom prst="rect">
            <a:avLst/>
          </a:prstGeom>
          <a:noFill/>
          <a:ln>
            <a:noFill/>
            <a:miter lim="800000"/>
          </a:ln>
        </p:spPr>
        <p:txBody>
          <a:bodyPr wrap="none">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宋体" pitchFamily="2" charset="-122"/>
              </a:defRPr>
            </a:lvl5pPr>
          </a:lstStyle>
          <a:p>
            <a:r>
              <a:rPr lang="en-US" altLang="zh-CN" b="1">
                <a:ln w="9525" cap="flat" cmpd="sng" algn="ctr">
                  <a:noFill/>
                  <a:prstDash val="solid"/>
                  <a:round/>
                  <a:headEnd type="none" w="med" len="med"/>
                  <a:tailEnd type="none" w="med" len="med"/>
                </a:ln>
                <a:solidFill>
                  <a:srgbClr val="FF0000"/>
                </a:solidFill>
                <a:latin typeface="楷体_GB2312"/>
                <a:ea typeface="楷体_GB2312"/>
                <a:sym typeface="Wingdings"/>
              </a:rPr>
              <a:t>15</a:t>
            </a:r>
          </a:p>
        </p:txBody>
      </p:sp>
      <p:sp>
        <p:nvSpPr>
          <p:cNvPr id="18440" name="矩形 55306">
            <a:extLst>
              <a:ext uri="{FF2B5EF4-FFF2-40B4-BE49-F238E27FC236}">
                <a16:creationId xmlns:a16="http://schemas.microsoft.com/office/drawing/2014/main" id="{630459C0-D6FF-440F-B322-1AFEDCF7B2A5}"/>
              </a:ext>
            </a:extLst>
          </p:cNvPr>
          <p:cNvSpPr/>
          <p:nvPr/>
        </p:nvSpPr>
        <p:spPr>
          <a:xfrm>
            <a:off x="2789635" y="2027635"/>
            <a:ext cx="646331" cy="369332"/>
          </a:xfrm>
          <a:prstGeom prst="rect">
            <a:avLst/>
          </a:prstGeom>
          <a:noFill/>
          <a:ln>
            <a:noFill/>
            <a:miter lim="800000"/>
          </a:ln>
        </p:spPr>
        <p:txBody>
          <a:bodyPr wrap="none">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宋体" pitchFamily="2" charset="-122"/>
              </a:defRPr>
            </a:lvl5pPr>
          </a:lstStyle>
          <a:p>
            <a:r>
              <a:rPr b="1">
                <a:ln w="9525" cap="flat" cmpd="sng" algn="ctr">
                  <a:noFill/>
                  <a:prstDash val="solid"/>
                  <a:round/>
                  <a:headEnd type="none" w="med" len="med"/>
                  <a:tailEnd type="none" w="med" len="med"/>
                </a:ln>
                <a:solidFill>
                  <a:srgbClr val="FF0000"/>
                </a:solidFill>
                <a:latin typeface="楷体_GB2312"/>
                <a:ea typeface="楷体_GB2312"/>
                <a:sym typeface="Wingdings"/>
              </a:rPr>
              <a:t>匀速</a:t>
            </a:r>
          </a:p>
        </p:txBody>
      </p:sp>
      <p:pic>
        <p:nvPicPr>
          <p:cNvPr id="18441" name="图片 1">
            <a:extLst>
              <a:ext uri="{FF2B5EF4-FFF2-40B4-BE49-F238E27FC236}">
                <a16:creationId xmlns:a16="http://schemas.microsoft.com/office/drawing/2014/main" id="{D358CE22-5669-401D-839C-82FCBDFD71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2544" y="2670572"/>
            <a:ext cx="2137172" cy="1914525"/>
          </a:xfrm>
          <a:prstGeom prst="rect">
            <a:avLst/>
          </a:prstGeom>
          <a:noFill/>
          <a:ln w="952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pu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436"/>
                                        </p:tgtEl>
                                        <p:attrNameLst>
                                          <p:attrName>style.visibility</p:attrName>
                                        </p:attrNameLst>
                                      </p:cBhvr>
                                      <p:to>
                                        <p:strVal val="visible"/>
                                      </p:to>
                                    </p:set>
                                    <p:animEffect transition="in" filter="wipe(left)">
                                      <p:cBhvr>
                                        <p:cTn id="7" dur="500"/>
                                        <p:tgtEl>
                                          <p:spTgt spid="1843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8437"/>
                                        </p:tgtEl>
                                        <p:attrNameLst>
                                          <p:attrName>style.visibility</p:attrName>
                                        </p:attrNameLst>
                                      </p:cBhvr>
                                      <p:to>
                                        <p:strVal val="visible"/>
                                      </p:to>
                                    </p:set>
                                    <p:animEffect transition="in" filter="wipe(left)">
                                      <p:cBhvr>
                                        <p:cTn id="12" dur="500"/>
                                        <p:tgtEl>
                                          <p:spTgt spid="1843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8438"/>
                                        </p:tgtEl>
                                        <p:attrNameLst>
                                          <p:attrName>style.visibility</p:attrName>
                                        </p:attrNameLst>
                                      </p:cBhvr>
                                      <p:to>
                                        <p:strVal val="visible"/>
                                      </p:to>
                                    </p:set>
                                    <p:animEffect transition="in" filter="wipe(left)">
                                      <p:cBhvr>
                                        <p:cTn id="17" dur="500"/>
                                        <p:tgtEl>
                                          <p:spTgt spid="1843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8439"/>
                                        </p:tgtEl>
                                        <p:attrNameLst>
                                          <p:attrName>style.visibility</p:attrName>
                                        </p:attrNameLst>
                                      </p:cBhvr>
                                      <p:to>
                                        <p:strVal val="visible"/>
                                      </p:to>
                                    </p:set>
                                    <p:animEffect transition="in" filter="wipe(left)">
                                      <p:cBhvr>
                                        <p:cTn id="22" dur="500"/>
                                        <p:tgtEl>
                                          <p:spTgt spid="1843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8440"/>
                                        </p:tgtEl>
                                        <p:attrNameLst>
                                          <p:attrName>style.visibility</p:attrName>
                                        </p:attrNameLst>
                                      </p:cBhvr>
                                      <p:to>
                                        <p:strVal val="visible"/>
                                      </p:to>
                                    </p:set>
                                    <p:animEffect transition="in" filter="wipe(left)">
                                      <p:cBhvr>
                                        <p:cTn id="27" dur="500"/>
                                        <p:tgtEl>
                                          <p:spTgt spid="1844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18441"/>
                                        </p:tgtEl>
                                        <p:attrNameLst>
                                          <p:attrName>style.visibility</p:attrName>
                                        </p:attrNameLst>
                                      </p:cBhvr>
                                      <p:to>
                                        <p:strVal val="visible"/>
                                      </p:to>
                                    </p:set>
                                    <p:animEffect transition="in" filter="blinds(horizontal)">
                                      <p:cBhvr>
                                        <p:cTn id="32" dur="500"/>
                                        <p:tgtEl>
                                          <p:spTgt spid="184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6" grpId="0" animBg="1"/>
      <p:bldP spid="18437" grpId="0" animBg="1"/>
      <p:bldP spid="18438" grpId="0" animBg="1"/>
      <p:bldP spid="18439" grpId="0" animBg="1"/>
      <p:bldP spid="1844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图片 3">
            <a:extLst>
              <a:ext uri="{FF2B5EF4-FFF2-40B4-BE49-F238E27FC236}">
                <a16:creationId xmlns:a16="http://schemas.microsoft.com/office/drawing/2014/main" id="{FEA7B7DF-D4DE-4400-B60C-82727D0C7008}"/>
              </a:ext>
            </a:extLst>
          </p:cNvPr>
          <p:cNvPicPr>
            <a:picLocks noChangeArrowheads="1"/>
          </p:cNvPicPr>
          <p:nvPr/>
        </p:nvPicPr>
        <p:blipFill>
          <a:blip r:embed="rId2">
            <a:lum bright="-18000" contrast="48000"/>
            <a:extLst>
              <a:ext uri="{28A0092B-C50C-407E-A947-70E740481C1C}">
                <a14:useLocalDpi xmlns:a14="http://schemas.microsoft.com/office/drawing/2010/main" val="0"/>
              </a:ext>
            </a:extLst>
          </a:blip>
          <a:srcRect/>
          <a:stretch>
            <a:fillRect/>
          </a:stretch>
        </p:blipFill>
        <p:spPr bwMode="auto">
          <a:xfrm>
            <a:off x="3059906" y="2625329"/>
            <a:ext cx="2762250" cy="2082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9459" name="文本框 100">
            <a:extLst>
              <a:ext uri="{FF2B5EF4-FFF2-40B4-BE49-F238E27FC236}">
                <a16:creationId xmlns:a16="http://schemas.microsoft.com/office/drawing/2014/main" id="{6583963E-3070-40EC-96DC-E73C27793D37}"/>
              </a:ext>
            </a:extLst>
          </p:cNvPr>
          <p:cNvSpPr>
            <a:spLocks noChangeArrowheads="1"/>
          </p:cNvSpPr>
          <p:nvPr/>
        </p:nvSpPr>
        <p:spPr bwMode="auto">
          <a:xfrm>
            <a:off x="1339454" y="600075"/>
            <a:ext cx="6123384"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r>
              <a:rPr lang="en-US" altLang="zh-CN" b="1">
                <a:latin typeface="楷体" panose="02010609060101010101" pitchFamily="49" charset="-122"/>
                <a:ea typeface="楷体" panose="02010609060101010101" pitchFamily="49" charset="-122"/>
              </a:rPr>
              <a:t>7．如图所示，是汽车通过某一平直公路时绘制的s﹣t图象，下列说法正确的是（　　）</a:t>
            </a:r>
          </a:p>
          <a:p>
            <a:r>
              <a:rPr lang="en-US" altLang="zh-CN" b="1">
                <a:latin typeface="楷体" panose="02010609060101010101" pitchFamily="49" charset="-122"/>
                <a:ea typeface="楷体" panose="02010609060101010101" pitchFamily="49" charset="-122"/>
              </a:rPr>
              <a:t> A．0﹣t1时间内汽车做加速运动	</a:t>
            </a:r>
          </a:p>
          <a:p>
            <a:r>
              <a:rPr lang="en-US" altLang="zh-CN" b="1">
                <a:latin typeface="楷体" panose="02010609060101010101" pitchFamily="49" charset="-122"/>
                <a:ea typeface="楷体" panose="02010609060101010101" pitchFamily="49" charset="-122"/>
              </a:rPr>
              <a:t> B．t1﹣t2时间内汽车做匀速运动	</a:t>
            </a:r>
          </a:p>
          <a:p>
            <a:r>
              <a:rPr lang="en-US" altLang="zh-CN" b="1">
                <a:latin typeface="楷体" panose="02010609060101010101" pitchFamily="49" charset="-122"/>
                <a:ea typeface="楷体" panose="02010609060101010101" pitchFamily="49" charset="-122"/>
              </a:rPr>
              <a:t> C．t1﹣t2时间内汽车处于静止状态	</a:t>
            </a:r>
          </a:p>
          <a:p>
            <a:r>
              <a:rPr lang="en-US" altLang="zh-CN" b="1">
                <a:latin typeface="楷体" panose="02010609060101010101" pitchFamily="49" charset="-122"/>
                <a:ea typeface="楷体" panose="02010609060101010101" pitchFamily="49" charset="-122"/>
              </a:rPr>
              <a:t> D．t2﹣t3时间内汽车做减速运动</a:t>
            </a:r>
          </a:p>
        </p:txBody>
      </p:sp>
      <p:sp>
        <p:nvSpPr>
          <p:cNvPr id="19460" name="矩形 18440">
            <a:extLst>
              <a:ext uri="{FF2B5EF4-FFF2-40B4-BE49-F238E27FC236}">
                <a16:creationId xmlns:a16="http://schemas.microsoft.com/office/drawing/2014/main" id="{2D410ED4-C54D-4B09-9DC1-08001EE508AC}"/>
              </a:ext>
            </a:extLst>
          </p:cNvPr>
          <p:cNvSpPr/>
          <p:nvPr/>
        </p:nvSpPr>
        <p:spPr>
          <a:xfrm>
            <a:off x="3492104" y="842962"/>
            <a:ext cx="445956" cy="415498"/>
          </a:xfrm>
          <a:prstGeom prst="rect">
            <a:avLst/>
          </a:prstGeom>
          <a:noFill/>
          <a:ln>
            <a:noFill/>
            <a:miter lim="800000"/>
          </a:ln>
        </p:spPr>
        <p:txBody>
          <a:bodyPr wrap="none">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宋体" pitchFamily="2" charset="-122"/>
              </a:defRPr>
            </a:lvl5pPr>
          </a:lstStyle>
          <a:p>
            <a:r>
              <a:rPr lang="en-US" altLang="zh-CN" sz="2100" b="1">
                <a:ln w="9525" cap="flat" cmpd="sng" algn="ctr">
                  <a:noFill/>
                  <a:prstDash val="solid"/>
                  <a:round/>
                  <a:headEnd type="none" w="med" len="med"/>
                  <a:tailEnd type="none" w="med" len="med"/>
                </a:ln>
                <a:solidFill>
                  <a:srgbClr val="FF0000"/>
                </a:solidFill>
                <a:latin typeface="楷体_GB2312"/>
                <a:ea typeface="楷体_GB2312"/>
                <a:sym typeface="Wingdings"/>
              </a:rPr>
              <a:t>C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460"/>
                                        </p:tgtEl>
                                        <p:attrNameLst>
                                          <p:attrName>style.visibility</p:attrName>
                                        </p:attrNameLst>
                                      </p:cBhvr>
                                      <p:to>
                                        <p:strVal val="visible"/>
                                      </p:to>
                                    </p:set>
                                    <p:animEffect transition="in" filter="wipe(left)">
                                      <p:cBhvr>
                                        <p:cTn id="7" dur="500"/>
                                        <p:tgtEl>
                                          <p:spTgt spid="194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文本框 97282">
            <a:extLst>
              <a:ext uri="{FF2B5EF4-FFF2-40B4-BE49-F238E27FC236}">
                <a16:creationId xmlns:a16="http://schemas.microsoft.com/office/drawing/2014/main" id="{6F39FEC4-E51E-4EE8-9F5F-5E930C43448E}"/>
              </a:ext>
            </a:extLst>
          </p:cNvPr>
          <p:cNvSpPr/>
          <p:nvPr/>
        </p:nvSpPr>
        <p:spPr>
          <a:xfrm>
            <a:off x="2632473" y="1222772"/>
            <a:ext cx="486965" cy="415498"/>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宋体" pitchFamily="2" charset="-122"/>
              </a:defRPr>
            </a:lvl5pPr>
          </a:lstStyle>
          <a:p>
            <a:pPr>
              <a:spcBef>
                <a:spcPct val="50000"/>
              </a:spcBef>
            </a:pPr>
            <a:r>
              <a:rPr lang="en-US" altLang="zh-CN" sz="2100" b="1">
                <a:ln w="9525" cap="flat" cmpd="sng" algn="ctr">
                  <a:noFill/>
                  <a:prstDash val="solid"/>
                  <a:round/>
                  <a:headEnd type="none" w="med" len="med"/>
                  <a:tailEnd type="none" w="med" len="med"/>
                </a:ln>
                <a:solidFill>
                  <a:srgbClr val="FF3300"/>
                </a:solidFill>
                <a:sym typeface="Wingdings"/>
              </a:rPr>
              <a:t>24</a:t>
            </a:r>
          </a:p>
        </p:txBody>
      </p:sp>
      <p:sp>
        <p:nvSpPr>
          <p:cNvPr id="20483" name="矩形 151553">
            <a:extLst>
              <a:ext uri="{FF2B5EF4-FFF2-40B4-BE49-F238E27FC236}">
                <a16:creationId xmlns:a16="http://schemas.microsoft.com/office/drawing/2014/main" id="{FDACC759-CFD2-4D5F-9575-A45D020880F8}"/>
              </a:ext>
            </a:extLst>
          </p:cNvPr>
          <p:cNvSpPr>
            <a:spLocks noChangeArrowheads="1"/>
          </p:cNvSpPr>
          <p:nvPr/>
        </p:nvSpPr>
        <p:spPr bwMode="auto">
          <a:xfrm>
            <a:off x="1416844" y="1654969"/>
            <a:ext cx="603051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r>
              <a:rPr lang="en-US" altLang="zh-CN" b="1">
                <a:latin typeface="楷体" panose="02010609060101010101" pitchFamily="49" charset="-122"/>
                <a:ea typeface="楷体" panose="02010609060101010101" pitchFamily="49" charset="-122"/>
              </a:rPr>
              <a:t>9.现有甲、乙两物体都在做匀速直线运 动，已知甲、乙两物体的速度之比3：4。</a:t>
            </a:r>
          </a:p>
          <a:p>
            <a:r>
              <a:rPr lang="en-US" altLang="zh-CN" b="1">
                <a:latin typeface="楷体" panose="02010609060101010101" pitchFamily="49" charset="-122"/>
                <a:ea typeface="楷体" panose="02010609060101010101" pitchFamily="49" charset="-122"/>
              </a:rPr>
              <a:t>（1）则在相等时间内甲、乙两通过路程之比为     。</a:t>
            </a:r>
          </a:p>
          <a:p>
            <a:r>
              <a:rPr lang="en-US" altLang="zh-CN" b="1">
                <a:latin typeface="楷体" panose="02010609060101010101" pitchFamily="49" charset="-122"/>
                <a:ea typeface="楷体" panose="02010609060101010101" pitchFamily="49" charset="-122"/>
              </a:rPr>
              <a:t>（2）如果路程之比为2：1。则甲、乙两时间之比为    。</a:t>
            </a:r>
          </a:p>
        </p:txBody>
      </p:sp>
      <p:sp>
        <p:nvSpPr>
          <p:cNvPr id="20484" name="文本框 151555">
            <a:extLst>
              <a:ext uri="{FF2B5EF4-FFF2-40B4-BE49-F238E27FC236}">
                <a16:creationId xmlns:a16="http://schemas.microsoft.com/office/drawing/2014/main" id="{A647EE08-6E4A-400B-BA09-38CEA36A38F7}"/>
              </a:ext>
            </a:extLst>
          </p:cNvPr>
          <p:cNvSpPr/>
          <p:nvPr/>
        </p:nvSpPr>
        <p:spPr>
          <a:xfrm>
            <a:off x="6192441" y="2195513"/>
            <a:ext cx="746522" cy="369332"/>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宋体" pitchFamily="2" charset="-122"/>
              </a:defRPr>
            </a:lvl5pPr>
          </a:lstStyle>
          <a:p>
            <a:pPr>
              <a:spcBef>
                <a:spcPct val="50000"/>
              </a:spcBef>
            </a:pPr>
            <a:r>
              <a:rPr lang="en-US" altLang="zh-CN" b="1">
                <a:ln w="9525" cap="flat" cmpd="sng" algn="ctr">
                  <a:noFill/>
                  <a:prstDash val="solid"/>
                  <a:round/>
                  <a:headEnd type="none" w="med" len="med"/>
                  <a:tailEnd type="none" w="med" len="med"/>
                </a:ln>
                <a:solidFill>
                  <a:srgbClr val="FF0000"/>
                </a:solidFill>
                <a:sym typeface="Wingdings"/>
              </a:rPr>
              <a:t>3:4</a:t>
            </a:r>
          </a:p>
        </p:txBody>
      </p:sp>
      <p:sp>
        <p:nvSpPr>
          <p:cNvPr id="20485" name="文本框 151556">
            <a:extLst>
              <a:ext uri="{FF2B5EF4-FFF2-40B4-BE49-F238E27FC236}">
                <a16:creationId xmlns:a16="http://schemas.microsoft.com/office/drawing/2014/main" id="{EA65AFFD-6230-4C9C-BCA0-89104126E5EE}"/>
              </a:ext>
            </a:extLst>
          </p:cNvPr>
          <p:cNvSpPr/>
          <p:nvPr/>
        </p:nvSpPr>
        <p:spPr>
          <a:xfrm>
            <a:off x="6647260" y="2465785"/>
            <a:ext cx="677465" cy="369332"/>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宋体" pitchFamily="2" charset="-122"/>
              </a:defRPr>
            </a:lvl5pPr>
          </a:lstStyle>
          <a:p>
            <a:pPr>
              <a:spcBef>
                <a:spcPct val="50000"/>
              </a:spcBef>
            </a:pPr>
            <a:r>
              <a:rPr lang="en-US" altLang="zh-CN" b="1">
                <a:ln w="9525" cap="flat" cmpd="sng" algn="ctr">
                  <a:noFill/>
                  <a:prstDash val="solid"/>
                  <a:round/>
                  <a:headEnd type="none" w="med" len="med"/>
                  <a:tailEnd type="none" w="med" len="med"/>
                </a:ln>
                <a:solidFill>
                  <a:srgbClr val="FF0000"/>
                </a:solidFill>
                <a:sym typeface="Wingdings"/>
              </a:rPr>
              <a:t>8:3</a:t>
            </a:r>
          </a:p>
        </p:txBody>
      </p:sp>
      <p:sp>
        <p:nvSpPr>
          <p:cNvPr id="20486" name="Rectangle 5">
            <a:extLst>
              <a:ext uri="{FF2B5EF4-FFF2-40B4-BE49-F238E27FC236}">
                <a16:creationId xmlns:a16="http://schemas.microsoft.com/office/drawing/2014/main" id="{9B1887AE-E353-4C53-8F0E-BCB7FD5B93B2}"/>
              </a:ext>
            </a:extLst>
          </p:cNvPr>
          <p:cNvSpPr>
            <a:spLocks noChangeArrowheads="1"/>
          </p:cNvSpPr>
          <p:nvPr/>
        </p:nvSpPr>
        <p:spPr bwMode="auto">
          <a:xfrm>
            <a:off x="1439466" y="681038"/>
            <a:ext cx="556140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r>
              <a:rPr lang="en-US" altLang="zh-CN" b="1">
                <a:latin typeface="楷体" panose="02010609060101010101" pitchFamily="49" charset="-122"/>
                <a:ea typeface="楷体" panose="02010609060101010101" pitchFamily="49" charset="-122"/>
              </a:rPr>
              <a:t>8.某汽车沿直线运动时，前半段路程用20m/s速度行驶，后半段路程用30m/s速度行驶，在整个路程中，汽车的平均速度为    m/s</a:t>
            </a:r>
          </a:p>
        </p:txBody>
      </p:sp>
      <p:sp>
        <p:nvSpPr>
          <p:cNvPr id="20487" name="文本占位符 52225">
            <a:extLst>
              <a:ext uri="{FF2B5EF4-FFF2-40B4-BE49-F238E27FC236}">
                <a16:creationId xmlns:a16="http://schemas.microsoft.com/office/drawing/2014/main" id="{D58016BD-3FFB-4743-90D2-1BFF07A1CFE5}"/>
              </a:ext>
            </a:extLst>
          </p:cNvPr>
          <p:cNvSpPr>
            <a:spLocks noGrp="1"/>
          </p:cNvSpPr>
          <p:nvPr/>
        </p:nvSpPr>
        <p:spPr>
          <a:xfrm>
            <a:off x="1385887" y="2950369"/>
            <a:ext cx="6072188" cy="1460897"/>
          </a:xfrm>
          <a:prstGeom prst="rect">
            <a:avLst/>
          </a:prstGeom>
          <a:noFill/>
          <a:ln>
            <a:noFill/>
            <a:miter lim="800000"/>
          </a:ln>
        </p:spPr>
        <p:txBody>
          <a:bodyPr/>
          <a:lstStyle>
            <a:lvl1pPr marL="342900" lvl="0" indent="-342900" algn="l" defTabSz="914400" rtl="0" eaLnBrk="1" fontAlgn="base" latinLnBrk="0" hangingPunct="1">
              <a:lnSpc>
                <a:spcPct val="100000"/>
              </a:lnSpc>
              <a:spcBef>
                <a:spcPct val="20000"/>
              </a:spcBef>
              <a:spcAft>
                <a:spcPct val="0"/>
              </a:spcAft>
              <a:buClrTx/>
              <a:buSzTx/>
              <a:buFontTx/>
              <a:buChar char="•"/>
              <a:defRPr kumimoji="0" lang="zh-CN" altLang="en-US"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lrTx/>
              <a:buSzTx/>
              <a:buFontTx/>
              <a:buChar char="–"/>
              <a:defRPr kumimoji="0" lang="zh-CN" altLang="en-US"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lrTx/>
              <a:buSzTx/>
              <a:buFontTx/>
              <a:buChar char="•"/>
              <a:defRPr kumimoji="0" lang="zh-CN" altLang="en-US"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lrTx/>
              <a:buSzTx/>
              <a:buFontTx/>
              <a:buChar char="–"/>
              <a:defRPr kumimoji="0" lang="zh-CN" altLang="en-US"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lrTx/>
              <a:buSzTx/>
              <a:buFontTx/>
              <a:buChar char="»"/>
              <a:defRPr kumimoji="0" lang="zh-CN" altLang="en-US"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lang="zh-CN" altLang="en-US"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lang="zh-CN" altLang="en-US"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lang="zh-CN" altLang="en-US"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lang="zh-CN" altLang="en-US" sz="2000" b="0" i="0" u="none" kern="1200" baseline="0">
                <a:solidFill>
                  <a:schemeClr val="tx1"/>
                </a:solidFill>
                <a:latin typeface="+mn-lt"/>
                <a:ea typeface="+mn-ea"/>
                <a:cs typeface="+mn-cs"/>
              </a:defRPr>
            </a:lvl9pPr>
          </a:lstStyle>
          <a:p>
            <a:pPr>
              <a:buFontTx/>
              <a:buNone/>
            </a:pPr>
            <a:r>
              <a:rPr lang="en-US" altLang="zh-CN" sz="1800" b="1">
                <a:ln w="9525" cap="flat" cmpd="sng" algn="ctr">
                  <a:noFill/>
                  <a:prstDash val="solid"/>
                  <a:round/>
                  <a:headEnd type="none" w="med" len="med"/>
                  <a:tailEnd type="none" w="med" len="med"/>
                </a:ln>
                <a:solidFill>
                  <a:srgbClr val="000000"/>
                </a:solidFill>
                <a:latin typeface="楷体" pitchFamily="49" charset="-122"/>
                <a:ea typeface="楷体" pitchFamily="49" charset="-122"/>
                <a:sym typeface="Wingdings"/>
              </a:rPr>
              <a:t>10.如图为一小球从A点沿直线运动到F点的频闪照片，若频闪照相机每隔0.2S 闪拍一次，分析照片可知：小球从A点到F点作的是        直线运动(选填“匀速”或“变速”)。小球从B点到F点运动的路程是     cm，平均速度是     m／s。</a:t>
            </a:r>
          </a:p>
        </p:txBody>
      </p:sp>
      <p:pic>
        <p:nvPicPr>
          <p:cNvPr id="20488" name="图片 52226">
            <a:extLst>
              <a:ext uri="{FF2B5EF4-FFF2-40B4-BE49-F238E27FC236}">
                <a16:creationId xmlns:a16="http://schemas.microsoft.com/office/drawing/2014/main" id="{AF4AD928-587C-4B1B-9BD6-5C0CEDEBF8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19257"/>
          <a:stretch>
            <a:fillRect/>
          </a:stretch>
        </p:blipFill>
        <p:spPr bwMode="auto">
          <a:xfrm>
            <a:off x="3492104" y="4461272"/>
            <a:ext cx="4412456" cy="613172"/>
          </a:xfrm>
          <a:prstGeom prst="rect">
            <a:avLst/>
          </a:prstGeom>
          <a:noFill/>
          <a:ln w="952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20489" name="文本框 1">
            <a:extLst>
              <a:ext uri="{FF2B5EF4-FFF2-40B4-BE49-F238E27FC236}">
                <a16:creationId xmlns:a16="http://schemas.microsoft.com/office/drawing/2014/main" id="{93FCDA8A-CECF-4110-B0E1-809CC8B47D52}"/>
              </a:ext>
            </a:extLst>
          </p:cNvPr>
          <p:cNvSpPr/>
          <p:nvPr/>
        </p:nvSpPr>
        <p:spPr>
          <a:xfrm>
            <a:off x="3276601" y="3446860"/>
            <a:ext cx="640556" cy="646331"/>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宋体" pitchFamily="2" charset="-122"/>
              </a:defRPr>
            </a:lvl5pPr>
          </a:lstStyle>
          <a:p>
            <a:pPr>
              <a:spcBef>
                <a:spcPct val="50000"/>
              </a:spcBef>
            </a:pPr>
            <a:r>
              <a:rPr b="1">
                <a:ln w="9525" cap="flat" cmpd="sng" algn="ctr">
                  <a:noFill/>
                  <a:prstDash val="solid"/>
                  <a:round/>
                  <a:headEnd type="none" w="med" len="med"/>
                  <a:tailEnd type="none" w="med" len="med"/>
                </a:ln>
                <a:solidFill>
                  <a:srgbClr val="FF0000"/>
                </a:solidFill>
                <a:sym typeface="Wingdings"/>
              </a:rPr>
              <a:t>变速</a:t>
            </a:r>
          </a:p>
        </p:txBody>
      </p:sp>
      <p:sp>
        <p:nvSpPr>
          <p:cNvPr id="20490" name="文本框 2">
            <a:extLst>
              <a:ext uri="{FF2B5EF4-FFF2-40B4-BE49-F238E27FC236}">
                <a16:creationId xmlns:a16="http://schemas.microsoft.com/office/drawing/2014/main" id="{233E1888-834A-4601-953C-DB7625FC6AFD}"/>
              </a:ext>
            </a:extLst>
          </p:cNvPr>
          <p:cNvSpPr/>
          <p:nvPr/>
        </p:nvSpPr>
        <p:spPr>
          <a:xfrm>
            <a:off x="5382816" y="3759994"/>
            <a:ext cx="969169" cy="369332"/>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宋体" pitchFamily="2" charset="-122"/>
              </a:defRPr>
            </a:lvl5pPr>
          </a:lstStyle>
          <a:p>
            <a:pPr>
              <a:spcBef>
                <a:spcPct val="50000"/>
              </a:spcBef>
            </a:pPr>
            <a:r>
              <a:rPr lang="en-US" altLang="zh-CN" b="1">
                <a:ln w="9525" cap="flat" cmpd="sng" algn="ctr">
                  <a:noFill/>
                  <a:prstDash val="solid"/>
                  <a:round/>
                  <a:headEnd type="none" w="med" len="med"/>
                  <a:tailEnd type="none" w="med" len="med"/>
                </a:ln>
                <a:solidFill>
                  <a:srgbClr val="FF0000"/>
                </a:solidFill>
                <a:sym typeface="Wingdings"/>
              </a:rPr>
              <a:t>12.00</a:t>
            </a:r>
          </a:p>
        </p:txBody>
      </p:sp>
      <p:sp>
        <p:nvSpPr>
          <p:cNvPr id="20491" name="文本框 3">
            <a:extLst>
              <a:ext uri="{FF2B5EF4-FFF2-40B4-BE49-F238E27FC236}">
                <a16:creationId xmlns:a16="http://schemas.microsoft.com/office/drawing/2014/main" id="{CB51A64B-9F5F-4D51-BA98-CB5601E3B553}"/>
              </a:ext>
            </a:extLst>
          </p:cNvPr>
          <p:cNvSpPr/>
          <p:nvPr/>
        </p:nvSpPr>
        <p:spPr>
          <a:xfrm>
            <a:off x="2141935" y="4062413"/>
            <a:ext cx="640556" cy="369332"/>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宋体" pitchFamily="2" charset="-122"/>
              </a:defRPr>
            </a:lvl5pPr>
          </a:lstStyle>
          <a:p>
            <a:pPr>
              <a:spcBef>
                <a:spcPct val="50000"/>
              </a:spcBef>
            </a:pPr>
            <a:r>
              <a:rPr lang="en-US" altLang="zh-CN" b="1">
                <a:ln w="9525" cap="flat" cmpd="sng" algn="ctr">
                  <a:noFill/>
                  <a:prstDash val="solid"/>
                  <a:round/>
                  <a:headEnd type="none" w="med" len="med"/>
                  <a:tailEnd type="none" w="med" len="med"/>
                </a:ln>
                <a:solidFill>
                  <a:srgbClr val="FF0000"/>
                </a:solidFill>
                <a:sym typeface="Wingdings"/>
              </a:rPr>
              <a:t>0.15</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blinds(horizontal)">
                                      <p:cBhvr>
                                        <p:cTn id="7" dur="500"/>
                                        <p:tgtEl>
                                          <p:spTgt spid="2048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0484"/>
                                        </p:tgtEl>
                                        <p:attrNameLst>
                                          <p:attrName>style.visibility</p:attrName>
                                        </p:attrNameLst>
                                      </p:cBhvr>
                                      <p:to>
                                        <p:strVal val="visible"/>
                                      </p:to>
                                    </p:set>
                                    <p:anim calcmode="lin" valueType="num">
                                      <p:cBhvr>
                                        <p:cTn id="12" dur="500" fill="hold"/>
                                        <p:tgtEl>
                                          <p:spTgt spid="20484"/>
                                        </p:tgtEl>
                                        <p:attrNameLst>
                                          <p:attrName>ppt_x</p:attrName>
                                        </p:attrNameLst>
                                      </p:cBhvr>
                                      <p:tavLst>
                                        <p:tav tm="0">
                                          <p:val>
                                            <p:strVal val="#ppt_x"/>
                                          </p:val>
                                        </p:tav>
                                        <p:tav tm="100000">
                                          <p:val>
                                            <p:strVal val="#ppt_x"/>
                                          </p:val>
                                        </p:tav>
                                      </p:tavLst>
                                    </p:anim>
                                    <p:anim calcmode="lin" valueType="num">
                                      <p:cBhvr>
                                        <p:cTn id="13" dur="500" fill="hold"/>
                                        <p:tgtEl>
                                          <p:spTgt spid="20484"/>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0485"/>
                                        </p:tgtEl>
                                        <p:attrNameLst>
                                          <p:attrName>style.visibility</p:attrName>
                                        </p:attrNameLst>
                                      </p:cBhvr>
                                      <p:to>
                                        <p:strVal val="visible"/>
                                      </p:to>
                                    </p:set>
                                    <p:anim calcmode="lin" valueType="num">
                                      <p:cBhvr>
                                        <p:cTn id="18" dur="500" fill="hold"/>
                                        <p:tgtEl>
                                          <p:spTgt spid="20485"/>
                                        </p:tgtEl>
                                        <p:attrNameLst>
                                          <p:attrName>ppt_x</p:attrName>
                                        </p:attrNameLst>
                                      </p:cBhvr>
                                      <p:tavLst>
                                        <p:tav tm="0">
                                          <p:val>
                                            <p:strVal val="#ppt_x"/>
                                          </p:val>
                                        </p:tav>
                                        <p:tav tm="100000">
                                          <p:val>
                                            <p:strVal val="#ppt_x"/>
                                          </p:val>
                                        </p:tav>
                                      </p:tavLst>
                                    </p:anim>
                                    <p:anim calcmode="lin" valueType="num">
                                      <p:cBhvr>
                                        <p:cTn id="19" dur="500" fill="hold"/>
                                        <p:tgtEl>
                                          <p:spTgt spid="20485"/>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0489"/>
                                        </p:tgtEl>
                                        <p:attrNameLst>
                                          <p:attrName>style.visibility</p:attrName>
                                        </p:attrNameLst>
                                      </p:cBhvr>
                                      <p:to>
                                        <p:strVal val="visible"/>
                                      </p:to>
                                    </p:set>
                                    <p:anim calcmode="lin" valueType="num">
                                      <p:cBhvr>
                                        <p:cTn id="24" dur="500" fill="hold"/>
                                        <p:tgtEl>
                                          <p:spTgt spid="20489"/>
                                        </p:tgtEl>
                                        <p:attrNameLst>
                                          <p:attrName>ppt_x</p:attrName>
                                        </p:attrNameLst>
                                      </p:cBhvr>
                                      <p:tavLst>
                                        <p:tav tm="0">
                                          <p:val>
                                            <p:strVal val="#ppt_x"/>
                                          </p:val>
                                        </p:tav>
                                        <p:tav tm="100000">
                                          <p:val>
                                            <p:strVal val="#ppt_x"/>
                                          </p:val>
                                        </p:tav>
                                      </p:tavLst>
                                    </p:anim>
                                    <p:anim calcmode="lin" valueType="num">
                                      <p:cBhvr>
                                        <p:cTn id="25" dur="500" fill="hold"/>
                                        <p:tgtEl>
                                          <p:spTgt spid="20489"/>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20490"/>
                                        </p:tgtEl>
                                        <p:attrNameLst>
                                          <p:attrName>style.visibility</p:attrName>
                                        </p:attrNameLst>
                                      </p:cBhvr>
                                      <p:to>
                                        <p:strVal val="visible"/>
                                      </p:to>
                                    </p:set>
                                    <p:anim calcmode="lin" valueType="num">
                                      <p:cBhvr>
                                        <p:cTn id="30" dur="500" fill="hold"/>
                                        <p:tgtEl>
                                          <p:spTgt spid="20490"/>
                                        </p:tgtEl>
                                        <p:attrNameLst>
                                          <p:attrName>ppt_x</p:attrName>
                                        </p:attrNameLst>
                                      </p:cBhvr>
                                      <p:tavLst>
                                        <p:tav tm="0">
                                          <p:val>
                                            <p:strVal val="#ppt_x"/>
                                          </p:val>
                                        </p:tav>
                                        <p:tav tm="100000">
                                          <p:val>
                                            <p:strVal val="#ppt_x"/>
                                          </p:val>
                                        </p:tav>
                                      </p:tavLst>
                                    </p:anim>
                                    <p:anim calcmode="lin" valueType="num">
                                      <p:cBhvr>
                                        <p:cTn id="31" dur="500" fill="hold"/>
                                        <p:tgtEl>
                                          <p:spTgt spid="20490"/>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20491"/>
                                        </p:tgtEl>
                                        <p:attrNameLst>
                                          <p:attrName>style.visibility</p:attrName>
                                        </p:attrNameLst>
                                      </p:cBhvr>
                                      <p:to>
                                        <p:strVal val="visible"/>
                                      </p:to>
                                    </p:set>
                                    <p:anim calcmode="lin" valueType="num">
                                      <p:cBhvr>
                                        <p:cTn id="36" dur="500" fill="hold"/>
                                        <p:tgtEl>
                                          <p:spTgt spid="20491"/>
                                        </p:tgtEl>
                                        <p:attrNameLst>
                                          <p:attrName>ppt_x</p:attrName>
                                        </p:attrNameLst>
                                      </p:cBhvr>
                                      <p:tavLst>
                                        <p:tav tm="0">
                                          <p:val>
                                            <p:strVal val="#ppt_x"/>
                                          </p:val>
                                        </p:tav>
                                        <p:tav tm="100000">
                                          <p:val>
                                            <p:strVal val="#ppt_x"/>
                                          </p:val>
                                        </p:tav>
                                      </p:tavLst>
                                    </p:anim>
                                    <p:anim calcmode="lin" valueType="num">
                                      <p:cBhvr>
                                        <p:cTn id="37" dur="500" fill="hold"/>
                                        <p:tgtEl>
                                          <p:spTgt spid="204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animBg="1"/>
      <p:bldP spid="20484" grpId="0" animBg="1"/>
      <p:bldP spid="20485" grpId="0" animBg="1"/>
      <p:bldP spid="20489" grpId="0" animBg="1"/>
      <p:bldP spid="20490" grpId="0" animBg="1"/>
      <p:bldP spid="2049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1">
            <a:extLst>
              <a:ext uri="{FF2B5EF4-FFF2-40B4-BE49-F238E27FC236}">
                <a16:creationId xmlns:a16="http://schemas.microsoft.com/office/drawing/2014/main" id="{7295D41D-6D64-4BD0-923F-4B2C3AEDFDFC}"/>
              </a:ext>
            </a:extLst>
          </p:cNvPr>
          <p:cNvSpPr>
            <a:spLocks noChangeArrowheads="1"/>
          </p:cNvSpPr>
          <p:nvPr/>
        </p:nvSpPr>
        <p:spPr bwMode="auto">
          <a:xfrm>
            <a:off x="1485900" y="1175757"/>
            <a:ext cx="5335191"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r>
              <a:rPr lang="en-US" altLang="zh-CN" sz="2100" b="1">
                <a:latin typeface="楷体_GB2312" charset="-122"/>
                <a:ea typeface="楷体_GB2312" charset="-122"/>
              </a:rPr>
              <a:t>11.完成课本【www】1-4题。</a:t>
            </a:r>
          </a:p>
        </p:txBody>
      </p:sp>
      <p:pic>
        <p:nvPicPr>
          <p:cNvPr id="21507" name="New picture">
            <a:extLst>
              <a:ext uri="{FF2B5EF4-FFF2-40B4-BE49-F238E27FC236}">
                <a16:creationId xmlns:a16="http://schemas.microsoft.com/office/drawing/2014/main" id="{08F62C8B-0BFE-49AB-8F16-625FB32845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25150" y="9439275"/>
            <a:ext cx="2762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内容占位符 2">
            <a:extLst>
              <a:ext uri="{FF2B5EF4-FFF2-40B4-BE49-F238E27FC236}">
                <a16:creationId xmlns:a16="http://schemas.microsoft.com/office/drawing/2014/main" id="{2A9F02EF-9D3D-4A9C-9B08-CBA0CB1F773E}"/>
              </a:ext>
            </a:extLst>
          </p:cNvPr>
          <p:cNvSpPr>
            <a:spLocks noGrp="1" noChangeArrowheads="1"/>
          </p:cNvSpPr>
          <p:nvPr>
            <p:ph idx="4294967295"/>
          </p:nvPr>
        </p:nvSpPr>
        <p:spPr>
          <a:xfrm>
            <a:off x="3164682" y="1275160"/>
            <a:ext cx="3545681" cy="2263378"/>
          </a:xfrm>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marL="0" indent="0">
              <a:buNone/>
            </a:pPr>
            <a:r>
              <a:rPr lang="en-US" altLang="zh-CN" b="1">
                <a:solidFill>
                  <a:srgbClr val="333399"/>
                </a:solidFill>
                <a:latin typeface="黑体" panose="02010609060101010101" pitchFamily="49" charset="-122"/>
                <a:ea typeface="黑体" panose="02010609060101010101" pitchFamily="49" charset="-122"/>
              </a:rPr>
              <a:t> 【学习目标】</a:t>
            </a:r>
          </a:p>
          <a:p>
            <a:pPr marL="0" indent="0">
              <a:buNone/>
            </a:pPr>
            <a:endParaRPr lang="en-US" altLang="zh-CN" b="1">
              <a:solidFill>
                <a:srgbClr val="333399"/>
              </a:solidFill>
              <a:latin typeface="黑体" panose="02010609060101010101" pitchFamily="49" charset="-122"/>
              <a:ea typeface="黑体" panose="02010609060101010101" pitchFamily="49" charset="-122"/>
            </a:endParaRPr>
          </a:p>
          <a:p>
            <a:pPr marL="0" indent="0">
              <a:buNone/>
            </a:pPr>
            <a:r>
              <a:rPr lang="en-US" altLang="zh-CN" b="1">
                <a:solidFill>
                  <a:srgbClr val="333399"/>
                </a:solidFill>
                <a:latin typeface="黑体" panose="02010609060101010101" pitchFamily="49" charset="-122"/>
                <a:ea typeface="黑体" panose="02010609060101010101" pitchFamily="49" charset="-122"/>
              </a:rPr>
              <a:t> 1.匀速直线运动</a:t>
            </a:r>
          </a:p>
          <a:p>
            <a:pPr marL="0" indent="0">
              <a:buNone/>
            </a:pPr>
            <a:r>
              <a:rPr lang="en-US" altLang="zh-CN" b="1">
                <a:solidFill>
                  <a:srgbClr val="333399"/>
                </a:solidFill>
                <a:latin typeface="黑体" panose="02010609060101010101" pitchFamily="49" charset="-122"/>
                <a:ea typeface="黑体" panose="02010609060101010101" pitchFamily="49" charset="-122"/>
              </a:rPr>
              <a:t> 2.变速直线运动</a:t>
            </a:r>
          </a:p>
          <a:p>
            <a:pPr marL="0" indent="0">
              <a:buNone/>
            </a:pPr>
            <a:r>
              <a:rPr lang="en-US" altLang="zh-CN" b="1">
                <a:solidFill>
                  <a:srgbClr val="333399"/>
                </a:solidFill>
                <a:latin typeface="黑体" panose="02010609060101010101" pitchFamily="49" charset="-122"/>
                <a:ea typeface="黑体" panose="02010609060101010101" pitchFamily="49" charset="-122"/>
              </a:rPr>
              <a:t> 3.动 能</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内容占位符 2">
            <a:extLst>
              <a:ext uri="{FF2B5EF4-FFF2-40B4-BE49-F238E27FC236}">
                <a16:creationId xmlns:a16="http://schemas.microsoft.com/office/drawing/2014/main" id="{358F0C60-2D2D-4243-9E04-53F991B941F1}"/>
              </a:ext>
            </a:extLst>
          </p:cNvPr>
          <p:cNvSpPr>
            <a:spLocks noGrp="1" noChangeArrowheads="1"/>
          </p:cNvSpPr>
          <p:nvPr>
            <p:ph idx="4294967295"/>
          </p:nvPr>
        </p:nvSpPr>
        <p:spPr>
          <a:xfrm>
            <a:off x="1169194" y="33338"/>
            <a:ext cx="5835254" cy="391716"/>
          </a:xfrm>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marL="0" indent="0">
              <a:buNone/>
            </a:pPr>
            <a:r>
              <a:rPr lang="zh-CN" altLang="en-US" b="1">
                <a:solidFill>
                  <a:srgbClr val="FF0000"/>
                </a:solidFill>
                <a:latin typeface="黑体" panose="02010609060101010101" pitchFamily="49" charset="-122"/>
                <a:ea typeface="黑体" panose="02010609060101010101" pitchFamily="49" charset="-122"/>
              </a:rPr>
              <a:t>【一、匀速直线运动】</a:t>
            </a:r>
          </a:p>
        </p:txBody>
      </p:sp>
      <p:sp>
        <p:nvSpPr>
          <p:cNvPr id="5123" name="内容占位符 2">
            <a:extLst>
              <a:ext uri="{FF2B5EF4-FFF2-40B4-BE49-F238E27FC236}">
                <a16:creationId xmlns:a16="http://schemas.microsoft.com/office/drawing/2014/main" id="{84332DBE-1AF8-46BD-9AB3-00EE0B1F5AE7}"/>
              </a:ext>
            </a:extLst>
          </p:cNvPr>
          <p:cNvSpPr>
            <a:spLocks noGrp="1" noChangeArrowheads="1"/>
          </p:cNvSpPr>
          <p:nvPr/>
        </p:nvSpPr>
        <p:spPr bwMode="auto">
          <a:xfrm>
            <a:off x="1169194" y="573881"/>
            <a:ext cx="6403181" cy="715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r>
              <a:rPr lang="zh-CN" altLang="en-US" sz="2400" b="1">
                <a:solidFill>
                  <a:srgbClr val="333399"/>
                </a:solidFill>
                <a:latin typeface="黑体" panose="02010609060101010101" pitchFamily="49" charset="-122"/>
                <a:ea typeface="黑体" panose="02010609060101010101" pitchFamily="49" charset="-122"/>
              </a:rPr>
              <a:t>【做一做】</a:t>
            </a:r>
          </a:p>
          <a:p>
            <a:r>
              <a:rPr lang="zh-CN" altLang="en-US" sz="2400" b="1">
                <a:solidFill>
                  <a:srgbClr val="333399"/>
                </a:solidFill>
                <a:latin typeface="黑体" panose="02010609060101010101" pitchFamily="49" charset="-122"/>
                <a:ea typeface="黑体" panose="02010609060101010101" pitchFamily="49" charset="-122"/>
              </a:rPr>
              <a:t> 阅读课本P113，了解具体的实验过程，并进行实验。</a:t>
            </a:r>
          </a:p>
        </p:txBody>
      </p:sp>
      <p:sp>
        <p:nvSpPr>
          <p:cNvPr id="5124" name="内容占位符 2">
            <a:extLst>
              <a:ext uri="{FF2B5EF4-FFF2-40B4-BE49-F238E27FC236}">
                <a16:creationId xmlns:a16="http://schemas.microsoft.com/office/drawing/2014/main" id="{E813E081-0CA8-409D-BB39-95511E5DC04F}"/>
              </a:ext>
            </a:extLst>
          </p:cNvPr>
          <p:cNvSpPr>
            <a:spLocks noGrp="1"/>
          </p:cNvSpPr>
          <p:nvPr/>
        </p:nvSpPr>
        <p:spPr>
          <a:xfrm>
            <a:off x="3187303" y="1599010"/>
            <a:ext cx="4385072" cy="1799034"/>
          </a:xfrm>
          <a:prstGeom prst="rect">
            <a:avLst/>
          </a:prstGeom>
          <a:noFill/>
          <a:ln>
            <a:solidFill>
              <a:srgbClr val="FF0000"/>
            </a:solidFill>
            <a:miter lim="800000"/>
          </a:ln>
        </p:spPr>
        <p:txBody>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宋体" pitchFamily="2" charset="-122"/>
              </a:defRPr>
            </a:lvl5pPr>
          </a:lstStyle>
          <a:p>
            <a:r>
              <a:rPr sz="2100" b="1">
                <a:ln w="9525" cap="flat" cmpd="sng" algn="ctr">
                  <a:noFill/>
                  <a:prstDash val="solid"/>
                  <a:round/>
                  <a:headEnd type="none" w="med" len="med"/>
                  <a:tailEnd type="none" w="med" len="med"/>
                </a:ln>
                <a:solidFill>
                  <a:srgbClr val="FF0000"/>
                </a:solidFill>
                <a:latin typeface="黑体" pitchFamily="49" charset="-122"/>
                <a:ea typeface="黑体" pitchFamily="49" charset="-122"/>
                <a:sym typeface="Wingdings"/>
              </a:rPr>
              <a:t>如图：</a:t>
            </a:r>
          </a:p>
          <a:p>
            <a:r>
              <a:rPr sz="2100" b="1">
                <a:ln w="9525" cap="flat" cmpd="sng" algn="ctr">
                  <a:noFill/>
                  <a:prstDash val="solid"/>
                  <a:round/>
                  <a:headEnd type="none" w="med" len="med"/>
                  <a:tailEnd type="none" w="med" len="med"/>
                </a:ln>
                <a:solidFill>
                  <a:srgbClr val="FF0000"/>
                </a:solidFill>
                <a:latin typeface="黑体" pitchFamily="49" charset="-122"/>
                <a:ea typeface="黑体" pitchFamily="49" charset="-122"/>
                <a:sym typeface="Wingdings"/>
              </a:rPr>
              <a:t>1.玻璃管中注水近满，留一小段空气柱（气泡），再用橡皮塞塞住管口；</a:t>
            </a:r>
          </a:p>
          <a:p>
            <a:r>
              <a:rPr sz="2100" b="1">
                <a:ln w="9525" cap="flat" cmpd="sng" algn="ctr">
                  <a:noFill/>
                  <a:prstDash val="solid"/>
                  <a:round/>
                  <a:headEnd type="none" w="med" len="med"/>
                  <a:tailEnd type="none" w="med" len="med"/>
                </a:ln>
                <a:solidFill>
                  <a:srgbClr val="FF0000"/>
                </a:solidFill>
                <a:latin typeface="黑体" pitchFamily="49" charset="-122"/>
                <a:ea typeface="黑体" pitchFamily="49" charset="-122"/>
                <a:sym typeface="Wingdings"/>
              </a:rPr>
              <a:t>2.把玻璃管翻转过来后，观察气泡的运动情况；</a:t>
            </a:r>
          </a:p>
          <a:p>
            <a:r>
              <a:rPr sz="2100" b="1">
                <a:ln w="9525" cap="flat" cmpd="sng" algn="ctr">
                  <a:noFill/>
                  <a:prstDash val="solid"/>
                  <a:round/>
                  <a:headEnd type="none" w="med" len="med"/>
                  <a:tailEnd type="none" w="med" len="med"/>
                </a:ln>
                <a:solidFill>
                  <a:srgbClr val="FF0000"/>
                </a:solidFill>
                <a:latin typeface="黑体" pitchFamily="49" charset="-122"/>
                <a:ea typeface="黑体" pitchFamily="49" charset="-122"/>
                <a:sym typeface="Wingdings"/>
              </a:rPr>
              <a:t>3.从0cm处开始计时，分别记下气泡运动到20cm、40cm、60cm、80cm处时所用的时间；</a:t>
            </a:r>
          </a:p>
          <a:p>
            <a:r>
              <a:rPr sz="2100" b="1">
                <a:ln w="9525" cap="flat" cmpd="sng" algn="ctr">
                  <a:noFill/>
                  <a:prstDash val="solid"/>
                  <a:round/>
                  <a:headEnd type="none" w="med" len="med"/>
                  <a:tailEnd type="none" w="med" len="med"/>
                </a:ln>
                <a:solidFill>
                  <a:srgbClr val="FF0000"/>
                </a:solidFill>
                <a:latin typeface="黑体" pitchFamily="49" charset="-122"/>
                <a:ea typeface="黑体" pitchFamily="49" charset="-122"/>
                <a:sym typeface="Wingdings"/>
              </a:rPr>
              <a:t>4.设计表格，填入数据并分析气泡运动规律；</a:t>
            </a:r>
          </a:p>
        </p:txBody>
      </p:sp>
      <p:pic>
        <p:nvPicPr>
          <p:cNvPr id="5125" name="图片 2">
            <a:extLst>
              <a:ext uri="{FF2B5EF4-FFF2-40B4-BE49-F238E27FC236}">
                <a16:creationId xmlns:a16="http://schemas.microsoft.com/office/drawing/2014/main" id="{F86AEE49-07A3-4418-BFB0-A9AD513C3E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747" y="1597819"/>
            <a:ext cx="1418034" cy="3261122"/>
          </a:xfrm>
          <a:prstGeom prst="rect">
            <a:avLst/>
          </a:prstGeom>
          <a:noFill/>
          <a:ln w="952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5126" name="内容占位符 2">
            <a:extLst>
              <a:ext uri="{FF2B5EF4-FFF2-40B4-BE49-F238E27FC236}">
                <a16:creationId xmlns:a16="http://schemas.microsoft.com/office/drawing/2014/main" id="{55C79688-24F5-41D1-BED7-FCA23CF4A0A3}"/>
              </a:ext>
            </a:extLst>
          </p:cNvPr>
          <p:cNvSpPr>
            <a:spLocks noGrp="1"/>
          </p:cNvSpPr>
          <p:nvPr/>
        </p:nvSpPr>
        <p:spPr>
          <a:xfrm>
            <a:off x="3187303" y="3983832"/>
            <a:ext cx="4385072" cy="875110"/>
          </a:xfrm>
          <a:prstGeom prst="rect">
            <a:avLst/>
          </a:prstGeom>
          <a:noFill/>
          <a:ln>
            <a:solidFill>
              <a:srgbClr val="FF0000"/>
            </a:solidFill>
            <a:miter lim="800000"/>
          </a:ln>
        </p:spPr>
        <p:txBody>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宋体" pitchFamily="2" charset="-122"/>
              </a:defRPr>
            </a:lvl5pPr>
          </a:lstStyle>
          <a:p>
            <a:r>
              <a:rPr sz="2100" b="1">
                <a:ln w="9525" cap="flat" cmpd="sng" algn="ctr">
                  <a:noFill/>
                  <a:prstDash val="solid"/>
                  <a:round/>
                  <a:headEnd type="none" w="med" len="med"/>
                  <a:tailEnd type="none" w="med" len="med"/>
                </a:ln>
                <a:solidFill>
                  <a:srgbClr val="FF0000"/>
                </a:solidFill>
                <a:latin typeface="黑体" pitchFamily="49" charset="-122"/>
                <a:ea typeface="黑体" pitchFamily="49" charset="-122"/>
                <a:sym typeface="Wingdings"/>
              </a:rPr>
              <a:t>想一想：</a:t>
            </a:r>
          </a:p>
          <a:p>
            <a:r>
              <a:rPr sz="2100" b="1">
                <a:ln w="9525" cap="flat" cmpd="sng" algn="ctr">
                  <a:noFill/>
                  <a:prstDash val="solid"/>
                  <a:round/>
                  <a:headEnd type="none" w="med" len="med"/>
                  <a:tailEnd type="none" w="med" len="med"/>
                </a:ln>
                <a:solidFill>
                  <a:srgbClr val="FF0000"/>
                </a:solidFill>
                <a:latin typeface="黑体" pitchFamily="49" charset="-122"/>
                <a:ea typeface="黑体" pitchFamily="49" charset="-122"/>
                <a:sym typeface="Wingdings"/>
              </a:rPr>
              <a:t>1.0cm为什么不从底端开始标记？</a:t>
            </a:r>
          </a:p>
          <a:p>
            <a:r>
              <a:rPr sz="2100" b="1">
                <a:ln w="9525" cap="flat" cmpd="sng" algn="ctr">
                  <a:noFill/>
                  <a:prstDash val="solid"/>
                  <a:round/>
                  <a:headEnd type="none" w="med" len="med"/>
                  <a:tailEnd type="none" w="med" len="med"/>
                </a:ln>
                <a:solidFill>
                  <a:srgbClr val="FF0000"/>
                </a:solidFill>
                <a:latin typeface="黑体" pitchFamily="49" charset="-122"/>
                <a:ea typeface="黑体" pitchFamily="49" charset="-122"/>
                <a:sym typeface="Wingdings"/>
              </a:rPr>
              <a:t>2.气泡运动太快，不方便记录时间，怎么办？</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124"/>
                                        </p:tgtEl>
                                        <p:attrNameLst>
                                          <p:attrName>style.visibility</p:attrName>
                                        </p:attrNameLst>
                                      </p:cBhvr>
                                      <p:to>
                                        <p:strVal val="visible"/>
                                      </p:to>
                                    </p:set>
                                    <p:animEffect transition="in" filter="blinds(horizontal)">
                                      <p:cBhvr>
                                        <p:cTn id="7" dur="500"/>
                                        <p:tgtEl>
                                          <p:spTgt spid="51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126"/>
                                        </p:tgtEl>
                                        <p:attrNameLst>
                                          <p:attrName>style.visibility</p:attrName>
                                        </p:attrNameLst>
                                      </p:cBhvr>
                                      <p:to>
                                        <p:strVal val="visible"/>
                                      </p:to>
                                    </p:set>
                                    <p:animEffect transition="in" filter="blinds(horizontal)">
                                      <p:cBhvr>
                                        <p:cTn id="12" dur="500"/>
                                        <p:tgtEl>
                                          <p:spTgt spid="5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animBg="1"/>
      <p:bldP spid="512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图片 3">
            <a:extLst>
              <a:ext uri="{FF2B5EF4-FFF2-40B4-BE49-F238E27FC236}">
                <a16:creationId xmlns:a16="http://schemas.microsoft.com/office/drawing/2014/main" id="{4B16E426-1AAA-484E-99C6-D7F6E5C812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5887" y="2495550"/>
            <a:ext cx="6035279" cy="1310879"/>
          </a:xfrm>
          <a:prstGeom prst="rect">
            <a:avLst/>
          </a:prstGeom>
          <a:noFill/>
          <a:ln w="952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6147" name="图片 4">
            <a:extLst>
              <a:ext uri="{FF2B5EF4-FFF2-40B4-BE49-F238E27FC236}">
                <a16:creationId xmlns:a16="http://schemas.microsoft.com/office/drawing/2014/main" id="{CE3B3163-BE50-4AE7-B939-72E830C385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9371"/>
          <a:stretch>
            <a:fillRect/>
          </a:stretch>
        </p:blipFill>
        <p:spPr bwMode="auto">
          <a:xfrm>
            <a:off x="3762375" y="2495550"/>
            <a:ext cx="3658791" cy="1310879"/>
          </a:xfrm>
          <a:prstGeom prst="rect">
            <a:avLst/>
          </a:prstGeom>
          <a:noFill/>
          <a:ln w="952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6148" name="图片 5">
            <a:extLst>
              <a:ext uri="{FF2B5EF4-FFF2-40B4-BE49-F238E27FC236}">
                <a16:creationId xmlns:a16="http://schemas.microsoft.com/office/drawing/2014/main" id="{4A960842-C9BE-4CE1-B5F7-60E4E009E1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85887" y="1597819"/>
            <a:ext cx="6035279" cy="673894"/>
          </a:xfrm>
          <a:prstGeom prst="rect">
            <a:avLst/>
          </a:prstGeom>
          <a:noFill/>
          <a:ln w="952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6149" name="内容占位符 2">
            <a:extLst>
              <a:ext uri="{FF2B5EF4-FFF2-40B4-BE49-F238E27FC236}">
                <a16:creationId xmlns:a16="http://schemas.microsoft.com/office/drawing/2014/main" id="{77C72073-E99E-4478-BC70-3415EDD955DC}"/>
              </a:ext>
            </a:extLst>
          </p:cNvPr>
          <p:cNvSpPr>
            <a:spLocks noGrp="1" noChangeArrowheads="1"/>
          </p:cNvSpPr>
          <p:nvPr/>
        </p:nvSpPr>
        <p:spPr bwMode="auto">
          <a:xfrm>
            <a:off x="1169194" y="575072"/>
            <a:ext cx="6250781" cy="679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r>
              <a:rPr lang="zh-CN" altLang="en-US" sz="2400" b="1">
                <a:solidFill>
                  <a:srgbClr val="333399"/>
                </a:solidFill>
                <a:latin typeface="黑体" panose="02010609060101010101" pitchFamily="49" charset="-122"/>
                <a:ea typeface="黑体" panose="02010609060101010101" pitchFamily="49" charset="-122"/>
              </a:rPr>
              <a:t>【数据处理】1.表格分析</a:t>
            </a:r>
          </a:p>
          <a:p>
            <a:r>
              <a:rPr lang="zh-CN" altLang="en-US" sz="2400" b="1">
                <a:solidFill>
                  <a:srgbClr val="333399"/>
                </a:solidFill>
                <a:latin typeface="黑体" panose="02010609060101010101" pitchFamily="49" charset="-122"/>
                <a:ea typeface="黑体" panose="02010609060101010101" pitchFamily="49" charset="-122"/>
              </a:rPr>
              <a:t> 通过收集的数据进一步计算出各区间的时间和相应的速度；你能得出什么结论？</a:t>
            </a:r>
          </a:p>
        </p:txBody>
      </p:sp>
      <p:sp>
        <p:nvSpPr>
          <p:cNvPr id="6150" name="内容占位符 2">
            <a:extLst>
              <a:ext uri="{FF2B5EF4-FFF2-40B4-BE49-F238E27FC236}">
                <a16:creationId xmlns:a16="http://schemas.microsoft.com/office/drawing/2014/main" id="{7127FD6D-FC23-4929-8016-5204E5366E1E}"/>
              </a:ext>
            </a:extLst>
          </p:cNvPr>
          <p:cNvSpPr>
            <a:spLocks noGrp="1"/>
          </p:cNvSpPr>
          <p:nvPr/>
        </p:nvSpPr>
        <p:spPr>
          <a:xfrm>
            <a:off x="1385887" y="4027885"/>
            <a:ext cx="6035279" cy="934640"/>
          </a:xfrm>
          <a:prstGeom prst="rect">
            <a:avLst/>
          </a:prstGeom>
          <a:noFill/>
          <a:ln>
            <a:solidFill>
              <a:srgbClr val="00B050"/>
            </a:solidFill>
            <a:miter lim="800000"/>
          </a:ln>
        </p:spPr>
        <p:txBody>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宋体" pitchFamily="2" charset="-122"/>
              </a:defRPr>
            </a:lvl5pPr>
          </a:lstStyle>
          <a:p>
            <a:r>
              <a:rPr lang="en-US" altLang="zh-CN" b="1">
                <a:ln w="9525" cap="flat" cmpd="sng" algn="ctr">
                  <a:noFill/>
                  <a:prstDash val="solid"/>
                  <a:round/>
                  <a:headEnd type="none" w="med" len="med"/>
                  <a:tailEnd type="none" w="med" len="med"/>
                </a:ln>
                <a:solidFill>
                  <a:srgbClr val="FF0000"/>
                </a:solidFill>
                <a:latin typeface="黑体" pitchFamily="49" charset="-122"/>
                <a:ea typeface="黑体" pitchFamily="49" charset="-122"/>
                <a:sym typeface="宋体" pitchFamily="2" charset="-122"/>
              </a:rPr>
              <a:t>    考虑到实验误差，可以得出：气泡通过相同的路程所用的时间是相等的，也即，气泡在相等时间内通过的路程是相等的！</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6147"/>
                                        </p:tgtEl>
                                        <p:attrNameLst>
                                          <p:attrName>style.visibility</p:attrName>
                                        </p:attrNameLst>
                                      </p:cBhvr>
                                      <p:to>
                                        <p:strVal val="visible"/>
                                      </p:to>
                                    </p:set>
                                    <p:animEffect transition="in" filter="blinds(horizontal)">
                                      <p:cBhvr>
                                        <p:cTn id="7" dur="500"/>
                                        <p:tgtEl>
                                          <p:spTgt spid="614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150"/>
                                        </p:tgtEl>
                                        <p:attrNameLst>
                                          <p:attrName>style.visibility</p:attrName>
                                        </p:attrNameLst>
                                      </p:cBhvr>
                                      <p:to>
                                        <p:strVal val="visible"/>
                                      </p:to>
                                    </p:set>
                                    <p:animEffect transition="in" filter="blinds(horizontal)">
                                      <p:cBhvr>
                                        <p:cTn id="12" dur="500"/>
                                        <p:tgtEl>
                                          <p:spTgt spid="6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内容占位符 2">
            <a:extLst>
              <a:ext uri="{FF2B5EF4-FFF2-40B4-BE49-F238E27FC236}">
                <a16:creationId xmlns:a16="http://schemas.microsoft.com/office/drawing/2014/main" id="{27B15215-8D06-4F04-844D-CB461936B60A}"/>
              </a:ext>
            </a:extLst>
          </p:cNvPr>
          <p:cNvSpPr>
            <a:spLocks noGrp="1" noChangeArrowheads="1"/>
          </p:cNvSpPr>
          <p:nvPr/>
        </p:nvSpPr>
        <p:spPr bwMode="auto">
          <a:xfrm>
            <a:off x="1169194" y="575072"/>
            <a:ext cx="6431756" cy="679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r>
              <a:rPr lang="zh-CN" altLang="en-US" sz="2400" b="1">
                <a:solidFill>
                  <a:srgbClr val="333399"/>
                </a:solidFill>
                <a:latin typeface="黑体" panose="02010609060101010101" pitchFamily="49" charset="-122"/>
                <a:ea typeface="黑体" panose="02010609060101010101" pitchFamily="49" charset="-122"/>
              </a:rPr>
              <a:t>【数据处理】2.直角坐标系分析</a:t>
            </a:r>
          </a:p>
          <a:p>
            <a:r>
              <a:rPr lang="zh-CN" altLang="en-US" sz="2400" b="1">
                <a:solidFill>
                  <a:srgbClr val="333399"/>
                </a:solidFill>
                <a:latin typeface="黑体" panose="02010609060101010101" pitchFamily="49" charset="-122"/>
                <a:ea typeface="黑体" panose="02010609060101010101" pitchFamily="49" charset="-122"/>
              </a:rPr>
              <a:t> 根据表格中的数据，画出s-t关系图，由图像可以得出什么？</a:t>
            </a:r>
          </a:p>
        </p:txBody>
      </p:sp>
      <p:sp>
        <p:nvSpPr>
          <p:cNvPr id="7171" name="内容占位符 2">
            <a:extLst>
              <a:ext uri="{FF2B5EF4-FFF2-40B4-BE49-F238E27FC236}">
                <a16:creationId xmlns:a16="http://schemas.microsoft.com/office/drawing/2014/main" id="{5F010820-3542-4AF1-95DB-A48593AD3FA7}"/>
              </a:ext>
            </a:extLst>
          </p:cNvPr>
          <p:cNvSpPr>
            <a:spLocks noGrp="1"/>
          </p:cNvSpPr>
          <p:nvPr/>
        </p:nvSpPr>
        <p:spPr>
          <a:xfrm>
            <a:off x="4480323" y="2713435"/>
            <a:ext cx="3121819" cy="2184797"/>
          </a:xfrm>
          <a:prstGeom prst="rect">
            <a:avLst/>
          </a:prstGeom>
          <a:noFill/>
          <a:ln>
            <a:solidFill>
              <a:srgbClr val="00B050"/>
            </a:solidFill>
            <a:miter lim="800000"/>
          </a:ln>
        </p:spPr>
        <p:txBody>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宋体" pitchFamily="2" charset="-122"/>
              </a:defRPr>
            </a:lvl5pPr>
          </a:lstStyle>
          <a:p>
            <a:r>
              <a:rPr b="1">
                <a:ln w="9525" cap="flat" cmpd="sng" algn="ctr">
                  <a:noFill/>
                  <a:prstDash val="solid"/>
                  <a:round/>
                  <a:headEnd type="none" w="med" len="med"/>
                  <a:tailEnd type="none" w="med" len="med"/>
                </a:ln>
                <a:solidFill>
                  <a:srgbClr val="FF0000"/>
                </a:solidFill>
                <a:latin typeface="黑体" pitchFamily="49" charset="-122"/>
                <a:ea typeface="黑体" pitchFamily="49" charset="-122"/>
                <a:sym typeface="宋体" pitchFamily="2" charset="-122"/>
              </a:rPr>
              <a:t>如图：（正比例函数）</a:t>
            </a:r>
          </a:p>
          <a:p>
            <a:r>
              <a:rPr b="1">
                <a:ln w="9525" cap="flat" cmpd="sng" algn="ctr">
                  <a:noFill/>
                  <a:prstDash val="solid"/>
                  <a:round/>
                  <a:headEnd type="none" w="med" len="med"/>
                  <a:tailEnd type="none" w="med" len="med"/>
                </a:ln>
                <a:solidFill>
                  <a:srgbClr val="FF0000"/>
                </a:solidFill>
                <a:latin typeface="黑体" pitchFamily="49" charset="-122"/>
                <a:ea typeface="黑体" pitchFamily="49" charset="-122"/>
                <a:sym typeface="宋体" pitchFamily="2" charset="-122"/>
              </a:rPr>
              <a:t>1.即：路程s与时间t成正比；</a:t>
            </a:r>
          </a:p>
          <a:p>
            <a:r>
              <a:rPr b="1">
                <a:ln w="9525" cap="flat" cmpd="sng" algn="ctr">
                  <a:noFill/>
                  <a:prstDash val="solid"/>
                  <a:round/>
                  <a:headEnd type="none" w="med" len="med"/>
                  <a:tailEnd type="none" w="med" len="med"/>
                </a:ln>
                <a:solidFill>
                  <a:srgbClr val="FF0000"/>
                </a:solidFill>
                <a:latin typeface="黑体" pitchFamily="49" charset="-122"/>
                <a:ea typeface="黑体" pitchFamily="49" charset="-122"/>
                <a:sym typeface="宋体" pitchFamily="2" charset="-122"/>
              </a:rPr>
              <a:t>  即：s与t的比值v为定值；</a:t>
            </a:r>
          </a:p>
          <a:p>
            <a:r>
              <a:rPr b="1">
                <a:ln w="9525" cap="flat" cmpd="sng" algn="ctr">
                  <a:noFill/>
                  <a:prstDash val="solid"/>
                  <a:round/>
                  <a:headEnd type="none" w="med" len="med"/>
                  <a:tailEnd type="none" w="med" len="med"/>
                </a:ln>
                <a:solidFill>
                  <a:srgbClr val="FF0000"/>
                </a:solidFill>
                <a:latin typeface="黑体" pitchFamily="49" charset="-122"/>
                <a:ea typeface="黑体" pitchFamily="49" charset="-122"/>
                <a:sym typeface="宋体" pitchFamily="2" charset="-122"/>
              </a:rPr>
              <a:t>  即：气泡的速度保持不变；</a:t>
            </a:r>
          </a:p>
          <a:p>
            <a:r>
              <a:rPr b="1">
                <a:ln w="9525" cap="flat" cmpd="sng" algn="ctr">
                  <a:noFill/>
                  <a:prstDash val="solid"/>
                  <a:round/>
                  <a:headEnd type="none" w="med" len="med"/>
                  <a:tailEnd type="none" w="med" len="med"/>
                </a:ln>
                <a:solidFill>
                  <a:srgbClr val="FF0000"/>
                </a:solidFill>
                <a:latin typeface="黑体" pitchFamily="49" charset="-122"/>
                <a:ea typeface="黑体" pitchFamily="49" charset="-122"/>
                <a:sym typeface="宋体" pitchFamily="2" charset="-122"/>
              </a:rPr>
              <a:t>2.我们把速度不变的直线运动叫作匀速直线运动！</a:t>
            </a:r>
          </a:p>
          <a:p>
            <a:r>
              <a:rPr b="1">
                <a:ln w="9525" cap="flat" cmpd="sng" algn="ctr">
                  <a:noFill/>
                  <a:prstDash val="solid"/>
                  <a:round/>
                  <a:headEnd type="none" w="med" len="med"/>
                  <a:tailEnd type="none" w="med" len="med"/>
                </a:ln>
                <a:solidFill>
                  <a:srgbClr val="FF0000"/>
                </a:solidFill>
                <a:latin typeface="黑体" pitchFamily="49" charset="-122"/>
                <a:ea typeface="黑体" pitchFamily="49" charset="-122"/>
                <a:sym typeface="宋体" pitchFamily="2" charset="-122"/>
              </a:rPr>
              <a:t>3.匀速直线运动并不常见，我们可以把生活中的一些运动近似地看成是匀速直线运动。</a:t>
            </a:r>
          </a:p>
        </p:txBody>
      </p:sp>
      <p:pic>
        <p:nvPicPr>
          <p:cNvPr id="7172" name="图片 3">
            <a:extLst>
              <a:ext uri="{FF2B5EF4-FFF2-40B4-BE49-F238E27FC236}">
                <a16:creationId xmlns:a16="http://schemas.microsoft.com/office/drawing/2014/main" id="{064E58D4-365E-4D40-B49C-298C6A1A0C8D}"/>
              </a:ext>
            </a:extLst>
          </p:cNvPr>
          <p:cNvPicPr>
            <a:picLocks noChangeAspect="1" noChangeArrowheads="1"/>
          </p:cNvPicPr>
          <p:nvPr/>
        </p:nvPicPr>
        <p:blipFill>
          <a:blip r:embed="rId2">
            <a:lum contrast="24000"/>
            <a:extLst>
              <a:ext uri="{28A0092B-C50C-407E-A947-70E740481C1C}">
                <a14:useLocalDpi xmlns:a14="http://schemas.microsoft.com/office/drawing/2010/main" val="0"/>
              </a:ext>
            </a:extLst>
          </a:blip>
          <a:srcRect/>
          <a:stretch>
            <a:fillRect/>
          </a:stretch>
        </p:blipFill>
        <p:spPr bwMode="auto">
          <a:xfrm>
            <a:off x="1385887" y="1466850"/>
            <a:ext cx="6216254" cy="673894"/>
          </a:xfrm>
          <a:prstGeom prst="rect">
            <a:avLst/>
          </a:prstGeom>
          <a:noFill/>
          <a:ln w="952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7173" name="图片 45090">
            <a:extLst>
              <a:ext uri="{FF2B5EF4-FFF2-40B4-BE49-F238E27FC236}">
                <a16:creationId xmlns:a16="http://schemas.microsoft.com/office/drawing/2014/main" id="{FD7F685D-F958-4A8E-80AF-A9AA6C1067D8}"/>
              </a:ext>
            </a:extLst>
          </p:cNvPr>
          <p:cNvPicPr>
            <a:picLocks noChangeAspect="1" noChangeArrowheads="1"/>
          </p:cNvPicPr>
          <p:nvPr/>
        </p:nvPicPr>
        <p:blipFill>
          <a:blip r:embed="rId3">
            <a:lum bright="24000" contrast="28000"/>
            <a:extLst>
              <a:ext uri="{28A0092B-C50C-407E-A947-70E740481C1C}">
                <a14:useLocalDpi xmlns:a14="http://schemas.microsoft.com/office/drawing/2010/main" val="0"/>
              </a:ext>
            </a:extLst>
          </a:blip>
          <a:srcRect l="16049" t="5725" r="23001" b="8064"/>
          <a:stretch>
            <a:fillRect/>
          </a:stretch>
        </p:blipFill>
        <p:spPr bwMode="auto">
          <a:xfrm>
            <a:off x="1385888" y="2713435"/>
            <a:ext cx="2745581" cy="2184797"/>
          </a:xfrm>
          <a:prstGeom prst="rect">
            <a:avLst/>
          </a:prstGeom>
          <a:noFill/>
          <a:ln w="952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7173"/>
                                        </p:tgtEl>
                                        <p:attrNameLst>
                                          <p:attrName>style.visibility</p:attrName>
                                        </p:attrNameLst>
                                      </p:cBhvr>
                                      <p:to>
                                        <p:strVal val="visible"/>
                                      </p:to>
                                    </p:set>
                                    <p:animEffect transition="in" filter="wipe(left)">
                                      <p:cBhvr>
                                        <p:cTn id="7" dur="500"/>
                                        <p:tgtEl>
                                          <p:spTgt spid="717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171"/>
                                        </p:tgtEl>
                                        <p:attrNameLst>
                                          <p:attrName>style.visibility</p:attrName>
                                        </p:attrNameLst>
                                      </p:cBhvr>
                                      <p:to>
                                        <p:strVal val="visible"/>
                                      </p:to>
                                    </p:set>
                                    <p:animEffect transition="in" filter="blinds(horizontal)">
                                      <p:cBhvr>
                                        <p:cTn id="12" dur="500"/>
                                        <p:tgtEl>
                                          <p:spTgt spid="7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内容占位符 2">
            <a:extLst>
              <a:ext uri="{FF2B5EF4-FFF2-40B4-BE49-F238E27FC236}">
                <a16:creationId xmlns:a16="http://schemas.microsoft.com/office/drawing/2014/main" id="{74F38B5D-D36B-4D9D-B9AC-1F07F36386FF}"/>
              </a:ext>
            </a:extLst>
          </p:cNvPr>
          <p:cNvSpPr>
            <a:spLocks noGrp="1" noChangeArrowheads="1"/>
          </p:cNvSpPr>
          <p:nvPr/>
        </p:nvSpPr>
        <p:spPr bwMode="auto">
          <a:xfrm>
            <a:off x="1169194" y="575073"/>
            <a:ext cx="6184106" cy="777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r>
              <a:rPr lang="zh-CN" altLang="en-US" sz="2400" b="1">
                <a:solidFill>
                  <a:srgbClr val="333399"/>
                </a:solidFill>
                <a:latin typeface="黑体" panose="02010609060101010101" pitchFamily="49" charset="-122"/>
                <a:ea typeface="黑体" panose="02010609060101010101" pitchFamily="49" charset="-122"/>
              </a:rPr>
              <a:t>【议一议】  </a:t>
            </a:r>
          </a:p>
          <a:p>
            <a:r>
              <a:rPr lang="zh-CN" altLang="en-US" sz="2400" b="1">
                <a:solidFill>
                  <a:srgbClr val="333399"/>
                </a:solidFill>
                <a:latin typeface="黑体" panose="02010609060101010101" pitchFamily="49" charset="-122"/>
                <a:ea typeface="黑体" panose="02010609060101010101" pitchFamily="49" charset="-122"/>
              </a:rPr>
              <a:t> 1.你能在v-t关系图中画出匀速直线运动图像吗？</a:t>
            </a:r>
          </a:p>
        </p:txBody>
      </p:sp>
      <p:pic>
        <p:nvPicPr>
          <p:cNvPr id="8195" name="图片 6">
            <a:extLst>
              <a:ext uri="{FF2B5EF4-FFF2-40B4-BE49-F238E27FC236}">
                <a16:creationId xmlns:a16="http://schemas.microsoft.com/office/drawing/2014/main" id="{0811FCC5-29EF-41C7-8972-5BC8F5A398D0}"/>
              </a:ext>
            </a:extLst>
          </p:cNvPr>
          <p:cNvPicPr>
            <a:picLocks noChangeAspect="1" noChangeArrowheads="1"/>
          </p:cNvPicPr>
          <p:nvPr/>
        </p:nvPicPr>
        <p:blipFill>
          <a:blip r:embed="rId2">
            <a:lum bright="-12000" contrast="30000"/>
            <a:extLst>
              <a:ext uri="{28A0092B-C50C-407E-A947-70E740481C1C}">
                <a14:useLocalDpi xmlns:a14="http://schemas.microsoft.com/office/drawing/2010/main" val="0"/>
              </a:ext>
            </a:extLst>
          </a:blip>
          <a:srcRect/>
          <a:stretch>
            <a:fillRect/>
          </a:stretch>
        </p:blipFill>
        <p:spPr bwMode="auto">
          <a:xfrm>
            <a:off x="2356248" y="1491854"/>
            <a:ext cx="4211240" cy="3387328"/>
          </a:xfrm>
          <a:prstGeom prst="rect">
            <a:avLst/>
          </a:prstGeom>
          <a:noFill/>
          <a:ln w="9525" algn="ctr">
            <a:solidFill>
              <a:srgbClr val="00B05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8195"/>
                                        </p:tgtEl>
                                        <p:attrNameLst>
                                          <p:attrName>style.visibility</p:attrName>
                                        </p:attrNameLst>
                                      </p:cBhvr>
                                      <p:to>
                                        <p:strVal val="visible"/>
                                      </p:to>
                                    </p:set>
                                    <p:animEffect transition="in" filter="blinds(horizontal)">
                                      <p:cBhvr>
                                        <p:cTn id="7" dur="500"/>
                                        <p:tgtEl>
                                          <p:spTgt spid="8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图片 9257">
            <a:extLst>
              <a:ext uri="{FF2B5EF4-FFF2-40B4-BE49-F238E27FC236}">
                <a16:creationId xmlns:a16="http://schemas.microsoft.com/office/drawing/2014/main" id="{F141DA04-9514-4031-B3AB-3F9CA540AC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3266" y="481012"/>
            <a:ext cx="3051572" cy="1949054"/>
          </a:xfrm>
          <a:prstGeom prst="rect">
            <a:avLst/>
          </a:prstGeom>
          <a:noFill/>
          <a:ln w="9525" algn="ctr">
            <a:solidFill>
              <a:srgbClr val="00B050"/>
            </a:solidFill>
            <a:miter lim="800000"/>
            <a:headEnd/>
            <a:tailEnd/>
          </a:ln>
          <a:extLst>
            <a:ext uri="{909E8E84-426E-40DD-AFC4-6F175D3DCCD1}">
              <a14:hiddenFill xmlns:a14="http://schemas.microsoft.com/office/drawing/2010/main">
                <a:solidFill>
                  <a:srgbClr val="FFFFFF"/>
                </a:solidFill>
              </a14:hiddenFill>
            </a:ext>
          </a:extLst>
        </p:spPr>
      </p:pic>
      <p:pic>
        <p:nvPicPr>
          <p:cNvPr id="9219" name="图片 9258">
            <a:extLst>
              <a:ext uri="{FF2B5EF4-FFF2-40B4-BE49-F238E27FC236}">
                <a16:creationId xmlns:a16="http://schemas.microsoft.com/office/drawing/2014/main" id="{B37F1785-8BB0-4B77-8772-3CEA7F0B33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6769" y="476250"/>
            <a:ext cx="3111104" cy="4376738"/>
          </a:xfrm>
          <a:prstGeom prst="rect">
            <a:avLst/>
          </a:prstGeom>
          <a:noFill/>
          <a:ln w="9525" algn="ctr">
            <a:solidFill>
              <a:srgbClr val="00B050"/>
            </a:solidFill>
            <a:miter lim="800000"/>
            <a:headEnd/>
            <a:tailEnd/>
          </a:ln>
          <a:extLst>
            <a:ext uri="{909E8E84-426E-40DD-AFC4-6F175D3DCCD1}">
              <a14:hiddenFill xmlns:a14="http://schemas.microsoft.com/office/drawing/2010/main">
                <a:solidFill>
                  <a:srgbClr val="FFFFFF"/>
                </a:solidFill>
              </a14:hiddenFill>
            </a:ext>
          </a:extLst>
        </p:spPr>
      </p:pic>
      <p:pic>
        <p:nvPicPr>
          <p:cNvPr id="9220" name="图片 9261">
            <a:extLst>
              <a:ext uri="{FF2B5EF4-FFF2-40B4-BE49-F238E27FC236}">
                <a16:creationId xmlns:a16="http://schemas.microsoft.com/office/drawing/2014/main" id="{0BDA232C-9BFE-4807-AC60-BA65024B79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6557"/>
          <a:stretch>
            <a:fillRect/>
          </a:stretch>
        </p:blipFill>
        <p:spPr bwMode="auto">
          <a:xfrm>
            <a:off x="1362075" y="3198019"/>
            <a:ext cx="3052763" cy="1652588"/>
          </a:xfrm>
          <a:prstGeom prst="rect">
            <a:avLst/>
          </a:prstGeom>
          <a:noFill/>
          <a:ln w="9525" algn="ctr">
            <a:solidFill>
              <a:srgbClr val="00B050"/>
            </a:solidFill>
            <a:miter lim="800000"/>
            <a:headEnd/>
            <a:tailEnd/>
          </a:ln>
          <a:extLst>
            <a:ext uri="{909E8E84-426E-40DD-AFC4-6F175D3DCCD1}">
              <a14:hiddenFill xmlns:a14="http://schemas.microsoft.com/office/drawing/2010/main">
                <a:solidFill>
                  <a:srgbClr val="FFFFFF"/>
                </a:solidFill>
              </a14:hiddenFill>
            </a:ext>
          </a:extLst>
        </p:spPr>
      </p:pic>
      <p:sp>
        <p:nvSpPr>
          <p:cNvPr id="9221" name="文本框 9263">
            <a:extLst>
              <a:ext uri="{FF2B5EF4-FFF2-40B4-BE49-F238E27FC236}">
                <a16:creationId xmlns:a16="http://schemas.microsoft.com/office/drawing/2014/main" id="{524BF2F4-8810-46A3-AC95-93D9DA8C04F5}"/>
              </a:ext>
            </a:extLst>
          </p:cNvPr>
          <p:cNvSpPr>
            <a:spLocks noChangeArrowheads="1"/>
          </p:cNvSpPr>
          <p:nvPr/>
        </p:nvSpPr>
        <p:spPr bwMode="auto">
          <a:xfrm>
            <a:off x="1362075" y="2571751"/>
            <a:ext cx="2914650" cy="923330"/>
          </a:xfrm>
          <a:prstGeom prst="rect">
            <a:avLst/>
          </a:prstGeom>
          <a:noFill/>
          <a:ln w="9525" algn="ctr">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spcBef>
                <a:spcPct val="50000"/>
              </a:spcBef>
            </a:pPr>
            <a:r>
              <a:rPr lang="zh-CN" altLang="en-US" sz="2700">
                <a:solidFill>
                  <a:srgbClr val="FF0000"/>
                </a:solidFill>
                <a:latin typeface="楷体" panose="02010609060101010101" pitchFamily="49" charset="-122"/>
                <a:ea typeface="楷体" panose="02010609060101010101" pitchFamily="49" charset="-122"/>
              </a:rPr>
              <a:t>近似匀速直线运动</a:t>
            </a:r>
          </a:p>
        </p:txBody>
      </p:sp>
    </p:spTree>
  </p:cSld>
  <p:clrMapOvr>
    <a:masterClrMapping/>
  </p:clrMapOvr>
  <p:transition>
    <p:push/>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内容占位符 2">
            <a:extLst>
              <a:ext uri="{FF2B5EF4-FFF2-40B4-BE49-F238E27FC236}">
                <a16:creationId xmlns:a16="http://schemas.microsoft.com/office/drawing/2014/main" id="{3ED5266A-B7EB-4EE4-BC07-F23F661ABBBD}"/>
              </a:ext>
            </a:extLst>
          </p:cNvPr>
          <p:cNvSpPr>
            <a:spLocks noGrp="1" noChangeArrowheads="1"/>
          </p:cNvSpPr>
          <p:nvPr>
            <p:ph idx="4294967295"/>
          </p:nvPr>
        </p:nvSpPr>
        <p:spPr>
          <a:xfrm>
            <a:off x="1169194" y="33338"/>
            <a:ext cx="5006579" cy="391716"/>
          </a:xfrm>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marL="0" indent="0">
              <a:buNone/>
            </a:pPr>
            <a:r>
              <a:rPr lang="zh-CN" altLang="en-US" b="1">
                <a:solidFill>
                  <a:srgbClr val="FF0000"/>
                </a:solidFill>
                <a:latin typeface="黑体" panose="02010609060101010101" pitchFamily="49" charset="-122"/>
                <a:ea typeface="黑体" panose="02010609060101010101" pitchFamily="49" charset="-122"/>
              </a:rPr>
              <a:t>【二、变速直线运动】</a:t>
            </a:r>
          </a:p>
        </p:txBody>
      </p:sp>
      <p:sp>
        <p:nvSpPr>
          <p:cNvPr id="10243" name="内容占位符 2">
            <a:extLst>
              <a:ext uri="{FF2B5EF4-FFF2-40B4-BE49-F238E27FC236}">
                <a16:creationId xmlns:a16="http://schemas.microsoft.com/office/drawing/2014/main" id="{30A3E07D-C60B-4828-AE02-69633322309A}"/>
              </a:ext>
            </a:extLst>
          </p:cNvPr>
          <p:cNvSpPr>
            <a:spLocks noGrp="1"/>
          </p:cNvSpPr>
          <p:nvPr/>
        </p:nvSpPr>
        <p:spPr>
          <a:xfrm>
            <a:off x="1169194" y="573882"/>
            <a:ext cx="4880372" cy="1560910"/>
          </a:xfrm>
          <a:prstGeom prst="rect">
            <a:avLst/>
          </a:prstGeom>
          <a:noFill/>
          <a:ln>
            <a:noFill/>
            <a:miter lim="800000"/>
          </a:ln>
        </p:spPr>
        <p:txBody>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宋体" pitchFamily="2" charset="-122"/>
              </a:defRPr>
            </a:lvl5pPr>
          </a:lstStyle>
          <a:p>
            <a:r>
              <a:rPr sz="2400" b="1">
                <a:ln w="9525" cap="flat" cmpd="sng" algn="ctr">
                  <a:noFill/>
                  <a:prstDash val="solid"/>
                  <a:round/>
                  <a:headEnd type="none" w="med" len="med"/>
                  <a:tailEnd type="none" w="med" len="med"/>
                </a:ln>
                <a:solidFill>
                  <a:srgbClr val="333399"/>
                </a:solidFill>
                <a:latin typeface="黑体" pitchFamily="49" charset="-122"/>
                <a:ea typeface="黑体" pitchFamily="49" charset="-122"/>
                <a:sym typeface="Wingdings"/>
              </a:rPr>
              <a:t>【读一读】</a:t>
            </a:r>
          </a:p>
          <a:p>
            <a:r>
              <a:rPr sz="2400" b="1">
                <a:ln w="9525" cap="flat" cmpd="sng" algn="ctr">
                  <a:noFill/>
                  <a:prstDash val="solid"/>
                  <a:round/>
                  <a:headEnd type="none" w="med" len="med"/>
                  <a:tailEnd type="none" w="med" len="med"/>
                </a:ln>
                <a:solidFill>
                  <a:srgbClr val="333399"/>
                </a:solidFill>
                <a:latin typeface="黑体" pitchFamily="49" charset="-122"/>
                <a:ea typeface="黑体" pitchFamily="49" charset="-122"/>
                <a:sym typeface="Wingdings"/>
              </a:rPr>
              <a:t> 阅读课本P114，了解“变速直线运动”；</a:t>
            </a:r>
          </a:p>
          <a:p>
            <a:r>
              <a:rPr sz="2400" b="1">
                <a:ln w="9525" cap="flat" cmpd="sng" algn="ctr">
                  <a:noFill/>
                  <a:prstDash val="solid"/>
                  <a:round/>
                  <a:headEnd type="none" w="med" len="med"/>
                  <a:tailEnd type="none" w="med" len="med"/>
                </a:ln>
                <a:solidFill>
                  <a:srgbClr val="333399"/>
                </a:solidFill>
                <a:latin typeface="黑体" pitchFamily="49" charset="-122"/>
                <a:ea typeface="黑体" pitchFamily="49" charset="-122"/>
                <a:sym typeface="Wingdings"/>
              </a:rPr>
              <a:t> 1.什么叫作变速直线运动？</a:t>
            </a:r>
          </a:p>
          <a:p>
            <a:r>
              <a:rPr sz="2400" b="1">
                <a:ln w="9525" cap="flat" cmpd="sng" algn="ctr">
                  <a:noFill/>
                  <a:prstDash val="solid"/>
                  <a:round/>
                  <a:headEnd type="none" w="med" len="med"/>
                  <a:tailEnd type="none" w="med" len="med"/>
                </a:ln>
                <a:solidFill>
                  <a:srgbClr val="333399"/>
                </a:solidFill>
                <a:latin typeface="黑体" pitchFamily="49" charset="-122"/>
                <a:ea typeface="黑体" pitchFamily="49" charset="-122"/>
                <a:sym typeface="Wingdings"/>
              </a:rPr>
              <a:t> 2.什么叫作平均速度？</a:t>
            </a:r>
          </a:p>
          <a:p>
            <a:r>
              <a:rPr sz="2400" b="1">
                <a:ln w="9525" cap="flat" cmpd="sng" algn="ctr">
                  <a:noFill/>
                  <a:prstDash val="solid"/>
                  <a:round/>
                  <a:headEnd type="none" w="med" len="med"/>
                  <a:tailEnd type="none" w="med" len="med"/>
                </a:ln>
                <a:solidFill>
                  <a:srgbClr val="333399"/>
                </a:solidFill>
                <a:latin typeface="黑体" pitchFamily="49" charset="-122"/>
                <a:ea typeface="黑体" pitchFamily="49" charset="-122"/>
                <a:sym typeface="Wingdings"/>
              </a:rPr>
              <a:t>   如何求平均速度？</a:t>
            </a:r>
          </a:p>
        </p:txBody>
      </p:sp>
      <p:pic>
        <p:nvPicPr>
          <p:cNvPr id="10244" name="图片 3">
            <a:extLst>
              <a:ext uri="{FF2B5EF4-FFF2-40B4-BE49-F238E27FC236}">
                <a16:creationId xmlns:a16="http://schemas.microsoft.com/office/drawing/2014/main" id="{3DA08D8D-AA15-4BBA-9B82-EA24925668C1}"/>
              </a:ext>
            </a:extLst>
          </p:cNvPr>
          <p:cNvPicPr>
            <a:picLocks noChangeAspect="1" noChangeArrowheads="1"/>
          </p:cNvPicPr>
          <p:nvPr/>
        </p:nvPicPr>
        <p:blipFill>
          <a:blip r:embed="rId2">
            <a:lum contrast="30000"/>
            <a:extLst>
              <a:ext uri="{28A0092B-C50C-407E-A947-70E740481C1C}">
                <a14:useLocalDpi xmlns:a14="http://schemas.microsoft.com/office/drawing/2010/main" val="0"/>
              </a:ext>
            </a:extLst>
          </a:blip>
          <a:srcRect b="511"/>
          <a:stretch>
            <a:fillRect/>
          </a:stretch>
        </p:blipFill>
        <p:spPr bwMode="auto">
          <a:xfrm>
            <a:off x="6368654" y="248842"/>
            <a:ext cx="1275159" cy="4544615"/>
          </a:xfrm>
          <a:prstGeom prst="rect">
            <a:avLst/>
          </a:prstGeom>
          <a:noFill/>
          <a:ln w="9525" algn="ctr">
            <a:solidFill>
              <a:srgbClr val="00B050"/>
            </a:solidFill>
            <a:miter lim="800000"/>
            <a:headEnd/>
            <a:tailEnd/>
          </a:ln>
          <a:extLst>
            <a:ext uri="{909E8E84-426E-40DD-AFC4-6F175D3DCCD1}">
              <a14:hiddenFill xmlns:a14="http://schemas.microsoft.com/office/drawing/2010/main">
                <a:solidFill>
                  <a:srgbClr val="FFFFFF"/>
                </a:solidFill>
              </a14:hiddenFill>
            </a:ext>
          </a:extLst>
        </p:spPr>
      </p:pic>
      <p:sp>
        <p:nvSpPr>
          <p:cNvPr id="10245" name="内容占位符 2">
            <a:extLst>
              <a:ext uri="{FF2B5EF4-FFF2-40B4-BE49-F238E27FC236}">
                <a16:creationId xmlns:a16="http://schemas.microsoft.com/office/drawing/2014/main" id="{D40D822E-5052-436F-ABBF-15C6AC142687}"/>
              </a:ext>
            </a:extLst>
          </p:cNvPr>
          <p:cNvSpPr>
            <a:spLocks noGrp="1"/>
          </p:cNvSpPr>
          <p:nvPr/>
        </p:nvSpPr>
        <p:spPr>
          <a:xfrm>
            <a:off x="1385888" y="2795588"/>
            <a:ext cx="4702969" cy="1997869"/>
          </a:xfrm>
          <a:prstGeom prst="rect">
            <a:avLst/>
          </a:prstGeom>
          <a:noFill/>
          <a:ln>
            <a:solidFill>
              <a:srgbClr val="00B050"/>
            </a:solidFill>
            <a:miter lim="800000"/>
          </a:ln>
        </p:spPr>
        <p:txBody>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宋体" pitchFamily="2" charset="-122"/>
              </a:defRPr>
            </a:lvl5pPr>
          </a:lstStyle>
          <a:p>
            <a:r>
              <a:rPr lang="en-US" altLang="zh-CN" b="1">
                <a:ln w="9525" cap="flat" cmpd="sng" algn="ctr">
                  <a:noFill/>
                  <a:prstDash val="solid"/>
                  <a:round/>
                  <a:headEnd type="none" w="med" len="med"/>
                  <a:tailEnd type="none" w="med" len="med"/>
                </a:ln>
                <a:solidFill>
                  <a:srgbClr val="FF0000"/>
                </a:solidFill>
                <a:latin typeface="黑体" pitchFamily="49" charset="-122"/>
                <a:ea typeface="黑体" pitchFamily="49" charset="-122"/>
                <a:sym typeface="Wingdings"/>
              </a:rPr>
              <a:t>1.我们把速度变化的直线运动叫作变速直线运动；（加速、减速）</a:t>
            </a:r>
          </a:p>
          <a:p>
            <a:r>
              <a:rPr lang="en-US" altLang="zh-CN" b="1">
                <a:ln w="9525" cap="flat" cmpd="sng" algn="ctr">
                  <a:noFill/>
                  <a:prstDash val="solid"/>
                  <a:round/>
                  <a:headEnd type="none" w="med" len="med"/>
                  <a:tailEnd type="none" w="med" len="med"/>
                </a:ln>
                <a:solidFill>
                  <a:srgbClr val="FF0000"/>
                </a:solidFill>
                <a:latin typeface="黑体" pitchFamily="49" charset="-122"/>
                <a:ea typeface="黑体" pitchFamily="49" charset="-122"/>
                <a:sym typeface="Wingdings"/>
              </a:rPr>
              <a:t>2.如图是采用了频闪照相技术获得的苹果自由下落过程中处于不同位置的照片；</a:t>
            </a:r>
          </a:p>
          <a:p>
            <a:r>
              <a:rPr lang="en-US" altLang="zh-CN" b="1">
                <a:ln w="9525" cap="flat" cmpd="sng" algn="ctr">
                  <a:noFill/>
                  <a:prstDash val="solid"/>
                  <a:round/>
                  <a:headEnd type="none" w="med" len="med"/>
                  <a:tailEnd type="none" w="med" len="med"/>
                </a:ln>
                <a:solidFill>
                  <a:srgbClr val="FF0000"/>
                </a:solidFill>
                <a:latin typeface="黑体" pitchFamily="49" charset="-122"/>
                <a:ea typeface="黑体" pitchFamily="49" charset="-122"/>
                <a:sym typeface="Wingdings"/>
              </a:rPr>
              <a:t>3.由于变速直线运动中的速度一直在变化，所以用速度公式求得的速度，反映的只是某段路程或某段时间的平均速度。</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245"/>
                                        </p:tgtEl>
                                        <p:attrNameLst>
                                          <p:attrName>style.visibility</p:attrName>
                                        </p:attrNameLst>
                                      </p:cBhvr>
                                      <p:to>
                                        <p:strVal val="visible"/>
                                      </p:to>
                                    </p:set>
                                    <p:animEffect transition="in" filter="blinds(horizontal)">
                                      <p:cBhvr>
                                        <p:cTn id="7" dur="500"/>
                                        <p:tgtEl>
                                          <p:spTgt spid="102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内容占位符 2">
            <a:extLst>
              <a:ext uri="{FF2B5EF4-FFF2-40B4-BE49-F238E27FC236}">
                <a16:creationId xmlns:a16="http://schemas.microsoft.com/office/drawing/2014/main" id="{BC6C7B88-BFB4-473A-9830-D11E35092428}"/>
              </a:ext>
            </a:extLst>
          </p:cNvPr>
          <p:cNvSpPr>
            <a:spLocks noGrp="1" noChangeArrowheads="1"/>
          </p:cNvSpPr>
          <p:nvPr/>
        </p:nvSpPr>
        <p:spPr bwMode="auto">
          <a:xfrm>
            <a:off x="1169194" y="575072"/>
            <a:ext cx="5703094"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r>
              <a:rPr lang="zh-CN" altLang="en-US" sz="2400" b="1">
                <a:solidFill>
                  <a:srgbClr val="333399"/>
                </a:solidFill>
                <a:latin typeface="黑体" panose="02010609060101010101" pitchFamily="49" charset="-122"/>
                <a:ea typeface="黑体" panose="02010609060101010101" pitchFamily="49" charset="-122"/>
              </a:rPr>
              <a:t>【补 充】关于频闪照相：</a:t>
            </a:r>
          </a:p>
        </p:txBody>
      </p:sp>
      <p:sp>
        <p:nvSpPr>
          <p:cNvPr id="11267" name="内容占位符 2">
            <a:extLst>
              <a:ext uri="{FF2B5EF4-FFF2-40B4-BE49-F238E27FC236}">
                <a16:creationId xmlns:a16="http://schemas.microsoft.com/office/drawing/2014/main" id="{62C4B6F8-D189-4744-976C-BE5C576D8EB9}"/>
              </a:ext>
            </a:extLst>
          </p:cNvPr>
          <p:cNvSpPr>
            <a:spLocks noGrp="1" noChangeArrowheads="1"/>
          </p:cNvSpPr>
          <p:nvPr/>
        </p:nvSpPr>
        <p:spPr bwMode="auto">
          <a:xfrm>
            <a:off x="1385888" y="1438275"/>
            <a:ext cx="3293269" cy="3263504"/>
          </a:xfrm>
          <a:prstGeom prst="rect">
            <a:avLst/>
          </a:prstGeom>
          <a:noFill/>
          <a:ln w="9525" algn="ctr">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a:lstStyle/>
          <a:p>
            <a:r>
              <a:rPr lang="en-US" altLang="zh-CN" sz="1500" b="1">
                <a:latin typeface="黑体" panose="02010609060101010101" pitchFamily="49" charset="-122"/>
                <a:ea typeface="黑体" panose="02010609060101010101" pitchFamily="49" charset="-122"/>
                <a:sym typeface="宋体" panose="02010600030101010101" pitchFamily="2" charset="-122"/>
              </a:rPr>
              <a:t>1.频闪照相指的是，借助于闪光灯的连续闪光，使底片每隔相等时间曝光一次；所得到的照片上留下的是运动物体的多个不同位置的影像；</a:t>
            </a:r>
          </a:p>
          <a:p>
            <a:endParaRPr lang="en-US" altLang="zh-CN" sz="1500" b="1">
              <a:latin typeface="黑体" panose="02010609060101010101" pitchFamily="49" charset="-122"/>
              <a:ea typeface="黑体" panose="02010609060101010101" pitchFamily="49" charset="-122"/>
              <a:sym typeface="宋体" panose="02010600030101010101" pitchFamily="2" charset="-122"/>
            </a:endParaRPr>
          </a:p>
          <a:p>
            <a:r>
              <a:rPr lang="en-US" altLang="zh-CN" sz="1500" b="1">
                <a:latin typeface="黑体" panose="02010609060101010101" pitchFamily="49" charset="-122"/>
                <a:ea typeface="黑体" panose="02010609060101010101" pitchFamily="49" charset="-122"/>
                <a:sym typeface="宋体" panose="02010600030101010101" pitchFamily="2" charset="-122"/>
              </a:rPr>
              <a:t>2.拍照时，要选择一个黑色的背景（暗室中），物体距离背景尽可能远些，以避免频闪光照亮背景；</a:t>
            </a:r>
          </a:p>
          <a:p>
            <a:endParaRPr lang="en-US" altLang="zh-CN" sz="1500" b="1">
              <a:latin typeface="黑体" panose="02010609060101010101" pitchFamily="49" charset="-122"/>
              <a:ea typeface="黑体" panose="02010609060101010101" pitchFamily="49" charset="-122"/>
              <a:sym typeface="宋体" panose="02010600030101010101" pitchFamily="2" charset="-122"/>
            </a:endParaRPr>
          </a:p>
          <a:p>
            <a:r>
              <a:rPr lang="en-US" altLang="zh-CN" sz="1500" b="1">
                <a:latin typeface="黑体" panose="02010609060101010101" pitchFamily="49" charset="-122"/>
                <a:ea typeface="黑体" panose="02010609060101010101" pitchFamily="49" charset="-122"/>
                <a:sym typeface="宋体" panose="02010600030101010101" pitchFamily="2" charset="-122"/>
              </a:rPr>
              <a:t>3.一般闪光频率可以根据需要调节，闪光频率越高，底片曝光次数越多，在照片上出现的影像也越多；一般来说，每秒钟的闪光次数可达几十次甚至上百次。</a:t>
            </a:r>
          </a:p>
        </p:txBody>
      </p:sp>
      <p:pic>
        <p:nvPicPr>
          <p:cNvPr id="11268" name="图片 2">
            <a:extLst>
              <a:ext uri="{FF2B5EF4-FFF2-40B4-BE49-F238E27FC236}">
                <a16:creationId xmlns:a16="http://schemas.microsoft.com/office/drawing/2014/main" id="{B822D00C-8CCB-4B1B-9FF6-0D59B37280DD}"/>
              </a:ext>
            </a:extLst>
          </p:cNvPr>
          <p:cNvPicPr>
            <a:picLocks noChangeAspect="1" noChangeArrowheads="1"/>
          </p:cNvPicPr>
          <p:nvPr>
            <p:custDataLst>
              <p:tags r:id="rId1"/>
            </p:custDataLst>
          </p:nvPr>
        </p:nvPicPr>
        <p:blipFill>
          <a:blip r:embed="rId3">
            <a:extLst>
              <a:ext uri="{28A0092B-C50C-407E-A947-70E740481C1C}">
                <a14:useLocalDpi xmlns:a14="http://schemas.microsoft.com/office/drawing/2010/main" val="0"/>
              </a:ext>
            </a:extLst>
          </a:blip>
          <a:srcRect l="16537" t="4588" r="11325" b="6610"/>
          <a:stretch>
            <a:fillRect/>
          </a:stretch>
        </p:blipFill>
        <p:spPr bwMode="auto">
          <a:xfrm>
            <a:off x="5436394" y="738188"/>
            <a:ext cx="2294335" cy="1885950"/>
          </a:xfrm>
          <a:prstGeom prst="rect">
            <a:avLst/>
          </a:prstGeom>
          <a:noFill/>
          <a:ln w="9525" algn="ctr">
            <a:solidFill>
              <a:srgbClr val="00B050"/>
            </a:solidFill>
            <a:miter lim="800000"/>
            <a:headEnd/>
            <a:tailEnd/>
          </a:ln>
          <a:extLst>
            <a:ext uri="{909E8E84-426E-40DD-AFC4-6F175D3DCCD1}">
              <a14:hiddenFill xmlns:a14="http://schemas.microsoft.com/office/drawing/2010/main">
                <a:solidFill>
                  <a:srgbClr val="FFFFFF"/>
                </a:solidFill>
              </a14:hiddenFill>
            </a:ext>
          </a:extLst>
        </p:spPr>
      </p:pic>
      <p:pic>
        <p:nvPicPr>
          <p:cNvPr id="11269" name="Picture 60">
            <a:extLst>
              <a:ext uri="{FF2B5EF4-FFF2-40B4-BE49-F238E27FC236}">
                <a16:creationId xmlns:a16="http://schemas.microsoft.com/office/drawing/2014/main" id="{E99B94F4-B2DB-42C9-9DEF-F1DFE4F427ED}"/>
              </a:ext>
            </a:extLst>
          </p:cNvPr>
          <p:cNvPicPr>
            <a:picLocks noChangeAspect="1" noChangeArrowheads="1"/>
          </p:cNvPicPr>
          <p:nvPr/>
        </p:nvPicPr>
        <p:blipFill>
          <a:blip r:embed="rId4">
            <a:lum bright="24000" contrast="36000"/>
            <a:extLst>
              <a:ext uri="{28A0092B-C50C-407E-A947-70E740481C1C}">
                <a14:useLocalDpi xmlns:a14="http://schemas.microsoft.com/office/drawing/2010/main" val="0"/>
              </a:ext>
            </a:extLst>
          </a:blip>
          <a:srcRect l="16032" t="42673" r="18918" b="2103"/>
          <a:stretch>
            <a:fillRect/>
          </a:stretch>
        </p:blipFill>
        <p:spPr bwMode="auto">
          <a:xfrm>
            <a:off x="4904185" y="2678906"/>
            <a:ext cx="2826544" cy="1314450"/>
          </a:xfrm>
          <a:prstGeom prst="rect">
            <a:avLst/>
          </a:prstGeom>
          <a:noFill/>
          <a:ln w="9525" algn="ctr">
            <a:solidFill>
              <a:srgbClr val="00B050"/>
            </a:solidFill>
            <a:miter lim="800000"/>
            <a:headEnd/>
            <a:tailEnd/>
          </a:ln>
          <a:extLst>
            <a:ext uri="{909E8E84-426E-40DD-AFC4-6F175D3DCCD1}">
              <a14:hiddenFill xmlns:a14="http://schemas.microsoft.com/office/drawing/2010/main">
                <a:solidFill>
                  <a:srgbClr val="FFFFFF"/>
                </a:solidFill>
              </a14:hiddenFill>
            </a:ext>
          </a:extLst>
        </p:spPr>
      </p:pic>
      <p:sp>
        <p:nvSpPr>
          <p:cNvPr id="11270" name="内容占位符 2">
            <a:extLst>
              <a:ext uri="{FF2B5EF4-FFF2-40B4-BE49-F238E27FC236}">
                <a16:creationId xmlns:a16="http://schemas.microsoft.com/office/drawing/2014/main" id="{2C6898AC-7A7A-4FE4-AC8F-24E9C4F34F59}"/>
              </a:ext>
            </a:extLst>
          </p:cNvPr>
          <p:cNvSpPr>
            <a:spLocks noGrp="1" noChangeArrowheads="1"/>
          </p:cNvSpPr>
          <p:nvPr/>
        </p:nvSpPr>
        <p:spPr bwMode="auto">
          <a:xfrm>
            <a:off x="4817269" y="4090988"/>
            <a:ext cx="2913460" cy="610791"/>
          </a:xfrm>
          <a:prstGeom prst="rect">
            <a:avLst/>
          </a:prstGeom>
          <a:noFill/>
          <a:ln w="9525" algn="ctr">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a:lstStyle/>
          <a:p>
            <a:r>
              <a:rPr lang="en-US" altLang="zh-CN" b="1">
                <a:solidFill>
                  <a:srgbClr val="00B050"/>
                </a:solidFill>
                <a:latin typeface="黑体" panose="02010609060101010101" pitchFamily="49" charset="-122"/>
                <a:ea typeface="黑体" panose="02010609060101010101" pitchFamily="49" charset="-122"/>
              </a:rPr>
              <a:t>    你能说一说上面物体的运动规律吗？为什么呢？</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959,&quot;width&quot;:4818}"/>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TotalTime>
  <Words>813</Words>
  <Application>Microsoft Office PowerPoint</Application>
  <PresentationFormat>全屏显示(16:9)</PresentationFormat>
  <Paragraphs>119</Paragraphs>
  <Slides>19</Slides>
  <Notes>1</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19</vt:i4>
      </vt:variant>
    </vt:vector>
  </HeadingPairs>
  <TitlesOfParts>
    <vt:vector size="30" baseType="lpstr">
      <vt:lpstr>等线</vt:lpstr>
      <vt:lpstr>黑体</vt:lpstr>
      <vt:lpstr>楷体</vt:lpstr>
      <vt:lpstr>楷体_GB2312</vt:lpstr>
      <vt:lpstr>新宋体</vt:lpstr>
      <vt:lpstr>Arial</vt:lpstr>
      <vt:lpstr>Calibri</vt:lpstr>
      <vt:lpstr>Calibri Light</vt:lpstr>
      <vt:lpstr>Times New Roman</vt:lpstr>
      <vt:lpstr>Wingdings</vt:lpstr>
      <vt:lpstr>Office 主题​​</vt:lpstr>
      <vt:lpstr>第五章   物体的运动</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5.一列长为360m的火车匀速驶过长1800m的隧道,测得火车完全通过隧道需要72s.求： （1）火车运行的速度； （2）火车全部在隧道内运行的时间。</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第一章   声现象</dc:title>
  <dc:creator>lenovo07</dc:creator>
  <cp:lastModifiedBy>lenovo07</cp:lastModifiedBy>
  <cp:revision>5</cp:revision>
  <dcterms:created xsi:type="dcterms:W3CDTF">2021-09-03T05:57:51Z</dcterms:created>
  <dcterms:modified xsi:type="dcterms:W3CDTF">2021-09-03T06:09:29Z</dcterms:modified>
</cp:coreProperties>
</file>