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583" r:id="rId3"/>
    <p:sldId id="257" r:id="rId4"/>
    <p:sldId id="495" r:id="rId5"/>
    <p:sldId id="649" r:id="rId6"/>
    <p:sldId id="650" r:id="rId7"/>
    <p:sldId id="630" r:id="rId8"/>
    <p:sldId id="651" r:id="rId9"/>
    <p:sldId id="571" r:id="rId10"/>
    <p:sldId id="652" r:id="rId11"/>
    <p:sldId id="672" r:id="rId12"/>
    <p:sldId id="552" r:id="rId13"/>
    <p:sldId id="648" r:id="rId14"/>
    <p:sldId id="677" r:id="rId15"/>
    <p:sldId id="678" r:id="rId16"/>
    <p:sldId id="67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60489B-7159-4F4A-9A06-487091C9392A}" type="datetimeFigureOut">
              <a:rPr lang="zh-CN" altLang="en-US" smtClean="0"/>
              <a:t>2021/9/3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930E74-68FD-414E-9EB6-06B6292C917E}" type="slidenum">
              <a:rPr lang="zh-CN" altLang="en-US" smtClean="0"/>
              <a:t>‹#›</a:t>
            </a:fld>
            <a:endParaRPr lang="zh-CN" altLang="en-US"/>
          </a:p>
        </p:txBody>
      </p:sp>
    </p:spTree>
    <p:extLst>
      <p:ext uri="{BB962C8B-B14F-4D97-AF65-F5344CB8AC3E}">
        <p14:creationId xmlns:p14="http://schemas.microsoft.com/office/powerpoint/2010/main" val="219199447"/>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a:extLst>
              <a:ext uri="{FF2B5EF4-FFF2-40B4-BE49-F238E27FC236}">
                <a16:creationId xmlns:a16="http://schemas.microsoft.com/office/drawing/2014/main" id="{803B3730-353C-4C60-A9AB-E98DF4928905}"/>
              </a:ext>
            </a:extLst>
          </p:cNvPr>
          <p:cNvSpPr>
            <a:spLocks noGrp="1" noRot="1" noChangeAspect="1" noChangeArrowheads="1" noTextEdit="1"/>
          </p:cNvSpPr>
          <p:nvPr>
            <p:ph type="sldImg"/>
          </p:nvPr>
        </p:nvSpPr>
        <p:spPr>
          <a:ln cap="flat">
            <a:headEnd type="none" w="med" len="med"/>
            <a:tailEnd type="none" w="med" len="med"/>
          </a:ln>
        </p:spPr>
      </p:sp>
      <p:sp>
        <p:nvSpPr>
          <p:cNvPr id="19459" name="文本占位符 2">
            <a:extLst>
              <a:ext uri="{FF2B5EF4-FFF2-40B4-BE49-F238E27FC236}">
                <a16:creationId xmlns:a16="http://schemas.microsoft.com/office/drawing/2014/main" id="{C09E6214-6B02-4BF1-8B08-0FADEA4A7248}"/>
              </a:ext>
            </a:extLst>
          </p:cNvPr>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solidFill>
                <a:srgbClr val="000000"/>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3D1A296-CC1E-42AA-90E8-FF3FF151887F}" type="datetimeFigureOut">
              <a:rPr lang="zh-CN" altLang="en-US" smtClean="0"/>
              <a:t>2021/9/3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3672776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3D1A296-CC1E-42AA-90E8-FF3FF151887F}" type="datetimeFigureOut">
              <a:rPr lang="zh-CN" altLang="en-US" smtClean="0"/>
              <a:t>2021/9/3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38662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3D1A296-CC1E-42AA-90E8-FF3FF151887F}" type="datetimeFigureOut">
              <a:rPr lang="zh-CN" altLang="en-US" smtClean="0"/>
              <a:t>2021/9/3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93501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3D1A296-CC1E-42AA-90E8-FF3FF151887F}" type="datetimeFigureOut">
              <a:rPr lang="zh-CN" altLang="en-US" smtClean="0"/>
              <a:t>2021/9/3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208352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3D1A296-CC1E-42AA-90E8-FF3FF151887F}" type="datetimeFigureOut">
              <a:rPr lang="zh-CN" altLang="en-US" smtClean="0"/>
              <a:t>2021/9/3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2683732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63D1A296-CC1E-42AA-90E8-FF3FF151887F}" type="datetimeFigureOut">
              <a:rPr lang="zh-CN" altLang="en-US" smtClean="0"/>
              <a:t>2021/9/3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1548105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63D1A296-CC1E-42AA-90E8-FF3FF151887F}" type="datetimeFigureOut">
              <a:rPr lang="zh-CN" altLang="en-US" smtClean="0"/>
              <a:t>2021/9/3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216078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3D1A296-CC1E-42AA-90E8-FF3FF151887F}" type="datetimeFigureOut">
              <a:rPr lang="zh-CN" altLang="en-US" smtClean="0"/>
              <a:t>2021/9/3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105409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1A296-CC1E-42AA-90E8-FF3FF151887F}" type="datetimeFigureOut">
              <a:rPr lang="zh-CN" altLang="en-US" smtClean="0"/>
              <a:t>2021/9/3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121870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3D1A296-CC1E-42AA-90E8-FF3FF151887F}" type="datetimeFigureOut">
              <a:rPr lang="zh-CN" altLang="en-US" smtClean="0"/>
              <a:t>2021/9/3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166568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3D1A296-CC1E-42AA-90E8-FF3FF151887F}" type="datetimeFigureOut">
              <a:rPr lang="zh-CN" altLang="en-US" smtClean="0"/>
              <a:t>2021/9/3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215891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3D1A296-CC1E-42AA-90E8-FF3FF151887F}" type="datetimeFigureOut">
              <a:rPr lang="zh-CN" altLang="en-US" smtClean="0"/>
              <a:t>2021/9/3</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C6BC7D6-17B6-42CE-A39F-47FAA889B9B0}" type="slidenum">
              <a:rPr lang="zh-CN" altLang="en-US" smtClean="0"/>
              <a:t>‹#›</a:t>
            </a:fld>
            <a:endParaRPr lang="zh-CN" altLang="en-US"/>
          </a:p>
        </p:txBody>
      </p:sp>
    </p:spTree>
    <p:extLst>
      <p:ext uri="{BB962C8B-B14F-4D97-AF65-F5344CB8AC3E}">
        <p14:creationId xmlns:p14="http://schemas.microsoft.com/office/powerpoint/2010/main" val="913179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3073">
            <a:extLst>
              <a:ext uri="{FF2B5EF4-FFF2-40B4-BE49-F238E27FC236}">
                <a16:creationId xmlns:a16="http://schemas.microsoft.com/office/drawing/2014/main" id="{F48A0AB6-7B94-47C6-8435-DE397A360D0A}"/>
              </a:ext>
            </a:extLst>
          </p:cNvPr>
          <p:cNvSpPr>
            <a:spLocks noGrp="1" noChangeArrowheads="1"/>
          </p:cNvSpPr>
          <p:nvPr>
            <p:ph type="ctrTitle"/>
          </p:nvPr>
        </p:nvSpPr>
        <p:spPr>
          <a:xfrm>
            <a:off x="1657350" y="1597819"/>
            <a:ext cx="5829300" cy="1102519"/>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p>
            <a:r>
              <a:rPr lang="zh-CN" altLang="en-US" sz="3300" b="1"/>
              <a:t>第五章</a:t>
            </a:r>
            <a:r>
              <a:rPr lang="en-US" altLang="zh-CN" sz="3300" b="1"/>
              <a:t>   </a:t>
            </a:r>
            <a:r>
              <a:rPr lang="zh-CN" altLang="en-US" sz="3300" b="1"/>
              <a:t>物体的运动</a:t>
            </a:r>
          </a:p>
        </p:txBody>
      </p:sp>
      <p:sp>
        <p:nvSpPr>
          <p:cNvPr id="2051" name="副标题 3074">
            <a:extLst>
              <a:ext uri="{FF2B5EF4-FFF2-40B4-BE49-F238E27FC236}">
                <a16:creationId xmlns:a16="http://schemas.microsoft.com/office/drawing/2014/main" id="{D8150D21-30DD-4025-AF87-647CC2801D7D}"/>
              </a:ext>
            </a:extLst>
          </p:cNvPr>
          <p:cNvSpPr>
            <a:spLocks noGrp="1" noChangeArrowheads="1"/>
          </p:cNvSpPr>
          <p:nvPr>
            <p:ph type="subTitle" idx="1"/>
          </p:nvPr>
        </p:nvSpPr>
        <p:spPr>
          <a:xfrm>
            <a:off x="2171700" y="2914650"/>
            <a:ext cx="4800600" cy="58936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zh-CN" sz="2400" b="1" dirty="0">
                <a:solidFill>
                  <a:srgbClr val="FF0000"/>
                </a:solidFill>
              </a:rPr>
              <a:t>5.2 </a:t>
            </a:r>
            <a:r>
              <a:rPr lang="zh-CN" altLang="en-US" sz="2400" b="1" dirty="0">
                <a:solidFill>
                  <a:srgbClr val="FF0000"/>
                </a:solidFill>
              </a:rPr>
              <a:t>速度</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内容占位符 2">
            <a:extLst>
              <a:ext uri="{FF2B5EF4-FFF2-40B4-BE49-F238E27FC236}">
                <a16:creationId xmlns:a16="http://schemas.microsoft.com/office/drawing/2014/main" id="{270D90AD-2596-4D4E-82D0-23E4F6FB3374}"/>
              </a:ext>
            </a:extLst>
          </p:cNvPr>
          <p:cNvSpPr>
            <a:spLocks noGrp="1" noChangeArrowheads="1"/>
          </p:cNvSpPr>
          <p:nvPr>
            <p:ph idx="1"/>
          </p:nvPr>
        </p:nvSpPr>
        <p:spPr>
          <a:xfrm>
            <a:off x="1169194" y="33338"/>
            <a:ext cx="5835254" cy="391716"/>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0" indent="0">
              <a:buNone/>
            </a:pPr>
            <a:r>
              <a:rPr lang="zh-CN" altLang="en-US" b="1">
                <a:solidFill>
                  <a:srgbClr val="FF0000"/>
                </a:solidFill>
                <a:latin typeface="黑体" panose="02010609060101010101" pitchFamily="49" charset="-122"/>
                <a:ea typeface="黑体" panose="02010609060101010101" pitchFamily="49" charset="-122"/>
              </a:rPr>
              <a:t>【二、速度测量与计算】</a:t>
            </a:r>
          </a:p>
          <a:p>
            <a:pPr marL="0" indent="0">
              <a:buNone/>
            </a:pPr>
            <a:endParaRPr lang="zh-CN" altLang="en-US" b="1">
              <a:solidFill>
                <a:srgbClr val="FF0000"/>
              </a:solidFill>
              <a:latin typeface="黑体" panose="02010609060101010101" pitchFamily="49" charset="-122"/>
              <a:ea typeface="黑体" panose="02010609060101010101" pitchFamily="49" charset="-122"/>
            </a:endParaRPr>
          </a:p>
        </p:txBody>
      </p:sp>
      <p:sp>
        <p:nvSpPr>
          <p:cNvPr id="11267" name="内容占位符 2">
            <a:extLst>
              <a:ext uri="{FF2B5EF4-FFF2-40B4-BE49-F238E27FC236}">
                <a16:creationId xmlns:a16="http://schemas.microsoft.com/office/drawing/2014/main" id="{2BA7F327-3AE2-4275-9DD0-51A60AFE4D6E}"/>
              </a:ext>
            </a:extLst>
          </p:cNvPr>
          <p:cNvSpPr>
            <a:spLocks noGrp="1" noChangeArrowheads="1"/>
          </p:cNvSpPr>
          <p:nvPr/>
        </p:nvSpPr>
        <p:spPr bwMode="auto">
          <a:xfrm>
            <a:off x="1169194" y="575073"/>
            <a:ext cx="6401991" cy="453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zh-CN" altLang="en-US" sz="2400" b="1">
                <a:solidFill>
                  <a:srgbClr val="333399"/>
                </a:solidFill>
                <a:latin typeface="黑体" panose="02010609060101010101" pitchFamily="49" charset="-122"/>
                <a:ea typeface="黑体" panose="02010609060101010101" pitchFamily="49" charset="-122"/>
              </a:rPr>
              <a:t>【做一做】</a:t>
            </a:r>
            <a:r>
              <a:rPr lang="zh-CN" altLang="en-US" b="1">
                <a:latin typeface="楷体" panose="02010609060101010101" pitchFamily="49" charset="-122"/>
                <a:ea typeface="楷体" panose="02010609060101010101" pitchFamily="49" charset="-122"/>
              </a:rPr>
              <a:t>阅读课本</a:t>
            </a:r>
            <a:r>
              <a:rPr lang="en-US" altLang="zh-CN" b="1">
                <a:latin typeface="楷体" panose="02010609060101010101" pitchFamily="49" charset="-122"/>
                <a:ea typeface="楷体" panose="02010609060101010101" pitchFamily="49" charset="-122"/>
              </a:rPr>
              <a:t>P110</a:t>
            </a:r>
            <a:r>
              <a:rPr lang="zh-CN" altLang="en-US" b="1">
                <a:latin typeface="楷体" panose="02010609060101010101" pitchFamily="49" charset="-122"/>
                <a:ea typeface="楷体" panose="02010609060101010101" pitchFamily="49" charset="-122"/>
              </a:rPr>
              <a:t>，测量</a:t>
            </a:r>
            <a:r>
              <a:rPr lang="zh-CN" altLang="en-US" b="1">
                <a:solidFill>
                  <a:srgbClr val="00B050"/>
                </a:solidFill>
                <a:latin typeface="楷体" panose="02010609060101010101" pitchFamily="49" charset="-122"/>
                <a:ea typeface="楷体" panose="02010609060101010101" pitchFamily="49" charset="-122"/>
              </a:rPr>
              <a:t>纸锥下落的速度</a:t>
            </a:r>
            <a:r>
              <a:rPr lang="zh-CN" altLang="en-US" b="1">
                <a:latin typeface="楷体" panose="02010609060101010101" pitchFamily="49" charset="-122"/>
                <a:ea typeface="楷体" panose="02010609060101010101" pitchFamily="49" charset="-122"/>
              </a:rPr>
              <a:t>；</a:t>
            </a:r>
          </a:p>
        </p:txBody>
      </p:sp>
      <p:sp>
        <p:nvSpPr>
          <p:cNvPr id="13316" name="内容占位符 2">
            <a:extLst>
              <a:ext uri="{FF2B5EF4-FFF2-40B4-BE49-F238E27FC236}">
                <a16:creationId xmlns:a16="http://schemas.microsoft.com/office/drawing/2014/main" id="{607D6F02-13F7-4CE6-BB84-68BE8C6E61A6}"/>
              </a:ext>
            </a:extLst>
          </p:cNvPr>
          <p:cNvSpPr>
            <a:spLocks noGrp="1"/>
          </p:cNvSpPr>
          <p:nvPr/>
        </p:nvSpPr>
        <p:spPr>
          <a:xfrm>
            <a:off x="3682604" y="1328737"/>
            <a:ext cx="3888581" cy="1309688"/>
          </a:xfrm>
          <a:prstGeom prst="rect">
            <a:avLst/>
          </a:prstGeom>
          <a:noFill/>
          <a:ln>
            <a:solidFill>
              <a:srgbClr val="FF0000"/>
            </a:solidFill>
            <a:miter lim="800000"/>
          </a:ln>
        </p:spPr>
        <p:txBody>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Wingdings"/>
              </a:rPr>
              <a:t>如图：</a:t>
            </a:r>
          </a:p>
          <a:p>
            <a:r>
              <a:rPr lang="en-US" altLang="zh-CN"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1.要测量速度，你认为需要测量哪些</a:t>
            </a:r>
            <a:r>
              <a:rPr lang="en-US" altLang="zh-CN"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物理量</a:t>
            </a:r>
            <a:r>
              <a:rPr lang="en-US" altLang="zh-CN"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呢？用哪些</a:t>
            </a:r>
            <a:r>
              <a:rPr lang="en-US" altLang="zh-CN"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测量工具</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a:t>
            </a:r>
          </a:p>
          <a:p>
            <a:r>
              <a:rPr lang="en-US" altLang="zh-CN"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2.</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请设计一个</a:t>
            </a:r>
            <a:r>
              <a:rPr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表格</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，把实验数据填入表格中，并算出纸锥下落的速度。</a:t>
            </a:r>
            <a:endParaRPr sz="1500" b="1">
              <a:solidFill>
                <a:srgbClr val="00B050"/>
              </a:solidFill>
              <a:latin typeface="楷体" panose="02010609060101010101" pitchFamily="49" charset="-122"/>
              <a:ea typeface="楷体" panose="02010609060101010101" pitchFamily="49" charset="-122"/>
            </a:endParaRPr>
          </a:p>
        </p:txBody>
      </p:sp>
      <p:pic>
        <p:nvPicPr>
          <p:cNvPr id="11269" name="图片 5">
            <a:extLst>
              <a:ext uri="{FF2B5EF4-FFF2-40B4-BE49-F238E27FC236}">
                <a16:creationId xmlns:a16="http://schemas.microsoft.com/office/drawing/2014/main" id="{CD3445DB-79E5-42F3-A867-34AFD6BB9D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762" y="1328738"/>
            <a:ext cx="1682354" cy="3363516"/>
          </a:xfrm>
          <a:prstGeom prst="rect">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13318" name="内容占位符 2">
            <a:extLst>
              <a:ext uri="{FF2B5EF4-FFF2-40B4-BE49-F238E27FC236}">
                <a16:creationId xmlns:a16="http://schemas.microsoft.com/office/drawing/2014/main" id="{1DED168B-88EC-493A-A629-96CC746C0E2C}"/>
              </a:ext>
            </a:extLst>
          </p:cNvPr>
          <p:cNvSpPr>
            <a:spLocks noGrp="1"/>
          </p:cNvSpPr>
          <p:nvPr/>
        </p:nvSpPr>
        <p:spPr>
          <a:xfrm>
            <a:off x="3682604" y="3165873"/>
            <a:ext cx="3888581" cy="1526381"/>
          </a:xfrm>
          <a:prstGeom prst="rect">
            <a:avLst/>
          </a:prstGeom>
          <a:noFill/>
          <a:ln>
            <a:solidFill>
              <a:srgbClr val="FF0000"/>
            </a:solidFill>
            <a:miter lim="800000"/>
          </a:ln>
        </p:spPr>
        <p:txBody>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lang="en-US" altLang="zh-CN"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1.</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由</a:t>
            </a:r>
            <a:r>
              <a:rPr sz="1500" b="1" u="sng">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速度公式</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知，需要测量</a:t>
            </a:r>
            <a:r>
              <a:rPr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下落的高度</a:t>
            </a:r>
            <a:r>
              <a:rPr lang="en-US" altLang="zh-CN"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S(</a:t>
            </a:r>
            <a:r>
              <a:rPr sz="1500" b="1">
                <a:ln w="9525" cap="flat" cmpd="sng" algn="ctr">
                  <a:noFill/>
                  <a:prstDash val="solid"/>
                  <a:round/>
                  <a:headEnd type="none" w="med" len="med"/>
                  <a:tailEnd type="none" w="med" len="med"/>
                </a:ln>
                <a:solidFill>
                  <a:srgbClr val="002060"/>
                </a:solidFill>
                <a:latin typeface="楷体" panose="02010609060101010101" pitchFamily="49" charset="-122"/>
                <a:ea typeface="楷体" panose="02010609060101010101" pitchFamily="49" charset="-122"/>
                <a:sym typeface="Wingdings"/>
              </a:rPr>
              <a:t>刻度尺</a:t>
            </a:r>
            <a:r>
              <a:rPr lang="en-US" altLang="zh-CN"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以及</a:t>
            </a:r>
            <a:r>
              <a:rPr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下落的时间</a:t>
            </a:r>
            <a:r>
              <a:rPr lang="en-US" altLang="zh-CN"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t</a:t>
            </a:r>
            <a:r>
              <a:rPr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a:t>
            </a:r>
            <a:r>
              <a:rPr sz="1500" b="1">
                <a:ln w="9525" cap="flat" cmpd="sng" algn="ctr">
                  <a:noFill/>
                  <a:prstDash val="solid"/>
                  <a:round/>
                  <a:headEnd type="none" w="med" len="med"/>
                  <a:tailEnd type="none" w="med" len="med"/>
                </a:ln>
                <a:solidFill>
                  <a:srgbClr val="002060"/>
                </a:solidFill>
                <a:latin typeface="楷体" panose="02010609060101010101" pitchFamily="49" charset="-122"/>
                <a:ea typeface="楷体" panose="02010609060101010101" pitchFamily="49" charset="-122"/>
                <a:sym typeface="Wingdings"/>
              </a:rPr>
              <a:t>秒表</a:t>
            </a:r>
            <a:r>
              <a:rPr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a:t>
            </a:r>
          </a:p>
          <a:p>
            <a:endParaRPr lang="en-US" altLang="zh-CN"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endParaRPr>
          </a:p>
          <a:p>
            <a:r>
              <a:rPr lang="en-US" altLang="zh-CN"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2.</a:t>
            </a:r>
            <a:r>
              <a:rPr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想一想</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，下面哪种方法更方面操作？</a:t>
            </a:r>
          </a:p>
          <a:p>
            <a:r>
              <a:rPr lang="en-US" altLang="zh-CN"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  </a:t>
            </a:r>
            <a:r>
              <a:rPr lang="en-US" altLang="zh-CN" sz="1500"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Wingdings"/>
              </a:rPr>
              <a:t>a.</a:t>
            </a:r>
            <a:r>
              <a:rPr sz="1500"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Wingdings"/>
              </a:rPr>
              <a:t>规定下落的高度，测量时间；</a:t>
            </a:r>
          </a:p>
          <a:p>
            <a:r>
              <a:rPr lang="en-US" altLang="zh-CN" sz="1500"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Wingdings"/>
              </a:rPr>
              <a:t>  b.</a:t>
            </a:r>
            <a:r>
              <a:rPr sz="1500"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Wingdings"/>
              </a:rPr>
              <a:t>规定下落的时间，测量高度。</a:t>
            </a:r>
            <a:endParaRPr sz="1500" b="1">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blinds(horizontal)">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8"/>
                                        </p:tgtEl>
                                        <p:attrNameLst>
                                          <p:attrName>style.visibility</p:attrName>
                                        </p:attrNameLst>
                                      </p:cBhvr>
                                      <p:to>
                                        <p:strVal val="visible"/>
                                      </p:to>
                                    </p:set>
                                    <p:animEffect transition="in" filter="blinds(horizontal)">
                                      <p:cBhvr>
                                        <p:cTn id="12" dur="500"/>
                                        <p:tgtEl>
                                          <p:spTgt spid="1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内容占位符 2">
            <a:extLst>
              <a:ext uri="{FF2B5EF4-FFF2-40B4-BE49-F238E27FC236}">
                <a16:creationId xmlns:a16="http://schemas.microsoft.com/office/drawing/2014/main" id="{BF2FEA7F-BDE1-4FA5-8A84-9D1C43CE4237}"/>
              </a:ext>
            </a:extLst>
          </p:cNvPr>
          <p:cNvSpPr>
            <a:spLocks noGrp="1" noChangeArrowheads="1"/>
          </p:cNvSpPr>
          <p:nvPr/>
        </p:nvSpPr>
        <p:spPr bwMode="auto">
          <a:xfrm>
            <a:off x="1169194" y="575072"/>
            <a:ext cx="57245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zh-CN" altLang="en-US" sz="2400" b="1">
                <a:solidFill>
                  <a:srgbClr val="333399"/>
                </a:solidFill>
                <a:latin typeface="黑体" panose="02010609060101010101" pitchFamily="49" charset="-122"/>
                <a:ea typeface="黑体" panose="02010609060101010101" pitchFamily="49" charset="-122"/>
              </a:rPr>
              <a:t>【算一算】</a:t>
            </a:r>
            <a:endParaRPr lang="zh-CN" altLang="en-US" b="1">
              <a:latin typeface="楷体" panose="02010609060101010101" pitchFamily="49" charset="-122"/>
              <a:ea typeface="楷体" panose="02010609060101010101" pitchFamily="49" charset="-122"/>
            </a:endParaRPr>
          </a:p>
        </p:txBody>
      </p:sp>
      <p:sp>
        <p:nvSpPr>
          <p:cNvPr id="12291" name="内容占位符 2">
            <a:extLst>
              <a:ext uri="{FF2B5EF4-FFF2-40B4-BE49-F238E27FC236}">
                <a16:creationId xmlns:a16="http://schemas.microsoft.com/office/drawing/2014/main" id="{4962ADFD-ACF1-4D37-BA34-A016C11B01B1}"/>
              </a:ext>
            </a:extLst>
          </p:cNvPr>
          <p:cNvSpPr>
            <a:spLocks noGrp="1" noChangeArrowheads="1"/>
          </p:cNvSpPr>
          <p:nvPr/>
        </p:nvSpPr>
        <p:spPr bwMode="auto">
          <a:xfrm>
            <a:off x="1383506" y="1135856"/>
            <a:ext cx="6201966" cy="901304"/>
          </a:xfrm>
          <a:prstGeom prst="rect">
            <a:avLst/>
          </a:prstGeom>
          <a:noFill/>
          <a:ln w="9525"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zh-CN" altLang="en-US" b="1">
                <a:solidFill>
                  <a:srgbClr val="FF0000"/>
                </a:solidFill>
                <a:latin typeface="黑体" panose="02010609060101010101" pitchFamily="49" charset="-122"/>
                <a:ea typeface="黑体" panose="02010609060101010101" pitchFamily="49" charset="-122"/>
                <a:sym typeface="宋体" panose="02010600030101010101" pitchFamily="2" charset="-122"/>
              </a:rPr>
              <a:t>例：</a:t>
            </a:r>
            <a:r>
              <a:rPr lang="zh-CN" altLang="en-US" b="1">
                <a:latin typeface="楷体" panose="02010609060101010101" pitchFamily="49" charset="-122"/>
                <a:ea typeface="楷体" panose="02010609060101010101" pitchFamily="49" charset="-122"/>
                <a:sym typeface="宋体" panose="02010600030101010101" pitchFamily="2" charset="-122"/>
              </a:rPr>
              <a:t>小明周末跟着爸爸一起开车去爷爷家玩，他们早上</a:t>
            </a:r>
            <a:r>
              <a:rPr lang="en-US" altLang="zh-CN" b="1">
                <a:latin typeface="楷体" panose="02010609060101010101" pitchFamily="49" charset="-122"/>
                <a:ea typeface="楷体" panose="02010609060101010101" pitchFamily="49" charset="-122"/>
                <a:sym typeface="宋体" panose="02010600030101010101" pitchFamily="2" charset="-122"/>
              </a:rPr>
              <a:t>8</a:t>
            </a:r>
            <a:r>
              <a:rPr lang="zh-CN" altLang="en-US" b="1">
                <a:latin typeface="楷体" panose="02010609060101010101" pitchFamily="49" charset="-122"/>
                <a:ea typeface="楷体" panose="02010609060101010101" pitchFamily="49" charset="-122"/>
                <a:sym typeface="宋体" panose="02010600030101010101" pitchFamily="2" charset="-122"/>
              </a:rPr>
              <a:t>：</a:t>
            </a:r>
            <a:r>
              <a:rPr lang="en-US" altLang="zh-CN" b="1">
                <a:latin typeface="楷体" panose="02010609060101010101" pitchFamily="49" charset="-122"/>
                <a:ea typeface="楷体" panose="02010609060101010101" pitchFamily="49" charset="-122"/>
                <a:sym typeface="宋体" panose="02010600030101010101" pitchFamily="2" charset="-122"/>
              </a:rPr>
              <a:t>00</a:t>
            </a:r>
            <a:r>
              <a:rPr lang="zh-CN" altLang="en-US" b="1">
                <a:latin typeface="楷体" panose="02010609060101010101" pitchFamily="49" charset="-122"/>
                <a:ea typeface="楷体" panose="02010609060101010101" pitchFamily="49" charset="-122"/>
                <a:sym typeface="宋体" panose="02010600030101010101" pitchFamily="2" charset="-122"/>
              </a:rPr>
              <a:t>从家里出发，</a:t>
            </a:r>
            <a:r>
              <a:rPr lang="en-US" altLang="zh-CN" b="1">
                <a:latin typeface="楷体" panose="02010609060101010101" pitchFamily="49" charset="-122"/>
                <a:ea typeface="楷体" panose="02010609060101010101" pitchFamily="49" charset="-122"/>
                <a:sym typeface="宋体" panose="02010600030101010101" pitchFamily="2" charset="-122"/>
              </a:rPr>
              <a:t>8</a:t>
            </a:r>
            <a:r>
              <a:rPr lang="zh-CN" altLang="en-US" b="1">
                <a:latin typeface="楷体" panose="02010609060101010101" pitchFamily="49" charset="-122"/>
                <a:ea typeface="楷体" panose="02010609060101010101" pitchFamily="49" charset="-122"/>
                <a:sym typeface="宋体" panose="02010600030101010101" pitchFamily="2" charset="-122"/>
              </a:rPr>
              <a:t>：</a:t>
            </a:r>
            <a:r>
              <a:rPr lang="en-US" altLang="zh-CN" b="1">
                <a:latin typeface="楷体" panose="02010609060101010101" pitchFamily="49" charset="-122"/>
                <a:ea typeface="楷体" panose="02010609060101010101" pitchFamily="49" charset="-122"/>
                <a:sym typeface="宋体" panose="02010600030101010101" pitchFamily="2" charset="-122"/>
              </a:rPr>
              <a:t>30</a:t>
            </a:r>
            <a:r>
              <a:rPr lang="zh-CN" altLang="en-US" b="1">
                <a:latin typeface="楷体" panose="02010609060101010101" pitchFamily="49" charset="-122"/>
                <a:ea typeface="楷体" panose="02010609060101010101" pitchFamily="49" charset="-122"/>
                <a:sym typeface="宋体" panose="02010600030101010101" pitchFamily="2" charset="-122"/>
              </a:rPr>
              <a:t>到达爷爷家，假设汽车全程的速度保持在</a:t>
            </a:r>
            <a:r>
              <a:rPr lang="en-US" altLang="zh-CN" b="1">
                <a:latin typeface="楷体" panose="02010609060101010101" pitchFamily="49" charset="-122"/>
                <a:ea typeface="楷体" panose="02010609060101010101" pitchFamily="49" charset="-122"/>
                <a:sym typeface="宋体" panose="02010600030101010101" pitchFamily="2" charset="-122"/>
              </a:rPr>
              <a:t>100km/h</a:t>
            </a:r>
            <a:r>
              <a:rPr lang="zh-CN" altLang="en-US" b="1">
                <a:latin typeface="楷体" panose="02010609060101010101" pitchFamily="49" charset="-122"/>
                <a:ea typeface="楷体" panose="02010609060101010101" pitchFamily="49" charset="-122"/>
                <a:sym typeface="宋体" panose="02010600030101010101" pitchFamily="2" charset="-122"/>
              </a:rPr>
              <a:t>，请问小明家到爷爷家的路程是多少</a:t>
            </a:r>
            <a:r>
              <a:rPr lang="en-US" altLang="zh-CN" b="1">
                <a:latin typeface="楷体" panose="02010609060101010101" pitchFamily="49" charset="-122"/>
                <a:ea typeface="楷体" panose="02010609060101010101" pitchFamily="49" charset="-122"/>
                <a:sym typeface="宋体" panose="02010600030101010101" pitchFamily="2" charset="-122"/>
              </a:rPr>
              <a:t>km</a:t>
            </a:r>
            <a:r>
              <a:rPr lang="zh-CN" altLang="en-US" b="1">
                <a:latin typeface="楷体" panose="02010609060101010101" pitchFamily="49" charset="-122"/>
                <a:ea typeface="楷体" panose="02010609060101010101" pitchFamily="49" charset="-122"/>
                <a:sym typeface="宋体" panose="02010600030101010101" pitchFamily="2" charset="-122"/>
              </a:rPr>
              <a:t>？</a:t>
            </a:r>
          </a:p>
        </p:txBody>
      </p:sp>
      <p:sp>
        <p:nvSpPr>
          <p:cNvPr id="14340" name="内容占位符 2">
            <a:extLst>
              <a:ext uri="{FF2B5EF4-FFF2-40B4-BE49-F238E27FC236}">
                <a16:creationId xmlns:a16="http://schemas.microsoft.com/office/drawing/2014/main" id="{469D4210-A843-4FEF-B42A-0A3BD37EA405}"/>
              </a:ext>
            </a:extLst>
          </p:cNvPr>
          <p:cNvSpPr>
            <a:spLocks noGrp="1"/>
          </p:cNvSpPr>
          <p:nvPr/>
        </p:nvSpPr>
        <p:spPr>
          <a:xfrm>
            <a:off x="1383506" y="2195513"/>
            <a:ext cx="6201966" cy="897731"/>
          </a:xfrm>
          <a:prstGeom prst="rect">
            <a:avLst/>
          </a:prstGeom>
          <a:noFill/>
          <a:ln>
            <a:solidFill>
              <a:srgbClr val="00B050"/>
            </a:solidFill>
            <a:miter lim="800000"/>
          </a:ln>
        </p:spPr>
        <p:txBody>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解：</a:t>
            </a:r>
            <a:r>
              <a:rPr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由题意知，时间</a:t>
            </a:r>
            <a:r>
              <a:rPr lang="en-US" altLang="zh-CN"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t=30min=0.5h</a:t>
            </a:r>
          </a:p>
          <a:p>
            <a:r>
              <a:rPr lang="en-US" altLang="zh-CN"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    </a:t>
            </a:r>
            <a:r>
              <a:rPr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则路程</a:t>
            </a:r>
            <a:r>
              <a:rPr lang="en-US" altLang="zh-CN" b="1" u="sng">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宋体" pitchFamily="2" charset="-122"/>
              </a:rPr>
              <a:t>s=vt</a:t>
            </a:r>
            <a:r>
              <a:rPr lang="en-US" altLang="zh-CN"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 </a:t>
            </a:r>
            <a:r>
              <a:rPr lang="en-US" altLang="zh-CN"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宋体" pitchFamily="2" charset="-122"/>
              </a:rPr>
              <a:t>=</a:t>
            </a:r>
            <a:r>
              <a:rPr lang="en-US" altLang="zh-CN"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宋体" pitchFamily="2" charset="-122"/>
              </a:rPr>
              <a:t> </a:t>
            </a:r>
            <a:r>
              <a:rPr lang="en-US" altLang="zh-CN" b="1" u="sng">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宋体" pitchFamily="2" charset="-122"/>
              </a:rPr>
              <a:t>100km/h x 0.5h</a:t>
            </a:r>
            <a:r>
              <a:rPr lang="en-US" altLang="zh-CN"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 </a:t>
            </a:r>
            <a:r>
              <a:rPr lang="en-US" altLang="zh-CN"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宋体" pitchFamily="2" charset="-122"/>
              </a:rPr>
              <a:t>=</a:t>
            </a:r>
            <a:r>
              <a:rPr lang="en-US" altLang="zh-CN"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 </a:t>
            </a:r>
            <a:r>
              <a:rPr lang="en-US" altLang="zh-CN" b="1" u="sng">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宋体" pitchFamily="2" charset="-122"/>
              </a:rPr>
              <a:t>50km</a:t>
            </a:r>
            <a:endParaRPr lang="en-US" altLang="zh-CN"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endParaRPr>
          </a:p>
          <a:p>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答：</a:t>
            </a:r>
            <a:r>
              <a:rPr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小明家到爷爷家的路程为</a:t>
            </a:r>
            <a:r>
              <a:rPr lang="en-US" altLang="zh-CN"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50km</a:t>
            </a:r>
            <a:r>
              <a:rPr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a:t>
            </a:r>
            <a:endParaRPr b="1">
              <a:latin typeface="楷体" panose="02010609060101010101" pitchFamily="49" charset="-122"/>
              <a:ea typeface="楷体" panose="02010609060101010101" pitchFamily="49" charset="-122"/>
              <a:sym typeface="宋体" pitchFamily="2" charset="-122"/>
            </a:endParaRPr>
          </a:p>
        </p:txBody>
      </p:sp>
      <p:sp>
        <p:nvSpPr>
          <p:cNvPr id="14341" name="内容占位符 2">
            <a:extLst>
              <a:ext uri="{FF2B5EF4-FFF2-40B4-BE49-F238E27FC236}">
                <a16:creationId xmlns:a16="http://schemas.microsoft.com/office/drawing/2014/main" id="{ABDEE9A0-BD94-40CB-B5DF-61E335D86CDE}"/>
              </a:ext>
            </a:extLst>
          </p:cNvPr>
          <p:cNvSpPr>
            <a:spLocks noGrp="1"/>
          </p:cNvSpPr>
          <p:nvPr/>
        </p:nvSpPr>
        <p:spPr>
          <a:xfrm>
            <a:off x="1383506" y="3381375"/>
            <a:ext cx="6201966" cy="1473994"/>
          </a:xfrm>
          <a:prstGeom prst="rect">
            <a:avLst/>
          </a:prstGeom>
          <a:noFill/>
          <a:ln>
            <a:solidFill>
              <a:srgbClr val="00B050"/>
            </a:solidFill>
            <a:miter lim="800000"/>
          </a:ln>
        </p:spPr>
        <p:txBody>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注意：</a:t>
            </a:r>
          </a:p>
          <a:p>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1.</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由</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速度公式</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可以推</a:t>
            </a:r>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导出</a:t>
            </a:r>
            <a:r>
              <a:rPr lang="en-US" altLang="zh-CN"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路程</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公式</a:t>
            </a:r>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和</a:t>
            </a:r>
            <a:r>
              <a:rPr lang="en-US" altLang="zh-CN"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时间公式</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endPar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endParaRPr>
          </a:p>
          <a:p>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2.</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解答计算题时要注意：</a:t>
            </a:r>
          </a:p>
          <a:p>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 </a:t>
            </a:r>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 a.</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要有</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公式</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代入</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以及</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结果</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p>
          <a:p>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  b.</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代入时，每个物理量的</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单位要统一</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r>
              <a:rPr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如何统一？</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endParaRPr b="1">
              <a:latin typeface="黑体" pitchFamily="49" charset="-122"/>
              <a:ea typeface="黑体" pitchFamily="49" charset="-122"/>
              <a:sym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blinds(horizontal)">
                                      <p:cBhvr>
                                        <p:cTn id="7" dur="500"/>
                                        <p:tgtEl>
                                          <p:spTgt spid="14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blinds(horizontal)">
                                      <p:cBhvr>
                                        <p:cTn id="12"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内容占位符 2">
            <a:extLst>
              <a:ext uri="{FF2B5EF4-FFF2-40B4-BE49-F238E27FC236}">
                <a16:creationId xmlns:a16="http://schemas.microsoft.com/office/drawing/2014/main" id="{BED4581A-A1EC-4482-AC87-F686034F672B}"/>
              </a:ext>
            </a:extLst>
          </p:cNvPr>
          <p:cNvSpPr>
            <a:spLocks noGrp="1" noChangeArrowheads="1"/>
          </p:cNvSpPr>
          <p:nvPr/>
        </p:nvSpPr>
        <p:spPr bwMode="auto">
          <a:xfrm>
            <a:off x="1169194" y="575072"/>
            <a:ext cx="5703094"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zh-CN" altLang="en-US" sz="2400" b="1">
                <a:solidFill>
                  <a:srgbClr val="333399"/>
                </a:solidFill>
                <a:latin typeface="黑体" panose="02010609060101010101" pitchFamily="49" charset="-122"/>
                <a:ea typeface="黑体" panose="02010609060101010101" pitchFamily="49" charset="-122"/>
              </a:rPr>
              <a:t>【补</a:t>
            </a:r>
            <a:r>
              <a:rPr lang="en-US" altLang="zh-CN" sz="2400" b="1">
                <a:solidFill>
                  <a:srgbClr val="333399"/>
                </a:solidFill>
                <a:latin typeface="黑体" panose="02010609060101010101" pitchFamily="49" charset="-122"/>
                <a:ea typeface="黑体" panose="02010609060101010101" pitchFamily="49" charset="-122"/>
              </a:rPr>
              <a:t> </a:t>
            </a:r>
            <a:r>
              <a:rPr lang="zh-CN" altLang="en-US" sz="2400" b="1">
                <a:solidFill>
                  <a:srgbClr val="333399"/>
                </a:solidFill>
                <a:latin typeface="黑体" panose="02010609060101010101" pitchFamily="49" charset="-122"/>
                <a:ea typeface="黑体" panose="02010609060101010101" pitchFamily="49" charset="-122"/>
              </a:rPr>
              <a:t>充】</a:t>
            </a:r>
            <a:r>
              <a:rPr lang="zh-CN" altLang="en-US" b="1">
                <a:solidFill>
                  <a:srgbClr val="00B050"/>
                </a:solidFill>
                <a:latin typeface="黑体" panose="02010609060101010101" pitchFamily="49" charset="-122"/>
                <a:ea typeface="黑体" panose="02010609060101010101" pitchFamily="49" charset="-122"/>
              </a:rPr>
              <a:t>关于速度公式计算过程中的</a:t>
            </a:r>
            <a:r>
              <a:rPr lang="zh-CN" altLang="en-US" b="1">
                <a:solidFill>
                  <a:srgbClr val="FF0000"/>
                </a:solidFill>
                <a:latin typeface="黑体" panose="02010609060101010101" pitchFamily="49" charset="-122"/>
                <a:ea typeface="黑体" panose="02010609060101010101" pitchFamily="49" charset="-122"/>
              </a:rPr>
              <a:t>单位统一</a:t>
            </a:r>
            <a:r>
              <a:rPr lang="zh-CN" altLang="en-US" b="1">
                <a:solidFill>
                  <a:srgbClr val="00B050"/>
                </a:solidFill>
                <a:latin typeface="楷体" panose="02010609060101010101" pitchFamily="49" charset="-122"/>
                <a:ea typeface="楷体" panose="02010609060101010101" pitchFamily="49" charset="-122"/>
              </a:rPr>
              <a:t>：</a:t>
            </a:r>
          </a:p>
        </p:txBody>
      </p:sp>
      <p:sp>
        <p:nvSpPr>
          <p:cNvPr id="13315" name="内容占位符 2">
            <a:extLst>
              <a:ext uri="{FF2B5EF4-FFF2-40B4-BE49-F238E27FC236}">
                <a16:creationId xmlns:a16="http://schemas.microsoft.com/office/drawing/2014/main" id="{E02A5CCE-F2C4-445A-8352-4DB80AA519DF}"/>
              </a:ext>
            </a:extLst>
          </p:cNvPr>
          <p:cNvSpPr>
            <a:spLocks noGrp="1" noChangeArrowheads="1"/>
          </p:cNvSpPr>
          <p:nvPr/>
        </p:nvSpPr>
        <p:spPr bwMode="auto">
          <a:xfrm>
            <a:off x="1329929" y="1674019"/>
            <a:ext cx="6497240" cy="2607469"/>
          </a:xfrm>
          <a:prstGeom prst="rect">
            <a:avLst/>
          </a:prstGeom>
          <a:noFill/>
          <a:ln w="9525"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lstStyle/>
          <a:p>
            <a:pPr>
              <a:lnSpc>
                <a:spcPct val="150000"/>
              </a:lnSpc>
            </a:pPr>
            <a:r>
              <a:rPr lang="en-US" altLang="zh-CN" b="1">
                <a:latin typeface="黑体" panose="02010609060101010101" pitchFamily="49" charset="-122"/>
                <a:ea typeface="黑体" panose="02010609060101010101" pitchFamily="49" charset="-122"/>
                <a:sym typeface="宋体" panose="02010600030101010101" pitchFamily="2" charset="-122"/>
              </a:rPr>
              <a:t>1.</a:t>
            </a:r>
            <a:r>
              <a:rPr lang="zh-CN" altLang="en-US" b="1">
                <a:latin typeface="黑体" panose="02010609060101010101" pitchFamily="49" charset="-122"/>
                <a:ea typeface="黑体" panose="02010609060101010101" pitchFamily="49" charset="-122"/>
                <a:sym typeface="宋体" panose="02010600030101010101" pitchFamily="2" charset="-122"/>
              </a:rPr>
              <a:t>如果速度单位用</a:t>
            </a:r>
            <a:r>
              <a:rPr lang="en-US" altLang="zh-CN" b="1">
                <a:solidFill>
                  <a:srgbClr val="FF0000"/>
                </a:solidFill>
                <a:latin typeface="黑体" panose="02010609060101010101" pitchFamily="49" charset="-122"/>
                <a:ea typeface="黑体" panose="02010609060101010101" pitchFamily="49" charset="-122"/>
                <a:sym typeface="宋体" panose="02010600030101010101" pitchFamily="2" charset="-122"/>
              </a:rPr>
              <a:t>m/s</a:t>
            </a:r>
            <a:r>
              <a:rPr lang="zh-CN" altLang="en-US" b="1">
                <a:latin typeface="黑体" panose="02010609060101010101" pitchFamily="49" charset="-122"/>
                <a:ea typeface="黑体" panose="02010609060101010101" pitchFamily="49" charset="-122"/>
                <a:sym typeface="宋体" panose="02010600030101010101" pitchFamily="2" charset="-122"/>
              </a:rPr>
              <a:t>，则路程单位用</a:t>
            </a:r>
            <a:r>
              <a:rPr lang="en-US" altLang="zh-CN" b="1">
                <a:solidFill>
                  <a:srgbClr val="FF0000"/>
                </a:solidFill>
                <a:latin typeface="黑体" panose="02010609060101010101" pitchFamily="49" charset="-122"/>
                <a:ea typeface="黑体" panose="02010609060101010101" pitchFamily="49" charset="-122"/>
                <a:sym typeface="宋体" panose="02010600030101010101" pitchFamily="2" charset="-122"/>
              </a:rPr>
              <a:t>m</a:t>
            </a:r>
            <a:r>
              <a:rPr lang="zh-CN" altLang="en-US" b="1">
                <a:latin typeface="黑体" panose="02010609060101010101" pitchFamily="49" charset="-122"/>
                <a:ea typeface="黑体" panose="02010609060101010101" pitchFamily="49" charset="-122"/>
                <a:sym typeface="宋体" panose="02010600030101010101" pitchFamily="2" charset="-122"/>
              </a:rPr>
              <a:t>，时间单位用</a:t>
            </a:r>
            <a:r>
              <a:rPr lang="en-US" altLang="zh-CN" b="1">
                <a:solidFill>
                  <a:srgbClr val="FF0000"/>
                </a:solidFill>
                <a:latin typeface="黑体" panose="02010609060101010101" pitchFamily="49" charset="-122"/>
                <a:ea typeface="黑体" panose="02010609060101010101" pitchFamily="49" charset="-122"/>
                <a:sym typeface="宋体" panose="02010600030101010101" pitchFamily="2" charset="-122"/>
              </a:rPr>
              <a:t>s</a:t>
            </a:r>
            <a:r>
              <a:rPr lang="zh-CN" altLang="en-US" b="1">
                <a:latin typeface="黑体" panose="02010609060101010101" pitchFamily="49" charset="-122"/>
                <a:ea typeface="黑体" panose="02010609060101010101" pitchFamily="49" charset="-122"/>
                <a:sym typeface="宋体" panose="02010600030101010101" pitchFamily="2" charset="-122"/>
              </a:rPr>
              <a:t>；</a:t>
            </a:r>
          </a:p>
          <a:p>
            <a:pPr>
              <a:lnSpc>
                <a:spcPct val="150000"/>
              </a:lnSpc>
            </a:pPr>
            <a:r>
              <a:rPr lang="en-US" altLang="zh-CN" b="1">
                <a:latin typeface="黑体" panose="02010609060101010101" pitchFamily="49" charset="-122"/>
                <a:ea typeface="黑体" panose="02010609060101010101" pitchFamily="49" charset="-122"/>
                <a:sym typeface="宋体" panose="02010600030101010101" pitchFamily="2" charset="-122"/>
              </a:rPr>
              <a:t>  </a:t>
            </a:r>
            <a:r>
              <a:rPr lang="zh-CN" altLang="en-US" b="1">
                <a:latin typeface="黑体" panose="02010609060101010101" pitchFamily="49" charset="-122"/>
                <a:ea typeface="黑体" panose="02010609060101010101" pitchFamily="49" charset="-122"/>
                <a:sym typeface="宋体" panose="02010600030101010101" pitchFamily="2" charset="-122"/>
              </a:rPr>
              <a:t>如果速度单位用</a:t>
            </a:r>
            <a:r>
              <a:rPr lang="en-US" altLang="zh-CN" b="1">
                <a:solidFill>
                  <a:srgbClr val="00B050"/>
                </a:solidFill>
                <a:latin typeface="黑体" panose="02010609060101010101" pitchFamily="49" charset="-122"/>
                <a:ea typeface="黑体" panose="02010609060101010101" pitchFamily="49" charset="-122"/>
                <a:sym typeface="宋体" panose="02010600030101010101" pitchFamily="2" charset="-122"/>
              </a:rPr>
              <a:t>km/h</a:t>
            </a:r>
            <a:r>
              <a:rPr lang="zh-CN" altLang="en-US" b="1">
                <a:latin typeface="黑体" panose="02010609060101010101" pitchFamily="49" charset="-122"/>
                <a:ea typeface="黑体" panose="02010609060101010101" pitchFamily="49" charset="-122"/>
                <a:sym typeface="宋体" panose="02010600030101010101" pitchFamily="2" charset="-122"/>
              </a:rPr>
              <a:t>，则路程单位用</a:t>
            </a:r>
            <a:r>
              <a:rPr lang="en-US" altLang="zh-CN" b="1">
                <a:solidFill>
                  <a:srgbClr val="00B050"/>
                </a:solidFill>
                <a:latin typeface="黑体" panose="02010609060101010101" pitchFamily="49" charset="-122"/>
                <a:ea typeface="黑体" panose="02010609060101010101" pitchFamily="49" charset="-122"/>
                <a:sym typeface="宋体" panose="02010600030101010101" pitchFamily="2" charset="-122"/>
              </a:rPr>
              <a:t>km</a:t>
            </a:r>
            <a:r>
              <a:rPr lang="zh-CN" altLang="en-US" b="1">
                <a:latin typeface="黑体" panose="02010609060101010101" pitchFamily="49" charset="-122"/>
                <a:ea typeface="黑体" panose="02010609060101010101" pitchFamily="49" charset="-122"/>
                <a:sym typeface="宋体" panose="02010600030101010101" pitchFamily="2" charset="-122"/>
              </a:rPr>
              <a:t>，时间单位用</a:t>
            </a:r>
            <a:r>
              <a:rPr lang="en-US" altLang="zh-CN" b="1">
                <a:solidFill>
                  <a:srgbClr val="00B050"/>
                </a:solidFill>
                <a:latin typeface="黑体" panose="02010609060101010101" pitchFamily="49" charset="-122"/>
                <a:ea typeface="黑体" panose="02010609060101010101" pitchFamily="49" charset="-122"/>
                <a:sym typeface="宋体" panose="02010600030101010101" pitchFamily="2" charset="-122"/>
              </a:rPr>
              <a:t>h</a:t>
            </a:r>
            <a:r>
              <a:rPr lang="zh-CN" altLang="en-US" b="1">
                <a:latin typeface="黑体" panose="02010609060101010101" pitchFamily="49" charset="-122"/>
                <a:ea typeface="黑体" panose="02010609060101010101" pitchFamily="49" charset="-122"/>
                <a:sym typeface="宋体" panose="02010600030101010101" pitchFamily="2" charset="-122"/>
              </a:rPr>
              <a:t>；</a:t>
            </a:r>
            <a:endParaRPr lang="en-US" altLang="zh-CN" b="1">
              <a:latin typeface="黑体" panose="02010609060101010101" pitchFamily="49" charset="-122"/>
              <a:ea typeface="黑体" panose="02010609060101010101" pitchFamily="49" charset="-122"/>
              <a:sym typeface="宋体" panose="02010600030101010101" pitchFamily="2" charset="-122"/>
            </a:endParaRPr>
          </a:p>
          <a:p>
            <a:pPr>
              <a:lnSpc>
                <a:spcPct val="150000"/>
              </a:lnSpc>
            </a:pPr>
            <a:r>
              <a:rPr lang="en-US" altLang="zh-CN" b="1">
                <a:latin typeface="黑体" panose="02010609060101010101" pitchFamily="49" charset="-122"/>
                <a:ea typeface="黑体" panose="02010609060101010101" pitchFamily="49" charset="-122"/>
                <a:sym typeface="宋体" panose="02010600030101010101" pitchFamily="2" charset="-122"/>
              </a:rPr>
              <a:t>2.</a:t>
            </a:r>
            <a:r>
              <a:rPr lang="zh-CN" altLang="en-US" b="1">
                <a:latin typeface="黑体" panose="02010609060101010101" pitchFamily="49" charset="-122"/>
                <a:ea typeface="黑体" panose="02010609060101010101" pitchFamily="49" charset="-122"/>
                <a:sym typeface="宋体" panose="02010600030101010101" pitchFamily="2" charset="-122"/>
              </a:rPr>
              <a:t>如果路程单位用</a:t>
            </a:r>
            <a:r>
              <a:rPr lang="en-US" altLang="zh-CN" b="1">
                <a:solidFill>
                  <a:srgbClr val="FF0000"/>
                </a:solidFill>
                <a:latin typeface="黑体" panose="02010609060101010101" pitchFamily="49" charset="-122"/>
                <a:ea typeface="黑体" panose="02010609060101010101" pitchFamily="49" charset="-122"/>
                <a:sym typeface="宋体" panose="02010600030101010101" pitchFamily="2" charset="-122"/>
              </a:rPr>
              <a:t>m</a:t>
            </a:r>
            <a:r>
              <a:rPr lang="zh-CN" altLang="en-US" b="1">
                <a:latin typeface="黑体" panose="02010609060101010101" pitchFamily="49" charset="-122"/>
                <a:ea typeface="黑体" panose="02010609060101010101" pitchFamily="49" charset="-122"/>
                <a:sym typeface="宋体" panose="02010600030101010101" pitchFamily="2" charset="-122"/>
              </a:rPr>
              <a:t>，则速度单位用</a:t>
            </a:r>
            <a:r>
              <a:rPr lang="en-US" altLang="zh-CN" b="1">
                <a:solidFill>
                  <a:srgbClr val="FF0000"/>
                </a:solidFill>
                <a:latin typeface="黑体" panose="02010609060101010101" pitchFamily="49" charset="-122"/>
                <a:ea typeface="黑体" panose="02010609060101010101" pitchFamily="49" charset="-122"/>
                <a:sym typeface="宋体" panose="02010600030101010101" pitchFamily="2" charset="-122"/>
              </a:rPr>
              <a:t>m/s</a:t>
            </a:r>
            <a:r>
              <a:rPr lang="zh-CN" altLang="en-US" b="1">
                <a:latin typeface="黑体" panose="02010609060101010101" pitchFamily="49" charset="-122"/>
                <a:ea typeface="黑体" panose="02010609060101010101" pitchFamily="49" charset="-122"/>
                <a:sym typeface="宋体" panose="02010600030101010101" pitchFamily="2" charset="-122"/>
              </a:rPr>
              <a:t>，则时间单位用</a:t>
            </a:r>
            <a:r>
              <a:rPr lang="en-US" altLang="zh-CN" b="1">
                <a:solidFill>
                  <a:srgbClr val="FF0000"/>
                </a:solidFill>
                <a:latin typeface="黑体" panose="02010609060101010101" pitchFamily="49" charset="-122"/>
                <a:ea typeface="黑体" panose="02010609060101010101" pitchFamily="49" charset="-122"/>
                <a:sym typeface="宋体" panose="02010600030101010101" pitchFamily="2" charset="-122"/>
              </a:rPr>
              <a:t>s</a:t>
            </a:r>
            <a:r>
              <a:rPr lang="zh-CN" altLang="en-US" b="1">
                <a:latin typeface="黑体" panose="02010609060101010101" pitchFamily="49" charset="-122"/>
                <a:ea typeface="黑体" panose="02010609060101010101" pitchFamily="49" charset="-122"/>
                <a:sym typeface="宋体" panose="02010600030101010101" pitchFamily="2" charset="-122"/>
              </a:rPr>
              <a:t>；</a:t>
            </a:r>
          </a:p>
          <a:p>
            <a:pPr>
              <a:lnSpc>
                <a:spcPct val="150000"/>
              </a:lnSpc>
            </a:pPr>
            <a:r>
              <a:rPr lang="en-US" altLang="zh-CN" b="1">
                <a:latin typeface="黑体" panose="02010609060101010101" pitchFamily="49" charset="-122"/>
                <a:ea typeface="黑体" panose="02010609060101010101" pitchFamily="49" charset="-122"/>
                <a:sym typeface="宋体" panose="02010600030101010101" pitchFamily="2" charset="-122"/>
              </a:rPr>
              <a:t>  </a:t>
            </a:r>
            <a:r>
              <a:rPr lang="zh-CN" altLang="en-US" b="1">
                <a:latin typeface="黑体" panose="02010609060101010101" pitchFamily="49" charset="-122"/>
                <a:ea typeface="黑体" panose="02010609060101010101" pitchFamily="49" charset="-122"/>
                <a:sym typeface="宋体" panose="02010600030101010101" pitchFamily="2" charset="-122"/>
              </a:rPr>
              <a:t>如果路程单位用</a:t>
            </a:r>
            <a:r>
              <a:rPr lang="en-US" altLang="zh-CN" b="1">
                <a:solidFill>
                  <a:srgbClr val="00B050"/>
                </a:solidFill>
                <a:latin typeface="黑体" panose="02010609060101010101" pitchFamily="49" charset="-122"/>
                <a:ea typeface="黑体" panose="02010609060101010101" pitchFamily="49" charset="-122"/>
                <a:sym typeface="宋体" panose="02010600030101010101" pitchFamily="2" charset="-122"/>
              </a:rPr>
              <a:t>km</a:t>
            </a:r>
            <a:r>
              <a:rPr lang="zh-CN" altLang="en-US" b="1">
                <a:latin typeface="黑体" panose="02010609060101010101" pitchFamily="49" charset="-122"/>
                <a:ea typeface="黑体" panose="02010609060101010101" pitchFamily="49" charset="-122"/>
                <a:sym typeface="宋体" panose="02010600030101010101" pitchFamily="2" charset="-122"/>
              </a:rPr>
              <a:t>，则速度单位用</a:t>
            </a:r>
            <a:r>
              <a:rPr lang="en-US" altLang="zh-CN" b="1">
                <a:solidFill>
                  <a:srgbClr val="00B050"/>
                </a:solidFill>
                <a:latin typeface="黑体" panose="02010609060101010101" pitchFamily="49" charset="-122"/>
                <a:ea typeface="黑体" panose="02010609060101010101" pitchFamily="49" charset="-122"/>
                <a:sym typeface="宋体" panose="02010600030101010101" pitchFamily="2" charset="-122"/>
              </a:rPr>
              <a:t>km/h</a:t>
            </a:r>
            <a:r>
              <a:rPr lang="zh-CN" altLang="en-US" b="1">
                <a:latin typeface="黑体" panose="02010609060101010101" pitchFamily="49" charset="-122"/>
                <a:ea typeface="黑体" panose="02010609060101010101" pitchFamily="49" charset="-122"/>
                <a:sym typeface="宋体" panose="02010600030101010101" pitchFamily="2" charset="-122"/>
              </a:rPr>
              <a:t>，则时间单位用</a:t>
            </a:r>
            <a:r>
              <a:rPr lang="en-US" altLang="zh-CN" b="1">
                <a:solidFill>
                  <a:srgbClr val="00B050"/>
                </a:solidFill>
                <a:latin typeface="黑体" panose="02010609060101010101" pitchFamily="49" charset="-122"/>
                <a:ea typeface="黑体" panose="02010609060101010101" pitchFamily="49" charset="-122"/>
                <a:sym typeface="宋体" panose="02010600030101010101" pitchFamily="2" charset="-122"/>
              </a:rPr>
              <a:t>h</a:t>
            </a:r>
            <a:r>
              <a:rPr lang="zh-CN" altLang="en-US" b="1">
                <a:latin typeface="黑体" panose="02010609060101010101" pitchFamily="49" charset="-122"/>
                <a:ea typeface="黑体" panose="02010609060101010101" pitchFamily="49" charset="-122"/>
                <a:sym typeface="宋体" panose="02010600030101010101" pitchFamily="2" charset="-122"/>
              </a:rPr>
              <a:t>；</a:t>
            </a:r>
            <a:endParaRPr lang="en-US" altLang="zh-CN" b="1">
              <a:latin typeface="黑体" panose="02010609060101010101" pitchFamily="49" charset="-122"/>
              <a:ea typeface="黑体" panose="02010609060101010101" pitchFamily="49" charset="-122"/>
              <a:sym typeface="宋体" panose="02010600030101010101" pitchFamily="2" charset="-122"/>
            </a:endParaRPr>
          </a:p>
          <a:p>
            <a:pPr>
              <a:lnSpc>
                <a:spcPct val="150000"/>
              </a:lnSpc>
            </a:pPr>
            <a:r>
              <a:rPr lang="en-US" altLang="zh-CN" b="1">
                <a:latin typeface="黑体" panose="02010609060101010101" pitchFamily="49" charset="-122"/>
                <a:ea typeface="黑体" panose="02010609060101010101" pitchFamily="49" charset="-122"/>
                <a:sym typeface="宋体" panose="02010600030101010101" pitchFamily="2" charset="-122"/>
              </a:rPr>
              <a:t>3.</a:t>
            </a:r>
            <a:r>
              <a:rPr lang="zh-CN" altLang="en-US" b="1">
                <a:latin typeface="黑体" panose="02010609060101010101" pitchFamily="49" charset="-122"/>
                <a:ea typeface="黑体" panose="02010609060101010101" pitchFamily="49" charset="-122"/>
                <a:sym typeface="宋体" panose="02010600030101010101" pitchFamily="2" charset="-122"/>
              </a:rPr>
              <a:t>如果时间单位用</a:t>
            </a:r>
            <a:r>
              <a:rPr lang="en-US" altLang="zh-CN" b="1">
                <a:solidFill>
                  <a:srgbClr val="FF0000"/>
                </a:solidFill>
                <a:latin typeface="黑体" panose="02010609060101010101" pitchFamily="49" charset="-122"/>
                <a:ea typeface="黑体" panose="02010609060101010101" pitchFamily="49" charset="-122"/>
                <a:sym typeface="宋体" panose="02010600030101010101" pitchFamily="2" charset="-122"/>
              </a:rPr>
              <a:t>s</a:t>
            </a:r>
            <a:r>
              <a:rPr lang="zh-CN" altLang="en-US" b="1">
                <a:latin typeface="黑体" panose="02010609060101010101" pitchFamily="49" charset="-122"/>
                <a:ea typeface="黑体" panose="02010609060101010101" pitchFamily="49" charset="-122"/>
                <a:sym typeface="宋体" panose="02010600030101010101" pitchFamily="2" charset="-122"/>
              </a:rPr>
              <a:t>，则速度单位用</a:t>
            </a:r>
            <a:r>
              <a:rPr lang="en-US" altLang="zh-CN" b="1">
                <a:solidFill>
                  <a:srgbClr val="FF0000"/>
                </a:solidFill>
                <a:latin typeface="黑体" panose="02010609060101010101" pitchFamily="49" charset="-122"/>
                <a:ea typeface="黑体" panose="02010609060101010101" pitchFamily="49" charset="-122"/>
                <a:sym typeface="宋体" panose="02010600030101010101" pitchFamily="2" charset="-122"/>
              </a:rPr>
              <a:t>m/s</a:t>
            </a:r>
            <a:r>
              <a:rPr lang="zh-CN" altLang="en-US" b="1">
                <a:latin typeface="黑体" panose="02010609060101010101" pitchFamily="49" charset="-122"/>
                <a:ea typeface="黑体" panose="02010609060101010101" pitchFamily="49" charset="-122"/>
                <a:sym typeface="宋体" panose="02010600030101010101" pitchFamily="2" charset="-122"/>
              </a:rPr>
              <a:t>，则路程单位用</a:t>
            </a:r>
            <a:r>
              <a:rPr lang="en-US" altLang="zh-CN" b="1">
                <a:solidFill>
                  <a:srgbClr val="FF0000"/>
                </a:solidFill>
                <a:latin typeface="黑体" panose="02010609060101010101" pitchFamily="49" charset="-122"/>
                <a:ea typeface="黑体" panose="02010609060101010101" pitchFamily="49" charset="-122"/>
                <a:sym typeface="宋体" panose="02010600030101010101" pitchFamily="2" charset="-122"/>
              </a:rPr>
              <a:t>m</a:t>
            </a:r>
            <a:r>
              <a:rPr lang="zh-CN" altLang="en-US" b="1">
                <a:latin typeface="黑体" panose="02010609060101010101" pitchFamily="49" charset="-122"/>
                <a:ea typeface="黑体" panose="02010609060101010101" pitchFamily="49" charset="-122"/>
                <a:sym typeface="宋体" panose="02010600030101010101" pitchFamily="2" charset="-122"/>
              </a:rPr>
              <a:t>；</a:t>
            </a:r>
          </a:p>
          <a:p>
            <a:pPr>
              <a:lnSpc>
                <a:spcPct val="150000"/>
              </a:lnSpc>
            </a:pPr>
            <a:r>
              <a:rPr lang="en-US" altLang="zh-CN" b="1">
                <a:latin typeface="黑体" panose="02010609060101010101" pitchFamily="49" charset="-122"/>
                <a:ea typeface="黑体" panose="02010609060101010101" pitchFamily="49" charset="-122"/>
                <a:sym typeface="宋体" panose="02010600030101010101" pitchFamily="2" charset="-122"/>
              </a:rPr>
              <a:t>  </a:t>
            </a:r>
            <a:r>
              <a:rPr lang="zh-CN" altLang="en-US" b="1">
                <a:latin typeface="黑体" panose="02010609060101010101" pitchFamily="49" charset="-122"/>
                <a:ea typeface="黑体" panose="02010609060101010101" pitchFamily="49" charset="-122"/>
                <a:sym typeface="宋体" panose="02010600030101010101" pitchFamily="2" charset="-122"/>
              </a:rPr>
              <a:t>如果时间单位用</a:t>
            </a:r>
            <a:r>
              <a:rPr lang="en-US" altLang="zh-CN" b="1">
                <a:solidFill>
                  <a:srgbClr val="00B050"/>
                </a:solidFill>
                <a:latin typeface="黑体" panose="02010609060101010101" pitchFamily="49" charset="-122"/>
                <a:ea typeface="黑体" panose="02010609060101010101" pitchFamily="49" charset="-122"/>
                <a:sym typeface="宋体" panose="02010600030101010101" pitchFamily="2" charset="-122"/>
              </a:rPr>
              <a:t>h</a:t>
            </a:r>
            <a:r>
              <a:rPr lang="zh-CN" altLang="en-US" b="1">
                <a:latin typeface="黑体" panose="02010609060101010101" pitchFamily="49" charset="-122"/>
                <a:ea typeface="黑体" panose="02010609060101010101" pitchFamily="49" charset="-122"/>
                <a:sym typeface="宋体" panose="02010600030101010101" pitchFamily="2" charset="-122"/>
              </a:rPr>
              <a:t>，则速度单位用</a:t>
            </a:r>
            <a:r>
              <a:rPr lang="en-US" altLang="zh-CN" b="1">
                <a:solidFill>
                  <a:srgbClr val="00B050"/>
                </a:solidFill>
                <a:latin typeface="黑体" panose="02010609060101010101" pitchFamily="49" charset="-122"/>
                <a:ea typeface="黑体" panose="02010609060101010101" pitchFamily="49" charset="-122"/>
                <a:sym typeface="宋体" panose="02010600030101010101" pitchFamily="2" charset="-122"/>
              </a:rPr>
              <a:t>km/h</a:t>
            </a:r>
            <a:r>
              <a:rPr lang="zh-CN" altLang="en-US" b="1">
                <a:latin typeface="黑体" panose="02010609060101010101" pitchFamily="49" charset="-122"/>
                <a:ea typeface="黑体" panose="02010609060101010101" pitchFamily="49" charset="-122"/>
                <a:sym typeface="宋体" panose="02010600030101010101" pitchFamily="2" charset="-122"/>
              </a:rPr>
              <a:t>，则路程单位用</a:t>
            </a:r>
            <a:r>
              <a:rPr lang="en-US" altLang="zh-CN" b="1">
                <a:solidFill>
                  <a:srgbClr val="00B050"/>
                </a:solidFill>
                <a:latin typeface="黑体" panose="02010609060101010101" pitchFamily="49" charset="-122"/>
                <a:ea typeface="黑体" panose="02010609060101010101" pitchFamily="49" charset="-122"/>
                <a:sym typeface="宋体" panose="02010600030101010101" pitchFamily="2" charset="-122"/>
              </a:rPr>
              <a:t>km</a:t>
            </a:r>
            <a:r>
              <a:rPr lang="zh-CN" altLang="en-US" b="1">
                <a:latin typeface="黑体" panose="02010609060101010101" pitchFamily="49" charset="-122"/>
                <a:ea typeface="黑体" panose="02010609060101010101" pitchFamily="49" charset="-122"/>
                <a:sym typeface="宋体" panose="02010600030101010101" pitchFamily="2" charset="-122"/>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5">
            <a:extLst>
              <a:ext uri="{FF2B5EF4-FFF2-40B4-BE49-F238E27FC236}">
                <a16:creationId xmlns:a16="http://schemas.microsoft.com/office/drawing/2014/main" id="{940EBBA3-D35F-4E9C-9E98-1BD290D42633}"/>
              </a:ext>
            </a:extLst>
          </p:cNvPr>
          <p:cNvSpPr>
            <a:spLocks noChangeArrowheads="1"/>
          </p:cNvSpPr>
          <p:nvPr/>
        </p:nvSpPr>
        <p:spPr bwMode="auto">
          <a:xfrm>
            <a:off x="1184673" y="33338"/>
            <a:ext cx="19300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rgbClr val="000000"/>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000000"/>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000000"/>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000000"/>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000000"/>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SzPct val="100000"/>
              <a:buChar char="»"/>
              <a:defRPr sz="2000">
                <a:solidFill>
                  <a:srgbClr val="000000"/>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SzPct val="100000"/>
              <a:buChar char="»"/>
              <a:defRPr sz="2000">
                <a:solidFill>
                  <a:srgbClr val="000000"/>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SzPct val="100000"/>
              <a:buChar char="»"/>
              <a:defRPr sz="2000">
                <a:solidFill>
                  <a:srgbClr val="000000"/>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SzPct val="100000"/>
              <a:buChar char="»"/>
              <a:defRPr sz="2000">
                <a:solidFill>
                  <a:srgbClr val="000000"/>
                </a:solidFill>
                <a:latin typeface="Arial" panose="020B0604020202020204" pitchFamily="34" charset="0"/>
                <a:ea typeface="宋体" panose="02010600030101010101" pitchFamily="2" charset="-122"/>
              </a:defRPr>
            </a:lvl9pPr>
          </a:lstStyle>
          <a:p>
            <a:pPr>
              <a:spcBef>
                <a:spcPct val="0"/>
              </a:spcBef>
              <a:buFontTx/>
              <a:buNone/>
            </a:pPr>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随堂练习</a:t>
            </a:r>
            <a:r>
              <a:rPr lang="en-US" altLang="zh-CN" sz="2400" b="1">
                <a:solidFill>
                  <a:srgbClr val="FF0000"/>
                </a:solidFill>
                <a:latin typeface="黑体" panose="02010609060101010101" pitchFamily="49" charset="-122"/>
                <a:ea typeface="黑体" panose="02010609060101010101" pitchFamily="49" charset="-122"/>
              </a:rPr>
              <a:t>】</a:t>
            </a:r>
          </a:p>
        </p:txBody>
      </p:sp>
      <p:sp>
        <p:nvSpPr>
          <p:cNvPr id="16387" name="Text Box 6">
            <a:extLst>
              <a:ext uri="{FF2B5EF4-FFF2-40B4-BE49-F238E27FC236}">
                <a16:creationId xmlns:a16="http://schemas.microsoft.com/office/drawing/2014/main" id="{9F7B609C-686A-4107-9273-67405F308B20}"/>
              </a:ext>
            </a:extLst>
          </p:cNvPr>
          <p:cNvSpPr/>
          <p:nvPr/>
        </p:nvSpPr>
        <p:spPr>
          <a:xfrm>
            <a:off x="6516291" y="1543050"/>
            <a:ext cx="378630" cy="415498"/>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lang="en-US" altLang="zh-CN" sz="2100" b="1">
                <a:ln w="9525" cap="flat" cmpd="sng" algn="ctr">
                  <a:noFill/>
                  <a:prstDash val="solid"/>
                  <a:round/>
                  <a:headEnd type="none" w="med" len="med"/>
                  <a:tailEnd type="none" w="med" len="med"/>
                </a:ln>
                <a:solidFill>
                  <a:srgbClr val="FF0000"/>
                </a:solidFill>
                <a:latin typeface="Times New Roman" pitchFamily="18" charset="0"/>
                <a:ea typeface="方正姚体" pitchFamily="2" charset="-122"/>
                <a:sym typeface="Wingdings"/>
              </a:rPr>
              <a:t>D</a:t>
            </a:r>
            <a:endParaRPr lang="en-US" altLang="zh-CN" sz="2100" b="1">
              <a:solidFill>
                <a:srgbClr val="FF0000"/>
              </a:solidFill>
              <a:latin typeface="Times New Roman" pitchFamily="18" charset="0"/>
              <a:ea typeface="方正姚体" pitchFamily="2" charset="-122"/>
            </a:endParaRPr>
          </a:p>
        </p:txBody>
      </p:sp>
      <p:sp>
        <p:nvSpPr>
          <p:cNvPr id="16388" name="文本框 99">
            <a:extLst>
              <a:ext uri="{FF2B5EF4-FFF2-40B4-BE49-F238E27FC236}">
                <a16:creationId xmlns:a16="http://schemas.microsoft.com/office/drawing/2014/main" id="{E9319B83-8232-4CC3-92FB-D6D7A551DAC0}"/>
              </a:ext>
            </a:extLst>
          </p:cNvPr>
          <p:cNvSpPr/>
          <p:nvPr/>
        </p:nvSpPr>
        <p:spPr>
          <a:xfrm>
            <a:off x="1420416" y="1439466"/>
            <a:ext cx="6236494" cy="2117246"/>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pPr marL="129779" indent="-129779">
              <a:lnSpc>
                <a:spcPct val="150000"/>
              </a:lnSpc>
            </a:pPr>
            <a:r>
              <a:rPr lang="en-US" altLang="zh-CN" b="1">
                <a:ln w="9525" cap="flat" cmpd="sng" algn="ctr">
                  <a:noFill/>
                  <a:prstDash val="solid"/>
                  <a:round/>
                  <a:headEnd type="none" w="med" len="med"/>
                  <a:tailEnd type="none" w="med" len="med"/>
                </a:ln>
                <a:solidFill>
                  <a:srgbClr val="000000"/>
                </a:solidFill>
                <a:latin typeface="Times New Roman" pitchFamily="18" charset="0"/>
                <a:sym typeface="Wingdings"/>
              </a:rPr>
              <a:t>1</a:t>
            </a:r>
            <a:r>
              <a:rPr b="1">
                <a:ln w="9525" cap="flat" cmpd="sng" algn="ctr">
                  <a:noFill/>
                  <a:prstDash val="solid"/>
                  <a:round/>
                  <a:headEnd type="none" w="med" len="med"/>
                  <a:tailEnd type="none" w="med" len="med"/>
                </a:ln>
                <a:solidFill>
                  <a:srgbClr val="000000"/>
                </a:solidFill>
                <a:latin typeface="Times New Roman" pitchFamily="18" charset="0"/>
                <a:ea typeface="新宋体" pitchFamily="49" charset="-122"/>
                <a:sym typeface="Wingdings"/>
              </a:rPr>
              <a:t>．如图所示，下列运动物体中，速度最大的是（　　）</a:t>
            </a:r>
            <a:endParaRPr lang="en-US" b="1">
              <a:ln w="9525" cap="flat" cmpd="sng" algn="ctr">
                <a:noFill/>
                <a:prstDash val="solid"/>
                <a:round/>
                <a:headEnd type="none" w="med" len="med"/>
                <a:tailEnd type="none" w="med" len="med"/>
              </a:ln>
              <a:solidFill>
                <a:srgbClr val="000000"/>
              </a:solidFill>
              <a:latin typeface="Times New Roman" pitchFamily="18" charset="0"/>
              <a:sym typeface="Wingdings"/>
            </a:endParaRPr>
          </a:p>
          <a:p>
            <a:pPr marL="129779" indent="-129779">
              <a:lnSpc>
                <a:spcPct val="150000"/>
              </a:lnSpc>
            </a:pPr>
            <a:r>
              <a:rPr lang="en-US" altLang="zh-CN" b="1">
                <a:ln w="9525" cap="flat" cmpd="sng" algn="ctr">
                  <a:noFill/>
                  <a:prstDash val="solid"/>
                  <a:round/>
                  <a:headEnd type="none" w="med" len="med"/>
                  <a:tailEnd type="none" w="med" len="med"/>
                </a:ln>
                <a:solidFill>
                  <a:srgbClr val="000000"/>
                </a:solidFill>
                <a:latin typeface="Times New Roman" pitchFamily="18" charset="0"/>
                <a:sym typeface="Wingdings"/>
              </a:rPr>
              <a:t>A</a:t>
            </a:r>
            <a:r>
              <a:rPr b="1">
                <a:ln w="9525" cap="flat" cmpd="sng" algn="ctr">
                  <a:noFill/>
                  <a:prstDash val="solid"/>
                  <a:round/>
                  <a:headEnd type="none" w="med" len="med"/>
                  <a:tailEnd type="none" w="med" len="med"/>
                </a:ln>
                <a:solidFill>
                  <a:srgbClr val="000000"/>
                </a:solidFill>
                <a:latin typeface="Times New Roman" pitchFamily="18" charset="0"/>
                <a:ea typeface="新宋体" pitchFamily="49" charset="-122"/>
                <a:sym typeface="Wingdings"/>
              </a:rPr>
              <a:t>．</a:t>
            </a:r>
            <a:r>
              <a:rPr b="1">
                <a:ln w="9525" cap="flat" cmpd="sng" algn="ctr">
                  <a:noFill/>
                  <a:prstDash val="solid"/>
                  <a:round/>
                  <a:headEnd type="none" w="med" len="med"/>
                  <a:tailEnd type="none" w="med" len="med"/>
                </a:ln>
                <a:solidFill>
                  <a:srgbClr val="000000"/>
                </a:solidFill>
                <a:latin typeface="Times New Roman" pitchFamily="18" charset="0"/>
                <a:ea typeface="新宋体" pitchFamily="49" charset="-122"/>
                <a:sym typeface="+mn-ea"/>
              </a:rPr>
              <a:t>野兔奔跑速度为</a:t>
            </a:r>
            <a:r>
              <a:rPr lang="en-US" altLang="zh-CN" b="1">
                <a:ln w="9525" cap="flat" cmpd="sng" algn="ctr">
                  <a:noFill/>
                  <a:prstDash val="solid"/>
                  <a:round/>
                  <a:headEnd type="none" w="med" len="med"/>
                  <a:tailEnd type="none" w="med" len="med"/>
                </a:ln>
                <a:solidFill>
                  <a:srgbClr val="000000"/>
                </a:solidFill>
                <a:latin typeface="Times New Roman" pitchFamily="18" charset="0"/>
                <a:sym typeface="+mn-ea"/>
              </a:rPr>
              <a:t>18km/h</a:t>
            </a:r>
            <a:r>
              <a:rPr lang="en-US" altLang="zh-CN" b="1">
                <a:ln w="9525" cap="flat" cmpd="sng" algn="ctr">
                  <a:noFill/>
                  <a:prstDash val="solid"/>
                  <a:round/>
                  <a:headEnd type="none" w="med" len="med"/>
                  <a:tailEnd type="none" w="med" len="med"/>
                </a:ln>
                <a:solidFill>
                  <a:srgbClr val="000000"/>
                </a:solidFill>
                <a:latin typeface="Calibri" pitchFamily="34" charset="0"/>
                <a:sym typeface="+mn-ea"/>
              </a:rPr>
              <a:t>	</a:t>
            </a:r>
            <a:endParaRPr lang="en-US" altLang="zh-CN" b="1">
              <a:ln w="9525" cap="flat" cmpd="sng" algn="ctr">
                <a:noFill/>
                <a:prstDash val="solid"/>
                <a:round/>
                <a:headEnd type="none" w="med" len="med"/>
                <a:tailEnd type="none" w="med" len="med"/>
              </a:ln>
              <a:solidFill>
                <a:srgbClr val="000000"/>
              </a:solidFill>
              <a:latin typeface="Times New Roman" pitchFamily="18" charset="0"/>
              <a:sym typeface="+mn-ea"/>
            </a:endParaRPr>
          </a:p>
          <a:p>
            <a:pPr marL="129779" indent="-129779">
              <a:lnSpc>
                <a:spcPct val="150000"/>
              </a:lnSpc>
            </a:pPr>
            <a:r>
              <a:rPr lang="en-US" altLang="zh-CN" b="1">
                <a:ln w="9525" cap="flat" cmpd="sng" algn="ctr">
                  <a:noFill/>
                  <a:prstDash val="solid"/>
                  <a:round/>
                  <a:headEnd type="none" w="med" len="med"/>
                  <a:tailEnd type="none" w="med" len="med"/>
                </a:ln>
                <a:solidFill>
                  <a:srgbClr val="000000"/>
                </a:solidFill>
                <a:latin typeface="Times New Roman" pitchFamily="18" charset="0"/>
                <a:sym typeface="+mn-ea"/>
              </a:rPr>
              <a:t>B</a:t>
            </a:r>
            <a:r>
              <a:rPr b="1">
                <a:ln w="9525" cap="flat" cmpd="sng" algn="ctr">
                  <a:noFill/>
                  <a:prstDash val="solid"/>
                  <a:round/>
                  <a:headEnd type="none" w="med" len="med"/>
                  <a:tailEnd type="none" w="med" len="med"/>
                </a:ln>
                <a:solidFill>
                  <a:srgbClr val="000000"/>
                </a:solidFill>
                <a:latin typeface="Times New Roman" pitchFamily="18" charset="0"/>
                <a:ea typeface="新宋体" pitchFamily="49" charset="-122"/>
                <a:sym typeface="+mn-ea"/>
              </a:rPr>
              <a:t>．猎豹捕食猎物的速度为</a:t>
            </a:r>
            <a:r>
              <a:rPr lang="en-US" altLang="zh-CN" b="1">
                <a:ln w="9525" cap="flat" cmpd="sng" algn="ctr">
                  <a:noFill/>
                  <a:prstDash val="solid"/>
                  <a:round/>
                  <a:headEnd type="none" w="med" len="med"/>
                  <a:tailEnd type="none" w="med" len="med"/>
                </a:ln>
                <a:solidFill>
                  <a:srgbClr val="000000"/>
                </a:solidFill>
                <a:latin typeface="Times New Roman" pitchFamily="18" charset="0"/>
                <a:sym typeface="+mn-ea"/>
              </a:rPr>
              <a:t>113km/h</a:t>
            </a:r>
            <a:r>
              <a:rPr lang="en-US" altLang="zh-CN" b="1">
                <a:ln w="9525" cap="flat" cmpd="sng" algn="ctr">
                  <a:noFill/>
                  <a:prstDash val="solid"/>
                  <a:round/>
                  <a:headEnd type="none" w="med" len="med"/>
                  <a:tailEnd type="none" w="med" len="med"/>
                </a:ln>
                <a:solidFill>
                  <a:srgbClr val="000000"/>
                </a:solidFill>
                <a:latin typeface="Calibri" pitchFamily="34" charset="0"/>
                <a:sym typeface="+mn-ea"/>
              </a:rPr>
              <a:t>	</a:t>
            </a:r>
            <a:endParaRPr lang="en-US" altLang="zh-CN" b="1">
              <a:ln w="9525" cap="flat" cmpd="sng" algn="ctr">
                <a:noFill/>
                <a:prstDash val="solid"/>
                <a:round/>
                <a:headEnd type="none" w="med" len="med"/>
                <a:tailEnd type="none" w="med" len="med"/>
              </a:ln>
              <a:solidFill>
                <a:srgbClr val="000000"/>
              </a:solidFill>
              <a:latin typeface="Times New Roman" pitchFamily="18" charset="0"/>
              <a:sym typeface="+mn-ea"/>
            </a:endParaRPr>
          </a:p>
          <a:p>
            <a:pPr marL="129779" indent="-129779">
              <a:lnSpc>
                <a:spcPct val="150000"/>
              </a:lnSpc>
            </a:pPr>
            <a:r>
              <a:rPr lang="en-US" altLang="zh-CN" b="1">
                <a:ln w="9525" cap="flat" cmpd="sng" algn="ctr">
                  <a:noFill/>
                  <a:prstDash val="solid"/>
                  <a:round/>
                  <a:headEnd type="none" w="med" len="med"/>
                  <a:tailEnd type="none" w="med" len="med"/>
                </a:ln>
                <a:solidFill>
                  <a:srgbClr val="000000"/>
                </a:solidFill>
                <a:latin typeface="Times New Roman" pitchFamily="18" charset="0"/>
                <a:sym typeface="+mn-ea"/>
              </a:rPr>
              <a:t>C</a:t>
            </a:r>
            <a:r>
              <a:rPr b="1">
                <a:ln w="9525" cap="flat" cmpd="sng" algn="ctr">
                  <a:noFill/>
                  <a:prstDash val="solid"/>
                  <a:round/>
                  <a:headEnd type="none" w="med" len="med"/>
                  <a:tailEnd type="none" w="med" len="med"/>
                </a:ln>
                <a:solidFill>
                  <a:srgbClr val="000000"/>
                </a:solidFill>
                <a:latin typeface="Times New Roman" pitchFamily="18" charset="0"/>
                <a:ea typeface="新宋体" pitchFamily="49" charset="-122"/>
                <a:sym typeface="+mn-ea"/>
              </a:rPr>
              <a:t>．旗鱼快速游动的速度为</a:t>
            </a:r>
            <a:r>
              <a:rPr lang="en-US" altLang="zh-CN" b="1">
                <a:ln w="9525" cap="flat" cmpd="sng" algn="ctr">
                  <a:noFill/>
                  <a:prstDash val="solid"/>
                  <a:round/>
                  <a:headEnd type="none" w="med" len="med"/>
                  <a:tailEnd type="none" w="med" len="med"/>
                </a:ln>
                <a:solidFill>
                  <a:srgbClr val="000000"/>
                </a:solidFill>
                <a:latin typeface="Times New Roman" pitchFamily="18" charset="0"/>
                <a:sym typeface="+mn-ea"/>
              </a:rPr>
              <a:t>28m/s</a:t>
            </a:r>
            <a:r>
              <a:rPr lang="en-US" altLang="zh-CN" b="1">
                <a:ln w="9525" cap="flat" cmpd="sng" algn="ctr">
                  <a:noFill/>
                  <a:prstDash val="solid"/>
                  <a:round/>
                  <a:headEnd type="none" w="med" len="med"/>
                  <a:tailEnd type="none" w="med" len="med"/>
                </a:ln>
                <a:solidFill>
                  <a:srgbClr val="000000"/>
                </a:solidFill>
                <a:latin typeface="Calibri" pitchFamily="34" charset="0"/>
                <a:sym typeface="+mn-ea"/>
              </a:rPr>
              <a:t>	</a:t>
            </a:r>
            <a:endParaRPr lang="en-US" altLang="zh-CN" b="1">
              <a:ln w="9525" cap="flat" cmpd="sng" algn="ctr">
                <a:noFill/>
                <a:prstDash val="solid"/>
                <a:round/>
                <a:headEnd type="none" w="med" len="med"/>
                <a:tailEnd type="none" w="med" len="med"/>
              </a:ln>
              <a:solidFill>
                <a:srgbClr val="000000"/>
              </a:solidFill>
              <a:latin typeface="Times New Roman" pitchFamily="18" charset="0"/>
              <a:sym typeface="+mn-ea"/>
            </a:endParaRPr>
          </a:p>
          <a:p>
            <a:pPr marL="129779" indent="-129779">
              <a:lnSpc>
                <a:spcPct val="150000"/>
              </a:lnSpc>
            </a:pPr>
            <a:r>
              <a:rPr lang="en-US" altLang="zh-CN" b="1">
                <a:ln w="9525" cap="flat" cmpd="sng" algn="ctr">
                  <a:noFill/>
                  <a:prstDash val="solid"/>
                  <a:round/>
                  <a:headEnd type="none" w="med" len="med"/>
                  <a:tailEnd type="none" w="med" len="med"/>
                </a:ln>
                <a:solidFill>
                  <a:srgbClr val="000000"/>
                </a:solidFill>
                <a:latin typeface="Times New Roman" pitchFamily="18" charset="0"/>
                <a:sym typeface="+mn-ea"/>
              </a:rPr>
              <a:t>D</a:t>
            </a:r>
            <a:r>
              <a:rPr b="1">
                <a:ln w="9525" cap="flat" cmpd="sng" algn="ctr">
                  <a:noFill/>
                  <a:prstDash val="solid"/>
                  <a:round/>
                  <a:headEnd type="none" w="med" len="med"/>
                  <a:tailEnd type="none" w="med" len="med"/>
                </a:ln>
                <a:solidFill>
                  <a:srgbClr val="000000"/>
                </a:solidFill>
                <a:latin typeface="Times New Roman" pitchFamily="18" charset="0"/>
                <a:ea typeface="新宋体" pitchFamily="49" charset="-122"/>
                <a:sym typeface="+mn-ea"/>
              </a:rPr>
              <a:t>．“歼</a:t>
            </a:r>
            <a:r>
              <a:rPr altLang="zh-CN" b="1">
                <a:ln w="9525" cap="flat" cmpd="sng" algn="ctr">
                  <a:noFill/>
                  <a:prstDash val="solid"/>
                  <a:round/>
                  <a:headEnd type="none" w="med" len="med"/>
                  <a:tailEnd type="none" w="med" len="med"/>
                </a:ln>
                <a:solidFill>
                  <a:srgbClr val="000000"/>
                </a:solidFill>
                <a:latin typeface="Times New Roman" pitchFamily="18" charset="0"/>
                <a:ea typeface="新宋体" pitchFamily="49" charset="-122"/>
                <a:sym typeface="+mn-ea"/>
              </a:rPr>
              <a:t>﹣</a:t>
            </a:r>
            <a:r>
              <a:rPr lang="en-US" altLang="zh-CN" b="1">
                <a:ln w="9525" cap="flat" cmpd="sng" algn="ctr">
                  <a:noFill/>
                  <a:prstDash val="solid"/>
                  <a:round/>
                  <a:headEnd type="none" w="med" len="med"/>
                  <a:tailEnd type="none" w="med" len="med"/>
                </a:ln>
                <a:solidFill>
                  <a:srgbClr val="000000"/>
                </a:solidFill>
                <a:latin typeface="Times New Roman" pitchFamily="18" charset="0"/>
                <a:sym typeface="+mn-ea"/>
              </a:rPr>
              <a:t>10</a:t>
            </a:r>
            <a:r>
              <a:rPr altLang="zh-CN" b="1">
                <a:ln w="9525" cap="flat" cmpd="sng" algn="ctr">
                  <a:noFill/>
                  <a:prstDash val="solid"/>
                  <a:round/>
                  <a:headEnd type="none" w="med" len="med"/>
                  <a:tailEnd type="none" w="med" len="med"/>
                </a:ln>
                <a:solidFill>
                  <a:srgbClr val="000000"/>
                </a:solidFill>
                <a:latin typeface="Times New Roman" pitchFamily="18" charset="0"/>
                <a:ea typeface="新宋体" pitchFamily="49" charset="-122"/>
                <a:sym typeface="+mn-ea"/>
              </a:rPr>
              <a:t>”战机最大速度是</a:t>
            </a:r>
            <a:r>
              <a:rPr lang="en-US" altLang="zh-CN" b="1">
                <a:ln w="9525" cap="flat" cmpd="sng" algn="ctr">
                  <a:noFill/>
                  <a:prstDash val="solid"/>
                  <a:round/>
                  <a:headEnd type="none" w="med" len="med"/>
                  <a:tailEnd type="none" w="med" len="med"/>
                </a:ln>
                <a:solidFill>
                  <a:srgbClr val="000000"/>
                </a:solidFill>
                <a:latin typeface="Times New Roman" pitchFamily="18" charset="0"/>
                <a:sym typeface="+mn-ea"/>
              </a:rPr>
              <a:t>2.2</a:t>
            </a:r>
            <a:r>
              <a:rPr b="1">
                <a:ln w="9525" cap="flat" cmpd="sng" algn="ctr">
                  <a:noFill/>
                  <a:prstDash val="solid"/>
                  <a:round/>
                  <a:headEnd type="none" w="med" len="med"/>
                  <a:tailEnd type="none" w="med" len="med"/>
                </a:ln>
                <a:solidFill>
                  <a:srgbClr val="000000"/>
                </a:solidFill>
                <a:latin typeface="Times New Roman" pitchFamily="18" charset="0"/>
                <a:ea typeface="新宋体" pitchFamily="49" charset="-122"/>
                <a:sym typeface="+mn-ea"/>
              </a:rPr>
              <a:t>倍音速</a:t>
            </a:r>
            <a:endParaRPr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circle(out)">
                                      <p:cBhvr>
                                        <p:cTn id="7" dur="10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文本框 103">
            <a:extLst>
              <a:ext uri="{FF2B5EF4-FFF2-40B4-BE49-F238E27FC236}">
                <a16:creationId xmlns:a16="http://schemas.microsoft.com/office/drawing/2014/main" id="{1A61C824-2E89-41BD-8A11-57D8911E0247}"/>
              </a:ext>
            </a:extLst>
          </p:cNvPr>
          <p:cNvSpPr>
            <a:spLocks noChangeArrowheads="1"/>
          </p:cNvSpPr>
          <p:nvPr/>
        </p:nvSpPr>
        <p:spPr bwMode="auto">
          <a:xfrm>
            <a:off x="1395413" y="426244"/>
            <a:ext cx="629007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173038" indent="-173038">
              <a:defRPr>
                <a:solidFill>
                  <a:srgbClr val="000000"/>
                </a:solidFill>
                <a:latin typeface="Arial" panose="020B0604020202020204" pitchFamily="34" charset="0"/>
                <a:ea typeface="宋体" panose="02010600030101010101" pitchFamily="2" charset="-122"/>
              </a:defRPr>
            </a:lvl1pPr>
            <a:lvl2pPr>
              <a:defRPr>
                <a:solidFill>
                  <a:srgbClr val="000000"/>
                </a:solidFill>
                <a:latin typeface="Arial" panose="020B0604020202020204" pitchFamily="34" charset="0"/>
                <a:ea typeface="宋体" panose="02010600030101010101" pitchFamily="2" charset="-122"/>
              </a:defRPr>
            </a:lvl2pPr>
            <a:lvl3pPr>
              <a:defRPr>
                <a:solidFill>
                  <a:srgbClr val="000000"/>
                </a:solidFill>
                <a:latin typeface="Arial" panose="020B0604020202020204" pitchFamily="34" charset="0"/>
                <a:ea typeface="宋体" panose="02010600030101010101" pitchFamily="2" charset="-122"/>
              </a:defRPr>
            </a:lvl3pPr>
            <a:lvl4pPr>
              <a:defRPr>
                <a:solidFill>
                  <a:srgbClr val="000000"/>
                </a:solidFill>
                <a:latin typeface="Arial" panose="020B0604020202020204" pitchFamily="34" charset="0"/>
                <a:ea typeface="宋体" panose="02010600030101010101" pitchFamily="2" charset="-122"/>
              </a:defRPr>
            </a:lvl4pPr>
            <a:lvl5pPr>
              <a:defRPr>
                <a:solidFill>
                  <a:srgbClr val="000000"/>
                </a:solidFill>
                <a:latin typeface="Arial" panose="020B0604020202020204" pitchFamily="34" charset="0"/>
                <a:ea typeface="宋体" panose="02010600030101010101" pitchFamily="2" charset="-122"/>
              </a:defRPr>
            </a:lvl5pPr>
            <a:lvl6pPr fontAlgn="base">
              <a:spcBef>
                <a:spcPct val="0"/>
              </a:spcBef>
              <a:spcAft>
                <a:spcPct val="0"/>
              </a:spcAft>
              <a:buSzPct val="100000"/>
              <a:defRPr>
                <a:solidFill>
                  <a:srgbClr val="000000"/>
                </a:solidFill>
                <a:latin typeface="Arial" panose="020B0604020202020204" pitchFamily="34" charset="0"/>
                <a:ea typeface="宋体" panose="02010600030101010101" pitchFamily="2" charset="-122"/>
              </a:defRPr>
            </a:lvl6pPr>
            <a:lvl7pPr fontAlgn="base">
              <a:spcBef>
                <a:spcPct val="0"/>
              </a:spcBef>
              <a:spcAft>
                <a:spcPct val="0"/>
              </a:spcAft>
              <a:buSzPct val="100000"/>
              <a:defRPr>
                <a:solidFill>
                  <a:srgbClr val="000000"/>
                </a:solidFill>
                <a:latin typeface="Arial" panose="020B0604020202020204" pitchFamily="34" charset="0"/>
                <a:ea typeface="宋体" panose="02010600030101010101" pitchFamily="2" charset="-122"/>
              </a:defRPr>
            </a:lvl7pPr>
            <a:lvl8pPr fontAlgn="base">
              <a:spcBef>
                <a:spcPct val="0"/>
              </a:spcBef>
              <a:spcAft>
                <a:spcPct val="0"/>
              </a:spcAft>
              <a:buSzPct val="100000"/>
              <a:defRPr>
                <a:solidFill>
                  <a:srgbClr val="000000"/>
                </a:solidFill>
                <a:latin typeface="Arial" panose="020B0604020202020204" pitchFamily="34" charset="0"/>
                <a:ea typeface="宋体" panose="02010600030101010101" pitchFamily="2" charset="-122"/>
              </a:defRPr>
            </a:lvl8pPr>
            <a:lvl9pPr fontAlgn="base">
              <a:spcBef>
                <a:spcPct val="0"/>
              </a:spcBef>
              <a:spcAft>
                <a:spcPct val="0"/>
              </a:spcAft>
              <a:buSzPct val="100000"/>
              <a:defRPr>
                <a:solidFill>
                  <a:srgbClr val="000000"/>
                </a:solidFill>
                <a:latin typeface="Arial" panose="020B0604020202020204" pitchFamily="34" charset="0"/>
                <a:ea typeface="宋体" panose="02010600030101010101" pitchFamily="2" charset="-122"/>
              </a:defRPr>
            </a:lvl9pPr>
          </a:lstStyle>
          <a:p>
            <a:r>
              <a:rPr lang="en-US" altLang="zh-CN" sz="1500" b="1">
                <a:latin typeface="Times New Roman" panose="02020603050405020304" pitchFamily="18" charset="0"/>
              </a:rPr>
              <a:t>2</a:t>
            </a:r>
            <a:r>
              <a:rPr lang="zh-CN" altLang="zh-CN" sz="1500" b="1">
                <a:latin typeface="Times New Roman" panose="02020603050405020304" pitchFamily="18" charset="0"/>
                <a:ea typeface="新宋体" panose="02010609030101010101" pitchFamily="49" charset="-122"/>
              </a:rPr>
              <a:t>．为了生命安全，我国交通严禁超速行驶</a:t>
            </a:r>
            <a:r>
              <a:rPr lang="en-US" altLang="zh-CN" sz="1500" b="1">
                <a:latin typeface="Times New Roman" panose="02020603050405020304" pitchFamily="18" charset="0"/>
              </a:rPr>
              <a:t>!</a:t>
            </a:r>
            <a:r>
              <a:rPr lang="zh-CN" altLang="zh-CN" sz="1500" b="1">
                <a:latin typeface="Times New Roman" panose="02020603050405020304" pitchFamily="18" charset="0"/>
                <a:ea typeface="新宋体" panose="02010609030101010101" pitchFamily="49" charset="-122"/>
              </a:rPr>
              <a:t>高速公路超速行驶非常危险会给人身安全带来重大威胁</a:t>
            </a:r>
            <a:r>
              <a:rPr lang="en-US" altLang="zh-CN" sz="1500" b="1">
                <a:latin typeface="Times New Roman" panose="02020603050405020304" pitchFamily="18" charset="0"/>
              </a:rPr>
              <a:t>!</a:t>
            </a:r>
            <a:r>
              <a:rPr lang="zh-CN" altLang="zh-CN" sz="1500" b="1">
                <a:latin typeface="Times New Roman" panose="02020603050405020304" pitchFamily="18" charset="0"/>
                <a:ea typeface="新宋体" panose="02010609030101010101" pitchFamily="49" charset="-122"/>
              </a:rPr>
              <a:t>小明一家利用国庆假日到太原游玩汽车在高速公路上行驶了一段时间，小明观察到如图甲所示的标志牌。</a:t>
            </a:r>
          </a:p>
          <a:p>
            <a:r>
              <a:rPr lang="zh-CN" altLang="zh-CN" sz="1500" b="1">
                <a:latin typeface="Times New Roman" panose="02020603050405020304" pitchFamily="18" charset="0"/>
                <a:ea typeface="新宋体" panose="02010609030101010101" pitchFamily="49" charset="-122"/>
                <a:sym typeface="宋体" panose="02010600030101010101" pitchFamily="2" charset="-122"/>
              </a:rPr>
              <a:t>（</a:t>
            </a:r>
            <a:r>
              <a:rPr lang="en-US" altLang="zh-CN" sz="1500" b="1">
                <a:latin typeface="Times New Roman" panose="02020603050405020304" pitchFamily="18" charset="0"/>
                <a:sym typeface="宋体" panose="02010600030101010101" pitchFamily="2" charset="-122"/>
              </a:rPr>
              <a:t>1</a:t>
            </a:r>
            <a:r>
              <a:rPr lang="zh-CN" altLang="zh-CN" sz="1500" b="1">
                <a:latin typeface="Times New Roman" panose="02020603050405020304" pitchFamily="18" charset="0"/>
                <a:ea typeface="新宋体" panose="02010609030101010101" pitchFamily="49" charset="-122"/>
                <a:sym typeface="宋体" panose="02010600030101010101" pitchFamily="2" charset="-122"/>
              </a:rPr>
              <a:t>）在遵守交通规则的前提下，从如图甲所示的标志牌到太原至少需要的时间是多少？</a:t>
            </a:r>
          </a:p>
          <a:p>
            <a:r>
              <a:rPr lang="zh-CN" altLang="zh-CN" sz="1500" b="1">
                <a:latin typeface="Times New Roman" panose="02020603050405020304" pitchFamily="18" charset="0"/>
                <a:ea typeface="新宋体" panose="02010609030101010101" pitchFamily="49" charset="-122"/>
                <a:sym typeface="宋体" panose="02010600030101010101" pitchFamily="2" charset="-122"/>
              </a:rPr>
              <a:t>（</a:t>
            </a:r>
            <a:r>
              <a:rPr lang="en-US" altLang="zh-CN" sz="1500" b="1">
                <a:latin typeface="Times New Roman" panose="02020603050405020304" pitchFamily="18" charset="0"/>
                <a:sym typeface="宋体" panose="02010600030101010101" pitchFamily="2" charset="-122"/>
              </a:rPr>
              <a:t>2</a:t>
            </a:r>
            <a:r>
              <a:rPr lang="zh-CN" altLang="zh-CN" sz="1500" b="1">
                <a:latin typeface="Times New Roman" panose="02020603050405020304" pitchFamily="18" charset="0"/>
                <a:ea typeface="新宋体" panose="02010609030101010101" pitchFamily="49" charset="-122"/>
                <a:sym typeface="宋体" panose="02010600030101010101" pitchFamily="2" charset="-122"/>
              </a:rPr>
              <a:t>）若小明爸爸以图乙速度表的速度行驶</a:t>
            </a:r>
            <a:r>
              <a:rPr lang="en-US" altLang="zh-CN" sz="1500" b="1">
                <a:latin typeface="Times New Roman" panose="02020603050405020304" pitchFamily="18" charset="0"/>
                <a:sym typeface="宋体" panose="02010600030101010101" pitchFamily="2" charset="-122"/>
              </a:rPr>
              <a:t>6min</a:t>
            </a:r>
            <a:r>
              <a:rPr lang="zh-CN" altLang="zh-CN" sz="1500" b="1">
                <a:latin typeface="Times New Roman" panose="02020603050405020304" pitchFamily="18" charset="0"/>
                <a:ea typeface="新宋体" panose="02010609030101010101" pitchFamily="49" charset="-122"/>
                <a:sym typeface="宋体" panose="02010600030101010101" pitchFamily="2" charset="-122"/>
              </a:rPr>
              <a:t>，通过的路程是多少？</a:t>
            </a:r>
            <a:endParaRPr lang="zh-CN" altLang="en-US" sz="1500" b="1"/>
          </a:p>
        </p:txBody>
      </p:sp>
      <p:pic>
        <p:nvPicPr>
          <p:cNvPr id="15363" name="图片 3">
            <a:extLst>
              <a:ext uri="{FF2B5EF4-FFF2-40B4-BE49-F238E27FC236}">
                <a16:creationId xmlns:a16="http://schemas.microsoft.com/office/drawing/2014/main" id="{E34CFB32-1CF0-43FD-8D29-74DBF663297C}"/>
              </a:ext>
            </a:extLst>
          </p:cNvPr>
          <p:cNvPicPr>
            <a:picLocks noChangeAspect="1" noChangeArrowheads="1"/>
          </p:cNvPicPr>
          <p:nvPr>
            <p:custDataLst>
              <p:tags r:id="rId1"/>
            </p:custDataLst>
          </p:nvPr>
        </p:nvPicPr>
        <p:blipFill>
          <a:blip r:embed="rId3">
            <a:lum bright="-12000" contrast="36000"/>
            <a:extLst>
              <a:ext uri="{28A0092B-C50C-407E-A947-70E740481C1C}">
                <a14:useLocalDpi xmlns:a14="http://schemas.microsoft.com/office/drawing/2010/main" val="0"/>
              </a:ext>
            </a:extLst>
          </a:blip>
          <a:srcRect/>
          <a:stretch>
            <a:fillRect/>
          </a:stretch>
        </p:blipFill>
        <p:spPr bwMode="auto">
          <a:xfrm>
            <a:off x="5328048" y="1983582"/>
            <a:ext cx="2220515" cy="1046560"/>
          </a:xfrm>
          <a:prstGeom prst="rect">
            <a:avLst/>
          </a:prstGeom>
          <a:noFill/>
          <a:ln w="9525"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pic>
      <p:sp>
        <p:nvSpPr>
          <p:cNvPr id="15364" name="内容占位符 2">
            <a:extLst>
              <a:ext uri="{FF2B5EF4-FFF2-40B4-BE49-F238E27FC236}">
                <a16:creationId xmlns:a16="http://schemas.microsoft.com/office/drawing/2014/main" id="{E9AE2B54-6DC4-4F78-979F-0B5C13D4E243}"/>
              </a:ext>
            </a:extLst>
          </p:cNvPr>
          <p:cNvSpPr>
            <a:spLocks noGrp="1" noChangeArrowheads="1"/>
          </p:cNvSpPr>
          <p:nvPr/>
        </p:nvSpPr>
        <p:spPr bwMode="auto">
          <a:xfrm>
            <a:off x="1547813" y="1984773"/>
            <a:ext cx="3312319" cy="1045369"/>
          </a:xfrm>
          <a:prstGeom prst="rect">
            <a:avLst/>
          </a:prstGeom>
          <a:noFill/>
          <a:ln w="9525"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altLang="zh-CN" sz="2100" b="1">
                <a:solidFill>
                  <a:srgbClr val="00B050"/>
                </a:solidFill>
                <a:latin typeface="黑体" panose="02010609060101010101" pitchFamily="49" charset="-122"/>
                <a:ea typeface="黑体" panose="02010609060101010101" pitchFamily="49" charset="-122"/>
                <a:sym typeface="宋体" panose="02010600030101010101" pitchFamily="2" charset="-122"/>
              </a:rPr>
              <a:t>    </a:t>
            </a:r>
            <a:r>
              <a:rPr lang="zh-CN" altLang="en-US" sz="2100" b="1">
                <a:solidFill>
                  <a:srgbClr val="FF0000"/>
                </a:solidFill>
                <a:latin typeface="黑体" panose="02010609060101010101" pitchFamily="49" charset="-122"/>
                <a:ea typeface="黑体" panose="02010609060101010101" pitchFamily="49" charset="-122"/>
                <a:sym typeface="宋体" panose="02010600030101010101" pitchFamily="2" charset="-122"/>
              </a:rPr>
              <a:t>注意：</a:t>
            </a:r>
            <a:r>
              <a:rPr lang="zh-CN" altLang="en-US" sz="2100" b="1">
                <a:latin typeface="黑体" panose="02010609060101010101" pitchFamily="49" charset="-122"/>
                <a:ea typeface="黑体" panose="02010609060101010101" pitchFamily="49" charset="-122"/>
                <a:sym typeface="宋体" panose="02010600030101010101" pitchFamily="2" charset="-122"/>
              </a:rPr>
              <a:t>当题目中多次出现同一个物理量时，要用</a:t>
            </a:r>
            <a:r>
              <a:rPr lang="zh-CN" altLang="en-US" sz="2100" b="1">
                <a:solidFill>
                  <a:srgbClr val="00B050"/>
                </a:solidFill>
                <a:latin typeface="黑体" panose="02010609060101010101" pitchFamily="49" charset="-122"/>
                <a:ea typeface="黑体" panose="02010609060101010101" pitchFamily="49" charset="-122"/>
                <a:sym typeface="宋体" panose="02010600030101010101" pitchFamily="2" charset="-122"/>
              </a:rPr>
              <a:t>下标</a:t>
            </a:r>
            <a:r>
              <a:rPr lang="zh-CN" altLang="en-US" sz="2100" b="1">
                <a:latin typeface="黑体" panose="02010609060101010101" pitchFamily="49" charset="-122"/>
                <a:ea typeface="黑体" panose="02010609060101010101" pitchFamily="49" charset="-122"/>
                <a:sym typeface="宋体" panose="02010600030101010101" pitchFamily="2" charset="-122"/>
              </a:rPr>
              <a:t>加以区分！</a:t>
            </a:r>
          </a:p>
        </p:txBody>
      </p:sp>
      <p:pic>
        <p:nvPicPr>
          <p:cNvPr id="15365" name="图片 11">
            <a:extLst>
              <a:ext uri="{FF2B5EF4-FFF2-40B4-BE49-F238E27FC236}">
                <a16:creationId xmlns:a16="http://schemas.microsoft.com/office/drawing/2014/main" id="{ED1C819D-8AE6-4E01-82FD-EFF2FF02C900}"/>
              </a:ext>
            </a:extLst>
          </p:cNvPr>
          <p:cNvPicPr>
            <a:picLocks noChangeAspect="1" noChangeArrowheads="1"/>
          </p:cNvPicPr>
          <p:nvPr/>
        </p:nvPicPr>
        <p:blipFill>
          <a:blip r:embed="rId4">
            <a:lum bright="-12000" contrast="24000"/>
            <a:extLst>
              <a:ext uri="{28A0092B-C50C-407E-A947-70E740481C1C}">
                <a14:useLocalDpi xmlns:a14="http://schemas.microsoft.com/office/drawing/2010/main" val="0"/>
              </a:ext>
            </a:extLst>
          </a:blip>
          <a:srcRect/>
          <a:stretch>
            <a:fillRect/>
          </a:stretch>
        </p:blipFill>
        <p:spPr bwMode="auto">
          <a:xfrm>
            <a:off x="1547812" y="3219450"/>
            <a:ext cx="6005513" cy="1666875"/>
          </a:xfrm>
          <a:prstGeom prst="rect">
            <a:avLst/>
          </a:prstGeom>
          <a:noFill/>
          <a:ln w="9525"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blinds(horizontal)">
                                      <p:cBhvr>
                                        <p:cTn id="7"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107">
            <a:extLst>
              <a:ext uri="{FF2B5EF4-FFF2-40B4-BE49-F238E27FC236}">
                <a16:creationId xmlns:a16="http://schemas.microsoft.com/office/drawing/2014/main" id="{2A60F474-17FE-4C72-AD3A-1D3E1E5BB18B}"/>
              </a:ext>
            </a:extLst>
          </p:cNvPr>
          <p:cNvSpPr/>
          <p:nvPr/>
        </p:nvSpPr>
        <p:spPr>
          <a:xfrm>
            <a:off x="1332310" y="628650"/>
            <a:ext cx="6405563" cy="2862322"/>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pPr marL="129779" indent="-129779"/>
            <a:r>
              <a:rPr lang="en-US" altLang="zh-CN" sz="1500" b="1">
                <a:ln w="9525" cap="flat" cmpd="sng" algn="ctr">
                  <a:noFill/>
                  <a:prstDash val="solid"/>
                  <a:round/>
                  <a:headEnd type="none" w="med" len="med"/>
                  <a:tailEnd type="none" w="med" len="med"/>
                </a:ln>
                <a:solidFill>
                  <a:srgbClr val="000000"/>
                </a:solidFill>
                <a:latin typeface="宋体" pitchFamily="2" charset="-122"/>
                <a:sym typeface="Wingdings"/>
              </a:rPr>
              <a:t>3．在“比较纸锥下落快慢”的活动中：</a:t>
            </a:r>
          </a:p>
          <a:p>
            <a:pPr marL="129779" indent="-129779"/>
            <a:r>
              <a:rPr lang="en-US" altLang="zh-CN" sz="1500" b="1">
                <a:ln w="9525" cap="flat" cmpd="sng" algn="ctr">
                  <a:noFill/>
                  <a:prstDash val="solid"/>
                  <a:round/>
                  <a:headEnd type="none" w="med" len="med"/>
                  <a:tailEnd type="none" w="med" len="med"/>
                </a:ln>
                <a:solidFill>
                  <a:srgbClr val="000000"/>
                </a:solidFill>
                <a:latin typeface="宋体" pitchFamily="2" charset="-122"/>
                <a:sym typeface="Wingdings"/>
              </a:rPr>
              <a:t>（1）如图甲所示把两个等大的圆纸片，裁去大小不等的扇形，做成如图乙所示的两个锥角不等的纸锥。为了比较纸锥下落的快慢，将两个锥角不同的纸锥从同一高度同时释放时，应该选择</a:t>
            </a:r>
            <a:r>
              <a:rPr sz="1500" b="1" u="sng">
                <a:ln w="9525" cap="flat" cmpd="sng" algn="ctr">
                  <a:noFill/>
                  <a:prstDash val="solid"/>
                  <a:round/>
                  <a:headEnd type="none" w="med" len="med"/>
                  <a:tailEnd type="none" w="med" len="med"/>
                </a:ln>
                <a:solidFill>
                  <a:srgbClr val="000000"/>
                </a:solidFill>
                <a:latin typeface="宋体" pitchFamily="2" charset="-122"/>
                <a:sym typeface="Wingdings"/>
              </a:rPr>
              <a:t>　</a:t>
            </a:r>
            <a:r>
              <a:rPr lang="en-US" altLang="zh-CN" sz="1500" b="1" u="sng">
                <a:ln w="9525" cap="flat" cmpd="sng" algn="ctr">
                  <a:noFill/>
                  <a:prstDash val="solid"/>
                  <a:round/>
                  <a:headEnd type="none" w="med" len="med"/>
                  <a:tailEnd type="none" w="med" len="med"/>
                </a:ln>
                <a:solidFill>
                  <a:srgbClr val="000000"/>
                </a:solidFill>
                <a:latin typeface="宋体" pitchFamily="2" charset="-122"/>
                <a:sym typeface="Wingdings"/>
              </a:rPr>
              <a:t>   　</a:t>
            </a:r>
            <a:r>
              <a:rPr sz="1500" b="1">
                <a:ln w="9525" cap="flat" cmpd="sng" algn="ctr">
                  <a:noFill/>
                  <a:prstDash val="solid"/>
                  <a:round/>
                  <a:headEnd type="none" w="med" len="med"/>
                  <a:tailEnd type="none" w="med" len="med"/>
                </a:ln>
                <a:solidFill>
                  <a:srgbClr val="000000"/>
                </a:solidFill>
                <a:latin typeface="宋体" pitchFamily="2" charset="-122"/>
                <a:sym typeface="Wingdings"/>
              </a:rPr>
              <a:t>（选填“乙”或“丙”）所示的位置开始释放。</a:t>
            </a:r>
          </a:p>
          <a:p>
            <a:pPr marL="129779" indent="-129779"/>
            <a:r>
              <a:rPr sz="1500" b="1">
                <a:ln w="9525" cap="flat" cmpd="sng" algn="ctr">
                  <a:noFill/>
                  <a:prstDash val="solid"/>
                  <a:round/>
                  <a:headEnd type="none" w="med" len="med"/>
                  <a:tailEnd type="none" w="med" len="med"/>
                </a:ln>
                <a:solidFill>
                  <a:srgbClr val="000000"/>
                </a:solidFill>
                <a:latin typeface="宋体" pitchFamily="2" charset="-122"/>
                <a:sym typeface="Wingdings"/>
              </a:rPr>
              <a:t>（</a:t>
            </a:r>
            <a:r>
              <a:rPr lang="en-US" altLang="zh-CN" sz="1500" b="1">
                <a:ln w="9525" cap="flat" cmpd="sng" algn="ctr">
                  <a:noFill/>
                  <a:prstDash val="solid"/>
                  <a:round/>
                  <a:headEnd type="none" w="med" len="med"/>
                  <a:tailEnd type="none" w="med" len="med"/>
                </a:ln>
                <a:solidFill>
                  <a:srgbClr val="000000"/>
                </a:solidFill>
                <a:latin typeface="宋体" pitchFamily="2" charset="-122"/>
                <a:sym typeface="Wingdings"/>
              </a:rPr>
              <a:t>2）在测量纸锥的下落速度时，发现时间较难测量，为了便于测量时间，应该在图乙中选择纸锥</a:t>
            </a:r>
            <a:r>
              <a:rPr sz="1500" b="1" u="sng">
                <a:ln w="9525" cap="flat" cmpd="sng" algn="ctr">
                  <a:noFill/>
                  <a:prstDash val="solid"/>
                  <a:round/>
                  <a:headEnd type="none" w="med" len="med"/>
                  <a:tailEnd type="none" w="med" len="med"/>
                </a:ln>
                <a:solidFill>
                  <a:srgbClr val="000000"/>
                </a:solidFill>
                <a:latin typeface="宋体" pitchFamily="2" charset="-122"/>
                <a:sym typeface="Wingdings"/>
              </a:rPr>
              <a:t>　</a:t>
            </a:r>
            <a:r>
              <a:rPr lang="en-US" sz="1500" b="1" u="sng">
                <a:ln w="9525" cap="flat" cmpd="sng" algn="ctr">
                  <a:noFill/>
                  <a:prstDash val="solid"/>
                  <a:round/>
                  <a:headEnd type="none" w="med" len="med"/>
                  <a:tailEnd type="none" w="med" len="med"/>
                </a:ln>
                <a:solidFill>
                  <a:srgbClr val="000000"/>
                </a:solidFill>
                <a:latin typeface="宋体" pitchFamily="2" charset="-122"/>
                <a:sym typeface="Wingdings"/>
              </a:rPr>
              <a:t>   　</a:t>
            </a:r>
            <a:r>
              <a:rPr sz="1500" b="1">
                <a:ln w="9525" cap="flat" cmpd="sng" algn="ctr">
                  <a:noFill/>
                  <a:prstDash val="solid"/>
                  <a:round/>
                  <a:headEnd type="none" w="med" len="med"/>
                  <a:tailEnd type="none" w="med" len="med"/>
                </a:ln>
                <a:solidFill>
                  <a:srgbClr val="000000"/>
                </a:solidFill>
                <a:latin typeface="宋体" pitchFamily="2" charset="-122"/>
                <a:sym typeface="Wingdings"/>
              </a:rPr>
              <a:t>（选填</a:t>
            </a:r>
            <a:r>
              <a:rPr lang="en-US" sz="1500" b="1">
                <a:ln w="9525" cap="flat" cmpd="sng" algn="ctr">
                  <a:noFill/>
                  <a:prstDash val="solid"/>
                  <a:round/>
                  <a:headEnd type="none" w="med" len="med"/>
                  <a:tailEnd type="none" w="med" len="med"/>
                </a:ln>
                <a:solidFill>
                  <a:srgbClr val="000000"/>
                </a:solidFill>
                <a:latin typeface="宋体" pitchFamily="2" charset="-122"/>
                <a:sym typeface="Wingdings"/>
              </a:rPr>
              <a:t>“</a:t>
            </a:r>
            <a:r>
              <a:rPr lang="en-US" altLang="zh-CN" sz="1500" b="1">
                <a:ln w="9525" cap="flat" cmpd="sng" algn="ctr">
                  <a:noFill/>
                  <a:prstDash val="solid"/>
                  <a:round/>
                  <a:headEnd type="none" w="med" len="med"/>
                  <a:tailEnd type="none" w="med" len="med"/>
                </a:ln>
                <a:solidFill>
                  <a:srgbClr val="000000"/>
                </a:solidFill>
                <a:latin typeface="宋体" pitchFamily="2" charset="-122"/>
                <a:sym typeface="Wingdings"/>
              </a:rPr>
              <a:t>A</a:t>
            </a:r>
            <a:r>
              <a:rPr altLang="zh-CN" sz="1500" b="1">
                <a:ln w="9525" cap="flat" cmpd="sng" algn="ctr">
                  <a:noFill/>
                  <a:prstDash val="solid"/>
                  <a:round/>
                  <a:headEnd type="none" w="med" len="med"/>
                  <a:tailEnd type="none" w="med" len="med"/>
                </a:ln>
                <a:solidFill>
                  <a:srgbClr val="000000"/>
                </a:solidFill>
                <a:latin typeface="宋体" pitchFamily="2" charset="-122"/>
                <a:sym typeface="Wingdings"/>
              </a:rPr>
              <a:t>”或“</a:t>
            </a:r>
            <a:r>
              <a:rPr lang="en-US" altLang="zh-CN" sz="1500" b="1">
                <a:ln w="9525" cap="flat" cmpd="sng" algn="ctr">
                  <a:noFill/>
                  <a:prstDash val="solid"/>
                  <a:round/>
                  <a:headEnd type="none" w="med" len="med"/>
                  <a:tailEnd type="none" w="med" len="med"/>
                </a:ln>
                <a:solidFill>
                  <a:srgbClr val="000000"/>
                </a:solidFill>
                <a:latin typeface="宋体" pitchFamily="2" charset="-122"/>
                <a:sym typeface="Wingdings"/>
              </a:rPr>
              <a:t>B</a:t>
            </a:r>
            <a:r>
              <a:rPr altLang="zh-CN" sz="1500" b="1">
                <a:ln w="9525" cap="flat" cmpd="sng" algn="ctr">
                  <a:noFill/>
                  <a:prstDash val="solid"/>
                  <a:round/>
                  <a:headEnd type="none" w="med" len="med"/>
                  <a:tailEnd type="none" w="med" len="med"/>
                </a:ln>
                <a:solidFill>
                  <a:srgbClr val="000000"/>
                </a:solidFill>
                <a:latin typeface="宋体" pitchFamily="2" charset="-122"/>
                <a:sym typeface="Wingdings"/>
              </a:rPr>
              <a:t>”）进行实验较好。</a:t>
            </a:r>
          </a:p>
          <a:p>
            <a:pPr marL="129779" indent="-129779"/>
            <a:r>
              <a:rPr altLang="zh-CN" sz="1500" b="1">
                <a:ln w="9525" cap="flat" cmpd="sng" algn="ctr">
                  <a:noFill/>
                  <a:prstDash val="solid"/>
                  <a:round/>
                  <a:headEnd type="none" w="med" len="med"/>
                  <a:tailEnd type="none" w="med" len="med"/>
                </a:ln>
                <a:solidFill>
                  <a:srgbClr val="000000"/>
                </a:solidFill>
                <a:latin typeface="宋体" pitchFamily="2" charset="-122"/>
                <a:sym typeface="Wingdings"/>
              </a:rPr>
              <a:t>（</a:t>
            </a:r>
            <a:r>
              <a:rPr lang="en-US" altLang="zh-CN" sz="1500" b="1">
                <a:ln w="9525" cap="flat" cmpd="sng" algn="ctr">
                  <a:noFill/>
                  <a:prstDash val="solid"/>
                  <a:round/>
                  <a:headEnd type="none" w="med" len="med"/>
                  <a:tailEnd type="none" w="med" len="med"/>
                </a:ln>
                <a:solidFill>
                  <a:srgbClr val="000000"/>
                </a:solidFill>
                <a:latin typeface="宋体" pitchFamily="2" charset="-122"/>
                <a:sym typeface="Wingdings"/>
              </a:rPr>
              <a:t>3）小芳所在的兴趣小组用闪光照相机探究纸锥竖直下落的运动情况，照相机每隔0.2s曝光一次。兴趣小组拍下的照片如图所示，由此可以判断此纸锥下落的速度变化情况是</a:t>
            </a:r>
            <a:r>
              <a:rPr sz="1500" b="1" u="sng">
                <a:ln w="9525" cap="flat" cmpd="sng" algn="ctr">
                  <a:noFill/>
                  <a:prstDash val="solid"/>
                  <a:round/>
                  <a:headEnd type="none" w="med" len="med"/>
                  <a:tailEnd type="none" w="med" len="med"/>
                </a:ln>
                <a:solidFill>
                  <a:srgbClr val="000000"/>
                </a:solidFill>
                <a:latin typeface="宋体" pitchFamily="2" charset="-122"/>
                <a:sym typeface="Wingdings"/>
              </a:rPr>
              <a:t>　</a:t>
            </a:r>
            <a:r>
              <a:rPr lang="en-US" altLang="zh-CN" sz="1500" b="1" u="sng">
                <a:ln w="9525" cap="flat" cmpd="sng" algn="ctr">
                  <a:noFill/>
                  <a:prstDash val="solid"/>
                  <a:round/>
                  <a:headEnd type="none" w="med" len="med"/>
                  <a:tailEnd type="none" w="med" len="med"/>
                </a:ln>
                <a:solidFill>
                  <a:srgbClr val="000000"/>
                </a:solidFill>
                <a:latin typeface="宋体" pitchFamily="2" charset="-122"/>
                <a:sym typeface="Wingdings"/>
              </a:rPr>
              <a:t>              　</a:t>
            </a:r>
            <a:r>
              <a:rPr sz="1500" b="1">
                <a:ln w="9525" cap="flat" cmpd="sng" algn="ctr">
                  <a:noFill/>
                  <a:prstDash val="solid"/>
                  <a:round/>
                  <a:headEnd type="none" w="med" len="med"/>
                  <a:tailEnd type="none" w="med" len="med"/>
                </a:ln>
                <a:solidFill>
                  <a:srgbClr val="000000"/>
                </a:solidFill>
                <a:latin typeface="宋体" pitchFamily="2" charset="-122"/>
                <a:sym typeface="Wingdings"/>
              </a:rPr>
              <a:t>（选填“不变”、“先变大后不变”或“一直变大”）。若测得纸锥在</a:t>
            </a:r>
            <a:r>
              <a:rPr lang="en-US" altLang="zh-CN" sz="1500" b="1">
                <a:ln w="9525" cap="flat" cmpd="sng" algn="ctr">
                  <a:noFill/>
                  <a:prstDash val="solid"/>
                  <a:round/>
                  <a:headEnd type="none" w="med" len="med"/>
                  <a:tailEnd type="none" w="med" len="med"/>
                </a:ln>
                <a:solidFill>
                  <a:srgbClr val="000000"/>
                </a:solidFill>
                <a:latin typeface="宋体" pitchFamily="2" charset="-122"/>
                <a:sym typeface="Wingdings"/>
              </a:rPr>
              <a:t>A、B两位置间的实际距离为6.40cm，则A、B两位置间纸锥的速度为</a:t>
            </a:r>
            <a:r>
              <a:rPr lang="en-US" sz="1500" b="1" u="sng">
                <a:ln w="9525" cap="flat" cmpd="sng" algn="ctr">
                  <a:noFill/>
                  <a:prstDash val="solid"/>
                  <a:round/>
                  <a:headEnd type="none" w="med" len="med"/>
                  <a:tailEnd type="none" w="med" len="med"/>
                </a:ln>
                <a:solidFill>
                  <a:srgbClr val="000000"/>
                </a:solidFill>
                <a:latin typeface="宋体" pitchFamily="2" charset="-122"/>
                <a:sym typeface="Wingdings"/>
              </a:rPr>
              <a:t>     　</a:t>
            </a:r>
            <a:r>
              <a:rPr lang="en-US" altLang="zh-CN" sz="1500" b="1">
                <a:ln w="9525" cap="flat" cmpd="sng" algn="ctr">
                  <a:noFill/>
                  <a:prstDash val="solid"/>
                  <a:round/>
                  <a:headEnd type="none" w="med" len="med"/>
                  <a:tailEnd type="none" w="med" len="med"/>
                </a:ln>
                <a:solidFill>
                  <a:srgbClr val="000000"/>
                </a:solidFill>
                <a:latin typeface="宋体" pitchFamily="2" charset="-122"/>
                <a:sym typeface="Wingdings"/>
              </a:rPr>
              <a:t>m/s。</a:t>
            </a:r>
            <a:endParaRPr sz="1500" b="1">
              <a:latin typeface="宋体" pitchFamily="2" charset="-122"/>
            </a:endParaRPr>
          </a:p>
        </p:txBody>
      </p:sp>
      <p:pic>
        <p:nvPicPr>
          <p:cNvPr id="16387" name="图片 3">
            <a:extLst>
              <a:ext uri="{FF2B5EF4-FFF2-40B4-BE49-F238E27FC236}">
                <a16:creationId xmlns:a16="http://schemas.microsoft.com/office/drawing/2014/main" id="{8AE20C55-FF10-4310-96BA-C634793E7C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057" y="3627835"/>
            <a:ext cx="3736181" cy="1344215"/>
          </a:xfrm>
          <a:prstGeom prst="rect">
            <a:avLst/>
          </a:prstGeom>
          <a:noFill/>
          <a:ln w="9525"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pic>
      <p:sp>
        <p:nvSpPr>
          <p:cNvPr id="18436" name="Text Box 6">
            <a:extLst>
              <a:ext uri="{FF2B5EF4-FFF2-40B4-BE49-F238E27FC236}">
                <a16:creationId xmlns:a16="http://schemas.microsoft.com/office/drawing/2014/main" id="{1CC3D2BE-CA2A-449C-BC2B-D85106227B46}"/>
              </a:ext>
            </a:extLst>
          </p:cNvPr>
          <p:cNvSpPr/>
          <p:nvPr/>
        </p:nvSpPr>
        <p:spPr>
          <a:xfrm>
            <a:off x="5273278" y="1275160"/>
            <a:ext cx="417102" cy="369332"/>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b="1">
                <a:ln w="9525" cap="flat" cmpd="sng" algn="ctr">
                  <a:noFill/>
                  <a:prstDash val="solid"/>
                  <a:round/>
                  <a:headEnd type="none" w="med" len="med"/>
                  <a:tailEnd type="none" w="med" len="med"/>
                </a:ln>
                <a:solidFill>
                  <a:srgbClr val="FF0000"/>
                </a:solidFill>
                <a:latin typeface="Times New Roman" pitchFamily="18" charset="0"/>
                <a:ea typeface="方正姚体" pitchFamily="2" charset="-122"/>
                <a:sym typeface="Wingdings"/>
              </a:rPr>
              <a:t>乙</a:t>
            </a:r>
            <a:endParaRPr b="1">
              <a:solidFill>
                <a:srgbClr val="FF0000"/>
              </a:solidFill>
              <a:latin typeface="Times New Roman" pitchFamily="18" charset="0"/>
              <a:ea typeface="方正姚体" pitchFamily="2" charset="-122"/>
            </a:endParaRPr>
          </a:p>
        </p:txBody>
      </p:sp>
      <p:sp>
        <p:nvSpPr>
          <p:cNvPr id="18437" name="Text Box 6">
            <a:extLst>
              <a:ext uri="{FF2B5EF4-FFF2-40B4-BE49-F238E27FC236}">
                <a16:creationId xmlns:a16="http://schemas.microsoft.com/office/drawing/2014/main" id="{FC96CBA4-AC8A-4E50-A82B-17EB2A83C2D4}"/>
              </a:ext>
            </a:extLst>
          </p:cNvPr>
          <p:cNvSpPr/>
          <p:nvPr/>
        </p:nvSpPr>
        <p:spPr>
          <a:xfrm>
            <a:off x="3599260" y="1924050"/>
            <a:ext cx="378630" cy="415498"/>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lang="en-US" altLang="zh-CN" sz="2100" b="1">
                <a:ln w="9525" cap="flat" cmpd="sng" algn="ctr">
                  <a:noFill/>
                  <a:prstDash val="solid"/>
                  <a:round/>
                  <a:headEnd type="none" w="med" len="med"/>
                  <a:tailEnd type="none" w="med" len="med"/>
                </a:ln>
                <a:solidFill>
                  <a:srgbClr val="FF0000"/>
                </a:solidFill>
                <a:latin typeface="Times New Roman" pitchFamily="18" charset="0"/>
                <a:ea typeface="方正姚体" pitchFamily="2" charset="-122"/>
                <a:sym typeface="Wingdings"/>
              </a:rPr>
              <a:t>A</a:t>
            </a:r>
            <a:endParaRPr lang="en-US" altLang="zh-CN" sz="2100" b="1">
              <a:solidFill>
                <a:srgbClr val="FF0000"/>
              </a:solidFill>
              <a:latin typeface="Times New Roman" pitchFamily="18" charset="0"/>
              <a:ea typeface="方正姚体" pitchFamily="2" charset="-122"/>
            </a:endParaRPr>
          </a:p>
        </p:txBody>
      </p:sp>
      <p:sp>
        <p:nvSpPr>
          <p:cNvPr id="18438" name="Text Box 6">
            <a:extLst>
              <a:ext uri="{FF2B5EF4-FFF2-40B4-BE49-F238E27FC236}">
                <a16:creationId xmlns:a16="http://schemas.microsoft.com/office/drawing/2014/main" id="{9BB495BE-FD97-40BE-A04C-FC56075359D0}"/>
              </a:ext>
            </a:extLst>
          </p:cNvPr>
          <p:cNvSpPr/>
          <p:nvPr/>
        </p:nvSpPr>
        <p:spPr>
          <a:xfrm>
            <a:off x="4086225" y="2678907"/>
            <a:ext cx="1524000" cy="323165"/>
          </a:xfrm>
          <a:prstGeom prst="rect">
            <a:avLst/>
          </a:prstGeom>
          <a:noFill/>
          <a:ln>
            <a:noFill/>
            <a:miter lim="800000"/>
          </a:ln>
        </p:spPr>
        <p:txBody>
          <a:bodyPr>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sz="1500" b="1">
                <a:ln w="9525" cap="flat" cmpd="sng" algn="ctr">
                  <a:noFill/>
                  <a:prstDash val="solid"/>
                  <a:round/>
                  <a:headEnd type="none" w="med" len="med"/>
                  <a:tailEnd type="none" w="med" len="med"/>
                </a:ln>
                <a:solidFill>
                  <a:srgbClr val="FF0000"/>
                </a:solidFill>
                <a:latin typeface="Times New Roman" pitchFamily="18" charset="0"/>
                <a:ea typeface="方正姚体" pitchFamily="2" charset="-122"/>
                <a:sym typeface="Wingdings"/>
              </a:rPr>
              <a:t>先变大后不变</a:t>
            </a:r>
            <a:endParaRPr sz="1500" b="1">
              <a:solidFill>
                <a:srgbClr val="FF0000"/>
              </a:solidFill>
              <a:latin typeface="Times New Roman" pitchFamily="18" charset="0"/>
              <a:ea typeface="方正姚体" pitchFamily="2" charset="-122"/>
            </a:endParaRPr>
          </a:p>
        </p:txBody>
      </p:sp>
      <p:sp>
        <p:nvSpPr>
          <p:cNvPr id="18439" name="Text Box 6">
            <a:extLst>
              <a:ext uri="{FF2B5EF4-FFF2-40B4-BE49-F238E27FC236}">
                <a16:creationId xmlns:a16="http://schemas.microsoft.com/office/drawing/2014/main" id="{5E32EDD8-C1AB-47E1-9CDC-7D79EC7211D9}"/>
              </a:ext>
            </a:extLst>
          </p:cNvPr>
          <p:cNvSpPr/>
          <p:nvPr/>
        </p:nvSpPr>
        <p:spPr>
          <a:xfrm>
            <a:off x="4993482" y="3057525"/>
            <a:ext cx="655949" cy="415498"/>
          </a:xfrm>
          <a:prstGeom prst="rect">
            <a:avLst/>
          </a:prstGeom>
          <a:noFill/>
          <a:ln>
            <a:noFill/>
            <a:miter lim="800000"/>
          </a:ln>
        </p:spPr>
        <p:txBody>
          <a:bodyPr wrap="none">
            <a:sp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lang="en-US" altLang="zh-CN" sz="2100" b="1">
                <a:ln w="9525" cap="flat" cmpd="sng" algn="ctr">
                  <a:noFill/>
                  <a:prstDash val="solid"/>
                  <a:round/>
                  <a:headEnd type="none" w="med" len="med"/>
                  <a:tailEnd type="none" w="med" len="med"/>
                </a:ln>
                <a:solidFill>
                  <a:srgbClr val="FF0000"/>
                </a:solidFill>
                <a:latin typeface="Times New Roman" pitchFamily="18" charset="0"/>
                <a:ea typeface="方正姚体" pitchFamily="2" charset="-122"/>
                <a:sym typeface="Wingdings"/>
              </a:rPr>
              <a:t>0.16</a:t>
            </a:r>
            <a:endParaRPr lang="en-US" altLang="zh-CN" sz="2100" b="1">
              <a:solidFill>
                <a:srgbClr val="FF0000"/>
              </a:solidFill>
              <a:latin typeface="Times New Roman" pitchFamily="18" charset="0"/>
              <a:ea typeface="方正姚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circle(out)">
                                      <p:cBhvr>
                                        <p:cTn id="7" dur="1000"/>
                                        <p:tgtEl>
                                          <p:spTgt spid="18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18437"/>
                                        </p:tgtEl>
                                        <p:attrNameLst>
                                          <p:attrName>style.visibility</p:attrName>
                                        </p:attrNameLst>
                                      </p:cBhvr>
                                      <p:to>
                                        <p:strVal val="visible"/>
                                      </p:to>
                                    </p:set>
                                    <p:animEffect transition="in" filter="circle(out)">
                                      <p:cBhvr>
                                        <p:cTn id="12" dur="1000"/>
                                        <p:tgtEl>
                                          <p:spTgt spid="184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18438"/>
                                        </p:tgtEl>
                                        <p:attrNameLst>
                                          <p:attrName>style.visibility</p:attrName>
                                        </p:attrNameLst>
                                      </p:cBhvr>
                                      <p:to>
                                        <p:strVal val="visible"/>
                                      </p:to>
                                    </p:set>
                                    <p:animEffect transition="in" filter="circle(out)">
                                      <p:cBhvr>
                                        <p:cTn id="17" dur="1000"/>
                                        <p:tgtEl>
                                          <p:spTgt spid="184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18439"/>
                                        </p:tgtEl>
                                        <p:attrNameLst>
                                          <p:attrName>style.visibility</p:attrName>
                                        </p:attrNameLst>
                                      </p:cBhvr>
                                      <p:to>
                                        <p:strVal val="visible"/>
                                      </p:to>
                                    </p:set>
                                    <p:animEffect transition="in" filter="circle(out)">
                                      <p:cBhvr>
                                        <p:cTn id="22" dur="10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P spid="18437" grpId="0" animBg="1"/>
      <p:bldP spid="18438" grpId="0" animBg="1"/>
      <p:bldP spid="184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1">
            <a:extLst>
              <a:ext uri="{FF2B5EF4-FFF2-40B4-BE49-F238E27FC236}">
                <a16:creationId xmlns:a16="http://schemas.microsoft.com/office/drawing/2014/main" id="{C3074FF6-023C-422F-A9FA-3E431B6984FE}"/>
              </a:ext>
            </a:extLst>
          </p:cNvPr>
          <p:cNvSpPr>
            <a:spLocks noChangeArrowheads="1"/>
          </p:cNvSpPr>
          <p:nvPr/>
        </p:nvSpPr>
        <p:spPr bwMode="auto">
          <a:xfrm>
            <a:off x="1485900" y="1175757"/>
            <a:ext cx="5335191"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r>
              <a:rPr lang="en-US" altLang="zh-CN" sz="2100" b="1">
                <a:latin typeface="楷体_GB2312" charset="-122"/>
                <a:ea typeface="楷体_GB2312" charset="-122"/>
              </a:rPr>
              <a:t>4.</a:t>
            </a:r>
            <a:r>
              <a:rPr lang="zh-CN" altLang="en-US" sz="2100" b="1">
                <a:latin typeface="楷体_GB2312" charset="-122"/>
                <a:ea typeface="楷体_GB2312" charset="-122"/>
              </a:rPr>
              <a:t>完成课本【</a:t>
            </a:r>
            <a:r>
              <a:rPr lang="en-US" altLang="zh-CN" sz="2100" b="1">
                <a:latin typeface="楷体_GB2312" charset="-122"/>
                <a:ea typeface="楷体_GB2312" charset="-122"/>
              </a:rPr>
              <a:t>www</a:t>
            </a:r>
            <a:r>
              <a:rPr lang="zh-CN" altLang="en-US" sz="2100" b="1">
                <a:latin typeface="楷体_GB2312" charset="-122"/>
                <a:ea typeface="楷体_GB2312" charset="-122"/>
              </a:rPr>
              <a:t>】</a:t>
            </a:r>
            <a:r>
              <a:rPr lang="en-US" altLang="zh-CN" sz="2100" b="1">
                <a:latin typeface="楷体_GB2312" charset="-122"/>
                <a:ea typeface="楷体_GB2312" charset="-122"/>
              </a:rPr>
              <a:t>1-3</a:t>
            </a:r>
            <a:r>
              <a:rPr lang="zh-CN" altLang="en-US" sz="2100" b="1">
                <a:latin typeface="楷体_GB2312" charset="-122"/>
                <a:ea typeface="楷体_GB2312" charset="-122"/>
              </a:rPr>
              <a:t>题。</a:t>
            </a:r>
          </a:p>
        </p:txBody>
      </p:sp>
      <p:pic>
        <p:nvPicPr>
          <p:cNvPr id="17411" name="New picture">
            <a:extLst>
              <a:ext uri="{FF2B5EF4-FFF2-40B4-BE49-F238E27FC236}">
                <a16:creationId xmlns:a16="http://schemas.microsoft.com/office/drawing/2014/main" id="{F09B7DD3-D7CC-493F-8602-7D2DA7BEE0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10900" y="9277350"/>
            <a:ext cx="25717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3073">
            <a:extLst>
              <a:ext uri="{FF2B5EF4-FFF2-40B4-BE49-F238E27FC236}">
                <a16:creationId xmlns:a16="http://schemas.microsoft.com/office/drawing/2014/main" id="{B5E6AD39-CF28-4B54-850B-D3EDC3915F50}"/>
              </a:ext>
            </a:extLst>
          </p:cNvPr>
          <p:cNvSpPr>
            <a:spLocks noGrp="1"/>
          </p:cNvSpPr>
          <p:nvPr>
            <p:ph type="ctrTitle"/>
          </p:nvPr>
        </p:nvSpPr>
        <p:spPr>
          <a:xfrm>
            <a:off x="1989535" y="1131094"/>
            <a:ext cx="5082778" cy="2751535"/>
          </a:xfrm>
        </p:spPr>
        <p:txBody>
          <a:bodyPr anchor="ctr"/>
          <a:lstStyle/>
          <a:p>
            <a:pPr algn="l">
              <a:buSzTx/>
            </a:pPr>
            <a:r>
              <a:rPr lang="en-US" altLang="zh-CN" sz="2700" b="1" noProof="1">
                <a:ln w="9525" cap="flat" cmpd="sng" algn="ctr">
                  <a:noFill/>
                  <a:prstDash val="solid"/>
                  <a:round/>
                  <a:headEnd type="none" w="med" len="med"/>
                  <a:tailEnd type="none" w="med" len="med"/>
                </a:ln>
                <a:gradFill flip="none" rotWithShape="0">
                  <a:gsLst>
                    <a:gs pos="0">
                      <a:srgbClr val="7B32B2"/>
                    </a:gs>
                    <a:gs pos="100000">
                      <a:srgbClr val="401A5D"/>
                    </a:gs>
                  </a:gsLst>
                  <a:lin ang="0" scaled="0"/>
                  <a:tileRect l="-100000" t="-100000"/>
                </a:gradFill>
                <a:latin typeface="楷体" panose="02010609060101010101" charset="-122"/>
                <a:ea typeface="楷体" panose="02010609060101010101" charset="-122"/>
                <a:cs typeface="楷体" panose="02010609060101010101" charset="-122"/>
                <a:sym typeface="Wingdings"/>
              </a:rPr>
              <a:t>    </a:t>
            </a:r>
            <a:r>
              <a:rPr lang="zh-CN" altLang="en-US" sz="2700" b="1" noProof="1">
                <a:ln w="9525" cap="flat" cmpd="sng" algn="ctr">
                  <a:noFill/>
                  <a:prstDash val="solid"/>
                  <a:round/>
                  <a:headEnd type="none" w="med" len="med"/>
                  <a:tailEnd type="none" w="med" len="med"/>
                </a:ln>
                <a:gradFill flip="none" rotWithShape="0">
                  <a:gsLst>
                    <a:gs pos="0">
                      <a:srgbClr val="7B32B2"/>
                    </a:gs>
                    <a:gs pos="100000">
                      <a:srgbClr val="401A5D"/>
                    </a:gs>
                  </a:gsLst>
                  <a:lin ang="0" scaled="0"/>
                  <a:tileRect l="-100000" t="-100000"/>
                </a:gradFill>
                <a:latin typeface="楷体" panose="02010609060101010101" charset="-122"/>
                <a:ea typeface="楷体" panose="02010609060101010101" charset="-122"/>
                <a:cs typeface="楷体" panose="02010609060101010101" charset="-122"/>
                <a:sym typeface="Wingdings"/>
              </a:rPr>
              <a:t>运动无处不在，草原上</a:t>
            </a:r>
            <a:r>
              <a:rPr lang="zh-CN" altLang="en-US" sz="2700" b="1">
                <a:ln w="9525" cap="flat" cmpd="sng" algn="ctr">
                  <a:noFill/>
                  <a:prstDash val="solid"/>
                  <a:round/>
                  <a:headEnd type="none" w="med" len="med"/>
                  <a:tailEnd type="none" w="med" len="med"/>
                </a:ln>
                <a:gradFill flip="none" rotWithShape="0">
                  <a:gsLst>
                    <a:gs pos="0">
                      <a:srgbClr val="7B32B2"/>
                    </a:gs>
                    <a:gs pos="100000">
                      <a:srgbClr val="401A5D"/>
                    </a:gs>
                  </a:gsLst>
                  <a:lin ang="0" scaled="0"/>
                  <a:tileRect l="-100000" t="-100000"/>
                </a:gradFill>
                <a:latin typeface="楷体" panose="02010609060101010101" charset="-122"/>
                <a:ea typeface="楷体" panose="02010609060101010101" charset="-122"/>
                <a:cs typeface="楷体" panose="02010609060101010101" charset="-122"/>
                <a:sym typeface="+mn-ea"/>
              </a:rPr>
              <a:t>奔跑着</a:t>
            </a:r>
            <a:r>
              <a:rPr lang="zh-CN" altLang="en-US" sz="2700" b="1" noProof="1">
                <a:ln w="9525" cap="flat" cmpd="sng" algn="ctr">
                  <a:noFill/>
                  <a:prstDash val="solid"/>
                  <a:round/>
                  <a:headEnd type="none" w="med" len="med"/>
                  <a:tailEnd type="none" w="med" len="med"/>
                </a:ln>
                <a:gradFill flip="none" rotWithShape="0">
                  <a:gsLst>
                    <a:gs pos="0">
                      <a:srgbClr val="7B32B2"/>
                    </a:gs>
                    <a:gs pos="100000">
                      <a:srgbClr val="401A5D"/>
                    </a:gs>
                  </a:gsLst>
                  <a:lin ang="0" scaled="0"/>
                  <a:tileRect l="-100000" t="-100000"/>
                </a:gradFill>
                <a:latin typeface="楷体" panose="02010609060101010101" charset="-122"/>
                <a:ea typeface="楷体" panose="02010609060101010101" charset="-122"/>
                <a:cs typeface="楷体" panose="02010609060101010101" charset="-122"/>
                <a:sym typeface="Wingdings"/>
              </a:rPr>
              <a:t>追逐猎物的</a:t>
            </a:r>
            <a:r>
              <a:rPr lang="zh-CN" altLang="en-US" sz="2700" b="1">
                <a:ln w="9525" cap="flat" cmpd="sng" algn="ctr">
                  <a:noFill/>
                  <a:prstDash val="solid"/>
                  <a:round/>
                  <a:headEnd type="none" w="med" len="med"/>
                  <a:tailEnd type="none" w="med" len="med"/>
                </a:ln>
                <a:gradFill flip="none" rotWithShape="0">
                  <a:gsLst>
                    <a:gs pos="0">
                      <a:srgbClr val="7B32B2"/>
                    </a:gs>
                    <a:gs pos="100000">
                      <a:srgbClr val="401A5D"/>
                    </a:gs>
                  </a:gsLst>
                  <a:lin ang="0" scaled="0"/>
                  <a:tileRect l="-100000" t="-100000"/>
                </a:gradFill>
                <a:latin typeface="楷体" panose="02010609060101010101" charset="-122"/>
                <a:ea typeface="楷体" panose="02010609060101010101" charset="-122"/>
                <a:cs typeface="楷体" panose="02010609060101010101" charset="-122"/>
                <a:sym typeface="+mn-ea"/>
              </a:rPr>
              <a:t>猎豹</a:t>
            </a:r>
            <a:r>
              <a:rPr lang="zh-CN" altLang="en-US" sz="2700" b="1" noProof="1">
                <a:ln w="9525" cap="flat" cmpd="sng" algn="ctr">
                  <a:noFill/>
                  <a:prstDash val="solid"/>
                  <a:round/>
                  <a:headEnd type="none" w="med" len="med"/>
                  <a:tailEnd type="none" w="med" len="med"/>
                </a:ln>
                <a:gradFill flip="none" rotWithShape="0">
                  <a:gsLst>
                    <a:gs pos="0">
                      <a:srgbClr val="7B32B2"/>
                    </a:gs>
                    <a:gs pos="100000">
                      <a:srgbClr val="401A5D"/>
                    </a:gs>
                  </a:gsLst>
                  <a:lin ang="0" scaled="0"/>
                  <a:tileRect l="-100000" t="-100000"/>
                </a:gradFill>
                <a:latin typeface="楷体" panose="02010609060101010101" charset="-122"/>
                <a:ea typeface="楷体" panose="02010609060101010101" charset="-122"/>
                <a:cs typeface="楷体" panose="02010609060101010101" charset="-122"/>
                <a:sym typeface="Wingdings"/>
              </a:rPr>
              <a:t>，绿叶上缓慢爬行的蜗牛；。。。。。。</a:t>
            </a:r>
            <a:r>
              <a:rPr lang="zh-CN" altLang="en-US" sz="2700" b="1" noProof="1">
                <a:ln w="9525" cap="flat" cmpd="sng" algn="ctr">
                  <a:noFill/>
                  <a:prstDash val="solid"/>
                  <a:round/>
                  <a:headEnd type="none" w="med" len="med"/>
                  <a:tailEnd type="none" w="med" len="med"/>
                </a:ln>
                <a:solidFill>
                  <a:srgbClr val="7030A0"/>
                </a:solidFill>
                <a:latin typeface="楷体" panose="02010609060101010101" charset="-122"/>
                <a:ea typeface="楷体" panose="02010609060101010101" charset="-122"/>
                <a:cs typeface="楷体" panose="02010609060101010101" charset="-122"/>
                <a:sym typeface="Wingdings"/>
              </a:rPr>
              <a:t> </a:t>
            </a:r>
            <a:r>
              <a:rPr lang="en-US" altLang="zh-CN" sz="2700" b="1" noProof="1">
                <a:ln w="9525" cap="flat" cmpd="sng" algn="ctr">
                  <a:noFill/>
                  <a:prstDash val="solid"/>
                  <a:round/>
                  <a:headEnd type="none" w="med" len="med"/>
                  <a:tailEnd type="none" w="med" len="med"/>
                </a:ln>
                <a:solidFill>
                  <a:srgbClr val="7030A0"/>
                </a:solidFill>
                <a:latin typeface="楷体" panose="02010609060101010101" charset="-122"/>
                <a:ea typeface="楷体" panose="02010609060101010101" charset="-122"/>
                <a:cs typeface="楷体" panose="02010609060101010101" charset="-122"/>
                <a:sym typeface="Wingdings"/>
              </a:rPr>
              <a:t>   </a:t>
            </a:r>
            <a:br>
              <a:rPr lang="en-US" altLang="zh-CN" sz="2700" b="1" noProof="1">
                <a:ln w="9525" cap="flat" cmpd="sng" algn="ctr">
                  <a:noFill/>
                  <a:prstDash val="solid"/>
                  <a:round/>
                  <a:headEnd type="none" w="med" len="med"/>
                  <a:tailEnd type="none" w="med" len="med"/>
                </a:ln>
                <a:solidFill>
                  <a:srgbClr val="7030A0"/>
                </a:solidFill>
                <a:latin typeface="楷体" panose="02010609060101010101" charset="-122"/>
                <a:ea typeface="楷体" panose="02010609060101010101" charset="-122"/>
                <a:cs typeface="楷体" panose="02010609060101010101" charset="-122"/>
                <a:sym typeface="Wingdings"/>
              </a:rPr>
            </a:br>
            <a:r>
              <a:rPr lang="en-US" altLang="zh-CN" sz="2700" b="1" noProof="1">
                <a:ln w="9525" cap="flat" cmpd="sng" algn="ctr">
                  <a:noFill/>
                  <a:prstDash val="solid"/>
                  <a:round/>
                  <a:headEnd type="none" w="med" len="med"/>
                  <a:tailEnd type="none" w="med" len="med"/>
                </a:ln>
                <a:solidFill>
                  <a:srgbClr val="7030A0"/>
                </a:solidFill>
                <a:latin typeface="楷体" panose="02010609060101010101" charset="-122"/>
                <a:ea typeface="楷体" panose="02010609060101010101" charset="-122"/>
                <a:cs typeface="楷体" panose="02010609060101010101" charset="-122"/>
                <a:sym typeface="Wingdings"/>
              </a:rPr>
              <a:t>    </a:t>
            </a:r>
            <a:r>
              <a:rPr lang="zh-CN" altLang="en-US" sz="2700" b="1" noProof="1">
                <a:ln w="9525" cap="flat" cmpd="sng" algn="ctr">
                  <a:noFill/>
                  <a:prstDash val="solid"/>
                  <a:round/>
                  <a:headEnd type="none" w="med" len="med"/>
                  <a:tailEnd type="none" w="med" len="med"/>
                </a:ln>
                <a:solidFill>
                  <a:srgbClr val="00B050"/>
                </a:solidFill>
                <a:latin typeface="楷体" panose="02010609060101010101" charset="-122"/>
                <a:ea typeface="楷体" panose="02010609060101010101" charset="-122"/>
                <a:cs typeface="楷体" panose="02010609060101010101" charset="-122"/>
                <a:sym typeface="Wingdings"/>
              </a:rPr>
              <a:t>物体的运动有快有慢，如何比较运动的快慢呢？</a:t>
            </a:r>
            <a:endParaRPr lang="en-US" altLang="zh-CN" sz="2700" b="1" noProof="1">
              <a:gradFill>
                <a:gsLst>
                  <a:gs pos="0">
                    <a:srgbClr val="7B32B2"/>
                  </a:gs>
                  <a:gs pos="100000">
                    <a:srgbClr val="401A5D"/>
                  </a:gs>
                </a:gsLst>
                <a:lin scaled="0"/>
              </a:gradFill>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内容占位符 2">
            <a:extLst>
              <a:ext uri="{FF2B5EF4-FFF2-40B4-BE49-F238E27FC236}">
                <a16:creationId xmlns:a16="http://schemas.microsoft.com/office/drawing/2014/main" id="{6CD232F0-AF9F-4FAE-850E-CCA8016BE571}"/>
              </a:ext>
            </a:extLst>
          </p:cNvPr>
          <p:cNvSpPr>
            <a:spLocks noGrp="1" noChangeArrowheads="1"/>
          </p:cNvSpPr>
          <p:nvPr>
            <p:ph idx="1"/>
          </p:nvPr>
        </p:nvSpPr>
        <p:spPr>
          <a:xfrm>
            <a:off x="3111104" y="1275160"/>
            <a:ext cx="3544490" cy="2263378"/>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0" indent="0">
              <a:buNone/>
            </a:pPr>
            <a:r>
              <a:rPr lang="zh-CN" altLang="en-US" b="1">
                <a:solidFill>
                  <a:srgbClr val="333399"/>
                </a:solidFill>
                <a:latin typeface="黑体" panose="02010609060101010101" pitchFamily="49" charset="-122"/>
                <a:ea typeface="黑体" panose="02010609060101010101" pitchFamily="49" charset="-122"/>
              </a:rPr>
              <a:t>【学习目标】</a:t>
            </a:r>
          </a:p>
          <a:p>
            <a:pPr marL="0" indent="0">
              <a:buNone/>
            </a:pPr>
            <a:endParaRPr lang="zh-CN" altLang="en-US" b="1">
              <a:solidFill>
                <a:srgbClr val="333399"/>
              </a:solidFill>
              <a:latin typeface="黑体" panose="02010609060101010101" pitchFamily="49" charset="-122"/>
              <a:ea typeface="黑体" panose="02010609060101010101" pitchFamily="49" charset="-122"/>
            </a:endParaRPr>
          </a:p>
          <a:p>
            <a:pPr marL="0" indent="0">
              <a:buNone/>
            </a:pPr>
            <a:r>
              <a:rPr lang="en-US" altLang="zh-CN" b="1">
                <a:solidFill>
                  <a:srgbClr val="FF0000"/>
                </a:solidFill>
                <a:sym typeface="宋体" panose="02010600030101010101" pitchFamily="2" charset="-122"/>
              </a:rPr>
              <a:t> 1.</a:t>
            </a:r>
            <a:r>
              <a:rPr lang="zh-CN" altLang="en-US" b="1">
                <a:solidFill>
                  <a:srgbClr val="FF0000"/>
                </a:solidFill>
                <a:sym typeface="宋体" panose="02010600030101010101" pitchFamily="2" charset="-122"/>
              </a:rPr>
              <a:t>比较运动的快慢</a:t>
            </a:r>
          </a:p>
          <a:p>
            <a:pPr marL="0" indent="0">
              <a:buNone/>
            </a:pPr>
            <a:endParaRPr lang="zh-CN" altLang="en-US" b="1">
              <a:solidFill>
                <a:srgbClr val="FF0000"/>
              </a:solidFill>
              <a:sym typeface="宋体" panose="02010600030101010101" pitchFamily="2" charset="-122"/>
            </a:endParaRPr>
          </a:p>
          <a:p>
            <a:pPr marL="0" indent="0">
              <a:buNone/>
            </a:pPr>
            <a:r>
              <a:rPr lang="en-US" altLang="zh-CN" b="1">
                <a:solidFill>
                  <a:srgbClr val="FF0000"/>
                </a:solidFill>
                <a:sym typeface="宋体" panose="02010600030101010101" pitchFamily="2" charset="-122"/>
              </a:rPr>
              <a:t> 2.</a:t>
            </a:r>
            <a:r>
              <a:rPr lang="zh-CN" altLang="en-US" b="1">
                <a:solidFill>
                  <a:srgbClr val="FF0000"/>
                </a:solidFill>
                <a:sym typeface="宋体" panose="02010600030101010101" pitchFamily="2" charset="-122"/>
              </a:rPr>
              <a:t>速度测量与计算</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内容占位符 2">
            <a:extLst>
              <a:ext uri="{FF2B5EF4-FFF2-40B4-BE49-F238E27FC236}">
                <a16:creationId xmlns:a16="http://schemas.microsoft.com/office/drawing/2014/main" id="{2770BA61-524A-4D87-A157-AE1A75CD86C1}"/>
              </a:ext>
            </a:extLst>
          </p:cNvPr>
          <p:cNvSpPr>
            <a:spLocks noGrp="1" noChangeArrowheads="1"/>
          </p:cNvSpPr>
          <p:nvPr>
            <p:ph idx="1"/>
          </p:nvPr>
        </p:nvSpPr>
        <p:spPr>
          <a:xfrm>
            <a:off x="1169194" y="33338"/>
            <a:ext cx="5835254" cy="391716"/>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0" indent="0">
              <a:buNone/>
            </a:pPr>
            <a:r>
              <a:rPr lang="zh-CN" altLang="en-US" b="1">
                <a:solidFill>
                  <a:srgbClr val="FF0000"/>
                </a:solidFill>
                <a:latin typeface="黑体" panose="02010609060101010101" pitchFamily="49" charset="-122"/>
                <a:ea typeface="黑体" panose="02010609060101010101" pitchFamily="49" charset="-122"/>
              </a:rPr>
              <a:t>【一、比较运动的快慢】</a:t>
            </a:r>
          </a:p>
          <a:p>
            <a:pPr marL="0" indent="0">
              <a:buNone/>
            </a:pPr>
            <a:endParaRPr lang="zh-CN" altLang="en-US" b="1">
              <a:solidFill>
                <a:srgbClr val="FF0000"/>
              </a:solidFill>
              <a:latin typeface="黑体" panose="02010609060101010101" pitchFamily="49" charset="-122"/>
              <a:ea typeface="黑体" panose="02010609060101010101" pitchFamily="49" charset="-122"/>
            </a:endParaRPr>
          </a:p>
        </p:txBody>
      </p:sp>
      <p:sp>
        <p:nvSpPr>
          <p:cNvPr id="5123" name="内容占位符 2">
            <a:extLst>
              <a:ext uri="{FF2B5EF4-FFF2-40B4-BE49-F238E27FC236}">
                <a16:creationId xmlns:a16="http://schemas.microsoft.com/office/drawing/2014/main" id="{32F0900D-CFD0-4AA6-8F95-C5723786CB27}"/>
              </a:ext>
            </a:extLst>
          </p:cNvPr>
          <p:cNvSpPr>
            <a:spLocks noGrp="1" noChangeArrowheads="1"/>
          </p:cNvSpPr>
          <p:nvPr/>
        </p:nvSpPr>
        <p:spPr bwMode="auto">
          <a:xfrm>
            <a:off x="1169194" y="573882"/>
            <a:ext cx="6403181" cy="76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zh-CN" altLang="en-US" sz="2400" b="1">
                <a:solidFill>
                  <a:srgbClr val="333399"/>
                </a:solidFill>
                <a:latin typeface="黑体" panose="02010609060101010101" pitchFamily="49" charset="-122"/>
                <a:ea typeface="黑体" panose="02010609060101010101" pitchFamily="49" charset="-122"/>
              </a:rPr>
              <a:t>【做一做】</a:t>
            </a:r>
            <a:r>
              <a:rPr lang="zh-CN" altLang="en-US" b="1">
                <a:latin typeface="楷体" panose="02010609060101010101" pitchFamily="49" charset="-122"/>
                <a:ea typeface="楷体" panose="02010609060101010101" pitchFamily="49" charset="-122"/>
              </a:rPr>
              <a:t>阅读课本</a:t>
            </a:r>
            <a:r>
              <a:rPr lang="en-US" altLang="zh-CN" b="1">
                <a:latin typeface="楷体" panose="02010609060101010101" pitchFamily="49" charset="-122"/>
                <a:ea typeface="楷体" panose="02010609060101010101" pitchFamily="49" charset="-122"/>
              </a:rPr>
              <a:t>P108</a:t>
            </a:r>
            <a:r>
              <a:rPr lang="zh-CN" altLang="en-US" b="1">
                <a:latin typeface="楷体" panose="02010609060101010101" pitchFamily="49" charset="-122"/>
                <a:ea typeface="楷体" panose="02010609060101010101" pitchFamily="49" charset="-122"/>
              </a:rPr>
              <a:t>，按要求</a:t>
            </a:r>
            <a:r>
              <a:rPr lang="zh-CN" altLang="en-US" b="1">
                <a:solidFill>
                  <a:srgbClr val="00B050"/>
                </a:solidFill>
                <a:latin typeface="楷体" panose="02010609060101010101" pitchFamily="49" charset="-122"/>
                <a:ea typeface="楷体" panose="02010609060101010101" pitchFamily="49" charset="-122"/>
              </a:rPr>
              <a:t>制作两个纸锥</a:t>
            </a:r>
            <a:r>
              <a:rPr lang="zh-CN" altLang="en-US" b="1">
                <a:latin typeface="楷体" panose="02010609060101010101" pitchFamily="49" charset="-122"/>
                <a:ea typeface="楷体" panose="02010609060101010101" pitchFamily="49" charset="-122"/>
              </a:rPr>
              <a:t>，并</a:t>
            </a:r>
            <a:r>
              <a:rPr lang="zh-CN" altLang="en-US" b="1">
                <a:solidFill>
                  <a:srgbClr val="00B050"/>
                </a:solidFill>
                <a:latin typeface="楷体" panose="02010609060101010101" pitchFamily="49" charset="-122"/>
                <a:ea typeface="楷体" panose="02010609060101010101" pitchFamily="49" charset="-122"/>
              </a:rPr>
              <a:t>比较纸锥下落的快慢</a:t>
            </a:r>
            <a:r>
              <a:rPr lang="zh-CN" altLang="en-US" b="1">
                <a:latin typeface="楷体" panose="02010609060101010101" pitchFamily="49" charset="-122"/>
                <a:ea typeface="楷体" panose="02010609060101010101" pitchFamily="49" charset="-122"/>
              </a:rPr>
              <a:t>；</a:t>
            </a:r>
            <a:r>
              <a:rPr lang="zh-CN" altLang="en-US" b="1">
                <a:solidFill>
                  <a:srgbClr val="FF0000"/>
                </a:solidFill>
                <a:latin typeface="楷体" panose="02010609060101010101" pitchFamily="49" charset="-122"/>
                <a:ea typeface="楷体" panose="02010609060101010101" pitchFamily="49" charset="-122"/>
              </a:rPr>
              <a:t>想一想</a:t>
            </a:r>
            <a:r>
              <a:rPr lang="zh-CN" altLang="en-US" b="1">
                <a:latin typeface="楷体" panose="02010609060101010101" pitchFamily="49" charset="-122"/>
                <a:ea typeface="楷体" panose="02010609060101010101" pitchFamily="49" charset="-122"/>
              </a:rPr>
              <a:t>如何比较呢？</a:t>
            </a:r>
          </a:p>
        </p:txBody>
      </p:sp>
      <p:pic>
        <p:nvPicPr>
          <p:cNvPr id="5124" name="图片 1" descr="image001 (1)">
            <a:extLst>
              <a:ext uri="{FF2B5EF4-FFF2-40B4-BE49-F238E27FC236}">
                <a16:creationId xmlns:a16="http://schemas.microsoft.com/office/drawing/2014/main" id="{06EB2CDF-9D1F-49DE-8FAA-8A4B2D176152}"/>
              </a:ext>
            </a:extLst>
          </p:cNvPr>
          <p:cNvPicPr>
            <a:picLocks noChangeAspect="1" noChangeArrowheads="1"/>
          </p:cNvPicPr>
          <p:nvPr/>
        </p:nvPicPr>
        <p:blipFill>
          <a:blip r:embed="rId2">
            <a:lum bright="-52000" contrast="76000"/>
            <a:extLst>
              <a:ext uri="{28A0092B-C50C-407E-A947-70E740481C1C}">
                <a14:useLocalDpi xmlns:a14="http://schemas.microsoft.com/office/drawing/2010/main" val="0"/>
              </a:ext>
            </a:extLst>
          </a:blip>
          <a:srcRect r="37270" b="7301"/>
          <a:stretch>
            <a:fillRect/>
          </a:stretch>
        </p:blipFill>
        <p:spPr bwMode="auto">
          <a:xfrm>
            <a:off x="1385887" y="1747838"/>
            <a:ext cx="2777729" cy="2875360"/>
          </a:xfrm>
          <a:prstGeom prst="rect">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7173" name="内容占位符 2">
            <a:extLst>
              <a:ext uri="{FF2B5EF4-FFF2-40B4-BE49-F238E27FC236}">
                <a16:creationId xmlns:a16="http://schemas.microsoft.com/office/drawing/2014/main" id="{62BA9B37-6577-4012-B2AD-15E71C0F68BA}"/>
              </a:ext>
            </a:extLst>
          </p:cNvPr>
          <p:cNvSpPr>
            <a:spLocks noGrp="1"/>
          </p:cNvSpPr>
          <p:nvPr/>
        </p:nvSpPr>
        <p:spPr>
          <a:xfrm>
            <a:off x="4432697" y="1745457"/>
            <a:ext cx="3194447" cy="1083469"/>
          </a:xfrm>
          <a:prstGeom prst="rect">
            <a:avLst/>
          </a:prstGeom>
          <a:noFill/>
          <a:ln>
            <a:solidFill>
              <a:srgbClr val="FF0000"/>
            </a:solidFill>
            <a:miter lim="800000"/>
          </a:ln>
        </p:spPr>
        <p:txBody>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Wingdings"/>
              </a:rPr>
              <a:t>如图：</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剪两个半径（</a:t>
            </a:r>
            <a:r>
              <a:rPr sz="1500" b="1">
                <a:ln w="9525" cap="flat" cmpd="sng" algn="ctr">
                  <a:noFill/>
                  <a:prstDash val="solid"/>
                  <a:round/>
                  <a:headEnd type="none" w="med" len="med"/>
                  <a:tailEnd type="none" w="med" len="med"/>
                </a:ln>
                <a:solidFill>
                  <a:srgbClr val="00B050"/>
                </a:solidFill>
                <a:latin typeface="微软雅黑" pitchFamily="34" charset="-122"/>
                <a:ea typeface="微软雅黑" panose="020B0503020204020204" pitchFamily="34" charset="-122"/>
                <a:sym typeface="Wingdings"/>
              </a:rPr>
              <a:t>r</a:t>
            </a:r>
            <a:r>
              <a:rPr lang="en-US" altLang="zh-CN" sz="1500" b="1" baseline="-25000">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1</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mn-ea"/>
              </a:rPr>
              <a:t>相同</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的圆，分别截去圆心角（</a:t>
            </a:r>
            <a:r>
              <a:rPr sz="1500" b="1">
                <a:ln w="9525" cap="flat" cmpd="sng" algn="ctr">
                  <a:noFill/>
                  <a:prstDash val="solid"/>
                  <a:round/>
                  <a:headEnd type="none" w="med" len="med"/>
                  <a:tailEnd type="none" w="med" len="med"/>
                </a:ln>
                <a:solidFill>
                  <a:srgbClr val="00B050"/>
                </a:solidFill>
                <a:latin typeface="微软雅黑" pitchFamily="34" charset="-122"/>
                <a:ea typeface="微软雅黑" panose="020B0503020204020204" pitchFamily="34" charset="-122"/>
                <a:sym typeface="Wingdings"/>
              </a:rPr>
              <a:t>θ</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mn-ea"/>
              </a:rPr>
              <a:t>不同</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的扇形，再粘连成锥角</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mn-ea"/>
              </a:rPr>
              <a:t>（</a:t>
            </a:r>
            <a:r>
              <a:rPr sz="1500" b="1">
                <a:ln w="9525" cap="flat" cmpd="sng" algn="ctr">
                  <a:noFill/>
                  <a:prstDash val="solid"/>
                  <a:round/>
                  <a:headEnd type="none" w="med" len="med"/>
                  <a:tailEnd type="none" w="med" len="med"/>
                </a:ln>
                <a:solidFill>
                  <a:srgbClr val="00B050"/>
                </a:solidFill>
                <a:latin typeface="微软雅黑" pitchFamily="34" charset="-122"/>
                <a:ea typeface="微软雅黑" panose="020B0503020204020204" pitchFamily="34" charset="-122"/>
                <a:sym typeface="+mn-ea"/>
              </a:rPr>
              <a:t>ɑ</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mn-ea"/>
              </a:rPr>
              <a:t>）不等</a:t>
            </a:r>
            <a:r>
              <a:rPr sz="1500"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Wingdings"/>
              </a:rPr>
              <a:t>的两个纸锥。</a:t>
            </a:r>
            <a:r>
              <a:rPr sz="1500"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Wingdings"/>
              </a:rPr>
              <a:t>应该按照下图哪个方法释放呢？</a:t>
            </a:r>
            <a:endParaRPr sz="1500" b="1">
              <a:solidFill>
                <a:srgbClr val="FF0000"/>
              </a:solidFill>
              <a:latin typeface="楷体" panose="02010609060101010101" pitchFamily="49" charset="-122"/>
              <a:ea typeface="楷体" panose="02010609060101010101" pitchFamily="49" charset="-122"/>
            </a:endParaRPr>
          </a:p>
        </p:txBody>
      </p:sp>
      <p:pic>
        <p:nvPicPr>
          <p:cNvPr id="5126" name="图片 2" descr="image001">
            <a:extLst>
              <a:ext uri="{FF2B5EF4-FFF2-40B4-BE49-F238E27FC236}">
                <a16:creationId xmlns:a16="http://schemas.microsoft.com/office/drawing/2014/main" id="{1B6B84B6-5051-48FA-A816-EB81E21F9AD4}"/>
              </a:ext>
            </a:extLst>
          </p:cNvPr>
          <p:cNvPicPr>
            <a:picLocks noChangeAspect="1" noChangeArrowheads="1"/>
          </p:cNvPicPr>
          <p:nvPr/>
        </p:nvPicPr>
        <p:blipFill>
          <a:blip r:embed="rId3">
            <a:lum bright="-6000" contrast="24000"/>
            <a:extLst>
              <a:ext uri="{28A0092B-C50C-407E-A947-70E740481C1C}">
                <a14:useLocalDpi xmlns:a14="http://schemas.microsoft.com/office/drawing/2010/main" val="0"/>
              </a:ext>
            </a:extLst>
          </a:blip>
          <a:srcRect l="57635" t="14232" b="25632"/>
          <a:stretch>
            <a:fillRect/>
          </a:stretch>
        </p:blipFill>
        <p:spPr bwMode="auto">
          <a:xfrm>
            <a:off x="4432697" y="2919413"/>
            <a:ext cx="3194447" cy="1703785"/>
          </a:xfrm>
          <a:prstGeom prst="rect">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blinds(horizontal)">
                                      <p:cBhvr>
                                        <p:cTn id="7" dur="500"/>
                                        <p:tgtEl>
                                          <p:spTgt spid="7173"/>
                                        </p:tgtEl>
                                      </p:cBhvr>
                                    </p:animEffect>
                                  </p:childTnLst>
                                </p:cTn>
                              </p:par>
                              <p:par>
                                <p:cTn id="8" presetID="3" presetClass="entr" presetSubtype="10" fill="hold" nodeType="withEffect">
                                  <p:stCondLst>
                                    <p:cond delay="0"/>
                                  </p:stCondLst>
                                  <p:childTnLst>
                                    <p:set>
                                      <p:cBhvr>
                                        <p:cTn id="9" dur="1" fill="hold">
                                          <p:stCondLst>
                                            <p:cond delay="0"/>
                                          </p:stCondLst>
                                        </p:cTn>
                                        <p:tgtEl>
                                          <p:spTgt spid="5126"/>
                                        </p:tgtEl>
                                        <p:attrNameLst>
                                          <p:attrName>style.visibility</p:attrName>
                                        </p:attrNameLst>
                                      </p:cBhvr>
                                      <p:to>
                                        <p:strVal val="visible"/>
                                      </p:to>
                                    </p:set>
                                    <p:animEffect transition="in" filter="blinds(horizontal)">
                                      <p:cBhvr>
                                        <p:cTn id="10"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图片 5">
            <a:extLst>
              <a:ext uri="{FF2B5EF4-FFF2-40B4-BE49-F238E27FC236}">
                <a16:creationId xmlns:a16="http://schemas.microsoft.com/office/drawing/2014/main" id="{1A486D35-6452-45F4-BB25-EDD88724BC28}"/>
              </a:ext>
            </a:extLst>
          </p:cNvPr>
          <p:cNvPicPr>
            <a:picLocks noChangeAspect="1" noChangeArrowheads="1"/>
          </p:cNvPicPr>
          <p:nvPr/>
        </p:nvPicPr>
        <p:blipFill>
          <a:blip r:embed="rId2">
            <a:lum bright="-24000" contrast="48000"/>
            <a:extLst>
              <a:ext uri="{28A0092B-C50C-407E-A947-70E740481C1C}">
                <a14:useLocalDpi xmlns:a14="http://schemas.microsoft.com/office/drawing/2010/main" val="0"/>
              </a:ext>
            </a:extLst>
          </a:blip>
          <a:srcRect b="493"/>
          <a:stretch>
            <a:fillRect/>
          </a:stretch>
        </p:blipFill>
        <p:spPr bwMode="auto">
          <a:xfrm>
            <a:off x="1387079" y="788194"/>
            <a:ext cx="1483519" cy="3968354"/>
          </a:xfrm>
          <a:prstGeom prst="rect">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6147" name="图片 8">
            <a:extLst>
              <a:ext uri="{FF2B5EF4-FFF2-40B4-BE49-F238E27FC236}">
                <a16:creationId xmlns:a16="http://schemas.microsoft.com/office/drawing/2014/main" id="{7EF5F35F-F81B-4DB0-A6A2-6A9EC97AD523}"/>
              </a:ext>
            </a:extLst>
          </p:cNvPr>
          <p:cNvPicPr>
            <a:picLocks noChangeAspect="1" noChangeArrowheads="1"/>
          </p:cNvPicPr>
          <p:nvPr/>
        </p:nvPicPr>
        <p:blipFill>
          <a:blip r:embed="rId3">
            <a:lum bright="-24000" contrast="48000"/>
            <a:extLst>
              <a:ext uri="{28A0092B-C50C-407E-A947-70E740481C1C}">
                <a14:useLocalDpi xmlns:a14="http://schemas.microsoft.com/office/drawing/2010/main" val="0"/>
              </a:ext>
            </a:extLst>
          </a:blip>
          <a:srcRect b="1152"/>
          <a:stretch>
            <a:fillRect/>
          </a:stretch>
        </p:blipFill>
        <p:spPr bwMode="auto">
          <a:xfrm>
            <a:off x="3168254" y="784622"/>
            <a:ext cx="1469231" cy="3971925"/>
          </a:xfrm>
          <a:prstGeom prst="rect">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8196" name="内容占位符 2">
            <a:extLst>
              <a:ext uri="{FF2B5EF4-FFF2-40B4-BE49-F238E27FC236}">
                <a16:creationId xmlns:a16="http://schemas.microsoft.com/office/drawing/2014/main" id="{740AA52D-C852-45E8-9B0E-932F60BEAE7F}"/>
              </a:ext>
            </a:extLst>
          </p:cNvPr>
          <p:cNvSpPr>
            <a:spLocks noGrp="1"/>
          </p:cNvSpPr>
          <p:nvPr/>
        </p:nvSpPr>
        <p:spPr>
          <a:xfrm>
            <a:off x="4929187" y="788194"/>
            <a:ext cx="2728913" cy="3968354"/>
          </a:xfrm>
          <a:prstGeom prst="rect">
            <a:avLst/>
          </a:prstGeom>
          <a:noFill/>
          <a:ln>
            <a:solidFill>
              <a:srgbClr val="00B050"/>
            </a:solidFill>
            <a:miter lim="800000"/>
          </a:ln>
        </p:spPr>
        <p:txBody>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比较运动快慢的方法：</a:t>
            </a:r>
          </a:p>
          <a:p>
            <a:endPar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endParaRPr>
          </a:p>
          <a:p>
            <a:r>
              <a:rPr lang="en-US" altLang="zh-CN"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1.</a:t>
            </a:r>
            <a:r>
              <a:rPr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如左图，让两纸锥</a:t>
            </a:r>
            <a:r>
              <a:rPr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宋体" pitchFamily="2" charset="-122"/>
              </a:rPr>
              <a:t>同时从同一高度由静止释放</a:t>
            </a:r>
            <a:r>
              <a:rPr lang="en-US" altLang="zh-CN"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，记录并比较它们到达地面所用的时间（</a:t>
            </a:r>
            <a:r>
              <a:rPr lang="en-US" altLang="zh-CN"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宋体" pitchFamily="2" charset="-122"/>
              </a:rPr>
              <a:t>下落的高度相同</a:t>
            </a:r>
            <a:r>
              <a:rPr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a:t>
            </a:r>
          </a:p>
          <a:p>
            <a:endParaRPr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endParaRPr>
          </a:p>
          <a:p>
            <a:r>
              <a:rPr lang="en-US" altLang="zh-CN"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2.</a:t>
            </a:r>
            <a:r>
              <a:rPr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如右图，让两纸锥</a:t>
            </a:r>
            <a:r>
              <a:rPr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宋体" pitchFamily="2" charset="-122"/>
              </a:rPr>
              <a:t>同时从同一高度由静止释放</a:t>
            </a:r>
            <a:r>
              <a:rPr lang="en-US" altLang="zh-CN" b="1">
                <a:ln w="9525" cap="flat" cmpd="sng" algn="ctr">
                  <a:noFill/>
                  <a:prstDash val="solid"/>
                  <a:round/>
                  <a:headEnd type="none" w="med" len="med"/>
                  <a:tailEnd type="none" w="med" len="med"/>
                </a:ln>
                <a:solidFill>
                  <a:srgbClr val="00B050"/>
                </a:solidFill>
                <a:latin typeface="楷体" panose="02010609060101010101" pitchFamily="49" charset="-122"/>
                <a:ea typeface="楷体" panose="02010609060101010101" pitchFamily="49" charset="-122"/>
                <a:sym typeface="宋体" pitchFamily="2" charset="-122"/>
              </a:rPr>
              <a:t>，</a:t>
            </a:r>
            <a:r>
              <a:rPr lang="en-US" altLang="zh-CN"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观察并比较它们在下落过程中运动的距离（</a:t>
            </a:r>
            <a:r>
              <a:rPr lang="en-US" altLang="zh-CN" b="1">
                <a:ln w="9525" cap="flat" cmpd="sng" algn="ctr">
                  <a:noFill/>
                  <a:prstDash val="solid"/>
                  <a:round/>
                  <a:headEnd type="none" w="med" len="med"/>
                  <a:tailEnd type="none" w="med" len="med"/>
                </a:ln>
                <a:solidFill>
                  <a:srgbClr val="FF0000"/>
                </a:solidFill>
                <a:latin typeface="楷体" panose="02010609060101010101" pitchFamily="49" charset="-122"/>
                <a:ea typeface="楷体" panose="02010609060101010101" pitchFamily="49" charset="-122"/>
                <a:sym typeface="宋体" pitchFamily="2" charset="-122"/>
              </a:rPr>
              <a:t>下落的时间相同</a:t>
            </a:r>
            <a:r>
              <a:rPr b="1">
                <a:ln w="9525" cap="flat" cmpd="sng" algn="ctr">
                  <a:noFill/>
                  <a:prstDash val="solid"/>
                  <a:round/>
                  <a:headEnd type="none" w="med" len="med"/>
                  <a:tailEnd type="none" w="med" len="med"/>
                </a:ln>
                <a:solidFill>
                  <a:srgbClr val="000000"/>
                </a:solidFill>
                <a:latin typeface="楷体" panose="02010609060101010101" pitchFamily="49" charset="-122"/>
                <a:ea typeface="楷体" panose="02010609060101010101" pitchFamily="49" charset="-122"/>
                <a:sym typeface="宋体" pitchFamily="2" charset="-122"/>
              </a:rPr>
              <a:t>）；</a:t>
            </a:r>
            <a:endParaRPr lang="en-US" altLang="zh-CN" b="1">
              <a:solidFill>
                <a:srgbClr val="00B050"/>
              </a:solidFill>
              <a:latin typeface="楷体" panose="02010609060101010101" pitchFamily="49" charset="-122"/>
              <a:ea typeface="楷体" panose="02010609060101010101" pitchFamily="49" charset="-122"/>
              <a:sym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内容占位符 2">
            <a:extLst>
              <a:ext uri="{FF2B5EF4-FFF2-40B4-BE49-F238E27FC236}">
                <a16:creationId xmlns:a16="http://schemas.microsoft.com/office/drawing/2014/main" id="{09CC947E-CE87-4909-A560-6E563B592514}"/>
              </a:ext>
            </a:extLst>
          </p:cNvPr>
          <p:cNvSpPr>
            <a:spLocks noGrp="1" noChangeArrowheads="1"/>
          </p:cNvSpPr>
          <p:nvPr/>
        </p:nvSpPr>
        <p:spPr bwMode="auto">
          <a:xfrm>
            <a:off x="1169194" y="575072"/>
            <a:ext cx="57245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zh-CN" altLang="en-US" sz="2400" b="1">
                <a:solidFill>
                  <a:srgbClr val="333399"/>
                </a:solidFill>
                <a:latin typeface="黑体" panose="02010609060101010101" pitchFamily="49" charset="-122"/>
                <a:ea typeface="黑体" panose="02010609060101010101" pitchFamily="49" charset="-122"/>
              </a:rPr>
              <a:t>【议一议】</a:t>
            </a:r>
            <a:endParaRPr lang="zh-CN" altLang="en-US" b="1">
              <a:latin typeface="楷体" panose="02010609060101010101" pitchFamily="49" charset="-122"/>
              <a:ea typeface="楷体" panose="02010609060101010101" pitchFamily="49" charset="-122"/>
            </a:endParaRPr>
          </a:p>
        </p:txBody>
      </p:sp>
      <p:sp>
        <p:nvSpPr>
          <p:cNvPr id="7171" name="内容占位符 2">
            <a:extLst>
              <a:ext uri="{FF2B5EF4-FFF2-40B4-BE49-F238E27FC236}">
                <a16:creationId xmlns:a16="http://schemas.microsoft.com/office/drawing/2014/main" id="{70263EA9-8FF3-44CC-9304-3304FE272A4D}"/>
              </a:ext>
            </a:extLst>
          </p:cNvPr>
          <p:cNvSpPr>
            <a:spLocks noGrp="1" noChangeArrowheads="1"/>
          </p:cNvSpPr>
          <p:nvPr/>
        </p:nvSpPr>
        <p:spPr bwMode="auto">
          <a:xfrm>
            <a:off x="1383506" y="1243013"/>
            <a:ext cx="6201966" cy="3374231"/>
          </a:xfrm>
          <a:prstGeom prst="rect">
            <a:avLst/>
          </a:prstGeom>
          <a:noFill/>
          <a:ln w="9525"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altLang="zh-CN" sz="2100" b="1">
                <a:latin typeface="黑体" panose="02010609060101010101" pitchFamily="49" charset="-122"/>
                <a:ea typeface="黑体" panose="02010609060101010101" pitchFamily="49" charset="-122"/>
                <a:sym typeface="宋体" panose="02010600030101010101" pitchFamily="2" charset="-122"/>
              </a:rPr>
              <a:t>1.</a:t>
            </a:r>
            <a:r>
              <a:rPr lang="zh-CN" altLang="en-US" sz="2100" b="1">
                <a:latin typeface="黑体" panose="02010609060101010101" pitchFamily="49" charset="-122"/>
                <a:ea typeface="黑体" panose="02010609060101010101" pitchFamily="49" charset="-122"/>
                <a:sym typeface="宋体" panose="02010600030101010101" pitchFamily="2" charset="-122"/>
              </a:rPr>
              <a:t>通过刚才的学习，我们知道可以用两种方法比较物体运动的快慢：</a:t>
            </a:r>
          </a:p>
          <a:p>
            <a:r>
              <a:rPr lang="en-US" altLang="zh-CN" sz="2100" b="1">
                <a:latin typeface="黑体" panose="02010609060101010101" pitchFamily="49" charset="-122"/>
                <a:ea typeface="黑体" panose="02010609060101010101" pitchFamily="49" charset="-122"/>
                <a:sym typeface="宋体" panose="02010600030101010101" pitchFamily="2" charset="-122"/>
              </a:rPr>
              <a:t>  </a:t>
            </a:r>
            <a:r>
              <a:rPr lang="en-US" altLang="zh-CN" sz="2100" b="1">
                <a:solidFill>
                  <a:srgbClr val="FF0000"/>
                </a:solidFill>
                <a:latin typeface="黑体" panose="02010609060101010101" pitchFamily="49" charset="-122"/>
                <a:ea typeface="黑体" panose="02010609060101010101" pitchFamily="49" charset="-122"/>
                <a:sym typeface="宋体" panose="02010600030101010101" pitchFamily="2" charset="-122"/>
              </a:rPr>
              <a:t>a.</a:t>
            </a:r>
            <a:r>
              <a:rPr lang="zh-CN" altLang="en-US" sz="2100" b="1">
                <a:solidFill>
                  <a:srgbClr val="FF0000"/>
                </a:solidFill>
                <a:latin typeface="黑体" panose="02010609060101010101" pitchFamily="49" charset="-122"/>
                <a:ea typeface="黑体" panose="02010609060101010101" pitchFamily="49" charset="-122"/>
                <a:sym typeface="宋体" panose="02010600030101010101" pitchFamily="2" charset="-122"/>
              </a:rPr>
              <a:t>通过相同的路程，比较所用的时间</a:t>
            </a:r>
          </a:p>
          <a:p>
            <a:r>
              <a:rPr lang="en-US" altLang="zh-CN" sz="2100" b="1">
                <a:solidFill>
                  <a:srgbClr val="FF0000"/>
                </a:solidFill>
                <a:latin typeface="黑体" panose="02010609060101010101" pitchFamily="49" charset="-122"/>
                <a:ea typeface="黑体" panose="02010609060101010101" pitchFamily="49" charset="-122"/>
                <a:sym typeface="宋体" panose="02010600030101010101" pitchFamily="2" charset="-122"/>
              </a:rPr>
              <a:t>  b.</a:t>
            </a:r>
            <a:r>
              <a:rPr lang="zh-CN" altLang="en-US" sz="2100" b="1">
                <a:solidFill>
                  <a:srgbClr val="FF0000"/>
                </a:solidFill>
                <a:latin typeface="黑体" panose="02010609060101010101" pitchFamily="49" charset="-122"/>
                <a:ea typeface="黑体" panose="02010609060101010101" pitchFamily="49" charset="-122"/>
                <a:sym typeface="宋体" panose="02010600030101010101" pitchFamily="2" charset="-122"/>
              </a:rPr>
              <a:t>经过相同的时间，比较通过的路程</a:t>
            </a:r>
          </a:p>
          <a:p>
            <a:endParaRPr lang="zh-CN" altLang="en-US" sz="2100" b="1">
              <a:solidFill>
                <a:srgbClr val="FF0000"/>
              </a:solidFill>
              <a:latin typeface="黑体" panose="02010609060101010101" pitchFamily="49" charset="-122"/>
              <a:ea typeface="黑体" panose="02010609060101010101" pitchFamily="49" charset="-122"/>
              <a:sym typeface="宋体" panose="02010600030101010101" pitchFamily="2" charset="-122"/>
            </a:endParaRPr>
          </a:p>
          <a:p>
            <a:r>
              <a:rPr lang="en-US" altLang="zh-CN" sz="2100" b="1">
                <a:latin typeface="黑体" panose="02010609060101010101" pitchFamily="49" charset="-122"/>
                <a:ea typeface="黑体" panose="02010609060101010101" pitchFamily="49" charset="-122"/>
                <a:sym typeface="宋体" panose="02010600030101010101" pitchFamily="2" charset="-122"/>
              </a:rPr>
              <a:t>2.</a:t>
            </a:r>
            <a:r>
              <a:rPr lang="zh-CN" altLang="en-US" sz="2100" b="1">
                <a:latin typeface="黑体" panose="02010609060101010101" pitchFamily="49" charset="-122"/>
                <a:ea typeface="黑体" panose="02010609060101010101" pitchFamily="49" charset="-122"/>
                <a:sym typeface="宋体" panose="02010600030101010101" pitchFamily="2" charset="-122"/>
              </a:rPr>
              <a:t>如果两个物体</a:t>
            </a:r>
            <a:r>
              <a:rPr lang="zh-CN" altLang="en-US" sz="2100" b="1">
                <a:solidFill>
                  <a:srgbClr val="00B050"/>
                </a:solidFill>
                <a:latin typeface="黑体" panose="02010609060101010101" pitchFamily="49" charset="-122"/>
                <a:ea typeface="黑体" panose="02010609060101010101" pitchFamily="49" charset="-122"/>
                <a:sym typeface="宋体" panose="02010600030101010101" pitchFamily="2" charset="-122"/>
              </a:rPr>
              <a:t>运动的</a:t>
            </a:r>
            <a:r>
              <a:rPr lang="zh-CN" altLang="en-US" sz="2100" b="1">
                <a:solidFill>
                  <a:srgbClr val="FF0000"/>
                </a:solidFill>
                <a:latin typeface="黑体" panose="02010609060101010101" pitchFamily="49" charset="-122"/>
                <a:ea typeface="黑体" panose="02010609060101010101" pitchFamily="49" charset="-122"/>
                <a:sym typeface="宋体" panose="02010600030101010101" pitchFamily="2" charset="-122"/>
              </a:rPr>
              <a:t>路程</a:t>
            </a:r>
            <a:r>
              <a:rPr lang="zh-CN" altLang="en-US" sz="2100" b="1">
                <a:solidFill>
                  <a:srgbClr val="00B050"/>
                </a:solidFill>
                <a:latin typeface="黑体" panose="02010609060101010101" pitchFamily="49" charset="-122"/>
                <a:ea typeface="黑体" panose="02010609060101010101" pitchFamily="49" charset="-122"/>
                <a:sym typeface="宋体" panose="02010600030101010101" pitchFamily="2" charset="-122"/>
              </a:rPr>
              <a:t>和所用的</a:t>
            </a:r>
            <a:r>
              <a:rPr lang="zh-CN" altLang="en-US" sz="2100" b="1">
                <a:solidFill>
                  <a:srgbClr val="FF0000"/>
                </a:solidFill>
                <a:latin typeface="黑体" panose="02010609060101010101" pitchFamily="49" charset="-122"/>
                <a:ea typeface="黑体" panose="02010609060101010101" pitchFamily="49" charset="-122"/>
                <a:sym typeface="宋体" panose="02010600030101010101" pitchFamily="2" charset="-122"/>
              </a:rPr>
              <a:t>时间</a:t>
            </a:r>
            <a:r>
              <a:rPr lang="zh-CN" altLang="en-US" sz="2100" b="1">
                <a:solidFill>
                  <a:srgbClr val="00B050"/>
                </a:solidFill>
                <a:latin typeface="黑体" panose="02010609060101010101" pitchFamily="49" charset="-122"/>
                <a:ea typeface="黑体" panose="02010609060101010101" pitchFamily="49" charset="-122"/>
                <a:sym typeface="宋体" panose="02010600030101010101" pitchFamily="2" charset="-122"/>
              </a:rPr>
              <a:t>都不相同</a:t>
            </a:r>
            <a:r>
              <a:rPr lang="zh-CN" altLang="en-US" sz="2100" b="1">
                <a:latin typeface="黑体" panose="02010609060101010101" pitchFamily="49" charset="-122"/>
                <a:ea typeface="黑体" panose="02010609060101010101" pitchFamily="49" charset="-122"/>
                <a:sym typeface="宋体" panose="02010600030101010101" pitchFamily="2" charset="-122"/>
              </a:rPr>
              <a:t>，我们又该如何比较运动的快慢呢？</a:t>
            </a:r>
          </a:p>
          <a:p>
            <a:r>
              <a:rPr lang="zh-CN" altLang="en-US" sz="2100" b="1">
                <a:solidFill>
                  <a:srgbClr val="FF0000"/>
                </a:solidFill>
                <a:latin typeface="黑体" panose="02010609060101010101" pitchFamily="49" charset="-122"/>
                <a:ea typeface="黑体" panose="02010609060101010101" pitchFamily="49" charset="-122"/>
                <a:sym typeface="宋体" panose="02010600030101010101" pitchFamily="2" charset="-122"/>
              </a:rPr>
              <a:t>例如：</a:t>
            </a:r>
            <a:r>
              <a:rPr lang="zh-CN" altLang="en-US" sz="2100" b="1">
                <a:latin typeface="楷体" panose="02010609060101010101" pitchFamily="49" charset="-122"/>
                <a:ea typeface="楷体" panose="02010609060101010101" pitchFamily="49" charset="-122"/>
                <a:sym typeface="宋体" panose="02010600030101010101" pitchFamily="2" charset="-122"/>
              </a:rPr>
              <a:t>小明家距学校</a:t>
            </a:r>
            <a:r>
              <a:rPr lang="en-US" altLang="zh-CN" sz="2100" b="1">
                <a:latin typeface="楷体" panose="02010609060101010101" pitchFamily="49" charset="-122"/>
                <a:ea typeface="楷体" panose="02010609060101010101" pitchFamily="49" charset="-122"/>
                <a:sym typeface="宋体" panose="02010600030101010101" pitchFamily="2" charset="-122"/>
              </a:rPr>
              <a:t>1500m</a:t>
            </a:r>
            <a:r>
              <a:rPr lang="zh-CN" altLang="en-US" sz="2100" b="1">
                <a:latin typeface="楷体" panose="02010609060101010101" pitchFamily="49" charset="-122"/>
                <a:ea typeface="楷体" panose="02010609060101010101" pitchFamily="49" charset="-122"/>
                <a:sym typeface="宋体" panose="02010600030101010101" pitchFamily="2" charset="-122"/>
              </a:rPr>
              <a:t>，早上</a:t>
            </a:r>
            <a:r>
              <a:rPr lang="en-US" altLang="zh-CN" sz="2100" b="1">
                <a:latin typeface="楷体" panose="02010609060101010101" pitchFamily="49" charset="-122"/>
                <a:ea typeface="楷体" panose="02010609060101010101" pitchFamily="49" charset="-122"/>
                <a:sym typeface="宋体" panose="02010600030101010101" pitchFamily="2" charset="-122"/>
              </a:rPr>
              <a:t>7</a:t>
            </a:r>
            <a:r>
              <a:rPr lang="zh-CN" altLang="en-US" sz="2100" b="1">
                <a:latin typeface="楷体" panose="02010609060101010101" pitchFamily="49" charset="-122"/>
                <a:ea typeface="楷体" panose="02010609060101010101" pitchFamily="49" charset="-122"/>
                <a:sym typeface="宋体" panose="02010600030101010101" pitchFamily="2" charset="-122"/>
              </a:rPr>
              <a:t>：</a:t>
            </a:r>
            <a:r>
              <a:rPr lang="en-US" altLang="zh-CN" sz="2100" b="1">
                <a:latin typeface="楷体" panose="02010609060101010101" pitchFamily="49" charset="-122"/>
                <a:ea typeface="楷体" panose="02010609060101010101" pitchFamily="49" charset="-122"/>
                <a:sym typeface="宋体" panose="02010600030101010101" pitchFamily="2" charset="-122"/>
              </a:rPr>
              <a:t>45</a:t>
            </a:r>
            <a:r>
              <a:rPr lang="zh-CN" altLang="en-US" sz="2100" b="1">
                <a:latin typeface="楷体" panose="02010609060101010101" pitchFamily="49" charset="-122"/>
                <a:ea typeface="楷体" panose="02010609060101010101" pitchFamily="49" charset="-122"/>
                <a:sym typeface="宋体" panose="02010600030101010101" pitchFamily="2" charset="-122"/>
              </a:rPr>
              <a:t>从家出发；小华家距学校</a:t>
            </a:r>
            <a:r>
              <a:rPr lang="en-US" altLang="zh-CN" sz="2100" b="1">
                <a:latin typeface="楷体" panose="02010609060101010101" pitchFamily="49" charset="-122"/>
                <a:ea typeface="楷体" panose="02010609060101010101" pitchFamily="49" charset="-122"/>
                <a:sym typeface="宋体" panose="02010600030101010101" pitchFamily="2" charset="-122"/>
              </a:rPr>
              <a:t>1800m</a:t>
            </a:r>
            <a:r>
              <a:rPr lang="zh-CN" altLang="en-US" sz="2100" b="1">
                <a:latin typeface="楷体" panose="02010609060101010101" pitchFamily="49" charset="-122"/>
                <a:ea typeface="楷体" panose="02010609060101010101" pitchFamily="49" charset="-122"/>
                <a:sym typeface="宋体" panose="02010600030101010101" pitchFamily="2" charset="-122"/>
              </a:rPr>
              <a:t>，早上</a:t>
            </a:r>
            <a:r>
              <a:rPr lang="en-US" altLang="zh-CN" sz="2100" b="1">
                <a:latin typeface="楷体" panose="02010609060101010101" pitchFamily="49" charset="-122"/>
                <a:ea typeface="楷体" panose="02010609060101010101" pitchFamily="49" charset="-122"/>
                <a:sym typeface="宋体" panose="02010600030101010101" pitchFamily="2" charset="-122"/>
              </a:rPr>
              <a:t>7</a:t>
            </a:r>
            <a:r>
              <a:rPr lang="zh-CN" altLang="en-US" sz="2100" b="1">
                <a:latin typeface="楷体" panose="02010609060101010101" pitchFamily="49" charset="-122"/>
                <a:ea typeface="楷体" panose="02010609060101010101" pitchFamily="49" charset="-122"/>
                <a:sym typeface="宋体" panose="02010600030101010101" pitchFamily="2" charset="-122"/>
              </a:rPr>
              <a:t>：</a:t>
            </a:r>
            <a:r>
              <a:rPr lang="en-US" altLang="zh-CN" sz="2100" b="1">
                <a:latin typeface="楷体" panose="02010609060101010101" pitchFamily="49" charset="-122"/>
                <a:ea typeface="楷体" panose="02010609060101010101" pitchFamily="49" charset="-122"/>
                <a:sym typeface="宋体" panose="02010600030101010101" pitchFamily="2" charset="-122"/>
              </a:rPr>
              <a:t>40</a:t>
            </a:r>
            <a:r>
              <a:rPr lang="zh-CN" altLang="en-US" sz="2100" b="1">
                <a:latin typeface="楷体" panose="02010609060101010101" pitchFamily="49" charset="-122"/>
                <a:ea typeface="楷体" panose="02010609060101010101" pitchFamily="49" charset="-122"/>
                <a:sym typeface="宋体" panose="02010600030101010101" pitchFamily="2" charset="-122"/>
              </a:rPr>
              <a:t>从家出发；它们均在</a:t>
            </a:r>
            <a:r>
              <a:rPr lang="en-US" altLang="zh-CN" sz="2100" b="1">
                <a:latin typeface="楷体" panose="02010609060101010101" pitchFamily="49" charset="-122"/>
                <a:ea typeface="楷体" panose="02010609060101010101" pitchFamily="49" charset="-122"/>
                <a:sym typeface="宋体" panose="02010600030101010101" pitchFamily="2" charset="-122"/>
              </a:rPr>
              <a:t>8</a:t>
            </a:r>
            <a:r>
              <a:rPr lang="zh-CN" altLang="en-US" sz="2100" b="1">
                <a:latin typeface="楷体" panose="02010609060101010101" pitchFamily="49" charset="-122"/>
                <a:ea typeface="楷体" panose="02010609060101010101" pitchFamily="49" charset="-122"/>
                <a:sym typeface="宋体" panose="02010600030101010101" pitchFamily="2" charset="-122"/>
              </a:rPr>
              <a:t>：</a:t>
            </a:r>
            <a:r>
              <a:rPr lang="en-US" altLang="zh-CN" sz="2100" b="1">
                <a:latin typeface="楷体" panose="02010609060101010101" pitchFamily="49" charset="-122"/>
                <a:ea typeface="楷体" panose="02010609060101010101" pitchFamily="49" charset="-122"/>
                <a:sym typeface="宋体" panose="02010600030101010101" pitchFamily="2" charset="-122"/>
              </a:rPr>
              <a:t>00</a:t>
            </a:r>
            <a:r>
              <a:rPr lang="zh-CN" altLang="en-US" sz="2100" b="1">
                <a:latin typeface="楷体" panose="02010609060101010101" pitchFamily="49" charset="-122"/>
                <a:ea typeface="楷体" panose="02010609060101010101" pitchFamily="49" charset="-122"/>
                <a:sym typeface="宋体" panose="02010600030101010101" pitchFamily="2" charset="-122"/>
              </a:rPr>
              <a:t>到达学校，你能算出谁运动的快吗？</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内容占位符 2">
            <a:extLst>
              <a:ext uri="{FF2B5EF4-FFF2-40B4-BE49-F238E27FC236}">
                <a16:creationId xmlns:a16="http://schemas.microsoft.com/office/drawing/2014/main" id="{9520DAA5-12FC-4EF4-9AEB-0BC1899E4D58}"/>
              </a:ext>
            </a:extLst>
          </p:cNvPr>
          <p:cNvSpPr>
            <a:spLocks noGrp="1" noChangeArrowheads="1"/>
          </p:cNvSpPr>
          <p:nvPr/>
        </p:nvSpPr>
        <p:spPr bwMode="auto">
          <a:xfrm>
            <a:off x="1383507" y="1028701"/>
            <a:ext cx="6022181" cy="735806"/>
          </a:xfrm>
          <a:prstGeom prst="rect">
            <a:avLst/>
          </a:prstGeom>
          <a:noFill/>
          <a:ln w="9525"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zh-CN" altLang="en-US" sz="2400" b="1">
                <a:solidFill>
                  <a:srgbClr val="FF0000"/>
                </a:solidFill>
                <a:latin typeface="黑体" panose="02010609060101010101" pitchFamily="49" charset="-122"/>
                <a:ea typeface="黑体" panose="02010609060101010101" pitchFamily="49" charset="-122"/>
                <a:sym typeface="宋体" panose="02010600030101010101" pitchFamily="2" charset="-122"/>
              </a:rPr>
              <a:t>思路：</a:t>
            </a:r>
          </a:p>
          <a:p>
            <a:r>
              <a:rPr lang="zh-CN" altLang="en-US" b="1">
                <a:latin typeface="黑体" panose="02010609060101010101" pitchFamily="49" charset="-122"/>
                <a:ea typeface="黑体" panose="02010609060101010101" pitchFamily="49" charset="-122"/>
                <a:sym typeface="宋体" panose="02010600030101010101" pitchFamily="2" charset="-122"/>
              </a:rPr>
              <a:t>算出他们</a:t>
            </a:r>
            <a:r>
              <a:rPr lang="zh-CN" altLang="en-US" b="1">
                <a:solidFill>
                  <a:srgbClr val="FF0000"/>
                </a:solidFill>
                <a:latin typeface="黑体" panose="02010609060101010101" pitchFamily="49" charset="-122"/>
                <a:ea typeface="黑体" panose="02010609060101010101" pitchFamily="49" charset="-122"/>
                <a:sym typeface="宋体" panose="02010600030101010101" pitchFamily="2" charset="-122"/>
              </a:rPr>
              <a:t>每分钟通过的路程</a:t>
            </a:r>
            <a:r>
              <a:rPr lang="zh-CN" altLang="en-US" b="1">
                <a:latin typeface="黑体" panose="02010609060101010101" pitchFamily="49" charset="-122"/>
                <a:ea typeface="黑体" panose="02010609060101010101" pitchFamily="49" charset="-122"/>
                <a:sym typeface="宋体" panose="02010600030101010101" pitchFamily="2" charset="-122"/>
              </a:rPr>
              <a:t>，就可以比较出谁运动的快；</a:t>
            </a:r>
          </a:p>
        </p:txBody>
      </p:sp>
      <p:pic>
        <p:nvPicPr>
          <p:cNvPr id="8195" name="图片 4">
            <a:extLst>
              <a:ext uri="{FF2B5EF4-FFF2-40B4-BE49-F238E27FC236}">
                <a16:creationId xmlns:a16="http://schemas.microsoft.com/office/drawing/2014/main" id="{EC21E41C-0F38-4C0A-956D-2274C06E9134}"/>
              </a:ext>
            </a:extLst>
          </p:cNvPr>
          <p:cNvPicPr>
            <a:picLocks noChangeAspect="1" noChangeArrowheads="1"/>
          </p:cNvPicPr>
          <p:nvPr/>
        </p:nvPicPr>
        <p:blipFill>
          <a:blip r:embed="rId2">
            <a:lum bright="-12000" contrast="30000"/>
            <a:extLst>
              <a:ext uri="{28A0092B-C50C-407E-A947-70E740481C1C}">
                <a14:useLocalDpi xmlns:a14="http://schemas.microsoft.com/office/drawing/2010/main" val="0"/>
              </a:ext>
            </a:extLst>
          </a:blip>
          <a:srcRect/>
          <a:stretch>
            <a:fillRect/>
          </a:stretch>
        </p:blipFill>
        <p:spPr bwMode="auto">
          <a:xfrm>
            <a:off x="2703910" y="1924051"/>
            <a:ext cx="3351609" cy="2127647"/>
          </a:xfrm>
          <a:prstGeom prst="rect">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10244" name="内容占位符 2">
            <a:extLst>
              <a:ext uri="{FF2B5EF4-FFF2-40B4-BE49-F238E27FC236}">
                <a16:creationId xmlns:a16="http://schemas.microsoft.com/office/drawing/2014/main" id="{90F25FD8-601F-45A1-90B5-56FEDF0E545E}"/>
              </a:ext>
            </a:extLst>
          </p:cNvPr>
          <p:cNvSpPr>
            <a:spLocks noGrp="1"/>
          </p:cNvSpPr>
          <p:nvPr/>
        </p:nvSpPr>
        <p:spPr>
          <a:xfrm>
            <a:off x="1383507" y="4244578"/>
            <a:ext cx="6022181" cy="736997"/>
          </a:xfrm>
          <a:prstGeom prst="rect">
            <a:avLst/>
          </a:prstGeom>
          <a:noFill/>
          <a:ln>
            <a:solidFill>
              <a:srgbClr val="00B050"/>
            </a:solidFill>
            <a:miter lim="800000"/>
          </a:ln>
        </p:spPr>
        <p:txBody>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lang="en-US" altLang="zh-CN"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    </a:t>
            </a:r>
            <a:r>
              <a:rPr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通过求出</a:t>
            </a:r>
            <a:r>
              <a:rPr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路程与时间的比值</a:t>
            </a:r>
            <a:r>
              <a:rPr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，我们可以看出，小明每分钟通过的路程大，小明运动的快！</a:t>
            </a:r>
            <a:endParaRPr sz="2100" b="1">
              <a:solidFill>
                <a:srgbClr val="00B050"/>
              </a:solidFill>
              <a:latin typeface="黑体" pitchFamily="49" charset="-122"/>
              <a:ea typeface="黑体" pitchFamily="49" charset="-122"/>
              <a:sym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linds(horizontal)">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blinds(horizontal)">
                                      <p:cBhvr>
                                        <p:cTn id="1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内容占位符 2">
            <a:extLst>
              <a:ext uri="{FF2B5EF4-FFF2-40B4-BE49-F238E27FC236}">
                <a16:creationId xmlns:a16="http://schemas.microsoft.com/office/drawing/2014/main" id="{47F32BA8-7B3C-4326-A317-43F868483D98}"/>
              </a:ext>
            </a:extLst>
          </p:cNvPr>
          <p:cNvSpPr>
            <a:spLocks noGrp="1" noChangeArrowheads="1"/>
          </p:cNvSpPr>
          <p:nvPr/>
        </p:nvSpPr>
        <p:spPr bwMode="auto">
          <a:xfrm>
            <a:off x="1169194" y="575072"/>
            <a:ext cx="57245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zh-CN" altLang="en-US" sz="2400" b="1">
                <a:solidFill>
                  <a:srgbClr val="333399"/>
                </a:solidFill>
                <a:latin typeface="黑体" panose="02010609060101010101" pitchFamily="49" charset="-122"/>
                <a:ea typeface="黑体" panose="02010609060101010101" pitchFamily="49" charset="-122"/>
              </a:rPr>
              <a:t>【记一记】</a:t>
            </a:r>
            <a:endParaRPr lang="zh-CN" altLang="en-US" b="1">
              <a:latin typeface="楷体" panose="02010609060101010101" pitchFamily="49" charset="-122"/>
              <a:ea typeface="楷体" panose="02010609060101010101" pitchFamily="49" charset="-122"/>
            </a:endParaRPr>
          </a:p>
        </p:txBody>
      </p:sp>
      <p:sp>
        <p:nvSpPr>
          <p:cNvPr id="11267" name="内容占位符 2">
            <a:extLst>
              <a:ext uri="{FF2B5EF4-FFF2-40B4-BE49-F238E27FC236}">
                <a16:creationId xmlns:a16="http://schemas.microsoft.com/office/drawing/2014/main" id="{436B257F-8F8C-40BB-8E5B-BD6AD4E1A899}"/>
              </a:ext>
            </a:extLst>
          </p:cNvPr>
          <p:cNvSpPr>
            <a:spLocks noGrp="1"/>
          </p:cNvSpPr>
          <p:nvPr/>
        </p:nvSpPr>
        <p:spPr>
          <a:xfrm>
            <a:off x="1652587" y="1189435"/>
            <a:ext cx="5367338" cy="1163240"/>
          </a:xfrm>
          <a:prstGeom prst="rect">
            <a:avLst/>
          </a:prstGeom>
          <a:noFill/>
          <a:ln>
            <a:solidFill>
              <a:srgbClr val="00B050"/>
            </a:solidFill>
            <a:miter lim="800000"/>
          </a:ln>
        </p:spPr>
        <p:txBody>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1.</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在物理学中，我们把</a:t>
            </a:r>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r>
              <a:rPr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物体通过的</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路程</a:t>
            </a:r>
            <a:r>
              <a:rPr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与所用的</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时间</a:t>
            </a:r>
            <a:r>
              <a:rPr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的</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比值</a:t>
            </a:r>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定义为</a:t>
            </a:r>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速度</a:t>
            </a:r>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p>
          <a:p>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2.</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我们定义出</a:t>
            </a:r>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速度</a:t>
            </a:r>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这个物理量，就是用来</a:t>
            </a:r>
            <a:r>
              <a:rPr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表示物体运动的快慢</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endParaRPr b="1">
              <a:latin typeface="黑体" pitchFamily="49" charset="-122"/>
              <a:ea typeface="黑体" pitchFamily="49" charset="-122"/>
              <a:sym typeface="宋体" pitchFamily="2" charset="-122"/>
            </a:endParaRPr>
          </a:p>
        </p:txBody>
      </p:sp>
      <p:pic>
        <p:nvPicPr>
          <p:cNvPr id="9220" name="图片 2">
            <a:extLst>
              <a:ext uri="{FF2B5EF4-FFF2-40B4-BE49-F238E27FC236}">
                <a16:creationId xmlns:a16="http://schemas.microsoft.com/office/drawing/2014/main" id="{41BDC128-DF3A-43C0-88B6-1FC5806029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2587" y="2463404"/>
            <a:ext cx="5367338" cy="1168003"/>
          </a:xfrm>
          <a:prstGeom prst="rect">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9221" name="图片 3">
            <a:extLst>
              <a:ext uri="{FF2B5EF4-FFF2-40B4-BE49-F238E27FC236}">
                <a16:creationId xmlns:a16="http://schemas.microsoft.com/office/drawing/2014/main" id="{7811AB54-1EED-4E71-8D8A-DC7C083070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9017" y="3705225"/>
            <a:ext cx="5374481" cy="1185863"/>
          </a:xfrm>
          <a:prstGeom prst="rect">
            <a:avLst/>
          </a:prstGeom>
          <a:noFill/>
          <a:ln w="952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2">
            <a:extLst>
              <a:ext uri="{FF2B5EF4-FFF2-40B4-BE49-F238E27FC236}">
                <a16:creationId xmlns:a16="http://schemas.microsoft.com/office/drawing/2014/main" id="{4D327EA2-4F0E-4F18-B27A-800E2A659CB9}"/>
              </a:ext>
            </a:extLst>
          </p:cNvPr>
          <p:cNvSpPr>
            <a:spLocks noGrp="1" noChangeArrowheads="1"/>
          </p:cNvSpPr>
          <p:nvPr/>
        </p:nvSpPr>
        <p:spPr bwMode="auto">
          <a:xfrm>
            <a:off x="1169194" y="575072"/>
            <a:ext cx="60817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zh-CN" altLang="en-US" sz="2400" b="1">
                <a:solidFill>
                  <a:srgbClr val="333399"/>
                </a:solidFill>
                <a:latin typeface="黑体" panose="02010609060101010101" pitchFamily="49" charset="-122"/>
                <a:ea typeface="黑体" panose="02010609060101010101" pitchFamily="49" charset="-122"/>
              </a:rPr>
              <a:t>【记一记】</a:t>
            </a:r>
            <a:r>
              <a:rPr lang="zh-CN" altLang="en-US" b="1">
                <a:solidFill>
                  <a:srgbClr val="333399"/>
                </a:solidFill>
                <a:latin typeface="楷体" panose="02010609060101010101" pitchFamily="49" charset="-122"/>
                <a:ea typeface="楷体" panose="02010609060101010101" pitchFamily="49" charset="-122"/>
              </a:rPr>
              <a:t>一些常见的</a:t>
            </a:r>
            <a:r>
              <a:rPr lang="zh-CN" altLang="en-US" b="1">
                <a:solidFill>
                  <a:srgbClr val="FF0000"/>
                </a:solidFill>
                <a:latin typeface="楷体" panose="02010609060101010101" pitchFamily="49" charset="-122"/>
                <a:ea typeface="楷体" panose="02010609060101010101" pitchFamily="49" charset="-122"/>
              </a:rPr>
              <a:t>速度</a:t>
            </a:r>
            <a:r>
              <a:rPr lang="zh-CN" altLang="en-US" b="1">
                <a:solidFill>
                  <a:srgbClr val="333399"/>
                </a:solidFill>
                <a:latin typeface="楷体" panose="02010609060101010101" pitchFamily="49" charset="-122"/>
                <a:ea typeface="楷体" panose="02010609060101010101" pitchFamily="49" charset="-122"/>
              </a:rPr>
              <a:t>：</a:t>
            </a:r>
            <a:endParaRPr lang="zh-CN" altLang="en-US" b="1">
              <a:latin typeface="楷体" panose="02010609060101010101" pitchFamily="49" charset="-122"/>
              <a:ea typeface="楷体" panose="02010609060101010101" pitchFamily="49" charset="-122"/>
            </a:endParaRPr>
          </a:p>
        </p:txBody>
      </p:sp>
      <p:sp>
        <p:nvSpPr>
          <p:cNvPr id="12291" name="内容占位符 2">
            <a:extLst>
              <a:ext uri="{FF2B5EF4-FFF2-40B4-BE49-F238E27FC236}">
                <a16:creationId xmlns:a16="http://schemas.microsoft.com/office/drawing/2014/main" id="{A1DFA272-45FA-4E69-9297-75CAF1B3D0B6}"/>
              </a:ext>
            </a:extLst>
          </p:cNvPr>
          <p:cNvSpPr>
            <a:spLocks noGrp="1"/>
          </p:cNvSpPr>
          <p:nvPr/>
        </p:nvSpPr>
        <p:spPr>
          <a:xfrm>
            <a:off x="1437085" y="1243012"/>
            <a:ext cx="5813822" cy="1966913"/>
          </a:xfrm>
          <a:prstGeom prst="rect">
            <a:avLst/>
          </a:prstGeom>
          <a:noFill/>
          <a:ln>
            <a:solidFill>
              <a:srgbClr val="00B050"/>
            </a:solidFill>
            <a:miter lim="800000"/>
          </a:ln>
        </p:spPr>
        <p:txBody>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lang="en-US" altLang="zh-CN"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1.</a:t>
            </a:r>
            <a:r>
              <a:rPr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人步行的速度约为</a:t>
            </a:r>
            <a:r>
              <a:rPr lang="en-US" altLang="zh-CN"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1.4m/s</a:t>
            </a:r>
          </a:p>
          <a:p>
            <a:r>
              <a:rPr lang="en-US" altLang="zh-CN"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2.</a:t>
            </a:r>
            <a:r>
              <a:rPr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正常行驶的汽车速度约为</a:t>
            </a:r>
            <a:r>
              <a:rPr lang="en-US" altLang="zh-CN"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28m/s</a:t>
            </a:r>
          </a:p>
          <a:p>
            <a:r>
              <a:rPr lang="en-US" altLang="zh-CN"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3.</a:t>
            </a:r>
            <a:r>
              <a:rPr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正常飞行的飞机速度约为</a:t>
            </a:r>
            <a:r>
              <a:rPr lang="en-US" altLang="zh-CN"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220m/s</a:t>
            </a:r>
          </a:p>
          <a:p>
            <a:r>
              <a:rPr lang="en-US" altLang="zh-CN"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4.</a:t>
            </a:r>
            <a:r>
              <a:rPr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乌龟爬行的速度约为</a:t>
            </a:r>
            <a:r>
              <a:rPr lang="en-US" altLang="zh-CN"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0.02m/s</a:t>
            </a:r>
          </a:p>
          <a:p>
            <a:r>
              <a:rPr lang="en-US" altLang="zh-CN"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  </a:t>
            </a:r>
            <a:r>
              <a:rPr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物理意义：</a:t>
            </a:r>
            <a:r>
              <a:rPr lang="en-US" altLang="zh-CN"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a:t>
            </a:r>
            <a:r>
              <a:rPr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人步行的速度约为</a:t>
            </a:r>
            <a:r>
              <a:rPr lang="en-US" altLang="zh-CN"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1.4m/s”</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指的意思就是</a:t>
            </a:r>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r>
              <a:rPr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人步行时，</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每秒钟</a:t>
            </a:r>
            <a:r>
              <a:rPr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通过的路程约为</a:t>
            </a:r>
            <a:r>
              <a:rPr lang="en-US" altLang="zh-CN"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1.4</a:t>
            </a:r>
            <a:r>
              <a:rPr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米</a:t>
            </a:r>
            <a:r>
              <a:rPr lang="en-US" altLang="zh-CN"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r>
              <a:rPr b="1">
                <a:ln w="9525" cap="flat" cmpd="sng" algn="ctr">
                  <a:noFill/>
                  <a:prstDash val="solid"/>
                  <a:round/>
                  <a:headEnd type="none" w="med" len="med"/>
                  <a:tailEnd type="none" w="med" len="med"/>
                </a:ln>
                <a:solidFill>
                  <a:srgbClr val="000000"/>
                </a:solidFill>
                <a:latin typeface="黑体" pitchFamily="49" charset="-122"/>
                <a:ea typeface="黑体" pitchFamily="49" charset="-122"/>
                <a:sym typeface="宋体" pitchFamily="2" charset="-122"/>
              </a:rPr>
              <a:t>。</a:t>
            </a:r>
            <a:endParaRPr b="1">
              <a:latin typeface="黑体" pitchFamily="49" charset="-122"/>
              <a:ea typeface="黑体" pitchFamily="49" charset="-122"/>
              <a:sym typeface="宋体" pitchFamily="2" charset="-122"/>
            </a:endParaRPr>
          </a:p>
        </p:txBody>
      </p:sp>
      <p:sp>
        <p:nvSpPr>
          <p:cNvPr id="12292" name="内容占位符 2">
            <a:extLst>
              <a:ext uri="{FF2B5EF4-FFF2-40B4-BE49-F238E27FC236}">
                <a16:creationId xmlns:a16="http://schemas.microsoft.com/office/drawing/2014/main" id="{6350026A-939C-49DD-8A6A-7DCAC21778A8}"/>
              </a:ext>
            </a:extLst>
          </p:cNvPr>
          <p:cNvSpPr>
            <a:spLocks noGrp="1"/>
          </p:cNvSpPr>
          <p:nvPr/>
        </p:nvSpPr>
        <p:spPr>
          <a:xfrm>
            <a:off x="1437085" y="3651647"/>
            <a:ext cx="5813822" cy="995363"/>
          </a:xfrm>
          <a:prstGeom prst="rect">
            <a:avLst/>
          </a:prstGeom>
          <a:noFill/>
          <a:ln>
            <a:solidFill>
              <a:srgbClr val="00B050"/>
            </a:solidFill>
            <a:miter lim="800000"/>
          </a:ln>
        </p:spPr>
        <p:txBody>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itchFamily="34" charset="0"/>
                <a:ea typeface="宋体" pitchFamily="2" charset="-122"/>
              </a:defRPr>
            </a:lvl5pPr>
          </a:lstStyle>
          <a:p>
            <a:r>
              <a:rPr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还记得</a:t>
            </a:r>
            <a:r>
              <a:rPr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声音在空气中的传播速度</a:t>
            </a:r>
            <a:r>
              <a:rPr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吗？</a:t>
            </a:r>
          </a:p>
          <a:p>
            <a:r>
              <a:rPr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光在真空中的传播速度</a:t>
            </a:r>
            <a:r>
              <a:rPr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呢？</a:t>
            </a:r>
            <a:endParaRPr lang="en-US" altLang="zh-CN"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endParaRPr>
          </a:p>
          <a:p>
            <a:r>
              <a:rPr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你能把它们换算成</a:t>
            </a:r>
            <a:r>
              <a:rPr lang="en-US" altLang="zh-CN" sz="2100" b="1">
                <a:ln w="9525" cap="flat" cmpd="sng" algn="ctr">
                  <a:noFill/>
                  <a:prstDash val="solid"/>
                  <a:round/>
                  <a:headEnd type="none" w="med" len="med"/>
                  <a:tailEnd type="none" w="med" len="med"/>
                </a:ln>
                <a:solidFill>
                  <a:srgbClr val="FF0000"/>
                </a:solidFill>
                <a:latin typeface="黑体" pitchFamily="49" charset="-122"/>
                <a:ea typeface="黑体" pitchFamily="49" charset="-122"/>
                <a:sym typeface="宋体" pitchFamily="2" charset="-122"/>
              </a:rPr>
              <a:t>km/h</a:t>
            </a:r>
            <a:r>
              <a:rPr sz="2100" b="1">
                <a:ln w="9525" cap="flat" cmpd="sng" algn="ctr">
                  <a:noFill/>
                  <a:prstDash val="solid"/>
                  <a:round/>
                  <a:headEnd type="none" w="med" len="med"/>
                  <a:tailEnd type="none" w="med" len="med"/>
                </a:ln>
                <a:solidFill>
                  <a:srgbClr val="00B050"/>
                </a:solidFill>
                <a:latin typeface="黑体" pitchFamily="49" charset="-122"/>
                <a:ea typeface="黑体" pitchFamily="49" charset="-122"/>
                <a:sym typeface="宋体" pitchFamily="2" charset="-122"/>
              </a:rPr>
              <a:t>吗？</a:t>
            </a:r>
            <a:endParaRPr sz="2100" b="1">
              <a:solidFill>
                <a:srgbClr val="FF0000"/>
              </a:solidFill>
              <a:latin typeface="黑体" pitchFamily="49" charset="-122"/>
              <a:ea typeface="黑体" pitchFamily="49" charset="-122"/>
              <a:sym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linds(horizontal)">
                                      <p:cBhvr>
                                        <p:cTn id="7"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196,&quot;width&quot;:5364}"/>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965</Words>
  <Application>Microsoft Office PowerPoint</Application>
  <PresentationFormat>全屏显示(16:9)</PresentationFormat>
  <Paragraphs>85</Paragraphs>
  <Slides>16</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等线</vt:lpstr>
      <vt:lpstr>黑体</vt:lpstr>
      <vt:lpstr>楷体</vt:lpstr>
      <vt:lpstr>楷体_GB2312</vt:lpstr>
      <vt:lpstr>宋体</vt:lpstr>
      <vt:lpstr>微软雅黑</vt:lpstr>
      <vt:lpstr>Arial</vt:lpstr>
      <vt:lpstr>Calibri</vt:lpstr>
      <vt:lpstr>Calibri Light</vt:lpstr>
      <vt:lpstr>Times New Roman</vt:lpstr>
      <vt:lpstr>Office 主题​​</vt:lpstr>
      <vt:lpstr>第五章   物体的运动</vt:lpstr>
      <vt:lpstr>    运动无处不在，草原上奔跑着追逐猎物的猎豹，绿叶上缓慢爬行的蜗牛；。。。。。。         物体的运动有快有慢，如何比较运动的快慢呢？</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第一章   声现象</dc:title>
  <dc:creator>lenovo07</dc:creator>
  <cp:lastModifiedBy>lenovo07</cp:lastModifiedBy>
  <cp:revision>4</cp:revision>
  <dcterms:created xsi:type="dcterms:W3CDTF">2021-09-03T05:57:51Z</dcterms:created>
  <dcterms:modified xsi:type="dcterms:W3CDTF">2021-09-03T06:09:10Z</dcterms:modified>
</cp:coreProperties>
</file>