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583" r:id="rId3"/>
    <p:sldId id="257" r:id="rId4"/>
    <p:sldId id="495" r:id="rId5"/>
    <p:sldId id="649" r:id="rId6"/>
    <p:sldId id="650" r:id="rId7"/>
    <p:sldId id="630" r:id="rId8"/>
    <p:sldId id="651" r:id="rId9"/>
    <p:sldId id="571" r:id="rId10"/>
    <p:sldId id="652" r:id="rId11"/>
    <p:sldId id="672" r:id="rId12"/>
    <p:sldId id="552" r:id="rId13"/>
    <p:sldId id="648" r:id="rId14"/>
    <p:sldId id="677" r:id="rId15"/>
    <p:sldId id="678" r:id="rId16"/>
    <p:sldId id="67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60489B-7159-4F4A-9A06-487091C9392A}" type="datetimeFigureOut">
              <a:rPr lang="zh-CN" altLang="en-US" smtClean="0"/>
              <a:t>2021/9/3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30E74-68FD-414E-9EB6-06B6292C917E}" type="slidenum">
              <a:rPr lang="zh-CN" altLang="en-US" smtClean="0"/>
              <a:t>‹#›</a:t>
            </a:fld>
            <a:endParaRPr lang="zh-CN" altLang="en-US"/>
          </a:p>
        </p:txBody>
      </p:sp>
    </p:spTree>
    <p:extLst>
      <p:ext uri="{BB962C8B-B14F-4D97-AF65-F5344CB8AC3E}">
        <p14:creationId xmlns:p14="http://schemas.microsoft.com/office/powerpoint/2010/main" val="21919944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a:extLst>
              <a:ext uri="{FF2B5EF4-FFF2-40B4-BE49-F238E27FC236}">
                <a16:creationId xmlns:a16="http://schemas.microsoft.com/office/drawing/2014/main" id="{803B3730-353C-4C60-A9AB-E98DF4928905}"/>
              </a:ext>
            </a:extLst>
          </p:cNvPr>
          <p:cNvSpPr>
            <a:spLocks noGrp="1" noRot="1" noChangeAspect="1" noChangeArrowheads="1" noTextEdit="1"/>
          </p:cNvSpPr>
          <p:nvPr>
            <p:ph type="sldImg"/>
          </p:nvPr>
        </p:nvSpPr>
        <p:spPr>
          <a:ln cap="flat">
            <a:headEnd type="none" w="med" len="med"/>
            <a:tailEnd type="none" w="med" len="med"/>
          </a:ln>
        </p:spPr>
      </p:sp>
      <p:sp>
        <p:nvSpPr>
          <p:cNvPr id="19459" name="文本占位符 2">
            <a:extLst>
              <a:ext uri="{FF2B5EF4-FFF2-40B4-BE49-F238E27FC236}">
                <a16:creationId xmlns:a16="http://schemas.microsoft.com/office/drawing/2014/main" id="{C09E6214-6B02-4BF1-8B08-0FADEA4A7248}"/>
              </a:ext>
            </a:extLst>
          </p:cNvPr>
          <p:cNvSpPr>
            <a:spLocks noGrp="1" noChangeArrowheads="1"/>
          </p:cNvSpPr>
          <p:nvPr>
            <p:ph type="body" idx="1"/>
          </p:nvPr>
        </p:nvSpPr>
        <p:spPr>
          <a:ln/>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defTabSz="914400" eaLnBrk="1" hangingPunct="1">
              <a:spcBef>
                <a:spcPct val="0"/>
              </a:spcBef>
            </a:pPr>
            <a:endParaRPr lang="zh-CN" altLang="en-US">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3672776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38662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93501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208352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2683732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1548105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2160781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105409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121870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166568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3D1A296-CC1E-42AA-90E8-FF3FF151887F}" type="datetimeFigureOut">
              <a:rPr lang="zh-CN" altLang="en-US" smtClean="0"/>
              <a:t>2021/9/3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215891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63D1A296-CC1E-42AA-90E8-FF3FF151887F}" type="datetimeFigureOut">
              <a:rPr lang="zh-CN" altLang="en-US" smtClean="0"/>
              <a:t>2021/9/3</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C6BC7D6-17B6-42CE-A39F-47FAA889B9B0}" type="slidenum">
              <a:rPr lang="zh-CN" altLang="en-US" smtClean="0"/>
              <a:t>‹#›</a:t>
            </a:fld>
            <a:endParaRPr lang="zh-CN" altLang="en-US"/>
          </a:p>
        </p:txBody>
      </p:sp>
    </p:spTree>
    <p:extLst>
      <p:ext uri="{BB962C8B-B14F-4D97-AF65-F5344CB8AC3E}">
        <p14:creationId xmlns:p14="http://schemas.microsoft.com/office/powerpoint/2010/main" val="913179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3073">
            <a:extLst>
              <a:ext uri="{FF2B5EF4-FFF2-40B4-BE49-F238E27FC236}">
                <a16:creationId xmlns:a16="http://schemas.microsoft.com/office/drawing/2014/main" id="{F48A0AB6-7B94-47C6-8435-DE397A360D0A}"/>
              </a:ext>
            </a:extLst>
          </p:cNvPr>
          <p:cNvSpPr>
            <a:spLocks noGrp="1" noChangeArrowheads="1"/>
          </p:cNvSpPr>
          <p:nvPr>
            <p:ph type="ctrTitle"/>
          </p:nvPr>
        </p:nvSpPr>
        <p:spPr>
          <a:xfrm>
            <a:off x="1657350" y="1597819"/>
            <a:ext cx="5829300" cy="1102519"/>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p>
            <a:r>
              <a:rPr lang="zh-CN" altLang="en-US" sz="3300" b="1"/>
              <a:t>第五章</a:t>
            </a:r>
            <a:r>
              <a:rPr lang="en-US" altLang="zh-CN" sz="3300" b="1"/>
              <a:t>   </a:t>
            </a:r>
            <a:r>
              <a:rPr lang="zh-CN" altLang="en-US" sz="3300" b="1"/>
              <a:t>物体的运动</a:t>
            </a:r>
          </a:p>
        </p:txBody>
      </p:sp>
      <p:sp>
        <p:nvSpPr>
          <p:cNvPr id="2051" name="副标题 3074">
            <a:extLst>
              <a:ext uri="{FF2B5EF4-FFF2-40B4-BE49-F238E27FC236}">
                <a16:creationId xmlns:a16="http://schemas.microsoft.com/office/drawing/2014/main" id="{D8150D21-30DD-4025-AF87-647CC2801D7D}"/>
              </a:ext>
            </a:extLst>
          </p:cNvPr>
          <p:cNvSpPr>
            <a:spLocks noGrp="1" noChangeArrowheads="1"/>
          </p:cNvSpPr>
          <p:nvPr>
            <p:ph type="subTitle" idx="1"/>
          </p:nvPr>
        </p:nvSpPr>
        <p:spPr>
          <a:xfrm>
            <a:off x="2171700" y="2914650"/>
            <a:ext cx="4800600" cy="58936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n-US" altLang="zh-CN" sz="2400" b="1" dirty="0">
                <a:solidFill>
                  <a:srgbClr val="FF0000"/>
                </a:solidFill>
              </a:rPr>
              <a:t>5.2 </a:t>
            </a:r>
            <a:r>
              <a:rPr lang="zh-CN" altLang="en-US" sz="2400" b="1" dirty="0">
                <a:solidFill>
                  <a:srgbClr val="FF0000"/>
                </a:solidFill>
              </a:rPr>
              <a:t>速度</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内容占位符 2">
            <a:extLst>
              <a:ext uri="{FF2B5EF4-FFF2-40B4-BE49-F238E27FC236}">
                <a16:creationId xmlns:a16="http://schemas.microsoft.com/office/drawing/2014/main" id="{270D90AD-2596-4D4E-82D0-23E4F6FB3374}"/>
              </a:ext>
            </a:extLst>
          </p:cNvPr>
          <p:cNvSpPr>
            <a:spLocks noGrp="1" noChangeArrowheads="1"/>
          </p:cNvSpPr>
          <p:nvPr>
            <p:ph idx="1"/>
          </p:nvPr>
        </p:nvSpPr>
        <p:spPr>
          <a:xfrm>
            <a:off x="1169194" y="33338"/>
            <a:ext cx="5835254" cy="391716"/>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0" indent="0">
              <a:buNone/>
            </a:pPr>
            <a:r>
              <a:rPr lang="zh-CN" altLang="en-US" b="1">
                <a:solidFill>
                  <a:srgbClr val="FF0000"/>
                </a:solidFill>
                <a:latin typeface="黑体" panose="02010609060101010101" pitchFamily="49" charset="-122"/>
                <a:ea typeface="黑体" panose="02010609060101010101" pitchFamily="49" charset="-122"/>
              </a:rPr>
              <a:t>【二、速度测量与计算】</a:t>
            </a:r>
          </a:p>
          <a:p>
            <a:pPr marL="0" indent="0">
              <a:buNone/>
            </a:pPr>
            <a:endParaRPr lang="zh-CN" altLang="en-US" b="1">
              <a:solidFill>
                <a:srgbClr val="FF0000"/>
              </a:solidFill>
              <a:latin typeface="黑体" panose="02010609060101010101" pitchFamily="49" charset="-122"/>
              <a:ea typeface="黑体" panose="02010609060101010101" pitchFamily="49" charset="-122"/>
            </a:endParaRPr>
          </a:p>
        </p:txBody>
      </p:sp>
      <p:sp>
        <p:nvSpPr>
          <p:cNvPr id="11267" name="内容占位符 2">
            <a:extLst>
              <a:ext uri="{FF2B5EF4-FFF2-40B4-BE49-F238E27FC236}">
                <a16:creationId xmlns:a16="http://schemas.microsoft.com/office/drawing/2014/main" id="{2BA7F327-3AE2-4275-9DD0-51A60AFE4D6E}"/>
              </a:ext>
            </a:extLst>
          </p:cNvPr>
          <p:cNvSpPr>
            <a:spLocks noGrp="1" noChangeArrowheads="1"/>
          </p:cNvSpPr>
          <p:nvPr/>
        </p:nvSpPr>
        <p:spPr bwMode="auto">
          <a:xfrm>
            <a:off x="1169194" y="575073"/>
            <a:ext cx="6401991" cy="453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zh-CN" altLang="en-US" sz="2400" b="1">
                <a:solidFill>
                  <a:srgbClr val="333399"/>
                </a:solidFill>
                <a:latin typeface="黑体" panose="02010609060101010101" pitchFamily="49" charset="-122"/>
                <a:ea typeface="黑体" panose="02010609060101010101" pitchFamily="49" charset="-122"/>
              </a:rPr>
              <a:t>【做一做】</a:t>
            </a:r>
            <a:r>
              <a:rPr lang="zh-CN" altLang="en-US" b="1">
                <a:latin typeface="楷体" panose="02010609060101010101" pitchFamily="49" charset="-122"/>
                <a:ea typeface="楷体" panose="02010609060101010101" pitchFamily="49" charset="-122"/>
              </a:rPr>
              <a:t>阅读课本</a:t>
            </a:r>
            <a:r>
              <a:rPr lang="en-US" altLang="zh-CN" b="1">
                <a:latin typeface="楷体" panose="02010609060101010101" pitchFamily="49" charset="-122"/>
                <a:ea typeface="楷体" panose="02010609060101010101" pitchFamily="49" charset="-122"/>
              </a:rPr>
              <a:t>P110</a:t>
            </a:r>
            <a:r>
              <a:rPr lang="zh-CN" altLang="en-US" b="1">
                <a:latin typeface="楷体" panose="02010609060101010101" pitchFamily="49" charset="-122"/>
                <a:ea typeface="楷体" panose="02010609060101010101" pitchFamily="49" charset="-122"/>
              </a:rPr>
              <a:t>，测量</a:t>
            </a:r>
            <a:r>
              <a:rPr lang="zh-CN" altLang="en-US" b="1">
                <a:solidFill>
                  <a:srgbClr val="00B050"/>
                </a:solidFill>
                <a:latin typeface="楷体" panose="02010609060101010101" pitchFamily="49" charset="-122"/>
                <a:ea typeface="楷体" panose="02010609060101010101" pitchFamily="49" charset="-122"/>
              </a:rPr>
              <a:t>纸锥下落的速度</a:t>
            </a:r>
            <a:r>
              <a:rPr lang="zh-CN" altLang="en-US" b="1">
                <a:latin typeface="楷体" panose="02010609060101010101" pitchFamily="49" charset="-122"/>
                <a:ea typeface="楷体" panose="02010609060101010101" pitchFamily="49" charset="-122"/>
              </a:rPr>
              <a:t>；</a:t>
            </a:r>
          </a:p>
        </p:txBody>
      </p:sp>
      <p:sp>
        <p:nvSpPr>
          <p:cNvPr id="13316" name="内容占位符 2">
            <a:extLst>
              <a:ext uri="{FF2B5EF4-FFF2-40B4-BE49-F238E27FC236}">
                <a16:creationId xmlns:a16="http://schemas.microsoft.com/office/drawing/2014/main" id="{607D6F02-13F7-4CE6-BB84-68BE8C6E61A6}"/>
              </a:ext>
            </a:extLst>
          </p:cNvPr>
          <p:cNvSpPr>
            <a:spLocks noGrp="1"/>
          </p:cNvSpPr>
          <p:nvPr/>
        </p:nvSpPr>
        <p:spPr>
          <a:xfrm>
            <a:off x="3682604" y="1328737"/>
            <a:ext cx="3888581" cy="1309688"/>
          </a:xfrm>
          <a:prstGeom prst="rect">
            <a:avLst/>
          </a:prstGeom>
          <a:noFill/>
          <a:ln>
            <a:solidFill>
              <a:srgbClr val="FF000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Wingdings"/>
              </a:rPr>
              <a:t>如图：</a:t>
            </a:r>
          </a:p>
          <a:p>
            <a:r>
              <a:rPr lang="en-US" altLang="zh-CN"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1.要测量速度，你认为需要测量哪些</a:t>
            </a:r>
            <a:r>
              <a:rPr lang="en-US" altLang="zh-CN"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物理量</a:t>
            </a:r>
            <a:r>
              <a:rPr lang="en-US" altLang="zh-CN"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呢？用哪些</a:t>
            </a:r>
            <a:r>
              <a:rPr lang="en-US" altLang="zh-CN"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测量工具</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a:t>
            </a:r>
          </a:p>
          <a:p>
            <a:r>
              <a:rPr lang="en-US" altLang="zh-CN"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2.</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请设计一个</a:t>
            </a:r>
            <a:r>
              <a:rPr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表格</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，把实验数据填入表格中，并算出纸锥下落的速度。</a:t>
            </a:r>
            <a:endParaRPr sz="1500" b="1">
              <a:solidFill>
                <a:srgbClr val="00B050"/>
              </a:solidFill>
              <a:latin typeface="楷体" panose="02010609060101010101" pitchFamily="49" charset="-122"/>
              <a:ea typeface="楷体" panose="02010609060101010101" pitchFamily="49" charset="-122"/>
            </a:endParaRPr>
          </a:p>
        </p:txBody>
      </p:sp>
      <p:pic>
        <p:nvPicPr>
          <p:cNvPr id="11269" name="图片 5">
            <a:extLst>
              <a:ext uri="{FF2B5EF4-FFF2-40B4-BE49-F238E27FC236}">
                <a16:creationId xmlns:a16="http://schemas.microsoft.com/office/drawing/2014/main" id="{CD3445DB-79E5-42F3-A867-34AFD6BB9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8762" y="1328738"/>
            <a:ext cx="1682354" cy="3363516"/>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13318" name="内容占位符 2">
            <a:extLst>
              <a:ext uri="{FF2B5EF4-FFF2-40B4-BE49-F238E27FC236}">
                <a16:creationId xmlns:a16="http://schemas.microsoft.com/office/drawing/2014/main" id="{1DED168B-88EC-493A-A629-96CC746C0E2C}"/>
              </a:ext>
            </a:extLst>
          </p:cNvPr>
          <p:cNvSpPr>
            <a:spLocks noGrp="1"/>
          </p:cNvSpPr>
          <p:nvPr/>
        </p:nvSpPr>
        <p:spPr>
          <a:xfrm>
            <a:off x="3682604" y="3165873"/>
            <a:ext cx="3888581" cy="1526381"/>
          </a:xfrm>
          <a:prstGeom prst="rect">
            <a:avLst/>
          </a:prstGeom>
          <a:noFill/>
          <a:ln>
            <a:solidFill>
              <a:srgbClr val="FF000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lang="en-US" altLang="zh-CN"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1.</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由</a:t>
            </a:r>
            <a:r>
              <a:rPr sz="1500" b="1" u="sng">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速度公式</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知，需要测量</a:t>
            </a:r>
            <a:r>
              <a:rPr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下落的高度</a:t>
            </a:r>
            <a:r>
              <a:rPr lang="en-US" altLang="zh-CN"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S(</a:t>
            </a:r>
            <a:r>
              <a:rPr sz="1500" b="1">
                <a:ln w="9525" cap="flat" cmpd="sng" algn="ctr">
                  <a:noFill/>
                  <a:prstDash val="solid"/>
                  <a:round/>
                  <a:headEnd type="none" w="med" len="med"/>
                  <a:tailEnd type="none" w="med" len="med"/>
                </a:ln>
                <a:solidFill>
                  <a:srgbClr val="002060"/>
                </a:solidFill>
                <a:latin typeface="楷体" panose="02010609060101010101" pitchFamily="49" charset="-122"/>
                <a:ea typeface="楷体" panose="02010609060101010101" pitchFamily="49" charset="-122"/>
                <a:sym typeface="Wingdings"/>
              </a:rPr>
              <a:t>刻度尺</a:t>
            </a:r>
            <a:r>
              <a:rPr lang="en-US" altLang="zh-CN"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以及</a:t>
            </a:r>
            <a:r>
              <a:rPr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下落的时间</a:t>
            </a:r>
            <a:r>
              <a:rPr lang="en-US" altLang="zh-CN"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t</a:t>
            </a:r>
            <a:r>
              <a:rPr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a:t>
            </a:r>
            <a:r>
              <a:rPr sz="1500" b="1">
                <a:ln w="9525" cap="flat" cmpd="sng" algn="ctr">
                  <a:noFill/>
                  <a:prstDash val="solid"/>
                  <a:round/>
                  <a:headEnd type="none" w="med" len="med"/>
                  <a:tailEnd type="none" w="med" len="med"/>
                </a:ln>
                <a:solidFill>
                  <a:srgbClr val="002060"/>
                </a:solidFill>
                <a:latin typeface="楷体" panose="02010609060101010101" pitchFamily="49" charset="-122"/>
                <a:ea typeface="楷体" panose="02010609060101010101" pitchFamily="49" charset="-122"/>
                <a:sym typeface="Wingdings"/>
              </a:rPr>
              <a:t>秒表</a:t>
            </a:r>
            <a:r>
              <a:rPr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a:t>
            </a:r>
          </a:p>
          <a:p>
            <a:endParaRPr lang="en-US" altLang="zh-CN"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endParaRPr>
          </a:p>
          <a:p>
            <a:r>
              <a:rPr lang="en-US" altLang="zh-CN"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2.</a:t>
            </a:r>
            <a:r>
              <a:rPr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想一想</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，下面哪种方法更方面操作？</a:t>
            </a:r>
          </a:p>
          <a:p>
            <a:r>
              <a:rPr lang="en-US" altLang="zh-CN"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  </a:t>
            </a:r>
            <a:r>
              <a:rPr lang="en-US" altLang="zh-CN" sz="1500"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Wingdings"/>
              </a:rPr>
              <a:t>a.</a:t>
            </a:r>
            <a:r>
              <a:rPr sz="1500"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Wingdings"/>
              </a:rPr>
              <a:t>规定下落的高度，测量时间；</a:t>
            </a:r>
          </a:p>
          <a:p>
            <a:r>
              <a:rPr lang="en-US" altLang="zh-CN" sz="1500"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Wingdings"/>
              </a:rPr>
              <a:t>  b.</a:t>
            </a:r>
            <a:r>
              <a:rPr sz="1500"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Wingdings"/>
              </a:rPr>
              <a:t>规定下落的时间，测量高度。</a:t>
            </a:r>
            <a:endParaRPr sz="1500" b="1">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blinds(horizontal)">
                                      <p:cBhvr>
                                        <p:cTn id="7" dur="500"/>
                                        <p:tgtEl>
                                          <p:spTgt spid="13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18"/>
                                        </p:tgtEl>
                                        <p:attrNameLst>
                                          <p:attrName>style.visibility</p:attrName>
                                        </p:attrNameLst>
                                      </p:cBhvr>
                                      <p:to>
                                        <p:strVal val="visible"/>
                                      </p:to>
                                    </p:set>
                                    <p:animEffect transition="in" filter="blinds(horizontal)">
                                      <p:cBhvr>
                                        <p:cTn id="12"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33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内容占位符 2">
            <a:extLst>
              <a:ext uri="{FF2B5EF4-FFF2-40B4-BE49-F238E27FC236}">
                <a16:creationId xmlns:a16="http://schemas.microsoft.com/office/drawing/2014/main" id="{BF2FEA7F-BDE1-4FA5-8A84-9D1C43CE4237}"/>
              </a:ext>
            </a:extLst>
          </p:cNvPr>
          <p:cNvSpPr>
            <a:spLocks noGrp="1" noChangeArrowheads="1"/>
          </p:cNvSpPr>
          <p:nvPr/>
        </p:nvSpPr>
        <p:spPr bwMode="auto">
          <a:xfrm>
            <a:off x="1169194" y="575072"/>
            <a:ext cx="5724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zh-CN" altLang="en-US" sz="2400" b="1">
                <a:solidFill>
                  <a:srgbClr val="333399"/>
                </a:solidFill>
                <a:latin typeface="黑体" panose="02010609060101010101" pitchFamily="49" charset="-122"/>
                <a:ea typeface="黑体" panose="02010609060101010101" pitchFamily="49" charset="-122"/>
              </a:rPr>
              <a:t>【算一算】</a:t>
            </a:r>
            <a:endParaRPr lang="zh-CN" altLang="en-US" b="1">
              <a:latin typeface="楷体" panose="02010609060101010101" pitchFamily="49" charset="-122"/>
              <a:ea typeface="楷体" panose="02010609060101010101" pitchFamily="49" charset="-122"/>
            </a:endParaRPr>
          </a:p>
        </p:txBody>
      </p:sp>
      <p:sp>
        <p:nvSpPr>
          <p:cNvPr id="12291" name="内容占位符 2">
            <a:extLst>
              <a:ext uri="{FF2B5EF4-FFF2-40B4-BE49-F238E27FC236}">
                <a16:creationId xmlns:a16="http://schemas.microsoft.com/office/drawing/2014/main" id="{4962ADFD-ACF1-4D37-BA34-A016C11B01B1}"/>
              </a:ext>
            </a:extLst>
          </p:cNvPr>
          <p:cNvSpPr>
            <a:spLocks noGrp="1" noChangeArrowheads="1"/>
          </p:cNvSpPr>
          <p:nvPr/>
        </p:nvSpPr>
        <p:spPr bwMode="auto">
          <a:xfrm>
            <a:off x="1383506" y="1135856"/>
            <a:ext cx="6201966" cy="901304"/>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zh-CN" altLang="en-US" b="1">
                <a:solidFill>
                  <a:srgbClr val="FF0000"/>
                </a:solidFill>
                <a:latin typeface="黑体" panose="02010609060101010101" pitchFamily="49" charset="-122"/>
                <a:ea typeface="黑体" panose="02010609060101010101" pitchFamily="49" charset="-122"/>
                <a:sym typeface="宋体" panose="02010600030101010101" pitchFamily="2" charset="-122"/>
              </a:rPr>
              <a:t>例：</a:t>
            </a:r>
            <a:r>
              <a:rPr lang="zh-CN" altLang="en-US" b="1">
                <a:latin typeface="楷体" panose="02010609060101010101" pitchFamily="49" charset="-122"/>
                <a:ea typeface="楷体" panose="02010609060101010101" pitchFamily="49" charset="-122"/>
                <a:sym typeface="宋体" panose="02010600030101010101" pitchFamily="2" charset="-122"/>
              </a:rPr>
              <a:t>小明周末跟着爸爸一起开车去爷爷家玩，他们早上</a:t>
            </a:r>
            <a:r>
              <a:rPr lang="en-US" altLang="zh-CN" b="1">
                <a:latin typeface="楷体" panose="02010609060101010101" pitchFamily="49" charset="-122"/>
                <a:ea typeface="楷体" panose="02010609060101010101" pitchFamily="49" charset="-122"/>
                <a:sym typeface="宋体" panose="02010600030101010101" pitchFamily="2" charset="-122"/>
              </a:rPr>
              <a:t>8</a:t>
            </a:r>
            <a:r>
              <a:rPr lang="zh-CN" altLang="en-US" b="1">
                <a:latin typeface="楷体" panose="02010609060101010101" pitchFamily="49" charset="-122"/>
                <a:ea typeface="楷体" panose="02010609060101010101" pitchFamily="49" charset="-122"/>
                <a:sym typeface="宋体" panose="02010600030101010101" pitchFamily="2" charset="-122"/>
              </a:rPr>
              <a:t>：</a:t>
            </a:r>
            <a:r>
              <a:rPr lang="en-US" altLang="zh-CN" b="1">
                <a:latin typeface="楷体" panose="02010609060101010101" pitchFamily="49" charset="-122"/>
                <a:ea typeface="楷体" panose="02010609060101010101" pitchFamily="49" charset="-122"/>
                <a:sym typeface="宋体" panose="02010600030101010101" pitchFamily="2" charset="-122"/>
              </a:rPr>
              <a:t>00</a:t>
            </a:r>
            <a:r>
              <a:rPr lang="zh-CN" altLang="en-US" b="1">
                <a:latin typeface="楷体" panose="02010609060101010101" pitchFamily="49" charset="-122"/>
                <a:ea typeface="楷体" panose="02010609060101010101" pitchFamily="49" charset="-122"/>
                <a:sym typeface="宋体" panose="02010600030101010101" pitchFamily="2" charset="-122"/>
              </a:rPr>
              <a:t>从家里出发，</a:t>
            </a:r>
            <a:r>
              <a:rPr lang="en-US" altLang="zh-CN" b="1">
                <a:latin typeface="楷体" panose="02010609060101010101" pitchFamily="49" charset="-122"/>
                <a:ea typeface="楷体" panose="02010609060101010101" pitchFamily="49" charset="-122"/>
                <a:sym typeface="宋体" panose="02010600030101010101" pitchFamily="2" charset="-122"/>
              </a:rPr>
              <a:t>8</a:t>
            </a:r>
            <a:r>
              <a:rPr lang="zh-CN" altLang="en-US" b="1">
                <a:latin typeface="楷体" panose="02010609060101010101" pitchFamily="49" charset="-122"/>
                <a:ea typeface="楷体" panose="02010609060101010101" pitchFamily="49" charset="-122"/>
                <a:sym typeface="宋体" panose="02010600030101010101" pitchFamily="2" charset="-122"/>
              </a:rPr>
              <a:t>：</a:t>
            </a:r>
            <a:r>
              <a:rPr lang="en-US" altLang="zh-CN" b="1">
                <a:latin typeface="楷体" panose="02010609060101010101" pitchFamily="49" charset="-122"/>
                <a:ea typeface="楷体" panose="02010609060101010101" pitchFamily="49" charset="-122"/>
                <a:sym typeface="宋体" panose="02010600030101010101" pitchFamily="2" charset="-122"/>
              </a:rPr>
              <a:t>30</a:t>
            </a:r>
            <a:r>
              <a:rPr lang="zh-CN" altLang="en-US" b="1">
                <a:latin typeface="楷体" panose="02010609060101010101" pitchFamily="49" charset="-122"/>
                <a:ea typeface="楷体" panose="02010609060101010101" pitchFamily="49" charset="-122"/>
                <a:sym typeface="宋体" panose="02010600030101010101" pitchFamily="2" charset="-122"/>
              </a:rPr>
              <a:t>到达爷爷家，假设汽车全程的速度保持在</a:t>
            </a:r>
            <a:r>
              <a:rPr lang="en-US" altLang="zh-CN" b="1">
                <a:latin typeface="楷体" panose="02010609060101010101" pitchFamily="49" charset="-122"/>
                <a:ea typeface="楷体" panose="02010609060101010101" pitchFamily="49" charset="-122"/>
                <a:sym typeface="宋体" panose="02010600030101010101" pitchFamily="2" charset="-122"/>
              </a:rPr>
              <a:t>100km/h</a:t>
            </a:r>
            <a:r>
              <a:rPr lang="zh-CN" altLang="en-US" b="1">
                <a:latin typeface="楷体" panose="02010609060101010101" pitchFamily="49" charset="-122"/>
                <a:ea typeface="楷体" panose="02010609060101010101" pitchFamily="49" charset="-122"/>
                <a:sym typeface="宋体" panose="02010600030101010101" pitchFamily="2" charset="-122"/>
              </a:rPr>
              <a:t>，请问小明家到爷爷家的路程是多少</a:t>
            </a:r>
            <a:r>
              <a:rPr lang="en-US" altLang="zh-CN" b="1">
                <a:latin typeface="楷体" panose="02010609060101010101" pitchFamily="49" charset="-122"/>
                <a:ea typeface="楷体" panose="02010609060101010101" pitchFamily="49" charset="-122"/>
                <a:sym typeface="宋体" panose="02010600030101010101" pitchFamily="2" charset="-122"/>
              </a:rPr>
              <a:t>km</a:t>
            </a:r>
            <a:r>
              <a:rPr lang="zh-CN" altLang="en-US" b="1">
                <a:latin typeface="楷体" panose="02010609060101010101" pitchFamily="49" charset="-122"/>
                <a:ea typeface="楷体" panose="02010609060101010101" pitchFamily="49" charset="-122"/>
                <a:sym typeface="宋体" panose="02010600030101010101" pitchFamily="2" charset="-122"/>
              </a:rPr>
              <a:t>？</a:t>
            </a:r>
          </a:p>
        </p:txBody>
      </p:sp>
      <p:sp>
        <p:nvSpPr>
          <p:cNvPr id="14340" name="内容占位符 2">
            <a:extLst>
              <a:ext uri="{FF2B5EF4-FFF2-40B4-BE49-F238E27FC236}">
                <a16:creationId xmlns:a16="http://schemas.microsoft.com/office/drawing/2014/main" id="{469D4210-A843-4FEF-B42A-0A3BD37EA405}"/>
              </a:ext>
            </a:extLst>
          </p:cNvPr>
          <p:cNvSpPr>
            <a:spLocks noGrp="1"/>
          </p:cNvSpPr>
          <p:nvPr/>
        </p:nvSpPr>
        <p:spPr>
          <a:xfrm>
            <a:off x="1383506" y="2195513"/>
            <a:ext cx="6201966" cy="897731"/>
          </a:xfrm>
          <a:prstGeom prst="rect">
            <a:avLst/>
          </a:prstGeom>
          <a:noFill/>
          <a:ln>
            <a:solidFill>
              <a:srgbClr val="00B05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解：</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由题意知，时间</a:t>
            </a:r>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t=30min=0.5h</a:t>
            </a:r>
          </a:p>
          <a:p>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    </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则路程</a:t>
            </a:r>
            <a:r>
              <a:rPr lang="en-US" altLang="zh-CN" b="1" u="sng">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宋体" pitchFamily="2" charset="-122"/>
              </a:rPr>
              <a:t>s=vt</a:t>
            </a:r>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 </a:t>
            </a:r>
            <a:r>
              <a:rPr lang="en-US" altLang="zh-CN"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宋体" pitchFamily="2" charset="-122"/>
              </a:rPr>
              <a:t>=</a:t>
            </a:r>
            <a:r>
              <a:rPr lang="en-US" altLang="zh-CN"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宋体" pitchFamily="2" charset="-122"/>
              </a:rPr>
              <a:t> </a:t>
            </a:r>
            <a:r>
              <a:rPr lang="en-US" altLang="zh-CN" b="1" u="sng">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宋体" pitchFamily="2" charset="-122"/>
              </a:rPr>
              <a:t>100km/h x 0.5h</a:t>
            </a:r>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 </a:t>
            </a:r>
            <a:r>
              <a:rPr lang="en-US" altLang="zh-CN"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宋体" pitchFamily="2" charset="-122"/>
              </a:rPr>
              <a:t>=</a:t>
            </a:r>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 </a:t>
            </a:r>
            <a:r>
              <a:rPr lang="en-US" altLang="zh-CN" b="1" u="sng">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宋体" pitchFamily="2" charset="-122"/>
              </a:rPr>
              <a:t>50km</a:t>
            </a:r>
            <a:endPar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endParaRPr>
          </a:p>
          <a:p>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答：</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小明家到爷爷家的路程为</a:t>
            </a:r>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50km</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a:t>
            </a:r>
            <a:endParaRPr b="1">
              <a:latin typeface="楷体" panose="02010609060101010101" pitchFamily="49" charset="-122"/>
              <a:ea typeface="楷体" panose="02010609060101010101" pitchFamily="49" charset="-122"/>
              <a:sym typeface="宋体" pitchFamily="2" charset="-122"/>
            </a:endParaRPr>
          </a:p>
        </p:txBody>
      </p:sp>
      <p:sp>
        <p:nvSpPr>
          <p:cNvPr id="14341" name="内容占位符 2">
            <a:extLst>
              <a:ext uri="{FF2B5EF4-FFF2-40B4-BE49-F238E27FC236}">
                <a16:creationId xmlns:a16="http://schemas.microsoft.com/office/drawing/2014/main" id="{ABDEE9A0-BD94-40CB-B5DF-61E335D86CDE}"/>
              </a:ext>
            </a:extLst>
          </p:cNvPr>
          <p:cNvSpPr>
            <a:spLocks noGrp="1"/>
          </p:cNvSpPr>
          <p:nvPr/>
        </p:nvSpPr>
        <p:spPr>
          <a:xfrm>
            <a:off x="1383506" y="3381375"/>
            <a:ext cx="6201966" cy="1473994"/>
          </a:xfrm>
          <a:prstGeom prst="rect">
            <a:avLst/>
          </a:prstGeom>
          <a:noFill/>
          <a:ln>
            <a:solidFill>
              <a:srgbClr val="00B05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注意：</a:t>
            </a:r>
          </a:p>
          <a:p>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1.</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由</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速度公式</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可以推</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导出</a:t>
            </a:r>
            <a:r>
              <a:rPr lang="en-US" altLang="zh-CN"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路程</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公式</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和</a:t>
            </a:r>
            <a:r>
              <a:rPr lang="en-US" altLang="zh-CN"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时间公式</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endPar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endParaRPr>
          </a:p>
          <a:p>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2.</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解答计算题时要注意：</a:t>
            </a:r>
          </a:p>
          <a:p>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 </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 a.</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要有</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公式</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代入</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以及</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结果</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p>
          <a:p>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  b.</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代入时，每个物理量的</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单位要统一</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如何统一？</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endParaRPr b="1">
              <a:latin typeface="黑体" pitchFamily="49" charset="-122"/>
              <a:ea typeface="黑体" pitchFamily="49" charset="-122"/>
              <a:sym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blinds(horizontal)">
                                      <p:cBhvr>
                                        <p:cTn id="7" dur="500"/>
                                        <p:tgtEl>
                                          <p:spTgt spid="1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blinds(horizontal)">
                                      <p:cBhvr>
                                        <p:cTn id="12"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内容占位符 2">
            <a:extLst>
              <a:ext uri="{FF2B5EF4-FFF2-40B4-BE49-F238E27FC236}">
                <a16:creationId xmlns:a16="http://schemas.microsoft.com/office/drawing/2014/main" id="{BED4581A-A1EC-4482-AC87-F686034F672B}"/>
              </a:ext>
            </a:extLst>
          </p:cNvPr>
          <p:cNvSpPr>
            <a:spLocks noGrp="1" noChangeArrowheads="1"/>
          </p:cNvSpPr>
          <p:nvPr/>
        </p:nvSpPr>
        <p:spPr bwMode="auto">
          <a:xfrm>
            <a:off x="1169194" y="575072"/>
            <a:ext cx="5703094"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zh-CN" altLang="en-US" sz="2400" b="1">
                <a:solidFill>
                  <a:srgbClr val="333399"/>
                </a:solidFill>
                <a:latin typeface="黑体" panose="02010609060101010101" pitchFamily="49" charset="-122"/>
                <a:ea typeface="黑体" panose="02010609060101010101" pitchFamily="49" charset="-122"/>
              </a:rPr>
              <a:t>【补</a:t>
            </a:r>
            <a:r>
              <a:rPr lang="en-US" altLang="zh-CN" sz="2400" b="1">
                <a:solidFill>
                  <a:srgbClr val="333399"/>
                </a:solidFill>
                <a:latin typeface="黑体" panose="02010609060101010101" pitchFamily="49" charset="-122"/>
                <a:ea typeface="黑体" panose="02010609060101010101" pitchFamily="49" charset="-122"/>
              </a:rPr>
              <a:t> </a:t>
            </a:r>
            <a:r>
              <a:rPr lang="zh-CN" altLang="en-US" sz="2400" b="1">
                <a:solidFill>
                  <a:srgbClr val="333399"/>
                </a:solidFill>
                <a:latin typeface="黑体" panose="02010609060101010101" pitchFamily="49" charset="-122"/>
                <a:ea typeface="黑体" panose="02010609060101010101" pitchFamily="49" charset="-122"/>
              </a:rPr>
              <a:t>充】</a:t>
            </a:r>
            <a:r>
              <a:rPr lang="zh-CN" altLang="en-US" b="1">
                <a:solidFill>
                  <a:srgbClr val="00B050"/>
                </a:solidFill>
                <a:latin typeface="黑体" panose="02010609060101010101" pitchFamily="49" charset="-122"/>
                <a:ea typeface="黑体" panose="02010609060101010101" pitchFamily="49" charset="-122"/>
              </a:rPr>
              <a:t>关于速度公式计算过程中的</a:t>
            </a:r>
            <a:r>
              <a:rPr lang="zh-CN" altLang="en-US" b="1">
                <a:solidFill>
                  <a:srgbClr val="FF0000"/>
                </a:solidFill>
                <a:latin typeface="黑体" panose="02010609060101010101" pitchFamily="49" charset="-122"/>
                <a:ea typeface="黑体" panose="02010609060101010101" pitchFamily="49" charset="-122"/>
              </a:rPr>
              <a:t>单位统一</a:t>
            </a:r>
            <a:r>
              <a:rPr lang="zh-CN" altLang="en-US" b="1">
                <a:solidFill>
                  <a:srgbClr val="00B050"/>
                </a:solidFill>
                <a:latin typeface="楷体" panose="02010609060101010101" pitchFamily="49" charset="-122"/>
                <a:ea typeface="楷体" panose="02010609060101010101" pitchFamily="49" charset="-122"/>
              </a:rPr>
              <a:t>：</a:t>
            </a:r>
          </a:p>
        </p:txBody>
      </p:sp>
      <p:sp>
        <p:nvSpPr>
          <p:cNvPr id="13315" name="内容占位符 2">
            <a:extLst>
              <a:ext uri="{FF2B5EF4-FFF2-40B4-BE49-F238E27FC236}">
                <a16:creationId xmlns:a16="http://schemas.microsoft.com/office/drawing/2014/main" id="{E02A5CCE-F2C4-445A-8352-4DB80AA519DF}"/>
              </a:ext>
            </a:extLst>
          </p:cNvPr>
          <p:cNvSpPr>
            <a:spLocks noGrp="1" noChangeArrowheads="1"/>
          </p:cNvSpPr>
          <p:nvPr/>
        </p:nvSpPr>
        <p:spPr bwMode="auto">
          <a:xfrm>
            <a:off x="1329929" y="1674019"/>
            <a:ext cx="6497240" cy="2607469"/>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ct val="150000"/>
              </a:lnSpc>
            </a:pPr>
            <a:r>
              <a:rPr lang="en-US" altLang="zh-CN" b="1">
                <a:latin typeface="黑体" panose="02010609060101010101" pitchFamily="49" charset="-122"/>
                <a:ea typeface="黑体" panose="02010609060101010101" pitchFamily="49" charset="-122"/>
                <a:sym typeface="宋体" panose="02010600030101010101" pitchFamily="2" charset="-122"/>
              </a:rPr>
              <a:t>1.</a:t>
            </a:r>
            <a:r>
              <a:rPr lang="zh-CN" altLang="en-US" b="1">
                <a:latin typeface="黑体" panose="02010609060101010101" pitchFamily="49" charset="-122"/>
                <a:ea typeface="黑体" panose="02010609060101010101" pitchFamily="49" charset="-122"/>
                <a:sym typeface="宋体" panose="02010600030101010101" pitchFamily="2" charset="-122"/>
              </a:rPr>
              <a:t>如果速度单位用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m/s</a:t>
            </a:r>
            <a:r>
              <a:rPr lang="zh-CN" altLang="en-US" b="1">
                <a:latin typeface="黑体" panose="02010609060101010101" pitchFamily="49" charset="-122"/>
                <a:ea typeface="黑体" panose="02010609060101010101" pitchFamily="49" charset="-122"/>
                <a:sym typeface="宋体" panose="02010600030101010101" pitchFamily="2" charset="-122"/>
              </a:rPr>
              <a:t>，则路程单位用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m</a:t>
            </a:r>
            <a:r>
              <a:rPr lang="zh-CN" altLang="en-US" b="1">
                <a:latin typeface="黑体" panose="02010609060101010101" pitchFamily="49" charset="-122"/>
                <a:ea typeface="黑体" panose="02010609060101010101" pitchFamily="49" charset="-122"/>
                <a:sym typeface="宋体" panose="02010600030101010101" pitchFamily="2" charset="-122"/>
              </a:rPr>
              <a:t>，时间单位用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s</a:t>
            </a:r>
            <a:r>
              <a:rPr lang="zh-CN" altLang="en-US" b="1">
                <a:latin typeface="黑体" panose="02010609060101010101" pitchFamily="49" charset="-122"/>
                <a:ea typeface="黑体" panose="02010609060101010101" pitchFamily="49" charset="-122"/>
                <a:sym typeface="宋体" panose="02010600030101010101" pitchFamily="2" charset="-122"/>
              </a:rPr>
              <a:t>；</a:t>
            </a:r>
          </a:p>
          <a:p>
            <a:pPr>
              <a:lnSpc>
                <a:spcPct val="150000"/>
              </a:lnSpc>
            </a:pPr>
            <a:r>
              <a:rPr lang="en-US" altLang="zh-CN" b="1">
                <a:latin typeface="黑体" panose="02010609060101010101" pitchFamily="49" charset="-122"/>
                <a:ea typeface="黑体" panose="02010609060101010101" pitchFamily="49" charset="-122"/>
                <a:sym typeface="宋体" panose="02010600030101010101" pitchFamily="2" charset="-122"/>
              </a:rPr>
              <a:t>  </a:t>
            </a:r>
            <a:r>
              <a:rPr lang="zh-CN" altLang="en-US" b="1">
                <a:latin typeface="黑体" panose="02010609060101010101" pitchFamily="49" charset="-122"/>
                <a:ea typeface="黑体" panose="02010609060101010101" pitchFamily="49" charset="-122"/>
                <a:sym typeface="宋体" panose="02010600030101010101" pitchFamily="2" charset="-122"/>
              </a:rPr>
              <a:t>如果速度单位用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km/h</a:t>
            </a:r>
            <a:r>
              <a:rPr lang="zh-CN" altLang="en-US" b="1">
                <a:latin typeface="黑体" panose="02010609060101010101" pitchFamily="49" charset="-122"/>
                <a:ea typeface="黑体" panose="02010609060101010101" pitchFamily="49" charset="-122"/>
                <a:sym typeface="宋体" panose="02010600030101010101" pitchFamily="2" charset="-122"/>
              </a:rPr>
              <a:t>，则路程单位用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km</a:t>
            </a:r>
            <a:r>
              <a:rPr lang="zh-CN" altLang="en-US" b="1">
                <a:latin typeface="黑体" panose="02010609060101010101" pitchFamily="49" charset="-122"/>
                <a:ea typeface="黑体" panose="02010609060101010101" pitchFamily="49" charset="-122"/>
                <a:sym typeface="宋体" panose="02010600030101010101" pitchFamily="2" charset="-122"/>
              </a:rPr>
              <a:t>，时间单位用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h</a:t>
            </a:r>
            <a:r>
              <a:rPr lang="zh-CN" altLang="en-US" b="1">
                <a:latin typeface="黑体" panose="02010609060101010101" pitchFamily="49" charset="-122"/>
                <a:ea typeface="黑体" panose="02010609060101010101" pitchFamily="49" charset="-122"/>
                <a:sym typeface="宋体" panose="02010600030101010101" pitchFamily="2" charset="-122"/>
              </a:rPr>
              <a:t>；</a:t>
            </a:r>
            <a:endParaRPr lang="en-US" altLang="zh-CN" b="1">
              <a:latin typeface="黑体" panose="02010609060101010101" pitchFamily="49" charset="-122"/>
              <a:ea typeface="黑体" panose="02010609060101010101" pitchFamily="49" charset="-122"/>
              <a:sym typeface="宋体" panose="02010600030101010101" pitchFamily="2" charset="-122"/>
            </a:endParaRPr>
          </a:p>
          <a:p>
            <a:pPr>
              <a:lnSpc>
                <a:spcPct val="150000"/>
              </a:lnSpc>
            </a:pPr>
            <a:r>
              <a:rPr lang="en-US" altLang="zh-CN" b="1">
                <a:latin typeface="黑体" panose="02010609060101010101" pitchFamily="49" charset="-122"/>
                <a:ea typeface="黑体" panose="02010609060101010101" pitchFamily="49" charset="-122"/>
                <a:sym typeface="宋体" panose="02010600030101010101" pitchFamily="2" charset="-122"/>
              </a:rPr>
              <a:t>2.</a:t>
            </a:r>
            <a:r>
              <a:rPr lang="zh-CN" altLang="en-US" b="1">
                <a:latin typeface="黑体" panose="02010609060101010101" pitchFamily="49" charset="-122"/>
                <a:ea typeface="黑体" panose="02010609060101010101" pitchFamily="49" charset="-122"/>
                <a:sym typeface="宋体" panose="02010600030101010101" pitchFamily="2" charset="-122"/>
              </a:rPr>
              <a:t>如果路程单位用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m</a:t>
            </a:r>
            <a:r>
              <a:rPr lang="zh-CN" altLang="en-US" b="1">
                <a:latin typeface="黑体" panose="02010609060101010101" pitchFamily="49" charset="-122"/>
                <a:ea typeface="黑体" panose="02010609060101010101" pitchFamily="49" charset="-122"/>
                <a:sym typeface="宋体" panose="02010600030101010101" pitchFamily="2" charset="-122"/>
              </a:rPr>
              <a:t>，则速度单位用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m/s</a:t>
            </a:r>
            <a:r>
              <a:rPr lang="zh-CN" altLang="en-US" b="1">
                <a:latin typeface="黑体" panose="02010609060101010101" pitchFamily="49" charset="-122"/>
                <a:ea typeface="黑体" panose="02010609060101010101" pitchFamily="49" charset="-122"/>
                <a:sym typeface="宋体" panose="02010600030101010101" pitchFamily="2" charset="-122"/>
              </a:rPr>
              <a:t>，则时间单位用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s</a:t>
            </a:r>
            <a:r>
              <a:rPr lang="zh-CN" altLang="en-US" b="1">
                <a:latin typeface="黑体" panose="02010609060101010101" pitchFamily="49" charset="-122"/>
                <a:ea typeface="黑体" panose="02010609060101010101" pitchFamily="49" charset="-122"/>
                <a:sym typeface="宋体" panose="02010600030101010101" pitchFamily="2" charset="-122"/>
              </a:rPr>
              <a:t>；</a:t>
            </a:r>
          </a:p>
          <a:p>
            <a:pPr>
              <a:lnSpc>
                <a:spcPct val="150000"/>
              </a:lnSpc>
            </a:pPr>
            <a:r>
              <a:rPr lang="en-US" altLang="zh-CN" b="1">
                <a:latin typeface="黑体" panose="02010609060101010101" pitchFamily="49" charset="-122"/>
                <a:ea typeface="黑体" panose="02010609060101010101" pitchFamily="49" charset="-122"/>
                <a:sym typeface="宋体" panose="02010600030101010101" pitchFamily="2" charset="-122"/>
              </a:rPr>
              <a:t>  </a:t>
            </a:r>
            <a:r>
              <a:rPr lang="zh-CN" altLang="en-US" b="1">
                <a:latin typeface="黑体" panose="02010609060101010101" pitchFamily="49" charset="-122"/>
                <a:ea typeface="黑体" panose="02010609060101010101" pitchFamily="49" charset="-122"/>
                <a:sym typeface="宋体" panose="02010600030101010101" pitchFamily="2" charset="-122"/>
              </a:rPr>
              <a:t>如果路程单位用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km</a:t>
            </a:r>
            <a:r>
              <a:rPr lang="zh-CN" altLang="en-US" b="1">
                <a:latin typeface="黑体" panose="02010609060101010101" pitchFamily="49" charset="-122"/>
                <a:ea typeface="黑体" panose="02010609060101010101" pitchFamily="49" charset="-122"/>
                <a:sym typeface="宋体" panose="02010600030101010101" pitchFamily="2" charset="-122"/>
              </a:rPr>
              <a:t>，则速度单位用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km/h</a:t>
            </a:r>
            <a:r>
              <a:rPr lang="zh-CN" altLang="en-US" b="1">
                <a:latin typeface="黑体" panose="02010609060101010101" pitchFamily="49" charset="-122"/>
                <a:ea typeface="黑体" panose="02010609060101010101" pitchFamily="49" charset="-122"/>
                <a:sym typeface="宋体" panose="02010600030101010101" pitchFamily="2" charset="-122"/>
              </a:rPr>
              <a:t>，则时间单位用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h</a:t>
            </a:r>
            <a:r>
              <a:rPr lang="zh-CN" altLang="en-US" b="1">
                <a:latin typeface="黑体" panose="02010609060101010101" pitchFamily="49" charset="-122"/>
                <a:ea typeface="黑体" panose="02010609060101010101" pitchFamily="49" charset="-122"/>
                <a:sym typeface="宋体" panose="02010600030101010101" pitchFamily="2" charset="-122"/>
              </a:rPr>
              <a:t>；</a:t>
            </a:r>
            <a:endParaRPr lang="en-US" altLang="zh-CN" b="1">
              <a:latin typeface="黑体" panose="02010609060101010101" pitchFamily="49" charset="-122"/>
              <a:ea typeface="黑体" panose="02010609060101010101" pitchFamily="49" charset="-122"/>
              <a:sym typeface="宋体" panose="02010600030101010101" pitchFamily="2" charset="-122"/>
            </a:endParaRPr>
          </a:p>
          <a:p>
            <a:pPr>
              <a:lnSpc>
                <a:spcPct val="150000"/>
              </a:lnSpc>
            </a:pPr>
            <a:r>
              <a:rPr lang="en-US" altLang="zh-CN" b="1">
                <a:latin typeface="黑体" panose="02010609060101010101" pitchFamily="49" charset="-122"/>
                <a:ea typeface="黑体" panose="02010609060101010101" pitchFamily="49" charset="-122"/>
                <a:sym typeface="宋体" panose="02010600030101010101" pitchFamily="2" charset="-122"/>
              </a:rPr>
              <a:t>3.</a:t>
            </a:r>
            <a:r>
              <a:rPr lang="zh-CN" altLang="en-US" b="1">
                <a:latin typeface="黑体" panose="02010609060101010101" pitchFamily="49" charset="-122"/>
                <a:ea typeface="黑体" panose="02010609060101010101" pitchFamily="49" charset="-122"/>
                <a:sym typeface="宋体" panose="02010600030101010101" pitchFamily="2" charset="-122"/>
              </a:rPr>
              <a:t>如果时间单位用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s</a:t>
            </a:r>
            <a:r>
              <a:rPr lang="zh-CN" altLang="en-US" b="1">
                <a:latin typeface="黑体" panose="02010609060101010101" pitchFamily="49" charset="-122"/>
                <a:ea typeface="黑体" panose="02010609060101010101" pitchFamily="49" charset="-122"/>
                <a:sym typeface="宋体" panose="02010600030101010101" pitchFamily="2" charset="-122"/>
              </a:rPr>
              <a:t>，则速度单位用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m/s</a:t>
            </a:r>
            <a:r>
              <a:rPr lang="zh-CN" altLang="en-US" b="1">
                <a:latin typeface="黑体" panose="02010609060101010101" pitchFamily="49" charset="-122"/>
                <a:ea typeface="黑体" panose="02010609060101010101" pitchFamily="49" charset="-122"/>
                <a:sym typeface="宋体" panose="02010600030101010101" pitchFamily="2" charset="-122"/>
              </a:rPr>
              <a:t>，则路程单位用</a:t>
            </a:r>
            <a:r>
              <a:rPr lang="en-US" altLang="zh-CN" b="1">
                <a:solidFill>
                  <a:srgbClr val="FF0000"/>
                </a:solidFill>
                <a:latin typeface="黑体" panose="02010609060101010101" pitchFamily="49" charset="-122"/>
                <a:ea typeface="黑体" panose="02010609060101010101" pitchFamily="49" charset="-122"/>
                <a:sym typeface="宋体" panose="02010600030101010101" pitchFamily="2" charset="-122"/>
              </a:rPr>
              <a:t>m</a:t>
            </a:r>
            <a:r>
              <a:rPr lang="zh-CN" altLang="en-US" b="1">
                <a:latin typeface="黑体" panose="02010609060101010101" pitchFamily="49" charset="-122"/>
                <a:ea typeface="黑体" panose="02010609060101010101" pitchFamily="49" charset="-122"/>
                <a:sym typeface="宋体" panose="02010600030101010101" pitchFamily="2" charset="-122"/>
              </a:rPr>
              <a:t>；</a:t>
            </a:r>
          </a:p>
          <a:p>
            <a:pPr>
              <a:lnSpc>
                <a:spcPct val="150000"/>
              </a:lnSpc>
            </a:pPr>
            <a:r>
              <a:rPr lang="en-US" altLang="zh-CN" b="1">
                <a:latin typeface="黑体" panose="02010609060101010101" pitchFamily="49" charset="-122"/>
                <a:ea typeface="黑体" panose="02010609060101010101" pitchFamily="49" charset="-122"/>
                <a:sym typeface="宋体" panose="02010600030101010101" pitchFamily="2" charset="-122"/>
              </a:rPr>
              <a:t>  </a:t>
            </a:r>
            <a:r>
              <a:rPr lang="zh-CN" altLang="en-US" b="1">
                <a:latin typeface="黑体" panose="02010609060101010101" pitchFamily="49" charset="-122"/>
                <a:ea typeface="黑体" panose="02010609060101010101" pitchFamily="49" charset="-122"/>
                <a:sym typeface="宋体" panose="02010600030101010101" pitchFamily="2" charset="-122"/>
              </a:rPr>
              <a:t>如果时间单位用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h</a:t>
            </a:r>
            <a:r>
              <a:rPr lang="zh-CN" altLang="en-US" b="1">
                <a:latin typeface="黑体" panose="02010609060101010101" pitchFamily="49" charset="-122"/>
                <a:ea typeface="黑体" panose="02010609060101010101" pitchFamily="49" charset="-122"/>
                <a:sym typeface="宋体" panose="02010600030101010101" pitchFamily="2" charset="-122"/>
              </a:rPr>
              <a:t>，则速度单位用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km/h</a:t>
            </a:r>
            <a:r>
              <a:rPr lang="zh-CN" altLang="en-US" b="1">
                <a:latin typeface="黑体" panose="02010609060101010101" pitchFamily="49" charset="-122"/>
                <a:ea typeface="黑体" panose="02010609060101010101" pitchFamily="49" charset="-122"/>
                <a:sym typeface="宋体" panose="02010600030101010101" pitchFamily="2" charset="-122"/>
              </a:rPr>
              <a:t>，则路程单位用</a:t>
            </a:r>
            <a:r>
              <a:rPr lang="en-US" altLang="zh-CN" b="1">
                <a:solidFill>
                  <a:srgbClr val="00B050"/>
                </a:solidFill>
                <a:latin typeface="黑体" panose="02010609060101010101" pitchFamily="49" charset="-122"/>
                <a:ea typeface="黑体" panose="02010609060101010101" pitchFamily="49" charset="-122"/>
                <a:sym typeface="宋体" panose="02010600030101010101" pitchFamily="2" charset="-122"/>
              </a:rPr>
              <a:t>km</a:t>
            </a:r>
            <a:r>
              <a:rPr lang="zh-CN" altLang="en-US" b="1">
                <a:latin typeface="黑体" panose="02010609060101010101" pitchFamily="49" charset="-122"/>
                <a:ea typeface="黑体" panose="02010609060101010101" pitchFamily="49" charset="-122"/>
                <a:sym typeface="宋体" panose="02010600030101010101" pitchFamily="2" charset="-122"/>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5">
            <a:extLst>
              <a:ext uri="{FF2B5EF4-FFF2-40B4-BE49-F238E27FC236}">
                <a16:creationId xmlns:a16="http://schemas.microsoft.com/office/drawing/2014/main" id="{940EBBA3-D35F-4E9C-9E98-1BD290D42633}"/>
              </a:ext>
            </a:extLst>
          </p:cNvPr>
          <p:cNvSpPr>
            <a:spLocks noChangeArrowheads="1"/>
          </p:cNvSpPr>
          <p:nvPr/>
        </p:nvSpPr>
        <p:spPr bwMode="auto">
          <a:xfrm>
            <a:off x="1184673" y="33338"/>
            <a:ext cx="19300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spcBef>
                <a:spcPct val="0"/>
              </a:spcBef>
              <a:buFontTx/>
              <a:buNone/>
            </a:pPr>
            <a:r>
              <a:rPr lang="en-US" altLang="zh-CN" sz="2400" b="1">
                <a:solidFill>
                  <a:srgbClr val="FF0000"/>
                </a:solidFill>
                <a:latin typeface="黑体" panose="02010609060101010101" pitchFamily="49" charset="-122"/>
                <a:ea typeface="黑体" panose="02010609060101010101" pitchFamily="49" charset="-122"/>
              </a:rPr>
              <a:t>【</a:t>
            </a:r>
            <a:r>
              <a:rPr lang="zh-CN" altLang="en-US" sz="2400" b="1">
                <a:solidFill>
                  <a:srgbClr val="FF0000"/>
                </a:solidFill>
                <a:latin typeface="黑体" panose="02010609060101010101" pitchFamily="49" charset="-122"/>
                <a:ea typeface="黑体" panose="02010609060101010101" pitchFamily="49" charset="-122"/>
              </a:rPr>
              <a:t>随堂练习</a:t>
            </a:r>
            <a:r>
              <a:rPr lang="en-US" altLang="zh-CN" sz="2400" b="1">
                <a:solidFill>
                  <a:srgbClr val="FF0000"/>
                </a:solidFill>
                <a:latin typeface="黑体" panose="02010609060101010101" pitchFamily="49" charset="-122"/>
                <a:ea typeface="黑体" panose="02010609060101010101" pitchFamily="49" charset="-122"/>
              </a:rPr>
              <a:t>】</a:t>
            </a:r>
          </a:p>
        </p:txBody>
      </p:sp>
      <p:sp>
        <p:nvSpPr>
          <p:cNvPr id="16387" name="Text Box 6">
            <a:extLst>
              <a:ext uri="{FF2B5EF4-FFF2-40B4-BE49-F238E27FC236}">
                <a16:creationId xmlns:a16="http://schemas.microsoft.com/office/drawing/2014/main" id="{9F7B609C-686A-4107-9273-67405F308B20}"/>
              </a:ext>
            </a:extLst>
          </p:cNvPr>
          <p:cNvSpPr/>
          <p:nvPr/>
        </p:nvSpPr>
        <p:spPr>
          <a:xfrm>
            <a:off x="6516291" y="1543050"/>
            <a:ext cx="378630" cy="415498"/>
          </a:xfrm>
          <a:prstGeom prst="rect">
            <a:avLst/>
          </a:prstGeom>
          <a:noFill/>
          <a:ln>
            <a:noFill/>
            <a:miter lim="800000"/>
          </a:ln>
        </p:spPr>
        <p:txBody>
          <a:bodyPr wrap="none">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lang="en-US" altLang="zh-CN" sz="2100" b="1">
                <a:ln w="9525" cap="flat" cmpd="sng" algn="ctr">
                  <a:noFill/>
                  <a:prstDash val="solid"/>
                  <a:round/>
                  <a:headEnd type="none" w="med" len="med"/>
                  <a:tailEnd type="none" w="med" len="med"/>
                </a:ln>
                <a:solidFill>
                  <a:srgbClr val="FF0000"/>
                </a:solidFill>
                <a:latin typeface="Times New Roman" pitchFamily="18" charset="0"/>
                <a:ea typeface="方正姚体" pitchFamily="2" charset="-122"/>
                <a:sym typeface="Wingdings"/>
              </a:rPr>
              <a:t>D</a:t>
            </a:r>
            <a:endParaRPr lang="en-US" altLang="zh-CN" sz="2100" b="1">
              <a:solidFill>
                <a:srgbClr val="FF0000"/>
              </a:solidFill>
              <a:latin typeface="Times New Roman" pitchFamily="18" charset="0"/>
              <a:ea typeface="方正姚体" pitchFamily="2" charset="-122"/>
            </a:endParaRPr>
          </a:p>
        </p:txBody>
      </p:sp>
      <p:sp>
        <p:nvSpPr>
          <p:cNvPr id="16388" name="文本框 99">
            <a:extLst>
              <a:ext uri="{FF2B5EF4-FFF2-40B4-BE49-F238E27FC236}">
                <a16:creationId xmlns:a16="http://schemas.microsoft.com/office/drawing/2014/main" id="{E9319B83-8232-4CC3-92FB-D6D7A551DAC0}"/>
              </a:ext>
            </a:extLst>
          </p:cNvPr>
          <p:cNvSpPr/>
          <p:nvPr/>
        </p:nvSpPr>
        <p:spPr>
          <a:xfrm>
            <a:off x="1420416" y="1439466"/>
            <a:ext cx="6236494" cy="2117246"/>
          </a:xfrm>
          <a:prstGeom prst="rect">
            <a:avLst/>
          </a:prstGeom>
          <a:noFill/>
          <a:ln>
            <a:noFill/>
            <a:miter lim="800000"/>
          </a:ln>
        </p:spPr>
        <p:txBody>
          <a:bodyPr>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marL="129779" indent="-129779">
              <a:lnSpc>
                <a:spcPct val="150000"/>
              </a:lnSpc>
            </a:pPr>
            <a:r>
              <a:rPr lang="en-US" altLang="zh-CN" b="1">
                <a:ln w="9525" cap="flat" cmpd="sng" algn="ctr">
                  <a:noFill/>
                  <a:prstDash val="solid"/>
                  <a:round/>
                  <a:headEnd type="none" w="med" len="med"/>
                  <a:tailEnd type="none" w="med" len="med"/>
                </a:ln>
                <a:solidFill>
                  <a:srgbClr val="000000"/>
                </a:solidFill>
                <a:latin typeface="Times New Roman" pitchFamily="18" charset="0"/>
                <a:sym typeface="Wingdings"/>
              </a:rPr>
              <a:t>1</a:t>
            </a:r>
            <a:r>
              <a:rPr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Wingdings"/>
              </a:rPr>
              <a:t>．如图所示，下列运动物体中，速度最大的是（　　）</a:t>
            </a:r>
            <a:endParaRPr lang="en-US" b="1">
              <a:ln w="9525" cap="flat" cmpd="sng" algn="ctr">
                <a:noFill/>
                <a:prstDash val="solid"/>
                <a:round/>
                <a:headEnd type="none" w="med" len="med"/>
                <a:tailEnd type="none" w="med" len="med"/>
              </a:ln>
              <a:solidFill>
                <a:srgbClr val="000000"/>
              </a:solidFill>
              <a:latin typeface="Times New Roman" pitchFamily="18" charset="0"/>
              <a:sym typeface="Wingdings"/>
            </a:endParaRPr>
          </a:p>
          <a:p>
            <a:pPr marL="129779" indent="-129779">
              <a:lnSpc>
                <a:spcPct val="150000"/>
              </a:lnSpc>
            </a:pPr>
            <a:r>
              <a:rPr lang="en-US" altLang="zh-CN" b="1">
                <a:ln w="9525" cap="flat" cmpd="sng" algn="ctr">
                  <a:noFill/>
                  <a:prstDash val="solid"/>
                  <a:round/>
                  <a:headEnd type="none" w="med" len="med"/>
                  <a:tailEnd type="none" w="med" len="med"/>
                </a:ln>
                <a:solidFill>
                  <a:srgbClr val="000000"/>
                </a:solidFill>
                <a:latin typeface="Times New Roman" pitchFamily="18" charset="0"/>
                <a:sym typeface="Wingdings"/>
              </a:rPr>
              <a:t>A</a:t>
            </a:r>
            <a:r>
              <a:rPr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Wingdings"/>
              </a:rPr>
              <a:t>．</a:t>
            </a:r>
            <a:r>
              <a:rPr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mn-ea"/>
              </a:rPr>
              <a:t>野兔奔跑速度为</a:t>
            </a: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18km/h</a:t>
            </a:r>
            <a:r>
              <a:rPr lang="en-US" altLang="zh-CN" b="1">
                <a:ln w="9525" cap="flat" cmpd="sng" algn="ctr">
                  <a:noFill/>
                  <a:prstDash val="solid"/>
                  <a:round/>
                  <a:headEnd type="none" w="med" len="med"/>
                  <a:tailEnd type="none" w="med" len="med"/>
                </a:ln>
                <a:solidFill>
                  <a:srgbClr val="000000"/>
                </a:solidFill>
                <a:latin typeface="Calibri" pitchFamily="34" charset="0"/>
                <a:sym typeface="+mn-ea"/>
              </a:rPr>
              <a:t>	</a:t>
            </a:r>
            <a:endParaRPr lang="en-US" altLang="zh-CN" b="1">
              <a:ln w="9525" cap="flat" cmpd="sng" algn="ctr">
                <a:noFill/>
                <a:prstDash val="solid"/>
                <a:round/>
                <a:headEnd type="none" w="med" len="med"/>
                <a:tailEnd type="none" w="med" len="med"/>
              </a:ln>
              <a:solidFill>
                <a:srgbClr val="000000"/>
              </a:solidFill>
              <a:latin typeface="Times New Roman" pitchFamily="18" charset="0"/>
              <a:sym typeface="+mn-ea"/>
            </a:endParaRPr>
          </a:p>
          <a:p>
            <a:pPr marL="129779" indent="-129779">
              <a:lnSpc>
                <a:spcPct val="150000"/>
              </a:lnSpc>
            </a:pP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B</a:t>
            </a:r>
            <a:r>
              <a:rPr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mn-ea"/>
              </a:rPr>
              <a:t>．猎豹捕食猎物的速度为</a:t>
            </a: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113km/h</a:t>
            </a:r>
            <a:r>
              <a:rPr lang="en-US" altLang="zh-CN" b="1">
                <a:ln w="9525" cap="flat" cmpd="sng" algn="ctr">
                  <a:noFill/>
                  <a:prstDash val="solid"/>
                  <a:round/>
                  <a:headEnd type="none" w="med" len="med"/>
                  <a:tailEnd type="none" w="med" len="med"/>
                </a:ln>
                <a:solidFill>
                  <a:srgbClr val="000000"/>
                </a:solidFill>
                <a:latin typeface="Calibri" pitchFamily="34" charset="0"/>
                <a:sym typeface="+mn-ea"/>
              </a:rPr>
              <a:t>	</a:t>
            </a:r>
            <a:endParaRPr lang="en-US" altLang="zh-CN" b="1">
              <a:ln w="9525" cap="flat" cmpd="sng" algn="ctr">
                <a:noFill/>
                <a:prstDash val="solid"/>
                <a:round/>
                <a:headEnd type="none" w="med" len="med"/>
                <a:tailEnd type="none" w="med" len="med"/>
              </a:ln>
              <a:solidFill>
                <a:srgbClr val="000000"/>
              </a:solidFill>
              <a:latin typeface="Times New Roman" pitchFamily="18" charset="0"/>
              <a:sym typeface="+mn-ea"/>
            </a:endParaRPr>
          </a:p>
          <a:p>
            <a:pPr marL="129779" indent="-129779">
              <a:lnSpc>
                <a:spcPct val="150000"/>
              </a:lnSpc>
            </a:pP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C</a:t>
            </a:r>
            <a:r>
              <a:rPr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mn-ea"/>
              </a:rPr>
              <a:t>．旗鱼快速游动的速度为</a:t>
            </a: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28m/s</a:t>
            </a:r>
            <a:r>
              <a:rPr lang="en-US" altLang="zh-CN" b="1">
                <a:ln w="9525" cap="flat" cmpd="sng" algn="ctr">
                  <a:noFill/>
                  <a:prstDash val="solid"/>
                  <a:round/>
                  <a:headEnd type="none" w="med" len="med"/>
                  <a:tailEnd type="none" w="med" len="med"/>
                </a:ln>
                <a:solidFill>
                  <a:srgbClr val="000000"/>
                </a:solidFill>
                <a:latin typeface="Calibri" pitchFamily="34" charset="0"/>
                <a:sym typeface="+mn-ea"/>
              </a:rPr>
              <a:t>	</a:t>
            </a:r>
            <a:endParaRPr lang="en-US" altLang="zh-CN" b="1">
              <a:ln w="9525" cap="flat" cmpd="sng" algn="ctr">
                <a:noFill/>
                <a:prstDash val="solid"/>
                <a:round/>
                <a:headEnd type="none" w="med" len="med"/>
                <a:tailEnd type="none" w="med" len="med"/>
              </a:ln>
              <a:solidFill>
                <a:srgbClr val="000000"/>
              </a:solidFill>
              <a:latin typeface="Times New Roman" pitchFamily="18" charset="0"/>
              <a:sym typeface="+mn-ea"/>
            </a:endParaRPr>
          </a:p>
          <a:p>
            <a:pPr marL="129779" indent="-129779">
              <a:lnSpc>
                <a:spcPct val="150000"/>
              </a:lnSpc>
            </a:pP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D</a:t>
            </a:r>
            <a:r>
              <a:rPr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mn-ea"/>
              </a:rPr>
              <a:t>．“歼</a:t>
            </a:r>
            <a:r>
              <a:rPr altLang="zh-CN"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mn-ea"/>
              </a:rPr>
              <a:t>﹣</a:t>
            </a: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10</a:t>
            </a:r>
            <a:r>
              <a:rPr altLang="zh-CN"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mn-ea"/>
              </a:rPr>
              <a:t>”战机最大速度是</a:t>
            </a:r>
            <a:r>
              <a:rPr lang="en-US" altLang="zh-CN" b="1">
                <a:ln w="9525" cap="flat" cmpd="sng" algn="ctr">
                  <a:noFill/>
                  <a:prstDash val="solid"/>
                  <a:round/>
                  <a:headEnd type="none" w="med" len="med"/>
                  <a:tailEnd type="none" w="med" len="med"/>
                </a:ln>
                <a:solidFill>
                  <a:srgbClr val="000000"/>
                </a:solidFill>
                <a:latin typeface="Times New Roman" pitchFamily="18" charset="0"/>
                <a:sym typeface="+mn-ea"/>
              </a:rPr>
              <a:t>2.2</a:t>
            </a:r>
            <a:r>
              <a:rPr b="1">
                <a:ln w="9525" cap="flat" cmpd="sng" algn="ctr">
                  <a:noFill/>
                  <a:prstDash val="solid"/>
                  <a:round/>
                  <a:headEnd type="none" w="med" len="med"/>
                  <a:tailEnd type="none" w="med" len="med"/>
                </a:ln>
                <a:solidFill>
                  <a:srgbClr val="000000"/>
                </a:solidFill>
                <a:latin typeface="Times New Roman" pitchFamily="18" charset="0"/>
                <a:ea typeface="新宋体" pitchFamily="49" charset="-122"/>
                <a:sym typeface="+mn-ea"/>
              </a:rPr>
              <a:t>倍音速</a:t>
            </a:r>
            <a:endParaRPr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circle(out)">
                                      <p:cBhvr>
                                        <p:cTn id="7" dur="1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文本框 103">
            <a:extLst>
              <a:ext uri="{FF2B5EF4-FFF2-40B4-BE49-F238E27FC236}">
                <a16:creationId xmlns:a16="http://schemas.microsoft.com/office/drawing/2014/main" id="{1A61C824-2E89-41BD-8A11-57D8911E0247}"/>
              </a:ext>
            </a:extLst>
          </p:cNvPr>
          <p:cNvSpPr>
            <a:spLocks noChangeArrowheads="1"/>
          </p:cNvSpPr>
          <p:nvPr/>
        </p:nvSpPr>
        <p:spPr bwMode="auto">
          <a:xfrm>
            <a:off x="1395413" y="426244"/>
            <a:ext cx="629007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173038" indent="-173038">
              <a:defRPr>
                <a:solidFill>
                  <a:srgbClr val="000000"/>
                </a:solidFill>
                <a:latin typeface="Arial" panose="020B0604020202020204" pitchFamily="34" charset="0"/>
                <a:ea typeface="宋体" panose="02010600030101010101" pitchFamily="2" charset="-122"/>
              </a:defRPr>
            </a:lvl1pPr>
            <a:lvl2pPr>
              <a:defRPr>
                <a:solidFill>
                  <a:srgbClr val="000000"/>
                </a:solidFill>
                <a:latin typeface="Arial" panose="020B0604020202020204" pitchFamily="34" charset="0"/>
                <a:ea typeface="宋体" panose="02010600030101010101" pitchFamily="2" charset="-122"/>
              </a:defRPr>
            </a:lvl2pPr>
            <a:lvl3pPr>
              <a:defRPr>
                <a:solidFill>
                  <a:srgbClr val="000000"/>
                </a:solidFill>
                <a:latin typeface="Arial" panose="020B0604020202020204" pitchFamily="34" charset="0"/>
                <a:ea typeface="宋体" panose="02010600030101010101" pitchFamily="2" charset="-122"/>
              </a:defRPr>
            </a:lvl3pPr>
            <a:lvl4pPr>
              <a:defRPr>
                <a:solidFill>
                  <a:srgbClr val="000000"/>
                </a:solidFill>
                <a:latin typeface="Arial" panose="020B0604020202020204" pitchFamily="34" charset="0"/>
                <a:ea typeface="宋体" panose="02010600030101010101" pitchFamily="2" charset="-122"/>
              </a:defRPr>
            </a:lvl4pPr>
            <a:lvl5pPr>
              <a:defRPr>
                <a:solidFill>
                  <a:srgbClr val="000000"/>
                </a:solidFill>
                <a:latin typeface="Arial" panose="020B0604020202020204" pitchFamily="34" charset="0"/>
                <a:ea typeface="宋体" panose="02010600030101010101" pitchFamily="2" charset="-122"/>
              </a:defRPr>
            </a:lvl5pPr>
            <a:lvl6pPr fontAlgn="base">
              <a:spcBef>
                <a:spcPct val="0"/>
              </a:spcBef>
              <a:spcAft>
                <a:spcPct val="0"/>
              </a:spcAft>
              <a:buSzPct val="100000"/>
              <a:defRPr>
                <a:solidFill>
                  <a:srgbClr val="000000"/>
                </a:solidFill>
                <a:latin typeface="Arial" panose="020B0604020202020204" pitchFamily="34" charset="0"/>
                <a:ea typeface="宋体" panose="02010600030101010101" pitchFamily="2" charset="-122"/>
              </a:defRPr>
            </a:lvl6pPr>
            <a:lvl7pPr fontAlgn="base">
              <a:spcBef>
                <a:spcPct val="0"/>
              </a:spcBef>
              <a:spcAft>
                <a:spcPct val="0"/>
              </a:spcAft>
              <a:buSzPct val="100000"/>
              <a:defRPr>
                <a:solidFill>
                  <a:srgbClr val="000000"/>
                </a:solidFill>
                <a:latin typeface="Arial" panose="020B0604020202020204" pitchFamily="34" charset="0"/>
                <a:ea typeface="宋体" panose="02010600030101010101" pitchFamily="2" charset="-122"/>
              </a:defRPr>
            </a:lvl7pPr>
            <a:lvl8pPr fontAlgn="base">
              <a:spcBef>
                <a:spcPct val="0"/>
              </a:spcBef>
              <a:spcAft>
                <a:spcPct val="0"/>
              </a:spcAft>
              <a:buSzPct val="100000"/>
              <a:defRPr>
                <a:solidFill>
                  <a:srgbClr val="000000"/>
                </a:solidFill>
                <a:latin typeface="Arial" panose="020B0604020202020204" pitchFamily="34" charset="0"/>
                <a:ea typeface="宋体" panose="02010600030101010101" pitchFamily="2" charset="-122"/>
              </a:defRPr>
            </a:lvl8pPr>
            <a:lvl9pPr fontAlgn="base">
              <a:spcBef>
                <a:spcPct val="0"/>
              </a:spcBef>
              <a:spcAft>
                <a:spcPct val="0"/>
              </a:spcAft>
              <a:buSzPct val="100000"/>
              <a:defRPr>
                <a:solidFill>
                  <a:srgbClr val="000000"/>
                </a:solidFill>
                <a:latin typeface="Arial" panose="020B0604020202020204" pitchFamily="34" charset="0"/>
                <a:ea typeface="宋体" panose="02010600030101010101" pitchFamily="2" charset="-122"/>
              </a:defRPr>
            </a:lvl9pPr>
          </a:lstStyle>
          <a:p>
            <a:r>
              <a:rPr lang="en-US" altLang="zh-CN" sz="1500" b="1">
                <a:latin typeface="Times New Roman" panose="02020603050405020304" pitchFamily="18" charset="0"/>
              </a:rPr>
              <a:t>2</a:t>
            </a:r>
            <a:r>
              <a:rPr lang="zh-CN" altLang="zh-CN" sz="1500" b="1">
                <a:latin typeface="Times New Roman" panose="02020603050405020304" pitchFamily="18" charset="0"/>
                <a:ea typeface="新宋体" panose="02010609030101010101" pitchFamily="49" charset="-122"/>
              </a:rPr>
              <a:t>．为了生命安全，我国交通严禁超速行驶</a:t>
            </a:r>
            <a:r>
              <a:rPr lang="en-US" altLang="zh-CN" sz="1500" b="1">
                <a:latin typeface="Times New Roman" panose="02020603050405020304" pitchFamily="18" charset="0"/>
              </a:rPr>
              <a:t>!</a:t>
            </a:r>
            <a:r>
              <a:rPr lang="zh-CN" altLang="zh-CN" sz="1500" b="1">
                <a:latin typeface="Times New Roman" panose="02020603050405020304" pitchFamily="18" charset="0"/>
                <a:ea typeface="新宋体" panose="02010609030101010101" pitchFamily="49" charset="-122"/>
              </a:rPr>
              <a:t>高速公路超速行驶非常危险会给人身安全带来重大威胁</a:t>
            </a:r>
            <a:r>
              <a:rPr lang="en-US" altLang="zh-CN" sz="1500" b="1">
                <a:latin typeface="Times New Roman" panose="02020603050405020304" pitchFamily="18" charset="0"/>
              </a:rPr>
              <a:t>!</a:t>
            </a:r>
            <a:r>
              <a:rPr lang="zh-CN" altLang="zh-CN" sz="1500" b="1">
                <a:latin typeface="Times New Roman" panose="02020603050405020304" pitchFamily="18" charset="0"/>
                <a:ea typeface="新宋体" panose="02010609030101010101" pitchFamily="49" charset="-122"/>
              </a:rPr>
              <a:t>小明一家利用国庆假日到太原游玩汽车在高速公路上行驶了一段时间，小明观察到如图甲所示的标志牌。</a:t>
            </a:r>
          </a:p>
          <a:p>
            <a:r>
              <a:rPr lang="zh-CN" altLang="zh-CN" sz="1500" b="1">
                <a:latin typeface="Times New Roman" panose="02020603050405020304" pitchFamily="18" charset="0"/>
                <a:ea typeface="新宋体" panose="02010609030101010101" pitchFamily="49" charset="-122"/>
                <a:sym typeface="宋体" panose="02010600030101010101" pitchFamily="2" charset="-122"/>
              </a:rPr>
              <a:t>（</a:t>
            </a:r>
            <a:r>
              <a:rPr lang="en-US" altLang="zh-CN" sz="1500" b="1">
                <a:latin typeface="Times New Roman" panose="02020603050405020304" pitchFamily="18" charset="0"/>
                <a:sym typeface="宋体" panose="02010600030101010101" pitchFamily="2" charset="-122"/>
              </a:rPr>
              <a:t>1</a:t>
            </a:r>
            <a:r>
              <a:rPr lang="zh-CN" altLang="zh-CN" sz="1500" b="1">
                <a:latin typeface="Times New Roman" panose="02020603050405020304" pitchFamily="18" charset="0"/>
                <a:ea typeface="新宋体" panose="02010609030101010101" pitchFamily="49" charset="-122"/>
                <a:sym typeface="宋体" panose="02010600030101010101" pitchFamily="2" charset="-122"/>
              </a:rPr>
              <a:t>）在遵守交通规则的前提下，从如图甲所示的标志牌到太原至少需要的时间是多少？</a:t>
            </a:r>
          </a:p>
          <a:p>
            <a:r>
              <a:rPr lang="zh-CN" altLang="zh-CN" sz="1500" b="1">
                <a:latin typeface="Times New Roman" panose="02020603050405020304" pitchFamily="18" charset="0"/>
                <a:ea typeface="新宋体" panose="02010609030101010101" pitchFamily="49" charset="-122"/>
                <a:sym typeface="宋体" panose="02010600030101010101" pitchFamily="2" charset="-122"/>
              </a:rPr>
              <a:t>（</a:t>
            </a:r>
            <a:r>
              <a:rPr lang="en-US" altLang="zh-CN" sz="1500" b="1">
                <a:latin typeface="Times New Roman" panose="02020603050405020304" pitchFamily="18" charset="0"/>
                <a:sym typeface="宋体" panose="02010600030101010101" pitchFamily="2" charset="-122"/>
              </a:rPr>
              <a:t>2</a:t>
            </a:r>
            <a:r>
              <a:rPr lang="zh-CN" altLang="zh-CN" sz="1500" b="1">
                <a:latin typeface="Times New Roman" panose="02020603050405020304" pitchFamily="18" charset="0"/>
                <a:ea typeface="新宋体" panose="02010609030101010101" pitchFamily="49" charset="-122"/>
                <a:sym typeface="宋体" panose="02010600030101010101" pitchFamily="2" charset="-122"/>
              </a:rPr>
              <a:t>）若小明爸爸以图乙速度表的速度行驶</a:t>
            </a:r>
            <a:r>
              <a:rPr lang="en-US" altLang="zh-CN" sz="1500" b="1">
                <a:latin typeface="Times New Roman" panose="02020603050405020304" pitchFamily="18" charset="0"/>
                <a:sym typeface="宋体" panose="02010600030101010101" pitchFamily="2" charset="-122"/>
              </a:rPr>
              <a:t>6min</a:t>
            </a:r>
            <a:r>
              <a:rPr lang="zh-CN" altLang="zh-CN" sz="1500" b="1">
                <a:latin typeface="Times New Roman" panose="02020603050405020304" pitchFamily="18" charset="0"/>
                <a:ea typeface="新宋体" panose="02010609030101010101" pitchFamily="49" charset="-122"/>
                <a:sym typeface="宋体" panose="02010600030101010101" pitchFamily="2" charset="-122"/>
              </a:rPr>
              <a:t>，通过的路程是多少？</a:t>
            </a:r>
            <a:endParaRPr lang="zh-CN" altLang="en-US" sz="1500" b="1"/>
          </a:p>
        </p:txBody>
      </p:sp>
      <p:pic>
        <p:nvPicPr>
          <p:cNvPr id="15363" name="图片 3">
            <a:extLst>
              <a:ext uri="{FF2B5EF4-FFF2-40B4-BE49-F238E27FC236}">
                <a16:creationId xmlns:a16="http://schemas.microsoft.com/office/drawing/2014/main" id="{E34CFB32-1CF0-43FD-8D29-74DBF663297C}"/>
              </a:ext>
            </a:extLst>
          </p:cNvPr>
          <p:cNvPicPr>
            <a:picLocks noChangeAspect="1" noChangeArrowheads="1"/>
          </p:cNvPicPr>
          <p:nvPr>
            <p:custDataLst>
              <p:tags r:id="rId1"/>
            </p:custDataLst>
          </p:nvPr>
        </p:nvPicPr>
        <p:blipFill>
          <a:blip r:embed="rId3">
            <a:lum bright="-12000" contrast="36000"/>
            <a:extLst>
              <a:ext uri="{28A0092B-C50C-407E-A947-70E740481C1C}">
                <a14:useLocalDpi xmlns:a14="http://schemas.microsoft.com/office/drawing/2010/main" val="0"/>
              </a:ext>
            </a:extLst>
          </a:blip>
          <a:srcRect/>
          <a:stretch>
            <a:fillRect/>
          </a:stretch>
        </p:blipFill>
        <p:spPr bwMode="auto">
          <a:xfrm>
            <a:off x="5328048" y="1983582"/>
            <a:ext cx="2220515" cy="1046560"/>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pic>
      <p:sp>
        <p:nvSpPr>
          <p:cNvPr id="15364" name="内容占位符 2">
            <a:extLst>
              <a:ext uri="{FF2B5EF4-FFF2-40B4-BE49-F238E27FC236}">
                <a16:creationId xmlns:a16="http://schemas.microsoft.com/office/drawing/2014/main" id="{E9AE2B54-6DC4-4F78-979F-0B5C13D4E243}"/>
              </a:ext>
            </a:extLst>
          </p:cNvPr>
          <p:cNvSpPr>
            <a:spLocks noGrp="1" noChangeArrowheads="1"/>
          </p:cNvSpPr>
          <p:nvPr/>
        </p:nvSpPr>
        <p:spPr bwMode="auto">
          <a:xfrm>
            <a:off x="1547813" y="1984773"/>
            <a:ext cx="3312319" cy="1045369"/>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ltLang="zh-CN" sz="2100" b="1">
                <a:solidFill>
                  <a:srgbClr val="00B050"/>
                </a:solidFill>
                <a:latin typeface="黑体" panose="02010609060101010101" pitchFamily="49" charset="-122"/>
                <a:ea typeface="黑体" panose="02010609060101010101" pitchFamily="49" charset="-122"/>
                <a:sym typeface="宋体" panose="02010600030101010101" pitchFamily="2" charset="-122"/>
              </a:rPr>
              <a:t>    </a:t>
            </a:r>
            <a:r>
              <a:rPr lang="zh-CN" altLang="en-US" sz="2100" b="1">
                <a:solidFill>
                  <a:srgbClr val="FF0000"/>
                </a:solidFill>
                <a:latin typeface="黑体" panose="02010609060101010101" pitchFamily="49" charset="-122"/>
                <a:ea typeface="黑体" panose="02010609060101010101" pitchFamily="49" charset="-122"/>
                <a:sym typeface="宋体" panose="02010600030101010101" pitchFamily="2" charset="-122"/>
              </a:rPr>
              <a:t>注意：</a:t>
            </a:r>
            <a:r>
              <a:rPr lang="zh-CN" altLang="en-US" sz="2100" b="1">
                <a:latin typeface="黑体" panose="02010609060101010101" pitchFamily="49" charset="-122"/>
                <a:ea typeface="黑体" panose="02010609060101010101" pitchFamily="49" charset="-122"/>
                <a:sym typeface="宋体" panose="02010600030101010101" pitchFamily="2" charset="-122"/>
              </a:rPr>
              <a:t>当题目中多次出现同一个物理量时，要用</a:t>
            </a:r>
            <a:r>
              <a:rPr lang="zh-CN" altLang="en-US" sz="2100" b="1">
                <a:solidFill>
                  <a:srgbClr val="00B050"/>
                </a:solidFill>
                <a:latin typeface="黑体" panose="02010609060101010101" pitchFamily="49" charset="-122"/>
                <a:ea typeface="黑体" panose="02010609060101010101" pitchFamily="49" charset="-122"/>
                <a:sym typeface="宋体" panose="02010600030101010101" pitchFamily="2" charset="-122"/>
              </a:rPr>
              <a:t>下标</a:t>
            </a:r>
            <a:r>
              <a:rPr lang="zh-CN" altLang="en-US" sz="2100" b="1">
                <a:latin typeface="黑体" panose="02010609060101010101" pitchFamily="49" charset="-122"/>
                <a:ea typeface="黑体" panose="02010609060101010101" pitchFamily="49" charset="-122"/>
                <a:sym typeface="宋体" panose="02010600030101010101" pitchFamily="2" charset="-122"/>
              </a:rPr>
              <a:t>加以区分！</a:t>
            </a:r>
          </a:p>
        </p:txBody>
      </p:sp>
      <p:pic>
        <p:nvPicPr>
          <p:cNvPr id="15365" name="图片 11">
            <a:extLst>
              <a:ext uri="{FF2B5EF4-FFF2-40B4-BE49-F238E27FC236}">
                <a16:creationId xmlns:a16="http://schemas.microsoft.com/office/drawing/2014/main" id="{ED1C819D-8AE6-4E01-82FD-EFF2FF02C900}"/>
              </a:ext>
            </a:extLst>
          </p:cNvPr>
          <p:cNvPicPr>
            <a:picLocks noChangeAspect="1" noChangeArrowheads="1"/>
          </p:cNvPicPr>
          <p:nvPr/>
        </p:nvPicPr>
        <p:blipFill>
          <a:blip r:embed="rId4">
            <a:lum bright="-12000" contrast="24000"/>
            <a:extLst>
              <a:ext uri="{28A0092B-C50C-407E-A947-70E740481C1C}">
                <a14:useLocalDpi xmlns:a14="http://schemas.microsoft.com/office/drawing/2010/main" val="0"/>
              </a:ext>
            </a:extLst>
          </a:blip>
          <a:srcRect/>
          <a:stretch>
            <a:fillRect/>
          </a:stretch>
        </p:blipFill>
        <p:spPr bwMode="auto">
          <a:xfrm>
            <a:off x="1547812" y="3219450"/>
            <a:ext cx="6005513" cy="1666875"/>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blinds(horizontal)">
                                      <p:cBhvr>
                                        <p:cTn id="7"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107">
            <a:extLst>
              <a:ext uri="{FF2B5EF4-FFF2-40B4-BE49-F238E27FC236}">
                <a16:creationId xmlns:a16="http://schemas.microsoft.com/office/drawing/2014/main" id="{2A60F474-17FE-4C72-AD3A-1D3E1E5BB18B}"/>
              </a:ext>
            </a:extLst>
          </p:cNvPr>
          <p:cNvSpPr/>
          <p:nvPr/>
        </p:nvSpPr>
        <p:spPr>
          <a:xfrm>
            <a:off x="1332310" y="628650"/>
            <a:ext cx="6405563" cy="2862322"/>
          </a:xfrm>
          <a:prstGeom prst="rect">
            <a:avLst/>
          </a:prstGeom>
          <a:noFill/>
          <a:ln>
            <a:noFill/>
            <a:miter lim="800000"/>
          </a:ln>
        </p:spPr>
        <p:txBody>
          <a:bodyPr>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marL="129779" indent="-129779"/>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3．在“比较纸锥下落快慢”的活动中：</a:t>
            </a:r>
          </a:p>
          <a:p>
            <a:pPr marL="129779" indent="-129779"/>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（1）如图甲所示把两个等大的圆纸片，裁去大小不等的扇形，做成如图乙所示的两个锥角不等的纸锥。为了比较纸锥下落的快慢，将两个锥角不同的纸锥从同一高度同时释放时，应该选择</a:t>
            </a:r>
            <a:r>
              <a:rPr sz="1500" b="1" u="sng">
                <a:ln w="9525" cap="flat" cmpd="sng" algn="ctr">
                  <a:noFill/>
                  <a:prstDash val="solid"/>
                  <a:round/>
                  <a:headEnd type="none" w="med" len="med"/>
                  <a:tailEnd type="none" w="med" len="med"/>
                </a:ln>
                <a:solidFill>
                  <a:srgbClr val="000000"/>
                </a:solidFill>
                <a:latin typeface="宋体" pitchFamily="2" charset="-122"/>
                <a:sym typeface="Wingdings"/>
              </a:rPr>
              <a:t>　</a:t>
            </a:r>
            <a:r>
              <a:rPr lang="en-US" altLang="zh-CN" sz="1500" b="1" u="sng">
                <a:ln w="9525" cap="flat" cmpd="sng" algn="ctr">
                  <a:noFill/>
                  <a:prstDash val="solid"/>
                  <a:round/>
                  <a:headEnd type="none" w="med" len="med"/>
                  <a:tailEnd type="none" w="med" len="med"/>
                </a:ln>
                <a:solidFill>
                  <a:srgbClr val="000000"/>
                </a:solidFill>
                <a:latin typeface="宋体" pitchFamily="2" charset="-122"/>
                <a:sym typeface="Wingdings"/>
              </a:rPr>
              <a:t>   　</a:t>
            </a:r>
            <a:r>
              <a:rPr sz="1500" b="1">
                <a:ln w="9525" cap="flat" cmpd="sng" algn="ctr">
                  <a:noFill/>
                  <a:prstDash val="solid"/>
                  <a:round/>
                  <a:headEnd type="none" w="med" len="med"/>
                  <a:tailEnd type="none" w="med" len="med"/>
                </a:ln>
                <a:solidFill>
                  <a:srgbClr val="000000"/>
                </a:solidFill>
                <a:latin typeface="宋体" pitchFamily="2" charset="-122"/>
                <a:sym typeface="Wingdings"/>
              </a:rPr>
              <a:t>（选填“乙”或“丙”）所示的位置开始释放。</a:t>
            </a:r>
          </a:p>
          <a:p>
            <a:pPr marL="129779" indent="-129779"/>
            <a:r>
              <a:rPr sz="1500" b="1">
                <a:ln w="9525" cap="flat" cmpd="sng" algn="ctr">
                  <a:noFill/>
                  <a:prstDash val="solid"/>
                  <a:round/>
                  <a:headEnd type="none" w="med" len="med"/>
                  <a:tailEnd type="none" w="med" len="med"/>
                </a:ln>
                <a:solidFill>
                  <a:srgbClr val="000000"/>
                </a:solidFill>
                <a:latin typeface="宋体" pitchFamily="2" charset="-122"/>
                <a:sym typeface="Wingdings"/>
              </a:rPr>
              <a:t>（</a:t>
            </a:r>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2）在测量纸锥的下落速度时，发现时间较难测量，为了便于测量时间，应该在图乙中选择纸锥</a:t>
            </a:r>
            <a:r>
              <a:rPr sz="1500" b="1" u="sng">
                <a:ln w="9525" cap="flat" cmpd="sng" algn="ctr">
                  <a:noFill/>
                  <a:prstDash val="solid"/>
                  <a:round/>
                  <a:headEnd type="none" w="med" len="med"/>
                  <a:tailEnd type="none" w="med" len="med"/>
                </a:ln>
                <a:solidFill>
                  <a:srgbClr val="000000"/>
                </a:solidFill>
                <a:latin typeface="宋体" pitchFamily="2" charset="-122"/>
                <a:sym typeface="Wingdings"/>
              </a:rPr>
              <a:t>　</a:t>
            </a:r>
            <a:r>
              <a:rPr lang="en-US" sz="1500" b="1" u="sng">
                <a:ln w="9525" cap="flat" cmpd="sng" algn="ctr">
                  <a:noFill/>
                  <a:prstDash val="solid"/>
                  <a:round/>
                  <a:headEnd type="none" w="med" len="med"/>
                  <a:tailEnd type="none" w="med" len="med"/>
                </a:ln>
                <a:solidFill>
                  <a:srgbClr val="000000"/>
                </a:solidFill>
                <a:latin typeface="宋体" pitchFamily="2" charset="-122"/>
                <a:sym typeface="Wingdings"/>
              </a:rPr>
              <a:t>   　</a:t>
            </a:r>
            <a:r>
              <a:rPr sz="1500" b="1">
                <a:ln w="9525" cap="flat" cmpd="sng" algn="ctr">
                  <a:noFill/>
                  <a:prstDash val="solid"/>
                  <a:round/>
                  <a:headEnd type="none" w="med" len="med"/>
                  <a:tailEnd type="none" w="med" len="med"/>
                </a:ln>
                <a:solidFill>
                  <a:srgbClr val="000000"/>
                </a:solidFill>
                <a:latin typeface="宋体" pitchFamily="2" charset="-122"/>
                <a:sym typeface="Wingdings"/>
              </a:rPr>
              <a:t>（选填</a:t>
            </a:r>
            <a:r>
              <a:rPr lang="en-US" sz="1500" b="1">
                <a:ln w="9525" cap="flat" cmpd="sng" algn="ctr">
                  <a:noFill/>
                  <a:prstDash val="solid"/>
                  <a:round/>
                  <a:headEnd type="none" w="med" len="med"/>
                  <a:tailEnd type="none" w="med" len="med"/>
                </a:ln>
                <a:solidFill>
                  <a:srgbClr val="000000"/>
                </a:solidFill>
                <a:latin typeface="宋体" pitchFamily="2" charset="-122"/>
                <a:sym typeface="Wingdings"/>
              </a:rPr>
              <a:t>“</a:t>
            </a:r>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A</a:t>
            </a:r>
            <a:r>
              <a:rPr altLang="zh-CN" sz="1500" b="1">
                <a:ln w="9525" cap="flat" cmpd="sng" algn="ctr">
                  <a:noFill/>
                  <a:prstDash val="solid"/>
                  <a:round/>
                  <a:headEnd type="none" w="med" len="med"/>
                  <a:tailEnd type="none" w="med" len="med"/>
                </a:ln>
                <a:solidFill>
                  <a:srgbClr val="000000"/>
                </a:solidFill>
                <a:latin typeface="宋体" pitchFamily="2" charset="-122"/>
                <a:sym typeface="Wingdings"/>
              </a:rPr>
              <a:t>”或“</a:t>
            </a:r>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B</a:t>
            </a:r>
            <a:r>
              <a:rPr altLang="zh-CN" sz="1500" b="1">
                <a:ln w="9525" cap="flat" cmpd="sng" algn="ctr">
                  <a:noFill/>
                  <a:prstDash val="solid"/>
                  <a:round/>
                  <a:headEnd type="none" w="med" len="med"/>
                  <a:tailEnd type="none" w="med" len="med"/>
                </a:ln>
                <a:solidFill>
                  <a:srgbClr val="000000"/>
                </a:solidFill>
                <a:latin typeface="宋体" pitchFamily="2" charset="-122"/>
                <a:sym typeface="Wingdings"/>
              </a:rPr>
              <a:t>”）进行实验较好。</a:t>
            </a:r>
          </a:p>
          <a:p>
            <a:pPr marL="129779" indent="-129779"/>
            <a:r>
              <a:rPr altLang="zh-CN" sz="1500" b="1">
                <a:ln w="9525" cap="flat" cmpd="sng" algn="ctr">
                  <a:noFill/>
                  <a:prstDash val="solid"/>
                  <a:round/>
                  <a:headEnd type="none" w="med" len="med"/>
                  <a:tailEnd type="none" w="med" len="med"/>
                </a:ln>
                <a:solidFill>
                  <a:srgbClr val="000000"/>
                </a:solidFill>
                <a:latin typeface="宋体" pitchFamily="2" charset="-122"/>
                <a:sym typeface="Wingdings"/>
              </a:rPr>
              <a:t>（</a:t>
            </a:r>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3）小芳所在的兴趣小组用闪光照相机探究纸锥竖直下落的运动情况，照相机每隔0.2s曝光一次。兴趣小组拍下的照片如图所示，由此可以判断此纸锥下落的速度变化情况是</a:t>
            </a:r>
            <a:r>
              <a:rPr sz="1500" b="1" u="sng">
                <a:ln w="9525" cap="flat" cmpd="sng" algn="ctr">
                  <a:noFill/>
                  <a:prstDash val="solid"/>
                  <a:round/>
                  <a:headEnd type="none" w="med" len="med"/>
                  <a:tailEnd type="none" w="med" len="med"/>
                </a:ln>
                <a:solidFill>
                  <a:srgbClr val="000000"/>
                </a:solidFill>
                <a:latin typeface="宋体" pitchFamily="2" charset="-122"/>
                <a:sym typeface="Wingdings"/>
              </a:rPr>
              <a:t>　</a:t>
            </a:r>
            <a:r>
              <a:rPr lang="en-US" altLang="zh-CN" sz="1500" b="1" u="sng">
                <a:ln w="9525" cap="flat" cmpd="sng" algn="ctr">
                  <a:noFill/>
                  <a:prstDash val="solid"/>
                  <a:round/>
                  <a:headEnd type="none" w="med" len="med"/>
                  <a:tailEnd type="none" w="med" len="med"/>
                </a:ln>
                <a:solidFill>
                  <a:srgbClr val="000000"/>
                </a:solidFill>
                <a:latin typeface="宋体" pitchFamily="2" charset="-122"/>
                <a:sym typeface="Wingdings"/>
              </a:rPr>
              <a:t>              　</a:t>
            </a:r>
            <a:r>
              <a:rPr sz="1500" b="1">
                <a:ln w="9525" cap="flat" cmpd="sng" algn="ctr">
                  <a:noFill/>
                  <a:prstDash val="solid"/>
                  <a:round/>
                  <a:headEnd type="none" w="med" len="med"/>
                  <a:tailEnd type="none" w="med" len="med"/>
                </a:ln>
                <a:solidFill>
                  <a:srgbClr val="000000"/>
                </a:solidFill>
                <a:latin typeface="宋体" pitchFamily="2" charset="-122"/>
                <a:sym typeface="Wingdings"/>
              </a:rPr>
              <a:t>（选填“不变”、“先变大后不变”或“一直变大”）。若测得纸锥在</a:t>
            </a:r>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A、B两位置间的实际距离为6.40cm，则A、B两位置间纸锥的速度为</a:t>
            </a:r>
            <a:r>
              <a:rPr lang="en-US" sz="1500" b="1" u="sng">
                <a:ln w="9525" cap="flat" cmpd="sng" algn="ctr">
                  <a:noFill/>
                  <a:prstDash val="solid"/>
                  <a:round/>
                  <a:headEnd type="none" w="med" len="med"/>
                  <a:tailEnd type="none" w="med" len="med"/>
                </a:ln>
                <a:solidFill>
                  <a:srgbClr val="000000"/>
                </a:solidFill>
                <a:latin typeface="宋体" pitchFamily="2" charset="-122"/>
                <a:sym typeface="Wingdings"/>
              </a:rPr>
              <a:t>     　</a:t>
            </a:r>
            <a:r>
              <a:rPr lang="en-US" altLang="zh-CN" sz="1500" b="1">
                <a:ln w="9525" cap="flat" cmpd="sng" algn="ctr">
                  <a:noFill/>
                  <a:prstDash val="solid"/>
                  <a:round/>
                  <a:headEnd type="none" w="med" len="med"/>
                  <a:tailEnd type="none" w="med" len="med"/>
                </a:ln>
                <a:solidFill>
                  <a:srgbClr val="000000"/>
                </a:solidFill>
                <a:latin typeface="宋体" pitchFamily="2" charset="-122"/>
                <a:sym typeface="Wingdings"/>
              </a:rPr>
              <a:t>m/s。</a:t>
            </a:r>
            <a:endParaRPr sz="1500" b="1">
              <a:latin typeface="宋体" pitchFamily="2" charset="-122"/>
            </a:endParaRPr>
          </a:p>
        </p:txBody>
      </p:sp>
      <p:pic>
        <p:nvPicPr>
          <p:cNvPr id="16387" name="图片 3">
            <a:extLst>
              <a:ext uri="{FF2B5EF4-FFF2-40B4-BE49-F238E27FC236}">
                <a16:creationId xmlns:a16="http://schemas.microsoft.com/office/drawing/2014/main" id="{8AE20C55-FF10-4310-96BA-C634793E7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057" y="3627835"/>
            <a:ext cx="3736181" cy="1344215"/>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pic>
      <p:sp>
        <p:nvSpPr>
          <p:cNvPr id="18436" name="Text Box 6">
            <a:extLst>
              <a:ext uri="{FF2B5EF4-FFF2-40B4-BE49-F238E27FC236}">
                <a16:creationId xmlns:a16="http://schemas.microsoft.com/office/drawing/2014/main" id="{1CC3D2BE-CA2A-449C-BC2B-D85106227B46}"/>
              </a:ext>
            </a:extLst>
          </p:cNvPr>
          <p:cNvSpPr/>
          <p:nvPr/>
        </p:nvSpPr>
        <p:spPr>
          <a:xfrm>
            <a:off x="5273278" y="1275160"/>
            <a:ext cx="417102" cy="369332"/>
          </a:xfrm>
          <a:prstGeom prst="rect">
            <a:avLst/>
          </a:prstGeom>
          <a:noFill/>
          <a:ln>
            <a:noFill/>
            <a:miter lim="800000"/>
          </a:ln>
        </p:spPr>
        <p:txBody>
          <a:bodyPr wrap="none">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b="1">
                <a:ln w="9525" cap="flat" cmpd="sng" algn="ctr">
                  <a:noFill/>
                  <a:prstDash val="solid"/>
                  <a:round/>
                  <a:headEnd type="none" w="med" len="med"/>
                  <a:tailEnd type="none" w="med" len="med"/>
                </a:ln>
                <a:solidFill>
                  <a:srgbClr val="FF0000"/>
                </a:solidFill>
                <a:latin typeface="Times New Roman" pitchFamily="18" charset="0"/>
                <a:ea typeface="方正姚体" pitchFamily="2" charset="-122"/>
                <a:sym typeface="Wingdings"/>
              </a:rPr>
              <a:t>乙</a:t>
            </a:r>
            <a:endParaRPr b="1">
              <a:solidFill>
                <a:srgbClr val="FF0000"/>
              </a:solidFill>
              <a:latin typeface="Times New Roman" pitchFamily="18" charset="0"/>
              <a:ea typeface="方正姚体" pitchFamily="2" charset="-122"/>
            </a:endParaRPr>
          </a:p>
        </p:txBody>
      </p:sp>
      <p:sp>
        <p:nvSpPr>
          <p:cNvPr id="18437" name="Text Box 6">
            <a:extLst>
              <a:ext uri="{FF2B5EF4-FFF2-40B4-BE49-F238E27FC236}">
                <a16:creationId xmlns:a16="http://schemas.microsoft.com/office/drawing/2014/main" id="{FC96CBA4-AC8A-4E50-A82B-17EB2A83C2D4}"/>
              </a:ext>
            </a:extLst>
          </p:cNvPr>
          <p:cNvSpPr/>
          <p:nvPr/>
        </p:nvSpPr>
        <p:spPr>
          <a:xfrm>
            <a:off x="3599260" y="1924050"/>
            <a:ext cx="378630" cy="415498"/>
          </a:xfrm>
          <a:prstGeom prst="rect">
            <a:avLst/>
          </a:prstGeom>
          <a:noFill/>
          <a:ln>
            <a:noFill/>
            <a:miter lim="800000"/>
          </a:ln>
        </p:spPr>
        <p:txBody>
          <a:bodyPr wrap="none">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lang="en-US" altLang="zh-CN" sz="2100" b="1">
                <a:ln w="9525" cap="flat" cmpd="sng" algn="ctr">
                  <a:noFill/>
                  <a:prstDash val="solid"/>
                  <a:round/>
                  <a:headEnd type="none" w="med" len="med"/>
                  <a:tailEnd type="none" w="med" len="med"/>
                </a:ln>
                <a:solidFill>
                  <a:srgbClr val="FF0000"/>
                </a:solidFill>
                <a:latin typeface="Times New Roman" pitchFamily="18" charset="0"/>
                <a:ea typeface="方正姚体" pitchFamily="2" charset="-122"/>
                <a:sym typeface="Wingdings"/>
              </a:rPr>
              <a:t>A</a:t>
            </a:r>
            <a:endParaRPr lang="en-US" altLang="zh-CN" sz="2100" b="1">
              <a:solidFill>
                <a:srgbClr val="FF0000"/>
              </a:solidFill>
              <a:latin typeface="Times New Roman" pitchFamily="18" charset="0"/>
              <a:ea typeface="方正姚体" pitchFamily="2" charset="-122"/>
            </a:endParaRPr>
          </a:p>
        </p:txBody>
      </p:sp>
      <p:sp>
        <p:nvSpPr>
          <p:cNvPr id="18438" name="Text Box 6">
            <a:extLst>
              <a:ext uri="{FF2B5EF4-FFF2-40B4-BE49-F238E27FC236}">
                <a16:creationId xmlns:a16="http://schemas.microsoft.com/office/drawing/2014/main" id="{9BB495BE-FD97-40BE-A04C-FC56075359D0}"/>
              </a:ext>
            </a:extLst>
          </p:cNvPr>
          <p:cNvSpPr/>
          <p:nvPr/>
        </p:nvSpPr>
        <p:spPr>
          <a:xfrm>
            <a:off x="4086225" y="2678907"/>
            <a:ext cx="1524000" cy="323165"/>
          </a:xfrm>
          <a:prstGeom prst="rect">
            <a:avLst/>
          </a:prstGeom>
          <a:noFill/>
          <a:ln>
            <a:noFill/>
            <a:miter lim="800000"/>
          </a:ln>
        </p:spPr>
        <p:txBody>
          <a:bodyPr>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sz="1500" b="1">
                <a:ln w="9525" cap="flat" cmpd="sng" algn="ctr">
                  <a:noFill/>
                  <a:prstDash val="solid"/>
                  <a:round/>
                  <a:headEnd type="none" w="med" len="med"/>
                  <a:tailEnd type="none" w="med" len="med"/>
                </a:ln>
                <a:solidFill>
                  <a:srgbClr val="FF0000"/>
                </a:solidFill>
                <a:latin typeface="Times New Roman" pitchFamily="18" charset="0"/>
                <a:ea typeface="方正姚体" pitchFamily="2" charset="-122"/>
                <a:sym typeface="Wingdings"/>
              </a:rPr>
              <a:t>先变大后不变</a:t>
            </a:r>
            <a:endParaRPr sz="1500" b="1">
              <a:solidFill>
                <a:srgbClr val="FF0000"/>
              </a:solidFill>
              <a:latin typeface="Times New Roman" pitchFamily="18" charset="0"/>
              <a:ea typeface="方正姚体" pitchFamily="2" charset="-122"/>
            </a:endParaRPr>
          </a:p>
        </p:txBody>
      </p:sp>
      <p:sp>
        <p:nvSpPr>
          <p:cNvPr id="18439" name="Text Box 6">
            <a:extLst>
              <a:ext uri="{FF2B5EF4-FFF2-40B4-BE49-F238E27FC236}">
                <a16:creationId xmlns:a16="http://schemas.microsoft.com/office/drawing/2014/main" id="{5E32EDD8-C1AB-47E1-9CDC-7D79EC7211D9}"/>
              </a:ext>
            </a:extLst>
          </p:cNvPr>
          <p:cNvSpPr/>
          <p:nvPr/>
        </p:nvSpPr>
        <p:spPr>
          <a:xfrm>
            <a:off x="4993482" y="3057525"/>
            <a:ext cx="655949" cy="415498"/>
          </a:xfrm>
          <a:prstGeom prst="rect">
            <a:avLst/>
          </a:prstGeom>
          <a:noFill/>
          <a:ln>
            <a:noFill/>
            <a:miter lim="800000"/>
          </a:ln>
        </p:spPr>
        <p:txBody>
          <a:bodyPr wrap="none">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lang="en-US" altLang="zh-CN" sz="2100" b="1">
                <a:ln w="9525" cap="flat" cmpd="sng" algn="ctr">
                  <a:noFill/>
                  <a:prstDash val="solid"/>
                  <a:round/>
                  <a:headEnd type="none" w="med" len="med"/>
                  <a:tailEnd type="none" w="med" len="med"/>
                </a:ln>
                <a:solidFill>
                  <a:srgbClr val="FF0000"/>
                </a:solidFill>
                <a:latin typeface="Times New Roman" pitchFamily="18" charset="0"/>
                <a:ea typeface="方正姚体" pitchFamily="2" charset="-122"/>
                <a:sym typeface="Wingdings"/>
              </a:rPr>
              <a:t>0.16</a:t>
            </a:r>
            <a:endParaRPr lang="en-US" altLang="zh-CN" sz="2100" b="1">
              <a:solidFill>
                <a:srgbClr val="FF0000"/>
              </a:solidFill>
              <a:latin typeface="Times New Roman" pitchFamily="18" charset="0"/>
              <a:ea typeface="方正姚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circle(out)">
                                      <p:cBhvr>
                                        <p:cTn id="7" dur="1000"/>
                                        <p:tgtEl>
                                          <p:spTgt spid="18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18437"/>
                                        </p:tgtEl>
                                        <p:attrNameLst>
                                          <p:attrName>style.visibility</p:attrName>
                                        </p:attrNameLst>
                                      </p:cBhvr>
                                      <p:to>
                                        <p:strVal val="visible"/>
                                      </p:to>
                                    </p:set>
                                    <p:animEffect transition="in" filter="circle(out)">
                                      <p:cBhvr>
                                        <p:cTn id="12" dur="1000"/>
                                        <p:tgtEl>
                                          <p:spTgt spid="184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18438"/>
                                        </p:tgtEl>
                                        <p:attrNameLst>
                                          <p:attrName>style.visibility</p:attrName>
                                        </p:attrNameLst>
                                      </p:cBhvr>
                                      <p:to>
                                        <p:strVal val="visible"/>
                                      </p:to>
                                    </p:set>
                                    <p:animEffect transition="in" filter="circle(out)">
                                      <p:cBhvr>
                                        <p:cTn id="17" dur="1000"/>
                                        <p:tgtEl>
                                          <p:spTgt spid="184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32" fill="hold" grpId="0" nodeType="clickEffect">
                                  <p:stCondLst>
                                    <p:cond delay="0"/>
                                  </p:stCondLst>
                                  <p:childTnLst>
                                    <p:set>
                                      <p:cBhvr>
                                        <p:cTn id="21" dur="1" fill="hold">
                                          <p:stCondLst>
                                            <p:cond delay="0"/>
                                          </p:stCondLst>
                                        </p:cTn>
                                        <p:tgtEl>
                                          <p:spTgt spid="18439"/>
                                        </p:tgtEl>
                                        <p:attrNameLst>
                                          <p:attrName>style.visibility</p:attrName>
                                        </p:attrNameLst>
                                      </p:cBhvr>
                                      <p:to>
                                        <p:strVal val="visible"/>
                                      </p:to>
                                    </p:set>
                                    <p:animEffect transition="in" filter="circle(out)">
                                      <p:cBhvr>
                                        <p:cTn id="22" dur="1000"/>
                                        <p:tgtEl>
                                          <p:spTgt spid="18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P spid="18437" grpId="0" animBg="1"/>
      <p:bldP spid="18438" grpId="0" animBg="1"/>
      <p:bldP spid="184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1">
            <a:extLst>
              <a:ext uri="{FF2B5EF4-FFF2-40B4-BE49-F238E27FC236}">
                <a16:creationId xmlns:a16="http://schemas.microsoft.com/office/drawing/2014/main" id="{C3074FF6-023C-422F-A9FA-3E431B6984FE}"/>
              </a:ext>
            </a:extLst>
          </p:cNvPr>
          <p:cNvSpPr>
            <a:spLocks noChangeArrowheads="1"/>
          </p:cNvSpPr>
          <p:nvPr/>
        </p:nvSpPr>
        <p:spPr bwMode="auto">
          <a:xfrm>
            <a:off x="1485900" y="1175757"/>
            <a:ext cx="533519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r>
              <a:rPr lang="en-US" altLang="zh-CN" sz="2100" b="1">
                <a:latin typeface="楷体_GB2312" charset="-122"/>
                <a:ea typeface="楷体_GB2312" charset="-122"/>
              </a:rPr>
              <a:t>4.</a:t>
            </a:r>
            <a:r>
              <a:rPr lang="zh-CN" altLang="en-US" sz="2100" b="1">
                <a:latin typeface="楷体_GB2312" charset="-122"/>
                <a:ea typeface="楷体_GB2312" charset="-122"/>
              </a:rPr>
              <a:t>完成课本【</a:t>
            </a:r>
            <a:r>
              <a:rPr lang="en-US" altLang="zh-CN" sz="2100" b="1">
                <a:latin typeface="楷体_GB2312" charset="-122"/>
                <a:ea typeface="楷体_GB2312" charset="-122"/>
              </a:rPr>
              <a:t>www</a:t>
            </a:r>
            <a:r>
              <a:rPr lang="zh-CN" altLang="en-US" sz="2100" b="1">
                <a:latin typeface="楷体_GB2312" charset="-122"/>
                <a:ea typeface="楷体_GB2312" charset="-122"/>
              </a:rPr>
              <a:t>】</a:t>
            </a:r>
            <a:r>
              <a:rPr lang="en-US" altLang="zh-CN" sz="2100" b="1">
                <a:latin typeface="楷体_GB2312" charset="-122"/>
                <a:ea typeface="楷体_GB2312" charset="-122"/>
              </a:rPr>
              <a:t>1-3</a:t>
            </a:r>
            <a:r>
              <a:rPr lang="zh-CN" altLang="en-US" sz="2100" b="1">
                <a:latin typeface="楷体_GB2312" charset="-122"/>
                <a:ea typeface="楷体_GB2312" charset="-122"/>
              </a:rPr>
              <a:t>题。</a:t>
            </a:r>
          </a:p>
        </p:txBody>
      </p:sp>
      <p:pic>
        <p:nvPicPr>
          <p:cNvPr id="17411" name="New picture">
            <a:extLst>
              <a:ext uri="{FF2B5EF4-FFF2-40B4-BE49-F238E27FC236}">
                <a16:creationId xmlns:a16="http://schemas.microsoft.com/office/drawing/2014/main" id="{F09B7DD3-D7CC-493F-8602-7D2DA7BEE0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10900" y="9277350"/>
            <a:ext cx="25717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3073">
            <a:extLst>
              <a:ext uri="{FF2B5EF4-FFF2-40B4-BE49-F238E27FC236}">
                <a16:creationId xmlns:a16="http://schemas.microsoft.com/office/drawing/2014/main" id="{B5E6AD39-CF28-4B54-850B-D3EDC3915F50}"/>
              </a:ext>
            </a:extLst>
          </p:cNvPr>
          <p:cNvSpPr>
            <a:spLocks noGrp="1"/>
          </p:cNvSpPr>
          <p:nvPr>
            <p:ph type="ctrTitle"/>
          </p:nvPr>
        </p:nvSpPr>
        <p:spPr>
          <a:xfrm>
            <a:off x="1989535" y="1131094"/>
            <a:ext cx="5082778" cy="2751535"/>
          </a:xfrm>
        </p:spPr>
        <p:txBody>
          <a:bodyPr anchor="ctr"/>
          <a:lstStyle/>
          <a:p>
            <a:pPr algn="l">
              <a:buSzTx/>
            </a:pPr>
            <a:r>
              <a:rPr lang="en-US" altLang="zh-CN" sz="2700" b="1" noProof="1">
                <a:ln w="9525" cap="flat" cmpd="sng" algn="ctr">
                  <a:noFill/>
                  <a:prstDash val="solid"/>
                  <a:round/>
                  <a:headEnd type="none" w="med" len="med"/>
                  <a:tailEnd type="none" w="med" len="med"/>
                </a:ln>
                <a:gradFill flip="none" rotWithShape="0">
                  <a:gsLst>
                    <a:gs pos="0">
                      <a:srgbClr val="7B32B2"/>
                    </a:gs>
                    <a:gs pos="100000">
                      <a:srgbClr val="401A5D"/>
                    </a:gs>
                  </a:gsLst>
                  <a:lin ang="0" scaled="0"/>
                  <a:tileRect l="-100000" t="-100000"/>
                </a:gradFill>
                <a:latin typeface="楷体" panose="02010609060101010101" charset="-122"/>
                <a:ea typeface="楷体" panose="02010609060101010101" charset="-122"/>
                <a:cs typeface="楷体" panose="02010609060101010101" charset="-122"/>
                <a:sym typeface="Wingdings"/>
              </a:rPr>
              <a:t>    </a:t>
            </a:r>
            <a:r>
              <a:rPr lang="zh-CN" altLang="en-US" sz="2700" b="1" noProof="1">
                <a:ln w="9525" cap="flat" cmpd="sng" algn="ctr">
                  <a:noFill/>
                  <a:prstDash val="solid"/>
                  <a:round/>
                  <a:headEnd type="none" w="med" len="med"/>
                  <a:tailEnd type="none" w="med" len="med"/>
                </a:ln>
                <a:gradFill flip="none" rotWithShape="0">
                  <a:gsLst>
                    <a:gs pos="0">
                      <a:srgbClr val="7B32B2"/>
                    </a:gs>
                    <a:gs pos="100000">
                      <a:srgbClr val="401A5D"/>
                    </a:gs>
                  </a:gsLst>
                  <a:lin ang="0" scaled="0"/>
                  <a:tileRect l="-100000" t="-100000"/>
                </a:gradFill>
                <a:latin typeface="楷体" panose="02010609060101010101" charset="-122"/>
                <a:ea typeface="楷体" panose="02010609060101010101" charset="-122"/>
                <a:cs typeface="楷体" panose="02010609060101010101" charset="-122"/>
                <a:sym typeface="Wingdings"/>
              </a:rPr>
              <a:t>运动无处不在，草原上</a:t>
            </a:r>
            <a:r>
              <a:rPr lang="zh-CN" altLang="en-US" sz="2700" b="1">
                <a:ln w="9525" cap="flat" cmpd="sng" algn="ctr">
                  <a:noFill/>
                  <a:prstDash val="solid"/>
                  <a:round/>
                  <a:headEnd type="none" w="med" len="med"/>
                  <a:tailEnd type="none" w="med" len="med"/>
                </a:ln>
                <a:gradFill flip="none" rotWithShape="0">
                  <a:gsLst>
                    <a:gs pos="0">
                      <a:srgbClr val="7B32B2"/>
                    </a:gs>
                    <a:gs pos="100000">
                      <a:srgbClr val="401A5D"/>
                    </a:gs>
                  </a:gsLst>
                  <a:lin ang="0" scaled="0"/>
                  <a:tileRect l="-100000" t="-100000"/>
                </a:gradFill>
                <a:latin typeface="楷体" panose="02010609060101010101" charset="-122"/>
                <a:ea typeface="楷体" panose="02010609060101010101" charset="-122"/>
                <a:cs typeface="楷体" panose="02010609060101010101" charset="-122"/>
                <a:sym typeface="+mn-ea"/>
              </a:rPr>
              <a:t>奔跑着</a:t>
            </a:r>
            <a:r>
              <a:rPr lang="zh-CN" altLang="en-US" sz="2700" b="1" noProof="1">
                <a:ln w="9525" cap="flat" cmpd="sng" algn="ctr">
                  <a:noFill/>
                  <a:prstDash val="solid"/>
                  <a:round/>
                  <a:headEnd type="none" w="med" len="med"/>
                  <a:tailEnd type="none" w="med" len="med"/>
                </a:ln>
                <a:gradFill flip="none" rotWithShape="0">
                  <a:gsLst>
                    <a:gs pos="0">
                      <a:srgbClr val="7B32B2"/>
                    </a:gs>
                    <a:gs pos="100000">
                      <a:srgbClr val="401A5D"/>
                    </a:gs>
                  </a:gsLst>
                  <a:lin ang="0" scaled="0"/>
                  <a:tileRect l="-100000" t="-100000"/>
                </a:gradFill>
                <a:latin typeface="楷体" panose="02010609060101010101" charset="-122"/>
                <a:ea typeface="楷体" panose="02010609060101010101" charset="-122"/>
                <a:cs typeface="楷体" panose="02010609060101010101" charset="-122"/>
                <a:sym typeface="Wingdings"/>
              </a:rPr>
              <a:t>追逐猎物的</a:t>
            </a:r>
            <a:r>
              <a:rPr lang="zh-CN" altLang="en-US" sz="2700" b="1">
                <a:ln w="9525" cap="flat" cmpd="sng" algn="ctr">
                  <a:noFill/>
                  <a:prstDash val="solid"/>
                  <a:round/>
                  <a:headEnd type="none" w="med" len="med"/>
                  <a:tailEnd type="none" w="med" len="med"/>
                </a:ln>
                <a:gradFill flip="none" rotWithShape="0">
                  <a:gsLst>
                    <a:gs pos="0">
                      <a:srgbClr val="7B32B2"/>
                    </a:gs>
                    <a:gs pos="100000">
                      <a:srgbClr val="401A5D"/>
                    </a:gs>
                  </a:gsLst>
                  <a:lin ang="0" scaled="0"/>
                  <a:tileRect l="-100000" t="-100000"/>
                </a:gradFill>
                <a:latin typeface="楷体" panose="02010609060101010101" charset="-122"/>
                <a:ea typeface="楷体" panose="02010609060101010101" charset="-122"/>
                <a:cs typeface="楷体" panose="02010609060101010101" charset="-122"/>
                <a:sym typeface="+mn-ea"/>
              </a:rPr>
              <a:t>猎豹</a:t>
            </a:r>
            <a:r>
              <a:rPr lang="zh-CN" altLang="en-US" sz="2700" b="1" noProof="1">
                <a:ln w="9525" cap="flat" cmpd="sng" algn="ctr">
                  <a:noFill/>
                  <a:prstDash val="solid"/>
                  <a:round/>
                  <a:headEnd type="none" w="med" len="med"/>
                  <a:tailEnd type="none" w="med" len="med"/>
                </a:ln>
                <a:gradFill flip="none" rotWithShape="0">
                  <a:gsLst>
                    <a:gs pos="0">
                      <a:srgbClr val="7B32B2"/>
                    </a:gs>
                    <a:gs pos="100000">
                      <a:srgbClr val="401A5D"/>
                    </a:gs>
                  </a:gsLst>
                  <a:lin ang="0" scaled="0"/>
                  <a:tileRect l="-100000" t="-100000"/>
                </a:gradFill>
                <a:latin typeface="楷体" panose="02010609060101010101" charset="-122"/>
                <a:ea typeface="楷体" panose="02010609060101010101" charset="-122"/>
                <a:cs typeface="楷体" panose="02010609060101010101" charset="-122"/>
                <a:sym typeface="Wingdings"/>
              </a:rPr>
              <a:t>，绿叶上缓慢爬行的蜗牛；。。。。。。</a:t>
            </a:r>
            <a:r>
              <a:rPr lang="zh-CN" altLang="en-US" sz="2700" b="1" noProof="1">
                <a:ln w="9525" cap="flat" cmpd="sng" algn="ctr">
                  <a:noFill/>
                  <a:prstDash val="solid"/>
                  <a:round/>
                  <a:headEnd type="none" w="med" len="med"/>
                  <a:tailEnd type="none" w="med" len="med"/>
                </a:ln>
                <a:solidFill>
                  <a:srgbClr val="7030A0"/>
                </a:solidFill>
                <a:latin typeface="楷体" panose="02010609060101010101" charset="-122"/>
                <a:ea typeface="楷体" panose="02010609060101010101" charset="-122"/>
                <a:cs typeface="楷体" panose="02010609060101010101" charset="-122"/>
                <a:sym typeface="Wingdings"/>
              </a:rPr>
              <a:t> </a:t>
            </a:r>
            <a:r>
              <a:rPr lang="en-US" altLang="zh-CN" sz="2700" b="1" noProof="1">
                <a:ln w="9525" cap="flat" cmpd="sng" algn="ctr">
                  <a:noFill/>
                  <a:prstDash val="solid"/>
                  <a:round/>
                  <a:headEnd type="none" w="med" len="med"/>
                  <a:tailEnd type="none" w="med" len="med"/>
                </a:ln>
                <a:solidFill>
                  <a:srgbClr val="7030A0"/>
                </a:solidFill>
                <a:latin typeface="楷体" panose="02010609060101010101" charset="-122"/>
                <a:ea typeface="楷体" panose="02010609060101010101" charset="-122"/>
                <a:cs typeface="楷体" panose="02010609060101010101" charset="-122"/>
                <a:sym typeface="Wingdings"/>
              </a:rPr>
              <a:t>   </a:t>
            </a:r>
            <a:br>
              <a:rPr lang="en-US" altLang="zh-CN" sz="2700" b="1" noProof="1">
                <a:ln w="9525" cap="flat" cmpd="sng" algn="ctr">
                  <a:noFill/>
                  <a:prstDash val="solid"/>
                  <a:round/>
                  <a:headEnd type="none" w="med" len="med"/>
                  <a:tailEnd type="none" w="med" len="med"/>
                </a:ln>
                <a:solidFill>
                  <a:srgbClr val="7030A0"/>
                </a:solidFill>
                <a:latin typeface="楷体" panose="02010609060101010101" charset="-122"/>
                <a:ea typeface="楷体" panose="02010609060101010101" charset="-122"/>
                <a:cs typeface="楷体" panose="02010609060101010101" charset="-122"/>
                <a:sym typeface="Wingdings"/>
              </a:rPr>
            </a:br>
            <a:r>
              <a:rPr lang="en-US" altLang="zh-CN" sz="2700" b="1" noProof="1">
                <a:ln w="9525" cap="flat" cmpd="sng" algn="ctr">
                  <a:noFill/>
                  <a:prstDash val="solid"/>
                  <a:round/>
                  <a:headEnd type="none" w="med" len="med"/>
                  <a:tailEnd type="none" w="med" len="med"/>
                </a:ln>
                <a:solidFill>
                  <a:srgbClr val="7030A0"/>
                </a:solidFill>
                <a:latin typeface="楷体" panose="02010609060101010101" charset="-122"/>
                <a:ea typeface="楷体" panose="02010609060101010101" charset="-122"/>
                <a:cs typeface="楷体" panose="02010609060101010101" charset="-122"/>
                <a:sym typeface="Wingdings"/>
              </a:rPr>
              <a:t>    </a:t>
            </a:r>
            <a:r>
              <a:rPr lang="zh-CN" altLang="en-US" sz="2700" b="1" noProof="1">
                <a:ln w="9525" cap="flat" cmpd="sng" algn="ctr">
                  <a:noFill/>
                  <a:prstDash val="solid"/>
                  <a:round/>
                  <a:headEnd type="none" w="med" len="med"/>
                  <a:tailEnd type="none" w="med" len="med"/>
                </a:ln>
                <a:solidFill>
                  <a:srgbClr val="00B050"/>
                </a:solidFill>
                <a:latin typeface="楷体" panose="02010609060101010101" charset="-122"/>
                <a:ea typeface="楷体" panose="02010609060101010101" charset="-122"/>
                <a:cs typeface="楷体" panose="02010609060101010101" charset="-122"/>
                <a:sym typeface="Wingdings"/>
              </a:rPr>
              <a:t>物体的运动有快有慢，如何比较运动的快慢呢？</a:t>
            </a:r>
            <a:endParaRPr lang="en-US" altLang="zh-CN" sz="2700" b="1" noProof="1">
              <a:gradFill>
                <a:gsLst>
                  <a:gs pos="0">
                    <a:srgbClr val="7B32B2"/>
                  </a:gs>
                  <a:gs pos="100000">
                    <a:srgbClr val="401A5D"/>
                  </a:gs>
                </a:gsLst>
                <a:lin scaled="0"/>
              </a:gradFill>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内容占位符 2">
            <a:extLst>
              <a:ext uri="{FF2B5EF4-FFF2-40B4-BE49-F238E27FC236}">
                <a16:creationId xmlns:a16="http://schemas.microsoft.com/office/drawing/2014/main" id="{6CD232F0-AF9F-4FAE-850E-CCA8016BE571}"/>
              </a:ext>
            </a:extLst>
          </p:cNvPr>
          <p:cNvSpPr>
            <a:spLocks noGrp="1" noChangeArrowheads="1"/>
          </p:cNvSpPr>
          <p:nvPr>
            <p:ph idx="1"/>
          </p:nvPr>
        </p:nvSpPr>
        <p:spPr>
          <a:xfrm>
            <a:off x="3111104" y="1275160"/>
            <a:ext cx="3544490" cy="2263378"/>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0" indent="0">
              <a:buNone/>
            </a:pPr>
            <a:r>
              <a:rPr lang="zh-CN" altLang="en-US" b="1">
                <a:solidFill>
                  <a:srgbClr val="333399"/>
                </a:solidFill>
                <a:latin typeface="黑体" panose="02010609060101010101" pitchFamily="49" charset="-122"/>
                <a:ea typeface="黑体" panose="02010609060101010101" pitchFamily="49" charset="-122"/>
              </a:rPr>
              <a:t>【学习目标】</a:t>
            </a:r>
          </a:p>
          <a:p>
            <a:pPr marL="0" indent="0">
              <a:buNone/>
            </a:pPr>
            <a:endParaRPr lang="zh-CN" altLang="en-US" b="1">
              <a:solidFill>
                <a:srgbClr val="333399"/>
              </a:solidFill>
              <a:latin typeface="黑体" panose="02010609060101010101" pitchFamily="49" charset="-122"/>
              <a:ea typeface="黑体" panose="02010609060101010101" pitchFamily="49" charset="-122"/>
            </a:endParaRPr>
          </a:p>
          <a:p>
            <a:pPr marL="0" indent="0">
              <a:buNone/>
            </a:pPr>
            <a:r>
              <a:rPr lang="en-US" altLang="zh-CN" b="1">
                <a:solidFill>
                  <a:srgbClr val="FF0000"/>
                </a:solidFill>
                <a:sym typeface="宋体" panose="02010600030101010101" pitchFamily="2" charset="-122"/>
              </a:rPr>
              <a:t> 1.</a:t>
            </a:r>
            <a:r>
              <a:rPr lang="zh-CN" altLang="en-US" b="1">
                <a:solidFill>
                  <a:srgbClr val="FF0000"/>
                </a:solidFill>
                <a:sym typeface="宋体" panose="02010600030101010101" pitchFamily="2" charset="-122"/>
              </a:rPr>
              <a:t>比较运动的快慢</a:t>
            </a:r>
          </a:p>
          <a:p>
            <a:pPr marL="0" indent="0">
              <a:buNone/>
            </a:pPr>
            <a:endParaRPr lang="zh-CN" altLang="en-US" b="1">
              <a:solidFill>
                <a:srgbClr val="FF0000"/>
              </a:solidFill>
              <a:sym typeface="宋体" panose="02010600030101010101" pitchFamily="2" charset="-122"/>
            </a:endParaRPr>
          </a:p>
          <a:p>
            <a:pPr marL="0" indent="0">
              <a:buNone/>
            </a:pPr>
            <a:r>
              <a:rPr lang="en-US" altLang="zh-CN" b="1">
                <a:solidFill>
                  <a:srgbClr val="FF0000"/>
                </a:solidFill>
                <a:sym typeface="宋体" panose="02010600030101010101" pitchFamily="2" charset="-122"/>
              </a:rPr>
              <a:t> 2.</a:t>
            </a:r>
            <a:r>
              <a:rPr lang="zh-CN" altLang="en-US" b="1">
                <a:solidFill>
                  <a:srgbClr val="FF0000"/>
                </a:solidFill>
                <a:sym typeface="宋体" panose="02010600030101010101" pitchFamily="2" charset="-122"/>
              </a:rPr>
              <a:t>速度测量与计算</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内容占位符 2">
            <a:extLst>
              <a:ext uri="{FF2B5EF4-FFF2-40B4-BE49-F238E27FC236}">
                <a16:creationId xmlns:a16="http://schemas.microsoft.com/office/drawing/2014/main" id="{2770BA61-524A-4D87-A157-AE1A75CD86C1}"/>
              </a:ext>
            </a:extLst>
          </p:cNvPr>
          <p:cNvSpPr>
            <a:spLocks noGrp="1" noChangeArrowheads="1"/>
          </p:cNvSpPr>
          <p:nvPr>
            <p:ph idx="1"/>
          </p:nvPr>
        </p:nvSpPr>
        <p:spPr>
          <a:xfrm>
            <a:off x="1169194" y="33338"/>
            <a:ext cx="5835254" cy="391716"/>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pPr marL="0" indent="0">
              <a:buNone/>
            </a:pPr>
            <a:r>
              <a:rPr lang="zh-CN" altLang="en-US" b="1">
                <a:solidFill>
                  <a:srgbClr val="FF0000"/>
                </a:solidFill>
                <a:latin typeface="黑体" panose="02010609060101010101" pitchFamily="49" charset="-122"/>
                <a:ea typeface="黑体" panose="02010609060101010101" pitchFamily="49" charset="-122"/>
              </a:rPr>
              <a:t>【一、比较运动的快慢】</a:t>
            </a:r>
          </a:p>
          <a:p>
            <a:pPr marL="0" indent="0">
              <a:buNone/>
            </a:pPr>
            <a:endParaRPr lang="zh-CN" altLang="en-US" b="1">
              <a:solidFill>
                <a:srgbClr val="FF0000"/>
              </a:solidFill>
              <a:latin typeface="黑体" panose="02010609060101010101" pitchFamily="49" charset="-122"/>
              <a:ea typeface="黑体" panose="02010609060101010101" pitchFamily="49" charset="-122"/>
            </a:endParaRPr>
          </a:p>
        </p:txBody>
      </p:sp>
      <p:sp>
        <p:nvSpPr>
          <p:cNvPr id="5123" name="内容占位符 2">
            <a:extLst>
              <a:ext uri="{FF2B5EF4-FFF2-40B4-BE49-F238E27FC236}">
                <a16:creationId xmlns:a16="http://schemas.microsoft.com/office/drawing/2014/main" id="{32F0900D-CFD0-4AA6-8F95-C5723786CB27}"/>
              </a:ext>
            </a:extLst>
          </p:cNvPr>
          <p:cNvSpPr>
            <a:spLocks noGrp="1" noChangeArrowheads="1"/>
          </p:cNvSpPr>
          <p:nvPr/>
        </p:nvSpPr>
        <p:spPr bwMode="auto">
          <a:xfrm>
            <a:off x="1169194" y="573882"/>
            <a:ext cx="6403181" cy="76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zh-CN" altLang="en-US" sz="2400" b="1">
                <a:solidFill>
                  <a:srgbClr val="333399"/>
                </a:solidFill>
                <a:latin typeface="黑体" panose="02010609060101010101" pitchFamily="49" charset="-122"/>
                <a:ea typeface="黑体" panose="02010609060101010101" pitchFamily="49" charset="-122"/>
              </a:rPr>
              <a:t>【做一做】</a:t>
            </a:r>
            <a:r>
              <a:rPr lang="zh-CN" altLang="en-US" b="1">
                <a:latin typeface="楷体" panose="02010609060101010101" pitchFamily="49" charset="-122"/>
                <a:ea typeface="楷体" panose="02010609060101010101" pitchFamily="49" charset="-122"/>
              </a:rPr>
              <a:t>阅读课本</a:t>
            </a:r>
            <a:r>
              <a:rPr lang="en-US" altLang="zh-CN" b="1">
                <a:latin typeface="楷体" panose="02010609060101010101" pitchFamily="49" charset="-122"/>
                <a:ea typeface="楷体" panose="02010609060101010101" pitchFamily="49" charset="-122"/>
              </a:rPr>
              <a:t>P108</a:t>
            </a:r>
            <a:r>
              <a:rPr lang="zh-CN" altLang="en-US" b="1">
                <a:latin typeface="楷体" panose="02010609060101010101" pitchFamily="49" charset="-122"/>
                <a:ea typeface="楷体" panose="02010609060101010101" pitchFamily="49" charset="-122"/>
              </a:rPr>
              <a:t>，按要求</a:t>
            </a:r>
            <a:r>
              <a:rPr lang="zh-CN" altLang="en-US" b="1">
                <a:solidFill>
                  <a:srgbClr val="00B050"/>
                </a:solidFill>
                <a:latin typeface="楷体" panose="02010609060101010101" pitchFamily="49" charset="-122"/>
                <a:ea typeface="楷体" panose="02010609060101010101" pitchFamily="49" charset="-122"/>
              </a:rPr>
              <a:t>制作两个纸锥</a:t>
            </a:r>
            <a:r>
              <a:rPr lang="zh-CN" altLang="en-US" b="1">
                <a:latin typeface="楷体" panose="02010609060101010101" pitchFamily="49" charset="-122"/>
                <a:ea typeface="楷体" panose="02010609060101010101" pitchFamily="49" charset="-122"/>
              </a:rPr>
              <a:t>，并</a:t>
            </a:r>
            <a:r>
              <a:rPr lang="zh-CN" altLang="en-US" b="1">
                <a:solidFill>
                  <a:srgbClr val="00B050"/>
                </a:solidFill>
                <a:latin typeface="楷体" panose="02010609060101010101" pitchFamily="49" charset="-122"/>
                <a:ea typeface="楷体" panose="02010609060101010101" pitchFamily="49" charset="-122"/>
              </a:rPr>
              <a:t>比较纸锥下落的快慢</a:t>
            </a:r>
            <a:r>
              <a:rPr lang="zh-CN" altLang="en-US" b="1">
                <a:latin typeface="楷体" panose="02010609060101010101" pitchFamily="49" charset="-122"/>
                <a:ea typeface="楷体" panose="02010609060101010101" pitchFamily="49" charset="-122"/>
              </a:rPr>
              <a:t>；</a:t>
            </a:r>
            <a:r>
              <a:rPr lang="zh-CN" altLang="en-US" b="1">
                <a:solidFill>
                  <a:srgbClr val="FF0000"/>
                </a:solidFill>
                <a:latin typeface="楷体" panose="02010609060101010101" pitchFamily="49" charset="-122"/>
                <a:ea typeface="楷体" panose="02010609060101010101" pitchFamily="49" charset="-122"/>
              </a:rPr>
              <a:t>想一想</a:t>
            </a:r>
            <a:r>
              <a:rPr lang="zh-CN" altLang="en-US" b="1">
                <a:latin typeface="楷体" panose="02010609060101010101" pitchFamily="49" charset="-122"/>
                <a:ea typeface="楷体" panose="02010609060101010101" pitchFamily="49" charset="-122"/>
              </a:rPr>
              <a:t>如何比较呢？</a:t>
            </a:r>
          </a:p>
        </p:txBody>
      </p:sp>
      <p:pic>
        <p:nvPicPr>
          <p:cNvPr id="5124" name="图片 1" descr="image001 (1)">
            <a:extLst>
              <a:ext uri="{FF2B5EF4-FFF2-40B4-BE49-F238E27FC236}">
                <a16:creationId xmlns:a16="http://schemas.microsoft.com/office/drawing/2014/main" id="{06EB2CDF-9D1F-49DE-8FAA-8A4B2D176152}"/>
              </a:ext>
            </a:extLst>
          </p:cNvPr>
          <p:cNvPicPr>
            <a:picLocks noChangeAspect="1" noChangeArrowheads="1"/>
          </p:cNvPicPr>
          <p:nvPr/>
        </p:nvPicPr>
        <p:blipFill>
          <a:blip r:embed="rId2">
            <a:lum bright="-52000" contrast="76000"/>
            <a:extLst>
              <a:ext uri="{28A0092B-C50C-407E-A947-70E740481C1C}">
                <a14:useLocalDpi xmlns:a14="http://schemas.microsoft.com/office/drawing/2010/main" val="0"/>
              </a:ext>
            </a:extLst>
          </a:blip>
          <a:srcRect r="37270" b="7301"/>
          <a:stretch>
            <a:fillRect/>
          </a:stretch>
        </p:blipFill>
        <p:spPr bwMode="auto">
          <a:xfrm>
            <a:off x="1385887" y="1747838"/>
            <a:ext cx="2777729" cy="2875360"/>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7173" name="内容占位符 2">
            <a:extLst>
              <a:ext uri="{FF2B5EF4-FFF2-40B4-BE49-F238E27FC236}">
                <a16:creationId xmlns:a16="http://schemas.microsoft.com/office/drawing/2014/main" id="{62BA9B37-6577-4012-B2AD-15E71C0F68BA}"/>
              </a:ext>
            </a:extLst>
          </p:cNvPr>
          <p:cNvSpPr>
            <a:spLocks noGrp="1"/>
          </p:cNvSpPr>
          <p:nvPr/>
        </p:nvSpPr>
        <p:spPr>
          <a:xfrm>
            <a:off x="4432697" y="1745457"/>
            <a:ext cx="3194447" cy="1083469"/>
          </a:xfrm>
          <a:prstGeom prst="rect">
            <a:avLst/>
          </a:prstGeom>
          <a:noFill/>
          <a:ln>
            <a:solidFill>
              <a:srgbClr val="FF000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Wingdings"/>
              </a:rPr>
              <a:t>如图：</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剪两个半径（</a:t>
            </a:r>
            <a:r>
              <a:rPr sz="1500" b="1">
                <a:ln w="9525" cap="flat" cmpd="sng" algn="ctr">
                  <a:noFill/>
                  <a:prstDash val="solid"/>
                  <a:round/>
                  <a:headEnd type="none" w="med" len="med"/>
                  <a:tailEnd type="none" w="med" len="med"/>
                </a:ln>
                <a:solidFill>
                  <a:srgbClr val="00B050"/>
                </a:solidFill>
                <a:latin typeface="微软雅黑" pitchFamily="34" charset="-122"/>
                <a:ea typeface="微软雅黑" panose="020B0503020204020204" pitchFamily="34" charset="-122"/>
                <a:sym typeface="Wingdings"/>
              </a:rPr>
              <a:t>r</a:t>
            </a:r>
            <a:r>
              <a:rPr lang="en-US" altLang="zh-CN" sz="1500" b="1" baseline="-25000">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1</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mn-ea"/>
              </a:rPr>
              <a:t>相同</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的圆，分别截去圆心角（</a:t>
            </a:r>
            <a:r>
              <a:rPr sz="1500" b="1">
                <a:ln w="9525" cap="flat" cmpd="sng" algn="ctr">
                  <a:noFill/>
                  <a:prstDash val="solid"/>
                  <a:round/>
                  <a:headEnd type="none" w="med" len="med"/>
                  <a:tailEnd type="none" w="med" len="med"/>
                </a:ln>
                <a:solidFill>
                  <a:srgbClr val="00B050"/>
                </a:solidFill>
                <a:latin typeface="微软雅黑" pitchFamily="34" charset="-122"/>
                <a:ea typeface="微软雅黑" panose="020B0503020204020204" pitchFamily="34" charset="-122"/>
                <a:sym typeface="Wingdings"/>
              </a:rPr>
              <a:t>θ</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mn-ea"/>
              </a:rPr>
              <a:t>不同</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的扇形，再粘连成锥角</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mn-ea"/>
              </a:rPr>
              <a:t>（</a:t>
            </a:r>
            <a:r>
              <a:rPr sz="1500" b="1">
                <a:ln w="9525" cap="flat" cmpd="sng" algn="ctr">
                  <a:noFill/>
                  <a:prstDash val="solid"/>
                  <a:round/>
                  <a:headEnd type="none" w="med" len="med"/>
                  <a:tailEnd type="none" w="med" len="med"/>
                </a:ln>
                <a:solidFill>
                  <a:srgbClr val="00B050"/>
                </a:solidFill>
                <a:latin typeface="微软雅黑" pitchFamily="34" charset="-122"/>
                <a:ea typeface="微软雅黑" panose="020B0503020204020204" pitchFamily="34" charset="-122"/>
                <a:sym typeface="+mn-ea"/>
              </a:rPr>
              <a:t>ɑ</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mn-ea"/>
              </a:rPr>
              <a:t>）不等</a:t>
            </a:r>
            <a:r>
              <a:rPr sz="1500"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Wingdings"/>
              </a:rPr>
              <a:t>的两个纸锥。</a:t>
            </a:r>
            <a:r>
              <a:rPr sz="1500"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Wingdings"/>
              </a:rPr>
              <a:t>应该按照下图哪个方法释放呢？</a:t>
            </a:r>
            <a:endParaRPr sz="1500" b="1">
              <a:solidFill>
                <a:srgbClr val="FF0000"/>
              </a:solidFill>
              <a:latin typeface="楷体" panose="02010609060101010101" pitchFamily="49" charset="-122"/>
              <a:ea typeface="楷体" panose="02010609060101010101" pitchFamily="49" charset="-122"/>
            </a:endParaRPr>
          </a:p>
        </p:txBody>
      </p:sp>
      <p:pic>
        <p:nvPicPr>
          <p:cNvPr id="5126" name="图片 2" descr="image001">
            <a:extLst>
              <a:ext uri="{FF2B5EF4-FFF2-40B4-BE49-F238E27FC236}">
                <a16:creationId xmlns:a16="http://schemas.microsoft.com/office/drawing/2014/main" id="{1B6B84B6-5051-48FA-A816-EB81E21F9AD4}"/>
              </a:ext>
            </a:extLst>
          </p:cNvPr>
          <p:cNvPicPr>
            <a:picLocks noChangeAspect="1" noChangeArrowheads="1"/>
          </p:cNvPicPr>
          <p:nvPr/>
        </p:nvPicPr>
        <p:blipFill>
          <a:blip r:embed="rId3">
            <a:lum bright="-6000" contrast="24000"/>
            <a:extLst>
              <a:ext uri="{28A0092B-C50C-407E-A947-70E740481C1C}">
                <a14:useLocalDpi xmlns:a14="http://schemas.microsoft.com/office/drawing/2010/main" val="0"/>
              </a:ext>
            </a:extLst>
          </a:blip>
          <a:srcRect l="57635" t="14232" b="25632"/>
          <a:stretch>
            <a:fillRect/>
          </a:stretch>
        </p:blipFill>
        <p:spPr bwMode="auto">
          <a:xfrm>
            <a:off x="4432697" y="2919413"/>
            <a:ext cx="3194447" cy="1703785"/>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3"/>
                                        </p:tgtEl>
                                        <p:attrNameLst>
                                          <p:attrName>style.visibility</p:attrName>
                                        </p:attrNameLst>
                                      </p:cBhvr>
                                      <p:to>
                                        <p:strVal val="visible"/>
                                      </p:to>
                                    </p:set>
                                    <p:animEffect transition="in" filter="blinds(horizontal)">
                                      <p:cBhvr>
                                        <p:cTn id="7" dur="500"/>
                                        <p:tgtEl>
                                          <p:spTgt spid="7173"/>
                                        </p:tgtEl>
                                      </p:cBhvr>
                                    </p:animEffect>
                                  </p:childTnLst>
                                </p:cTn>
                              </p:par>
                              <p:par>
                                <p:cTn id="8" presetID="3" presetClass="entr" presetSubtype="10" fill="hold" nodeType="withEffect">
                                  <p:stCondLst>
                                    <p:cond delay="0"/>
                                  </p:stCondLst>
                                  <p:childTnLst>
                                    <p:set>
                                      <p:cBhvr>
                                        <p:cTn id="9" dur="1" fill="hold">
                                          <p:stCondLst>
                                            <p:cond delay="0"/>
                                          </p:stCondLst>
                                        </p:cTn>
                                        <p:tgtEl>
                                          <p:spTgt spid="5126"/>
                                        </p:tgtEl>
                                        <p:attrNameLst>
                                          <p:attrName>style.visibility</p:attrName>
                                        </p:attrNameLst>
                                      </p:cBhvr>
                                      <p:to>
                                        <p:strVal val="visible"/>
                                      </p:to>
                                    </p:set>
                                    <p:animEffect transition="in" filter="blinds(horizontal)">
                                      <p:cBhvr>
                                        <p:cTn id="10"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图片 5">
            <a:extLst>
              <a:ext uri="{FF2B5EF4-FFF2-40B4-BE49-F238E27FC236}">
                <a16:creationId xmlns:a16="http://schemas.microsoft.com/office/drawing/2014/main" id="{1A486D35-6452-45F4-BB25-EDD88724BC28}"/>
              </a:ext>
            </a:extLst>
          </p:cNvPr>
          <p:cNvPicPr>
            <a:picLocks noChangeAspect="1" noChangeArrowheads="1"/>
          </p:cNvPicPr>
          <p:nvPr/>
        </p:nvPicPr>
        <p:blipFill>
          <a:blip r:embed="rId2">
            <a:lum bright="-24000" contrast="48000"/>
            <a:extLst>
              <a:ext uri="{28A0092B-C50C-407E-A947-70E740481C1C}">
                <a14:useLocalDpi xmlns:a14="http://schemas.microsoft.com/office/drawing/2010/main" val="0"/>
              </a:ext>
            </a:extLst>
          </a:blip>
          <a:srcRect b="493"/>
          <a:stretch>
            <a:fillRect/>
          </a:stretch>
        </p:blipFill>
        <p:spPr bwMode="auto">
          <a:xfrm>
            <a:off x="1387079" y="788194"/>
            <a:ext cx="1483519" cy="3968354"/>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6147" name="图片 8">
            <a:extLst>
              <a:ext uri="{FF2B5EF4-FFF2-40B4-BE49-F238E27FC236}">
                <a16:creationId xmlns:a16="http://schemas.microsoft.com/office/drawing/2014/main" id="{7EF5F35F-F81B-4DB0-A6A2-6A9EC97AD523}"/>
              </a:ext>
            </a:extLst>
          </p:cNvPr>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b="1152"/>
          <a:stretch>
            <a:fillRect/>
          </a:stretch>
        </p:blipFill>
        <p:spPr bwMode="auto">
          <a:xfrm>
            <a:off x="3168254" y="784622"/>
            <a:ext cx="1469231" cy="3971925"/>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8196" name="内容占位符 2">
            <a:extLst>
              <a:ext uri="{FF2B5EF4-FFF2-40B4-BE49-F238E27FC236}">
                <a16:creationId xmlns:a16="http://schemas.microsoft.com/office/drawing/2014/main" id="{740AA52D-C852-45E8-9B0E-932F60BEAE7F}"/>
              </a:ext>
            </a:extLst>
          </p:cNvPr>
          <p:cNvSpPr>
            <a:spLocks noGrp="1"/>
          </p:cNvSpPr>
          <p:nvPr/>
        </p:nvSpPr>
        <p:spPr>
          <a:xfrm>
            <a:off x="4929187" y="788194"/>
            <a:ext cx="2728913" cy="3968354"/>
          </a:xfrm>
          <a:prstGeom prst="rect">
            <a:avLst/>
          </a:prstGeom>
          <a:noFill/>
          <a:ln>
            <a:solidFill>
              <a:srgbClr val="00B05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比较运动快慢的方法：</a:t>
            </a:r>
          </a:p>
          <a:p>
            <a:endPar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endParaRPr>
          </a:p>
          <a:p>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1.</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如左图，让两纸锥</a:t>
            </a:r>
            <a:r>
              <a:rPr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宋体" pitchFamily="2" charset="-122"/>
              </a:rPr>
              <a:t>同时从同一高度由静止释放</a:t>
            </a:r>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，记录并比较它们到达地面所用的时间（</a:t>
            </a:r>
            <a:r>
              <a:rPr lang="en-US" altLang="zh-CN"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宋体" pitchFamily="2" charset="-122"/>
              </a:rPr>
              <a:t>下落的高度相同</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a:t>
            </a:r>
          </a:p>
          <a:p>
            <a:endPar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endParaRPr>
          </a:p>
          <a:p>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2.</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如右图，让两纸锥</a:t>
            </a:r>
            <a:r>
              <a:rPr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宋体" pitchFamily="2" charset="-122"/>
              </a:rPr>
              <a:t>同时从同一高度由静止释放</a:t>
            </a:r>
            <a:r>
              <a:rPr lang="en-US" altLang="zh-CN" b="1">
                <a:ln w="9525" cap="flat" cmpd="sng" algn="ctr">
                  <a:noFill/>
                  <a:prstDash val="solid"/>
                  <a:round/>
                  <a:headEnd type="none" w="med" len="med"/>
                  <a:tailEnd type="none" w="med" len="med"/>
                </a:ln>
                <a:solidFill>
                  <a:srgbClr val="00B050"/>
                </a:solidFill>
                <a:latin typeface="楷体" panose="02010609060101010101" pitchFamily="49" charset="-122"/>
                <a:ea typeface="楷体" panose="02010609060101010101" pitchFamily="49" charset="-122"/>
                <a:sym typeface="宋体" pitchFamily="2" charset="-122"/>
              </a:rPr>
              <a:t>，</a:t>
            </a:r>
            <a:r>
              <a:rPr lang="en-US" altLang="zh-CN"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观察并比较它们在下落过程中运动的距离（</a:t>
            </a:r>
            <a:r>
              <a:rPr lang="en-US" altLang="zh-CN" b="1">
                <a:ln w="9525" cap="flat" cmpd="sng" algn="ctr">
                  <a:noFill/>
                  <a:prstDash val="solid"/>
                  <a:round/>
                  <a:headEnd type="none" w="med" len="med"/>
                  <a:tailEnd type="none" w="med" len="med"/>
                </a:ln>
                <a:solidFill>
                  <a:srgbClr val="FF0000"/>
                </a:solidFill>
                <a:latin typeface="楷体" panose="02010609060101010101" pitchFamily="49" charset="-122"/>
                <a:ea typeface="楷体" panose="02010609060101010101" pitchFamily="49" charset="-122"/>
                <a:sym typeface="宋体" pitchFamily="2" charset="-122"/>
              </a:rPr>
              <a:t>下落的时间相同</a:t>
            </a:r>
            <a:r>
              <a:rPr b="1">
                <a:ln w="9525" cap="flat" cmpd="sng" algn="ctr">
                  <a:noFill/>
                  <a:prstDash val="solid"/>
                  <a:round/>
                  <a:headEnd type="none" w="med" len="med"/>
                  <a:tailEnd type="none" w="med" len="med"/>
                </a:ln>
                <a:solidFill>
                  <a:srgbClr val="000000"/>
                </a:solidFill>
                <a:latin typeface="楷体" panose="02010609060101010101" pitchFamily="49" charset="-122"/>
                <a:ea typeface="楷体" panose="02010609060101010101" pitchFamily="49" charset="-122"/>
                <a:sym typeface="宋体" pitchFamily="2" charset="-122"/>
              </a:rPr>
              <a:t>）；</a:t>
            </a:r>
            <a:endParaRPr lang="en-US" altLang="zh-CN" b="1">
              <a:solidFill>
                <a:srgbClr val="00B050"/>
              </a:solidFill>
              <a:latin typeface="楷体" panose="02010609060101010101" pitchFamily="49" charset="-122"/>
              <a:ea typeface="楷体" panose="02010609060101010101" pitchFamily="49" charset="-122"/>
              <a:sym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linds(horizontal)">
                                      <p:cBhvr>
                                        <p:cTn id="7"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内容占位符 2">
            <a:extLst>
              <a:ext uri="{FF2B5EF4-FFF2-40B4-BE49-F238E27FC236}">
                <a16:creationId xmlns:a16="http://schemas.microsoft.com/office/drawing/2014/main" id="{09CC947E-CE87-4909-A560-6E563B592514}"/>
              </a:ext>
            </a:extLst>
          </p:cNvPr>
          <p:cNvSpPr>
            <a:spLocks noGrp="1" noChangeArrowheads="1"/>
          </p:cNvSpPr>
          <p:nvPr/>
        </p:nvSpPr>
        <p:spPr bwMode="auto">
          <a:xfrm>
            <a:off x="1169194" y="575072"/>
            <a:ext cx="5724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zh-CN" altLang="en-US" sz="2400" b="1">
                <a:solidFill>
                  <a:srgbClr val="333399"/>
                </a:solidFill>
                <a:latin typeface="黑体" panose="02010609060101010101" pitchFamily="49" charset="-122"/>
                <a:ea typeface="黑体" panose="02010609060101010101" pitchFamily="49" charset="-122"/>
              </a:rPr>
              <a:t>【议一议】</a:t>
            </a:r>
            <a:endParaRPr lang="zh-CN" altLang="en-US" b="1">
              <a:latin typeface="楷体" panose="02010609060101010101" pitchFamily="49" charset="-122"/>
              <a:ea typeface="楷体" panose="02010609060101010101" pitchFamily="49" charset="-122"/>
            </a:endParaRPr>
          </a:p>
        </p:txBody>
      </p:sp>
      <p:sp>
        <p:nvSpPr>
          <p:cNvPr id="7171" name="内容占位符 2">
            <a:extLst>
              <a:ext uri="{FF2B5EF4-FFF2-40B4-BE49-F238E27FC236}">
                <a16:creationId xmlns:a16="http://schemas.microsoft.com/office/drawing/2014/main" id="{70263EA9-8FF3-44CC-9304-3304FE272A4D}"/>
              </a:ext>
            </a:extLst>
          </p:cNvPr>
          <p:cNvSpPr>
            <a:spLocks noGrp="1" noChangeArrowheads="1"/>
          </p:cNvSpPr>
          <p:nvPr/>
        </p:nvSpPr>
        <p:spPr bwMode="auto">
          <a:xfrm>
            <a:off x="1383506" y="1243013"/>
            <a:ext cx="6201966" cy="3374231"/>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ltLang="zh-CN" sz="2100" b="1">
                <a:latin typeface="黑体" panose="02010609060101010101" pitchFamily="49" charset="-122"/>
                <a:ea typeface="黑体" panose="02010609060101010101" pitchFamily="49" charset="-122"/>
                <a:sym typeface="宋体" panose="02010600030101010101" pitchFamily="2" charset="-122"/>
              </a:rPr>
              <a:t>1.</a:t>
            </a:r>
            <a:r>
              <a:rPr lang="zh-CN" altLang="en-US" sz="2100" b="1">
                <a:latin typeface="黑体" panose="02010609060101010101" pitchFamily="49" charset="-122"/>
                <a:ea typeface="黑体" panose="02010609060101010101" pitchFamily="49" charset="-122"/>
                <a:sym typeface="宋体" panose="02010600030101010101" pitchFamily="2" charset="-122"/>
              </a:rPr>
              <a:t>通过刚才的学习，我们知道可以用两种方法比较物体运动的快慢：</a:t>
            </a:r>
          </a:p>
          <a:p>
            <a:r>
              <a:rPr lang="en-US" altLang="zh-CN" sz="2100" b="1">
                <a:latin typeface="黑体" panose="02010609060101010101" pitchFamily="49" charset="-122"/>
                <a:ea typeface="黑体" panose="02010609060101010101" pitchFamily="49" charset="-122"/>
                <a:sym typeface="宋体" panose="02010600030101010101" pitchFamily="2" charset="-122"/>
              </a:rPr>
              <a:t>  </a:t>
            </a:r>
            <a:r>
              <a:rPr lang="en-US" altLang="zh-CN" sz="2100" b="1">
                <a:solidFill>
                  <a:srgbClr val="FF0000"/>
                </a:solidFill>
                <a:latin typeface="黑体" panose="02010609060101010101" pitchFamily="49" charset="-122"/>
                <a:ea typeface="黑体" panose="02010609060101010101" pitchFamily="49" charset="-122"/>
                <a:sym typeface="宋体" panose="02010600030101010101" pitchFamily="2" charset="-122"/>
              </a:rPr>
              <a:t>a.</a:t>
            </a:r>
            <a:r>
              <a:rPr lang="zh-CN" altLang="en-US" sz="2100" b="1">
                <a:solidFill>
                  <a:srgbClr val="FF0000"/>
                </a:solidFill>
                <a:latin typeface="黑体" panose="02010609060101010101" pitchFamily="49" charset="-122"/>
                <a:ea typeface="黑体" panose="02010609060101010101" pitchFamily="49" charset="-122"/>
                <a:sym typeface="宋体" panose="02010600030101010101" pitchFamily="2" charset="-122"/>
              </a:rPr>
              <a:t>通过相同的路程，比较所用的时间</a:t>
            </a:r>
          </a:p>
          <a:p>
            <a:r>
              <a:rPr lang="en-US" altLang="zh-CN" sz="2100" b="1">
                <a:solidFill>
                  <a:srgbClr val="FF0000"/>
                </a:solidFill>
                <a:latin typeface="黑体" panose="02010609060101010101" pitchFamily="49" charset="-122"/>
                <a:ea typeface="黑体" panose="02010609060101010101" pitchFamily="49" charset="-122"/>
                <a:sym typeface="宋体" panose="02010600030101010101" pitchFamily="2" charset="-122"/>
              </a:rPr>
              <a:t>  b.</a:t>
            </a:r>
            <a:r>
              <a:rPr lang="zh-CN" altLang="en-US" sz="2100" b="1">
                <a:solidFill>
                  <a:srgbClr val="FF0000"/>
                </a:solidFill>
                <a:latin typeface="黑体" panose="02010609060101010101" pitchFamily="49" charset="-122"/>
                <a:ea typeface="黑体" panose="02010609060101010101" pitchFamily="49" charset="-122"/>
                <a:sym typeface="宋体" panose="02010600030101010101" pitchFamily="2" charset="-122"/>
              </a:rPr>
              <a:t>经过相同的时间，比较通过的路程</a:t>
            </a:r>
          </a:p>
          <a:p>
            <a:endParaRPr lang="zh-CN" altLang="en-US" sz="2100" b="1">
              <a:solidFill>
                <a:srgbClr val="FF0000"/>
              </a:solidFill>
              <a:latin typeface="黑体" panose="02010609060101010101" pitchFamily="49" charset="-122"/>
              <a:ea typeface="黑体" panose="02010609060101010101" pitchFamily="49" charset="-122"/>
              <a:sym typeface="宋体" panose="02010600030101010101" pitchFamily="2" charset="-122"/>
            </a:endParaRPr>
          </a:p>
          <a:p>
            <a:r>
              <a:rPr lang="en-US" altLang="zh-CN" sz="2100" b="1">
                <a:latin typeface="黑体" panose="02010609060101010101" pitchFamily="49" charset="-122"/>
                <a:ea typeface="黑体" panose="02010609060101010101" pitchFamily="49" charset="-122"/>
                <a:sym typeface="宋体" panose="02010600030101010101" pitchFamily="2" charset="-122"/>
              </a:rPr>
              <a:t>2.</a:t>
            </a:r>
            <a:r>
              <a:rPr lang="zh-CN" altLang="en-US" sz="2100" b="1">
                <a:latin typeface="黑体" panose="02010609060101010101" pitchFamily="49" charset="-122"/>
                <a:ea typeface="黑体" panose="02010609060101010101" pitchFamily="49" charset="-122"/>
                <a:sym typeface="宋体" panose="02010600030101010101" pitchFamily="2" charset="-122"/>
              </a:rPr>
              <a:t>如果两个物体</a:t>
            </a:r>
            <a:r>
              <a:rPr lang="zh-CN" altLang="en-US" sz="2100" b="1">
                <a:solidFill>
                  <a:srgbClr val="00B050"/>
                </a:solidFill>
                <a:latin typeface="黑体" panose="02010609060101010101" pitchFamily="49" charset="-122"/>
                <a:ea typeface="黑体" panose="02010609060101010101" pitchFamily="49" charset="-122"/>
                <a:sym typeface="宋体" panose="02010600030101010101" pitchFamily="2" charset="-122"/>
              </a:rPr>
              <a:t>运动的</a:t>
            </a:r>
            <a:r>
              <a:rPr lang="zh-CN" altLang="en-US" sz="2100" b="1">
                <a:solidFill>
                  <a:srgbClr val="FF0000"/>
                </a:solidFill>
                <a:latin typeface="黑体" panose="02010609060101010101" pitchFamily="49" charset="-122"/>
                <a:ea typeface="黑体" panose="02010609060101010101" pitchFamily="49" charset="-122"/>
                <a:sym typeface="宋体" panose="02010600030101010101" pitchFamily="2" charset="-122"/>
              </a:rPr>
              <a:t>路程</a:t>
            </a:r>
            <a:r>
              <a:rPr lang="zh-CN" altLang="en-US" sz="2100" b="1">
                <a:solidFill>
                  <a:srgbClr val="00B050"/>
                </a:solidFill>
                <a:latin typeface="黑体" panose="02010609060101010101" pitchFamily="49" charset="-122"/>
                <a:ea typeface="黑体" panose="02010609060101010101" pitchFamily="49" charset="-122"/>
                <a:sym typeface="宋体" panose="02010600030101010101" pitchFamily="2" charset="-122"/>
              </a:rPr>
              <a:t>和所用的</a:t>
            </a:r>
            <a:r>
              <a:rPr lang="zh-CN" altLang="en-US" sz="2100" b="1">
                <a:solidFill>
                  <a:srgbClr val="FF0000"/>
                </a:solidFill>
                <a:latin typeface="黑体" panose="02010609060101010101" pitchFamily="49" charset="-122"/>
                <a:ea typeface="黑体" panose="02010609060101010101" pitchFamily="49" charset="-122"/>
                <a:sym typeface="宋体" panose="02010600030101010101" pitchFamily="2" charset="-122"/>
              </a:rPr>
              <a:t>时间</a:t>
            </a:r>
            <a:r>
              <a:rPr lang="zh-CN" altLang="en-US" sz="2100" b="1">
                <a:solidFill>
                  <a:srgbClr val="00B050"/>
                </a:solidFill>
                <a:latin typeface="黑体" panose="02010609060101010101" pitchFamily="49" charset="-122"/>
                <a:ea typeface="黑体" panose="02010609060101010101" pitchFamily="49" charset="-122"/>
                <a:sym typeface="宋体" panose="02010600030101010101" pitchFamily="2" charset="-122"/>
              </a:rPr>
              <a:t>都不相同</a:t>
            </a:r>
            <a:r>
              <a:rPr lang="zh-CN" altLang="en-US" sz="2100" b="1">
                <a:latin typeface="黑体" panose="02010609060101010101" pitchFamily="49" charset="-122"/>
                <a:ea typeface="黑体" panose="02010609060101010101" pitchFamily="49" charset="-122"/>
                <a:sym typeface="宋体" panose="02010600030101010101" pitchFamily="2" charset="-122"/>
              </a:rPr>
              <a:t>，我们又该如何比较运动的快慢呢？</a:t>
            </a:r>
          </a:p>
          <a:p>
            <a:r>
              <a:rPr lang="zh-CN" altLang="en-US" sz="2100" b="1">
                <a:solidFill>
                  <a:srgbClr val="FF0000"/>
                </a:solidFill>
                <a:latin typeface="黑体" panose="02010609060101010101" pitchFamily="49" charset="-122"/>
                <a:ea typeface="黑体" panose="02010609060101010101" pitchFamily="49" charset="-122"/>
                <a:sym typeface="宋体" panose="02010600030101010101" pitchFamily="2" charset="-122"/>
              </a:rPr>
              <a:t>例如：</a:t>
            </a:r>
            <a:r>
              <a:rPr lang="zh-CN" altLang="en-US" sz="2100" b="1">
                <a:latin typeface="楷体" panose="02010609060101010101" pitchFamily="49" charset="-122"/>
                <a:ea typeface="楷体" panose="02010609060101010101" pitchFamily="49" charset="-122"/>
                <a:sym typeface="宋体" panose="02010600030101010101" pitchFamily="2" charset="-122"/>
              </a:rPr>
              <a:t>小明家距学校</a:t>
            </a:r>
            <a:r>
              <a:rPr lang="en-US" altLang="zh-CN" sz="2100" b="1">
                <a:latin typeface="楷体" panose="02010609060101010101" pitchFamily="49" charset="-122"/>
                <a:ea typeface="楷体" panose="02010609060101010101" pitchFamily="49" charset="-122"/>
                <a:sym typeface="宋体" panose="02010600030101010101" pitchFamily="2" charset="-122"/>
              </a:rPr>
              <a:t>1500m</a:t>
            </a:r>
            <a:r>
              <a:rPr lang="zh-CN" altLang="en-US" sz="2100" b="1">
                <a:latin typeface="楷体" panose="02010609060101010101" pitchFamily="49" charset="-122"/>
                <a:ea typeface="楷体" panose="02010609060101010101" pitchFamily="49" charset="-122"/>
                <a:sym typeface="宋体" panose="02010600030101010101" pitchFamily="2" charset="-122"/>
              </a:rPr>
              <a:t>，早上</a:t>
            </a:r>
            <a:r>
              <a:rPr lang="en-US" altLang="zh-CN" sz="2100" b="1">
                <a:latin typeface="楷体" panose="02010609060101010101" pitchFamily="49" charset="-122"/>
                <a:ea typeface="楷体" panose="02010609060101010101" pitchFamily="49" charset="-122"/>
                <a:sym typeface="宋体" panose="02010600030101010101" pitchFamily="2" charset="-122"/>
              </a:rPr>
              <a:t>7</a:t>
            </a:r>
            <a:r>
              <a:rPr lang="zh-CN" altLang="en-US" sz="2100" b="1">
                <a:latin typeface="楷体" panose="02010609060101010101" pitchFamily="49" charset="-122"/>
                <a:ea typeface="楷体" panose="02010609060101010101" pitchFamily="49" charset="-122"/>
                <a:sym typeface="宋体" panose="02010600030101010101" pitchFamily="2" charset="-122"/>
              </a:rPr>
              <a:t>：</a:t>
            </a:r>
            <a:r>
              <a:rPr lang="en-US" altLang="zh-CN" sz="2100" b="1">
                <a:latin typeface="楷体" panose="02010609060101010101" pitchFamily="49" charset="-122"/>
                <a:ea typeface="楷体" panose="02010609060101010101" pitchFamily="49" charset="-122"/>
                <a:sym typeface="宋体" panose="02010600030101010101" pitchFamily="2" charset="-122"/>
              </a:rPr>
              <a:t>45</a:t>
            </a:r>
            <a:r>
              <a:rPr lang="zh-CN" altLang="en-US" sz="2100" b="1">
                <a:latin typeface="楷体" panose="02010609060101010101" pitchFamily="49" charset="-122"/>
                <a:ea typeface="楷体" panose="02010609060101010101" pitchFamily="49" charset="-122"/>
                <a:sym typeface="宋体" panose="02010600030101010101" pitchFamily="2" charset="-122"/>
              </a:rPr>
              <a:t>从家出发；小华家距学校</a:t>
            </a:r>
            <a:r>
              <a:rPr lang="en-US" altLang="zh-CN" sz="2100" b="1">
                <a:latin typeface="楷体" panose="02010609060101010101" pitchFamily="49" charset="-122"/>
                <a:ea typeface="楷体" panose="02010609060101010101" pitchFamily="49" charset="-122"/>
                <a:sym typeface="宋体" panose="02010600030101010101" pitchFamily="2" charset="-122"/>
              </a:rPr>
              <a:t>1800m</a:t>
            </a:r>
            <a:r>
              <a:rPr lang="zh-CN" altLang="en-US" sz="2100" b="1">
                <a:latin typeface="楷体" panose="02010609060101010101" pitchFamily="49" charset="-122"/>
                <a:ea typeface="楷体" panose="02010609060101010101" pitchFamily="49" charset="-122"/>
                <a:sym typeface="宋体" panose="02010600030101010101" pitchFamily="2" charset="-122"/>
              </a:rPr>
              <a:t>，早上</a:t>
            </a:r>
            <a:r>
              <a:rPr lang="en-US" altLang="zh-CN" sz="2100" b="1">
                <a:latin typeface="楷体" panose="02010609060101010101" pitchFamily="49" charset="-122"/>
                <a:ea typeface="楷体" panose="02010609060101010101" pitchFamily="49" charset="-122"/>
                <a:sym typeface="宋体" panose="02010600030101010101" pitchFamily="2" charset="-122"/>
              </a:rPr>
              <a:t>7</a:t>
            </a:r>
            <a:r>
              <a:rPr lang="zh-CN" altLang="en-US" sz="2100" b="1">
                <a:latin typeface="楷体" panose="02010609060101010101" pitchFamily="49" charset="-122"/>
                <a:ea typeface="楷体" panose="02010609060101010101" pitchFamily="49" charset="-122"/>
                <a:sym typeface="宋体" panose="02010600030101010101" pitchFamily="2" charset="-122"/>
              </a:rPr>
              <a:t>：</a:t>
            </a:r>
            <a:r>
              <a:rPr lang="en-US" altLang="zh-CN" sz="2100" b="1">
                <a:latin typeface="楷体" panose="02010609060101010101" pitchFamily="49" charset="-122"/>
                <a:ea typeface="楷体" panose="02010609060101010101" pitchFamily="49" charset="-122"/>
                <a:sym typeface="宋体" panose="02010600030101010101" pitchFamily="2" charset="-122"/>
              </a:rPr>
              <a:t>40</a:t>
            </a:r>
            <a:r>
              <a:rPr lang="zh-CN" altLang="en-US" sz="2100" b="1">
                <a:latin typeface="楷体" panose="02010609060101010101" pitchFamily="49" charset="-122"/>
                <a:ea typeface="楷体" panose="02010609060101010101" pitchFamily="49" charset="-122"/>
                <a:sym typeface="宋体" panose="02010600030101010101" pitchFamily="2" charset="-122"/>
              </a:rPr>
              <a:t>从家出发；它们均在</a:t>
            </a:r>
            <a:r>
              <a:rPr lang="en-US" altLang="zh-CN" sz="2100" b="1">
                <a:latin typeface="楷体" panose="02010609060101010101" pitchFamily="49" charset="-122"/>
                <a:ea typeface="楷体" panose="02010609060101010101" pitchFamily="49" charset="-122"/>
                <a:sym typeface="宋体" panose="02010600030101010101" pitchFamily="2" charset="-122"/>
              </a:rPr>
              <a:t>8</a:t>
            </a:r>
            <a:r>
              <a:rPr lang="zh-CN" altLang="en-US" sz="2100" b="1">
                <a:latin typeface="楷体" panose="02010609060101010101" pitchFamily="49" charset="-122"/>
                <a:ea typeface="楷体" panose="02010609060101010101" pitchFamily="49" charset="-122"/>
                <a:sym typeface="宋体" panose="02010600030101010101" pitchFamily="2" charset="-122"/>
              </a:rPr>
              <a:t>：</a:t>
            </a:r>
            <a:r>
              <a:rPr lang="en-US" altLang="zh-CN" sz="2100" b="1">
                <a:latin typeface="楷体" panose="02010609060101010101" pitchFamily="49" charset="-122"/>
                <a:ea typeface="楷体" panose="02010609060101010101" pitchFamily="49" charset="-122"/>
                <a:sym typeface="宋体" panose="02010600030101010101" pitchFamily="2" charset="-122"/>
              </a:rPr>
              <a:t>00</a:t>
            </a:r>
            <a:r>
              <a:rPr lang="zh-CN" altLang="en-US" sz="2100" b="1">
                <a:latin typeface="楷体" panose="02010609060101010101" pitchFamily="49" charset="-122"/>
                <a:ea typeface="楷体" panose="02010609060101010101" pitchFamily="49" charset="-122"/>
                <a:sym typeface="宋体" panose="02010600030101010101" pitchFamily="2" charset="-122"/>
              </a:rPr>
              <a:t>到达学校，你能算出谁运动的快吗？</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内容占位符 2">
            <a:extLst>
              <a:ext uri="{FF2B5EF4-FFF2-40B4-BE49-F238E27FC236}">
                <a16:creationId xmlns:a16="http://schemas.microsoft.com/office/drawing/2014/main" id="{9520DAA5-12FC-4EF4-9AEB-0BC1899E4D58}"/>
              </a:ext>
            </a:extLst>
          </p:cNvPr>
          <p:cNvSpPr>
            <a:spLocks noGrp="1" noChangeArrowheads="1"/>
          </p:cNvSpPr>
          <p:nvPr/>
        </p:nvSpPr>
        <p:spPr bwMode="auto">
          <a:xfrm>
            <a:off x="1383507" y="1028701"/>
            <a:ext cx="6022181" cy="735806"/>
          </a:xfrm>
          <a:prstGeom prst="rect">
            <a:avLst/>
          </a:prstGeom>
          <a:noFill/>
          <a:ln w="952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zh-CN" altLang="en-US" sz="2400" b="1">
                <a:solidFill>
                  <a:srgbClr val="FF0000"/>
                </a:solidFill>
                <a:latin typeface="黑体" panose="02010609060101010101" pitchFamily="49" charset="-122"/>
                <a:ea typeface="黑体" panose="02010609060101010101" pitchFamily="49" charset="-122"/>
                <a:sym typeface="宋体" panose="02010600030101010101" pitchFamily="2" charset="-122"/>
              </a:rPr>
              <a:t>思路：</a:t>
            </a:r>
          </a:p>
          <a:p>
            <a:r>
              <a:rPr lang="zh-CN" altLang="en-US" b="1">
                <a:latin typeface="黑体" panose="02010609060101010101" pitchFamily="49" charset="-122"/>
                <a:ea typeface="黑体" panose="02010609060101010101" pitchFamily="49" charset="-122"/>
                <a:sym typeface="宋体" panose="02010600030101010101" pitchFamily="2" charset="-122"/>
              </a:rPr>
              <a:t>算出他们</a:t>
            </a:r>
            <a:r>
              <a:rPr lang="zh-CN" altLang="en-US" b="1">
                <a:solidFill>
                  <a:srgbClr val="FF0000"/>
                </a:solidFill>
                <a:latin typeface="黑体" panose="02010609060101010101" pitchFamily="49" charset="-122"/>
                <a:ea typeface="黑体" panose="02010609060101010101" pitchFamily="49" charset="-122"/>
                <a:sym typeface="宋体" panose="02010600030101010101" pitchFamily="2" charset="-122"/>
              </a:rPr>
              <a:t>每分钟通过的路程</a:t>
            </a:r>
            <a:r>
              <a:rPr lang="zh-CN" altLang="en-US" b="1">
                <a:latin typeface="黑体" panose="02010609060101010101" pitchFamily="49" charset="-122"/>
                <a:ea typeface="黑体" panose="02010609060101010101" pitchFamily="49" charset="-122"/>
                <a:sym typeface="宋体" panose="02010600030101010101" pitchFamily="2" charset="-122"/>
              </a:rPr>
              <a:t>，就可以比较出谁运动的快；</a:t>
            </a:r>
          </a:p>
        </p:txBody>
      </p:sp>
      <p:pic>
        <p:nvPicPr>
          <p:cNvPr id="8195" name="图片 4">
            <a:extLst>
              <a:ext uri="{FF2B5EF4-FFF2-40B4-BE49-F238E27FC236}">
                <a16:creationId xmlns:a16="http://schemas.microsoft.com/office/drawing/2014/main" id="{EC21E41C-0F38-4C0A-956D-2274C06E9134}"/>
              </a:ext>
            </a:extLst>
          </p:cNvPr>
          <p:cNvPicPr>
            <a:picLocks noChangeAspect="1" noChangeArrowheads="1"/>
          </p:cNvPicPr>
          <p:nvPr/>
        </p:nvPicPr>
        <p:blipFill>
          <a:blip r:embed="rId2">
            <a:lum bright="-12000" contrast="30000"/>
            <a:extLst>
              <a:ext uri="{28A0092B-C50C-407E-A947-70E740481C1C}">
                <a14:useLocalDpi xmlns:a14="http://schemas.microsoft.com/office/drawing/2010/main" val="0"/>
              </a:ext>
            </a:extLst>
          </a:blip>
          <a:srcRect/>
          <a:stretch>
            <a:fillRect/>
          </a:stretch>
        </p:blipFill>
        <p:spPr bwMode="auto">
          <a:xfrm>
            <a:off x="2703910" y="1924051"/>
            <a:ext cx="3351609" cy="2127647"/>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10244" name="内容占位符 2">
            <a:extLst>
              <a:ext uri="{FF2B5EF4-FFF2-40B4-BE49-F238E27FC236}">
                <a16:creationId xmlns:a16="http://schemas.microsoft.com/office/drawing/2014/main" id="{90F25FD8-601F-45A1-90B5-56FEDF0E545E}"/>
              </a:ext>
            </a:extLst>
          </p:cNvPr>
          <p:cNvSpPr>
            <a:spLocks noGrp="1"/>
          </p:cNvSpPr>
          <p:nvPr/>
        </p:nvSpPr>
        <p:spPr>
          <a:xfrm>
            <a:off x="1383507" y="4244578"/>
            <a:ext cx="6022181" cy="736997"/>
          </a:xfrm>
          <a:prstGeom prst="rect">
            <a:avLst/>
          </a:prstGeom>
          <a:noFill/>
          <a:ln>
            <a:solidFill>
              <a:srgbClr val="00B05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lang="en-US" altLang="zh-CN"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    </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通过求出</a:t>
            </a:r>
            <a:r>
              <a:rPr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路程与时间的比值</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，我们可以看出，小明每分钟通过的路程大，小明运动的快！</a:t>
            </a:r>
            <a:endParaRPr sz="2100" b="1">
              <a:solidFill>
                <a:srgbClr val="00B050"/>
              </a:solidFill>
              <a:latin typeface="黑体" pitchFamily="49" charset="-122"/>
              <a:ea typeface="黑体" pitchFamily="49" charset="-122"/>
              <a:sym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blinds(horizontal)">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blinds(horizontal)">
                                      <p:cBhvr>
                                        <p:cTn id="12"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内容占位符 2">
            <a:extLst>
              <a:ext uri="{FF2B5EF4-FFF2-40B4-BE49-F238E27FC236}">
                <a16:creationId xmlns:a16="http://schemas.microsoft.com/office/drawing/2014/main" id="{47F32BA8-7B3C-4326-A317-43F868483D98}"/>
              </a:ext>
            </a:extLst>
          </p:cNvPr>
          <p:cNvSpPr>
            <a:spLocks noGrp="1" noChangeArrowheads="1"/>
          </p:cNvSpPr>
          <p:nvPr/>
        </p:nvSpPr>
        <p:spPr bwMode="auto">
          <a:xfrm>
            <a:off x="1169194" y="575072"/>
            <a:ext cx="5724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zh-CN" altLang="en-US" sz="2400" b="1">
                <a:solidFill>
                  <a:srgbClr val="333399"/>
                </a:solidFill>
                <a:latin typeface="黑体" panose="02010609060101010101" pitchFamily="49" charset="-122"/>
                <a:ea typeface="黑体" panose="02010609060101010101" pitchFamily="49" charset="-122"/>
              </a:rPr>
              <a:t>【记一记】</a:t>
            </a:r>
            <a:endParaRPr lang="zh-CN" altLang="en-US" b="1">
              <a:latin typeface="楷体" panose="02010609060101010101" pitchFamily="49" charset="-122"/>
              <a:ea typeface="楷体" panose="02010609060101010101" pitchFamily="49" charset="-122"/>
            </a:endParaRPr>
          </a:p>
        </p:txBody>
      </p:sp>
      <p:sp>
        <p:nvSpPr>
          <p:cNvPr id="11267" name="内容占位符 2">
            <a:extLst>
              <a:ext uri="{FF2B5EF4-FFF2-40B4-BE49-F238E27FC236}">
                <a16:creationId xmlns:a16="http://schemas.microsoft.com/office/drawing/2014/main" id="{436B257F-8F8C-40BB-8E5B-BD6AD4E1A899}"/>
              </a:ext>
            </a:extLst>
          </p:cNvPr>
          <p:cNvSpPr>
            <a:spLocks noGrp="1"/>
          </p:cNvSpPr>
          <p:nvPr/>
        </p:nvSpPr>
        <p:spPr>
          <a:xfrm>
            <a:off x="1652587" y="1189435"/>
            <a:ext cx="5367338" cy="1163240"/>
          </a:xfrm>
          <a:prstGeom prst="rect">
            <a:avLst/>
          </a:prstGeom>
          <a:noFill/>
          <a:ln>
            <a:solidFill>
              <a:srgbClr val="00B05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1.</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在物理学中，我们把</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物体通过的</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路程</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与所用的</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时间</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的</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比值</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定义为</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速度</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p>
          <a:p>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2.</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我们定义出</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速度</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这个物理量，就是用来</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表示物体运动的快慢</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endParaRPr b="1">
              <a:latin typeface="黑体" pitchFamily="49" charset="-122"/>
              <a:ea typeface="黑体" pitchFamily="49" charset="-122"/>
              <a:sym typeface="宋体" pitchFamily="2" charset="-122"/>
            </a:endParaRPr>
          </a:p>
        </p:txBody>
      </p:sp>
      <p:pic>
        <p:nvPicPr>
          <p:cNvPr id="9220" name="图片 2">
            <a:extLst>
              <a:ext uri="{FF2B5EF4-FFF2-40B4-BE49-F238E27FC236}">
                <a16:creationId xmlns:a16="http://schemas.microsoft.com/office/drawing/2014/main" id="{41BDC128-DF3A-43C0-88B6-1FC580602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2587" y="2463404"/>
            <a:ext cx="5367338" cy="1168003"/>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9221" name="图片 3">
            <a:extLst>
              <a:ext uri="{FF2B5EF4-FFF2-40B4-BE49-F238E27FC236}">
                <a16:creationId xmlns:a16="http://schemas.microsoft.com/office/drawing/2014/main" id="{7811AB54-1EED-4E71-8D8A-DC7C083070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9017" y="3705225"/>
            <a:ext cx="5374481" cy="1185863"/>
          </a:xfrm>
          <a:prstGeom prst="rect">
            <a:avLst/>
          </a:prstGeom>
          <a:noFill/>
          <a:ln w="952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内容占位符 2">
            <a:extLst>
              <a:ext uri="{FF2B5EF4-FFF2-40B4-BE49-F238E27FC236}">
                <a16:creationId xmlns:a16="http://schemas.microsoft.com/office/drawing/2014/main" id="{4D327EA2-4F0E-4F18-B27A-800E2A659CB9}"/>
              </a:ext>
            </a:extLst>
          </p:cNvPr>
          <p:cNvSpPr>
            <a:spLocks noGrp="1" noChangeArrowheads="1"/>
          </p:cNvSpPr>
          <p:nvPr/>
        </p:nvSpPr>
        <p:spPr bwMode="auto">
          <a:xfrm>
            <a:off x="1169194" y="575072"/>
            <a:ext cx="608171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zh-CN" altLang="en-US" sz="2400" b="1">
                <a:solidFill>
                  <a:srgbClr val="333399"/>
                </a:solidFill>
                <a:latin typeface="黑体" panose="02010609060101010101" pitchFamily="49" charset="-122"/>
                <a:ea typeface="黑体" panose="02010609060101010101" pitchFamily="49" charset="-122"/>
              </a:rPr>
              <a:t>【记一记】</a:t>
            </a:r>
            <a:r>
              <a:rPr lang="zh-CN" altLang="en-US" b="1">
                <a:solidFill>
                  <a:srgbClr val="333399"/>
                </a:solidFill>
                <a:latin typeface="楷体" panose="02010609060101010101" pitchFamily="49" charset="-122"/>
                <a:ea typeface="楷体" panose="02010609060101010101" pitchFamily="49" charset="-122"/>
              </a:rPr>
              <a:t>一些常见的</a:t>
            </a:r>
            <a:r>
              <a:rPr lang="zh-CN" altLang="en-US" b="1">
                <a:solidFill>
                  <a:srgbClr val="FF0000"/>
                </a:solidFill>
                <a:latin typeface="楷体" panose="02010609060101010101" pitchFamily="49" charset="-122"/>
                <a:ea typeface="楷体" panose="02010609060101010101" pitchFamily="49" charset="-122"/>
              </a:rPr>
              <a:t>速度</a:t>
            </a:r>
            <a:r>
              <a:rPr lang="zh-CN" altLang="en-US" b="1">
                <a:solidFill>
                  <a:srgbClr val="333399"/>
                </a:solidFill>
                <a:latin typeface="楷体" panose="02010609060101010101" pitchFamily="49" charset="-122"/>
                <a:ea typeface="楷体" panose="02010609060101010101" pitchFamily="49" charset="-122"/>
              </a:rPr>
              <a:t>：</a:t>
            </a:r>
            <a:endParaRPr lang="zh-CN" altLang="en-US" b="1">
              <a:latin typeface="楷体" panose="02010609060101010101" pitchFamily="49" charset="-122"/>
              <a:ea typeface="楷体" panose="02010609060101010101" pitchFamily="49" charset="-122"/>
            </a:endParaRPr>
          </a:p>
        </p:txBody>
      </p:sp>
      <p:sp>
        <p:nvSpPr>
          <p:cNvPr id="12291" name="内容占位符 2">
            <a:extLst>
              <a:ext uri="{FF2B5EF4-FFF2-40B4-BE49-F238E27FC236}">
                <a16:creationId xmlns:a16="http://schemas.microsoft.com/office/drawing/2014/main" id="{A1DFA272-45FA-4E69-9297-75CAF1B3D0B6}"/>
              </a:ext>
            </a:extLst>
          </p:cNvPr>
          <p:cNvSpPr>
            <a:spLocks noGrp="1"/>
          </p:cNvSpPr>
          <p:nvPr/>
        </p:nvSpPr>
        <p:spPr>
          <a:xfrm>
            <a:off x="1437085" y="1243012"/>
            <a:ext cx="5813822" cy="1966913"/>
          </a:xfrm>
          <a:prstGeom prst="rect">
            <a:avLst/>
          </a:prstGeom>
          <a:noFill/>
          <a:ln>
            <a:solidFill>
              <a:srgbClr val="00B05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1.</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人步行的速度约为</a:t>
            </a:r>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1.4m/s</a:t>
            </a:r>
          </a:p>
          <a:p>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2.</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正常行驶的汽车速度约为</a:t>
            </a:r>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28m/s</a:t>
            </a:r>
          </a:p>
          <a:p>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3.</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正常飞行的飞机速度约为</a:t>
            </a:r>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220m/s</a:t>
            </a:r>
          </a:p>
          <a:p>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4.</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乌龟爬行的速度约为</a:t>
            </a:r>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0.02m/s</a:t>
            </a:r>
          </a:p>
          <a:p>
            <a:r>
              <a:rPr lang="en-US" altLang="zh-CN"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  </a:t>
            </a:r>
            <a:r>
              <a:rPr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物理意义：</a:t>
            </a:r>
            <a:r>
              <a:rPr lang="en-US" altLang="zh-CN"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人步行的速度约为</a:t>
            </a:r>
            <a:r>
              <a:rPr lang="en-US" altLang="zh-CN"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1.4m/s”</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指的意思就是</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人步行时，</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每秒钟</a:t>
            </a:r>
            <a:r>
              <a:rPr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通过的路程约为</a:t>
            </a:r>
            <a:r>
              <a:rPr lang="en-US" altLang="zh-CN"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1.4</a:t>
            </a:r>
            <a:r>
              <a:rPr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米</a:t>
            </a:r>
            <a:r>
              <a:rPr lang="en-US" altLang="zh-CN"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r>
              <a:rPr b="1">
                <a:ln w="9525" cap="flat" cmpd="sng" algn="ctr">
                  <a:noFill/>
                  <a:prstDash val="solid"/>
                  <a:round/>
                  <a:headEnd type="none" w="med" len="med"/>
                  <a:tailEnd type="none" w="med" len="med"/>
                </a:ln>
                <a:solidFill>
                  <a:srgbClr val="000000"/>
                </a:solidFill>
                <a:latin typeface="黑体" pitchFamily="49" charset="-122"/>
                <a:ea typeface="黑体" pitchFamily="49" charset="-122"/>
                <a:sym typeface="宋体" pitchFamily="2" charset="-122"/>
              </a:rPr>
              <a:t>。</a:t>
            </a:r>
            <a:endParaRPr b="1">
              <a:latin typeface="黑体" pitchFamily="49" charset="-122"/>
              <a:ea typeface="黑体" pitchFamily="49" charset="-122"/>
              <a:sym typeface="宋体" pitchFamily="2" charset="-122"/>
            </a:endParaRPr>
          </a:p>
        </p:txBody>
      </p:sp>
      <p:sp>
        <p:nvSpPr>
          <p:cNvPr id="12292" name="内容占位符 2">
            <a:extLst>
              <a:ext uri="{FF2B5EF4-FFF2-40B4-BE49-F238E27FC236}">
                <a16:creationId xmlns:a16="http://schemas.microsoft.com/office/drawing/2014/main" id="{6350026A-939C-49DD-8A6A-7DCAC21778A8}"/>
              </a:ext>
            </a:extLst>
          </p:cNvPr>
          <p:cNvSpPr>
            <a:spLocks noGrp="1"/>
          </p:cNvSpPr>
          <p:nvPr/>
        </p:nvSpPr>
        <p:spPr>
          <a:xfrm>
            <a:off x="1437085" y="3651647"/>
            <a:ext cx="5813822" cy="995363"/>
          </a:xfrm>
          <a:prstGeom prst="rect">
            <a:avLst/>
          </a:prstGeom>
          <a:noFill/>
          <a:ln>
            <a:solidFill>
              <a:srgbClr val="00B050"/>
            </a:solidFill>
            <a:miter lim="800000"/>
          </a:ln>
        </p:spPr>
        <p:txBody>
          <a:bodyPr/>
          <a:lstStyle>
            <a:defPPr>
              <a:defRPr lang="zh-CN"/>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还记得</a:t>
            </a:r>
            <a:r>
              <a:rPr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声音在空气中的传播速度</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吗？</a:t>
            </a:r>
          </a:p>
          <a:p>
            <a:r>
              <a:rPr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光在真空中的传播速度</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呢？</a:t>
            </a:r>
            <a:endParaRPr lang="en-US" altLang="zh-CN"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endParaRPr>
          </a:p>
          <a:p>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你能把它们换算成</a:t>
            </a:r>
            <a:r>
              <a:rPr lang="en-US" altLang="zh-CN" sz="2100" b="1">
                <a:ln w="9525" cap="flat" cmpd="sng" algn="ctr">
                  <a:noFill/>
                  <a:prstDash val="solid"/>
                  <a:round/>
                  <a:headEnd type="none" w="med" len="med"/>
                  <a:tailEnd type="none" w="med" len="med"/>
                </a:ln>
                <a:solidFill>
                  <a:srgbClr val="FF0000"/>
                </a:solidFill>
                <a:latin typeface="黑体" pitchFamily="49" charset="-122"/>
                <a:ea typeface="黑体" pitchFamily="49" charset="-122"/>
                <a:sym typeface="宋体" pitchFamily="2" charset="-122"/>
              </a:rPr>
              <a:t>km/h</a:t>
            </a:r>
            <a:r>
              <a:rPr sz="2100" b="1">
                <a:ln w="9525" cap="flat" cmpd="sng" algn="ctr">
                  <a:noFill/>
                  <a:prstDash val="solid"/>
                  <a:round/>
                  <a:headEnd type="none" w="med" len="med"/>
                  <a:tailEnd type="none" w="med" len="med"/>
                </a:ln>
                <a:solidFill>
                  <a:srgbClr val="00B050"/>
                </a:solidFill>
                <a:latin typeface="黑体" pitchFamily="49" charset="-122"/>
                <a:ea typeface="黑体" pitchFamily="49" charset="-122"/>
                <a:sym typeface="宋体" pitchFamily="2" charset="-122"/>
              </a:rPr>
              <a:t>吗？</a:t>
            </a:r>
            <a:endParaRPr sz="2100" b="1">
              <a:solidFill>
                <a:srgbClr val="FF0000"/>
              </a:solidFill>
              <a:latin typeface="黑体" pitchFamily="49" charset="-122"/>
              <a:ea typeface="黑体" pitchFamily="49" charset="-122"/>
              <a:sym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linds(horizontal)">
                                      <p:cBhvr>
                                        <p:cTn id="7"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196,&quot;width&quot;:5364}"/>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965</Words>
  <Application>Microsoft Office PowerPoint</Application>
  <PresentationFormat>全屏显示(16:9)</PresentationFormat>
  <Paragraphs>85</Paragraphs>
  <Slides>16</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16</vt:i4>
      </vt:variant>
    </vt:vector>
  </HeadingPairs>
  <TitlesOfParts>
    <vt:vector size="27" baseType="lpstr">
      <vt:lpstr>等线</vt:lpstr>
      <vt:lpstr>黑体</vt:lpstr>
      <vt:lpstr>楷体</vt:lpstr>
      <vt:lpstr>楷体_GB2312</vt:lpstr>
      <vt:lpstr>宋体</vt:lpstr>
      <vt:lpstr>微软雅黑</vt:lpstr>
      <vt:lpstr>Arial</vt:lpstr>
      <vt:lpstr>Calibri</vt:lpstr>
      <vt:lpstr>Calibri Light</vt:lpstr>
      <vt:lpstr>Times New Roman</vt:lpstr>
      <vt:lpstr>Office 主题​​</vt:lpstr>
      <vt:lpstr>第五章   物体的运动</vt:lpstr>
      <vt:lpstr>    运动无处不在，草原上奔跑着追逐猎物的猎豹，绿叶上缓慢爬行的蜗牛；。。。。。。         物体的运动有快有慢，如何比较运动的快慢呢？</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第一章   声现象</dc:title>
  <dc:creator>lenovo07</dc:creator>
  <cp:lastModifiedBy>lenovo07</cp:lastModifiedBy>
  <cp:revision>4</cp:revision>
  <dcterms:created xsi:type="dcterms:W3CDTF">2021-09-03T05:57:51Z</dcterms:created>
  <dcterms:modified xsi:type="dcterms:W3CDTF">2021-09-03T06:09:10Z</dcterms:modified>
</cp:coreProperties>
</file>