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89" r:id="rId3"/>
    <p:sldId id="323" r:id="rId4"/>
    <p:sldId id="599" r:id="rId5"/>
    <p:sldId id="600" r:id="rId6"/>
    <p:sldId id="601" r:id="rId7"/>
    <p:sldId id="602" r:id="rId8"/>
    <p:sldId id="603" r:id="rId9"/>
    <p:sldId id="604" r:id="rId10"/>
    <p:sldId id="605" r:id="rId11"/>
    <p:sldId id="606" r:id="rId12"/>
    <p:sldId id="607" r:id="rId13"/>
    <p:sldId id="608" r:id="rId14"/>
    <p:sldId id="609" r:id="rId15"/>
    <p:sldId id="610" r:id="rId16"/>
    <p:sldId id="611" r:id="rId17"/>
    <p:sldId id="612" r:id="rId18"/>
    <p:sldId id="613" r:id="rId19"/>
    <p:sldId id="614" r:id="rId20"/>
    <p:sldId id="615" r:id="rId21"/>
    <p:sldId id="616" r:id="rId22"/>
    <p:sldId id="617" r:id="rId23"/>
  </p:sldIdLst>
  <p:sldSz cx="9145588" cy="5145088"/>
  <p:notesSz cx="6858000" cy="9144000"/>
  <p:embeddedFontLst>
    <p:embeddedFont>
      <p:font typeface="华文楷体" pitchFamily="2" charset="-122"/>
      <p:regular r:id="rId25"/>
    </p:embeddedFont>
    <p:embeddedFont>
      <p:font typeface="方正静蕾简体" charset="-122"/>
      <p:regular r:id="rId26"/>
    </p:embeddedFont>
    <p:embeddedFont>
      <p:font typeface="黑体" pitchFamily="49" charset="-122"/>
      <p:regular r:id="rId27"/>
    </p:embeddedFont>
    <p:embeddedFont>
      <p:font typeface="Comic Sans MS" pitchFamily="66" charset="0"/>
      <p:regular r:id="rId28"/>
      <p:bold r:id="rId29"/>
    </p:embeddedFont>
    <p:embeddedFont>
      <p:font typeface="楷体_GB2312" charset="-122"/>
      <p:regular r:id="rId30"/>
    </p:embeddedFont>
    <p:embeddedFont>
      <p:font typeface="Arial Black" pitchFamily="34" charset="0"/>
      <p:bold r:id="rId31"/>
    </p:embeddedFont>
    <p:embeddedFont>
      <p:font typeface="楷体" pitchFamily="49" charset="-122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方正卡通简体" charset="-122"/>
      <p:regular r:id="rId37"/>
    </p:embeddedFont>
  </p:embeddedFontLst>
  <p:custDataLst>
    <p:tags r:id="rId3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FF3399"/>
    <a:srgbClr val="7CBF33"/>
    <a:srgbClr val="009999"/>
    <a:srgbClr val="E6AF00"/>
    <a:srgbClr val="DE6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92" autoAdjust="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51"/>
        <p:guide pos="294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0.fntdata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A059B-5243-427D-A20D-2BD47603919D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7AEDAE-52C9-4FF0-B00D-B04BAF3D09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4926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9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835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AEDAE-52C9-4FF0-B00D-B04BAF3D09C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b="0"/>
              <a:t>3</a:t>
            </a:fld>
            <a:endParaRPr lang="en-US" altLang="zh-CN" sz="1200" b="0"/>
          </a:p>
        </p:txBody>
      </p:sp>
      <p:sp>
        <p:nvSpPr>
          <p:cNvPr id="30723" name="Rectangle 2"/>
          <p:cNvSpPr>
            <a:spLocks noGrp="1" noRot="1" noChangeAspect="1" noTextEdit="1"/>
          </p:cNvSpPr>
          <p:nvPr>
            <p:ph type="sldImg" idx="1"/>
          </p:nvPr>
        </p:nvSpPr>
        <p:spPr>
          <a:ln>
            <a:miter lim="800000"/>
          </a:ln>
        </p:spPr>
      </p:sp>
      <p:sp>
        <p:nvSpPr>
          <p:cNvPr id="30724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b="0"/>
              <a:t>4</a:t>
            </a:fld>
            <a:endParaRPr lang="en-US" altLang="zh-CN" sz="1200" b="0"/>
          </a:p>
        </p:txBody>
      </p:sp>
      <p:sp>
        <p:nvSpPr>
          <p:cNvPr id="31747" name="Rectangle 2"/>
          <p:cNvSpPr>
            <a:spLocks noGrp="1" noRot="1" noChangeAspect="1" noTextEdit="1"/>
          </p:cNvSpPr>
          <p:nvPr>
            <p:ph type="sldImg" idx="1"/>
          </p:nvPr>
        </p:nvSpPr>
        <p:spPr>
          <a:ln>
            <a:miter lim="800000"/>
          </a:ln>
        </p:spPr>
      </p:sp>
      <p:sp>
        <p:nvSpPr>
          <p:cNvPr id="31748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b="0"/>
              <a:t>5</a:t>
            </a:fld>
            <a:endParaRPr lang="en-US" altLang="zh-CN" sz="1200" b="0"/>
          </a:p>
        </p:txBody>
      </p:sp>
      <p:sp>
        <p:nvSpPr>
          <p:cNvPr id="32771" name="Rectangle 2"/>
          <p:cNvSpPr>
            <a:spLocks noGrp="1" noRot="1" noChangeAspect="1" noTextEdit="1"/>
          </p:cNvSpPr>
          <p:nvPr>
            <p:ph type="sldImg" idx="1"/>
          </p:nvPr>
        </p:nvSpPr>
        <p:spPr>
          <a:ln>
            <a:miter lim="800000"/>
          </a:ln>
        </p:spPr>
      </p:sp>
      <p:sp>
        <p:nvSpPr>
          <p:cNvPr id="32772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b="0"/>
              <a:t>6</a:t>
            </a:fld>
            <a:endParaRPr lang="en-US" altLang="zh-CN" sz="1200" b="0"/>
          </a:p>
        </p:txBody>
      </p:sp>
      <p:sp>
        <p:nvSpPr>
          <p:cNvPr id="34819" name="Rectangle 2"/>
          <p:cNvSpPr>
            <a:spLocks noGrp="1" noRot="1" noChangeAspect="1" noTextEdit="1"/>
          </p:cNvSpPr>
          <p:nvPr>
            <p:ph type="sldImg" idx="1"/>
          </p:nvPr>
        </p:nvSpPr>
        <p:spPr>
          <a:ln>
            <a:miter lim="800000"/>
          </a:ln>
        </p:spPr>
      </p:sp>
      <p:sp>
        <p:nvSpPr>
          <p:cNvPr id="34820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b="0"/>
              <a:t>7</a:t>
            </a:fld>
            <a:endParaRPr lang="en-US" altLang="zh-CN" sz="1200" b="0"/>
          </a:p>
        </p:txBody>
      </p:sp>
      <p:sp>
        <p:nvSpPr>
          <p:cNvPr id="35843" name="Rectangle 2"/>
          <p:cNvSpPr>
            <a:spLocks noGrp="1" noRot="1" noChangeAspect="1" noTextEdit="1"/>
          </p:cNvSpPr>
          <p:nvPr>
            <p:ph type="sldImg" idx="1"/>
          </p:nvPr>
        </p:nvSpPr>
        <p:spPr>
          <a:ln>
            <a:miter lim="800000"/>
          </a:ln>
        </p:spPr>
      </p:sp>
      <p:sp>
        <p:nvSpPr>
          <p:cNvPr id="35844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b="0"/>
              <a:t>8</a:t>
            </a:fld>
            <a:endParaRPr lang="en-US" altLang="zh-CN" sz="1200" b="0"/>
          </a:p>
        </p:txBody>
      </p:sp>
      <p:sp>
        <p:nvSpPr>
          <p:cNvPr id="36867" name="Rectangle 2"/>
          <p:cNvSpPr>
            <a:spLocks noGrp="1" noRot="1" noChangeAspect="1" noTextEdit="1"/>
          </p:cNvSpPr>
          <p:nvPr>
            <p:ph type="sldImg" idx="1"/>
          </p:nvPr>
        </p:nvSpPr>
        <p:spPr>
          <a:ln>
            <a:miter lim="800000"/>
          </a:ln>
        </p:spPr>
      </p:sp>
      <p:sp>
        <p:nvSpPr>
          <p:cNvPr id="36868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12</a:t>
            </a:fld>
            <a:endParaRPr lang="en-US" altLang="zh-CN" sz="1200"/>
          </a:p>
        </p:txBody>
      </p:sp>
      <p:sp>
        <p:nvSpPr>
          <p:cNvPr id="37891" name="Rectangle 2"/>
          <p:cNvSpPr>
            <a:spLocks noGrp="1" noRot="1" noChangeAspect="1" noTextEdit="1"/>
          </p:cNvSpPr>
          <p:nvPr>
            <p:ph type="sldImg" idx="1"/>
          </p:nvPr>
        </p:nvSpPr>
        <p:spPr>
          <a:ln>
            <a:miter lim="800000"/>
          </a:ln>
        </p:spPr>
      </p:sp>
      <p:sp>
        <p:nvSpPr>
          <p:cNvPr id="37892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/>
              <a:t>用不同大小的力敲击同一个音叉。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199" y="842032"/>
            <a:ext cx="6859191" cy="179125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199" y="2702363"/>
            <a:ext cx="6859191" cy="12422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59" y="273929"/>
            <a:ext cx="788807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759" y="1369642"/>
            <a:ext cx="7888070" cy="32645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4812" y="273928"/>
            <a:ext cx="1972017" cy="436022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759" y="273928"/>
            <a:ext cx="5801732" cy="436022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3988" cy="11033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6238"/>
            <a:ext cx="6402388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3987" cy="10207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3987" cy="1125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40188" cy="33956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6613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6613" y="1631950"/>
            <a:ext cx="4041775" cy="29638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3338" cy="43910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94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59" y="273929"/>
            <a:ext cx="788807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759" y="1369642"/>
            <a:ext cx="7888070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2038"/>
            <a:ext cx="5487987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7987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7488"/>
            <a:ext cx="5487987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88" y="206375"/>
            <a:ext cx="2057400" cy="43894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21388" cy="43894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96" y="1282700"/>
            <a:ext cx="7888070" cy="214021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96" y="3443160"/>
            <a:ext cx="7888070" cy="1125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59" y="273929"/>
            <a:ext cx="788807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759" y="1369642"/>
            <a:ext cx="3886875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954" y="1369642"/>
            <a:ext cx="3886875" cy="326451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0" y="273929"/>
            <a:ext cx="788807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951" y="1261261"/>
            <a:ext cx="3869012" cy="618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951" y="1879386"/>
            <a:ext cx="3869012" cy="2764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954" y="1261261"/>
            <a:ext cx="3888066" cy="618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954" y="1879386"/>
            <a:ext cx="3888066" cy="27642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759" y="273929"/>
            <a:ext cx="7888070" cy="99447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1" y="343006"/>
            <a:ext cx="2949690" cy="120052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8066" y="740798"/>
            <a:ext cx="4629954" cy="365634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51" y="1543526"/>
            <a:ext cx="2949690" cy="28595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935" indent="0">
              <a:buNone/>
              <a:defRPr sz="800"/>
            </a:lvl8pPr>
            <a:lvl9pPr marL="274383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51" y="343006"/>
            <a:ext cx="2949690" cy="1200521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8066" y="740798"/>
            <a:ext cx="4629954" cy="3656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51" y="1543526"/>
            <a:ext cx="2949690" cy="28595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935" indent="0">
              <a:buNone/>
              <a:defRPr sz="800"/>
            </a:lvl8pPr>
            <a:lvl9pPr marL="274383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759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DB004A44-FA30-41CC-93B2-CBE1BCCB16A2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9476" y="4768735"/>
            <a:ext cx="3086636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9072" y="4768735"/>
            <a:ext cx="2057757" cy="273928"/>
          </a:xfrm>
          <a:prstGeom prst="rect">
            <a:avLst/>
          </a:prstGeom>
        </p:spPr>
        <p:txBody>
          <a:bodyPr/>
          <a:lstStyle/>
          <a:p>
            <a:fld id="{2280F771-347B-4D1E-BCA0-9CA38B7666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7"/>
          <p:cNvSpPr/>
          <p:nvPr userDrawn="1"/>
        </p:nvSpPr>
        <p:spPr>
          <a:xfrm>
            <a:off x="966327" y="312994"/>
            <a:ext cx="2163228" cy="3694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Arial" pitchFamily="34" charset="0"/>
              </a:rPr>
              <a:t>添加你的小标题</a:t>
            </a:r>
            <a:endParaRPr lang="en-US" sz="2400" b="1">
              <a:solidFill>
                <a:schemeClr val="tx1">
                  <a:lumMod val="95000"/>
                  <a:lumOff val="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  <a:cs typeface="Arial" pitchFamily="34" charset="0"/>
            </a:endParaRPr>
          </a:p>
        </p:txBody>
      </p:sp>
      <p:grpSp>
        <p:nvGrpSpPr>
          <p:cNvPr id="17" name="Group 371"/>
          <p:cNvGrpSpPr>
            <a:grpSpLocks noChangeAspect="1"/>
          </p:cNvGrpSpPr>
          <p:nvPr userDrawn="1"/>
        </p:nvGrpSpPr>
        <p:grpSpPr>
          <a:xfrm>
            <a:off x="3169156" y="464741"/>
            <a:ext cx="6105253" cy="52958"/>
            <a:chOff x="936" y="3880"/>
            <a:chExt cx="5806" cy="168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8" name="Freeform 372"/>
            <p:cNvSpPr/>
            <p:nvPr/>
          </p:nvSpPr>
          <p:spPr bwMode="auto">
            <a:xfrm>
              <a:off x="6619" y="3927"/>
              <a:ext cx="123" cy="17"/>
            </a:xfrm>
            <a:custGeom>
              <a:avLst/>
              <a:gdLst>
                <a:gd name="T0" fmla="*/ 27 w 52"/>
                <a:gd name="T1" fmla="*/ 4 h 7"/>
                <a:gd name="T2" fmla="*/ 34 w 52"/>
                <a:gd name="T3" fmla="*/ 6 h 7"/>
                <a:gd name="T4" fmla="*/ 52 w 52"/>
                <a:gd name="T5" fmla="*/ 4 h 7"/>
                <a:gd name="T6" fmla="*/ 52 w 52"/>
                <a:gd name="T7" fmla="*/ 4 h 7"/>
                <a:gd name="T8" fmla="*/ 42 w 52"/>
                <a:gd name="T9" fmla="*/ 3 h 7"/>
                <a:gd name="T10" fmla="*/ 52 w 52"/>
                <a:gd name="T11" fmla="*/ 2 h 7"/>
                <a:gd name="T12" fmla="*/ 52 w 52"/>
                <a:gd name="T13" fmla="*/ 1 h 7"/>
                <a:gd name="T14" fmla="*/ 43 w 52"/>
                <a:gd name="T15" fmla="*/ 1 h 7"/>
                <a:gd name="T16" fmla="*/ 45 w 52"/>
                <a:gd name="T17" fmla="*/ 1 h 7"/>
                <a:gd name="T18" fmla="*/ 26 w 52"/>
                <a:gd name="T19" fmla="*/ 1 h 7"/>
                <a:gd name="T20" fmla="*/ 30 w 52"/>
                <a:gd name="T21" fmla="*/ 0 h 7"/>
                <a:gd name="T22" fmla="*/ 0 w 52"/>
                <a:gd name="T23" fmla="*/ 5 h 7"/>
                <a:gd name="T24" fmla="*/ 5 w 52"/>
                <a:gd name="T25" fmla="*/ 5 h 7"/>
                <a:gd name="T26" fmla="*/ 14 w 52"/>
                <a:gd name="T27" fmla="*/ 7 h 7"/>
                <a:gd name="T28" fmla="*/ 27 w 52"/>
                <a:gd name="T2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2" h="7">
                  <a:moveTo>
                    <a:pt x="27" y="4"/>
                  </a:moveTo>
                  <a:cubicBezTo>
                    <a:pt x="34" y="2"/>
                    <a:pt x="42" y="4"/>
                    <a:pt x="34" y="6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4" y="2"/>
                    <a:pt x="47" y="2"/>
                    <a:pt x="52" y="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39" y="2"/>
                    <a:pt x="29" y="1"/>
                    <a:pt x="26" y="1"/>
                  </a:cubicBezTo>
                  <a:cubicBezTo>
                    <a:pt x="26" y="0"/>
                    <a:pt x="26" y="0"/>
                    <a:pt x="30" y="0"/>
                  </a:cubicBezTo>
                  <a:cubicBezTo>
                    <a:pt x="2" y="0"/>
                    <a:pt x="23" y="4"/>
                    <a:pt x="0" y="5"/>
                  </a:cubicBezTo>
                  <a:cubicBezTo>
                    <a:pt x="1" y="5"/>
                    <a:pt x="3" y="5"/>
                    <a:pt x="5" y="5"/>
                  </a:cubicBezTo>
                  <a:cubicBezTo>
                    <a:pt x="11" y="5"/>
                    <a:pt x="16" y="6"/>
                    <a:pt x="14" y="7"/>
                  </a:cubicBezTo>
                  <a:cubicBezTo>
                    <a:pt x="25" y="5"/>
                    <a:pt x="25" y="7"/>
                    <a:pt x="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73"/>
            <p:cNvSpPr/>
            <p:nvPr/>
          </p:nvSpPr>
          <p:spPr bwMode="auto">
            <a:xfrm>
              <a:off x="6472" y="3914"/>
              <a:ext cx="154" cy="30"/>
            </a:xfrm>
            <a:custGeom>
              <a:avLst/>
              <a:gdLst>
                <a:gd name="T0" fmla="*/ 44 w 65"/>
                <a:gd name="T1" fmla="*/ 4 h 12"/>
                <a:gd name="T2" fmla="*/ 34 w 65"/>
                <a:gd name="T3" fmla="*/ 7 h 12"/>
                <a:gd name="T4" fmla="*/ 18 w 65"/>
                <a:gd name="T5" fmla="*/ 6 h 12"/>
                <a:gd name="T6" fmla="*/ 14 w 65"/>
                <a:gd name="T7" fmla="*/ 9 h 12"/>
                <a:gd name="T8" fmla="*/ 21 w 65"/>
                <a:gd name="T9" fmla="*/ 9 h 12"/>
                <a:gd name="T10" fmla="*/ 5 w 65"/>
                <a:gd name="T11" fmla="*/ 12 h 12"/>
                <a:gd name="T12" fmla="*/ 27 w 65"/>
                <a:gd name="T13" fmla="*/ 10 h 12"/>
                <a:gd name="T14" fmla="*/ 53 w 65"/>
                <a:gd name="T15" fmla="*/ 12 h 12"/>
                <a:gd name="T16" fmla="*/ 61 w 65"/>
                <a:gd name="T17" fmla="*/ 10 h 12"/>
                <a:gd name="T18" fmla="*/ 58 w 65"/>
                <a:gd name="T19" fmla="*/ 10 h 12"/>
                <a:gd name="T20" fmla="*/ 58 w 65"/>
                <a:gd name="T21" fmla="*/ 6 h 12"/>
                <a:gd name="T22" fmla="*/ 47 w 65"/>
                <a:gd name="T23" fmla="*/ 7 h 12"/>
                <a:gd name="T24" fmla="*/ 65 w 65"/>
                <a:gd name="T25" fmla="*/ 3 h 12"/>
                <a:gd name="T26" fmla="*/ 33 w 65"/>
                <a:gd name="T27" fmla="*/ 0 h 12"/>
                <a:gd name="T28" fmla="*/ 44 w 65"/>
                <a:gd name="T29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2">
                  <a:moveTo>
                    <a:pt x="44" y="4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6" y="8"/>
                    <a:pt x="14" y="9"/>
                  </a:cubicBezTo>
                  <a:cubicBezTo>
                    <a:pt x="16" y="9"/>
                    <a:pt x="19" y="9"/>
                    <a:pt x="21" y="9"/>
                  </a:cubicBezTo>
                  <a:cubicBezTo>
                    <a:pt x="20" y="11"/>
                    <a:pt x="0" y="10"/>
                    <a:pt x="5" y="12"/>
                  </a:cubicBezTo>
                  <a:cubicBezTo>
                    <a:pt x="17" y="12"/>
                    <a:pt x="19" y="12"/>
                    <a:pt x="27" y="10"/>
                  </a:cubicBezTo>
                  <a:cubicBezTo>
                    <a:pt x="39" y="10"/>
                    <a:pt x="47" y="11"/>
                    <a:pt x="53" y="12"/>
                  </a:cubicBezTo>
                  <a:cubicBezTo>
                    <a:pt x="56" y="11"/>
                    <a:pt x="57" y="10"/>
                    <a:pt x="61" y="10"/>
                  </a:cubicBezTo>
                  <a:cubicBezTo>
                    <a:pt x="60" y="10"/>
                    <a:pt x="59" y="10"/>
                    <a:pt x="58" y="10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4" y="7"/>
                    <a:pt x="51" y="7"/>
                    <a:pt x="47" y="7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59" y="0"/>
                    <a:pt x="41" y="2"/>
                    <a:pt x="33" y="0"/>
                  </a:cubicBezTo>
                  <a:cubicBezTo>
                    <a:pt x="43" y="3"/>
                    <a:pt x="26" y="2"/>
                    <a:pt x="4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74"/>
            <p:cNvSpPr/>
            <p:nvPr/>
          </p:nvSpPr>
          <p:spPr bwMode="auto">
            <a:xfrm>
              <a:off x="6617" y="3939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75"/>
            <p:cNvSpPr/>
            <p:nvPr/>
          </p:nvSpPr>
          <p:spPr bwMode="auto">
            <a:xfrm>
              <a:off x="3237" y="3976"/>
              <a:ext cx="142" cy="18"/>
            </a:xfrm>
            <a:custGeom>
              <a:avLst/>
              <a:gdLst>
                <a:gd name="T0" fmla="*/ 20 w 60"/>
                <a:gd name="T1" fmla="*/ 5 h 7"/>
                <a:gd name="T2" fmla="*/ 15 w 60"/>
                <a:gd name="T3" fmla="*/ 6 h 7"/>
                <a:gd name="T4" fmla="*/ 60 w 60"/>
                <a:gd name="T5" fmla="*/ 6 h 7"/>
                <a:gd name="T6" fmla="*/ 54 w 60"/>
                <a:gd name="T7" fmla="*/ 3 h 7"/>
                <a:gd name="T8" fmla="*/ 37 w 60"/>
                <a:gd name="T9" fmla="*/ 4 h 7"/>
                <a:gd name="T10" fmla="*/ 40 w 60"/>
                <a:gd name="T11" fmla="*/ 3 h 7"/>
                <a:gd name="T12" fmla="*/ 29 w 60"/>
                <a:gd name="T13" fmla="*/ 0 h 7"/>
                <a:gd name="T14" fmla="*/ 28 w 60"/>
                <a:gd name="T15" fmla="*/ 0 h 7"/>
                <a:gd name="T16" fmla="*/ 0 w 60"/>
                <a:gd name="T17" fmla="*/ 7 h 7"/>
                <a:gd name="T18" fmla="*/ 20 w 60"/>
                <a:gd name="T1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7">
                  <a:moveTo>
                    <a:pt x="20" y="5"/>
                  </a:moveTo>
                  <a:cubicBezTo>
                    <a:pt x="16" y="5"/>
                    <a:pt x="15" y="6"/>
                    <a:pt x="15" y="6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8" y="5"/>
                    <a:pt x="45" y="4"/>
                    <a:pt x="54" y="3"/>
                  </a:cubicBezTo>
                  <a:cubicBezTo>
                    <a:pt x="50" y="2"/>
                    <a:pt x="38" y="3"/>
                    <a:pt x="37" y="4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0" y="5"/>
                    <a:pt x="22" y="1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0" y="7"/>
                    <a:pt x="8" y="5"/>
                    <a:pt x="2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76"/>
            <p:cNvSpPr/>
            <p:nvPr/>
          </p:nvSpPr>
          <p:spPr bwMode="auto">
            <a:xfrm>
              <a:off x="1092" y="3976"/>
              <a:ext cx="16" cy="3"/>
            </a:xfrm>
            <a:custGeom>
              <a:avLst/>
              <a:gdLst>
                <a:gd name="T0" fmla="*/ 0 w 7"/>
                <a:gd name="T1" fmla="*/ 1 h 1"/>
                <a:gd name="T2" fmla="*/ 6 w 7"/>
                <a:gd name="T3" fmla="*/ 0 h 1"/>
                <a:gd name="T4" fmla="*/ 0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cubicBezTo>
                    <a:pt x="6" y="1"/>
                    <a:pt x="7" y="1"/>
                    <a:pt x="6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77"/>
            <p:cNvSpPr/>
            <p:nvPr/>
          </p:nvSpPr>
          <p:spPr bwMode="auto">
            <a:xfrm>
              <a:off x="3199" y="3999"/>
              <a:ext cx="21" cy="4"/>
            </a:xfrm>
            <a:custGeom>
              <a:avLst/>
              <a:gdLst>
                <a:gd name="T0" fmla="*/ 9 w 9"/>
                <a:gd name="T1" fmla="*/ 0 h 2"/>
                <a:gd name="T2" fmla="*/ 0 w 9"/>
                <a:gd name="T3" fmla="*/ 2 h 2"/>
                <a:gd name="T4" fmla="*/ 9 w 9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9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1"/>
                    <a:pt x="7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78"/>
            <p:cNvSpPr/>
            <p:nvPr/>
          </p:nvSpPr>
          <p:spPr bwMode="auto">
            <a:xfrm>
              <a:off x="3357" y="3917"/>
              <a:ext cx="10" cy="2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0 w 4"/>
                <a:gd name="T5" fmla="*/ 1 h 1"/>
                <a:gd name="T6" fmla="*/ 0 w 4"/>
                <a:gd name="T7" fmla="*/ 1 h 1"/>
                <a:gd name="T8" fmla="*/ 4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79"/>
            <p:cNvSpPr/>
            <p:nvPr/>
          </p:nvSpPr>
          <p:spPr bwMode="auto">
            <a:xfrm>
              <a:off x="2728" y="4018"/>
              <a:ext cx="7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80"/>
            <p:cNvSpPr/>
            <p:nvPr/>
          </p:nvSpPr>
          <p:spPr bwMode="auto">
            <a:xfrm>
              <a:off x="3544" y="3890"/>
              <a:ext cx="114" cy="20"/>
            </a:xfrm>
            <a:custGeom>
              <a:avLst/>
              <a:gdLst>
                <a:gd name="T0" fmla="*/ 48 w 48"/>
                <a:gd name="T1" fmla="*/ 0 h 8"/>
                <a:gd name="T2" fmla="*/ 28 w 48"/>
                <a:gd name="T3" fmla="*/ 2 h 8"/>
                <a:gd name="T4" fmla="*/ 25 w 48"/>
                <a:gd name="T5" fmla="*/ 0 h 8"/>
                <a:gd name="T6" fmla="*/ 18 w 48"/>
                <a:gd name="T7" fmla="*/ 1 h 8"/>
                <a:gd name="T8" fmla="*/ 22 w 48"/>
                <a:gd name="T9" fmla="*/ 1 h 8"/>
                <a:gd name="T10" fmla="*/ 0 w 48"/>
                <a:gd name="T11" fmla="*/ 7 h 8"/>
                <a:gd name="T12" fmla="*/ 22 w 48"/>
                <a:gd name="T13" fmla="*/ 6 h 8"/>
                <a:gd name="T14" fmla="*/ 27 w 48"/>
                <a:gd name="T15" fmla="*/ 5 h 8"/>
                <a:gd name="T16" fmla="*/ 44 w 48"/>
                <a:gd name="T17" fmla="*/ 1 h 8"/>
                <a:gd name="T18" fmla="*/ 48 w 48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8">
                  <a:moveTo>
                    <a:pt x="48" y="0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30" y="1"/>
                    <a:pt x="21" y="1"/>
                    <a:pt x="25" y="0"/>
                  </a:cubicBezTo>
                  <a:cubicBezTo>
                    <a:pt x="23" y="0"/>
                    <a:pt x="16" y="0"/>
                    <a:pt x="18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1" y="4"/>
                    <a:pt x="18" y="5"/>
                    <a:pt x="0" y="7"/>
                  </a:cubicBezTo>
                  <a:cubicBezTo>
                    <a:pt x="11" y="8"/>
                    <a:pt x="16" y="7"/>
                    <a:pt x="22" y="6"/>
                  </a:cubicBezTo>
                  <a:cubicBezTo>
                    <a:pt x="24" y="5"/>
                    <a:pt x="25" y="5"/>
                    <a:pt x="27" y="5"/>
                  </a:cubicBezTo>
                  <a:cubicBezTo>
                    <a:pt x="44" y="1"/>
                    <a:pt x="44" y="1"/>
                    <a:pt x="44" y="1"/>
                  </a:cubicBez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81"/>
            <p:cNvSpPr/>
            <p:nvPr/>
          </p:nvSpPr>
          <p:spPr bwMode="auto">
            <a:xfrm flipH="1">
              <a:off x="1754" y="39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82"/>
            <p:cNvSpPr/>
            <p:nvPr/>
          </p:nvSpPr>
          <p:spPr bwMode="auto">
            <a:xfrm>
              <a:off x="1754" y="3937"/>
              <a:ext cx="12" cy="2"/>
            </a:xfrm>
            <a:custGeom>
              <a:avLst/>
              <a:gdLst>
                <a:gd name="T0" fmla="*/ 1 w 5"/>
                <a:gd name="T1" fmla="*/ 0 h 1"/>
                <a:gd name="T2" fmla="*/ 0 w 5"/>
                <a:gd name="T3" fmla="*/ 1 h 1"/>
                <a:gd name="T4" fmla="*/ 1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5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83"/>
            <p:cNvSpPr/>
            <p:nvPr/>
          </p:nvSpPr>
          <p:spPr bwMode="auto">
            <a:xfrm>
              <a:off x="3220" y="3994"/>
              <a:ext cx="17" cy="5"/>
            </a:xfrm>
            <a:custGeom>
              <a:avLst/>
              <a:gdLst>
                <a:gd name="T0" fmla="*/ 3 w 7"/>
                <a:gd name="T1" fmla="*/ 0 h 2"/>
                <a:gd name="T2" fmla="*/ 0 w 7"/>
                <a:gd name="T3" fmla="*/ 2 h 2"/>
                <a:gd name="T4" fmla="*/ 7 w 7"/>
                <a:gd name="T5" fmla="*/ 0 h 2"/>
                <a:gd name="T6" fmla="*/ 3 w 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3" y="0"/>
                  </a:moveTo>
                  <a:cubicBezTo>
                    <a:pt x="3" y="0"/>
                    <a:pt x="2" y="1"/>
                    <a:pt x="0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84"/>
            <p:cNvSpPr/>
            <p:nvPr/>
          </p:nvSpPr>
          <p:spPr bwMode="auto">
            <a:xfrm>
              <a:off x="3263" y="3974"/>
              <a:ext cx="57" cy="5"/>
            </a:xfrm>
            <a:custGeom>
              <a:avLst/>
              <a:gdLst>
                <a:gd name="T0" fmla="*/ 0 w 24"/>
                <a:gd name="T1" fmla="*/ 2 h 2"/>
                <a:gd name="T2" fmla="*/ 17 w 24"/>
                <a:gd name="T3" fmla="*/ 1 h 2"/>
                <a:gd name="T4" fmla="*/ 24 w 24"/>
                <a:gd name="T5" fmla="*/ 0 h 2"/>
                <a:gd name="T6" fmla="*/ 0 w 2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">
                  <a:moveTo>
                    <a:pt x="0" y="2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85"/>
            <p:cNvSpPr/>
            <p:nvPr/>
          </p:nvSpPr>
          <p:spPr bwMode="auto">
            <a:xfrm>
              <a:off x="2558" y="3991"/>
              <a:ext cx="641" cy="57"/>
            </a:xfrm>
            <a:custGeom>
              <a:avLst/>
              <a:gdLst>
                <a:gd name="T0" fmla="*/ 102 w 271"/>
                <a:gd name="T1" fmla="*/ 12 h 23"/>
                <a:gd name="T2" fmla="*/ 94 w 271"/>
                <a:gd name="T3" fmla="*/ 8 h 23"/>
                <a:gd name="T4" fmla="*/ 75 w 271"/>
                <a:gd name="T5" fmla="*/ 11 h 23"/>
                <a:gd name="T6" fmla="*/ 99 w 271"/>
                <a:gd name="T7" fmla="*/ 15 h 23"/>
                <a:gd name="T8" fmla="*/ 70 w 271"/>
                <a:gd name="T9" fmla="*/ 17 h 23"/>
                <a:gd name="T10" fmla="*/ 81 w 271"/>
                <a:gd name="T11" fmla="*/ 13 h 23"/>
                <a:gd name="T12" fmla="*/ 67 w 271"/>
                <a:gd name="T13" fmla="*/ 15 h 23"/>
                <a:gd name="T14" fmla="*/ 20 w 271"/>
                <a:gd name="T15" fmla="*/ 15 h 23"/>
                <a:gd name="T16" fmla="*/ 1 w 271"/>
                <a:gd name="T17" fmla="*/ 18 h 23"/>
                <a:gd name="T18" fmla="*/ 25 w 271"/>
                <a:gd name="T19" fmla="*/ 22 h 23"/>
                <a:gd name="T20" fmla="*/ 22 w 271"/>
                <a:gd name="T21" fmla="*/ 21 h 23"/>
                <a:gd name="T22" fmla="*/ 33 w 271"/>
                <a:gd name="T23" fmla="*/ 21 h 23"/>
                <a:gd name="T24" fmla="*/ 40 w 271"/>
                <a:gd name="T25" fmla="*/ 18 h 23"/>
                <a:gd name="T26" fmla="*/ 52 w 271"/>
                <a:gd name="T27" fmla="*/ 19 h 23"/>
                <a:gd name="T28" fmla="*/ 45 w 271"/>
                <a:gd name="T29" fmla="*/ 19 h 23"/>
                <a:gd name="T30" fmla="*/ 71 w 271"/>
                <a:gd name="T31" fmla="*/ 19 h 23"/>
                <a:gd name="T32" fmla="*/ 68 w 271"/>
                <a:gd name="T33" fmla="*/ 20 h 23"/>
                <a:gd name="T34" fmla="*/ 100 w 271"/>
                <a:gd name="T35" fmla="*/ 17 h 23"/>
                <a:gd name="T36" fmla="*/ 92 w 271"/>
                <a:gd name="T37" fmla="*/ 20 h 23"/>
                <a:gd name="T38" fmla="*/ 146 w 271"/>
                <a:gd name="T39" fmla="*/ 19 h 23"/>
                <a:gd name="T40" fmla="*/ 143 w 271"/>
                <a:gd name="T41" fmla="*/ 18 h 23"/>
                <a:gd name="T42" fmla="*/ 156 w 271"/>
                <a:gd name="T43" fmla="*/ 21 h 23"/>
                <a:gd name="T44" fmla="*/ 208 w 271"/>
                <a:gd name="T45" fmla="*/ 19 h 23"/>
                <a:gd name="T46" fmla="*/ 271 w 271"/>
                <a:gd name="T47" fmla="*/ 5 h 23"/>
                <a:gd name="T48" fmla="*/ 263 w 271"/>
                <a:gd name="T49" fmla="*/ 6 h 23"/>
                <a:gd name="T50" fmla="*/ 265 w 271"/>
                <a:gd name="T51" fmla="*/ 1 h 23"/>
                <a:gd name="T52" fmla="*/ 244 w 271"/>
                <a:gd name="T53" fmla="*/ 4 h 23"/>
                <a:gd name="T54" fmla="*/ 237 w 271"/>
                <a:gd name="T55" fmla="*/ 0 h 23"/>
                <a:gd name="T56" fmla="*/ 145 w 271"/>
                <a:gd name="T57" fmla="*/ 13 h 23"/>
                <a:gd name="T58" fmla="*/ 105 w 271"/>
                <a:gd name="T59" fmla="*/ 11 h 23"/>
                <a:gd name="T60" fmla="*/ 129 w 271"/>
                <a:gd name="T61" fmla="*/ 8 h 23"/>
                <a:gd name="T62" fmla="*/ 105 w 271"/>
                <a:gd name="T63" fmla="*/ 8 h 23"/>
                <a:gd name="T64" fmla="*/ 102 w 271"/>
                <a:gd name="T65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" h="23">
                  <a:moveTo>
                    <a:pt x="102" y="12"/>
                  </a:moveTo>
                  <a:cubicBezTo>
                    <a:pt x="67" y="13"/>
                    <a:pt x="110" y="9"/>
                    <a:pt x="94" y="8"/>
                  </a:cubicBezTo>
                  <a:cubicBezTo>
                    <a:pt x="84" y="9"/>
                    <a:pt x="81" y="10"/>
                    <a:pt x="75" y="11"/>
                  </a:cubicBezTo>
                  <a:cubicBezTo>
                    <a:pt x="103" y="9"/>
                    <a:pt x="71" y="16"/>
                    <a:pt x="99" y="15"/>
                  </a:cubicBezTo>
                  <a:cubicBezTo>
                    <a:pt x="95" y="18"/>
                    <a:pt x="79" y="18"/>
                    <a:pt x="70" y="17"/>
                  </a:cubicBezTo>
                  <a:cubicBezTo>
                    <a:pt x="59" y="14"/>
                    <a:pt x="79" y="15"/>
                    <a:pt x="81" y="13"/>
                  </a:cubicBezTo>
                  <a:cubicBezTo>
                    <a:pt x="70" y="13"/>
                    <a:pt x="72" y="13"/>
                    <a:pt x="67" y="15"/>
                  </a:cubicBezTo>
                  <a:cubicBezTo>
                    <a:pt x="50" y="14"/>
                    <a:pt x="31" y="18"/>
                    <a:pt x="20" y="15"/>
                  </a:cubicBezTo>
                  <a:cubicBezTo>
                    <a:pt x="7" y="15"/>
                    <a:pt x="8" y="16"/>
                    <a:pt x="1" y="18"/>
                  </a:cubicBezTo>
                  <a:cubicBezTo>
                    <a:pt x="0" y="21"/>
                    <a:pt x="20" y="19"/>
                    <a:pt x="25" y="22"/>
                  </a:cubicBezTo>
                  <a:cubicBezTo>
                    <a:pt x="24" y="21"/>
                    <a:pt x="22" y="21"/>
                    <a:pt x="22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23" y="20"/>
                    <a:pt x="35" y="18"/>
                    <a:pt x="40" y="18"/>
                  </a:cubicBezTo>
                  <a:cubicBezTo>
                    <a:pt x="45" y="18"/>
                    <a:pt x="53" y="18"/>
                    <a:pt x="52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53" y="20"/>
                    <a:pt x="63" y="17"/>
                    <a:pt x="71" y="19"/>
                  </a:cubicBezTo>
                  <a:cubicBezTo>
                    <a:pt x="72" y="19"/>
                    <a:pt x="69" y="20"/>
                    <a:pt x="68" y="20"/>
                  </a:cubicBezTo>
                  <a:cubicBezTo>
                    <a:pt x="77" y="18"/>
                    <a:pt x="87" y="18"/>
                    <a:pt x="100" y="17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104" y="17"/>
                    <a:pt x="129" y="17"/>
                    <a:pt x="146" y="19"/>
                  </a:cubicBezTo>
                  <a:cubicBezTo>
                    <a:pt x="144" y="19"/>
                    <a:pt x="141" y="18"/>
                    <a:pt x="143" y="18"/>
                  </a:cubicBezTo>
                  <a:cubicBezTo>
                    <a:pt x="153" y="17"/>
                    <a:pt x="161" y="19"/>
                    <a:pt x="156" y="21"/>
                  </a:cubicBezTo>
                  <a:cubicBezTo>
                    <a:pt x="166" y="18"/>
                    <a:pt x="194" y="23"/>
                    <a:pt x="208" y="19"/>
                  </a:cubicBezTo>
                  <a:cubicBezTo>
                    <a:pt x="271" y="5"/>
                    <a:pt x="271" y="5"/>
                    <a:pt x="271" y="5"/>
                  </a:cubicBezTo>
                  <a:cubicBezTo>
                    <a:pt x="268" y="5"/>
                    <a:pt x="266" y="5"/>
                    <a:pt x="263" y="6"/>
                  </a:cubicBezTo>
                  <a:cubicBezTo>
                    <a:pt x="258" y="3"/>
                    <a:pt x="255" y="3"/>
                    <a:pt x="265" y="1"/>
                  </a:cubicBezTo>
                  <a:cubicBezTo>
                    <a:pt x="255" y="2"/>
                    <a:pt x="258" y="4"/>
                    <a:pt x="244" y="4"/>
                  </a:cubicBezTo>
                  <a:cubicBezTo>
                    <a:pt x="249" y="3"/>
                    <a:pt x="251" y="0"/>
                    <a:pt x="237" y="0"/>
                  </a:cubicBezTo>
                  <a:cubicBezTo>
                    <a:pt x="201" y="2"/>
                    <a:pt x="178" y="10"/>
                    <a:pt x="145" y="13"/>
                  </a:cubicBezTo>
                  <a:cubicBezTo>
                    <a:pt x="144" y="11"/>
                    <a:pt x="118" y="12"/>
                    <a:pt x="105" y="11"/>
                  </a:cubicBezTo>
                  <a:cubicBezTo>
                    <a:pt x="110" y="9"/>
                    <a:pt x="119" y="9"/>
                    <a:pt x="129" y="8"/>
                  </a:cubicBezTo>
                  <a:cubicBezTo>
                    <a:pt x="123" y="8"/>
                    <a:pt x="113" y="8"/>
                    <a:pt x="105" y="8"/>
                  </a:cubicBezTo>
                  <a:lnTo>
                    <a:pt x="10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86"/>
            <p:cNvSpPr/>
            <p:nvPr/>
          </p:nvSpPr>
          <p:spPr bwMode="auto">
            <a:xfrm>
              <a:off x="2986" y="4003"/>
              <a:ext cx="7" cy="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1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87"/>
            <p:cNvSpPr/>
            <p:nvPr/>
          </p:nvSpPr>
          <p:spPr bwMode="auto">
            <a:xfrm>
              <a:off x="2863" y="4011"/>
              <a:ext cx="7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88"/>
            <p:cNvSpPr/>
            <p:nvPr/>
          </p:nvSpPr>
          <p:spPr bwMode="auto">
            <a:xfrm>
              <a:off x="3206" y="3979"/>
              <a:ext cx="17" cy="2"/>
            </a:xfrm>
            <a:custGeom>
              <a:avLst/>
              <a:gdLst>
                <a:gd name="T0" fmla="*/ 1 w 7"/>
                <a:gd name="T1" fmla="*/ 1 h 1"/>
                <a:gd name="T2" fmla="*/ 7 w 7"/>
                <a:gd name="T3" fmla="*/ 0 h 1"/>
                <a:gd name="T4" fmla="*/ 2 w 7"/>
                <a:gd name="T5" fmla="*/ 1 h 1"/>
                <a:gd name="T6" fmla="*/ 1 w 7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">
                  <a:moveTo>
                    <a:pt x="1" y="1"/>
                  </a:moveTo>
                  <a:cubicBezTo>
                    <a:pt x="3" y="1"/>
                    <a:pt x="4" y="1"/>
                    <a:pt x="7" y="0"/>
                  </a:cubicBezTo>
                  <a:cubicBezTo>
                    <a:pt x="5" y="0"/>
                    <a:pt x="4" y="0"/>
                    <a:pt x="2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9"/>
            <p:cNvSpPr/>
            <p:nvPr/>
          </p:nvSpPr>
          <p:spPr bwMode="auto">
            <a:xfrm>
              <a:off x="3223" y="3991"/>
              <a:ext cx="4" cy="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0"/>
            <p:cNvSpPr/>
            <p:nvPr/>
          </p:nvSpPr>
          <p:spPr bwMode="auto">
            <a:xfrm>
              <a:off x="2473" y="3979"/>
              <a:ext cx="9" cy="0"/>
            </a:xfrm>
            <a:custGeom>
              <a:avLst/>
              <a:gdLst>
                <a:gd name="T0" fmla="*/ 4 w 4"/>
                <a:gd name="T1" fmla="*/ 0 w 4"/>
                <a:gd name="T2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91"/>
            <p:cNvSpPr/>
            <p:nvPr/>
          </p:nvSpPr>
          <p:spPr bwMode="auto">
            <a:xfrm>
              <a:off x="2653" y="3991"/>
              <a:ext cx="359" cy="22"/>
            </a:xfrm>
            <a:custGeom>
              <a:avLst/>
              <a:gdLst>
                <a:gd name="T0" fmla="*/ 23 w 152"/>
                <a:gd name="T1" fmla="*/ 9 h 9"/>
                <a:gd name="T2" fmla="*/ 41 w 152"/>
                <a:gd name="T3" fmla="*/ 6 h 9"/>
                <a:gd name="T4" fmla="*/ 36 w 152"/>
                <a:gd name="T5" fmla="*/ 6 h 9"/>
                <a:gd name="T6" fmla="*/ 85 w 152"/>
                <a:gd name="T7" fmla="*/ 5 h 9"/>
                <a:gd name="T8" fmla="*/ 92 w 152"/>
                <a:gd name="T9" fmla="*/ 8 h 9"/>
                <a:gd name="T10" fmla="*/ 117 w 152"/>
                <a:gd name="T11" fmla="*/ 6 h 9"/>
                <a:gd name="T12" fmla="*/ 141 w 152"/>
                <a:gd name="T13" fmla="*/ 5 h 9"/>
                <a:gd name="T14" fmla="*/ 133 w 152"/>
                <a:gd name="T15" fmla="*/ 3 h 9"/>
                <a:gd name="T16" fmla="*/ 135 w 152"/>
                <a:gd name="T17" fmla="*/ 2 h 9"/>
                <a:gd name="T18" fmla="*/ 107 w 152"/>
                <a:gd name="T19" fmla="*/ 3 h 9"/>
                <a:gd name="T20" fmla="*/ 111 w 152"/>
                <a:gd name="T21" fmla="*/ 1 h 9"/>
                <a:gd name="T22" fmla="*/ 71 w 152"/>
                <a:gd name="T23" fmla="*/ 4 h 9"/>
                <a:gd name="T24" fmla="*/ 57 w 152"/>
                <a:gd name="T25" fmla="*/ 3 h 9"/>
                <a:gd name="T26" fmla="*/ 0 w 152"/>
                <a:gd name="T27" fmla="*/ 6 h 9"/>
                <a:gd name="T28" fmla="*/ 23 w 152"/>
                <a:gd name="T29" fmla="*/ 5 h 9"/>
                <a:gd name="T30" fmla="*/ 23 w 152"/>
                <a:gd name="T3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9">
                  <a:moveTo>
                    <a:pt x="23" y="9"/>
                  </a:moveTo>
                  <a:cubicBezTo>
                    <a:pt x="35" y="9"/>
                    <a:pt x="24" y="6"/>
                    <a:pt x="41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9" y="5"/>
                    <a:pt x="70" y="5"/>
                    <a:pt x="85" y="5"/>
                  </a:cubicBezTo>
                  <a:cubicBezTo>
                    <a:pt x="83" y="6"/>
                    <a:pt x="94" y="6"/>
                    <a:pt x="92" y="8"/>
                  </a:cubicBezTo>
                  <a:cubicBezTo>
                    <a:pt x="102" y="8"/>
                    <a:pt x="112" y="7"/>
                    <a:pt x="117" y="6"/>
                  </a:cubicBezTo>
                  <a:cubicBezTo>
                    <a:pt x="124" y="6"/>
                    <a:pt x="133" y="4"/>
                    <a:pt x="141" y="5"/>
                  </a:cubicBezTo>
                  <a:cubicBezTo>
                    <a:pt x="138" y="4"/>
                    <a:pt x="152" y="2"/>
                    <a:pt x="133" y="3"/>
                  </a:cubicBezTo>
                  <a:cubicBezTo>
                    <a:pt x="135" y="3"/>
                    <a:pt x="134" y="3"/>
                    <a:pt x="135" y="2"/>
                  </a:cubicBezTo>
                  <a:cubicBezTo>
                    <a:pt x="123" y="1"/>
                    <a:pt x="118" y="3"/>
                    <a:pt x="107" y="3"/>
                  </a:cubicBezTo>
                  <a:cubicBezTo>
                    <a:pt x="101" y="2"/>
                    <a:pt x="118" y="2"/>
                    <a:pt x="111" y="1"/>
                  </a:cubicBezTo>
                  <a:cubicBezTo>
                    <a:pt x="98" y="2"/>
                    <a:pt x="70" y="0"/>
                    <a:pt x="71" y="4"/>
                  </a:cubicBezTo>
                  <a:cubicBezTo>
                    <a:pt x="61" y="4"/>
                    <a:pt x="59" y="3"/>
                    <a:pt x="57" y="3"/>
                  </a:cubicBezTo>
                  <a:cubicBezTo>
                    <a:pt x="41" y="7"/>
                    <a:pt x="0" y="1"/>
                    <a:pt x="0" y="6"/>
                  </a:cubicBezTo>
                  <a:cubicBezTo>
                    <a:pt x="5" y="6"/>
                    <a:pt x="14" y="6"/>
                    <a:pt x="23" y="5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92"/>
            <p:cNvSpPr/>
            <p:nvPr/>
          </p:nvSpPr>
          <p:spPr bwMode="auto">
            <a:xfrm>
              <a:off x="3154" y="3984"/>
              <a:ext cx="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3"/>
            <p:cNvSpPr>
              <a:spLocks noEditPoints="1"/>
            </p:cNvSpPr>
            <p:nvPr/>
          </p:nvSpPr>
          <p:spPr bwMode="auto">
            <a:xfrm>
              <a:off x="3168" y="4001"/>
              <a:ext cx="355" cy="32"/>
            </a:xfrm>
            <a:custGeom>
              <a:avLst/>
              <a:gdLst>
                <a:gd name="T0" fmla="*/ 150 w 150"/>
                <a:gd name="T1" fmla="*/ 9 h 13"/>
                <a:gd name="T2" fmla="*/ 145 w 150"/>
                <a:gd name="T3" fmla="*/ 12 h 13"/>
                <a:gd name="T4" fmla="*/ 80 w 150"/>
                <a:gd name="T5" fmla="*/ 12 h 13"/>
                <a:gd name="T6" fmla="*/ 83 w 150"/>
                <a:gd name="T7" fmla="*/ 11 h 13"/>
                <a:gd name="T8" fmla="*/ 25 w 150"/>
                <a:gd name="T9" fmla="*/ 13 h 13"/>
                <a:gd name="T10" fmla="*/ 10 w 150"/>
                <a:gd name="T11" fmla="*/ 10 h 13"/>
                <a:gd name="T12" fmla="*/ 1 w 150"/>
                <a:gd name="T13" fmla="*/ 11 h 13"/>
                <a:gd name="T14" fmla="*/ 9 w 150"/>
                <a:gd name="T15" fmla="*/ 10 h 13"/>
                <a:gd name="T16" fmla="*/ 5 w 150"/>
                <a:gd name="T17" fmla="*/ 10 h 13"/>
                <a:gd name="T18" fmla="*/ 20 w 150"/>
                <a:gd name="T19" fmla="*/ 5 h 13"/>
                <a:gd name="T20" fmla="*/ 11 w 150"/>
                <a:gd name="T21" fmla="*/ 9 h 13"/>
                <a:gd name="T22" fmla="*/ 17 w 150"/>
                <a:gd name="T23" fmla="*/ 7 h 13"/>
                <a:gd name="T24" fmla="*/ 25 w 150"/>
                <a:gd name="T25" fmla="*/ 9 h 13"/>
                <a:gd name="T26" fmla="*/ 43 w 150"/>
                <a:gd name="T27" fmla="*/ 8 h 13"/>
                <a:gd name="T28" fmla="*/ 53 w 150"/>
                <a:gd name="T29" fmla="*/ 10 h 13"/>
                <a:gd name="T30" fmla="*/ 59 w 150"/>
                <a:gd name="T31" fmla="*/ 7 h 13"/>
                <a:gd name="T32" fmla="*/ 76 w 150"/>
                <a:gd name="T33" fmla="*/ 8 h 13"/>
                <a:gd name="T34" fmla="*/ 102 w 150"/>
                <a:gd name="T35" fmla="*/ 0 h 13"/>
                <a:gd name="T36" fmla="*/ 123 w 150"/>
                <a:gd name="T37" fmla="*/ 5 h 13"/>
                <a:gd name="T38" fmla="*/ 90 w 150"/>
                <a:gd name="T39" fmla="*/ 7 h 13"/>
                <a:gd name="T40" fmla="*/ 77 w 150"/>
                <a:gd name="T41" fmla="*/ 10 h 13"/>
                <a:gd name="T42" fmla="*/ 106 w 150"/>
                <a:gd name="T43" fmla="*/ 9 h 13"/>
                <a:gd name="T44" fmla="*/ 103 w 150"/>
                <a:gd name="T45" fmla="*/ 9 h 13"/>
                <a:gd name="T46" fmla="*/ 135 w 150"/>
                <a:gd name="T47" fmla="*/ 7 h 13"/>
                <a:gd name="T48" fmla="*/ 139 w 150"/>
                <a:gd name="T49" fmla="*/ 9 h 13"/>
                <a:gd name="T50" fmla="*/ 150 w 150"/>
                <a:gd name="T51" fmla="*/ 9 h 13"/>
                <a:gd name="T52" fmla="*/ 135 w 150"/>
                <a:gd name="T53" fmla="*/ 9 h 13"/>
                <a:gd name="T54" fmla="*/ 126 w 150"/>
                <a:gd name="T55" fmla="*/ 9 h 13"/>
                <a:gd name="T56" fmla="*/ 135 w 150"/>
                <a:gd name="T5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0" h="13">
                  <a:moveTo>
                    <a:pt x="150" y="9"/>
                  </a:moveTo>
                  <a:cubicBezTo>
                    <a:pt x="145" y="12"/>
                    <a:pt x="145" y="12"/>
                    <a:pt x="145" y="12"/>
                  </a:cubicBezTo>
                  <a:cubicBezTo>
                    <a:pt x="116" y="13"/>
                    <a:pt x="105" y="12"/>
                    <a:pt x="80" y="12"/>
                  </a:cubicBezTo>
                  <a:cubicBezTo>
                    <a:pt x="78" y="12"/>
                    <a:pt x="81" y="12"/>
                    <a:pt x="83" y="11"/>
                  </a:cubicBezTo>
                  <a:cubicBezTo>
                    <a:pt x="65" y="12"/>
                    <a:pt x="38" y="11"/>
                    <a:pt x="25" y="13"/>
                  </a:cubicBezTo>
                  <a:cubicBezTo>
                    <a:pt x="20" y="13"/>
                    <a:pt x="5" y="11"/>
                    <a:pt x="10" y="10"/>
                  </a:cubicBezTo>
                  <a:cubicBezTo>
                    <a:pt x="8" y="11"/>
                    <a:pt x="4" y="11"/>
                    <a:pt x="1" y="11"/>
                  </a:cubicBezTo>
                  <a:cubicBezTo>
                    <a:pt x="0" y="10"/>
                    <a:pt x="8" y="11"/>
                    <a:pt x="9" y="10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9" y="8"/>
                    <a:pt x="0" y="5"/>
                    <a:pt x="20" y="5"/>
                  </a:cubicBezTo>
                  <a:cubicBezTo>
                    <a:pt x="28" y="8"/>
                    <a:pt x="6" y="6"/>
                    <a:pt x="11" y="9"/>
                  </a:cubicBezTo>
                  <a:cubicBezTo>
                    <a:pt x="17" y="9"/>
                    <a:pt x="16" y="8"/>
                    <a:pt x="17" y="7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8" y="8"/>
                    <a:pt x="38" y="9"/>
                    <a:pt x="43" y="8"/>
                  </a:cubicBezTo>
                  <a:cubicBezTo>
                    <a:pt x="59" y="8"/>
                    <a:pt x="42" y="10"/>
                    <a:pt x="53" y="10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102" y="6"/>
                    <a:pt x="73" y="2"/>
                    <a:pt x="102" y="0"/>
                  </a:cubicBezTo>
                  <a:cubicBezTo>
                    <a:pt x="98" y="1"/>
                    <a:pt x="110" y="4"/>
                    <a:pt x="123" y="5"/>
                  </a:cubicBezTo>
                  <a:cubicBezTo>
                    <a:pt x="115" y="5"/>
                    <a:pt x="100" y="8"/>
                    <a:pt x="90" y="7"/>
                  </a:cubicBezTo>
                  <a:cubicBezTo>
                    <a:pt x="104" y="9"/>
                    <a:pt x="69" y="7"/>
                    <a:pt x="77" y="10"/>
                  </a:cubicBezTo>
                  <a:cubicBezTo>
                    <a:pt x="84" y="8"/>
                    <a:pt x="96" y="8"/>
                    <a:pt x="106" y="9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13" y="10"/>
                    <a:pt x="121" y="6"/>
                    <a:pt x="135" y="7"/>
                  </a:cubicBezTo>
                  <a:cubicBezTo>
                    <a:pt x="141" y="7"/>
                    <a:pt x="140" y="8"/>
                    <a:pt x="139" y="9"/>
                  </a:cubicBezTo>
                  <a:cubicBezTo>
                    <a:pt x="145" y="9"/>
                    <a:pt x="150" y="8"/>
                    <a:pt x="150" y="9"/>
                  </a:cubicBezTo>
                  <a:close/>
                  <a:moveTo>
                    <a:pt x="135" y="9"/>
                  </a:moveTo>
                  <a:cubicBezTo>
                    <a:pt x="126" y="9"/>
                    <a:pt x="126" y="9"/>
                    <a:pt x="126" y="9"/>
                  </a:cubicBezTo>
                  <a:cubicBezTo>
                    <a:pt x="128" y="10"/>
                    <a:pt x="131" y="10"/>
                    <a:pt x="13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94"/>
            <p:cNvSpPr/>
            <p:nvPr/>
          </p:nvSpPr>
          <p:spPr bwMode="auto">
            <a:xfrm>
              <a:off x="6269" y="3927"/>
              <a:ext cx="7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95"/>
            <p:cNvSpPr/>
            <p:nvPr/>
          </p:nvSpPr>
          <p:spPr bwMode="auto">
            <a:xfrm>
              <a:off x="4325" y="3922"/>
              <a:ext cx="12" cy="0"/>
            </a:xfrm>
            <a:custGeom>
              <a:avLst/>
              <a:gdLst>
                <a:gd name="T0" fmla="*/ 0 w 5"/>
                <a:gd name="T1" fmla="*/ 5 w 5"/>
                <a:gd name="T2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6"/>
            <p:cNvSpPr/>
            <p:nvPr/>
          </p:nvSpPr>
          <p:spPr bwMode="auto">
            <a:xfrm>
              <a:off x="4609" y="3892"/>
              <a:ext cx="18" cy="3"/>
            </a:xfrm>
            <a:custGeom>
              <a:avLst/>
              <a:gdLst>
                <a:gd name="T0" fmla="*/ 0 w 8"/>
                <a:gd name="T1" fmla="*/ 1 h 1"/>
                <a:gd name="T2" fmla="*/ 8 w 8"/>
                <a:gd name="T3" fmla="*/ 0 h 1"/>
                <a:gd name="T4" fmla="*/ 0 w 8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3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97"/>
            <p:cNvSpPr/>
            <p:nvPr/>
          </p:nvSpPr>
          <p:spPr bwMode="auto">
            <a:xfrm>
              <a:off x="6115" y="3924"/>
              <a:ext cx="2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98"/>
            <p:cNvSpPr/>
            <p:nvPr/>
          </p:nvSpPr>
          <p:spPr bwMode="auto">
            <a:xfrm>
              <a:off x="5181" y="3914"/>
              <a:ext cx="9" cy="3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1 h 1"/>
                <a:gd name="T4" fmla="*/ 0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0"/>
                    <a:pt x="3" y="0"/>
                    <a:pt x="4" y="1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99"/>
            <p:cNvSpPr/>
            <p:nvPr/>
          </p:nvSpPr>
          <p:spPr bwMode="auto">
            <a:xfrm>
              <a:off x="4606" y="3895"/>
              <a:ext cx="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00"/>
            <p:cNvSpPr/>
            <p:nvPr/>
          </p:nvSpPr>
          <p:spPr bwMode="auto">
            <a:xfrm>
              <a:off x="4190" y="3897"/>
              <a:ext cx="9" cy="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01"/>
            <p:cNvSpPr/>
            <p:nvPr/>
          </p:nvSpPr>
          <p:spPr bwMode="auto">
            <a:xfrm>
              <a:off x="4209" y="3922"/>
              <a:ext cx="7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02"/>
            <p:cNvSpPr/>
            <p:nvPr/>
          </p:nvSpPr>
          <p:spPr bwMode="auto">
            <a:xfrm>
              <a:off x="3762" y="3905"/>
              <a:ext cx="16" cy="2"/>
            </a:xfrm>
            <a:custGeom>
              <a:avLst/>
              <a:gdLst>
                <a:gd name="T0" fmla="*/ 7 w 7"/>
                <a:gd name="T1" fmla="*/ 0 h 1"/>
                <a:gd name="T2" fmla="*/ 0 w 7"/>
                <a:gd name="T3" fmla="*/ 1 h 1"/>
                <a:gd name="T4" fmla="*/ 7 w 7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7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5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03"/>
            <p:cNvSpPr/>
            <p:nvPr/>
          </p:nvSpPr>
          <p:spPr bwMode="auto">
            <a:xfrm>
              <a:off x="4169" y="3917"/>
              <a:ext cx="4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04"/>
            <p:cNvSpPr/>
            <p:nvPr/>
          </p:nvSpPr>
          <p:spPr bwMode="auto">
            <a:xfrm flipH="1">
              <a:off x="6378" y="39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05"/>
            <p:cNvSpPr/>
            <p:nvPr/>
          </p:nvSpPr>
          <p:spPr bwMode="auto">
            <a:xfrm>
              <a:off x="6420" y="3937"/>
              <a:ext cx="14" cy="2"/>
            </a:xfrm>
            <a:custGeom>
              <a:avLst/>
              <a:gdLst>
                <a:gd name="T0" fmla="*/ 0 w 6"/>
                <a:gd name="T1" fmla="*/ 1 h 1"/>
                <a:gd name="T2" fmla="*/ 6 w 6"/>
                <a:gd name="T3" fmla="*/ 0 h 1"/>
                <a:gd name="T4" fmla="*/ 0 w 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06"/>
            <p:cNvSpPr/>
            <p:nvPr/>
          </p:nvSpPr>
          <p:spPr bwMode="auto">
            <a:xfrm>
              <a:off x="5429" y="3927"/>
              <a:ext cx="19" cy="5"/>
            </a:xfrm>
            <a:custGeom>
              <a:avLst/>
              <a:gdLst>
                <a:gd name="T0" fmla="*/ 0 w 8"/>
                <a:gd name="T1" fmla="*/ 0 h 2"/>
                <a:gd name="T2" fmla="*/ 4 w 8"/>
                <a:gd name="T3" fmla="*/ 2 h 2"/>
                <a:gd name="T4" fmla="*/ 0 w 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0"/>
                  </a:moveTo>
                  <a:cubicBezTo>
                    <a:pt x="2" y="1"/>
                    <a:pt x="6" y="1"/>
                    <a:pt x="4" y="2"/>
                  </a:cubicBezTo>
                  <a:cubicBezTo>
                    <a:pt x="8" y="1"/>
                    <a:pt x="8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07"/>
            <p:cNvSpPr/>
            <p:nvPr/>
          </p:nvSpPr>
          <p:spPr bwMode="auto">
            <a:xfrm>
              <a:off x="6293" y="4001"/>
              <a:ext cx="11" cy="2"/>
            </a:xfrm>
            <a:custGeom>
              <a:avLst/>
              <a:gdLst>
                <a:gd name="T0" fmla="*/ 1 w 5"/>
                <a:gd name="T1" fmla="*/ 1 h 1"/>
                <a:gd name="T2" fmla="*/ 5 w 5"/>
                <a:gd name="T3" fmla="*/ 0 h 1"/>
                <a:gd name="T4" fmla="*/ 1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08"/>
            <p:cNvSpPr/>
            <p:nvPr/>
          </p:nvSpPr>
          <p:spPr bwMode="auto">
            <a:xfrm>
              <a:off x="6304" y="3999"/>
              <a:ext cx="10" cy="2"/>
            </a:xfrm>
            <a:custGeom>
              <a:avLst/>
              <a:gdLst>
                <a:gd name="T0" fmla="*/ 0 w 4"/>
                <a:gd name="T1" fmla="*/ 1 h 1"/>
                <a:gd name="T2" fmla="*/ 4 w 4"/>
                <a:gd name="T3" fmla="*/ 0 h 1"/>
                <a:gd name="T4" fmla="*/ 0 w 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09"/>
            <p:cNvSpPr/>
            <p:nvPr/>
          </p:nvSpPr>
          <p:spPr bwMode="auto">
            <a:xfrm>
              <a:off x="5309" y="3996"/>
              <a:ext cx="4" cy="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10"/>
            <p:cNvSpPr/>
            <p:nvPr/>
          </p:nvSpPr>
          <p:spPr bwMode="auto">
            <a:xfrm>
              <a:off x="6380" y="3912"/>
              <a:ext cx="154" cy="27"/>
            </a:xfrm>
            <a:custGeom>
              <a:avLst/>
              <a:gdLst>
                <a:gd name="T0" fmla="*/ 28 w 65"/>
                <a:gd name="T1" fmla="*/ 11 h 11"/>
                <a:gd name="T2" fmla="*/ 34 w 65"/>
                <a:gd name="T3" fmla="*/ 8 h 11"/>
                <a:gd name="T4" fmla="*/ 55 w 65"/>
                <a:gd name="T5" fmla="*/ 6 h 11"/>
                <a:gd name="T6" fmla="*/ 56 w 65"/>
                <a:gd name="T7" fmla="*/ 4 h 11"/>
                <a:gd name="T8" fmla="*/ 44 w 65"/>
                <a:gd name="T9" fmla="*/ 5 h 11"/>
                <a:gd name="T10" fmla="*/ 55 w 65"/>
                <a:gd name="T11" fmla="*/ 3 h 11"/>
                <a:gd name="T12" fmla="*/ 54 w 65"/>
                <a:gd name="T13" fmla="*/ 0 h 11"/>
                <a:gd name="T14" fmla="*/ 0 w 65"/>
                <a:gd name="T15" fmla="*/ 5 h 11"/>
                <a:gd name="T16" fmla="*/ 38 w 65"/>
                <a:gd name="T17" fmla="*/ 5 h 11"/>
                <a:gd name="T18" fmla="*/ 33 w 65"/>
                <a:gd name="T19" fmla="*/ 7 h 11"/>
                <a:gd name="T20" fmla="*/ 3 w 65"/>
                <a:gd name="T21" fmla="*/ 7 h 11"/>
                <a:gd name="T22" fmla="*/ 29 w 65"/>
                <a:gd name="T23" fmla="*/ 8 h 11"/>
                <a:gd name="T24" fmla="*/ 23 w 65"/>
                <a:gd name="T25" fmla="*/ 10 h 11"/>
                <a:gd name="T26" fmla="*/ 28 w 65"/>
                <a:gd name="T2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11">
                  <a:moveTo>
                    <a:pt x="28" y="11"/>
                  </a:moveTo>
                  <a:cubicBezTo>
                    <a:pt x="29" y="10"/>
                    <a:pt x="57" y="8"/>
                    <a:pt x="34" y="8"/>
                  </a:cubicBezTo>
                  <a:cubicBezTo>
                    <a:pt x="35" y="5"/>
                    <a:pt x="49" y="7"/>
                    <a:pt x="55" y="6"/>
                  </a:cubicBezTo>
                  <a:cubicBezTo>
                    <a:pt x="50" y="6"/>
                    <a:pt x="57" y="5"/>
                    <a:pt x="56" y="4"/>
                  </a:cubicBezTo>
                  <a:cubicBezTo>
                    <a:pt x="53" y="4"/>
                    <a:pt x="49" y="5"/>
                    <a:pt x="44" y="5"/>
                  </a:cubicBezTo>
                  <a:cubicBezTo>
                    <a:pt x="42" y="3"/>
                    <a:pt x="49" y="3"/>
                    <a:pt x="55" y="3"/>
                  </a:cubicBezTo>
                  <a:cubicBezTo>
                    <a:pt x="48" y="2"/>
                    <a:pt x="65" y="1"/>
                    <a:pt x="54" y="0"/>
                  </a:cubicBezTo>
                  <a:cubicBezTo>
                    <a:pt x="32" y="1"/>
                    <a:pt x="16" y="2"/>
                    <a:pt x="0" y="5"/>
                  </a:cubicBezTo>
                  <a:cubicBezTo>
                    <a:pt x="13" y="5"/>
                    <a:pt x="27" y="4"/>
                    <a:pt x="38" y="5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2" y="5"/>
                    <a:pt x="14" y="7"/>
                    <a:pt x="3" y="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41" y="10"/>
                    <a:pt x="33" y="10"/>
                    <a:pt x="23" y="10"/>
                  </a:cubicBezTo>
                  <a:cubicBezTo>
                    <a:pt x="26" y="10"/>
                    <a:pt x="28" y="11"/>
                    <a:pt x="2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11"/>
            <p:cNvSpPr/>
            <p:nvPr/>
          </p:nvSpPr>
          <p:spPr bwMode="auto">
            <a:xfrm>
              <a:off x="6406" y="3986"/>
              <a:ext cx="2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12"/>
            <p:cNvSpPr/>
            <p:nvPr/>
          </p:nvSpPr>
          <p:spPr bwMode="auto">
            <a:xfrm>
              <a:off x="3776" y="4013"/>
              <a:ext cx="5" cy="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13"/>
            <p:cNvSpPr/>
            <p:nvPr/>
          </p:nvSpPr>
          <p:spPr bwMode="auto">
            <a:xfrm flipH="1">
              <a:off x="6368" y="3959"/>
              <a:ext cx="0" cy="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14"/>
            <p:cNvSpPr/>
            <p:nvPr/>
          </p:nvSpPr>
          <p:spPr bwMode="auto">
            <a:xfrm flipH="1">
              <a:off x="3913" y="40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15"/>
            <p:cNvSpPr/>
            <p:nvPr/>
          </p:nvSpPr>
          <p:spPr bwMode="auto">
            <a:xfrm>
              <a:off x="3944" y="3897"/>
              <a:ext cx="5" cy="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16"/>
            <p:cNvSpPr/>
            <p:nvPr/>
          </p:nvSpPr>
          <p:spPr bwMode="auto">
            <a:xfrm flipH="1">
              <a:off x="3913" y="4013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17"/>
            <p:cNvSpPr/>
            <p:nvPr/>
          </p:nvSpPr>
          <p:spPr bwMode="auto">
            <a:xfrm>
              <a:off x="4549" y="3994"/>
              <a:ext cx="8" cy="0"/>
            </a:xfrm>
            <a:custGeom>
              <a:avLst/>
              <a:gdLst>
                <a:gd name="T0" fmla="*/ 3 w 3"/>
                <a:gd name="T1" fmla="*/ 1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1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418"/>
            <p:cNvSpPr/>
            <p:nvPr/>
          </p:nvSpPr>
          <p:spPr bwMode="auto">
            <a:xfrm>
              <a:off x="4426" y="3986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419"/>
            <p:cNvSpPr/>
            <p:nvPr/>
          </p:nvSpPr>
          <p:spPr bwMode="auto">
            <a:xfrm>
              <a:off x="5384" y="3905"/>
              <a:ext cx="15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2" y="0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20"/>
            <p:cNvSpPr/>
            <p:nvPr/>
          </p:nvSpPr>
          <p:spPr bwMode="auto">
            <a:xfrm>
              <a:off x="3906" y="4016"/>
              <a:ext cx="7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21"/>
            <p:cNvSpPr/>
            <p:nvPr/>
          </p:nvSpPr>
          <p:spPr bwMode="auto">
            <a:xfrm>
              <a:off x="4746" y="3966"/>
              <a:ext cx="4" cy="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22"/>
            <p:cNvSpPr/>
            <p:nvPr/>
          </p:nvSpPr>
          <p:spPr bwMode="auto">
            <a:xfrm>
              <a:off x="4727" y="3959"/>
              <a:ext cx="156" cy="15"/>
            </a:xfrm>
            <a:custGeom>
              <a:avLst/>
              <a:gdLst>
                <a:gd name="T0" fmla="*/ 38 w 66"/>
                <a:gd name="T1" fmla="*/ 5 h 6"/>
                <a:gd name="T2" fmla="*/ 36 w 66"/>
                <a:gd name="T3" fmla="*/ 6 h 6"/>
                <a:gd name="T4" fmla="*/ 66 w 66"/>
                <a:gd name="T5" fmla="*/ 3 h 6"/>
                <a:gd name="T6" fmla="*/ 49 w 66"/>
                <a:gd name="T7" fmla="*/ 1 h 6"/>
                <a:gd name="T8" fmla="*/ 27 w 66"/>
                <a:gd name="T9" fmla="*/ 0 h 6"/>
                <a:gd name="T10" fmla="*/ 21 w 66"/>
                <a:gd name="T11" fmla="*/ 3 h 6"/>
                <a:gd name="T12" fmla="*/ 16 w 66"/>
                <a:gd name="T13" fmla="*/ 1 h 6"/>
                <a:gd name="T14" fmla="*/ 0 w 66"/>
                <a:gd name="T15" fmla="*/ 1 h 6"/>
                <a:gd name="T16" fmla="*/ 14 w 66"/>
                <a:gd name="T17" fmla="*/ 1 h 6"/>
                <a:gd name="T18" fmla="*/ 10 w 66"/>
                <a:gd name="T19" fmla="*/ 3 h 6"/>
                <a:gd name="T20" fmla="*/ 11 w 66"/>
                <a:gd name="T21" fmla="*/ 3 h 6"/>
                <a:gd name="T22" fmla="*/ 38 w 66"/>
                <a:gd name="T2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" h="6">
                  <a:moveTo>
                    <a:pt x="38" y="5"/>
                  </a:moveTo>
                  <a:cubicBezTo>
                    <a:pt x="37" y="5"/>
                    <a:pt x="36" y="5"/>
                    <a:pt x="36" y="6"/>
                  </a:cubicBezTo>
                  <a:cubicBezTo>
                    <a:pt x="46" y="5"/>
                    <a:pt x="64" y="6"/>
                    <a:pt x="66" y="3"/>
                  </a:cubicBezTo>
                  <a:cubicBezTo>
                    <a:pt x="63" y="4"/>
                    <a:pt x="46" y="2"/>
                    <a:pt x="49" y="1"/>
                  </a:cubicBezTo>
                  <a:cubicBezTo>
                    <a:pt x="42" y="1"/>
                    <a:pt x="31" y="0"/>
                    <a:pt x="27" y="0"/>
                  </a:cubicBezTo>
                  <a:cubicBezTo>
                    <a:pt x="39" y="1"/>
                    <a:pt x="29" y="2"/>
                    <a:pt x="21" y="3"/>
                  </a:cubicBezTo>
                  <a:cubicBezTo>
                    <a:pt x="14" y="2"/>
                    <a:pt x="22" y="1"/>
                    <a:pt x="16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1" y="3"/>
                    <a:pt x="11" y="3"/>
                  </a:cubicBezTo>
                  <a:cubicBezTo>
                    <a:pt x="35" y="2"/>
                    <a:pt x="13" y="6"/>
                    <a:pt x="3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423"/>
            <p:cNvSpPr/>
            <p:nvPr/>
          </p:nvSpPr>
          <p:spPr bwMode="auto">
            <a:xfrm>
              <a:off x="4803" y="3974"/>
              <a:ext cx="9" cy="0"/>
            </a:xfrm>
            <a:custGeom>
              <a:avLst/>
              <a:gdLst>
                <a:gd name="T0" fmla="*/ 4 w 4"/>
                <a:gd name="T1" fmla="*/ 0 w 4"/>
                <a:gd name="T2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424"/>
            <p:cNvSpPr/>
            <p:nvPr/>
          </p:nvSpPr>
          <p:spPr bwMode="auto">
            <a:xfrm>
              <a:off x="5044" y="3981"/>
              <a:ext cx="9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425"/>
            <p:cNvSpPr/>
            <p:nvPr/>
          </p:nvSpPr>
          <p:spPr bwMode="auto">
            <a:xfrm>
              <a:off x="3348" y="3974"/>
              <a:ext cx="33" cy="5"/>
            </a:xfrm>
            <a:custGeom>
              <a:avLst/>
              <a:gdLst>
                <a:gd name="T0" fmla="*/ 0 w 14"/>
                <a:gd name="T1" fmla="*/ 0 h 2"/>
                <a:gd name="T2" fmla="*/ 14 w 14"/>
                <a:gd name="T3" fmla="*/ 1 h 2"/>
                <a:gd name="T4" fmla="*/ 1 w 14"/>
                <a:gd name="T5" fmla="*/ 0 h 2"/>
                <a:gd name="T6" fmla="*/ 0 w 14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">
                  <a:moveTo>
                    <a:pt x="0" y="0"/>
                  </a:moveTo>
                  <a:cubicBezTo>
                    <a:pt x="0" y="1"/>
                    <a:pt x="14" y="2"/>
                    <a:pt x="14" y="1"/>
                  </a:cubicBezTo>
                  <a:cubicBezTo>
                    <a:pt x="10" y="0"/>
                    <a:pt x="5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426"/>
            <p:cNvSpPr/>
            <p:nvPr/>
          </p:nvSpPr>
          <p:spPr bwMode="auto">
            <a:xfrm>
              <a:off x="5661" y="3957"/>
              <a:ext cx="12" cy="2"/>
            </a:xfrm>
            <a:custGeom>
              <a:avLst/>
              <a:gdLst>
                <a:gd name="T0" fmla="*/ 5 w 5"/>
                <a:gd name="T1" fmla="*/ 0 h 1"/>
                <a:gd name="T2" fmla="*/ 1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4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427"/>
            <p:cNvSpPr/>
            <p:nvPr/>
          </p:nvSpPr>
          <p:spPr bwMode="auto">
            <a:xfrm>
              <a:off x="4843" y="3959"/>
              <a:ext cx="9" cy="2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1"/>
                    <a:pt x="3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28"/>
            <p:cNvSpPr/>
            <p:nvPr/>
          </p:nvSpPr>
          <p:spPr bwMode="auto">
            <a:xfrm>
              <a:off x="5675" y="3966"/>
              <a:ext cx="40" cy="5"/>
            </a:xfrm>
            <a:custGeom>
              <a:avLst/>
              <a:gdLst>
                <a:gd name="T0" fmla="*/ 0 w 17"/>
                <a:gd name="T1" fmla="*/ 0 h 2"/>
                <a:gd name="T2" fmla="*/ 6 w 17"/>
                <a:gd name="T3" fmla="*/ 2 h 2"/>
                <a:gd name="T4" fmla="*/ 17 w 17"/>
                <a:gd name="T5" fmla="*/ 1 h 2"/>
                <a:gd name="T6" fmla="*/ 0 w 17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">
                  <a:moveTo>
                    <a:pt x="0" y="0"/>
                  </a:moveTo>
                  <a:cubicBezTo>
                    <a:pt x="2" y="1"/>
                    <a:pt x="5" y="2"/>
                    <a:pt x="6" y="2"/>
                  </a:cubicBezTo>
                  <a:cubicBezTo>
                    <a:pt x="10" y="2"/>
                    <a:pt x="13" y="1"/>
                    <a:pt x="17" y="1"/>
                  </a:cubicBezTo>
                  <a:cubicBezTo>
                    <a:pt x="12" y="1"/>
                    <a:pt x="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Rectangle 429"/>
            <p:cNvSpPr>
              <a:spLocks noChangeArrowheads="1"/>
            </p:cNvSpPr>
            <p:nvPr/>
          </p:nvSpPr>
          <p:spPr bwMode="auto">
            <a:xfrm>
              <a:off x="5715" y="3969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30"/>
            <p:cNvSpPr>
              <a:spLocks noEditPoints="1"/>
            </p:cNvSpPr>
            <p:nvPr/>
          </p:nvSpPr>
          <p:spPr bwMode="auto">
            <a:xfrm>
              <a:off x="936" y="3880"/>
              <a:ext cx="5534" cy="146"/>
            </a:xfrm>
            <a:custGeom>
              <a:avLst/>
              <a:gdLst>
                <a:gd name="T0" fmla="*/ 927 w 2340"/>
                <a:gd name="T1" fmla="*/ 39 h 59"/>
                <a:gd name="T2" fmla="*/ 736 w 2340"/>
                <a:gd name="T3" fmla="*/ 39 h 59"/>
                <a:gd name="T4" fmla="*/ 529 w 2340"/>
                <a:gd name="T5" fmla="*/ 40 h 59"/>
                <a:gd name="T6" fmla="*/ 327 w 2340"/>
                <a:gd name="T7" fmla="*/ 37 h 59"/>
                <a:gd name="T8" fmla="*/ 0 w 2340"/>
                <a:gd name="T9" fmla="*/ 41 h 59"/>
                <a:gd name="T10" fmla="*/ 148 w 2340"/>
                <a:gd name="T11" fmla="*/ 28 h 59"/>
                <a:gd name="T12" fmla="*/ 344 w 2340"/>
                <a:gd name="T13" fmla="*/ 26 h 59"/>
                <a:gd name="T14" fmla="*/ 504 w 2340"/>
                <a:gd name="T15" fmla="*/ 17 h 59"/>
                <a:gd name="T16" fmla="*/ 681 w 2340"/>
                <a:gd name="T17" fmla="*/ 20 h 59"/>
                <a:gd name="T18" fmla="*/ 858 w 2340"/>
                <a:gd name="T19" fmla="*/ 16 h 59"/>
                <a:gd name="T20" fmla="*/ 1058 w 2340"/>
                <a:gd name="T21" fmla="*/ 11 h 59"/>
                <a:gd name="T22" fmla="*/ 990 w 2340"/>
                <a:gd name="T23" fmla="*/ 12 h 59"/>
                <a:gd name="T24" fmla="*/ 920 w 2340"/>
                <a:gd name="T25" fmla="*/ 6 h 59"/>
                <a:gd name="T26" fmla="*/ 1099 w 2340"/>
                <a:gd name="T27" fmla="*/ 4 h 59"/>
                <a:gd name="T28" fmla="*/ 1162 w 2340"/>
                <a:gd name="T29" fmla="*/ 9 h 59"/>
                <a:gd name="T30" fmla="*/ 1281 w 2340"/>
                <a:gd name="T31" fmla="*/ 10 h 59"/>
                <a:gd name="T32" fmla="*/ 1188 w 2340"/>
                <a:gd name="T33" fmla="*/ 6 h 59"/>
                <a:gd name="T34" fmla="*/ 1393 w 2340"/>
                <a:gd name="T35" fmla="*/ 5 h 59"/>
                <a:gd name="T36" fmla="*/ 1380 w 2340"/>
                <a:gd name="T37" fmla="*/ 7 h 59"/>
                <a:gd name="T38" fmla="*/ 1433 w 2340"/>
                <a:gd name="T39" fmla="*/ 17 h 59"/>
                <a:gd name="T40" fmla="*/ 1458 w 2340"/>
                <a:gd name="T41" fmla="*/ 15 h 59"/>
                <a:gd name="T42" fmla="*/ 1566 w 2340"/>
                <a:gd name="T43" fmla="*/ 6 h 59"/>
                <a:gd name="T44" fmla="*/ 1608 w 2340"/>
                <a:gd name="T45" fmla="*/ 6 h 59"/>
                <a:gd name="T46" fmla="*/ 1647 w 2340"/>
                <a:gd name="T47" fmla="*/ 11 h 59"/>
                <a:gd name="T48" fmla="*/ 1707 w 2340"/>
                <a:gd name="T49" fmla="*/ 8 h 59"/>
                <a:gd name="T50" fmla="*/ 1753 w 2340"/>
                <a:gd name="T51" fmla="*/ 15 h 59"/>
                <a:gd name="T52" fmla="*/ 1834 w 2340"/>
                <a:gd name="T53" fmla="*/ 14 h 59"/>
                <a:gd name="T54" fmla="*/ 1860 w 2340"/>
                <a:gd name="T55" fmla="*/ 20 h 59"/>
                <a:gd name="T56" fmla="*/ 2094 w 2340"/>
                <a:gd name="T57" fmla="*/ 14 h 59"/>
                <a:gd name="T58" fmla="*/ 2124 w 2340"/>
                <a:gd name="T59" fmla="*/ 21 h 59"/>
                <a:gd name="T60" fmla="*/ 2195 w 2340"/>
                <a:gd name="T61" fmla="*/ 14 h 59"/>
                <a:gd name="T62" fmla="*/ 2286 w 2340"/>
                <a:gd name="T63" fmla="*/ 18 h 59"/>
                <a:gd name="T64" fmla="*/ 2262 w 2340"/>
                <a:gd name="T65" fmla="*/ 33 h 59"/>
                <a:gd name="T66" fmla="*/ 2208 w 2340"/>
                <a:gd name="T67" fmla="*/ 37 h 59"/>
                <a:gd name="T68" fmla="*/ 2304 w 2340"/>
                <a:gd name="T69" fmla="*/ 40 h 59"/>
                <a:gd name="T70" fmla="*/ 2212 w 2340"/>
                <a:gd name="T71" fmla="*/ 47 h 59"/>
                <a:gd name="T72" fmla="*/ 2118 w 2340"/>
                <a:gd name="T73" fmla="*/ 49 h 59"/>
                <a:gd name="T74" fmla="*/ 2013 w 2340"/>
                <a:gd name="T75" fmla="*/ 51 h 59"/>
                <a:gd name="T76" fmla="*/ 1822 w 2340"/>
                <a:gd name="T77" fmla="*/ 48 h 59"/>
                <a:gd name="T78" fmla="*/ 1539 w 2340"/>
                <a:gd name="T79" fmla="*/ 43 h 59"/>
                <a:gd name="T80" fmla="*/ 1477 w 2340"/>
                <a:gd name="T81" fmla="*/ 43 h 59"/>
                <a:gd name="T82" fmla="*/ 1371 w 2340"/>
                <a:gd name="T83" fmla="*/ 52 h 59"/>
                <a:gd name="T84" fmla="*/ 1217 w 2340"/>
                <a:gd name="T85" fmla="*/ 53 h 59"/>
                <a:gd name="T86" fmla="*/ 1154 w 2340"/>
                <a:gd name="T87" fmla="*/ 55 h 59"/>
                <a:gd name="T88" fmla="*/ 1094 w 2340"/>
                <a:gd name="T89" fmla="*/ 58 h 59"/>
                <a:gd name="T90" fmla="*/ 1024 w 2340"/>
                <a:gd name="T91" fmla="*/ 37 h 59"/>
                <a:gd name="T92" fmla="*/ 1284 w 2340"/>
                <a:gd name="T93" fmla="*/ 32 h 59"/>
                <a:gd name="T94" fmla="*/ 1104 w 2340"/>
                <a:gd name="T95" fmla="*/ 34 h 59"/>
                <a:gd name="T96" fmla="*/ 1199 w 2340"/>
                <a:gd name="T97" fmla="*/ 39 h 59"/>
                <a:gd name="T98" fmla="*/ 1868 w 2340"/>
                <a:gd name="T99" fmla="*/ 36 h 59"/>
                <a:gd name="T100" fmla="*/ 1970 w 2340"/>
                <a:gd name="T101" fmla="*/ 38 h 59"/>
                <a:gd name="T102" fmla="*/ 2012 w 2340"/>
                <a:gd name="T103" fmla="*/ 32 h 59"/>
                <a:gd name="T104" fmla="*/ 1618 w 2340"/>
                <a:gd name="T105" fmla="*/ 41 h 59"/>
                <a:gd name="T106" fmla="*/ 1631 w 2340"/>
                <a:gd name="T107" fmla="*/ 48 h 59"/>
                <a:gd name="T108" fmla="*/ 1721 w 2340"/>
                <a:gd name="T109" fmla="*/ 39 h 59"/>
                <a:gd name="T110" fmla="*/ 1836 w 2340"/>
                <a:gd name="T111" fmla="*/ 36 h 59"/>
                <a:gd name="T112" fmla="*/ 1703 w 2340"/>
                <a:gd name="T113" fmla="*/ 33 h 59"/>
                <a:gd name="T114" fmla="*/ 1574 w 2340"/>
                <a:gd name="T115" fmla="*/ 28 h 59"/>
                <a:gd name="T116" fmla="*/ 1412 w 2340"/>
                <a:gd name="T117" fmla="*/ 37 h 59"/>
                <a:gd name="T118" fmla="*/ 1315 w 2340"/>
                <a:gd name="T119" fmla="*/ 39 h 59"/>
                <a:gd name="T120" fmla="*/ 1443 w 2340"/>
                <a:gd name="T121" fmla="*/ 3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40" h="59">
                  <a:moveTo>
                    <a:pt x="1011" y="38"/>
                  </a:moveTo>
                  <a:cubicBezTo>
                    <a:pt x="1010" y="38"/>
                    <a:pt x="1009" y="38"/>
                    <a:pt x="1008" y="38"/>
                  </a:cubicBezTo>
                  <a:cubicBezTo>
                    <a:pt x="1009" y="37"/>
                    <a:pt x="1009" y="37"/>
                    <a:pt x="1009" y="37"/>
                  </a:cubicBezTo>
                  <a:cubicBezTo>
                    <a:pt x="1006" y="37"/>
                    <a:pt x="1003" y="37"/>
                    <a:pt x="1000" y="37"/>
                  </a:cubicBezTo>
                  <a:cubicBezTo>
                    <a:pt x="999" y="37"/>
                    <a:pt x="997" y="37"/>
                    <a:pt x="996" y="37"/>
                  </a:cubicBezTo>
                  <a:cubicBezTo>
                    <a:pt x="997" y="37"/>
                    <a:pt x="997" y="37"/>
                    <a:pt x="997" y="37"/>
                  </a:cubicBezTo>
                  <a:cubicBezTo>
                    <a:pt x="996" y="37"/>
                    <a:pt x="995" y="37"/>
                    <a:pt x="994" y="37"/>
                  </a:cubicBezTo>
                  <a:cubicBezTo>
                    <a:pt x="987" y="38"/>
                    <a:pt x="968" y="40"/>
                    <a:pt x="962" y="41"/>
                  </a:cubicBezTo>
                  <a:cubicBezTo>
                    <a:pt x="955" y="41"/>
                    <a:pt x="946" y="42"/>
                    <a:pt x="940" y="42"/>
                  </a:cubicBezTo>
                  <a:cubicBezTo>
                    <a:pt x="946" y="42"/>
                    <a:pt x="952" y="41"/>
                    <a:pt x="950" y="40"/>
                  </a:cubicBezTo>
                  <a:cubicBezTo>
                    <a:pt x="940" y="39"/>
                    <a:pt x="935" y="36"/>
                    <a:pt x="917" y="39"/>
                  </a:cubicBezTo>
                  <a:cubicBezTo>
                    <a:pt x="927" y="39"/>
                    <a:pt x="927" y="39"/>
                    <a:pt x="927" y="39"/>
                  </a:cubicBezTo>
                  <a:cubicBezTo>
                    <a:pt x="903" y="43"/>
                    <a:pt x="903" y="43"/>
                    <a:pt x="903" y="43"/>
                  </a:cubicBezTo>
                  <a:cubicBezTo>
                    <a:pt x="895" y="41"/>
                    <a:pt x="915" y="41"/>
                    <a:pt x="919" y="39"/>
                  </a:cubicBezTo>
                  <a:cubicBezTo>
                    <a:pt x="900" y="41"/>
                    <a:pt x="885" y="36"/>
                    <a:pt x="876" y="40"/>
                  </a:cubicBezTo>
                  <a:cubicBezTo>
                    <a:pt x="875" y="38"/>
                    <a:pt x="873" y="34"/>
                    <a:pt x="861" y="35"/>
                  </a:cubicBezTo>
                  <a:cubicBezTo>
                    <a:pt x="869" y="37"/>
                    <a:pt x="853" y="36"/>
                    <a:pt x="860" y="38"/>
                  </a:cubicBezTo>
                  <a:cubicBezTo>
                    <a:pt x="856" y="40"/>
                    <a:pt x="847" y="38"/>
                    <a:pt x="846" y="39"/>
                  </a:cubicBezTo>
                  <a:cubicBezTo>
                    <a:pt x="847" y="38"/>
                    <a:pt x="847" y="38"/>
                    <a:pt x="847" y="38"/>
                  </a:cubicBezTo>
                  <a:cubicBezTo>
                    <a:pt x="826" y="35"/>
                    <a:pt x="820" y="40"/>
                    <a:pt x="811" y="42"/>
                  </a:cubicBezTo>
                  <a:cubicBezTo>
                    <a:pt x="786" y="43"/>
                    <a:pt x="774" y="41"/>
                    <a:pt x="754" y="42"/>
                  </a:cubicBezTo>
                  <a:cubicBezTo>
                    <a:pt x="753" y="40"/>
                    <a:pt x="748" y="37"/>
                    <a:pt x="740" y="37"/>
                  </a:cubicBezTo>
                  <a:cubicBezTo>
                    <a:pt x="736" y="39"/>
                    <a:pt x="717" y="39"/>
                    <a:pt x="716" y="42"/>
                  </a:cubicBezTo>
                  <a:cubicBezTo>
                    <a:pt x="730" y="43"/>
                    <a:pt x="727" y="40"/>
                    <a:pt x="736" y="39"/>
                  </a:cubicBezTo>
                  <a:cubicBezTo>
                    <a:pt x="743" y="42"/>
                    <a:pt x="737" y="42"/>
                    <a:pt x="747" y="43"/>
                  </a:cubicBezTo>
                  <a:cubicBezTo>
                    <a:pt x="739" y="42"/>
                    <a:pt x="711" y="44"/>
                    <a:pt x="702" y="42"/>
                  </a:cubicBezTo>
                  <a:cubicBezTo>
                    <a:pt x="705" y="42"/>
                    <a:pt x="705" y="42"/>
                    <a:pt x="705" y="42"/>
                  </a:cubicBezTo>
                  <a:cubicBezTo>
                    <a:pt x="691" y="40"/>
                    <a:pt x="688" y="35"/>
                    <a:pt x="665" y="38"/>
                  </a:cubicBezTo>
                  <a:cubicBezTo>
                    <a:pt x="654" y="40"/>
                    <a:pt x="654" y="40"/>
                    <a:pt x="654" y="40"/>
                  </a:cubicBezTo>
                  <a:cubicBezTo>
                    <a:pt x="654" y="39"/>
                    <a:pt x="654" y="39"/>
                    <a:pt x="655" y="39"/>
                  </a:cubicBezTo>
                  <a:cubicBezTo>
                    <a:pt x="637" y="39"/>
                    <a:pt x="641" y="36"/>
                    <a:pt x="621" y="38"/>
                  </a:cubicBezTo>
                  <a:cubicBezTo>
                    <a:pt x="623" y="38"/>
                    <a:pt x="622" y="38"/>
                    <a:pt x="624" y="37"/>
                  </a:cubicBezTo>
                  <a:cubicBezTo>
                    <a:pt x="612" y="36"/>
                    <a:pt x="601" y="39"/>
                    <a:pt x="592" y="39"/>
                  </a:cubicBezTo>
                  <a:cubicBezTo>
                    <a:pt x="587" y="37"/>
                    <a:pt x="593" y="37"/>
                    <a:pt x="596" y="36"/>
                  </a:cubicBezTo>
                  <a:cubicBezTo>
                    <a:pt x="576" y="35"/>
                    <a:pt x="554" y="39"/>
                    <a:pt x="542" y="41"/>
                  </a:cubicBezTo>
                  <a:cubicBezTo>
                    <a:pt x="529" y="40"/>
                    <a:pt x="529" y="40"/>
                    <a:pt x="529" y="40"/>
                  </a:cubicBezTo>
                  <a:cubicBezTo>
                    <a:pt x="537" y="39"/>
                    <a:pt x="546" y="37"/>
                    <a:pt x="544" y="36"/>
                  </a:cubicBezTo>
                  <a:cubicBezTo>
                    <a:pt x="537" y="36"/>
                    <a:pt x="538" y="37"/>
                    <a:pt x="528" y="37"/>
                  </a:cubicBezTo>
                  <a:cubicBezTo>
                    <a:pt x="530" y="36"/>
                    <a:pt x="534" y="34"/>
                    <a:pt x="539" y="33"/>
                  </a:cubicBezTo>
                  <a:cubicBezTo>
                    <a:pt x="518" y="31"/>
                    <a:pt x="534" y="37"/>
                    <a:pt x="519" y="33"/>
                  </a:cubicBezTo>
                  <a:cubicBezTo>
                    <a:pt x="513" y="33"/>
                    <a:pt x="509" y="35"/>
                    <a:pt x="508" y="37"/>
                  </a:cubicBezTo>
                  <a:cubicBezTo>
                    <a:pt x="496" y="35"/>
                    <a:pt x="496" y="35"/>
                    <a:pt x="496" y="35"/>
                  </a:cubicBezTo>
                  <a:cubicBezTo>
                    <a:pt x="495" y="37"/>
                    <a:pt x="480" y="37"/>
                    <a:pt x="471" y="37"/>
                  </a:cubicBezTo>
                  <a:cubicBezTo>
                    <a:pt x="469" y="38"/>
                    <a:pt x="478" y="39"/>
                    <a:pt x="482" y="38"/>
                  </a:cubicBezTo>
                  <a:cubicBezTo>
                    <a:pt x="481" y="40"/>
                    <a:pt x="471" y="40"/>
                    <a:pt x="464" y="40"/>
                  </a:cubicBezTo>
                  <a:cubicBezTo>
                    <a:pt x="462" y="37"/>
                    <a:pt x="421" y="41"/>
                    <a:pt x="429" y="36"/>
                  </a:cubicBezTo>
                  <a:cubicBezTo>
                    <a:pt x="400" y="38"/>
                    <a:pt x="358" y="38"/>
                    <a:pt x="338" y="40"/>
                  </a:cubicBezTo>
                  <a:cubicBezTo>
                    <a:pt x="332" y="39"/>
                    <a:pt x="319" y="39"/>
                    <a:pt x="327" y="37"/>
                  </a:cubicBezTo>
                  <a:cubicBezTo>
                    <a:pt x="303" y="37"/>
                    <a:pt x="291" y="41"/>
                    <a:pt x="267" y="40"/>
                  </a:cubicBezTo>
                  <a:cubicBezTo>
                    <a:pt x="265" y="39"/>
                    <a:pt x="278" y="40"/>
                    <a:pt x="277" y="38"/>
                  </a:cubicBezTo>
                  <a:cubicBezTo>
                    <a:pt x="261" y="40"/>
                    <a:pt x="249" y="37"/>
                    <a:pt x="225" y="38"/>
                  </a:cubicBezTo>
                  <a:cubicBezTo>
                    <a:pt x="229" y="38"/>
                    <a:pt x="230" y="37"/>
                    <a:pt x="231" y="36"/>
                  </a:cubicBezTo>
                  <a:cubicBezTo>
                    <a:pt x="231" y="37"/>
                    <a:pt x="221" y="38"/>
                    <a:pt x="215" y="38"/>
                  </a:cubicBezTo>
                  <a:cubicBezTo>
                    <a:pt x="211" y="38"/>
                    <a:pt x="219" y="38"/>
                    <a:pt x="217" y="37"/>
                  </a:cubicBezTo>
                  <a:cubicBezTo>
                    <a:pt x="171" y="36"/>
                    <a:pt x="136" y="41"/>
                    <a:pt x="90" y="41"/>
                  </a:cubicBezTo>
                  <a:cubicBezTo>
                    <a:pt x="103" y="41"/>
                    <a:pt x="108" y="38"/>
                    <a:pt x="108" y="37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0" y="38"/>
                    <a:pt x="80" y="38"/>
                    <a:pt x="72" y="39"/>
                  </a:cubicBezTo>
                  <a:cubicBezTo>
                    <a:pt x="71" y="39"/>
                    <a:pt x="67" y="38"/>
                    <a:pt x="71" y="38"/>
                  </a:cubicBezTo>
                  <a:cubicBezTo>
                    <a:pt x="46" y="35"/>
                    <a:pt x="32" y="42"/>
                    <a:pt x="0" y="41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35" y="30"/>
                    <a:pt x="27" y="33"/>
                    <a:pt x="26" y="32"/>
                  </a:cubicBezTo>
                  <a:cubicBezTo>
                    <a:pt x="28" y="31"/>
                    <a:pt x="33" y="31"/>
                    <a:pt x="33" y="30"/>
                  </a:cubicBezTo>
                  <a:cubicBezTo>
                    <a:pt x="23" y="29"/>
                    <a:pt x="23" y="31"/>
                    <a:pt x="16" y="31"/>
                  </a:cubicBezTo>
                  <a:cubicBezTo>
                    <a:pt x="34" y="27"/>
                    <a:pt x="71" y="27"/>
                    <a:pt x="91" y="26"/>
                  </a:cubicBezTo>
                  <a:cubicBezTo>
                    <a:pt x="94" y="26"/>
                    <a:pt x="89" y="27"/>
                    <a:pt x="88" y="28"/>
                  </a:cubicBezTo>
                  <a:cubicBezTo>
                    <a:pt x="96" y="28"/>
                    <a:pt x="101" y="29"/>
                    <a:pt x="111" y="28"/>
                  </a:cubicBezTo>
                  <a:cubicBezTo>
                    <a:pt x="118" y="26"/>
                    <a:pt x="106" y="27"/>
                    <a:pt x="101" y="27"/>
                  </a:cubicBezTo>
                  <a:cubicBezTo>
                    <a:pt x="102" y="25"/>
                    <a:pt x="105" y="25"/>
                    <a:pt x="110" y="25"/>
                  </a:cubicBezTo>
                  <a:cubicBezTo>
                    <a:pt x="111" y="27"/>
                    <a:pt x="141" y="26"/>
                    <a:pt x="148" y="28"/>
                  </a:cubicBezTo>
                  <a:cubicBezTo>
                    <a:pt x="178" y="28"/>
                    <a:pt x="143" y="23"/>
                    <a:pt x="173" y="24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98" y="24"/>
                    <a:pt x="220" y="23"/>
                    <a:pt x="240" y="23"/>
                  </a:cubicBezTo>
                  <a:cubicBezTo>
                    <a:pt x="236" y="23"/>
                    <a:pt x="236" y="23"/>
                    <a:pt x="236" y="23"/>
                  </a:cubicBezTo>
                  <a:cubicBezTo>
                    <a:pt x="233" y="24"/>
                    <a:pt x="237" y="25"/>
                    <a:pt x="239" y="25"/>
                  </a:cubicBezTo>
                  <a:cubicBezTo>
                    <a:pt x="254" y="26"/>
                    <a:pt x="267" y="24"/>
                    <a:pt x="276" y="26"/>
                  </a:cubicBezTo>
                  <a:cubicBezTo>
                    <a:pt x="292" y="24"/>
                    <a:pt x="320" y="22"/>
                    <a:pt x="339" y="21"/>
                  </a:cubicBezTo>
                  <a:cubicBezTo>
                    <a:pt x="344" y="24"/>
                    <a:pt x="314" y="23"/>
                    <a:pt x="306" y="25"/>
                  </a:cubicBezTo>
                  <a:cubicBezTo>
                    <a:pt x="324" y="25"/>
                    <a:pt x="324" y="25"/>
                    <a:pt x="324" y="25"/>
                  </a:cubicBezTo>
                  <a:cubicBezTo>
                    <a:pt x="313" y="25"/>
                    <a:pt x="309" y="26"/>
                    <a:pt x="302" y="28"/>
                  </a:cubicBezTo>
                  <a:cubicBezTo>
                    <a:pt x="317" y="28"/>
                    <a:pt x="322" y="26"/>
                    <a:pt x="337" y="25"/>
                  </a:cubicBezTo>
                  <a:cubicBezTo>
                    <a:pt x="336" y="26"/>
                    <a:pt x="337" y="26"/>
                    <a:pt x="344" y="26"/>
                  </a:cubicBezTo>
                  <a:cubicBezTo>
                    <a:pt x="346" y="24"/>
                    <a:pt x="346" y="24"/>
                    <a:pt x="346" y="24"/>
                  </a:cubicBezTo>
                  <a:cubicBezTo>
                    <a:pt x="346" y="24"/>
                    <a:pt x="347" y="25"/>
                    <a:pt x="349" y="25"/>
                  </a:cubicBezTo>
                  <a:cubicBezTo>
                    <a:pt x="374" y="24"/>
                    <a:pt x="374" y="24"/>
                    <a:pt x="374" y="24"/>
                  </a:cubicBezTo>
                  <a:cubicBezTo>
                    <a:pt x="369" y="23"/>
                    <a:pt x="369" y="21"/>
                    <a:pt x="362" y="21"/>
                  </a:cubicBezTo>
                  <a:cubicBezTo>
                    <a:pt x="364" y="22"/>
                    <a:pt x="359" y="22"/>
                    <a:pt x="352" y="22"/>
                  </a:cubicBezTo>
                  <a:cubicBezTo>
                    <a:pt x="358" y="21"/>
                    <a:pt x="346" y="21"/>
                    <a:pt x="346" y="20"/>
                  </a:cubicBezTo>
                  <a:cubicBezTo>
                    <a:pt x="359" y="20"/>
                    <a:pt x="375" y="20"/>
                    <a:pt x="384" y="19"/>
                  </a:cubicBezTo>
                  <a:cubicBezTo>
                    <a:pt x="387" y="21"/>
                    <a:pt x="387" y="21"/>
                    <a:pt x="387" y="21"/>
                  </a:cubicBezTo>
                  <a:cubicBezTo>
                    <a:pt x="400" y="22"/>
                    <a:pt x="413" y="21"/>
                    <a:pt x="421" y="21"/>
                  </a:cubicBezTo>
                  <a:cubicBezTo>
                    <a:pt x="419" y="22"/>
                    <a:pt x="419" y="22"/>
                    <a:pt x="419" y="22"/>
                  </a:cubicBezTo>
                  <a:cubicBezTo>
                    <a:pt x="434" y="23"/>
                    <a:pt x="449" y="22"/>
                    <a:pt x="462" y="23"/>
                  </a:cubicBezTo>
                  <a:cubicBezTo>
                    <a:pt x="476" y="21"/>
                    <a:pt x="493" y="20"/>
                    <a:pt x="504" y="17"/>
                  </a:cubicBezTo>
                  <a:cubicBezTo>
                    <a:pt x="509" y="15"/>
                    <a:pt x="543" y="20"/>
                    <a:pt x="558" y="17"/>
                  </a:cubicBezTo>
                  <a:cubicBezTo>
                    <a:pt x="559" y="17"/>
                    <a:pt x="548" y="19"/>
                    <a:pt x="543" y="20"/>
                  </a:cubicBezTo>
                  <a:cubicBezTo>
                    <a:pt x="553" y="20"/>
                    <a:pt x="561" y="17"/>
                    <a:pt x="564" y="20"/>
                  </a:cubicBezTo>
                  <a:cubicBezTo>
                    <a:pt x="541" y="19"/>
                    <a:pt x="565" y="22"/>
                    <a:pt x="555" y="22"/>
                  </a:cubicBezTo>
                  <a:cubicBezTo>
                    <a:pt x="566" y="22"/>
                    <a:pt x="577" y="22"/>
                    <a:pt x="582" y="21"/>
                  </a:cubicBezTo>
                  <a:cubicBezTo>
                    <a:pt x="565" y="21"/>
                    <a:pt x="588" y="18"/>
                    <a:pt x="571" y="19"/>
                  </a:cubicBezTo>
                  <a:cubicBezTo>
                    <a:pt x="584" y="17"/>
                    <a:pt x="603" y="16"/>
                    <a:pt x="619" y="17"/>
                  </a:cubicBezTo>
                  <a:cubicBezTo>
                    <a:pt x="618" y="18"/>
                    <a:pt x="620" y="18"/>
                    <a:pt x="626" y="18"/>
                  </a:cubicBezTo>
                  <a:cubicBezTo>
                    <a:pt x="631" y="17"/>
                    <a:pt x="631" y="17"/>
                    <a:pt x="631" y="17"/>
                  </a:cubicBezTo>
                  <a:cubicBezTo>
                    <a:pt x="639" y="17"/>
                    <a:pt x="617" y="19"/>
                    <a:pt x="632" y="19"/>
                  </a:cubicBezTo>
                  <a:cubicBezTo>
                    <a:pt x="647" y="17"/>
                    <a:pt x="679" y="21"/>
                    <a:pt x="686" y="16"/>
                  </a:cubicBezTo>
                  <a:cubicBezTo>
                    <a:pt x="697" y="18"/>
                    <a:pt x="663" y="18"/>
                    <a:pt x="681" y="20"/>
                  </a:cubicBezTo>
                  <a:cubicBezTo>
                    <a:pt x="670" y="22"/>
                    <a:pt x="656" y="20"/>
                    <a:pt x="653" y="22"/>
                  </a:cubicBezTo>
                  <a:cubicBezTo>
                    <a:pt x="663" y="22"/>
                    <a:pt x="656" y="24"/>
                    <a:pt x="663" y="24"/>
                  </a:cubicBezTo>
                  <a:cubicBezTo>
                    <a:pt x="674" y="23"/>
                    <a:pt x="674" y="23"/>
                    <a:pt x="674" y="23"/>
                  </a:cubicBezTo>
                  <a:cubicBezTo>
                    <a:pt x="672" y="23"/>
                    <a:pt x="672" y="23"/>
                    <a:pt x="672" y="23"/>
                  </a:cubicBezTo>
                  <a:cubicBezTo>
                    <a:pt x="691" y="21"/>
                    <a:pt x="721" y="22"/>
                    <a:pt x="746" y="21"/>
                  </a:cubicBezTo>
                  <a:cubicBezTo>
                    <a:pt x="766" y="19"/>
                    <a:pt x="780" y="15"/>
                    <a:pt x="805" y="16"/>
                  </a:cubicBezTo>
                  <a:cubicBezTo>
                    <a:pt x="798" y="17"/>
                    <a:pt x="826" y="17"/>
                    <a:pt x="810" y="20"/>
                  </a:cubicBezTo>
                  <a:cubicBezTo>
                    <a:pt x="822" y="21"/>
                    <a:pt x="833" y="19"/>
                    <a:pt x="833" y="18"/>
                  </a:cubicBezTo>
                  <a:cubicBezTo>
                    <a:pt x="823" y="18"/>
                    <a:pt x="830" y="18"/>
                    <a:pt x="821" y="17"/>
                  </a:cubicBezTo>
                  <a:cubicBezTo>
                    <a:pt x="827" y="16"/>
                    <a:pt x="840" y="16"/>
                    <a:pt x="846" y="17"/>
                  </a:cubicBezTo>
                  <a:cubicBezTo>
                    <a:pt x="843" y="17"/>
                    <a:pt x="844" y="17"/>
                    <a:pt x="843" y="18"/>
                  </a:cubicBezTo>
                  <a:cubicBezTo>
                    <a:pt x="855" y="18"/>
                    <a:pt x="849" y="16"/>
                    <a:pt x="858" y="16"/>
                  </a:cubicBezTo>
                  <a:cubicBezTo>
                    <a:pt x="861" y="18"/>
                    <a:pt x="877" y="16"/>
                    <a:pt x="885" y="17"/>
                  </a:cubicBezTo>
                  <a:cubicBezTo>
                    <a:pt x="897" y="15"/>
                    <a:pt x="897" y="15"/>
                    <a:pt x="897" y="15"/>
                  </a:cubicBezTo>
                  <a:cubicBezTo>
                    <a:pt x="890" y="16"/>
                    <a:pt x="908" y="15"/>
                    <a:pt x="909" y="17"/>
                  </a:cubicBezTo>
                  <a:cubicBezTo>
                    <a:pt x="918" y="16"/>
                    <a:pt x="925" y="14"/>
                    <a:pt x="937" y="14"/>
                  </a:cubicBezTo>
                  <a:cubicBezTo>
                    <a:pt x="932" y="15"/>
                    <a:pt x="949" y="15"/>
                    <a:pt x="949" y="17"/>
                  </a:cubicBezTo>
                  <a:cubicBezTo>
                    <a:pt x="970" y="19"/>
                    <a:pt x="985" y="12"/>
                    <a:pt x="1005" y="15"/>
                  </a:cubicBezTo>
                  <a:cubicBezTo>
                    <a:pt x="1004" y="15"/>
                    <a:pt x="1000" y="16"/>
                    <a:pt x="1006" y="17"/>
                  </a:cubicBezTo>
                  <a:cubicBezTo>
                    <a:pt x="1011" y="16"/>
                    <a:pt x="1019" y="16"/>
                    <a:pt x="1024" y="16"/>
                  </a:cubicBezTo>
                  <a:cubicBezTo>
                    <a:pt x="1024" y="16"/>
                    <a:pt x="1024" y="16"/>
                    <a:pt x="1024" y="16"/>
                  </a:cubicBezTo>
                  <a:cubicBezTo>
                    <a:pt x="1024" y="16"/>
                    <a:pt x="1024" y="16"/>
                    <a:pt x="1024" y="16"/>
                  </a:cubicBezTo>
                  <a:cubicBezTo>
                    <a:pt x="1027" y="16"/>
                    <a:pt x="1028" y="16"/>
                    <a:pt x="1028" y="16"/>
                  </a:cubicBezTo>
                  <a:cubicBezTo>
                    <a:pt x="1037" y="14"/>
                    <a:pt x="1041" y="12"/>
                    <a:pt x="1058" y="11"/>
                  </a:cubicBezTo>
                  <a:cubicBezTo>
                    <a:pt x="1057" y="9"/>
                    <a:pt x="1043" y="10"/>
                    <a:pt x="1037" y="10"/>
                  </a:cubicBezTo>
                  <a:cubicBezTo>
                    <a:pt x="1031" y="12"/>
                    <a:pt x="1031" y="12"/>
                    <a:pt x="1031" y="12"/>
                  </a:cubicBezTo>
                  <a:cubicBezTo>
                    <a:pt x="1026" y="9"/>
                    <a:pt x="1016" y="13"/>
                    <a:pt x="1012" y="12"/>
                  </a:cubicBezTo>
                  <a:cubicBezTo>
                    <a:pt x="1022" y="8"/>
                    <a:pt x="1051" y="9"/>
                    <a:pt x="1069" y="7"/>
                  </a:cubicBezTo>
                  <a:cubicBezTo>
                    <a:pt x="1058" y="4"/>
                    <a:pt x="1035" y="4"/>
                    <a:pt x="1015" y="4"/>
                  </a:cubicBezTo>
                  <a:cubicBezTo>
                    <a:pt x="1024" y="5"/>
                    <a:pt x="1024" y="5"/>
                    <a:pt x="1024" y="5"/>
                  </a:cubicBezTo>
                  <a:cubicBezTo>
                    <a:pt x="1013" y="5"/>
                    <a:pt x="1013" y="5"/>
                    <a:pt x="1013" y="5"/>
                  </a:cubicBezTo>
                  <a:cubicBezTo>
                    <a:pt x="1023" y="7"/>
                    <a:pt x="1023" y="7"/>
                    <a:pt x="1023" y="7"/>
                  </a:cubicBezTo>
                  <a:cubicBezTo>
                    <a:pt x="1013" y="7"/>
                    <a:pt x="1005" y="8"/>
                    <a:pt x="995" y="7"/>
                  </a:cubicBezTo>
                  <a:cubicBezTo>
                    <a:pt x="1006" y="7"/>
                    <a:pt x="1010" y="10"/>
                    <a:pt x="1004" y="10"/>
                  </a:cubicBezTo>
                  <a:cubicBezTo>
                    <a:pt x="992" y="8"/>
                    <a:pt x="992" y="11"/>
                    <a:pt x="983" y="11"/>
                  </a:cubicBezTo>
                  <a:cubicBezTo>
                    <a:pt x="988" y="11"/>
                    <a:pt x="994" y="11"/>
                    <a:pt x="990" y="12"/>
                  </a:cubicBezTo>
                  <a:cubicBezTo>
                    <a:pt x="972" y="10"/>
                    <a:pt x="967" y="11"/>
                    <a:pt x="951" y="9"/>
                  </a:cubicBezTo>
                  <a:cubicBezTo>
                    <a:pt x="953" y="12"/>
                    <a:pt x="931" y="9"/>
                    <a:pt x="928" y="12"/>
                  </a:cubicBezTo>
                  <a:cubicBezTo>
                    <a:pt x="936" y="12"/>
                    <a:pt x="936" y="12"/>
                    <a:pt x="936" y="12"/>
                  </a:cubicBezTo>
                  <a:cubicBezTo>
                    <a:pt x="920" y="14"/>
                    <a:pt x="920" y="14"/>
                    <a:pt x="920" y="14"/>
                  </a:cubicBezTo>
                  <a:cubicBezTo>
                    <a:pt x="905" y="11"/>
                    <a:pt x="933" y="11"/>
                    <a:pt x="911" y="9"/>
                  </a:cubicBezTo>
                  <a:cubicBezTo>
                    <a:pt x="890" y="9"/>
                    <a:pt x="890" y="13"/>
                    <a:pt x="874" y="13"/>
                  </a:cubicBezTo>
                  <a:cubicBezTo>
                    <a:pt x="879" y="11"/>
                    <a:pt x="892" y="9"/>
                    <a:pt x="905" y="9"/>
                  </a:cubicBezTo>
                  <a:cubicBezTo>
                    <a:pt x="898" y="8"/>
                    <a:pt x="898" y="8"/>
                    <a:pt x="898" y="8"/>
                  </a:cubicBezTo>
                  <a:cubicBezTo>
                    <a:pt x="902" y="7"/>
                    <a:pt x="920" y="7"/>
                    <a:pt x="929" y="8"/>
                  </a:cubicBezTo>
                  <a:cubicBezTo>
                    <a:pt x="914" y="10"/>
                    <a:pt x="936" y="8"/>
                    <a:pt x="943" y="10"/>
                  </a:cubicBezTo>
                  <a:cubicBezTo>
                    <a:pt x="944" y="8"/>
                    <a:pt x="935" y="8"/>
                    <a:pt x="946" y="7"/>
                  </a:cubicBezTo>
                  <a:cubicBezTo>
                    <a:pt x="935" y="7"/>
                    <a:pt x="934" y="7"/>
                    <a:pt x="920" y="6"/>
                  </a:cubicBezTo>
                  <a:cubicBezTo>
                    <a:pt x="949" y="7"/>
                    <a:pt x="946" y="0"/>
                    <a:pt x="972" y="2"/>
                  </a:cubicBezTo>
                  <a:cubicBezTo>
                    <a:pt x="960" y="2"/>
                    <a:pt x="976" y="4"/>
                    <a:pt x="978" y="5"/>
                  </a:cubicBezTo>
                  <a:cubicBezTo>
                    <a:pt x="983" y="5"/>
                    <a:pt x="994" y="4"/>
                    <a:pt x="999" y="4"/>
                  </a:cubicBezTo>
                  <a:cubicBezTo>
                    <a:pt x="995" y="1"/>
                    <a:pt x="995" y="1"/>
                    <a:pt x="995" y="1"/>
                  </a:cubicBezTo>
                  <a:cubicBezTo>
                    <a:pt x="1010" y="0"/>
                    <a:pt x="1015" y="6"/>
                    <a:pt x="1032" y="3"/>
                  </a:cubicBezTo>
                  <a:cubicBezTo>
                    <a:pt x="1034" y="1"/>
                    <a:pt x="1017" y="2"/>
                    <a:pt x="1020" y="2"/>
                  </a:cubicBezTo>
                  <a:cubicBezTo>
                    <a:pt x="1044" y="0"/>
                    <a:pt x="1052" y="5"/>
                    <a:pt x="1073" y="7"/>
                  </a:cubicBezTo>
                  <a:cubicBezTo>
                    <a:pt x="1074" y="6"/>
                    <a:pt x="1074" y="4"/>
                    <a:pt x="1081" y="3"/>
                  </a:cubicBezTo>
                  <a:cubicBezTo>
                    <a:pt x="1079" y="5"/>
                    <a:pt x="1084" y="5"/>
                    <a:pt x="1076" y="7"/>
                  </a:cubicBezTo>
                  <a:cubicBezTo>
                    <a:pt x="1083" y="7"/>
                    <a:pt x="1091" y="6"/>
                    <a:pt x="1098" y="5"/>
                  </a:cubicBezTo>
                  <a:cubicBezTo>
                    <a:pt x="1083" y="4"/>
                    <a:pt x="1104" y="3"/>
                    <a:pt x="1106" y="2"/>
                  </a:cubicBezTo>
                  <a:cubicBezTo>
                    <a:pt x="1114" y="2"/>
                    <a:pt x="1104" y="4"/>
                    <a:pt x="1099" y="4"/>
                  </a:cubicBezTo>
                  <a:cubicBezTo>
                    <a:pt x="1105" y="5"/>
                    <a:pt x="1113" y="7"/>
                    <a:pt x="1116" y="5"/>
                  </a:cubicBezTo>
                  <a:cubicBezTo>
                    <a:pt x="1116" y="6"/>
                    <a:pt x="1099" y="9"/>
                    <a:pt x="1088" y="10"/>
                  </a:cubicBezTo>
                  <a:cubicBezTo>
                    <a:pt x="1095" y="10"/>
                    <a:pt x="1095" y="10"/>
                    <a:pt x="1095" y="10"/>
                  </a:cubicBezTo>
                  <a:cubicBezTo>
                    <a:pt x="1090" y="11"/>
                    <a:pt x="1089" y="10"/>
                    <a:pt x="1082" y="10"/>
                  </a:cubicBezTo>
                  <a:cubicBezTo>
                    <a:pt x="1089" y="11"/>
                    <a:pt x="1088" y="13"/>
                    <a:pt x="1087" y="14"/>
                  </a:cubicBezTo>
                  <a:cubicBezTo>
                    <a:pt x="1086" y="14"/>
                    <a:pt x="1087" y="14"/>
                    <a:pt x="1086" y="13"/>
                  </a:cubicBezTo>
                  <a:cubicBezTo>
                    <a:pt x="1080" y="13"/>
                    <a:pt x="1076" y="14"/>
                    <a:pt x="1077" y="14"/>
                  </a:cubicBezTo>
                  <a:cubicBezTo>
                    <a:pt x="1072" y="17"/>
                    <a:pt x="1085" y="16"/>
                    <a:pt x="1089" y="17"/>
                  </a:cubicBezTo>
                  <a:cubicBezTo>
                    <a:pt x="1093" y="17"/>
                    <a:pt x="1096" y="17"/>
                    <a:pt x="1099" y="17"/>
                  </a:cubicBezTo>
                  <a:cubicBezTo>
                    <a:pt x="1130" y="9"/>
                    <a:pt x="1130" y="9"/>
                    <a:pt x="1130" y="9"/>
                  </a:cubicBezTo>
                  <a:cubicBezTo>
                    <a:pt x="1143" y="8"/>
                    <a:pt x="1150" y="10"/>
                    <a:pt x="1160" y="11"/>
                  </a:cubicBezTo>
                  <a:cubicBezTo>
                    <a:pt x="1162" y="9"/>
                    <a:pt x="1162" y="9"/>
                    <a:pt x="1162" y="9"/>
                  </a:cubicBezTo>
                  <a:cubicBezTo>
                    <a:pt x="1174" y="9"/>
                    <a:pt x="1185" y="10"/>
                    <a:pt x="1178" y="13"/>
                  </a:cubicBezTo>
                  <a:cubicBezTo>
                    <a:pt x="1177" y="12"/>
                    <a:pt x="1176" y="12"/>
                    <a:pt x="1173" y="12"/>
                  </a:cubicBezTo>
                  <a:cubicBezTo>
                    <a:pt x="1173" y="12"/>
                    <a:pt x="1172" y="12"/>
                    <a:pt x="1171" y="13"/>
                  </a:cubicBezTo>
                  <a:cubicBezTo>
                    <a:pt x="1171" y="13"/>
                    <a:pt x="1171" y="13"/>
                    <a:pt x="1171" y="13"/>
                  </a:cubicBezTo>
                  <a:cubicBezTo>
                    <a:pt x="1183" y="12"/>
                    <a:pt x="1191" y="12"/>
                    <a:pt x="1192" y="12"/>
                  </a:cubicBezTo>
                  <a:cubicBezTo>
                    <a:pt x="1171" y="15"/>
                    <a:pt x="1191" y="15"/>
                    <a:pt x="1187" y="19"/>
                  </a:cubicBezTo>
                  <a:cubicBezTo>
                    <a:pt x="1209" y="18"/>
                    <a:pt x="1209" y="18"/>
                    <a:pt x="1209" y="18"/>
                  </a:cubicBezTo>
                  <a:cubicBezTo>
                    <a:pt x="1196" y="17"/>
                    <a:pt x="1208" y="16"/>
                    <a:pt x="1213" y="16"/>
                  </a:cubicBezTo>
                  <a:cubicBezTo>
                    <a:pt x="1214" y="17"/>
                    <a:pt x="1230" y="16"/>
                    <a:pt x="1238" y="16"/>
                  </a:cubicBezTo>
                  <a:cubicBezTo>
                    <a:pt x="1237" y="16"/>
                    <a:pt x="1237" y="16"/>
                    <a:pt x="1237" y="16"/>
                  </a:cubicBezTo>
                  <a:cubicBezTo>
                    <a:pt x="1244" y="17"/>
                    <a:pt x="1256" y="17"/>
                    <a:pt x="1265" y="16"/>
                  </a:cubicBezTo>
                  <a:cubicBezTo>
                    <a:pt x="1265" y="15"/>
                    <a:pt x="1276" y="12"/>
                    <a:pt x="1281" y="10"/>
                  </a:cubicBezTo>
                  <a:cubicBezTo>
                    <a:pt x="1266" y="10"/>
                    <a:pt x="1275" y="9"/>
                    <a:pt x="1274" y="8"/>
                  </a:cubicBezTo>
                  <a:cubicBezTo>
                    <a:pt x="1276" y="8"/>
                    <a:pt x="1278" y="8"/>
                    <a:pt x="1279" y="8"/>
                  </a:cubicBezTo>
                  <a:cubicBezTo>
                    <a:pt x="1281" y="7"/>
                    <a:pt x="1276" y="7"/>
                    <a:pt x="1275" y="6"/>
                  </a:cubicBezTo>
                  <a:cubicBezTo>
                    <a:pt x="1259" y="7"/>
                    <a:pt x="1243" y="7"/>
                    <a:pt x="1237" y="10"/>
                  </a:cubicBezTo>
                  <a:cubicBezTo>
                    <a:pt x="1242" y="11"/>
                    <a:pt x="1245" y="9"/>
                    <a:pt x="1250" y="10"/>
                  </a:cubicBezTo>
                  <a:cubicBezTo>
                    <a:pt x="1243" y="12"/>
                    <a:pt x="1232" y="11"/>
                    <a:pt x="1219" y="11"/>
                  </a:cubicBezTo>
                  <a:cubicBezTo>
                    <a:pt x="1215" y="9"/>
                    <a:pt x="1215" y="9"/>
                    <a:pt x="1215" y="9"/>
                  </a:cubicBezTo>
                  <a:cubicBezTo>
                    <a:pt x="1202" y="10"/>
                    <a:pt x="1202" y="10"/>
                    <a:pt x="1202" y="10"/>
                  </a:cubicBezTo>
                  <a:cubicBezTo>
                    <a:pt x="1207" y="9"/>
                    <a:pt x="1204" y="8"/>
                    <a:pt x="1218" y="7"/>
                  </a:cubicBezTo>
                  <a:cubicBezTo>
                    <a:pt x="1216" y="6"/>
                    <a:pt x="1204" y="8"/>
                    <a:pt x="1196" y="7"/>
                  </a:cubicBezTo>
                  <a:cubicBezTo>
                    <a:pt x="1191" y="9"/>
                    <a:pt x="1191" y="9"/>
                    <a:pt x="1191" y="9"/>
                  </a:cubicBezTo>
                  <a:cubicBezTo>
                    <a:pt x="1193" y="8"/>
                    <a:pt x="1175" y="8"/>
                    <a:pt x="1188" y="6"/>
                  </a:cubicBezTo>
                  <a:cubicBezTo>
                    <a:pt x="1209" y="5"/>
                    <a:pt x="1209" y="5"/>
                    <a:pt x="1209" y="5"/>
                  </a:cubicBezTo>
                  <a:cubicBezTo>
                    <a:pt x="1203" y="3"/>
                    <a:pt x="1203" y="3"/>
                    <a:pt x="1203" y="3"/>
                  </a:cubicBezTo>
                  <a:cubicBezTo>
                    <a:pt x="1221" y="3"/>
                    <a:pt x="1221" y="3"/>
                    <a:pt x="1221" y="3"/>
                  </a:cubicBezTo>
                  <a:cubicBezTo>
                    <a:pt x="1216" y="4"/>
                    <a:pt x="1216" y="4"/>
                    <a:pt x="1216" y="4"/>
                  </a:cubicBezTo>
                  <a:cubicBezTo>
                    <a:pt x="1245" y="2"/>
                    <a:pt x="1225" y="8"/>
                    <a:pt x="1254" y="6"/>
                  </a:cubicBezTo>
                  <a:cubicBezTo>
                    <a:pt x="1263" y="3"/>
                    <a:pt x="1272" y="3"/>
                    <a:pt x="1290" y="3"/>
                  </a:cubicBezTo>
                  <a:cubicBezTo>
                    <a:pt x="1277" y="4"/>
                    <a:pt x="1289" y="5"/>
                    <a:pt x="1284" y="7"/>
                  </a:cubicBezTo>
                  <a:cubicBezTo>
                    <a:pt x="1297" y="8"/>
                    <a:pt x="1301" y="6"/>
                    <a:pt x="1308" y="5"/>
                  </a:cubicBezTo>
                  <a:cubicBezTo>
                    <a:pt x="1311" y="6"/>
                    <a:pt x="1314" y="7"/>
                    <a:pt x="1302" y="7"/>
                  </a:cubicBezTo>
                  <a:cubicBezTo>
                    <a:pt x="1301" y="10"/>
                    <a:pt x="1317" y="6"/>
                    <a:pt x="1318" y="9"/>
                  </a:cubicBezTo>
                  <a:cubicBezTo>
                    <a:pt x="1357" y="9"/>
                    <a:pt x="1349" y="0"/>
                    <a:pt x="1394" y="3"/>
                  </a:cubicBezTo>
                  <a:cubicBezTo>
                    <a:pt x="1393" y="5"/>
                    <a:pt x="1393" y="5"/>
                    <a:pt x="1393" y="5"/>
                  </a:cubicBezTo>
                  <a:cubicBezTo>
                    <a:pt x="1421" y="3"/>
                    <a:pt x="1438" y="5"/>
                    <a:pt x="1464" y="4"/>
                  </a:cubicBezTo>
                  <a:cubicBezTo>
                    <a:pt x="1485" y="7"/>
                    <a:pt x="1485" y="7"/>
                    <a:pt x="1485" y="7"/>
                  </a:cubicBezTo>
                  <a:cubicBezTo>
                    <a:pt x="1480" y="7"/>
                    <a:pt x="1468" y="9"/>
                    <a:pt x="1474" y="11"/>
                  </a:cubicBezTo>
                  <a:cubicBezTo>
                    <a:pt x="1463" y="8"/>
                    <a:pt x="1453" y="9"/>
                    <a:pt x="1442" y="7"/>
                  </a:cubicBezTo>
                  <a:cubicBezTo>
                    <a:pt x="1441" y="8"/>
                    <a:pt x="1445" y="9"/>
                    <a:pt x="1447" y="9"/>
                  </a:cubicBezTo>
                  <a:cubicBezTo>
                    <a:pt x="1440" y="9"/>
                    <a:pt x="1437" y="8"/>
                    <a:pt x="1428" y="8"/>
                  </a:cubicBezTo>
                  <a:cubicBezTo>
                    <a:pt x="1429" y="9"/>
                    <a:pt x="1438" y="10"/>
                    <a:pt x="1431" y="10"/>
                  </a:cubicBezTo>
                  <a:cubicBezTo>
                    <a:pt x="1419" y="8"/>
                    <a:pt x="1419" y="8"/>
                    <a:pt x="1419" y="8"/>
                  </a:cubicBezTo>
                  <a:cubicBezTo>
                    <a:pt x="1404" y="9"/>
                    <a:pt x="1412" y="13"/>
                    <a:pt x="1393" y="12"/>
                  </a:cubicBezTo>
                  <a:cubicBezTo>
                    <a:pt x="1396" y="10"/>
                    <a:pt x="1403" y="8"/>
                    <a:pt x="1411" y="7"/>
                  </a:cubicBezTo>
                  <a:cubicBezTo>
                    <a:pt x="1402" y="7"/>
                    <a:pt x="1422" y="6"/>
                    <a:pt x="1414" y="5"/>
                  </a:cubicBezTo>
                  <a:cubicBezTo>
                    <a:pt x="1402" y="8"/>
                    <a:pt x="1396" y="6"/>
                    <a:pt x="1380" y="7"/>
                  </a:cubicBezTo>
                  <a:cubicBezTo>
                    <a:pt x="1382" y="7"/>
                    <a:pt x="1382" y="6"/>
                    <a:pt x="1386" y="6"/>
                  </a:cubicBezTo>
                  <a:cubicBezTo>
                    <a:pt x="1363" y="5"/>
                    <a:pt x="1363" y="5"/>
                    <a:pt x="1363" y="5"/>
                  </a:cubicBezTo>
                  <a:cubicBezTo>
                    <a:pt x="1368" y="7"/>
                    <a:pt x="1343" y="7"/>
                    <a:pt x="1345" y="9"/>
                  </a:cubicBezTo>
                  <a:cubicBezTo>
                    <a:pt x="1370" y="10"/>
                    <a:pt x="1363" y="9"/>
                    <a:pt x="1392" y="10"/>
                  </a:cubicBezTo>
                  <a:cubicBezTo>
                    <a:pt x="1384" y="10"/>
                    <a:pt x="1373" y="13"/>
                    <a:pt x="1368" y="15"/>
                  </a:cubicBezTo>
                  <a:cubicBezTo>
                    <a:pt x="1368" y="15"/>
                    <a:pt x="1368" y="15"/>
                    <a:pt x="1367" y="15"/>
                  </a:cubicBezTo>
                  <a:cubicBezTo>
                    <a:pt x="1362" y="17"/>
                    <a:pt x="1367" y="17"/>
                    <a:pt x="1367" y="21"/>
                  </a:cubicBezTo>
                  <a:cubicBezTo>
                    <a:pt x="1380" y="18"/>
                    <a:pt x="1389" y="21"/>
                    <a:pt x="1404" y="19"/>
                  </a:cubicBezTo>
                  <a:cubicBezTo>
                    <a:pt x="1407" y="17"/>
                    <a:pt x="1395" y="16"/>
                    <a:pt x="1387" y="17"/>
                  </a:cubicBezTo>
                  <a:cubicBezTo>
                    <a:pt x="1401" y="16"/>
                    <a:pt x="1401" y="16"/>
                    <a:pt x="1401" y="16"/>
                  </a:cubicBezTo>
                  <a:cubicBezTo>
                    <a:pt x="1398" y="17"/>
                    <a:pt x="1398" y="17"/>
                    <a:pt x="1398" y="17"/>
                  </a:cubicBezTo>
                  <a:cubicBezTo>
                    <a:pt x="1433" y="17"/>
                    <a:pt x="1433" y="17"/>
                    <a:pt x="1433" y="17"/>
                  </a:cubicBezTo>
                  <a:cubicBezTo>
                    <a:pt x="1426" y="17"/>
                    <a:pt x="1424" y="19"/>
                    <a:pt x="1421" y="19"/>
                  </a:cubicBezTo>
                  <a:cubicBezTo>
                    <a:pt x="1425" y="20"/>
                    <a:pt x="1430" y="20"/>
                    <a:pt x="1434" y="21"/>
                  </a:cubicBezTo>
                  <a:cubicBezTo>
                    <a:pt x="1433" y="19"/>
                    <a:pt x="1434" y="17"/>
                    <a:pt x="1438" y="17"/>
                  </a:cubicBezTo>
                  <a:cubicBezTo>
                    <a:pt x="1460" y="18"/>
                    <a:pt x="1473" y="20"/>
                    <a:pt x="1481" y="22"/>
                  </a:cubicBezTo>
                  <a:cubicBezTo>
                    <a:pt x="1482" y="22"/>
                    <a:pt x="1483" y="22"/>
                    <a:pt x="1484" y="22"/>
                  </a:cubicBezTo>
                  <a:cubicBezTo>
                    <a:pt x="1480" y="20"/>
                    <a:pt x="1499" y="18"/>
                    <a:pt x="1506" y="16"/>
                  </a:cubicBezTo>
                  <a:cubicBezTo>
                    <a:pt x="1506" y="18"/>
                    <a:pt x="1518" y="17"/>
                    <a:pt x="1524" y="18"/>
                  </a:cubicBezTo>
                  <a:cubicBezTo>
                    <a:pt x="1528" y="16"/>
                    <a:pt x="1523" y="13"/>
                    <a:pt x="1515" y="11"/>
                  </a:cubicBezTo>
                  <a:cubicBezTo>
                    <a:pt x="1500" y="13"/>
                    <a:pt x="1507" y="13"/>
                    <a:pt x="1500" y="16"/>
                  </a:cubicBezTo>
                  <a:cubicBezTo>
                    <a:pt x="1476" y="18"/>
                    <a:pt x="1476" y="18"/>
                    <a:pt x="1476" y="18"/>
                  </a:cubicBezTo>
                  <a:cubicBezTo>
                    <a:pt x="1481" y="16"/>
                    <a:pt x="1481" y="16"/>
                    <a:pt x="1481" y="16"/>
                  </a:cubicBezTo>
                  <a:cubicBezTo>
                    <a:pt x="1469" y="15"/>
                    <a:pt x="1457" y="18"/>
                    <a:pt x="1458" y="15"/>
                  </a:cubicBezTo>
                  <a:cubicBezTo>
                    <a:pt x="1465" y="14"/>
                    <a:pt x="1475" y="15"/>
                    <a:pt x="1481" y="13"/>
                  </a:cubicBezTo>
                  <a:cubicBezTo>
                    <a:pt x="1473" y="12"/>
                    <a:pt x="1473" y="12"/>
                    <a:pt x="1473" y="12"/>
                  </a:cubicBezTo>
                  <a:cubicBezTo>
                    <a:pt x="1488" y="10"/>
                    <a:pt x="1481" y="14"/>
                    <a:pt x="1498" y="13"/>
                  </a:cubicBezTo>
                  <a:cubicBezTo>
                    <a:pt x="1491" y="11"/>
                    <a:pt x="1499" y="13"/>
                    <a:pt x="1507" y="11"/>
                  </a:cubicBezTo>
                  <a:cubicBezTo>
                    <a:pt x="1501" y="10"/>
                    <a:pt x="1477" y="12"/>
                    <a:pt x="1482" y="8"/>
                  </a:cubicBezTo>
                  <a:cubicBezTo>
                    <a:pt x="1491" y="6"/>
                    <a:pt x="1511" y="12"/>
                    <a:pt x="1523" y="9"/>
                  </a:cubicBezTo>
                  <a:cubicBezTo>
                    <a:pt x="1523" y="9"/>
                    <a:pt x="1523" y="9"/>
                    <a:pt x="1523" y="9"/>
                  </a:cubicBezTo>
                  <a:cubicBezTo>
                    <a:pt x="1540" y="10"/>
                    <a:pt x="1546" y="8"/>
                    <a:pt x="1552" y="6"/>
                  </a:cubicBezTo>
                  <a:cubicBezTo>
                    <a:pt x="1560" y="7"/>
                    <a:pt x="1570" y="6"/>
                    <a:pt x="1578" y="6"/>
                  </a:cubicBezTo>
                  <a:cubicBezTo>
                    <a:pt x="1578" y="7"/>
                    <a:pt x="1578" y="7"/>
                    <a:pt x="1578" y="7"/>
                  </a:cubicBezTo>
                  <a:cubicBezTo>
                    <a:pt x="1589" y="6"/>
                    <a:pt x="1589" y="6"/>
                    <a:pt x="1589" y="6"/>
                  </a:cubicBezTo>
                  <a:cubicBezTo>
                    <a:pt x="1584" y="8"/>
                    <a:pt x="1576" y="6"/>
                    <a:pt x="1566" y="6"/>
                  </a:cubicBezTo>
                  <a:cubicBezTo>
                    <a:pt x="1567" y="8"/>
                    <a:pt x="1567" y="8"/>
                    <a:pt x="1567" y="8"/>
                  </a:cubicBezTo>
                  <a:cubicBezTo>
                    <a:pt x="1556" y="6"/>
                    <a:pt x="1549" y="10"/>
                    <a:pt x="1540" y="11"/>
                  </a:cubicBezTo>
                  <a:cubicBezTo>
                    <a:pt x="1553" y="10"/>
                    <a:pt x="1576" y="12"/>
                    <a:pt x="1578" y="8"/>
                  </a:cubicBezTo>
                  <a:cubicBezTo>
                    <a:pt x="1586" y="10"/>
                    <a:pt x="1586" y="10"/>
                    <a:pt x="1586" y="10"/>
                  </a:cubicBezTo>
                  <a:cubicBezTo>
                    <a:pt x="1590" y="9"/>
                    <a:pt x="1590" y="9"/>
                    <a:pt x="1590" y="9"/>
                  </a:cubicBezTo>
                  <a:cubicBezTo>
                    <a:pt x="1596" y="11"/>
                    <a:pt x="1590" y="13"/>
                    <a:pt x="1579" y="13"/>
                  </a:cubicBezTo>
                  <a:cubicBezTo>
                    <a:pt x="1577" y="13"/>
                    <a:pt x="1576" y="13"/>
                    <a:pt x="1576" y="12"/>
                  </a:cubicBezTo>
                  <a:cubicBezTo>
                    <a:pt x="1571" y="13"/>
                    <a:pt x="1566" y="15"/>
                    <a:pt x="1554" y="14"/>
                  </a:cubicBezTo>
                  <a:cubicBezTo>
                    <a:pt x="1560" y="13"/>
                    <a:pt x="1560" y="13"/>
                    <a:pt x="1560" y="13"/>
                  </a:cubicBezTo>
                  <a:cubicBezTo>
                    <a:pt x="1545" y="13"/>
                    <a:pt x="1530" y="14"/>
                    <a:pt x="1525" y="16"/>
                  </a:cubicBezTo>
                  <a:cubicBezTo>
                    <a:pt x="1548" y="17"/>
                    <a:pt x="1570" y="17"/>
                    <a:pt x="1591" y="17"/>
                  </a:cubicBezTo>
                  <a:cubicBezTo>
                    <a:pt x="1598" y="12"/>
                    <a:pt x="1605" y="10"/>
                    <a:pt x="1608" y="6"/>
                  </a:cubicBezTo>
                  <a:cubicBezTo>
                    <a:pt x="1622" y="5"/>
                    <a:pt x="1642" y="4"/>
                    <a:pt x="1654" y="6"/>
                  </a:cubicBezTo>
                  <a:cubicBezTo>
                    <a:pt x="1653" y="7"/>
                    <a:pt x="1653" y="7"/>
                    <a:pt x="1653" y="7"/>
                  </a:cubicBezTo>
                  <a:cubicBezTo>
                    <a:pt x="1659" y="7"/>
                    <a:pt x="1665" y="7"/>
                    <a:pt x="1669" y="6"/>
                  </a:cubicBezTo>
                  <a:cubicBezTo>
                    <a:pt x="1676" y="7"/>
                    <a:pt x="1665" y="9"/>
                    <a:pt x="1669" y="9"/>
                  </a:cubicBezTo>
                  <a:cubicBezTo>
                    <a:pt x="1690" y="8"/>
                    <a:pt x="1690" y="8"/>
                    <a:pt x="1690" y="8"/>
                  </a:cubicBezTo>
                  <a:cubicBezTo>
                    <a:pt x="1689" y="10"/>
                    <a:pt x="1671" y="10"/>
                    <a:pt x="1663" y="10"/>
                  </a:cubicBezTo>
                  <a:cubicBezTo>
                    <a:pt x="1665" y="10"/>
                    <a:pt x="1668" y="9"/>
                    <a:pt x="1667" y="9"/>
                  </a:cubicBezTo>
                  <a:cubicBezTo>
                    <a:pt x="1657" y="8"/>
                    <a:pt x="1640" y="11"/>
                    <a:pt x="1636" y="9"/>
                  </a:cubicBezTo>
                  <a:cubicBezTo>
                    <a:pt x="1631" y="9"/>
                    <a:pt x="1645" y="7"/>
                    <a:pt x="1629" y="7"/>
                  </a:cubicBezTo>
                  <a:cubicBezTo>
                    <a:pt x="1619" y="6"/>
                    <a:pt x="1615" y="8"/>
                    <a:pt x="1614" y="9"/>
                  </a:cubicBezTo>
                  <a:cubicBezTo>
                    <a:pt x="1614" y="10"/>
                    <a:pt x="1631" y="10"/>
                    <a:pt x="1625" y="12"/>
                  </a:cubicBezTo>
                  <a:cubicBezTo>
                    <a:pt x="1633" y="11"/>
                    <a:pt x="1636" y="10"/>
                    <a:pt x="1647" y="11"/>
                  </a:cubicBezTo>
                  <a:cubicBezTo>
                    <a:pt x="1639" y="11"/>
                    <a:pt x="1628" y="13"/>
                    <a:pt x="1623" y="12"/>
                  </a:cubicBezTo>
                  <a:cubicBezTo>
                    <a:pt x="1607" y="14"/>
                    <a:pt x="1610" y="19"/>
                    <a:pt x="1617" y="19"/>
                  </a:cubicBezTo>
                  <a:cubicBezTo>
                    <a:pt x="1616" y="17"/>
                    <a:pt x="1647" y="17"/>
                    <a:pt x="1626" y="15"/>
                  </a:cubicBezTo>
                  <a:cubicBezTo>
                    <a:pt x="1635" y="13"/>
                    <a:pt x="1652" y="13"/>
                    <a:pt x="1665" y="12"/>
                  </a:cubicBezTo>
                  <a:cubicBezTo>
                    <a:pt x="1664" y="12"/>
                    <a:pt x="1664" y="12"/>
                    <a:pt x="1664" y="12"/>
                  </a:cubicBezTo>
                  <a:cubicBezTo>
                    <a:pt x="1679" y="12"/>
                    <a:pt x="1679" y="12"/>
                    <a:pt x="1679" y="12"/>
                  </a:cubicBezTo>
                  <a:cubicBezTo>
                    <a:pt x="1677" y="12"/>
                    <a:pt x="1672" y="13"/>
                    <a:pt x="1672" y="14"/>
                  </a:cubicBezTo>
                  <a:cubicBezTo>
                    <a:pt x="1694" y="11"/>
                    <a:pt x="1694" y="11"/>
                    <a:pt x="1694" y="11"/>
                  </a:cubicBezTo>
                  <a:cubicBezTo>
                    <a:pt x="1682" y="13"/>
                    <a:pt x="1701" y="12"/>
                    <a:pt x="1706" y="13"/>
                  </a:cubicBezTo>
                  <a:cubicBezTo>
                    <a:pt x="1709" y="11"/>
                    <a:pt x="1717" y="10"/>
                    <a:pt x="1709" y="9"/>
                  </a:cubicBezTo>
                  <a:cubicBezTo>
                    <a:pt x="1700" y="8"/>
                    <a:pt x="1704" y="10"/>
                    <a:pt x="1696" y="10"/>
                  </a:cubicBezTo>
                  <a:cubicBezTo>
                    <a:pt x="1707" y="8"/>
                    <a:pt x="1707" y="8"/>
                    <a:pt x="1707" y="8"/>
                  </a:cubicBezTo>
                  <a:cubicBezTo>
                    <a:pt x="1708" y="8"/>
                    <a:pt x="1708" y="8"/>
                    <a:pt x="1708" y="8"/>
                  </a:cubicBezTo>
                  <a:cubicBezTo>
                    <a:pt x="1715" y="6"/>
                    <a:pt x="1715" y="6"/>
                    <a:pt x="1715" y="6"/>
                  </a:cubicBezTo>
                  <a:cubicBezTo>
                    <a:pt x="1731" y="6"/>
                    <a:pt x="1708" y="11"/>
                    <a:pt x="1728" y="9"/>
                  </a:cubicBezTo>
                  <a:cubicBezTo>
                    <a:pt x="1726" y="6"/>
                    <a:pt x="1726" y="6"/>
                    <a:pt x="1726" y="6"/>
                  </a:cubicBezTo>
                  <a:cubicBezTo>
                    <a:pt x="1749" y="6"/>
                    <a:pt x="1779" y="9"/>
                    <a:pt x="1795" y="8"/>
                  </a:cubicBezTo>
                  <a:cubicBezTo>
                    <a:pt x="1791" y="10"/>
                    <a:pt x="1789" y="12"/>
                    <a:pt x="1795" y="14"/>
                  </a:cubicBezTo>
                  <a:cubicBezTo>
                    <a:pt x="1788" y="13"/>
                    <a:pt x="1774" y="14"/>
                    <a:pt x="1763" y="14"/>
                  </a:cubicBezTo>
                  <a:cubicBezTo>
                    <a:pt x="1762" y="13"/>
                    <a:pt x="1776" y="10"/>
                    <a:pt x="1787" y="11"/>
                  </a:cubicBezTo>
                  <a:cubicBezTo>
                    <a:pt x="1782" y="6"/>
                    <a:pt x="1759" y="14"/>
                    <a:pt x="1758" y="9"/>
                  </a:cubicBezTo>
                  <a:cubicBezTo>
                    <a:pt x="1730" y="8"/>
                    <a:pt x="1737" y="14"/>
                    <a:pt x="1713" y="11"/>
                  </a:cubicBezTo>
                  <a:cubicBezTo>
                    <a:pt x="1713" y="13"/>
                    <a:pt x="1707" y="12"/>
                    <a:pt x="1705" y="14"/>
                  </a:cubicBezTo>
                  <a:cubicBezTo>
                    <a:pt x="1712" y="17"/>
                    <a:pt x="1737" y="14"/>
                    <a:pt x="1753" y="15"/>
                  </a:cubicBezTo>
                  <a:cubicBezTo>
                    <a:pt x="1751" y="15"/>
                    <a:pt x="1748" y="15"/>
                    <a:pt x="1747" y="16"/>
                  </a:cubicBezTo>
                  <a:cubicBezTo>
                    <a:pt x="1759" y="16"/>
                    <a:pt x="1763" y="16"/>
                    <a:pt x="1771" y="15"/>
                  </a:cubicBezTo>
                  <a:cubicBezTo>
                    <a:pt x="1770" y="15"/>
                    <a:pt x="1770" y="15"/>
                    <a:pt x="1770" y="15"/>
                  </a:cubicBezTo>
                  <a:cubicBezTo>
                    <a:pt x="1783" y="13"/>
                    <a:pt x="1778" y="16"/>
                    <a:pt x="1786" y="17"/>
                  </a:cubicBezTo>
                  <a:cubicBezTo>
                    <a:pt x="1789" y="17"/>
                    <a:pt x="1800" y="18"/>
                    <a:pt x="1799" y="16"/>
                  </a:cubicBezTo>
                  <a:cubicBezTo>
                    <a:pt x="1813" y="18"/>
                    <a:pt x="1813" y="18"/>
                    <a:pt x="1813" y="18"/>
                  </a:cubicBezTo>
                  <a:cubicBezTo>
                    <a:pt x="1812" y="16"/>
                    <a:pt x="1812" y="16"/>
                    <a:pt x="1812" y="16"/>
                  </a:cubicBezTo>
                  <a:cubicBezTo>
                    <a:pt x="1820" y="16"/>
                    <a:pt x="1822" y="17"/>
                    <a:pt x="1830" y="16"/>
                  </a:cubicBezTo>
                  <a:cubicBezTo>
                    <a:pt x="1830" y="14"/>
                    <a:pt x="1830" y="14"/>
                    <a:pt x="1830" y="14"/>
                  </a:cubicBezTo>
                  <a:cubicBezTo>
                    <a:pt x="1810" y="13"/>
                    <a:pt x="1810" y="13"/>
                    <a:pt x="1810" y="13"/>
                  </a:cubicBezTo>
                  <a:cubicBezTo>
                    <a:pt x="1820" y="12"/>
                    <a:pt x="1813" y="11"/>
                    <a:pt x="1824" y="10"/>
                  </a:cubicBezTo>
                  <a:cubicBezTo>
                    <a:pt x="1811" y="13"/>
                    <a:pt x="1833" y="12"/>
                    <a:pt x="1834" y="14"/>
                  </a:cubicBezTo>
                  <a:cubicBezTo>
                    <a:pt x="1842" y="12"/>
                    <a:pt x="1842" y="12"/>
                    <a:pt x="1842" y="12"/>
                  </a:cubicBezTo>
                  <a:cubicBezTo>
                    <a:pt x="1840" y="13"/>
                    <a:pt x="1840" y="13"/>
                    <a:pt x="1840" y="13"/>
                  </a:cubicBezTo>
                  <a:cubicBezTo>
                    <a:pt x="1847" y="14"/>
                    <a:pt x="1848" y="12"/>
                    <a:pt x="1855" y="12"/>
                  </a:cubicBezTo>
                  <a:cubicBezTo>
                    <a:pt x="1846" y="11"/>
                    <a:pt x="1841" y="10"/>
                    <a:pt x="1829" y="11"/>
                  </a:cubicBezTo>
                  <a:cubicBezTo>
                    <a:pt x="1838" y="10"/>
                    <a:pt x="1854" y="9"/>
                    <a:pt x="1858" y="9"/>
                  </a:cubicBezTo>
                  <a:cubicBezTo>
                    <a:pt x="1867" y="8"/>
                    <a:pt x="1873" y="9"/>
                    <a:pt x="1881" y="10"/>
                  </a:cubicBezTo>
                  <a:cubicBezTo>
                    <a:pt x="1865" y="11"/>
                    <a:pt x="1886" y="16"/>
                    <a:pt x="1855" y="15"/>
                  </a:cubicBezTo>
                  <a:cubicBezTo>
                    <a:pt x="1856" y="14"/>
                    <a:pt x="1858" y="14"/>
                    <a:pt x="1859" y="15"/>
                  </a:cubicBezTo>
                  <a:cubicBezTo>
                    <a:pt x="1855" y="12"/>
                    <a:pt x="1840" y="15"/>
                    <a:pt x="1834" y="16"/>
                  </a:cubicBezTo>
                  <a:cubicBezTo>
                    <a:pt x="1835" y="17"/>
                    <a:pt x="1828" y="18"/>
                    <a:pt x="1840" y="19"/>
                  </a:cubicBezTo>
                  <a:cubicBezTo>
                    <a:pt x="1836" y="18"/>
                    <a:pt x="1850" y="15"/>
                    <a:pt x="1862" y="16"/>
                  </a:cubicBezTo>
                  <a:cubicBezTo>
                    <a:pt x="1860" y="20"/>
                    <a:pt x="1860" y="20"/>
                    <a:pt x="1860" y="20"/>
                  </a:cubicBezTo>
                  <a:cubicBezTo>
                    <a:pt x="1877" y="20"/>
                    <a:pt x="1877" y="20"/>
                    <a:pt x="1877" y="20"/>
                  </a:cubicBezTo>
                  <a:cubicBezTo>
                    <a:pt x="1875" y="20"/>
                    <a:pt x="1875" y="20"/>
                    <a:pt x="1875" y="20"/>
                  </a:cubicBezTo>
                  <a:cubicBezTo>
                    <a:pt x="1881" y="22"/>
                    <a:pt x="1893" y="20"/>
                    <a:pt x="1904" y="21"/>
                  </a:cubicBezTo>
                  <a:cubicBezTo>
                    <a:pt x="1913" y="20"/>
                    <a:pt x="1944" y="21"/>
                    <a:pt x="1931" y="17"/>
                  </a:cubicBezTo>
                  <a:cubicBezTo>
                    <a:pt x="1941" y="19"/>
                    <a:pt x="1950" y="17"/>
                    <a:pt x="1961" y="16"/>
                  </a:cubicBezTo>
                  <a:cubicBezTo>
                    <a:pt x="1947" y="15"/>
                    <a:pt x="1947" y="15"/>
                    <a:pt x="1947" y="15"/>
                  </a:cubicBezTo>
                  <a:cubicBezTo>
                    <a:pt x="1964" y="13"/>
                    <a:pt x="1959" y="14"/>
                    <a:pt x="1972" y="10"/>
                  </a:cubicBezTo>
                  <a:cubicBezTo>
                    <a:pt x="1974" y="11"/>
                    <a:pt x="1977" y="12"/>
                    <a:pt x="1974" y="13"/>
                  </a:cubicBezTo>
                  <a:cubicBezTo>
                    <a:pt x="1996" y="13"/>
                    <a:pt x="2028" y="14"/>
                    <a:pt x="2041" y="11"/>
                  </a:cubicBezTo>
                  <a:cubicBezTo>
                    <a:pt x="2057" y="11"/>
                    <a:pt x="2059" y="15"/>
                    <a:pt x="2081" y="14"/>
                  </a:cubicBezTo>
                  <a:cubicBezTo>
                    <a:pt x="2086" y="13"/>
                    <a:pt x="2078" y="11"/>
                    <a:pt x="2092" y="12"/>
                  </a:cubicBezTo>
                  <a:cubicBezTo>
                    <a:pt x="2093" y="12"/>
                    <a:pt x="2078" y="14"/>
                    <a:pt x="2094" y="14"/>
                  </a:cubicBezTo>
                  <a:cubicBezTo>
                    <a:pt x="2106" y="11"/>
                    <a:pt x="2121" y="15"/>
                    <a:pt x="2136" y="13"/>
                  </a:cubicBezTo>
                  <a:cubicBezTo>
                    <a:pt x="2144" y="14"/>
                    <a:pt x="2158" y="14"/>
                    <a:pt x="2155" y="16"/>
                  </a:cubicBezTo>
                  <a:cubicBezTo>
                    <a:pt x="2143" y="15"/>
                    <a:pt x="2125" y="16"/>
                    <a:pt x="2122" y="17"/>
                  </a:cubicBezTo>
                  <a:cubicBezTo>
                    <a:pt x="2124" y="15"/>
                    <a:pt x="2113" y="15"/>
                    <a:pt x="2123" y="15"/>
                  </a:cubicBezTo>
                  <a:cubicBezTo>
                    <a:pt x="2104" y="13"/>
                    <a:pt x="2110" y="16"/>
                    <a:pt x="2093" y="15"/>
                  </a:cubicBezTo>
                  <a:cubicBezTo>
                    <a:pt x="2092" y="16"/>
                    <a:pt x="2102" y="17"/>
                    <a:pt x="2106" y="16"/>
                  </a:cubicBezTo>
                  <a:cubicBezTo>
                    <a:pt x="2106" y="19"/>
                    <a:pt x="2072" y="18"/>
                    <a:pt x="2087" y="21"/>
                  </a:cubicBezTo>
                  <a:cubicBezTo>
                    <a:pt x="2105" y="21"/>
                    <a:pt x="2111" y="15"/>
                    <a:pt x="2127" y="18"/>
                  </a:cubicBezTo>
                  <a:cubicBezTo>
                    <a:pt x="2120" y="20"/>
                    <a:pt x="2110" y="19"/>
                    <a:pt x="2102" y="21"/>
                  </a:cubicBezTo>
                  <a:cubicBezTo>
                    <a:pt x="2115" y="23"/>
                    <a:pt x="2115" y="23"/>
                    <a:pt x="2115" y="23"/>
                  </a:cubicBezTo>
                  <a:cubicBezTo>
                    <a:pt x="2125" y="21"/>
                    <a:pt x="2125" y="21"/>
                    <a:pt x="2125" y="21"/>
                  </a:cubicBezTo>
                  <a:cubicBezTo>
                    <a:pt x="2124" y="21"/>
                    <a:pt x="2124" y="21"/>
                    <a:pt x="2124" y="21"/>
                  </a:cubicBezTo>
                  <a:cubicBezTo>
                    <a:pt x="2147" y="23"/>
                    <a:pt x="2145" y="18"/>
                    <a:pt x="2166" y="17"/>
                  </a:cubicBezTo>
                  <a:cubicBezTo>
                    <a:pt x="2154" y="15"/>
                    <a:pt x="2169" y="12"/>
                    <a:pt x="2160" y="11"/>
                  </a:cubicBezTo>
                  <a:cubicBezTo>
                    <a:pt x="2173" y="10"/>
                    <a:pt x="2183" y="11"/>
                    <a:pt x="2184" y="14"/>
                  </a:cubicBezTo>
                  <a:cubicBezTo>
                    <a:pt x="2158" y="16"/>
                    <a:pt x="2182" y="16"/>
                    <a:pt x="2158" y="19"/>
                  </a:cubicBezTo>
                  <a:cubicBezTo>
                    <a:pt x="2162" y="20"/>
                    <a:pt x="2153" y="23"/>
                    <a:pt x="2167" y="24"/>
                  </a:cubicBezTo>
                  <a:cubicBezTo>
                    <a:pt x="2183" y="22"/>
                    <a:pt x="2162" y="21"/>
                    <a:pt x="2178" y="20"/>
                  </a:cubicBezTo>
                  <a:cubicBezTo>
                    <a:pt x="2179" y="21"/>
                    <a:pt x="2180" y="21"/>
                    <a:pt x="2179" y="21"/>
                  </a:cubicBezTo>
                  <a:cubicBezTo>
                    <a:pt x="2187" y="20"/>
                    <a:pt x="2188" y="22"/>
                    <a:pt x="2197" y="20"/>
                  </a:cubicBezTo>
                  <a:cubicBezTo>
                    <a:pt x="2195" y="21"/>
                    <a:pt x="2195" y="21"/>
                    <a:pt x="2195" y="21"/>
                  </a:cubicBezTo>
                  <a:cubicBezTo>
                    <a:pt x="2205" y="22"/>
                    <a:pt x="2206" y="19"/>
                    <a:pt x="2216" y="21"/>
                  </a:cubicBezTo>
                  <a:cubicBezTo>
                    <a:pt x="2212" y="19"/>
                    <a:pt x="2222" y="19"/>
                    <a:pt x="2228" y="18"/>
                  </a:cubicBezTo>
                  <a:cubicBezTo>
                    <a:pt x="2218" y="17"/>
                    <a:pt x="2213" y="14"/>
                    <a:pt x="2195" y="14"/>
                  </a:cubicBezTo>
                  <a:cubicBezTo>
                    <a:pt x="2192" y="16"/>
                    <a:pt x="2194" y="17"/>
                    <a:pt x="2186" y="17"/>
                  </a:cubicBezTo>
                  <a:cubicBezTo>
                    <a:pt x="2198" y="17"/>
                    <a:pt x="2198" y="17"/>
                    <a:pt x="2198" y="17"/>
                  </a:cubicBezTo>
                  <a:cubicBezTo>
                    <a:pt x="2196" y="18"/>
                    <a:pt x="2194" y="18"/>
                    <a:pt x="2191" y="18"/>
                  </a:cubicBezTo>
                  <a:cubicBezTo>
                    <a:pt x="2179" y="17"/>
                    <a:pt x="2179" y="17"/>
                    <a:pt x="2179" y="17"/>
                  </a:cubicBezTo>
                  <a:cubicBezTo>
                    <a:pt x="2194" y="16"/>
                    <a:pt x="2187" y="15"/>
                    <a:pt x="2194" y="13"/>
                  </a:cubicBezTo>
                  <a:cubicBezTo>
                    <a:pt x="2207" y="14"/>
                    <a:pt x="2205" y="12"/>
                    <a:pt x="2214" y="13"/>
                  </a:cubicBezTo>
                  <a:cubicBezTo>
                    <a:pt x="2213" y="15"/>
                    <a:pt x="2240" y="17"/>
                    <a:pt x="2255" y="19"/>
                  </a:cubicBezTo>
                  <a:cubicBezTo>
                    <a:pt x="2253" y="18"/>
                    <a:pt x="2250" y="18"/>
                    <a:pt x="2248" y="18"/>
                  </a:cubicBezTo>
                  <a:cubicBezTo>
                    <a:pt x="2237" y="20"/>
                    <a:pt x="2256" y="20"/>
                    <a:pt x="2256" y="21"/>
                  </a:cubicBezTo>
                  <a:cubicBezTo>
                    <a:pt x="2265" y="20"/>
                    <a:pt x="2265" y="20"/>
                    <a:pt x="2265" y="20"/>
                  </a:cubicBezTo>
                  <a:cubicBezTo>
                    <a:pt x="2263" y="20"/>
                    <a:pt x="2261" y="21"/>
                    <a:pt x="2264" y="21"/>
                  </a:cubicBezTo>
                  <a:cubicBezTo>
                    <a:pt x="2276" y="20"/>
                    <a:pt x="2275" y="18"/>
                    <a:pt x="2286" y="18"/>
                  </a:cubicBezTo>
                  <a:cubicBezTo>
                    <a:pt x="2287" y="19"/>
                    <a:pt x="2278" y="21"/>
                    <a:pt x="2285" y="22"/>
                  </a:cubicBezTo>
                  <a:cubicBezTo>
                    <a:pt x="2287" y="23"/>
                    <a:pt x="2295" y="26"/>
                    <a:pt x="2309" y="25"/>
                  </a:cubicBezTo>
                  <a:cubicBezTo>
                    <a:pt x="2311" y="24"/>
                    <a:pt x="2314" y="24"/>
                    <a:pt x="2319" y="24"/>
                  </a:cubicBezTo>
                  <a:cubicBezTo>
                    <a:pt x="2318" y="24"/>
                    <a:pt x="2317" y="24"/>
                    <a:pt x="2317" y="24"/>
                  </a:cubicBezTo>
                  <a:cubicBezTo>
                    <a:pt x="2327" y="25"/>
                    <a:pt x="2327" y="25"/>
                    <a:pt x="2327" y="25"/>
                  </a:cubicBezTo>
                  <a:cubicBezTo>
                    <a:pt x="2319" y="28"/>
                    <a:pt x="2310" y="24"/>
                    <a:pt x="2302" y="27"/>
                  </a:cubicBezTo>
                  <a:cubicBezTo>
                    <a:pt x="2301" y="29"/>
                    <a:pt x="2301" y="29"/>
                    <a:pt x="2301" y="29"/>
                  </a:cubicBezTo>
                  <a:cubicBezTo>
                    <a:pt x="2294" y="29"/>
                    <a:pt x="2285" y="30"/>
                    <a:pt x="2281" y="31"/>
                  </a:cubicBezTo>
                  <a:cubicBezTo>
                    <a:pt x="2291" y="31"/>
                    <a:pt x="2293" y="30"/>
                    <a:pt x="2305" y="30"/>
                  </a:cubicBezTo>
                  <a:cubicBezTo>
                    <a:pt x="2306" y="31"/>
                    <a:pt x="2298" y="32"/>
                    <a:pt x="2297" y="32"/>
                  </a:cubicBezTo>
                  <a:cubicBezTo>
                    <a:pt x="2299" y="31"/>
                    <a:pt x="2299" y="31"/>
                    <a:pt x="2299" y="31"/>
                  </a:cubicBezTo>
                  <a:cubicBezTo>
                    <a:pt x="2285" y="30"/>
                    <a:pt x="2279" y="33"/>
                    <a:pt x="2262" y="33"/>
                  </a:cubicBezTo>
                  <a:cubicBezTo>
                    <a:pt x="2260" y="33"/>
                    <a:pt x="2261" y="33"/>
                    <a:pt x="2262" y="32"/>
                  </a:cubicBezTo>
                  <a:cubicBezTo>
                    <a:pt x="2248" y="34"/>
                    <a:pt x="2235" y="32"/>
                    <a:pt x="2222" y="34"/>
                  </a:cubicBezTo>
                  <a:cubicBezTo>
                    <a:pt x="2226" y="33"/>
                    <a:pt x="2226" y="33"/>
                    <a:pt x="2226" y="33"/>
                  </a:cubicBezTo>
                  <a:cubicBezTo>
                    <a:pt x="2217" y="34"/>
                    <a:pt x="2200" y="36"/>
                    <a:pt x="2182" y="38"/>
                  </a:cubicBezTo>
                  <a:cubicBezTo>
                    <a:pt x="2182" y="39"/>
                    <a:pt x="2182" y="39"/>
                    <a:pt x="2182" y="39"/>
                  </a:cubicBezTo>
                  <a:cubicBezTo>
                    <a:pt x="2184" y="39"/>
                    <a:pt x="2178" y="39"/>
                    <a:pt x="2174" y="39"/>
                  </a:cubicBezTo>
                  <a:cubicBezTo>
                    <a:pt x="2174" y="39"/>
                    <a:pt x="2174" y="39"/>
                    <a:pt x="2174" y="39"/>
                  </a:cubicBezTo>
                  <a:cubicBezTo>
                    <a:pt x="2165" y="40"/>
                    <a:pt x="2157" y="41"/>
                    <a:pt x="2150" y="42"/>
                  </a:cubicBezTo>
                  <a:cubicBezTo>
                    <a:pt x="2152" y="42"/>
                    <a:pt x="2155" y="43"/>
                    <a:pt x="2158" y="43"/>
                  </a:cubicBezTo>
                  <a:cubicBezTo>
                    <a:pt x="2161" y="42"/>
                    <a:pt x="2177" y="43"/>
                    <a:pt x="2175" y="40"/>
                  </a:cubicBezTo>
                  <a:cubicBezTo>
                    <a:pt x="2182" y="42"/>
                    <a:pt x="2194" y="40"/>
                    <a:pt x="2200" y="41"/>
                  </a:cubicBezTo>
                  <a:cubicBezTo>
                    <a:pt x="2190" y="39"/>
                    <a:pt x="2206" y="39"/>
                    <a:pt x="2208" y="37"/>
                  </a:cubicBezTo>
                  <a:cubicBezTo>
                    <a:pt x="2212" y="39"/>
                    <a:pt x="2223" y="37"/>
                    <a:pt x="2222" y="39"/>
                  </a:cubicBezTo>
                  <a:cubicBezTo>
                    <a:pt x="2224" y="40"/>
                    <a:pt x="2217" y="38"/>
                    <a:pt x="2213" y="39"/>
                  </a:cubicBezTo>
                  <a:cubicBezTo>
                    <a:pt x="2202" y="41"/>
                    <a:pt x="2232" y="41"/>
                    <a:pt x="2219" y="42"/>
                  </a:cubicBezTo>
                  <a:cubicBezTo>
                    <a:pt x="2235" y="41"/>
                    <a:pt x="2257" y="41"/>
                    <a:pt x="2274" y="40"/>
                  </a:cubicBezTo>
                  <a:cubicBezTo>
                    <a:pt x="2264" y="39"/>
                    <a:pt x="2264" y="39"/>
                    <a:pt x="2264" y="39"/>
                  </a:cubicBezTo>
                  <a:cubicBezTo>
                    <a:pt x="2272" y="39"/>
                    <a:pt x="2290" y="39"/>
                    <a:pt x="2291" y="40"/>
                  </a:cubicBezTo>
                  <a:cubicBezTo>
                    <a:pt x="2285" y="40"/>
                    <a:pt x="2279" y="40"/>
                    <a:pt x="2272" y="40"/>
                  </a:cubicBezTo>
                  <a:cubicBezTo>
                    <a:pt x="2271" y="42"/>
                    <a:pt x="2289" y="40"/>
                    <a:pt x="2290" y="42"/>
                  </a:cubicBezTo>
                  <a:cubicBezTo>
                    <a:pt x="2310" y="38"/>
                    <a:pt x="2310" y="38"/>
                    <a:pt x="2310" y="38"/>
                  </a:cubicBezTo>
                  <a:cubicBezTo>
                    <a:pt x="2301" y="38"/>
                    <a:pt x="2301" y="38"/>
                    <a:pt x="2301" y="38"/>
                  </a:cubicBezTo>
                  <a:cubicBezTo>
                    <a:pt x="2307" y="37"/>
                    <a:pt x="2326" y="38"/>
                    <a:pt x="2340" y="39"/>
                  </a:cubicBezTo>
                  <a:cubicBezTo>
                    <a:pt x="2332" y="41"/>
                    <a:pt x="2319" y="39"/>
                    <a:pt x="2304" y="40"/>
                  </a:cubicBezTo>
                  <a:cubicBezTo>
                    <a:pt x="2293" y="41"/>
                    <a:pt x="2311" y="43"/>
                    <a:pt x="2301" y="43"/>
                  </a:cubicBezTo>
                  <a:cubicBezTo>
                    <a:pt x="2303" y="44"/>
                    <a:pt x="2310" y="44"/>
                    <a:pt x="2313" y="43"/>
                  </a:cubicBezTo>
                  <a:cubicBezTo>
                    <a:pt x="2317" y="44"/>
                    <a:pt x="2317" y="44"/>
                    <a:pt x="2317" y="44"/>
                  </a:cubicBezTo>
                  <a:cubicBezTo>
                    <a:pt x="2308" y="46"/>
                    <a:pt x="2288" y="46"/>
                    <a:pt x="2274" y="48"/>
                  </a:cubicBezTo>
                  <a:cubicBezTo>
                    <a:pt x="2275" y="48"/>
                    <a:pt x="2276" y="47"/>
                    <a:pt x="2277" y="47"/>
                  </a:cubicBezTo>
                  <a:cubicBezTo>
                    <a:pt x="2266" y="46"/>
                    <a:pt x="2256" y="46"/>
                    <a:pt x="2245" y="47"/>
                  </a:cubicBezTo>
                  <a:cubicBezTo>
                    <a:pt x="2251" y="48"/>
                    <a:pt x="2253" y="47"/>
                    <a:pt x="2256" y="47"/>
                  </a:cubicBezTo>
                  <a:cubicBezTo>
                    <a:pt x="2256" y="47"/>
                    <a:pt x="2247" y="48"/>
                    <a:pt x="2243" y="48"/>
                  </a:cubicBezTo>
                  <a:cubicBezTo>
                    <a:pt x="2253" y="49"/>
                    <a:pt x="2245" y="50"/>
                    <a:pt x="2251" y="50"/>
                  </a:cubicBezTo>
                  <a:cubicBezTo>
                    <a:pt x="2245" y="51"/>
                    <a:pt x="2240" y="51"/>
                    <a:pt x="2232" y="51"/>
                  </a:cubicBezTo>
                  <a:cubicBezTo>
                    <a:pt x="2228" y="50"/>
                    <a:pt x="2235" y="49"/>
                    <a:pt x="2234" y="48"/>
                  </a:cubicBezTo>
                  <a:cubicBezTo>
                    <a:pt x="2227" y="49"/>
                    <a:pt x="2223" y="46"/>
                    <a:pt x="2212" y="47"/>
                  </a:cubicBezTo>
                  <a:cubicBezTo>
                    <a:pt x="2227" y="48"/>
                    <a:pt x="2208" y="50"/>
                    <a:pt x="2203" y="51"/>
                  </a:cubicBezTo>
                  <a:cubicBezTo>
                    <a:pt x="2205" y="51"/>
                    <a:pt x="2205" y="51"/>
                    <a:pt x="2205" y="51"/>
                  </a:cubicBezTo>
                  <a:cubicBezTo>
                    <a:pt x="2200" y="52"/>
                    <a:pt x="2196" y="52"/>
                    <a:pt x="2193" y="51"/>
                  </a:cubicBezTo>
                  <a:cubicBezTo>
                    <a:pt x="2199" y="50"/>
                    <a:pt x="2205" y="51"/>
                    <a:pt x="2203" y="49"/>
                  </a:cubicBezTo>
                  <a:cubicBezTo>
                    <a:pt x="2199" y="49"/>
                    <a:pt x="2195" y="49"/>
                    <a:pt x="2191" y="50"/>
                  </a:cubicBezTo>
                  <a:cubicBezTo>
                    <a:pt x="2195" y="49"/>
                    <a:pt x="2195" y="49"/>
                    <a:pt x="2195" y="49"/>
                  </a:cubicBezTo>
                  <a:cubicBezTo>
                    <a:pt x="2174" y="49"/>
                    <a:pt x="2174" y="49"/>
                    <a:pt x="2174" y="49"/>
                  </a:cubicBezTo>
                  <a:cubicBezTo>
                    <a:pt x="2171" y="50"/>
                    <a:pt x="2166" y="52"/>
                    <a:pt x="2163" y="54"/>
                  </a:cubicBezTo>
                  <a:cubicBezTo>
                    <a:pt x="2158" y="53"/>
                    <a:pt x="2151" y="54"/>
                    <a:pt x="2147" y="55"/>
                  </a:cubicBezTo>
                  <a:cubicBezTo>
                    <a:pt x="2149" y="54"/>
                    <a:pt x="2149" y="54"/>
                    <a:pt x="2149" y="54"/>
                  </a:cubicBezTo>
                  <a:cubicBezTo>
                    <a:pt x="2140" y="53"/>
                    <a:pt x="2120" y="54"/>
                    <a:pt x="2118" y="55"/>
                  </a:cubicBezTo>
                  <a:cubicBezTo>
                    <a:pt x="2112" y="54"/>
                    <a:pt x="2164" y="47"/>
                    <a:pt x="2118" y="49"/>
                  </a:cubicBezTo>
                  <a:cubicBezTo>
                    <a:pt x="2101" y="49"/>
                    <a:pt x="2108" y="52"/>
                    <a:pt x="2098" y="54"/>
                  </a:cubicBezTo>
                  <a:cubicBezTo>
                    <a:pt x="2098" y="54"/>
                    <a:pt x="2098" y="53"/>
                    <a:pt x="2097" y="53"/>
                  </a:cubicBezTo>
                  <a:cubicBezTo>
                    <a:pt x="2090" y="53"/>
                    <a:pt x="2089" y="54"/>
                    <a:pt x="2083" y="55"/>
                  </a:cubicBezTo>
                  <a:cubicBezTo>
                    <a:pt x="2087" y="55"/>
                    <a:pt x="2094" y="55"/>
                    <a:pt x="2096" y="55"/>
                  </a:cubicBezTo>
                  <a:cubicBezTo>
                    <a:pt x="2094" y="57"/>
                    <a:pt x="2080" y="55"/>
                    <a:pt x="2075" y="56"/>
                  </a:cubicBezTo>
                  <a:cubicBezTo>
                    <a:pt x="2082" y="54"/>
                    <a:pt x="2060" y="55"/>
                    <a:pt x="2066" y="54"/>
                  </a:cubicBezTo>
                  <a:cubicBezTo>
                    <a:pt x="2051" y="52"/>
                    <a:pt x="2035" y="54"/>
                    <a:pt x="2027" y="56"/>
                  </a:cubicBezTo>
                  <a:cubicBezTo>
                    <a:pt x="2017" y="53"/>
                    <a:pt x="2009" y="56"/>
                    <a:pt x="1993" y="55"/>
                  </a:cubicBezTo>
                  <a:cubicBezTo>
                    <a:pt x="1995" y="55"/>
                    <a:pt x="2000" y="55"/>
                    <a:pt x="2003" y="55"/>
                  </a:cubicBezTo>
                  <a:cubicBezTo>
                    <a:pt x="2013" y="53"/>
                    <a:pt x="1986" y="54"/>
                    <a:pt x="2001" y="52"/>
                  </a:cubicBezTo>
                  <a:cubicBezTo>
                    <a:pt x="1998" y="52"/>
                    <a:pt x="2001" y="53"/>
                    <a:pt x="2004" y="53"/>
                  </a:cubicBezTo>
                  <a:cubicBezTo>
                    <a:pt x="2009" y="53"/>
                    <a:pt x="2015" y="52"/>
                    <a:pt x="2013" y="51"/>
                  </a:cubicBezTo>
                  <a:cubicBezTo>
                    <a:pt x="2000" y="49"/>
                    <a:pt x="2000" y="49"/>
                    <a:pt x="2000" y="49"/>
                  </a:cubicBezTo>
                  <a:cubicBezTo>
                    <a:pt x="2004" y="49"/>
                    <a:pt x="2004" y="49"/>
                    <a:pt x="2004" y="49"/>
                  </a:cubicBezTo>
                  <a:cubicBezTo>
                    <a:pt x="1984" y="46"/>
                    <a:pt x="1984" y="46"/>
                    <a:pt x="1984" y="46"/>
                  </a:cubicBezTo>
                  <a:cubicBezTo>
                    <a:pt x="1983" y="47"/>
                    <a:pt x="1985" y="47"/>
                    <a:pt x="1986" y="47"/>
                  </a:cubicBezTo>
                  <a:cubicBezTo>
                    <a:pt x="1963" y="46"/>
                    <a:pt x="1936" y="48"/>
                    <a:pt x="1915" y="47"/>
                  </a:cubicBezTo>
                  <a:cubicBezTo>
                    <a:pt x="1911" y="53"/>
                    <a:pt x="1864" y="50"/>
                    <a:pt x="1847" y="53"/>
                  </a:cubicBezTo>
                  <a:cubicBezTo>
                    <a:pt x="1852" y="52"/>
                    <a:pt x="1854" y="49"/>
                    <a:pt x="1851" y="48"/>
                  </a:cubicBezTo>
                  <a:cubicBezTo>
                    <a:pt x="1855" y="47"/>
                    <a:pt x="1863" y="45"/>
                    <a:pt x="1871" y="46"/>
                  </a:cubicBezTo>
                  <a:cubicBezTo>
                    <a:pt x="1872" y="46"/>
                    <a:pt x="1883" y="47"/>
                    <a:pt x="1876" y="48"/>
                  </a:cubicBezTo>
                  <a:cubicBezTo>
                    <a:pt x="1900" y="48"/>
                    <a:pt x="1873" y="46"/>
                    <a:pt x="1880" y="44"/>
                  </a:cubicBezTo>
                  <a:cubicBezTo>
                    <a:pt x="1854" y="44"/>
                    <a:pt x="1839" y="48"/>
                    <a:pt x="1822" y="49"/>
                  </a:cubicBezTo>
                  <a:cubicBezTo>
                    <a:pt x="1822" y="48"/>
                    <a:pt x="1822" y="48"/>
                    <a:pt x="1822" y="48"/>
                  </a:cubicBezTo>
                  <a:cubicBezTo>
                    <a:pt x="1810" y="50"/>
                    <a:pt x="1810" y="50"/>
                    <a:pt x="1810" y="50"/>
                  </a:cubicBezTo>
                  <a:cubicBezTo>
                    <a:pt x="1820" y="50"/>
                    <a:pt x="1819" y="53"/>
                    <a:pt x="1806" y="52"/>
                  </a:cubicBezTo>
                  <a:cubicBezTo>
                    <a:pt x="1808" y="52"/>
                    <a:pt x="1808" y="52"/>
                    <a:pt x="1808" y="52"/>
                  </a:cubicBezTo>
                  <a:cubicBezTo>
                    <a:pt x="1800" y="51"/>
                    <a:pt x="1785" y="52"/>
                    <a:pt x="1773" y="52"/>
                  </a:cubicBezTo>
                  <a:cubicBezTo>
                    <a:pt x="1765" y="54"/>
                    <a:pt x="1765" y="54"/>
                    <a:pt x="1765" y="54"/>
                  </a:cubicBezTo>
                  <a:cubicBezTo>
                    <a:pt x="1754" y="54"/>
                    <a:pt x="1753" y="50"/>
                    <a:pt x="1750" y="48"/>
                  </a:cubicBezTo>
                  <a:cubicBezTo>
                    <a:pt x="1731" y="48"/>
                    <a:pt x="1721" y="51"/>
                    <a:pt x="1708" y="52"/>
                  </a:cubicBezTo>
                  <a:cubicBezTo>
                    <a:pt x="1702" y="51"/>
                    <a:pt x="1675" y="50"/>
                    <a:pt x="1689" y="49"/>
                  </a:cubicBezTo>
                  <a:cubicBezTo>
                    <a:pt x="1673" y="50"/>
                    <a:pt x="1676" y="58"/>
                    <a:pt x="1648" y="54"/>
                  </a:cubicBezTo>
                  <a:cubicBezTo>
                    <a:pt x="1655" y="52"/>
                    <a:pt x="1655" y="52"/>
                    <a:pt x="1655" y="52"/>
                  </a:cubicBezTo>
                  <a:cubicBezTo>
                    <a:pt x="1628" y="52"/>
                    <a:pt x="1590" y="55"/>
                    <a:pt x="1577" y="54"/>
                  </a:cubicBezTo>
                  <a:cubicBezTo>
                    <a:pt x="1587" y="49"/>
                    <a:pt x="1544" y="49"/>
                    <a:pt x="1539" y="43"/>
                  </a:cubicBezTo>
                  <a:cubicBezTo>
                    <a:pt x="1540" y="45"/>
                    <a:pt x="1530" y="45"/>
                    <a:pt x="1529" y="46"/>
                  </a:cubicBezTo>
                  <a:cubicBezTo>
                    <a:pt x="1527" y="45"/>
                    <a:pt x="1523" y="44"/>
                    <a:pt x="1519" y="45"/>
                  </a:cubicBezTo>
                  <a:cubicBezTo>
                    <a:pt x="1529" y="47"/>
                    <a:pt x="1512" y="51"/>
                    <a:pt x="1532" y="49"/>
                  </a:cubicBezTo>
                  <a:cubicBezTo>
                    <a:pt x="1522" y="52"/>
                    <a:pt x="1508" y="55"/>
                    <a:pt x="1486" y="55"/>
                  </a:cubicBezTo>
                  <a:cubicBezTo>
                    <a:pt x="1486" y="53"/>
                    <a:pt x="1486" y="53"/>
                    <a:pt x="1486" y="53"/>
                  </a:cubicBezTo>
                  <a:cubicBezTo>
                    <a:pt x="1504" y="53"/>
                    <a:pt x="1504" y="53"/>
                    <a:pt x="1504" y="53"/>
                  </a:cubicBezTo>
                  <a:cubicBezTo>
                    <a:pt x="1502" y="52"/>
                    <a:pt x="1511" y="52"/>
                    <a:pt x="1515" y="51"/>
                  </a:cubicBezTo>
                  <a:cubicBezTo>
                    <a:pt x="1482" y="50"/>
                    <a:pt x="1519" y="46"/>
                    <a:pt x="1486" y="46"/>
                  </a:cubicBezTo>
                  <a:cubicBezTo>
                    <a:pt x="1483" y="48"/>
                    <a:pt x="1485" y="47"/>
                    <a:pt x="1476" y="48"/>
                  </a:cubicBezTo>
                  <a:cubicBezTo>
                    <a:pt x="1480" y="48"/>
                    <a:pt x="1481" y="46"/>
                    <a:pt x="1474" y="46"/>
                  </a:cubicBezTo>
                  <a:cubicBezTo>
                    <a:pt x="1468" y="48"/>
                    <a:pt x="1468" y="48"/>
                    <a:pt x="1468" y="48"/>
                  </a:cubicBezTo>
                  <a:cubicBezTo>
                    <a:pt x="1456" y="44"/>
                    <a:pt x="1487" y="46"/>
                    <a:pt x="1477" y="43"/>
                  </a:cubicBezTo>
                  <a:cubicBezTo>
                    <a:pt x="1490" y="41"/>
                    <a:pt x="1513" y="41"/>
                    <a:pt x="1508" y="38"/>
                  </a:cubicBezTo>
                  <a:cubicBezTo>
                    <a:pt x="1487" y="37"/>
                    <a:pt x="1489" y="43"/>
                    <a:pt x="1467" y="42"/>
                  </a:cubicBezTo>
                  <a:cubicBezTo>
                    <a:pt x="1465" y="41"/>
                    <a:pt x="1465" y="41"/>
                    <a:pt x="1465" y="41"/>
                  </a:cubicBezTo>
                  <a:cubicBezTo>
                    <a:pt x="1457" y="41"/>
                    <a:pt x="1456" y="43"/>
                    <a:pt x="1452" y="44"/>
                  </a:cubicBezTo>
                  <a:cubicBezTo>
                    <a:pt x="1451" y="44"/>
                    <a:pt x="1449" y="43"/>
                    <a:pt x="1444" y="43"/>
                  </a:cubicBezTo>
                  <a:cubicBezTo>
                    <a:pt x="1431" y="46"/>
                    <a:pt x="1423" y="46"/>
                    <a:pt x="1411" y="49"/>
                  </a:cubicBezTo>
                  <a:cubicBezTo>
                    <a:pt x="1443" y="47"/>
                    <a:pt x="1438" y="51"/>
                    <a:pt x="1471" y="49"/>
                  </a:cubicBezTo>
                  <a:cubicBezTo>
                    <a:pt x="1466" y="50"/>
                    <a:pt x="1443" y="51"/>
                    <a:pt x="1441" y="54"/>
                  </a:cubicBezTo>
                  <a:cubicBezTo>
                    <a:pt x="1442" y="52"/>
                    <a:pt x="1442" y="52"/>
                    <a:pt x="1442" y="52"/>
                  </a:cubicBezTo>
                  <a:cubicBezTo>
                    <a:pt x="1431" y="53"/>
                    <a:pt x="1420" y="54"/>
                    <a:pt x="1406" y="53"/>
                  </a:cubicBezTo>
                  <a:cubicBezTo>
                    <a:pt x="1415" y="52"/>
                    <a:pt x="1415" y="52"/>
                    <a:pt x="1415" y="52"/>
                  </a:cubicBezTo>
                  <a:cubicBezTo>
                    <a:pt x="1397" y="53"/>
                    <a:pt x="1385" y="49"/>
                    <a:pt x="1371" y="52"/>
                  </a:cubicBezTo>
                  <a:cubicBezTo>
                    <a:pt x="1376" y="52"/>
                    <a:pt x="1380" y="52"/>
                    <a:pt x="1383" y="52"/>
                  </a:cubicBezTo>
                  <a:cubicBezTo>
                    <a:pt x="1373" y="53"/>
                    <a:pt x="1362" y="53"/>
                    <a:pt x="1352" y="52"/>
                  </a:cubicBezTo>
                  <a:cubicBezTo>
                    <a:pt x="1331" y="56"/>
                    <a:pt x="1331" y="56"/>
                    <a:pt x="1331" y="56"/>
                  </a:cubicBezTo>
                  <a:cubicBezTo>
                    <a:pt x="1331" y="55"/>
                    <a:pt x="1318" y="55"/>
                    <a:pt x="1324" y="53"/>
                  </a:cubicBezTo>
                  <a:cubicBezTo>
                    <a:pt x="1309" y="51"/>
                    <a:pt x="1302" y="55"/>
                    <a:pt x="1294" y="55"/>
                  </a:cubicBezTo>
                  <a:cubicBezTo>
                    <a:pt x="1278" y="53"/>
                    <a:pt x="1307" y="54"/>
                    <a:pt x="1308" y="51"/>
                  </a:cubicBezTo>
                  <a:cubicBezTo>
                    <a:pt x="1287" y="50"/>
                    <a:pt x="1265" y="51"/>
                    <a:pt x="1253" y="53"/>
                  </a:cubicBezTo>
                  <a:cubicBezTo>
                    <a:pt x="1257" y="53"/>
                    <a:pt x="1259" y="54"/>
                    <a:pt x="1259" y="54"/>
                  </a:cubicBezTo>
                  <a:cubicBezTo>
                    <a:pt x="1258" y="54"/>
                    <a:pt x="1250" y="54"/>
                    <a:pt x="1245" y="54"/>
                  </a:cubicBezTo>
                  <a:cubicBezTo>
                    <a:pt x="1242" y="55"/>
                    <a:pt x="1242" y="55"/>
                    <a:pt x="1242" y="55"/>
                  </a:cubicBezTo>
                  <a:cubicBezTo>
                    <a:pt x="1234" y="54"/>
                    <a:pt x="1235" y="53"/>
                    <a:pt x="1242" y="52"/>
                  </a:cubicBezTo>
                  <a:cubicBezTo>
                    <a:pt x="1234" y="52"/>
                    <a:pt x="1225" y="55"/>
                    <a:pt x="1217" y="53"/>
                  </a:cubicBezTo>
                  <a:cubicBezTo>
                    <a:pt x="1230" y="51"/>
                    <a:pt x="1247" y="53"/>
                    <a:pt x="1254" y="52"/>
                  </a:cubicBezTo>
                  <a:cubicBezTo>
                    <a:pt x="1227" y="53"/>
                    <a:pt x="1226" y="47"/>
                    <a:pt x="1192" y="49"/>
                  </a:cubicBezTo>
                  <a:cubicBezTo>
                    <a:pt x="1192" y="48"/>
                    <a:pt x="1198" y="47"/>
                    <a:pt x="1191" y="47"/>
                  </a:cubicBezTo>
                  <a:cubicBezTo>
                    <a:pt x="1176" y="48"/>
                    <a:pt x="1187" y="50"/>
                    <a:pt x="1182" y="52"/>
                  </a:cubicBezTo>
                  <a:cubicBezTo>
                    <a:pt x="1194" y="51"/>
                    <a:pt x="1199" y="52"/>
                    <a:pt x="1206" y="53"/>
                  </a:cubicBezTo>
                  <a:cubicBezTo>
                    <a:pt x="1203" y="54"/>
                    <a:pt x="1203" y="54"/>
                    <a:pt x="1203" y="54"/>
                  </a:cubicBezTo>
                  <a:cubicBezTo>
                    <a:pt x="1203" y="54"/>
                    <a:pt x="1195" y="54"/>
                    <a:pt x="1193" y="53"/>
                  </a:cubicBezTo>
                  <a:cubicBezTo>
                    <a:pt x="1191" y="55"/>
                    <a:pt x="1191" y="55"/>
                    <a:pt x="1191" y="55"/>
                  </a:cubicBezTo>
                  <a:cubicBezTo>
                    <a:pt x="1192" y="53"/>
                    <a:pt x="1180" y="51"/>
                    <a:pt x="1171" y="52"/>
                  </a:cubicBezTo>
                  <a:cubicBezTo>
                    <a:pt x="1180" y="54"/>
                    <a:pt x="1178" y="54"/>
                    <a:pt x="1180" y="57"/>
                  </a:cubicBezTo>
                  <a:cubicBezTo>
                    <a:pt x="1167" y="59"/>
                    <a:pt x="1166" y="54"/>
                    <a:pt x="1151" y="57"/>
                  </a:cubicBezTo>
                  <a:cubicBezTo>
                    <a:pt x="1152" y="56"/>
                    <a:pt x="1165" y="55"/>
                    <a:pt x="1154" y="55"/>
                  </a:cubicBezTo>
                  <a:cubicBezTo>
                    <a:pt x="1145" y="55"/>
                    <a:pt x="1146" y="57"/>
                    <a:pt x="1140" y="57"/>
                  </a:cubicBezTo>
                  <a:cubicBezTo>
                    <a:pt x="1147" y="55"/>
                    <a:pt x="1145" y="54"/>
                    <a:pt x="1152" y="51"/>
                  </a:cubicBezTo>
                  <a:cubicBezTo>
                    <a:pt x="1169" y="51"/>
                    <a:pt x="1159" y="51"/>
                    <a:pt x="1175" y="50"/>
                  </a:cubicBezTo>
                  <a:cubicBezTo>
                    <a:pt x="1161" y="48"/>
                    <a:pt x="1161" y="48"/>
                    <a:pt x="1161" y="48"/>
                  </a:cubicBezTo>
                  <a:cubicBezTo>
                    <a:pt x="1175" y="48"/>
                    <a:pt x="1171" y="46"/>
                    <a:pt x="1172" y="45"/>
                  </a:cubicBezTo>
                  <a:cubicBezTo>
                    <a:pt x="1149" y="43"/>
                    <a:pt x="1155" y="48"/>
                    <a:pt x="1140" y="48"/>
                  </a:cubicBezTo>
                  <a:cubicBezTo>
                    <a:pt x="1132" y="49"/>
                    <a:pt x="1154" y="48"/>
                    <a:pt x="1142" y="50"/>
                  </a:cubicBezTo>
                  <a:cubicBezTo>
                    <a:pt x="1128" y="49"/>
                    <a:pt x="1139" y="51"/>
                    <a:pt x="1123" y="52"/>
                  </a:cubicBezTo>
                  <a:cubicBezTo>
                    <a:pt x="1126" y="51"/>
                    <a:pt x="1126" y="51"/>
                    <a:pt x="1126" y="51"/>
                  </a:cubicBezTo>
                  <a:cubicBezTo>
                    <a:pt x="1121" y="50"/>
                    <a:pt x="1116" y="51"/>
                    <a:pt x="1111" y="51"/>
                  </a:cubicBezTo>
                  <a:cubicBezTo>
                    <a:pt x="1105" y="52"/>
                    <a:pt x="1118" y="59"/>
                    <a:pt x="1092" y="59"/>
                  </a:cubicBezTo>
                  <a:cubicBezTo>
                    <a:pt x="1094" y="58"/>
                    <a:pt x="1094" y="58"/>
                    <a:pt x="1094" y="58"/>
                  </a:cubicBezTo>
                  <a:cubicBezTo>
                    <a:pt x="1119" y="40"/>
                    <a:pt x="1119" y="40"/>
                    <a:pt x="1119" y="40"/>
                  </a:cubicBezTo>
                  <a:cubicBezTo>
                    <a:pt x="1093" y="40"/>
                    <a:pt x="1063" y="40"/>
                    <a:pt x="1034" y="39"/>
                  </a:cubicBezTo>
                  <a:cubicBezTo>
                    <a:pt x="1027" y="35"/>
                    <a:pt x="1055" y="36"/>
                    <a:pt x="1053" y="34"/>
                  </a:cubicBezTo>
                  <a:cubicBezTo>
                    <a:pt x="1067" y="35"/>
                    <a:pt x="1067" y="35"/>
                    <a:pt x="1067" y="35"/>
                  </a:cubicBezTo>
                  <a:cubicBezTo>
                    <a:pt x="1066" y="36"/>
                    <a:pt x="1038" y="35"/>
                    <a:pt x="1051" y="38"/>
                  </a:cubicBezTo>
                  <a:cubicBezTo>
                    <a:pt x="1074" y="37"/>
                    <a:pt x="1085" y="38"/>
                    <a:pt x="1108" y="35"/>
                  </a:cubicBezTo>
                  <a:cubicBezTo>
                    <a:pt x="1101" y="32"/>
                    <a:pt x="1078" y="36"/>
                    <a:pt x="1063" y="33"/>
                  </a:cubicBezTo>
                  <a:cubicBezTo>
                    <a:pt x="1070" y="34"/>
                    <a:pt x="1075" y="33"/>
                    <a:pt x="1080" y="33"/>
                  </a:cubicBezTo>
                  <a:cubicBezTo>
                    <a:pt x="1066" y="32"/>
                    <a:pt x="1051" y="32"/>
                    <a:pt x="1035" y="31"/>
                  </a:cubicBezTo>
                  <a:cubicBezTo>
                    <a:pt x="1032" y="32"/>
                    <a:pt x="1032" y="32"/>
                    <a:pt x="1032" y="32"/>
                  </a:cubicBezTo>
                  <a:cubicBezTo>
                    <a:pt x="1042" y="33"/>
                    <a:pt x="1050" y="33"/>
                    <a:pt x="1051" y="33"/>
                  </a:cubicBezTo>
                  <a:cubicBezTo>
                    <a:pt x="1037" y="33"/>
                    <a:pt x="1025" y="35"/>
                    <a:pt x="1024" y="37"/>
                  </a:cubicBezTo>
                  <a:cubicBezTo>
                    <a:pt x="1026" y="37"/>
                    <a:pt x="1026" y="37"/>
                    <a:pt x="1026" y="37"/>
                  </a:cubicBezTo>
                  <a:cubicBezTo>
                    <a:pt x="1021" y="38"/>
                    <a:pt x="1021" y="38"/>
                    <a:pt x="1021" y="38"/>
                  </a:cubicBezTo>
                  <a:cubicBezTo>
                    <a:pt x="1018" y="38"/>
                    <a:pt x="1015" y="38"/>
                    <a:pt x="1011" y="38"/>
                  </a:cubicBezTo>
                  <a:close/>
                  <a:moveTo>
                    <a:pt x="95" y="37"/>
                  </a:moveTo>
                  <a:cubicBezTo>
                    <a:pt x="96" y="37"/>
                    <a:pt x="97" y="36"/>
                    <a:pt x="97" y="36"/>
                  </a:cubicBezTo>
                  <a:cubicBezTo>
                    <a:pt x="97" y="36"/>
                    <a:pt x="97" y="37"/>
                    <a:pt x="95" y="37"/>
                  </a:cubicBezTo>
                  <a:close/>
                  <a:moveTo>
                    <a:pt x="1288" y="29"/>
                  </a:moveTo>
                  <a:cubicBezTo>
                    <a:pt x="1269" y="29"/>
                    <a:pt x="1250" y="28"/>
                    <a:pt x="1232" y="28"/>
                  </a:cubicBezTo>
                  <a:cubicBezTo>
                    <a:pt x="1265" y="33"/>
                    <a:pt x="1288" y="36"/>
                    <a:pt x="1233" y="36"/>
                  </a:cubicBezTo>
                  <a:cubicBezTo>
                    <a:pt x="1230" y="37"/>
                    <a:pt x="1230" y="37"/>
                    <a:pt x="1230" y="37"/>
                  </a:cubicBezTo>
                  <a:cubicBezTo>
                    <a:pt x="1237" y="37"/>
                    <a:pt x="1249" y="37"/>
                    <a:pt x="1261" y="37"/>
                  </a:cubicBezTo>
                  <a:cubicBezTo>
                    <a:pt x="1265" y="36"/>
                    <a:pt x="1275" y="34"/>
                    <a:pt x="1284" y="32"/>
                  </a:cubicBezTo>
                  <a:cubicBezTo>
                    <a:pt x="1292" y="30"/>
                    <a:pt x="1300" y="29"/>
                    <a:pt x="1300" y="28"/>
                  </a:cubicBezTo>
                  <a:cubicBezTo>
                    <a:pt x="1296" y="27"/>
                    <a:pt x="1292" y="28"/>
                    <a:pt x="1286" y="28"/>
                  </a:cubicBezTo>
                  <a:lnTo>
                    <a:pt x="1288" y="29"/>
                  </a:lnTo>
                  <a:close/>
                  <a:moveTo>
                    <a:pt x="1301" y="37"/>
                  </a:moveTo>
                  <a:cubicBezTo>
                    <a:pt x="1312" y="38"/>
                    <a:pt x="1310" y="37"/>
                    <a:pt x="1311" y="36"/>
                  </a:cubicBezTo>
                  <a:cubicBezTo>
                    <a:pt x="1308" y="36"/>
                    <a:pt x="1304" y="36"/>
                    <a:pt x="1300" y="36"/>
                  </a:cubicBezTo>
                  <a:cubicBezTo>
                    <a:pt x="1301" y="36"/>
                    <a:pt x="1302" y="37"/>
                    <a:pt x="1301" y="37"/>
                  </a:cubicBezTo>
                  <a:close/>
                  <a:moveTo>
                    <a:pt x="1311" y="35"/>
                  </a:moveTo>
                  <a:cubicBezTo>
                    <a:pt x="1309" y="35"/>
                    <a:pt x="1308" y="35"/>
                    <a:pt x="1308" y="35"/>
                  </a:cubicBezTo>
                  <a:lnTo>
                    <a:pt x="1311" y="35"/>
                  </a:lnTo>
                  <a:close/>
                  <a:moveTo>
                    <a:pt x="1103" y="34"/>
                  </a:moveTo>
                  <a:cubicBezTo>
                    <a:pt x="1103" y="34"/>
                    <a:pt x="1104" y="34"/>
                    <a:pt x="1104" y="34"/>
                  </a:cubicBezTo>
                  <a:cubicBezTo>
                    <a:pt x="1101" y="33"/>
                    <a:pt x="1099" y="33"/>
                    <a:pt x="1096" y="33"/>
                  </a:cubicBezTo>
                  <a:cubicBezTo>
                    <a:pt x="1097" y="33"/>
                    <a:pt x="1099" y="34"/>
                    <a:pt x="1103" y="34"/>
                  </a:cubicBezTo>
                  <a:close/>
                  <a:moveTo>
                    <a:pt x="1125" y="36"/>
                  </a:moveTo>
                  <a:cubicBezTo>
                    <a:pt x="1127" y="34"/>
                    <a:pt x="1127" y="34"/>
                    <a:pt x="1127" y="34"/>
                  </a:cubicBezTo>
                  <a:cubicBezTo>
                    <a:pt x="1125" y="34"/>
                    <a:pt x="1122" y="34"/>
                    <a:pt x="1120" y="34"/>
                  </a:cubicBezTo>
                  <a:cubicBezTo>
                    <a:pt x="1121" y="35"/>
                    <a:pt x="1122" y="36"/>
                    <a:pt x="1125" y="36"/>
                  </a:cubicBezTo>
                  <a:close/>
                  <a:moveTo>
                    <a:pt x="1194" y="42"/>
                  </a:moveTo>
                  <a:cubicBezTo>
                    <a:pt x="1199" y="40"/>
                    <a:pt x="1213" y="40"/>
                    <a:pt x="1214" y="37"/>
                  </a:cubicBezTo>
                  <a:cubicBezTo>
                    <a:pt x="1215" y="37"/>
                    <a:pt x="1212" y="36"/>
                    <a:pt x="1209" y="36"/>
                  </a:cubicBezTo>
                  <a:cubicBezTo>
                    <a:pt x="1205" y="36"/>
                    <a:pt x="1201" y="36"/>
                    <a:pt x="1196" y="36"/>
                  </a:cubicBezTo>
                  <a:cubicBezTo>
                    <a:pt x="1196" y="36"/>
                    <a:pt x="1195" y="37"/>
                    <a:pt x="1194" y="37"/>
                  </a:cubicBezTo>
                  <a:cubicBezTo>
                    <a:pt x="1198" y="37"/>
                    <a:pt x="1201" y="38"/>
                    <a:pt x="1199" y="39"/>
                  </a:cubicBezTo>
                  <a:cubicBezTo>
                    <a:pt x="1188" y="36"/>
                    <a:pt x="1189" y="42"/>
                    <a:pt x="1177" y="41"/>
                  </a:cubicBezTo>
                  <a:cubicBezTo>
                    <a:pt x="1173" y="43"/>
                    <a:pt x="1191" y="43"/>
                    <a:pt x="1194" y="42"/>
                  </a:cubicBezTo>
                  <a:close/>
                  <a:moveTo>
                    <a:pt x="2120" y="35"/>
                  </a:moveTo>
                  <a:cubicBezTo>
                    <a:pt x="2120" y="36"/>
                    <a:pt x="2121" y="36"/>
                    <a:pt x="2123" y="37"/>
                  </a:cubicBezTo>
                  <a:cubicBezTo>
                    <a:pt x="2114" y="38"/>
                    <a:pt x="2114" y="38"/>
                    <a:pt x="2114" y="38"/>
                  </a:cubicBezTo>
                  <a:cubicBezTo>
                    <a:pt x="2099" y="38"/>
                    <a:pt x="2087" y="34"/>
                    <a:pt x="2074" y="37"/>
                  </a:cubicBezTo>
                  <a:cubicBezTo>
                    <a:pt x="2067" y="36"/>
                    <a:pt x="2064" y="35"/>
                    <a:pt x="2060" y="33"/>
                  </a:cubicBezTo>
                  <a:cubicBezTo>
                    <a:pt x="2064" y="33"/>
                    <a:pt x="2067" y="34"/>
                    <a:pt x="2069" y="34"/>
                  </a:cubicBezTo>
                  <a:cubicBezTo>
                    <a:pt x="2107" y="29"/>
                    <a:pt x="2089" y="39"/>
                    <a:pt x="2120" y="35"/>
                  </a:cubicBezTo>
                  <a:close/>
                  <a:moveTo>
                    <a:pt x="1946" y="31"/>
                  </a:moveTo>
                  <a:cubicBezTo>
                    <a:pt x="1947" y="31"/>
                    <a:pt x="1948" y="30"/>
                    <a:pt x="1948" y="30"/>
                  </a:cubicBezTo>
                  <a:cubicBezTo>
                    <a:pt x="1914" y="35"/>
                    <a:pt x="1886" y="36"/>
                    <a:pt x="1868" y="36"/>
                  </a:cubicBezTo>
                  <a:cubicBezTo>
                    <a:pt x="1872" y="38"/>
                    <a:pt x="1888" y="39"/>
                    <a:pt x="1896" y="40"/>
                  </a:cubicBezTo>
                  <a:cubicBezTo>
                    <a:pt x="1889" y="42"/>
                    <a:pt x="1889" y="42"/>
                    <a:pt x="1889" y="42"/>
                  </a:cubicBezTo>
                  <a:cubicBezTo>
                    <a:pt x="1884" y="41"/>
                    <a:pt x="1884" y="41"/>
                    <a:pt x="1884" y="41"/>
                  </a:cubicBezTo>
                  <a:cubicBezTo>
                    <a:pt x="1873" y="43"/>
                    <a:pt x="1873" y="43"/>
                    <a:pt x="1873" y="43"/>
                  </a:cubicBezTo>
                  <a:cubicBezTo>
                    <a:pt x="1876" y="44"/>
                    <a:pt x="1886" y="44"/>
                    <a:pt x="1892" y="45"/>
                  </a:cubicBezTo>
                  <a:cubicBezTo>
                    <a:pt x="1893" y="44"/>
                    <a:pt x="1913" y="42"/>
                    <a:pt x="1919" y="41"/>
                  </a:cubicBezTo>
                  <a:cubicBezTo>
                    <a:pt x="1902" y="39"/>
                    <a:pt x="1902" y="39"/>
                    <a:pt x="1902" y="39"/>
                  </a:cubicBezTo>
                  <a:cubicBezTo>
                    <a:pt x="1907" y="40"/>
                    <a:pt x="1929" y="39"/>
                    <a:pt x="1937" y="39"/>
                  </a:cubicBezTo>
                  <a:cubicBezTo>
                    <a:pt x="1938" y="38"/>
                    <a:pt x="1923" y="36"/>
                    <a:pt x="1921" y="38"/>
                  </a:cubicBezTo>
                  <a:cubicBezTo>
                    <a:pt x="1919" y="37"/>
                    <a:pt x="1936" y="37"/>
                    <a:pt x="1925" y="35"/>
                  </a:cubicBezTo>
                  <a:cubicBezTo>
                    <a:pt x="1938" y="34"/>
                    <a:pt x="1959" y="35"/>
                    <a:pt x="1968" y="36"/>
                  </a:cubicBezTo>
                  <a:cubicBezTo>
                    <a:pt x="1970" y="38"/>
                    <a:pt x="1970" y="38"/>
                    <a:pt x="1970" y="38"/>
                  </a:cubicBezTo>
                  <a:cubicBezTo>
                    <a:pt x="1980" y="39"/>
                    <a:pt x="1977" y="35"/>
                    <a:pt x="1989" y="37"/>
                  </a:cubicBezTo>
                  <a:cubicBezTo>
                    <a:pt x="1974" y="37"/>
                    <a:pt x="1992" y="39"/>
                    <a:pt x="1980" y="40"/>
                  </a:cubicBezTo>
                  <a:cubicBezTo>
                    <a:pt x="1984" y="41"/>
                    <a:pt x="1980" y="42"/>
                    <a:pt x="1992" y="42"/>
                  </a:cubicBezTo>
                  <a:cubicBezTo>
                    <a:pt x="2002" y="39"/>
                    <a:pt x="2005" y="44"/>
                    <a:pt x="2015" y="41"/>
                  </a:cubicBezTo>
                  <a:cubicBezTo>
                    <a:pt x="2021" y="42"/>
                    <a:pt x="2008" y="43"/>
                    <a:pt x="2020" y="44"/>
                  </a:cubicBezTo>
                  <a:cubicBezTo>
                    <a:pt x="2035" y="42"/>
                    <a:pt x="2034" y="41"/>
                    <a:pt x="2035" y="38"/>
                  </a:cubicBezTo>
                  <a:cubicBezTo>
                    <a:pt x="2021" y="38"/>
                    <a:pt x="2020" y="42"/>
                    <a:pt x="2009" y="41"/>
                  </a:cubicBezTo>
                  <a:cubicBezTo>
                    <a:pt x="2031" y="37"/>
                    <a:pt x="2031" y="37"/>
                    <a:pt x="2031" y="37"/>
                  </a:cubicBezTo>
                  <a:cubicBezTo>
                    <a:pt x="2026" y="36"/>
                    <a:pt x="2023" y="36"/>
                    <a:pt x="2021" y="36"/>
                  </a:cubicBezTo>
                  <a:cubicBezTo>
                    <a:pt x="2025" y="36"/>
                    <a:pt x="2029" y="35"/>
                    <a:pt x="2032" y="34"/>
                  </a:cubicBezTo>
                  <a:cubicBezTo>
                    <a:pt x="2034" y="34"/>
                    <a:pt x="2036" y="33"/>
                    <a:pt x="2037" y="33"/>
                  </a:cubicBezTo>
                  <a:cubicBezTo>
                    <a:pt x="2025" y="33"/>
                    <a:pt x="2014" y="33"/>
                    <a:pt x="2012" y="32"/>
                  </a:cubicBezTo>
                  <a:cubicBezTo>
                    <a:pt x="2014" y="31"/>
                    <a:pt x="2014" y="31"/>
                    <a:pt x="2014" y="31"/>
                  </a:cubicBezTo>
                  <a:cubicBezTo>
                    <a:pt x="2009" y="30"/>
                    <a:pt x="2002" y="30"/>
                    <a:pt x="1999" y="31"/>
                  </a:cubicBezTo>
                  <a:cubicBezTo>
                    <a:pt x="1988" y="31"/>
                    <a:pt x="1976" y="33"/>
                    <a:pt x="1974" y="32"/>
                  </a:cubicBezTo>
                  <a:cubicBezTo>
                    <a:pt x="1978" y="31"/>
                    <a:pt x="1978" y="31"/>
                    <a:pt x="1978" y="31"/>
                  </a:cubicBezTo>
                  <a:cubicBezTo>
                    <a:pt x="1965" y="31"/>
                    <a:pt x="1963" y="31"/>
                    <a:pt x="1946" y="31"/>
                  </a:cubicBezTo>
                  <a:close/>
                  <a:moveTo>
                    <a:pt x="1496" y="28"/>
                  </a:moveTo>
                  <a:cubicBezTo>
                    <a:pt x="1504" y="33"/>
                    <a:pt x="1514" y="37"/>
                    <a:pt x="1552" y="36"/>
                  </a:cubicBezTo>
                  <a:cubicBezTo>
                    <a:pt x="1549" y="36"/>
                    <a:pt x="1549" y="36"/>
                    <a:pt x="1549" y="36"/>
                  </a:cubicBezTo>
                  <a:cubicBezTo>
                    <a:pt x="1569" y="39"/>
                    <a:pt x="1587" y="32"/>
                    <a:pt x="1611" y="36"/>
                  </a:cubicBezTo>
                  <a:cubicBezTo>
                    <a:pt x="1600" y="37"/>
                    <a:pt x="1600" y="37"/>
                    <a:pt x="1588" y="41"/>
                  </a:cubicBezTo>
                  <a:cubicBezTo>
                    <a:pt x="1600" y="40"/>
                    <a:pt x="1600" y="40"/>
                    <a:pt x="1600" y="40"/>
                  </a:cubicBezTo>
                  <a:cubicBezTo>
                    <a:pt x="1597" y="42"/>
                    <a:pt x="1609" y="41"/>
                    <a:pt x="1618" y="41"/>
                  </a:cubicBezTo>
                  <a:cubicBezTo>
                    <a:pt x="1610" y="44"/>
                    <a:pt x="1610" y="44"/>
                    <a:pt x="1610" y="44"/>
                  </a:cubicBezTo>
                  <a:cubicBezTo>
                    <a:pt x="1604" y="43"/>
                    <a:pt x="1590" y="43"/>
                    <a:pt x="1591" y="43"/>
                  </a:cubicBezTo>
                  <a:cubicBezTo>
                    <a:pt x="1594" y="43"/>
                    <a:pt x="1572" y="40"/>
                    <a:pt x="1560" y="41"/>
                  </a:cubicBezTo>
                  <a:cubicBezTo>
                    <a:pt x="1561" y="43"/>
                    <a:pt x="1586" y="42"/>
                    <a:pt x="1575" y="45"/>
                  </a:cubicBezTo>
                  <a:cubicBezTo>
                    <a:pt x="1585" y="44"/>
                    <a:pt x="1586" y="46"/>
                    <a:pt x="1597" y="45"/>
                  </a:cubicBezTo>
                  <a:cubicBezTo>
                    <a:pt x="1587" y="46"/>
                    <a:pt x="1594" y="48"/>
                    <a:pt x="1587" y="49"/>
                  </a:cubicBezTo>
                  <a:cubicBezTo>
                    <a:pt x="1604" y="48"/>
                    <a:pt x="1604" y="48"/>
                    <a:pt x="1604" y="48"/>
                  </a:cubicBezTo>
                  <a:cubicBezTo>
                    <a:pt x="1604" y="49"/>
                    <a:pt x="1579" y="50"/>
                    <a:pt x="1593" y="52"/>
                  </a:cubicBezTo>
                  <a:cubicBezTo>
                    <a:pt x="1600" y="51"/>
                    <a:pt x="1618" y="52"/>
                    <a:pt x="1618" y="50"/>
                  </a:cubicBezTo>
                  <a:cubicBezTo>
                    <a:pt x="1618" y="51"/>
                    <a:pt x="1618" y="51"/>
                    <a:pt x="1618" y="51"/>
                  </a:cubicBezTo>
                  <a:cubicBezTo>
                    <a:pt x="1631" y="51"/>
                    <a:pt x="1624" y="48"/>
                    <a:pt x="1639" y="49"/>
                  </a:cubicBezTo>
                  <a:cubicBezTo>
                    <a:pt x="1640" y="48"/>
                    <a:pt x="1637" y="47"/>
                    <a:pt x="1631" y="48"/>
                  </a:cubicBezTo>
                  <a:cubicBezTo>
                    <a:pt x="1626" y="48"/>
                    <a:pt x="1626" y="50"/>
                    <a:pt x="1616" y="50"/>
                  </a:cubicBezTo>
                  <a:cubicBezTo>
                    <a:pt x="1612" y="48"/>
                    <a:pt x="1628" y="50"/>
                    <a:pt x="1621" y="47"/>
                  </a:cubicBezTo>
                  <a:cubicBezTo>
                    <a:pt x="1618" y="46"/>
                    <a:pt x="1596" y="48"/>
                    <a:pt x="1603" y="45"/>
                  </a:cubicBezTo>
                  <a:cubicBezTo>
                    <a:pt x="1615" y="46"/>
                    <a:pt x="1615" y="46"/>
                    <a:pt x="1615" y="46"/>
                  </a:cubicBezTo>
                  <a:cubicBezTo>
                    <a:pt x="1616" y="44"/>
                    <a:pt x="1625" y="44"/>
                    <a:pt x="1624" y="42"/>
                  </a:cubicBezTo>
                  <a:cubicBezTo>
                    <a:pt x="1632" y="41"/>
                    <a:pt x="1639" y="44"/>
                    <a:pt x="1647" y="42"/>
                  </a:cubicBezTo>
                  <a:cubicBezTo>
                    <a:pt x="1650" y="40"/>
                    <a:pt x="1645" y="38"/>
                    <a:pt x="1658" y="39"/>
                  </a:cubicBezTo>
                  <a:cubicBezTo>
                    <a:pt x="1668" y="42"/>
                    <a:pt x="1698" y="42"/>
                    <a:pt x="1709" y="41"/>
                  </a:cubicBezTo>
                  <a:cubicBezTo>
                    <a:pt x="1719" y="40"/>
                    <a:pt x="1719" y="40"/>
                    <a:pt x="1719" y="40"/>
                  </a:cubicBezTo>
                  <a:cubicBezTo>
                    <a:pt x="1718" y="38"/>
                    <a:pt x="1700" y="40"/>
                    <a:pt x="1707" y="38"/>
                  </a:cubicBezTo>
                  <a:cubicBezTo>
                    <a:pt x="1722" y="38"/>
                    <a:pt x="1722" y="38"/>
                    <a:pt x="1722" y="38"/>
                  </a:cubicBezTo>
                  <a:cubicBezTo>
                    <a:pt x="1721" y="39"/>
                    <a:pt x="1721" y="39"/>
                    <a:pt x="1721" y="39"/>
                  </a:cubicBezTo>
                  <a:cubicBezTo>
                    <a:pt x="1726" y="39"/>
                    <a:pt x="1731" y="38"/>
                    <a:pt x="1736" y="37"/>
                  </a:cubicBezTo>
                  <a:cubicBezTo>
                    <a:pt x="1731" y="39"/>
                    <a:pt x="1720" y="38"/>
                    <a:pt x="1722" y="41"/>
                  </a:cubicBezTo>
                  <a:cubicBezTo>
                    <a:pt x="1729" y="41"/>
                    <a:pt x="1730" y="42"/>
                    <a:pt x="1737" y="41"/>
                  </a:cubicBezTo>
                  <a:cubicBezTo>
                    <a:pt x="1735" y="42"/>
                    <a:pt x="1734" y="42"/>
                    <a:pt x="1734" y="42"/>
                  </a:cubicBezTo>
                  <a:cubicBezTo>
                    <a:pt x="1749" y="43"/>
                    <a:pt x="1748" y="40"/>
                    <a:pt x="1752" y="39"/>
                  </a:cubicBezTo>
                  <a:cubicBezTo>
                    <a:pt x="1767" y="36"/>
                    <a:pt x="1737" y="36"/>
                    <a:pt x="1739" y="34"/>
                  </a:cubicBezTo>
                  <a:cubicBezTo>
                    <a:pt x="1782" y="33"/>
                    <a:pt x="1782" y="33"/>
                    <a:pt x="1782" y="33"/>
                  </a:cubicBezTo>
                  <a:cubicBezTo>
                    <a:pt x="1778" y="33"/>
                    <a:pt x="1775" y="34"/>
                    <a:pt x="1776" y="35"/>
                  </a:cubicBezTo>
                  <a:cubicBezTo>
                    <a:pt x="1786" y="36"/>
                    <a:pt x="1776" y="37"/>
                    <a:pt x="1791" y="37"/>
                  </a:cubicBezTo>
                  <a:cubicBezTo>
                    <a:pt x="1790" y="34"/>
                    <a:pt x="1809" y="35"/>
                    <a:pt x="1820" y="33"/>
                  </a:cubicBezTo>
                  <a:cubicBezTo>
                    <a:pt x="1825" y="34"/>
                    <a:pt x="1826" y="35"/>
                    <a:pt x="1815" y="35"/>
                  </a:cubicBezTo>
                  <a:cubicBezTo>
                    <a:pt x="1816" y="37"/>
                    <a:pt x="1831" y="36"/>
                    <a:pt x="1836" y="36"/>
                  </a:cubicBezTo>
                  <a:cubicBezTo>
                    <a:pt x="1839" y="35"/>
                    <a:pt x="1844" y="35"/>
                    <a:pt x="1847" y="35"/>
                  </a:cubicBezTo>
                  <a:cubicBezTo>
                    <a:pt x="1842" y="34"/>
                    <a:pt x="1844" y="33"/>
                    <a:pt x="1853" y="32"/>
                  </a:cubicBezTo>
                  <a:cubicBezTo>
                    <a:pt x="1854" y="31"/>
                    <a:pt x="1854" y="31"/>
                    <a:pt x="1854" y="31"/>
                  </a:cubicBezTo>
                  <a:cubicBezTo>
                    <a:pt x="1839" y="31"/>
                    <a:pt x="1815" y="29"/>
                    <a:pt x="1806" y="31"/>
                  </a:cubicBezTo>
                  <a:cubicBezTo>
                    <a:pt x="1809" y="30"/>
                    <a:pt x="1809" y="30"/>
                    <a:pt x="1809" y="30"/>
                  </a:cubicBezTo>
                  <a:cubicBezTo>
                    <a:pt x="1791" y="28"/>
                    <a:pt x="1771" y="33"/>
                    <a:pt x="1763" y="29"/>
                  </a:cubicBezTo>
                  <a:cubicBezTo>
                    <a:pt x="1763" y="28"/>
                    <a:pt x="1759" y="29"/>
                    <a:pt x="1759" y="27"/>
                  </a:cubicBezTo>
                  <a:cubicBezTo>
                    <a:pt x="1747" y="29"/>
                    <a:pt x="1747" y="29"/>
                    <a:pt x="1747" y="29"/>
                  </a:cubicBezTo>
                  <a:cubicBezTo>
                    <a:pt x="1749" y="28"/>
                    <a:pt x="1749" y="28"/>
                    <a:pt x="1749" y="28"/>
                  </a:cubicBezTo>
                  <a:cubicBezTo>
                    <a:pt x="1727" y="28"/>
                    <a:pt x="1727" y="28"/>
                    <a:pt x="1727" y="28"/>
                  </a:cubicBezTo>
                  <a:cubicBezTo>
                    <a:pt x="1728" y="28"/>
                    <a:pt x="1728" y="28"/>
                    <a:pt x="1728" y="28"/>
                  </a:cubicBezTo>
                  <a:cubicBezTo>
                    <a:pt x="1718" y="30"/>
                    <a:pt x="1709" y="31"/>
                    <a:pt x="1703" y="33"/>
                  </a:cubicBezTo>
                  <a:cubicBezTo>
                    <a:pt x="1703" y="33"/>
                    <a:pt x="1704" y="34"/>
                    <a:pt x="1700" y="34"/>
                  </a:cubicBezTo>
                  <a:cubicBezTo>
                    <a:pt x="1697" y="35"/>
                    <a:pt x="1694" y="35"/>
                    <a:pt x="1692" y="35"/>
                  </a:cubicBezTo>
                  <a:cubicBezTo>
                    <a:pt x="1692" y="35"/>
                    <a:pt x="1692" y="35"/>
                    <a:pt x="1692" y="35"/>
                  </a:cubicBezTo>
                  <a:cubicBezTo>
                    <a:pt x="1692" y="35"/>
                    <a:pt x="1692" y="35"/>
                    <a:pt x="1692" y="35"/>
                  </a:cubicBezTo>
                  <a:cubicBezTo>
                    <a:pt x="1686" y="35"/>
                    <a:pt x="1683" y="33"/>
                    <a:pt x="1676" y="33"/>
                  </a:cubicBezTo>
                  <a:cubicBezTo>
                    <a:pt x="1696" y="32"/>
                    <a:pt x="1696" y="32"/>
                    <a:pt x="1696" y="32"/>
                  </a:cubicBezTo>
                  <a:cubicBezTo>
                    <a:pt x="1698" y="31"/>
                    <a:pt x="1696" y="29"/>
                    <a:pt x="1686" y="28"/>
                  </a:cubicBezTo>
                  <a:cubicBezTo>
                    <a:pt x="1690" y="28"/>
                    <a:pt x="1692" y="27"/>
                    <a:pt x="1687" y="27"/>
                  </a:cubicBezTo>
                  <a:cubicBezTo>
                    <a:pt x="1686" y="27"/>
                    <a:pt x="1674" y="28"/>
                    <a:pt x="1679" y="29"/>
                  </a:cubicBezTo>
                  <a:cubicBezTo>
                    <a:pt x="1659" y="30"/>
                    <a:pt x="1628" y="25"/>
                    <a:pt x="1599" y="28"/>
                  </a:cubicBezTo>
                  <a:cubicBezTo>
                    <a:pt x="1620" y="27"/>
                    <a:pt x="1582" y="26"/>
                    <a:pt x="1605" y="26"/>
                  </a:cubicBezTo>
                  <a:cubicBezTo>
                    <a:pt x="1589" y="23"/>
                    <a:pt x="1591" y="28"/>
                    <a:pt x="1574" y="28"/>
                  </a:cubicBezTo>
                  <a:cubicBezTo>
                    <a:pt x="1573" y="27"/>
                    <a:pt x="1583" y="28"/>
                    <a:pt x="1587" y="26"/>
                  </a:cubicBezTo>
                  <a:cubicBezTo>
                    <a:pt x="1560" y="25"/>
                    <a:pt x="1541" y="30"/>
                    <a:pt x="1514" y="29"/>
                  </a:cubicBezTo>
                  <a:cubicBezTo>
                    <a:pt x="1513" y="27"/>
                    <a:pt x="1513" y="27"/>
                    <a:pt x="1513" y="27"/>
                  </a:cubicBezTo>
                  <a:cubicBezTo>
                    <a:pt x="1508" y="28"/>
                    <a:pt x="1502" y="28"/>
                    <a:pt x="1496" y="28"/>
                  </a:cubicBezTo>
                  <a:close/>
                  <a:moveTo>
                    <a:pt x="1443" y="31"/>
                  </a:moveTo>
                  <a:cubicBezTo>
                    <a:pt x="1438" y="31"/>
                    <a:pt x="1433" y="31"/>
                    <a:pt x="1427" y="31"/>
                  </a:cubicBezTo>
                  <a:cubicBezTo>
                    <a:pt x="1428" y="31"/>
                    <a:pt x="1428" y="31"/>
                    <a:pt x="1429" y="31"/>
                  </a:cubicBezTo>
                  <a:cubicBezTo>
                    <a:pt x="1413" y="33"/>
                    <a:pt x="1413" y="33"/>
                    <a:pt x="1413" y="33"/>
                  </a:cubicBezTo>
                  <a:cubicBezTo>
                    <a:pt x="1423" y="34"/>
                    <a:pt x="1429" y="36"/>
                    <a:pt x="1416" y="37"/>
                  </a:cubicBezTo>
                  <a:cubicBezTo>
                    <a:pt x="1417" y="36"/>
                    <a:pt x="1413" y="35"/>
                    <a:pt x="1418" y="35"/>
                  </a:cubicBezTo>
                  <a:cubicBezTo>
                    <a:pt x="1409" y="33"/>
                    <a:pt x="1389" y="32"/>
                    <a:pt x="1394" y="35"/>
                  </a:cubicBezTo>
                  <a:cubicBezTo>
                    <a:pt x="1412" y="32"/>
                    <a:pt x="1398" y="39"/>
                    <a:pt x="1412" y="37"/>
                  </a:cubicBezTo>
                  <a:cubicBezTo>
                    <a:pt x="1405" y="39"/>
                    <a:pt x="1397" y="38"/>
                    <a:pt x="1391" y="39"/>
                  </a:cubicBezTo>
                  <a:cubicBezTo>
                    <a:pt x="1398" y="37"/>
                    <a:pt x="1389" y="35"/>
                    <a:pt x="1378" y="34"/>
                  </a:cubicBezTo>
                  <a:cubicBezTo>
                    <a:pt x="1374" y="35"/>
                    <a:pt x="1361" y="34"/>
                    <a:pt x="1353" y="35"/>
                  </a:cubicBezTo>
                  <a:cubicBezTo>
                    <a:pt x="1356" y="37"/>
                    <a:pt x="1349" y="38"/>
                    <a:pt x="1362" y="39"/>
                  </a:cubicBezTo>
                  <a:cubicBezTo>
                    <a:pt x="1357" y="39"/>
                    <a:pt x="1350" y="39"/>
                    <a:pt x="1342" y="38"/>
                  </a:cubicBezTo>
                  <a:cubicBezTo>
                    <a:pt x="1345" y="38"/>
                    <a:pt x="1351" y="38"/>
                    <a:pt x="1351" y="37"/>
                  </a:cubicBezTo>
                  <a:cubicBezTo>
                    <a:pt x="1345" y="36"/>
                    <a:pt x="1339" y="36"/>
                    <a:pt x="1336" y="35"/>
                  </a:cubicBezTo>
                  <a:cubicBezTo>
                    <a:pt x="1333" y="35"/>
                    <a:pt x="1331" y="35"/>
                    <a:pt x="1328" y="35"/>
                  </a:cubicBezTo>
                  <a:cubicBezTo>
                    <a:pt x="1329" y="35"/>
                    <a:pt x="1329" y="36"/>
                    <a:pt x="1330" y="36"/>
                  </a:cubicBezTo>
                  <a:cubicBezTo>
                    <a:pt x="1321" y="37"/>
                    <a:pt x="1321" y="37"/>
                    <a:pt x="1321" y="37"/>
                  </a:cubicBezTo>
                  <a:cubicBezTo>
                    <a:pt x="1333" y="37"/>
                    <a:pt x="1327" y="38"/>
                    <a:pt x="1326" y="39"/>
                  </a:cubicBezTo>
                  <a:cubicBezTo>
                    <a:pt x="1327" y="37"/>
                    <a:pt x="1319" y="39"/>
                    <a:pt x="1315" y="39"/>
                  </a:cubicBezTo>
                  <a:cubicBezTo>
                    <a:pt x="1324" y="41"/>
                    <a:pt x="1324" y="41"/>
                    <a:pt x="1324" y="41"/>
                  </a:cubicBezTo>
                  <a:cubicBezTo>
                    <a:pt x="1319" y="43"/>
                    <a:pt x="1309" y="40"/>
                    <a:pt x="1311" y="42"/>
                  </a:cubicBezTo>
                  <a:cubicBezTo>
                    <a:pt x="1329" y="43"/>
                    <a:pt x="1337" y="42"/>
                    <a:pt x="1353" y="42"/>
                  </a:cubicBezTo>
                  <a:cubicBezTo>
                    <a:pt x="1347" y="40"/>
                    <a:pt x="1347" y="40"/>
                    <a:pt x="1347" y="40"/>
                  </a:cubicBezTo>
                  <a:cubicBezTo>
                    <a:pt x="1366" y="39"/>
                    <a:pt x="1358" y="43"/>
                    <a:pt x="1380" y="43"/>
                  </a:cubicBezTo>
                  <a:cubicBezTo>
                    <a:pt x="1388" y="41"/>
                    <a:pt x="1412" y="43"/>
                    <a:pt x="1412" y="40"/>
                  </a:cubicBezTo>
                  <a:cubicBezTo>
                    <a:pt x="1409" y="41"/>
                    <a:pt x="1425" y="43"/>
                    <a:pt x="1433" y="41"/>
                  </a:cubicBezTo>
                  <a:cubicBezTo>
                    <a:pt x="1441" y="38"/>
                    <a:pt x="1465" y="38"/>
                    <a:pt x="1458" y="36"/>
                  </a:cubicBezTo>
                  <a:cubicBezTo>
                    <a:pt x="1451" y="36"/>
                    <a:pt x="1442" y="38"/>
                    <a:pt x="1437" y="36"/>
                  </a:cubicBezTo>
                  <a:cubicBezTo>
                    <a:pt x="1450" y="36"/>
                    <a:pt x="1450" y="36"/>
                    <a:pt x="1450" y="36"/>
                  </a:cubicBezTo>
                  <a:cubicBezTo>
                    <a:pt x="1441" y="34"/>
                    <a:pt x="1441" y="34"/>
                    <a:pt x="1441" y="34"/>
                  </a:cubicBezTo>
                  <a:cubicBezTo>
                    <a:pt x="1446" y="35"/>
                    <a:pt x="1445" y="33"/>
                    <a:pt x="1443" y="31"/>
                  </a:cubicBezTo>
                  <a:close/>
                  <a:moveTo>
                    <a:pt x="1157" y="13"/>
                  </a:moveTo>
                  <a:cubicBezTo>
                    <a:pt x="1157" y="13"/>
                    <a:pt x="1157" y="13"/>
                    <a:pt x="1157" y="13"/>
                  </a:cubicBezTo>
                  <a:cubicBezTo>
                    <a:pt x="1157" y="13"/>
                    <a:pt x="1157" y="13"/>
                    <a:pt x="115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31"/>
            <p:cNvSpPr/>
            <p:nvPr/>
          </p:nvSpPr>
          <p:spPr bwMode="auto">
            <a:xfrm>
              <a:off x="6385" y="3947"/>
              <a:ext cx="42" cy="5"/>
            </a:xfrm>
            <a:custGeom>
              <a:avLst/>
              <a:gdLst>
                <a:gd name="T0" fmla="*/ 5 w 18"/>
                <a:gd name="T1" fmla="*/ 2 h 2"/>
                <a:gd name="T2" fmla="*/ 16 w 18"/>
                <a:gd name="T3" fmla="*/ 0 h 2"/>
                <a:gd name="T4" fmla="*/ 5 w 18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">
                  <a:moveTo>
                    <a:pt x="5" y="2"/>
                  </a:moveTo>
                  <a:cubicBezTo>
                    <a:pt x="8" y="1"/>
                    <a:pt x="18" y="1"/>
                    <a:pt x="16" y="0"/>
                  </a:cubicBezTo>
                  <a:cubicBezTo>
                    <a:pt x="16" y="1"/>
                    <a:pt x="0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32"/>
            <p:cNvSpPr/>
            <p:nvPr/>
          </p:nvSpPr>
          <p:spPr bwMode="auto">
            <a:xfrm>
              <a:off x="6406" y="3952"/>
              <a:ext cx="26" cy="5"/>
            </a:xfrm>
            <a:custGeom>
              <a:avLst/>
              <a:gdLst>
                <a:gd name="T0" fmla="*/ 7 w 11"/>
                <a:gd name="T1" fmla="*/ 2 h 2"/>
                <a:gd name="T2" fmla="*/ 11 w 11"/>
                <a:gd name="T3" fmla="*/ 0 h 2"/>
                <a:gd name="T4" fmla="*/ 0 w 11"/>
                <a:gd name="T5" fmla="*/ 1 h 2"/>
                <a:gd name="T6" fmla="*/ 7 w 1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">
                  <a:moveTo>
                    <a:pt x="7" y="2"/>
                  </a:moveTo>
                  <a:cubicBezTo>
                    <a:pt x="7" y="1"/>
                    <a:pt x="7" y="0"/>
                    <a:pt x="1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33"/>
            <p:cNvSpPr/>
            <p:nvPr/>
          </p:nvSpPr>
          <p:spPr bwMode="auto">
            <a:xfrm>
              <a:off x="6449" y="3976"/>
              <a:ext cx="82" cy="18"/>
            </a:xfrm>
            <a:custGeom>
              <a:avLst/>
              <a:gdLst>
                <a:gd name="T0" fmla="*/ 0 w 35"/>
                <a:gd name="T1" fmla="*/ 3 h 7"/>
                <a:gd name="T2" fmla="*/ 19 w 35"/>
                <a:gd name="T3" fmla="*/ 1 h 7"/>
                <a:gd name="T4" fmla="*/ 0 w 35"/>
                <a:gd name="T5" fmla="*/ 6 h 7"/>
                <a:gd name="T6" fmla="*/ 35 w 35"/>
                <a:gd name="T7" fmla="*/ 3 h 7"/>
                <a:gd name="T8" fmla="*/ 0 w 35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7">
                  <a:moveTo>
                    <a:pt x="0" y="3"/>
                  </a:moveTo>
                  <a:cubicBezTo>
                    <a:pt x="6" y="2"/>
                    <a:pt x="10" y="1"/>
                    <a:pt x="19" y="1"/>
                  </a:cubicBezTo>
                  <a:cubicBezTo>
                    <a:pt x="22" y="5"/>
                    <a:pt x="4" y="2"/>
                    <a:pt x="0" y="6"/>
                  </a:cubicBezTo>
                  <a:cubicBezTo>
                    <a:pt x="16" y="7"/>
                    <a:pt x="21" y="3"/>
                    <a:pt x="35" y="3"/>
                  </a:cubicBezTo>
                  <a:cubicBezTo>
                    <a:pt x="28" y="1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434"/>
            <p:cNvSpPr/>
            <p:nvPr/>
          </p:nvSpPr>
          <p:spPr bwMode="auto">
            <a:xfrm>
              <a:off x="6430" y="3994"/>
              <a:ext cx="23" cy="2"/>
            </a:xfrm>
            <a:custGeom>
              <a:avLst/>
              <a:gdLst>
                <a:gd name="T0" fmla="*/ 2 w 23"/>
                <a:gd name="T1" fmla="*/ 2 h 2"/>
                <a:gd name="T2" fmla="*/ 23 w 23"/>
                <a:gd name="T3" fmla="*/ 2 h 2"/>
                <a:gd name="T4" fmla="*/ 21 w 23"/>
                <a:gd name="T5" fmla="*/ 0 h 2"/>
                <a:gd name="T6" fmla="*/ 0 w 23"/>
                <a:gd name="T7" fmla="*/ 2 h 2"/>
                <a:gd name="T8" fmla="*/ 2 w 2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">
                  <a:moveTo>
                    <a:pt x="2" y="2"/>
                  </a:moveTo>
                  <a:lnTo>
                    <a:pt x="23" y="2"/>
                  </a:lnTo>
                  <a:lnTo>
                    <a:pt x="21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435"/>
            <p:cNvSpPr/>
            <p:nvPr/>
          </p:nvSpPr>
          <p:spPr bwMode="auto">
            <a:xfrm>
              <a:off x="5933" y="3905"/>
              <a:ext cx="24" cy="5"/>
            </a:xfrm>
            <a:custGeom>
              <a:avLst/>
              <a:gdLst>
                <a:gd name="T0" fmla="*/ 10 w 10"/>
                <a:gd name="T1" fmla="*/ 1 h 2"/>
                <a:gd name="T2" fmla="*/ 0 w 10"/>
                <a:gd name="T3" fmla="*/ 2 h 2"/>
                <a:gd name="T4" fmla="*/ 10 w 10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">
                  <a:moveTo>
                    <a:pt x="10" y="1"/>
                  </a:moveTo>
                  <a:cubicBezTo>
                    <a:pt x="9" y="0"/>
                    <a:pt x="3" y="1"/>
                    <a:pt x="0" y="2"/>
                  </a:cubicBezTo>
                  <a:cubicBezTo>
                    <a:pt x="3" y="2"/>
                    <a:pt x="6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436"/>
            <p:cNvSpPr/>
            <p:nvPr/>
          </p:nvSpPr>
          <p:spPr bwMode="auto">
            <a:xfrm>
              <a:off x="1487" y="3905"/>
              <a:ext cx="168" cy="2"/>
            </a:xfrm>
            <a:custGeom>
              <a:avLst/>
              <a:gdLst>
                <a:gd name="T0" fmla="*/ 71 w 71"/>
                <a:gd name="T1" fmla="*/ 0 h 1"/>
                <a:gd name="T2" fmla="*/ 0 w 71"/>
                <a:gd name="T3" fmla="*/ 1 h 1"/>
                <a:gd name="T4" fmla="*/ 71 w 7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">
                  <a:moveTo>
                    <a:pt x="7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437"/>
            <p:cNvSpPr/>
            <p:nvPr/>
          </p:nvSpPr>
          <p:spPr bwMode="auto">
            <a:xfrm>
              <a:off x="5384" y="3912"/>
              <a:ext cx="128" cy="17"/>
            </a:xfrm>
            <a:custGeom>
              <a:avLst/>
              <a:gdLst>
                <a:gd name="T0" fmla="*/ 8 w 54"/>
                <a:gd name="T1" fmla="*/ 7 h 7"/>
                <a:gd name="T2" fmla="*/ 54 w 54"/>
                <a:gd name="T3" fmla="*/ 3 h 7"/>
                <a:gd name="T4" fmla="*/ 0 w 54"/>
                <a:gd name="T5" fmla="*/ 4 h 7"/>
                <a:gd name="T6" fmla="*/ 8 w 5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7">
                  <a:moveTo>
                    <a:pt x="8" y="7"/>
                  </a:moveTo>
                  <a:cubicBezTo>
                    <a:pt x="27" y="6"/>
                    <a:pt x="35" y="3"/>
                    <a:pt x="54" y="3"/>
                  </a:cubicBezTo>
                  <a:cubicBezTo>
                    <a:pt x="29" y="0"/>
                    <a:pt x="21" y="7"/>
                    <a:pt x="0" y="4"/>
                  </a:cubicBez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438"/>
            <p:cNvSpPr/>
            <p:nvPr/>
          </p:nvSpPr>
          <p:spPr bwMode="auto">
            <a:xfrm>
              <a:off x="5384" y="3902"/>
              <a:ext cx="48" cy="12"/>
            </a:xfrm>
            <a:custGeom>
              <a:avLst/>
              <a:gdLst>
                <a:gd name="T0" fmla="*/ 14 w 20"/>
                <a:gd name="T1" fmla="*/ 0 h 5"/>
                <a:gd name="T2" fmla="*/ 3 w 20"/>
                <a:gd name="T3" fmla="*/ 5 h 5"/>
                <a:gd name="T4" fmla="*/ 20 w 20"/>
                <a:gd name="T5" fmla="*/ 3 h 5"/>
                <a:gd name="T6" fmla="*/ 14 w 2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5">
                  <a:moveTo>
                    <a:pt x="14" y="0"/>
                  </a:moveTo>
                  <a:cubicBezTo>
                    <a:pt x="18" y="3"/>
                    <a:pt x="0" y="3"/>
                    <a:pt x="3" y="5"/>
                  </a:cubicBezTo>
                  <a:cubicBezTo>
                    <a:pt x="15" y="5"/>
                    <a:pt x="8" y="3"/>
                    <a:pt x="20" y="3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439"/>
            <p:cNvSpPr/>
            <p:nvPr/>
          </p:nvSpPr>
          <p:spPr bwMode="auto">
            <a:xfrm>
              <a:off x="5609" y="4003"/>
              <a:ext cx="12" cy="3"/>
            </a:xfrm>
            <a:custGeom>
              <a:avLst/>
              <a:gdLst>
                <a:gd name="T0" fmla="*/ 12 w 12"/>
                <a:gd name="T1" fmla="*/ 0 h 3"/>
                <a:gd name="T2" fmla="*/ 0 w 12"/>
                <a:gd name="T3" fmla="*/ 3 h 3"/>
                <a:gd name="T4" fmla="*/ 9 w 12"/>
                <a:gd name="T5" fmla="*/ 3 h 3"/>
                <a:gd name="T6" fmla="*/ 12 w 1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0"/>
                  </a:moveTo>
                  <a:lnTo>
                    <a:pt x="0" y="3"/>
                  </a:lnTo>
                  <a:lnTo>
                    <a:pt x="9" y="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440"/>
            <p:cNvSpPr/>
            <p:nvPr/>
          </p:nvSpPr>
          <p:spPr bwMode="auto">
            <a:xfrm>
              <a:off x="5197" y="3905"/>
              <a:ext cx="22" cy="5"/>
            </a:xfrm>
            <a:custGeom>
              <a:avLst/>
              <a:gdLst>
                <a:gd name="T0" fmla="*/ 17 w 22"/>
                <a:gd name="T1" fmla="*/ 5 h 5"/>
                <a:gd name="T2" fmla="*/ 22 w 22"/>
                <a:gd name="T3" fmla="*/ 2 h 5"/>
                <a:gd name="T4" fmla="*/ 0 w 22"/>
                <a:gd name="T5" fmla="*/ 0 h 5"/>
                <a:gd name="T6" fmla="*/ 17 w 2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">
                  <a:moveTo>
                    <a:pt x="17" y="5"/>
                  </a:moveTo>
                  <a:lnTo>
                    <a:pt x="22" y="2"/>
                  </a:lnTo>
                  <a:lnTo>
                    <a:pt x="0" y="0"/>
                  </a:lnTo>
                  <a:lnTo>
                    <a:pt x="1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441"/>
            <p:cNvSpPr/>
            <p:nvPr/>
          </p:nvSpPr>
          <p:spPr bwMode="auto">
            <a:xfrm>
              <a:off x="5219" y="3907"/>
              <a:ext cx="4" cy="0"/>
            </a:xfrm>
            <a:custGeom>
              <a:avLst/>
              <a:gdLst>
                <a:gd name="T0" fmla="*/ 4 w 4"/>
                <a:gd name="T1" fmla="*/ 0 w 4"/>
                <a:gd name="T2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442"/>
            <p:cNvSpPr/>
            <p:nvPr/>
          </p:nvSpPr>
          <p:spPr bwMode="auto">
            <a:xfrm>
              <a:off x="5604" y="4016"/>
              <a:ext cx="31" cy="2"/>
            </a:xfrm>
            <a:custGeom>
              <a:avLst/>
              <a:gdLst>
                <a:gd name="T0" fmla="*/ 0 w 31"/>
                <a:gd name="T1" fmla="*/ 0 h 2"/>
                <a:gd name="T2" fmla="*/ 19 w 31"/>
                <a:gd name="T3" fmla="*/ 2 h 2"/>
                <a:gd name="T4" fmla="*/ 31 w 31"/>
                <a:gd name="T5" fmla="*/ 0 h 2"/>
                <a:gd name="T6" fmla="*/ 0 w 3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0"/>
                  </a:moveTo>
                  <a:lnTo>
                    <a:pt x="19" y="2"/>
                  </a:lnTo>
                  <a:lnTo>
                    <a:pt x="3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443"/>
            <p:cNvSpPr/>
            <p:nvPr/>
          </p:nvSpPr>
          <p:spPr bwMode="auto">
            <a:xfrm>
              <a:off x="5415" y="3979"/>
              <a:ext cx="28" cy="5"/>
            </a:xfrm>
            <a:custGeom>
              <a:avLst/>
              <a:gdLst>
                <a:gd name="T0" fmla="*/ 5 w 12"/>
                <a:gd name="T1" fmla="*/ 2 h 2"/>
                <a:gd name="T2" fmla="*/ 12 w 12"/>
                <a:gd name="T3" fmla="*/ 1 h 2"/>
                <a:gd name="T4" fmla="*/ 5 w 1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">
                  <a:moveTo>
                    <a:pt x="5" y="2"/>
                  </a:moveTo>
                  <a:cubicBezTo>
                    <a:pt x="12" y="1"/>
                    <a:pt x="12" y="1"/>
                    <a:pt x="12" y="1"/>
                  </a:cubicBezTo>
                  <a:cubicBezTo>
                    <a:pt x="11" y="1"/>
                    <a:pt x="0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444"/>
            <p:cNvSpPr/>
            <p:nvPr/>
          </p:nvSpPr>
          <p:spPr bwMode="auto">
            <a:xfrm>
              <a:off x="5056" y="3907"/>
              <a:ext cx="23" cy="3"/>
            </a:xfrm>
            <a:custGeom>
              <a:avLst/>
              <a:gdLst>
                <a:gd name="T0" fmla="*/ 21 w 23"/>
                <a:gd name="T1" fmla="*/ 0 h 3"/>
                <a:gd name="T2" fmla="*/ 0 w 23"/>
                <a:gd name="T3" fmla="*/ 3 h 3"/>
                <a:gd name="T4" fmla="*/ 2 w 23"/>
                <a:gd name="T5" fmla="*/ 3 h 3"/>
                <a:gd name="T6" fmla="*/ 23 w 23"/>
                <a:gd name="T7" fmla="*/ 0 h 3"/>
                <a:gd name="T8" fmla="*/ 21 w 2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1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23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45"/>
            <p:cNvSpPr/>
            <p:nvPr/>
          </p:nvSpPr>
          <p:spPr bwMode="auto">
            <a:xfrm>
              <a:off x="5247" y="4001"/>
              <a:ext cx="50" cy="5"/>
            </a:xfrm>
            <a:custGeom>
              <a:avLst/>
              <a:gdLst>
                <a:gd name="T0" fmla="*/ 16 w 21"/>
                <a:gd name="T1" fmla="*/ 0 h 2"/>
                <a:gd name="T2" fmla="*/ 11 w 21"/>
                <a:gd name="T3" fmla="*/ 2 h 2"/>
                <a:gd name="T4" fmla="*/ 16 w 2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">
                  <a:moveTo>
                    <a:pt x="16" y="0"/>
                  </a:moveTo>
                  <a:cubicBezTo>
                    <a:pt x="21" y="2"/>
                    <a:pt x="0" y="0"/>
                    <a:pt x="11" y="2"/>
                  </a:cubicBezTo>
                  <a:cubicBezTo>
                    <a:pt x="21" y="2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46"/>
            <p:cNvSpPr/>
            <p:nvPr/>
          </p:nvSpPr>
          <p:spPr bwMode="auto">
            <a:xfrm>
              <a:off x="5011" y="3969"/>
              <a:ext cx="7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47"/>
            <p:cNvSpPr/>
            <p:nvPr/>
          </p:nvSpPr>
          <p:spPr bwMode="auto">
            <a:xfrm>
              <a:off x="5018" y="3966"/>
              <a:ext cx="26" cy="5"/>
            </a:xfrm>
            <a:custGeom>
              <a:avLst/>
              <a:gdLst>
                <a:gd name="T0" fmla="*/ 0 w 11"/>
                <a:gd name="T1" fmla="*/ 1 h 2"/>
                <a:gd name="T2" fmla="*/ 11 w 11"/>
                <a:gd name="T3" fmla="*/ 1 h 2"/>
                <a:gd name="T4" fmla="*/ 0 w 1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">
                  <a:moveTo>
                    <a:pt x="0" y="1"/>
                  </a:moveTo>
                  <a:cubicBezTo>
                    <a:pt x="4" y="1"/>
                    <a:pt x="8" y="2"/>
                    <a:pt x="11" y="1"/>
                  </a:cubicBezTo>
                  <a:cubicBezTo>
                    <a:pt x="6" y="0"/>
                    <a:pt x="4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48"/>
            <p:cNvSpPr/>
            <p:nvPr/>
          </p:nvSpPr>
          <p:spPr bwMode="auto">
            <a:xfrm>
              <a:off x="4907" y="3966"/>
              <a:ext cx="30" cy="8"/>
            </a:xfrm>
            <a:custGeom>
              <a:avLst/>
              <a:gdLst>
                <a:gd name="T0" fmla="*/ 1 w 13"/>
                <a:gd name="T1" fmla="*/ 1 h 3"/>
                <a:gd name="T2" fmla="*/ 5 w 13"/>
                <a:gd name="T3" fmla="*/ 2 h 3"/>
                <a:gd name="T4" fmla="*/ 6 w 13"/>
                <a:gd name="T5" fmla="*/ 2 h 3"/>
                <a:gd name="T6" fmla="*/ 10 w 13"/>
                <a:gd name="T7" fmla="*/ 1 h 3"/>
                <a:gd name="T8" fmla="*/ 13 w 13"/>
                <a:gd name="T9" fmla="*/ 0 h 3"/>
                <a:gd name="T10" fmla="*/ 9 w 13"/>
                <a:gd name="T11" fmla="*/ 1 h 3"/>
                <a:gd name="T12" fmla="*/ 1 w 1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">
                  <a:moveTo>
                    <a:pt x="1" y="1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1" y="3"/>
                    <a:pt x="3" y="2"/>
                    <a:pt x="6" y="2"/>
                  </a:cubicBezTo>
                  <a:cubicBezTo>
                    <a:pt x="10" y="2"/>
                    <a:pt x="10" y="1"/>
                    <a:pt x="10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1" y="0"/>
                    <a:pt x="10" y="0"/>
                    <a:pt x="9" y="1"/>
                  </a:cubicBezTo>
                  <a:cubicBezTo>
                    <a:pt x="3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49"/>
            <p:cNvSpPr/>
            <p:nvPr/>
          </p:nvSpPr>
          <p:spPr bwMode="auto">
            <a:xfrm>
              <a:off x="4502" y="3890"/>
              <a:ext cx="83" cy="10"/>
            </a:xfrm>
            <a:custGeom>
              <a:avLst/>
              <a:gdLst>
                <a:gd name="T0" fmla="*/ 0 w 35"/>
                <a:gd name="T1" fmla="*/ 1 h 4"/>
                <a:gd name="T2" fmla="*/ 16 w 35"/>
                <a:gd name="T3" fmla="*/ 3 h 4"/>
                <a:gd name="T4" fmla="*/ 35 w 35"/>
                <a:gd name="T5" fmla="*/ 1 h 4"/>
                <a:gd name="T6" fmla="*/ 0 w 3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">
                  <a:moveTo>
                    <a:pt x="0" y="1"/>
                  </a:moveTo>
                  <a:cubicBezTo>
                    <a:pt x="13" y="1"/>
                    <a:pt x="17" y="2"/>
                    <a:pt x="16" y="3"/>
                  </a:cubicBezTo>
                  <a:cubicBezTo>
                    <a:pt x="29" y="4"/>
                    <a:pt x="27" y="1"/>
                    <a:pt x="35" y="1"/>
                  </a:cubicBezTo>
                  <a:cubicBezTo>
                    <a:pt x="20" y="1"/>
                    <a:pt x="17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50"/>
            <p:cNvSpPr/>
            <p:nvPr/>
          </p:nvSpPr>
          <p:spPr bwMode="auto">
            <a:xfrm>
              <a:off x="4585" y="3890"/>
              <a:ext cx="12" cy="2"/>
            </a:xfrm>
            <a:custGeom>
              <a:avLst/>
              <a:gdLst>
                <a:gd name="T0" fmla="*/ 0 w 5"/>
                <a:gd name="T1" fmla="*/ 1 h 1"/>
                <a:gd name="T2" fmla="*/ 5 w 5"/>
                <a:gd name="T3" fmla="*/ 1 h 1"/>
                <a:gd name="T4" fmla="*/ 0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1"/>
                  </a:moveTo>
                  <a:cubicBezTo>
                    <a:pt x="1" y="1"/>
                    <a:pt x="3" y="1"/>
                    <a:pt x="5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51"/>
            <p:cNvSpPr/>
            <p:nvPr/>
          </p:nvSpPr>
          <p:spPr bwMode="auto">
            <a:xfrm>
              <a:off x="5018" y="4008"/>
              <a:ext cx="19" cy="8"/>
            </a:xfrm>
            <a:custGeom>
              <a:avLst/>
              <a:gdLst>
                <a:gd name="T0" fmla="*/ 19 w 19"/>
                <a:gd name="T1" fmla="*/ 0 h 8"/>
                <a:gd name="T2" fmla="*/ 0 w 19"/>
                <a:gd name="T3" fmla="*/ 8 h 8"/>
                <a:gd name="T4" fmla="*/ 7 w 19"/>
                <a:gd name="T5" fmla="*/ 5 h 8"/>
                <a:gd name="T6" fmla="*/ 19 w 19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8">
                  <a:moveTo>
                    <a:pt x="19" y="0"/>
                  </a:moveTo>
                  <a:lnTo>
                    <a:pt x="0" y="8"/>
                  </a:lnTo>
                  <a:lnTo>
                    <a:pt x="7" y="5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452"/>
            <p:cNvSpPr/>
            <p:nvPr/>
          </p:nvSpPr>
          <p:spPr bwMode="auto">
            <a:xfrm>
              <a:off x="4448" y="3887"/>
              <a:ext cx="28" cy="5"/>
            </a:xfrm>
            <a:custGeom>
              <a:avLst/>
              <a:gdLst>
                <a:gd name="T0" fmla="*/ 2 w 12"/>
                <a:gd name="T1" fmla="*/ 1 h 2"/>
                <a:gd name="T2" fmla="*/ 11 w 12"/>
                <a:gd name="T3" fmla="*/ 2 h 2"/>
                <a:gd name="T4" fmla="*/ 2 w 1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">
                  <a:moveTo>
                    <a:pt x="2" y="1"/>
                  </a:moveTo>
                  <a:cubicBezTo>
                    <a:pt x="5" y="1"/>
                    <a:pt x="9" y="1"/>
                    <a:pt x="11" y="2"/>
                  </a:cubicBezTo>
                  <a:cubicBezTo>
                    <a:pt x="12" y="0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453"/>
            <p:cNvSpPr/>
            <p:nvPr/>
          </p:nvSpPr>
          <p:spPr bwMode="auto">
            <a:xfrm>
              <a:off x="4578" y="3954"/>
              <a:ext cx="31" cy="10"/>
            </a:xfrm>
            <a:custGeom>
              <a:avLst/>
              <a:gdLst>
                <a:gd name="T0" fmla="*/ 0 w 13"/>
                <a:gd name="T1" fmla="*/ 3 h 4"/>
                <a:gd name="T2" fmla="*/ 13 w 13"/>
                <a:gd name="T3" fmla="*/ 3 h 4"/>
                <a:gd name="T4" fmla="*/ 0 w 1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0" y="3"/>
                  </a:moveTo>
                  <a:cubicBezTo>
                    <a:pt x="1" y="4"/>
                    <a:pt x="10" y="3"/>
                    <a:pt x="13" y="3"/>
                  </a:cubicBezTo>
                  <a:cubicBezTo>
                    <a:pt x="8" y="3"/>
                    <a:pt x="4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454"/>
            <p:cNvSpPr/>
            <p:nvPr/>
          </p:nvSpPr>
          <p:spPr bwMode="auto">
            <a:xfrm>
              <a:off x="4360" y="3902"/>
              <a:ext cx="33" cy="8"/>
            </a:xfrm>
            <a:custGeom>
              <a:avLst/>
              <a:gdLst>
                <a:gd name="T0" fmla="*/ 0 w 14"/>
                <a:gd name="T1" fmla="*/ 1 h 3"/>
                <a:gd name="T2" fmla="*/ 5 w 14"/>
                <a:gd name="T3" fmla="*/ 3 h 3"/>
                <a:gd name="T4" fmla="*/ 0 w 1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">
                  <a:moveTo>
                    <a:pt x="0" y="1"/>
                  </a:moveTo>
                  <a:cubicBezTo>
                    <a:pt x="3" y="1"/>
                    <a:pt x="7" y="2"/>
                    <a:pt x="5" y="3"/>
                  </a:cubicBezTo>
                  <a:cubicBezTo>
                    <a:pt x="9" y="3"/>
                    <a:pt x="1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455"/>
            <p:cNvSpPr/>
            <p:nvPr/>
          </p:nvSpPr>
          <p:spPr bwMode="auto">
            <a:xfrm>
              <a:off x="4519" y="3959"/>
              <a:ext cx="26" cy="2"/>
            </a:xfrm>
            <a:custGeom>
              <a:avLst/>
              <a:gdLst>
                <a:gd name="T0" fmla="*/ 0 w 26"/>
                <a:gd name="T1" fmla="*/ 0 h 2"/>
                <a:gd name="T2" fmla="*/ 4 w 26"/>
                <a:gd name="T3" fmla="*/ 2 h 2"/>
                <a:gd name="T4" fmla="*/ 26 w 26"/>
                <a:gd name="T5" fmla="*/ 0 h 2"/>
                <a:gd name="T6" fmla="*/ 0 w 2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">
                  <a:moveTo>
                    <a:pt x="0" y="0"/>
                  </a:moveTo>
                  <a:lnTo>
                    <a:pt x="4" y="2"/>
                  </a:lnTo>
                  <a:lnTo>
                    <a:pt x="2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456"/>
            <p:cNvSpPr/>
            <p:nvPr/>
          </p:nvSpPr>
          <p:spPr bwMode="auto">
            <a:xfrm>
              <a:off x="4545" y="3994"/>
              <a:ext cx="75" cy="19"/>
            </a:xfrm>
            <a:custGeom>
              <a:avLst/>
              <a:gdLst>
                <a:gd name="T0" fmla="*/ 22 w 32"/>
                <a:gd name="T1" fmla="*/ 8 h 8"/>
                <a:gd name="T2" fmla="*/ 23 w 32"/>
                <a:gd name="T3" fmla="*/ 2 h 8"/>
                <a:gd name="T4" fmla="*/ 8 w 32"/>
                <a:gd name="T5" fmla="*/ 4 h 8"/>
                <a:gd name="T6" fmla="*/ 22 w 32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">
                  <a:moveTo>
                    <a:pt x="22" y="8"/>
                  </a:moveTo>
                  <a:cubicBezTo>
                    <a:pt x="32" y="6"/>
                    <a:pt x="5" y="4"/>
                    <a:pt x="23" y="2"/>
                  </a:cubicBezTo>
                  <a:cubicBezTo>
                    <a:pt x="0" y="0"/>
                    <a:pt x="25" y="5"/>
                    <a:pt x="8" y="4"/>
                  </a:cubicBezTo>
                  <a:cubicBezTo>
                    <a:pt x="18" y="5"/>
                    <a:pt x="23" y="7"/>
                    <a:pt x="2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457"/>
            <p:cNvSpPr/>
            <p:nvPr/>
          </p:nvSpPr>
          <p:spPr bwMode="auto">
            <a:xfrm>
              <a:off x="4552" y="4003"/>
              <a:ext cx="12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2" y="0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458"/>
            <p:cNvSpPr/>
            <p:nvPr/>
          </p:nvSpPr>
          <p:spPr bwMode="auto">
            <a:xfrm>
              <a:off x="4216" y="3976"/>
              <a:ext cx="9" cy="0"/>
            </a:xfrm>
            <a:custGeom>
              <a:avLst/>
              <a:gdLst>
                <a:gd name="T0" fmla="*/ 0 w 4"/>
                <a:gd name="T1" fmla="*/ 4 w 4"/>
                <a:gd name="T2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459"/>
            <p:cNvSpPr/>
            <p:nvPr/>
          </p:nvSpPr>
          <p:spPr bwMode="auto">
            <a:xfrm>
              <a:off x="4384" y="4001"/>
              <a:ext cx="87" cy="12"/>
            </a:xfrm>
            <a:custGeom>
              <a:avLst/>
              <a:gdLst>
                <a:gd name="T0" fmla="*/ 21 w 37"/>
                <a:gd name="T1" fmla="*/ 3 h 5"/>
                <a:gd name="T2" fmla="*/ 37 w 37"/>
                <a:gd name="T3" fmla="*/ 0 h 5"/>
                <a:gd name="T4" fmla="*/ 2 w 37"/>
                <a:gd name="T5" fmla="*/ 5 h 5"/>
                <a:gd name="T6" fmla="*/ 25 w 37"/>
                <a:gd name="T7" fmla="*/ 3 h 5"/>
                <a:gd name="T8" fmla="*/ 21 w 37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5">
                  <a:moveTo>
                    <a:pt x="21" y="3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27" y="2"/>
                    <a:pt x="0" y="2"/>
                    <a:pt x="2" y="5"/>
                  </a:cubicBezTo>
                  <a:cubicBezTo>
                    <a:pt x="11" y="5"/>
                    <a:pt x="21" y="4"/>
                    <a:pt x="25" y="3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60"/>
            <p:cNvSpPr/>
            <p:nvPr/>
          </p:nvSpPr>
          <p:spPr bwMode="auto">
            <a:xfrm>
              <a:off x="4001" y="3887"/>
              <a:ext cx="26" cy="8"/>
            </a:xfrm>
            <a:custGeom>
              <a:avLst/>
              <a:gdLst>
                <a:gd name="T0" fmla="*/ 4 w 11"/>
                <a:gd name="T1" fmla="*/ 2 h 3"/>
                <a:gd name="T2" fmla="*/ 11 w 11"/>
                <a:gd name="T3" fmla="*/ 1 h 3"/>
                <a:gd name="T4" fmla="*/ 2 w 11"/>
                <a:gd name="T5" fmla="*/ 0 h 3"/>
                <a:gd name="T6" fmla="*/ 4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4" y="2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" y="1"/>
                    <a:pt x="0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61"/>
            <p:cNvSpPr/>
            <p:nvPr/>
          </p:nvSpPr>
          <p:spPr bwMode="auto">
            <a:xfrm>
              <a:off x="4001" y="3887"/>
              <a:ext cx="4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462"/>
            <p:cNvSpPr/>
            <p:nvPr/>
          </p:nvSpPr>
          <p:spPr bwMode="auto">
            <a:xfrm>
              <a:off x="4285" y="3971"/>
              <a:ext cx="33" cy="3"/>
            </a:xfrm>
            <a:custGeom>
              <a:avLst/>
              <a:gdLst>
                <a:gd name="T0" fmla="*/ 1 w 14"/>
                <a:gd name="T1" fmla="*/ 1 h 1"/>
                <a:gd name="T2" fmla="*/ 14 w 14"/>
                <a:gd name="T3" fmla="*/ 1 h 1"/>
                <a:gd name="T4" fmla="*/ 1 w 14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">
                  <a:moveTo>
                    <a:pt x="1" y="1"/>
                  </a:moveTo>
                  <a:cubicBezTo>
                    <a:pt x="6" y="1"/>
                    <a:pt x="10" y="1"/>
                    <a:pt x="14" y="1"/>
                  </a:cubicBezTo>
                  <a:cubicBezTo>
                    <a:pt x="1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463"/>
            <p:cNvSpPr/>
            <p:nvPr/>
          </p:nvSpPr>
          <p:spPr bwMode="auto">
            <a:xfrm>
              <a:off x="3894" y="3900"/>
              <a:ext cx="29" cy="0"/>
            </a:xfrm>
            <a:custGeom>
              <a:avLst/>
              <a:gdLst>
                <a:gd name="T0" fmla="*/ 3 w 29"/>
                <a:gd name="T1" fmla="*/ 29 w 29"/>
                <a:gd name="T2" fmla="*/ 0 w 29"/>
                <a:gd name="T3" fmla="*/ 3 w 2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8">
                  <a:moveTo>
                    <a:pt x="3" y="0"/>
                  </a:moveTo>
                  <a:lnTo>
                    <a:pt x="29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464"/>
            <p:cNvSpPr/>
            <p:nvPr/>
          </p:nvSpPr>
          <p:spPr bwMode="auto">
            <a:xfrm>
              <a:off x="3748" y="3890"/>
              <a:ext cx="26" cy="2"/>
            </a:xfrm>
            <a:custGeom>
              <a:avLst/>
              <a:gdLst>
                <a:gd name="T0" fmla="*/ 26 w 26"/>
                <a:gd name="T1" fmla="*/ 0 h 2"/>
                <a:gd name="T2" fmla="*/ 21 w 26"/>
                <a:gd name="T3" fmla="*/ 0 h 2"/>
                <a:gd name="T4" fmla="*/ 0 w 26"/>
                <a:gd name="T5" fmla="*/ 0 h 2"/>
                <a:gd name="T6" fmla="*/ 4 w 26"/>
                <a:gd name="T7" fmla="*/ 2 h 2"/>
                <a:gd name="T8" fmla="*/ 26 w 2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">
                  <a:moveTo>
                    <a:pt x="26" y="0"/>
                  </a:moveTo>
                  <a:lnTo>
                    <a:pt x="21" y="0"/>
                  </a:lnTo>
                  <a:lnTo>
                    <a:pt x="0" y="0"/>
                  </a:lnTo>
                  <a:lnTo>
                    <a:pt x="4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465"/>
            <p:cNvSpPr/>
            <p:nvPr/>
          </p:nvSpPr>
          <p:spPr bwMode="auto">
            <a:xfrm>
              <a:off x="3927" y="4011"/>
              <a:ext cx="41" cy="7"/>
            </a:xfrm>
            <a:custGeom>
              <a:avLst/>
              <a:gdLst>
                <a:gd name="T0" fmla="*/ 3 w 17"/>
                <a:gd name="T1" fmla="*/ 2 h 3"/>
                <a:gd name="T2" fmla="*/ 15 w 17"/>
                <a:gd name="T3" fmla="*/ 0 h 3"/>
                <a:gd name="T4" fmla="*/ 0 w 17"/>
                <a:gd name="T5" fmla="*/ 0 h 3"/>
                <a:gd name="T6" fmla="*/ 13 w 17"/>
                <a:gd name="T7" fmla="*/ 0 h 3"/>
                <a:gd name="T8" fmla="*/ 3 w 17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">
                  <a:moveTo>
                    <a:pt x="3" y="2"/>
                  </a:moveTo>
                  <a:cubicBezTo>
                    <a:pt x="11" y="3"/>
                    <a:pt x="17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4" y="0"/>
                    <a:pt x="13" y="0"/>
                  </a:cubicBez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466"/>
            <p:cNvSpPr/>
            <p:nvPr/>
          </p:nvSpPr>
          <p:spPr bwMode="auto">
            <a:xfrm>
              <a:off x="2378" y="3885"/>
              <a:ext cx="648" cy="34"/>
            </a:xfrm>
            <a:custGeom>
              <a:avLst/>
              <a:gdLst>
                <a:gd name="T0" fmla="*/ 204 w 274"/>
                <a:gd name="T1" fmla="*/ 6 h 14"/>
                <a:gd name="T2" fmla="*/ 224 w 274"/>
                <a:gd name="T3" fmla="*/ 7 h 14"/>
                <a:gd name="T4" fmla="*/ 218 w 274"/>
                <a:gd name="T5" fmla="*/ 9 h 14"/>
                <a:gd name="T6" fmla="*/ 231 w 274"/>
                <a:gd name="T7" fmla="*/ 5 h 14"/>
                <a:gd name="T8" fmla="*/ 210 w 274"/>
                <a:gd name="T9" fmla="*/ 11 h 14"/>
                <a:gd name="T10" fmla="*/ 250 w 274"/>
                <a:gd name="T11" fmla="*/ 9 h 14"/>
                <a:gd name="T12" fmla="*/ 239 w 274"/>
                <a:gd name="T13" fmla="*/ 7 h 14"/>
                <a:gd name="T14" fmla="*/ 267 w 274"/>
                <a:gd name="T15" fmla="*/ 6 h 14"/>
                <a:gd name="T16" fmla="*/ 270 w 274"/>
                <a:gd name="T17" fmla="*/ 3 h 14"/>
                <a:gd name="T18" fmla="*/ 272 w 274"/>
                <a:gd name="T19" fmla="*/ 2 h 14"/>
                <a:gd name="T20" fmla="*/ 274 w 274"/>
                <a:gd name="T21" fmla="*/ 2 h 14"/>
                <a:gd name="T22" fmla="*/ 272 w 274"/>
                <a:gd name="T23" fmla="*/ 2 h 14"/>
                <a:gd name="T24" fmla="*/ 271 w 274"/>
                <a:gd name="T25" fmla="*/ 1 h 14"/>
                <a:gd name="T26" fmla="*/ 246 w 274"/>
                <a:gd name="T27" fmla="*/ 0 h 14"/>
                <a:gd name="T28" fmla="*/ 216 w 274"/>
                <a:gd name="T29" fmla="*/ 2 h 14"/>
                <a:gd name="T30" fmla="*/ 206 w 274"/>
                <a:gd name="T31" fmla="*/ 2 h 14"/>
                <a:gd name="T32" fmla="*/ 203 w 274"/>
                <a:gd name="T33" fmla="*/ 2 h 14"/>
                <a:gd name="T34" fmla="*/ 208 w 274"/>
                <a:gd name="T35" fmla="*/ 1 h 14"/>
                <a:gd name="T36" fmla="*/ 190 w 274"/>
                <a:gd name="T37" fmla="*/ 2 h 14"/>
                <a:gd name="T38" fmla="*/ 155 w 274"/>
                <a:gd name="T39" fmla="*/ 2 h 14"/>
                <a:gd name="T40" fmla="*/ 152 w 274"/>
                <a:gd name="T41" fmla="*/ 2 h 14"/>
                <a:gd name="T42" fmla="*/ 151 w 274"/>
                <a:gd name="T43" fmla="*/ 2 h 14"/>
                <a:gd name="T44" fmla="*/ 0 w 274"/>
                <a:gd name="T45" fmla="*/ 3 h 14"/>
                <a:gd name="T46" fmla="*/ 22 w 274"/>
                <a:gd name="T47" fmla="*/ 4 h 14"/>
                <a:gd name="T48" fmla="*/ 31 w 274"/>
                <a:gd name="T49" fmla="*/ 7 h 14"/>
                <a:gd name="T50" fmla="*/ 14 w 274"/>
                <a:gd name="T51" fmla="*/ 7 h 14"/>
                <a:gd name="T52" fmla="*/ 18 w 274"/>
                <a:gd name="T53" fmla="*/ 11 h 14"/>
                <a:gd name="T54" fmla="*/ 58 w 274"/>
                <a:gd name="T55" fmla="*/ 7 h 14"/>
                <a:gd name="T56" fmla="*/ 64 w 274"/>
                <a:gd name="T57" fmla="*/ 10 h 14"/>
                <a:gd name="T58" fmla="*/ 61 w 274"/>
                <a:gd name="T59" fmla="*/ 10 h 14"/>
                <a:gd name="T60" fmla="*/ 88 w 274"/>
                <a:gd name="T61" fmla="*/ 10 h 14"/>
                <a:gd name="T62" fmla="*/ 88 w 274"/>
                <a:gd name="T63" fmla="*/ 12 h 14"/>
                <a:gd name="T64" fmla="*/ 124 w 274"/>
                <a:gd name="T65" fmla="*/ 10 h 14"/>
                <a:gd name="T66" fmla="*/ 123 w 274"/>
                <a:gd name="T67" fmla="*/ 10 h 14"/>
                <a:gd name="T68" fmla="*/ 169 w 274"/>
                <a:gd name="T69" fmla="*/ 9 h 14"/>
                <a:gd name="T70" fmla="*/ 155 w 274"/>
                <a:gd name="T71" fmla="*/ 11 h 14"/>
                <a:gd name="T72" fmla="*/ 176 w 274"/>
                <a:gd name="T73" fmla="*/ 10 h 14"/>
                <a:gd name="T74" fmla="*/ 170 w 274"/>
                <a:gd name="T75" fmla="*/ 12 h 14"/>
                <a:gd name="T76" fmla="*/ 207 w 274"/>
                <a:gd name="T77" fmla="*/ 8 h 14"/>
                <a:gd name="T78" fmla="*/ 204 w 274"/>
                <a:gd name="T7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4" h="14">
                  <a:moveTo>
                    <a:pt x="204" y="6"/>
                  </a:moveTo>
                  <a:cubicBezTo>
                    <a:pt x="207" y="4"/>
                    <a:pt x="223" y="5"/>
                    <a:pt x="224" y="7"/>
                  </a:cubicBezTo>
                  <a:cubicBezTo>
                    <a:pt x="222" y="7"/>
                    <a:pt x="213" y="8"/>
                    <a:pt x="218" y="9"/>
                  </a:cubicBezTo>
                  <a:cubicBezTo>
                    <a:pt x="231" y="5"/>
                    <a:pt x="231" y="5"/>
                    <a:pt x="231" y="5"/>
                  </a:cubicBezTo>
                  <a:cubicBezTo>
                    <a:pt x="248" y="7"/>
                    <a:pt x="218" y="10"/>
                    <a:pt x="210" y="11"/>
                  </a:cubicBezTo>
                  <a:cubicBezTo>
                    <a:pt x="227" y="11"/>
                    <a:pt x="232" y="9"/>
                    <a:pt x="250" y="9"/>
                  </a:cubicBezTo>
                  <a:cubicBezTo>
                    <a:pt x="245" y="9"/>
                    <a:pt x="242" y="8"/>
                    <a:pt x="239" y="7"/>
                  </a:cubicBezTo>
                  <a:cubicBezTo>
                    <a:pt x="238" y="5"/>
                    <a:pt x="255" y="6"/>
                    <a:pt x="267" y="6"/>
                  </a:cubicBezTo>
                  <a:cubicBezTo>
                    <a:pt x="260" y="5"/>
                    <a:pt x="264" y="4"/>
                    <a:pt x="270" y="3"/>
                  </a:cubicBezTo>
                  <a:cubicBezTo>
                    <a:pt x="271" y="3"/>
                    <a:pt x="271" y="3"/>
                    <a:pt x="272" y="2"/>
                  </a:cubicBezTo>
                  <a:cubicBezTo>
                    <a:pt x="273" y="2"/>
                    <a:pt x="273" y="2"/>
                    <a:pt x="274" y="2"/>
                  </a:cubicBezTo>
                  <a:cubicBezTo>
                    <a:pt x="272" y="2"/>
                    <a:pt x="272" y="2"/>
                    <a:pt x="272" y="2"/>
                  </a:cubicBezTo>
                  <a:cubicBezTo>
                    <a:pt x="272" y="2"/>
                    <a:pt x="272" y="2"/>
                    <a:pt x="271" y="1"/>
                  </a:cubicBezTo>
                  <a:cubicBezTo>
                    <a:pt x="261" y="2"/>
                    <a:pt x="253" y="0"/>
                    <a:pt x="246" y="0"/>
                  </a:cubicBezTo>
                  <a:cubicBezTo>
                    <a:pt x="253" y="4"/>
                    <a:pt x="224" y="1"/>
                    <a:pt x="216" y="2"/>
                  </a:cubicBezTo>
                  <a:cubicBezTo>
                    <a:pt x="206" y="2"/>
                    <a:pt x="206" y="2"/>
                    <a:pt x="206" y="2"/>
                  </a:cubicBezTo>
                  <a:cubicBezTo>
                    <a:pt x="203" y="2"/>
                    <a:pt x="203" y="2"/>
                    <a:pt x="203" y="2"/>
                  </a:cubicBezTo>
                  <a:cubicBezTo>
                    <a:pt x="202" y="2"/>
                    <a:pt x="203" y="1"/>
                    <a:pt x="208" y="1"/>
                  </a:cubicBezTo>
                  <a:cubicBezTo>
                    <a:pt x="204" y="1"/>
                    <a:pt x="189" y="1"/>
                    <a:pt x="190" y="2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54" y="2"/>
                    <a:pt x="153" y="2"/>
                    <a:pt x="152" y="2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3"/>
                    <a:pt x="14" y="4"/>
                    <a:pt x="22" y="4"/>
                  </a:cubicBezTo>
                  <a:cubicBezTo>
                    <a:pt x="10" y="7"/>
                    <a:pt x="34" y="5"/>
                    <a:pt x="31" y="7"/>
                  </a:cubicBezTo>
                  <a:cubicBezTo>
                    <a:pt x="26" y="8"/>
                    <a:pt x="18" y="8"/>
                    <a:pt x="14" y="7"/>
                  </a:cubicBezTo>
                  <a:cubicBezTo>
                    <a:pt x="12" y="8"/>
                    <a:pt x="19" y="9"/>
                    <a:pt x="18" y="11"/>
                  </a:cubicBezTo>
                  <a:cubicBezTo>
                    <a:pt x="37" y="12"/>
                    <a:pt x="40" y="7"/>
                    <a:pt x="58" y="7"/>
                  </a:cubicBezTo>
                  <a:cubicBezTo>
                    <a:pt x="58" y="9"/>
                    <a:pt x="52" y="10"/>
                    <a:pt x="64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80" y="9"/>
                    <a:pt x="76" y="14"/>
                    <a:pt x="88" y="10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7" y="10"/>
                    <a:pt x="114" y="10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51" y="8"/>
                    <a:pt x="139" y="10"/>
                    <a:pt x="169" y="9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66" y="12"/>
                    <a:pt x="168" y="9"/>
                    <a:pt x="176" y="10"/>
                  </a:cubicBezTo>
                  <a:cubicBezTo>
                    <a:pt x="175" y="10"/>
                    <a:pt x="177" y="12"/>
                    <a:pt x="170" y="12"/>
                  </a:cubicBezTo>
                  <a:cubicBezTo>
                    <a:pt x="207" y="8"/>
                    <a:pt x="207" y="8"/>
                    <a:pt x="207" y="8"/>
                  </a:cubicBezTo>
                  <a:cubicBezTo>
                    <a:pt x="216" y="7"/>
                    <a:pt x="205" y="7"/>
                    <a:pt x="20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467"/>
            <p:cNvSpPr/>
            <p:nvPr/>
          </p:nvSpPr>
          <p:spPr bwMode="auto">
            <a:xfrm>
              <a:off x="2970" y="3907"/>
              <a:ext cx="16" cy="0"/>
            </a:xfrm>
            <a:custGeom>
              <a:avLst/>
              <a:gdLst>
                <a:gd name="T0" fmla="*/ 0 w 7"/>
                <a:gd name="T1" fmla="*/ 7 w 7"/>
                <a:gd name="T2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cubicBezTo>
                    <a:pt x="2" y="0"/>
                    <a:pt x="5" y="0"/>
                    <a:pt x="7" y="0"/>
                  </a:cubicBezTo>
                  <a:cubicBezTo>
                    <a:pt x="5" y="0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468"/>
            <p:cNvSpPr/>
            <p:nvPr/>
          </p:nvSpPr>
          <p:spPr bwMode="auto">
            <a:xfrm>
              <a:off x="2355" y="3890"/>
              <a:ext cx="23" cy="2"/>
            </a:xfrm>
            <a:custGeom>
              <a:avLst/>
              <a:gdLst>
                <a:gd name="T0" fmla="*/ 0 w 10"/>
                <a:gd name="T1" fmla="*/ 1 h 1"/>
                <a:gd name="T2" fmla="*/ 10 w 10"/>
                <a:gd name="T3" fmla="*/ 1 h 1"/>
                <a:gd name="T4" fmla="*/ 0 w 1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">
                  <a:moveTo>
                    <a:pt x="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7" y="0"/>
                    <a:pt x="4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469"/>
            <p:cNvSpPr/>
            <p:nvPr/>
          </p:nvSpPr>
          <p:spPr bwMode="auto">
            <a:xfrm>
              <a:off x="3050" y="3890"/>
              <a:ext cx="59" cy="7"/>
            </a:xfrm>
            <a:custGeom>
              <a:avLst/>
              <a:gdLst>
                <a:gd name="T0" fmla="*/ 20 w 25"/>
                <a:gd name="T1" fmla="*/ 2 h 3"/>
                <a:gd name="T2" fmla="*/ 25 w 25"/>
                <a:gd name="T3" fmla="*/ 0 h 3"/>
                <a:gd name="T4" fmla="*/ 2 w 25"/>
                <a:gd name="T5" fmla="*/ 0 h 3"/>
                <a:gd name="T6" fmla="*/ 1 w 25"/>
                <a:gd name="T7" fmla="*/ 3 h 3"/>
                <a:gd name="T8" fmla="*/ 20 w 25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">
                  <a:moveTo>
                    <a:pt x="20" y="2"/>
                  </a:moveTo>
                  <a:cubicBezTo>
                    <a:pt x="13" y="1"/>
                    <a:pt x="24" y="1"/>
                    <a:pt x="2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0" y="2"/>
                    <a:pt x="1" y="3"/>
                  </a:cubicBezTo>
                  <a:lnTo>
                    <a:pt x="2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470"/>
            <p:cNvSpPr/>
            <p:nvPr/>
          </p:nvSpPr>
          <p:spPr bwMode="auto">
            <a:xfrm>
              <a:off x="3026" y="3887"/>
              <a:ext cx="29" cy="3"/>
            </a:xfrm>
            <a:custGeom>
              <a:avLst/>
              <a:gdLst>
                <a:gd name="T0" fmla="*/ 6 w 12"/>
                <a:gd name="T1" fmla="*/ 0 h 1"/>
                <a:gd name="T2" fmla="*/ 0 w 12"/>
                <a:gd name="T3" fmla="*/ 1 h 1"/>
                <a:gd name="T4" fmla="*/ 12 w 12"/>
                <a:gd name="T5" fmla="*/ 1 h 1"/>
                <a:gd name="T6" fmla="*/ 6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6" y="0"/>
                  </a:moveTo>
                  <a:cubicBezTo>
                    <a:pt x="5" y="0"/>
                    <a:pt x="3" y="1"/>
                    <a:pt x="0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471"/>
            <p:cNvSpPr/>
            <p:nvPr/>
          </p:nvSpPr>
          <p:spPr bwMode="auto">
            <a:xfrm>
              <a:off x="3022" y="3994"/>
              <a:ext cx="23" cy="2"/>
            </a:xfrm>
            <a:custGeom>
              <a:avLst/>
              <a:gdLst>
                <a:gd name="T0" fmla="*/ 23 w 23"/>
                <a:gd name="T1" fmla="*/ 0 h 2"/>
                <a:gd name="T2" fmla="*/ 14 w 23"/>
                <a:gd name="T3" fmla="*/ 0 h 2"/>
                <a:gd name="T4" fmla="*/ 0 w 23"/>
                <a:gd name="T5" fmla="*/ 2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14" y="0"/>
                  </a:lnTo>
                  <a:lnTo>
                    <a:pt x="0" y="2"/>
                  </a:lnTo>
                  <a:lnTo>
                    <a:pt x="2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472"/>
            <p:cNvSpPr/>
            <p:nvPr/>
          </p:nvSpPr>
          <p:spPr bwMode="auto">
            <a:xfrm>
              <a:off x="2894" y="3984"/>
              <a:ext cx="42" cy="5"/>
            </a:xfrm>
            <a:custGeom>
              <a:avLst/>
              <a:gdLst>
                <a:gd name="T0" fmla="*/ 0 w 18"/>
                <a:gd name="T1" fmla="*/ 0 h 2"/>
                <a:gd name="T2" fmla="*/ 18 w 18"/>
                <a:gd name="T3" fmla="*/ 0 h 2"/>
                <a:gd name="T4" fmla="*/ 0 w 18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">
                  <a:moveTo>
                    <a:pt x="0" y="0"/>
                  </a:moveTo>
                  <a:cubicBezTo>
                    <a:pt x="5" y="2"/>
                    <a:pt x="15" y="1"/>
                    <a:pt x="18" y="0"/>
                  </a:cubicBezTo>
                  <a:cubicBezTo>
                    <a:pt x="7" y="0"/>
                    <a:pt x="1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473"/>
            <p:cNvSpPr/>
            <p:nvPr/>
          </p:nvSpPr>
          <p:spPr bwMode="auto">
            <a:xfrm>
              <a:off x="2901" y="4018"/>
              <a:ext cx="26" cy="0"/>
            </a:xfrm>
            <a:custGeom>
              <a:avLst/>
              <a:gdLst>
                <a:gd name="T0" fmla="*/ 26 w 26"/>
                <a:gd name="T1" fmla="*/ 0 w 26"/>
                <a:gd name="T2" fmla="*/ 2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474"/>
            <p:cNvSpPr/>
            <p:nvPr/>
          </p:nvSpPr>
          <p:spPr bwMode="auto">
            <a:xfrm>
              <a:off x="2156" y="3912"/>
              <a:ext cx="12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3" y="0"/>
                    <a:pt x="4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475"/>
            <p:cNvSpPr/>
            <p:nvPr/>
          </p:nvSpPr>
          <p:spPr bwMode="auto">
            <a:xfrm>
              <a:off x="1998" y="3895"/>
              <a:ext cx="416" cy="17"/>
            </a:xfrm>
            <a:custGeom>
              <a:avLst/>
              <a:gdLst>
                <a:gd name="T0" fmla="*/ 160 w 176"/>
                <a:gd name="T1" fmla="*/ 5 h 7"/>
                <a:gd name="T2" fmla="*/ 169 w 176"/>
                <a:gd name="T3" fmla="*/ 0 h 7"/>
                <a:gd name="T4" fmla="*/ 155 w 176"/>
                <a:gd name="T5" fmla="*/ 1 h 7"/>
                <a:gd name="T6" fmla="*/ 157 w 176"/>
                <a:gd name="T7" fmla="*/ 0 h 7"/>
                <a:gd name="T8" fmla="*/ 140 w 176"/>
                <a:gd name="T9" fmla="*/ 0 h 7"/>
                <a:gd name="T10" fmla="*/ 145 w 176"/>
                <a:gd name="T11" fmla="*/ 3 h 7"/>
                <a:gd name="T12" fmla="*/ 123 w 176"/>
                <a:gd name="T13" fmla="*/ 0 h 7"/>
                <a:gd name="T14" fmla="*/ 98 w 176"/>
                <a:gd name="T15" fmla="*/ 0 h 7"/>
                <a:gd name="T16" fmla="*/ 100 w 176"/>
                <a:gd name="T17" fmla="*/ 0 h 7"/>
                <a:gd name="T18" fmla="*/ 97 w 176"/>
                <a:gd name="T19" fmla="*/ 0 h 7"/>
                <a:gd name="T20" fmla="*/ 15 w 176"/>
                <a:gd name="T21" fmla="*/ 1 h 7"/>
                <a:gd name="T22" fmla="*/ 12 w 176"/>
                <a:gd name="T23" fmla="*/ 6 h 7"/>
                <a:gd name="T24" fmla="*/ 57 w 176"/>
                <a:gd name="T25" fmla="*/ 4 h 7"/>
                <a:gd name="T26" fmla="*/ 58 w 176"/>
                <a:gd name="T27" fmla="*/ 6 h 7"/>
                <a:gd name="T28" fmla="*/ 68 w 176"/>
                <a:gd name="T29" fmla="*/ 3 h 7"/>
                <a:gd name="T30" fmla="*/ 59 w 176"/>
                <a:gd name="T31" fmla="*/ 3 h 7"/>
                <a:gd name="T32" fmla="*/ 107 w 176"/>
                <a:gd name="T33" fmla="*/ 2 h 7"/>
                <a:gd name="T34" fmla="*/ 72 w 176"/>
                <a:gd name="T35" fmla="*/ 4 h 7"/>
                <a:gd name="T36" fmla="*/ 72 w 176"/>
                <a:gd name="T37" fmla="*/ 7 h 7"/>
                <a:gd name="T38" fmla="*/ 160 w 176"/>
                <a:gd name="T3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7">
                  <a:moveTo>
                    <a:pt x="160" y="5"/>
                  </a:moveTo>
                  <a:cubicBezTo>
                    <a:pt x="136" y="2"/>
                    <a:pt x="176" y="3"/>
                    <a:pt x="169" y="0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4" y="2"/>
                    <a:pt x="146" y="2"/>
                    <a:pt x="145" y="3"/>
                  </a:cubicBezTo>
                  <a:cubicBezTo>
                    <a:pt x="124" y="3"/>
                    <a:pt x="139" y="2"/>
                    <a:pt x="123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8" y="0"/>
                    <a:pt x="97" y="0"/>
                    <a:pt x="97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0" y="2"/>
                    <a:pt x="23" y="4"/>
                    <a:pt x="12" y="6"/>
                  </a:cubicBezTo>
                  <a:cubicBezTo>
                    <a:pt x="30" y="6"/>
                    <a:pt x="55" y="7"/>
                    <a:pt x="57" y="4"/>
                  </a:cubicBezTo>
                  <a:cubicBezTo>
                    <a:pt x="56" y="5"/>
                    <a:pt x="55" y="5"/>
                    <a:pt x="58" y="6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9" y="0"/>
                    <a:pt x="101" y="1"/>
                    <a:pt x="107" y="2"/>
                  </a:cubicBezTo>
                  <a:cubicBezTo>
                    <a:pt x="89" y="3"/>
                    <a:pt x="98" y="6"/>
                    <a:pt x="72" y="4"/>
                  </a:cubicBezTo>
                  <a:cubicBezTo>
                    <a:pt x="73" y="5"/>
                    <a:pt x="78" y="6"/>
                    <a:pt x="72" y="7"/>
                  </a:cubicBezTo>
                  <a:cubicBezTo>
                    <a:pt x="102" y="6"/>
                    <a:pt x="129" y="7"/>
                    <a:pt x="1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476"/>
            <p:cNvSpPr/>
            <p:nvPr/>
          </p:nvSpPr>
          <p:spPr bwMode="auto">
            <a:xfrm flipH="1">
              <a:off x="1664" y="391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477"/>
            <p:cNvSpPr/>
            <p:nvPr/>
          </p:nvSpPr>
          <p:spPr bwMode="auto">
            <a:xfrm>
              <a:off x="1664" y="3905"/>
              <a:ext cx="59" cy="7"/>
            </a:xfrm>
            <a:custGeom>
              <a:avLst/>
              <a:gdLst>
                <a:gd name="T0" fmla="*/ 10 w 25"/>
                <a:gd name="T1" fmla="*/ 3 h 3"/>
                <a:gd name="T2" fmla="*/ 25 w 25"/>
                <a:gd name="T3" fmla="*/ 0 h 3"/>
                <a:gd name="T4" fmla="*/ 2 w 25"/>
                <a:gd name="T5" fmla="*/ 0 h 3"/>
                <a:gd name="T6" fmla="*/ 0 w 25"/>
                <a:gd name="T7" fmla="*/ 2 h 3"/>
                <a:gd name="T8" fmla="*/ 14 w 25"/>
                <a:gd name="T9" fmla="*/ 1 h 3"/>
                <a:gd name="T10" fmla="*/ 10 w 2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">
                  <a:moveTo>
                    <a:pt x="10" y="3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10" y="0"/>
                    <a:pt x="14" y="1"/>
                  </a:cubicBez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478"/>
            <p:cNvSpPr/>
            <p:nvPr/>
          </p:nvSpPr>
          <p:spPr bwMode="auto">
            <a:xfrm>
              <a:off x="1721" y="3900"/>
              <a:ext cx="42" cy="14"/>
            </a:xfrm>
            <a:custGeom>
              <a:avLst/>
              <a:gdLst>
                <a:gd name="T0" fmla="*/ 18 w 18"/>
                <a:gd name="T1" fmla="*/ 0 h 6"/>
                <a:gd name="T2" fmla="*/ 13 w 18"/>
                <a:gd name="T3" fmla="*/ 4 h 6"/>
                <a:gd name="T4" fmla="*/ 0 w 18"/>
                <a:gd name="T5" fmla="*/ 4 h 6"/>
                <a:gd name="T6" fmla="*/ 17 w 18"/>
                <a:gd name="T7" fmla="*/ 5 h 6"/>
                <a:gd name="T8" fmla="*/ 18 w 1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6">
                  <a:moveTo>
                    <a:pt x="18" y="0"/>
                  </a:moveTo>
                  <a:cubicBezTo>
                    <a:pt x="6" y="1"/>
                    <a:pt x="7" y="3"/>
                    <a:pt x="13" y="4"/>
                  </a:cubicBezTo>
                  <a:cubicBezTo>
                    <a:pt x="2" y="5"/>
                    <a:pt x="7" y="2"/>
                    <a:pt x="0" y="4"/>
                  </a:cubicBezTo>
                  <a:cubicBezTo>
                    <a:pt x="0" y="6"/>
                    <a:pt x="14" y="5"/>
                    <a:pt x="17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479"/>
            <p:cNvSpPr/>
            <p:nvPr/>
          </p:nvSpPr>
          <p:spPr bwMode="auto">
            <a:xfrm>
              <a:off x="1962" y="3902"/>
              <a:ext cx="19" cy="5"/>
            </a:xfrm>
            <a:custGeom>
              <a:avLst/>
              <a:gdLst>
                <a:gd name="T0" fmla="*/ 7 w 19"/>
                <a:gd name="T1" fmla="*/ 0 h 5"/>
                <a:gd name="T2" fmla="*/ 0 w 19"/>
                <a:gd name="T3" fmla="*/ 3 h 5"/>
                <a:gd name="T4" fmla="*/ 19 w 19"/>
                <a:gd name="T5" fmla="*/ 5 h 5"/>
                <a:gd name="T6" fmla="*/ 7 w 1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5">
                  <a:moveTo>
                    <a:pt x="7" y="0"/>
                  </a:moveTo>
                  <a:lnTo>
                    <a:pt x="0" y="3"/>
                  </a:lnTo>
                  <a:lnTo>
                    <a:pt x="19" y="5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480"/>
            <p:cNvSpPr/>
            <p:nvPr/>
          </p:nvSpPr>
          <p:spPr bwMode="auto">
            <a:xfrm>
              <a:off x="1941" y="3905"/>
              <a:ext cx="21" cy="5"/>
            </a:xfrm>
            <a:custGeom>
              <a:avLst/>
              <a:gdLst>
                <a:gd name="T0" fmla="*/ 9 w 9"/>
                <a:gd name="T1" fmla="*/ 0 h 2"/>
                <a:gd name="T2" fmla="*/ 0 w 9"/>
                <a:gd name="T3" fmla="*/ 0 h 2"/>
                <a:gd name="T4" fmla="*/ 3 w 9"/>
                <a:gd name="T5" fmla="*/ 2 h 2"/>
                <a:gd name="T6" fmla="*/ 9 w 9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481"/>
            <p:cNvSpPr/>
            <p:nvPr/>
          </p:nvSpPr>
          <p:spPr bwMode="auto">
            <a:xfrm>
              <a:off x="1863" y="3902"/>
              <a:ext cx="28" cy="0"/>
            </a:xfrm>
            <a:custGeom>
              <a:avLst/>
              <a:gdLst>
                <a:gd name="T0" fmla="*/ 12 w 12"/>
                <a:gd name="T1" fmla="*/ 0 w 12"/>
                <a:gd name="T2" fmla="*/ 12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2">
                  <a:moveTo>
                    <a:pt x="12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482"/>
            <p:cNvSpPr/>
            <p:nvPr/>
          </p:nvSpPr>
          <p:spPr bwMode="auto">
            <a:xfrm>
              <a:off x="1891" y="3902"/>
              <a:ext cx="21" cy="3"/>
            </a:xfrm>
            <a:custGeom>
              <a:avLst/>
              <a:gdLst>
                <a:gd name="T0" fmla="*/ 9 w 9"/>
                <a:gd name="T1" fmla="*/ 1 h 1"/>
                <a:gd name="T2" fmla="*/ 9 w 9"/>
                <a:gd name="T3" fmla="*/ 1 h 1"/>
                <a:gd name="T4" fmla="*/ 0 w 9"/>
                <a:gd name="T5" fmla="*/ 0 h 1"/>
                <a:gd name="T6" fmla="*/ 9 w 9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1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6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483"/>
            <p:cNvSpPr/>
            <p:nvPr/>
          </p:nvSpPr>
          <p:spPr bwMode="auto">
            <a:xfrm>
              <a:off x="1908" y="3897"/>
              <a:ext cx="33" cy="8"/>
            </a:xfrm>
            <a:custGeom>
              <a:avLst/>
              <a:gdLst>
                <a:gd name="T0" fmla="*/ 14 w 14"/>
                <a:gd name="T1" fmla="*/ 3 h 3"/>
                <a:gd name="T2" fmla="*/ 0 w 14"/>
                <a:gd name="T3" fmla="*/ 0 h 3"/>
                <a:gd name="T4" fmla="*/ 2 w 14"/>
                <a:gd name="T5" fmla="*/ 3 h 3"/>
                <a:gd name="T6" fmla="*/ 14 w 1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3">
                  <a:moveTo>
                    <a:pt x="14" y="3"/>
                  </a:moveTo>
                  <a:cubicBezTo>
                    <a:pt x="13" y="1"/>
                    <a:pt x="12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484"/>
            <p:cNvSpPr/>
            <p:nvPr/>
          </p:nvSpPr>
          <p:spPr bwMode="auto">
            <a:xfrm>
              <a:off x="2728" y="4011"/>
              <a:ext cx="24" cy="2"/>
            </a:xfrm>
            <a:custGeom>
              <a:avLst/>
              <a:gdLst>
                <a:gd name="T0" fmla="*/ 22 w 24"/>
                <a:gd name="T1" fmla="*/ 0 h 2"/>
                <a:gd name="T2" fmla="*/ 0 w 24"/>
                <a:gd name="T3" fmla="*/ 2 h 2"/>
                <a:gd name="T4" fmla="*/ 3 w 24"/>
                <a:gd name="T5" fmla="*/ 2 h 2"/>
                <a:gd name="T6" fmla="*/ 24 w 24"/>
                <a:gd name="T7" fmla="*/ 0 h 2"/>
                <a:gd name="T8" fmla="*/ 22 w 2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">
                  <a:moveTo>
                    <a:pt x="22" y="0"/>
                  </a:moveTo>
                  <a:lnTo>
                    <a:pt x="0" y="2"/>
                  </a:lnTo>
                  <a:lnTo>
                    <a:pt x="3" y="2"/>
                  </a:lnTo>
                  <a:lnTo>
                    <a:pt x="24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485"/>
            <p:cNvSpPr/>
            <p:nvPr/>
          </p:nvSpPr>
          <p:spPr bwMode="auto">
            <a:xfrm>
              <a:off x="2610" y="4008"/>
              <a:ext cx="14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2" y="0"/>
                    <a:pt x="4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486"/>
            <p:cNvSpPr/>
            <p:nvPr/>
          </p:nvSpPr>
          <p:spPr bwMode="auto">
            <a:xfrm>
              <a:off x="2456" y="4006"/>
              <a:ext cx="154" cy="35"/>
            </a:xfrm>
            <a:custGeom>
              <a:avLst/>
              <a:gdLst>
                <a:gd name="T0" fmla="*/ 31 w 65"/>
                <a:gd name="T1" fmla="*/ 12 h 14"/>
                <a:gd name="T2" fmla="*/ 26 w 65"/>
                <a:gd name="T3" fmla="*/ 9 h 14"/>
                <a:gd name="T4" fmla="*/ 43 w 65"/>
                <a:gd name="T5" fmla="*/ 6 h 14"/>
                <a:gd name="T6" fmla="*/ 39 w 65"/>
                <a:gd name="T7" fmla="*/ 9 h 14"/>
                <a:gd name="T8" fmla="*/ 46 w 65"/>
                <a:gd name="T9" fmla="*/ 6 h 14"/>
                <a:gd name="T10" fmla="*/ 65 w 65"/>
                <a:gd name="T11" fmla="*/ 1 h 14"/>
                <a:gd name="T12" fmla="*/ 9 w 65"/>
                <a:gd name="T13" fmla="*/ 3 h 14"/>
                <a:gd name="T14" fmla="*/ 5 w 65"/>
                <a:gd name="T15" fmla="*/ 13 h 14"/>
                <a:gd name="T16" fmla="*/ 31 w 65"/>
                <a:gd name="T17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4">
                  <a:moveTo>
                    <a:pt x="31" y="12"/>
                  </a:moveTo>
                  <a:cubicBezTo>
                    <a:pt x="20" y="10"/>
                    <a:pt x="46" y="10"/>
                    <a:pt x="26" y="9"/>
                  </a:cubicBezTo>
                  <a:cubicBezTo>
                    <a:pt x="24" y="7"/>
                    <a:pt x="33" y="5"/>
                    <a:pt x="43" y="6"/>
                  </a:cubicBezTo>
                  <a:cubicBezTo>
                    <a:pt x="42" y="8"/>
                    <a:pt x="34" y="7"/>
                    <a:pt x="39" y="9"/>
                  </a:cubicBezTo>
                  <a:cubicBezTo>
                    <a:pt x="46" y="7"/>
                    <a:pt x="48" y="8"/>
                    <a:pt x="46" y="6"/>
                  </a:cubicBezTo>
                  <a:cubicBezTo>
                    <a:pt x="57" y="4"/>
                    <a:pt x="58" y="3"/>
                    <a:pt x="65" y="1"/>
                  </a:cubicBezTo>
                  <a:cubicBezTo>
                    <a:pt x="52" y="2"/>
                    <a:pt x="25" y="0"/>
                    <a:pt x="9" y="3"/>
                  </a:cubicBezTo>
                  <a:cubicBezTo>
                    <a:pt x="0" y="6"/>
                    <a:pt x="5" y="9"/>
                    <a:pt x="5" y="13"/>
                  </a:cubicBezTo>
                  <a:cubicBezTo>
                    <a:pt x="7" y="14"/>
                    <a:pt x="30" y="14"/>
                    <a:pt x="3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487"/>
            <p:cNvSpPr/>
            <p:nvPr/>
          </p:nvSpPr>
          <p:spPr bwMode="auto">
            <a:xfrm>
              <a:off x="2570" y="4041"/>
              <a:ext cx="24" cy="4"/>
            </a:xfrm>
            <a:custGeom>
              <a:avLst/>
              <a:gdLst>
                <a:gd name="T0" fmla="*/ 0 w 10"/>
                <a:gd name="T1" fmla="*/ 2 h 2"/>
                <a:gd name="T2" fmla="*/ 10 w 10"/>
                <a:gd name="T3" fmla="*/ 1 h 2"/>
                <a:gd name="T4" fmla="*/ 0 w 10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cubicBezTo>
                    <a:pt x="5" y="2"/>
                    <a:pt x="7" y="2"/>
                    <a:pt x="10" y="1"/>
                  </a:cubicBezTo>
                  <a:cubicBezTo>
                    <a:pt x="9" y="0"/>
                    <a:pt x="4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488"/>
            <p:cNvSpPr/>
            <p:nvPr/>
          </p:nvSpPr>
          <p:spPr bwMode="auto">
            <a:xfrm>
              <a:off x="2272" y="3974"/>
              <a:ext cx="38" cy="5"/>
            </a:xfrm>
            <a:custGeom>
              <a:avLst/>
              <a:gdLst>
                <a:gd name="T0" fmla="*/ 10 w 16"/>
                <a:gd name="T1" fmla="*/ 0 h 2"/>
                <a:gd name="T2" fmla="*/ 2 w 16"/>
                <a:gd name="T3" fmla="*/ 2 h 2"/>
                <a:gd name="T4" fmla="*/ 16 w 16"/>
                <a:gd name="T5" fmla="*/ 1 h 2"/>
                <a:gd name="T6" fmla="*/ 10 w 1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">
                  <a:moveTo>
                    <a:pt x="10" y="0"/>
                  </a:moveTo>
                  <a:cubicBezTo>
                    <a:pt x="9" y="0"/>
                    <a:pt x="0" y="1"/>
                    <a:pt x="2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2" y="1"/>
                    <a:pt x="11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489"/>
            <p:cNvSpPr/>
            <p:nvPr/>
          </p:nvSpPr>
          <p:spPr bwMode="auto">
            <a:xfrm>
              <a:off x="2310" y="3976"/>
              <a:ext cx="14" cy="0"/>
            </a:xfrm>
            <a:custGeom>
              <a:avLst/>
              <a:gdLst>
                <a:gd name="T0" fmla="*/ 6 w 6"/>
                <a:gd name="T1" fmla="*/ 0 w 6"/>
                <a:gd name="T2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490"/>
            <p:cNvSpPr/>
            <p:nvPr/>
          </p:nvSpPr>
          <p:spPr bwMode="auto">
            <a:xfrm>
              <a:off x="2293" y="3974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491"/>
            <p:cNvSpPr/>
            <p:nvPr/>
          </p:nvSpPr>
          <p:spPr bwMode="auto">
            <a:xfrm>
              <a:off x="1792" y="3897"/>
              <a:ext cx="21" cy="5"/>
            </a:xfrm>
            <a:custGeom>
              <a:avLst/>
              <a:gdLst>
                <a:gd name="T0" fmla="*/ 9 w 9"/>
                <a:gd name="T1" fmla="*/ 1 h 2"/>
                <a:gd name="T2" fmla="*/ 0 w 9"/>
                <a:gd name="T3" fmla="*/ 1 h 2"/>
                <a:gd name="T4" fmla="*/ 9 w 9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">
                  <a:moveTo>
                    <a:pt x="9" y="1"/>
                  </a:moveTo>
                  <a:cubicBezTo>
                    <a:pt x="9" y="0"/>
                    <a:pt x="3" y="1"/>
                    <a:pt x="0" y="1"/>
                  </a:cubicBezTo>
                  <a:cubicBezTo>
                    <a:pt x="2" y="1"/>
                    <a:pt x="6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492"/>
            <p:cNvSpPr/>
            <p:nvPr/>
          </p:nvSpPr>
          <p:spPr bwMode="auto">
            <a:xfrm>
              <a:off x="1250" y="3910"/>
              <a:ext cx="12" cy="0"/>
            </a:xfrm>
            <a:custGeom>
              <a:avLst/>
              <a:gdLst>
                <a:gd name="T0" fmla="*/ 5 w 5"/>
                <a:gd name="T1" fmla="*/ 0 w 5"/>
                <a:gd name="T2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493"/>
            <p:cNvSpPr/>
            <p:nvPr/>
          </p:nvSpPr>
          <p:spPr bwMode="auto">
            <a:xfrm>
              <a:off x="1061" y="3981"/>
              <a:ext cx="5" cy="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494"/>
            <p:cNvSpPr/>
            <p:nvPr/>
          </p:nvSpPr>
          <p:spPr bwMode="auto">
            <a:xfrm>
              <a:off x="1000" y="3981"/>
              <a:ext cx="61" cy="5"/>
            </a:xfrm>
            <a:custGeom>
              <a:avLst/>
              <a:gdLst>
                <a:gd name="T0" fmla="*/ 26 w 26"/>
                <a:gd name="T1" fmla="*/ 1 h 2"/>
                <a:gd name="T2" fmla="*/ 7 w 26"/>
                <a:gd name="T3" fmla="*/ 1 h 2"/>
                <a:gd name="T4" fmla="*/ 8 w 26"/>
                <a:gd name="T5" fmla="*/ 1 h 2"/>
                <a:gd name="T6" fmla="*/ 0 w 26"/>
                <a:gd name="T7" fmla="*/ 2 h 2"/>
                <a:gd name="T8" fmla="*/ 26 w 26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">
                  <a:moveTo>
                    <a:pt x="26" y="1"/>
                  </a:moveTo>
                  <a:cubicBezTo>
                    <a:pt x="23" y="1"/>
                    <a:pt x="11" y="0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2"/>
                    <a:pt x="22" y="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13"/>
          <a:stretch>
            <a:fillRect/>
          </a:stretch>
        </p:blipFill>
        <p:spPr bwMode="auto">
          <a:xfrm>
            <a:off x="0" y="0"/>
            <a:ext cx="9152430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3793" y="399189"/>
            <a:ext cx="622233" cy="5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19BA8-8BC3-4BB2-99B2-6939EF23E1F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850"/>
            <a:ext cx="2897188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4788" y="47688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F2A5A-B847-46A6-AB2D-7102E36A4C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&#19981;&#21516;&#21709;&#24230;&#30340;&#27874;&#24418;.swf" TargetMode="Externa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&#19981;&#21516;&#38899;&#33394;&#30340;&#27874;&#24418;.swf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9981;&#21516;&#38899;&#35843;&#30340;&#27874;&#24418;.sw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06980" y="2018665"/>
            <a:ext cx="4899025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sym typeface="+mn-ea"/>
              </a:rPr>
              <a:t>声音的特性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3193111" y="444453"/>
            <a:ext cx="3047676" cy="926126"/>
            <a:chOff x="4732255" y="2680277"/>
            <a:chExt cx="4908764" cy="1491672"/>
          </a:xfrm>
        </p:grpSpPr>
        <p:sp>
          <p:nvSpPr>
            <p:cNvPr id="56" name="椭圆 55"/>
            <p:cNvSpPr/>
            <p:nvPr/>
          </p:nvSpPr>
          <p:spPr>
            <a:xfrm>
              <a:off x="4732255" y="2686050"/>
              <a:ext cx="1485899" cy="1485899"/>
            </a:xfrm>
            <a:prstGeom prst="ellipse">
              <a:avLst/>
            </a:prstGeom>
            <a:solidFill>
              <a:srgbClr val="FDF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72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第</a:t>
              </a:r>
            </a:p>
          </p:txBody>
        </p:sp>
        <p:sp>
          <p:nvSpPr>
            <p:cNvPr id="57" name="椭圆 56"/>
            <p:cNvSpPr/>
            <p:nvPr/>
          </p:nvSpPr>
          <p:spPr>
            <a:xfrm>
              <a:off x="6440297" y="2680281"/>
              <a:ext cx="1485899" cy="1485899"/>
            </a:xfrm>
            <a:prstGeom prst="ellipse">
              <a:avLst/>
            </a:prstGeom>
            <a:solidFill>
              <a:srgbClr val="FDF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zh-CN" sz="72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二</a:t>
              </a:r>
            </a:p>
          </p:txBody>
        </p:sp>
        <p:sp>
          <p:nvSpPr>
            <p:cNvPr id="58" name="椭圆 57"/>
            <p:cNvSpPr/>
            <p:nvPr/>
          </p:nvSpPr>
          <p:spPr>
            <a:xfrm>
              <a:off x="8155120" y="2680277"/>
              <a:ext cx="1485899" cy="1485899"/>
            </a:xfrm>
            <a:prstGeom prst="ellipse">
              <a:avLst/>
            </a:prstGeom>
            <a:solidFill>
              <a:srgbClr val="FDF1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zh-CN" sz="720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节</a:t>
              </a:r>
            </a:p>
          </p:txBody>
        </p:sp>
      </p:grpSp>
      <p:pic>
        <p:nvPicPr>
          <p:cNvPr id="7" name="图片 6" descr="图片包含 定居者&#10;&#10;已生成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000" flipV="1">
            <a:off x="215900" y="336550"/>
            <a:ext cx="1289050" cy="549275"/>
          </a:xfrm>
          <a:prstGeom prst="rect">
            <a:avLst/>
          </a:prstGeom>
        </p:spPr>
      </p:pic>
      <p:pic>
        <p:nvPicPr>
          <p:cNvPr id="2" name="图片 1" descr="图片包含 定居者&#10;&#10;已生成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00000" flipV="1">
            <a:off x="7562850" y="316865"/>
            <a:ext cx="1289050" cy="549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ndAc>
          <p:stSnd>
            <p:snd r:embed="rId3" name="Joel Hanson&amp;Sara Groves-Traveling Light.wav"/>
          </p:stSnd>
        </p:sndAc>
      </p:transition>
    </mc:Choice>
    <mc:Fallback xmlns:p15="http://schemas.microsoft.com/office/powerpoint/2012/main" xmlns="">
      <p:transition spd="slow">
        <p:sndAc>
          <p:stSnd>
            <p:snd r:embed="rId5" name="Joel Hanson&amp;Sara Groves-Traveling Light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5" name="文本框 7194"/>
          <p:cNvSpPr txBox="1"/>
          <p:nvPr/>
        </p:nvSpPr>
        <p:spPr>
          <a:xfrm>
            <a:off x="2427790" y="993226"/>
            <a:ext cx="1143282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20Hz</a:t>
            </a:r>
          </a:p>
        </p:txBody>
      </p:sp>
      <p:sp>
        <p:nvSpPr>
          <p:cNvPr id="7196" name="文本框 7195"/>
          <p:cNvSpPr txBox="1"/>
          <p:nvPr/>
        </p:nvSpPr>
        <p:spPr>
          <a:xfrm>
            <a:off x="5407470" y="993226"/>
            <a:ext cx="1350502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20 000Hz</a:t>
            </a:r>
          </a:p>
        </p:txBody>
      </p:sp>
      <p:sp>
        <p:nvSpPr>
          <p:cNvPr id="7197" name="文本框 7196"/>
          <p:cNvSpPr txBox="1"/>
          <p:nvPr/>
        </p:nvSpPr>
        <p:spPr>
          <a:xfrm>
            <a:off x="2427871" y="440021"/>
            <a:ext cx="4105098" cy="553085"/>
          </a:xfrm>
          <a:prstGeom prst="rect">
            <a:avLst/>
          </a:prstGeom>
          <a:solidFill>
            <a:schemeClr val="hlink"/>
          </a:solidFill>
          <a:ln w="9525">
            <a:noFill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000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charset="0"/>
                <a:ea typeface="华文楷体" panose="02010600040101010101" pitchFamily="2" charset="-122"/>
                <a:cs typeface="+mn-cs"/>
              </a:rPr>
              <a:t>人的听觉范围</a:t>
            </a:r>
          </a:p>
        </p:txBody>
      </p:sp>
      <p:sp>
        <p:nvSpPr>
          <p:cNvPr id="7198" name="文本框 7197"/>
          <p:cNvSpPr txBox="1"/>
          <p:nvPr/>
        </p:nvSpPr>
        <p:spPr>
          <a:xfrm>
            <a:off x="1080631" y="440021"/>
            <a:ext cx="1346930" cy="55308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000" kern="1200" cap="none" spc="0" normalizeH="0" baseline="0" noProof="1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次声波</a:t>
            </a:r>
          </a:p>
        </p:txBody>
      </p:sp>
      <p:sp>
        <p:nvSpPr>
          <p:cNvPr id="7199" name="文本框 7198"/>
          <p:cNvSpPr txBox="1"/>
          <p:nvPr/>
        </p:nvSpPr>
        <p:spPr>
          <a:xfrm>
            <a:off x="6408509" y="440021"/>
            <a:ext cx="1431485" cy="553085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000" kern="1200" cap="none" spc="0" normalizeH="0" baseline="0" noProof="1">
                <a:solidFill>
                  <a:srgbClr val="CC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超声波</a:t>
            </a:r>
          </a:p>
        </p:txBody>
      </p:sp>
      <p:pic>
        <p:nvPicPr>
          <p:cNvPr id="23554" name="图片 1" descr="03404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2855" y="1407160"/>
            <a:ext cx="4098925" cy="35833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5" grpId="0"/>
      <p:bldP spid="7197" grpId="1" animBg="1"/>
      <p:bldP spid="7198" grpId="2" animBg="1"/>
      <p:bldP spid="7199" grpId="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10595"/>
          <p:cNvSpPr txBox="1"/>
          <p:nvPr/>
        </p:nvSpPr>
        <p:spPr>
          <a:xfrm>
            <a:off x="1238953" y="343052"/>
            <a:ext cx="403959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2、响度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大小</a:t>
            </a: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的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影响</a:t>
            </a: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因素</a:t>
            </a:r>
          </a:p>
        </p:txBody>
      </p:sp>
      <p:pic>
        <p:nvPicPr>
          <p:cNvPr id="17411" name="图片 110602" descr="03404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1737" y="935784"/>
            <a:ext cx="1788760" cy="293204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607" name="矩形 110606"/>
          <p:cNvSpPr/>
          <p:nvPr/>
        </p:nvSpPr>
        <p:spPr>
          <a:xfrm>
            <a:off x="2024142" y="3633127"/>
            <a:ext cx="2612876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FFFF00"/>
                </a:solidFill>
                <a:latin typeface="Arial Black" panose="020B0A04020102020204" pitchFamily="34" charset="0"/>
              </a:rPr>
              <a:t>振幅越大，响度越大</a:t>
            </a:r>
          </a:p>
        </p:txBody>
      </p:sp>
      <p:pic>
        <p:nvPicPr>
          <p:cNvPr id="1741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0626" y="1286193"/>
            <a:ext cx="1920952" cy="181496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0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0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/>
          </p:cNvSpPr>
          <p:nvPr>
            <p:ph idx="1"/>
          </p:nvPr>
        </p:nvSpPr>
        <p:spPr>
          <a:xfrm>
            <a:off x="1385736" y="413249"/>
            <a:ext cx="6173724" cy="1187346"/>
          </a:xfrm>
        </p:spPr>
        <p:txBody>
          <a:bodyPr vert="horz" wrap="square" lIns="68596" tIns="34298" rIns="68596" bIns="34298" anchor="t"/>
          <a:lstStyle/>
          <a:p>
            <a:pPr marL="0" indent="0"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FFFF00"/>
                </a:solidFill>
                <a:latin typeface="宋体" panose="02010600030101010101" pitchFamily="2" charset="-122"/>
              </a:rPr>
              <a:t>　　再看看音叉的波形，声音越来越小的时候，波形有什么变化？</a:t>
            </a:r>
          </a:p>
        </p:txBody>
      </p:sp>
      <p:pic>
        <p:nvPicPr>
          <p:cNvPr id="10251" name="图片 10250" descr="暴风截屏201204240224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1172" y="2248455"/>
            <a:ext cx="3159508" cy="22960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10249" descr="暴风截屏201204240224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0507" y="1869743"/>
            <a:ext cx="3079716" cy="22687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2" name="图片 10251" descr="暴风截屏20120424022525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024" y="1545813"/>
            <a:ext cx="2862969" cy="229132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1" name="图片 119810" descr="1982774_205929065107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2789" y="2639376"/>
            <a:ext cx="1888798" cy="18518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"/>
          <p:cNvSpPr txBox="1"/>
          <p:nvPr/>
        </p:nvSpPr>
        <p:spPr>
          <a:xfrm>
            <a:off x="1663220" y="1610122"/>
            <a:ext cx="335005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FFFF00"/>
                </a:solidFill>
                <a:latin typeface="Times New Roman" panose="02020603050405020304" charset="0"/>
                <a:sym typeface="宋体" panose="02010600030101010101" pitchFamily="2" charset="-122"/>
              </a:rPr>
              <a:t>离发声体越远，响度越小。</a:t>
            </a:r>
          </a:p>
        </p:txBody>
      </p:sp>
      <p:pic>
        <p:nvPicPr>
          <p:cNvPr id="28678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3420" y="2576830"/>
            <a:ext cx="2066925" cy="1976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2"/>
          <p:cNvSpPr txBox="1"/>
          <p:nvPr/>
        </p:nvSpPr>
        <p:spPr>
          <a:xfrm>
            <a:off x="1663220" y="2135318"/>
            <a:ext cx="3198808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FFFF00"/>
                </a:solidFill>
                <a:latin typeface="Times New Roman" panose="02020603050405020304" charset="0"/>
                <a:sym typeface="宋体" panose="02010600030101010101" pitchFamily="2" charset="-122"/>
              </a:rPr>
              <a:t>声音越集中，响度越大。</a:t>
            </a:r>
          </a:p>
        </p:txBody>
      </p:sp>
      <p:sp>
        <p:nvSpPr>
          <p:cNvPr id="19462" name="文本框 1"/>
          <p:cNvSpPr txBox="1"/>
          <p:nvPr/>
        </p:nvSpPr>
        <p:spPr>
          <a:xfrm>
            <a:off x="1430020" y="654685"/>
            <a:ext cx="702691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100">
                <a:solidFill>
                  <a:srgbClr val="FFFF00"/>
                </a:solidFill>
                <a:latin typeface="Times New Roman" panose="02020603050405020304" charset="0"/>
              </a:rPr>
              <a:t>        </a:t>
            </a:r>
            <a:r>
              <a:rPr lang="zh-CN" altLang="en-US" sz="2100">
                <a:solidFill>
                  <a:srgbClr val="FFFF00"/>
                </a:solidFill>
                <a:latin typeface="Times New Roman" panose="02020603050405020304" charset="0"/>
              </a:rPr>
              <a:t>人听到声音是否响亮，除了跟发声体发声时的响度有关外，还</a:t>
            </a:r>
            <a:r>
              <a:rPr lang="zh-CN" altLang="en-US" sz="2100">
                <a:solidFill>
                  <a:srgbClr val="FFFF00"/>
                </a:solidFill>
                <a:latin typeface="Times New Roman" panose="02020603050405020304" charset="0"/>
                <a:sym typeface="宋体" panose="02010600030101010101" pitchFamily="2" charset="-122"/>
              </a:rPr>
              <a:t>与距离、发散程度有关：</a:t>
            </a: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4" name="圆角矩形 111623"/>
          <p:cNvSpPr/>
          <p:nvPr/>
        </p:nvSpPr>
        <p:spPr>
          <a:xfrm>
            <a:off x="642620" y="3688715"/>
            <a:ext cx="7860030" cy="866140"/>
          </a:xfrm>
          <a:prstGeom prst="roundRect">
            <a:avLst>
              <a:gd name="adj" fmla="val 16667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 Black" panose="020B0A04020102020204" pitchFamily="34" charset="0"/>
                <a:ea typeface="黑体" panose="02010609060101010101" charset="-122"/>
                <a:cs typeface="+mn-cs"/>
              </a:rPr>
              <a:t>结论：音色与发声体的材料、结构有关</a:t>
            </a: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+mn-cs"/>
              </a:rPr>
              <a:t>　</a:t>
            </a:r>
            <a:endParaRPr kumimoji="0" lang="zh-CN" altLang="en-US" sz="3300" b="1" i="0" u="none" strike="noStrike" kern="1200" cap="none" spc="0" normalizeH="0" baseline="0" noProof="1">
              <a:ln>
                <a:noFill/>
              </a:ln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1350" b="1" i="0" u="none" strike="noStrike" kern="1200" cap="none" spc="0" normalizeH="0" baseline="0" noProof="1">
              <a:ln>
                <a:noFill/>
              </a:ln>
              <a:solidFill>
                <a:srgbClr val="CC0099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625" name="矩形 111624"/>
          <p:cNvSpPr/>
          <p:nvPr/>
        </p:nvSpPr>
        <p:spPr>
          <a:xfrm>
            <a:off x="1330954" y="789580"/>
            <a:ext cx="5354955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>
                <a:solidFill>
                  <a:srgbClr val="FFFF00"/>
                </a:solidFill>
                <a:latin typeface="Arial" pitchFamily="34" charset="0"/>
              </a:rPr>
              <a:t>都发</a:t>
            </a:r>
            <a:r>
              <a:rPr lang="en-US" altLang="zh-CN" sz="2100">
                <a:solidFill>
                  <a:srgbClr val="FFFF00"/>
                </a:solidFill>
                <a:latin typeface="Arial" pitchFamily="34" charset="0"/>
              </a:rPr>
              <a:t>C</a:t>
            </a:r>
            <a:r>
              <a:rPr lang="zh-CN" altLang="en-US" sz="2100">
                <a:solidFill>
                  <a:srgbClr val="FFFF00"/>
                </a:solidFill>
                <a:latin typeface="Arial" pitchFamily="34" charset="0"/>
              </a:rPr>
              <a:t>调的</a:t>
            </a:r>
            <a:r>
              <a:rPr lang="en-US" altLang="zh-CN" sz="2100">
                <a:solidFill>
                  <a:srgbClr val="FFFF00"/>
                </a:solidFill>
                <a:latin typeface="Arial" pitchFamily="34" charset="0"/>
              </a:rPr>
              <a:t>1</a:t>
            </a:r>
            <a:r>
              <a:rPr lang="zh-CN" altLang="en-US" sz="2100">
                <a:solidFill>
                  <a:srgbClr val="FFFF00"/>
                </a:solidFill>
                <a:latin typeface="Arial" pitchFamily="34" charset="0"/>
              </a:rPr>
              <a:t>（</a:t>
            </a:r>
            <a:r>
              <a:rPr lang="en-US" altLang="zh-CN" sz="2100">
                <a:solidFill>
                  <a:srgbClr val="FFFF00"/>
                </a:solidFill>
                <a:latin typeface="Arial" pitchFamily="34" charset="0"/>
              </a:rPr>
              <a:t>do</a:t>
            </a:r>
            <a:r>
              <a:rPr lang="zh-CN" altLang="en-US" sz="2100">
                <a:solidFill>
                  <a:srgbClr val="FFFF00"/>
                </a:solidFill>
                <a:latin typeface="Arial" pitchFamily="34" charset="0"/>
              </a:rPr>
              <a:t>），比较各波形有何异同。</a:t>
            </a:r>
          </a:p>
        </p:txBody>
      </p:sp>
      <p:pic>
        <p:nvPicPr>
          <p:cNvPr id="111629" name="图片 111628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 r="798"/>
          <a:stretch>
            <a:fillRect/>
          </a:stretch>
        </p:blipFill>
        <p:spPr>
          <a:xfrm>
            <a:off x="1142788" y="1225456"/>
            <a:ext cx="6859693" cy="176494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30" name="文本框 111629"/>
          <p:cNvSpPr txBox="1"/>
          <p:nvPr/>
        </p:nvSpPr>
        <p:spPr>
          <a:xfrm>
            <a:off x="1385736" y="2953479"/>
            <a:ext cx="172802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>
                <a:solidFill>
                  <a:srgbClr val="FFFF00"/>
                </a:solidFill>
                <a:latin typeface="Arial Black" panose="020B0A04020102020204" pitchFamily="34" charset="0"/>
                <a:ea typeface="华文楷体" panose="02010600040101010101" pitchFamily="2" charset="-122"/>
              </a:rPr>
              <a:t>音叉</a:t>
            </a:r>
          </a:p>
        </p:txBody>
      </p:sp>
      <p:sp>
        <p:nvSpPr>
          <p:cNvPr id="111631" name="文本框 111630"/>
          <p:cNvSpPr txBox="1"/>
          <p:nvPr/>
        </p:nvSpPr>
        <p:spPr>
          <a:xfrm>
            <a:off x="3627045" y="2952289"/>
            <a:ext cx="172802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>
                <a:solidFill>
                  <a:srgbClr val="FFFF00"/>
                </a:solidFill>
                <a:latin typeface="Arial Black" panose="020B0A04020102020204" pitchFamily="34" charset="0"/>
                <a:ea typeface="华文楷体" panose="02010600040101010101" pitchFamily="2" charset="-122"/>
              </a:rPr>
              <a:t>钢琴</a:t>
            </a:r>
          </a:p>
        </p:txBody>
      </p:sp>
      <p:sp>
        <p:nvSpPr>
          <p:cNvPr id="111632" name="文本框 111631"/>
          <p:cNvSpPr txBox="1"/>
          <p:nvPr/>
        </p:nvSpPr>
        <p:spPr>
          <a:xfrm>
            <a:off x="6004120" y="2951097"/>
            <a:ext cx="1728024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>
                <a:solidFill>
                  <a:srgbClr val="FFFF00"/>
                </a:solidFill>
                <a:latin typeface="Arial Black" panose="020B0A04020102020204" pitchFamily="34" charset="0"/>
                <a:ea typeface="华文楷体" panose="02010600040101010101" pitchFamily="2" charset="-122"/>
              </a:rPr>
              <a:t>长笛</a:t>
            </a:r>
          </a:p>
        </p:txBody>
      </p:sp>
      <p:sp>
        <p:nvSpPr>
          <p:cNvPr id="20488" name="文本框 110595"/>
          <p:cNvSpPr txBox="1"/>
          <p:nvPr/>
        </p:nvSpPr>
        <p:spPr>
          <a:xfrm>
            <a:off x="1310708" y="294157"/>
            <a:ext cx="403959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3、</a:t>
            </a:r>
            <a:r>
              <a:rPr lang="zh-CN" altLang="zh-CN" sz="24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音色</a:t>
            </a: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的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影响</a:t>
            </a: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因素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indefinite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16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16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16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4" grpId="0" uiExpand="1" build="allAtOnce" animBg="1"/>
      <p:bldP spid="111625" grpId="1"/>
      <p:bldP spid="111630" grpId="2"/>
      <p:bldP spid="111631" grpId="3"/>
      <p:bldP spid="111632" grpId="4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圆角矩形 113669"/>
          <p:cNvSpPr/>
          <p:nvPr/>
        </p:nvSpPr>
        <p:spPr>
          <a:xfrm>
            <a:off x="1142788" y="574023"/>
            <a:ext cx="6859693" cy="45707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 sz="1050">
              <a:latin typeface="Arial" pitchFamily="34" charset="0"/>
            </a:endParaRPr>
          </a:p>
        </p:txBody>
      </p:sp>
      <p:sp>
        <p:nvSpPr>
          <p:cNvPr id="113668" name="文本框 113667"/>
          <p:cNvSpPr txBox="1"/>
          <p:nvPr/>
        </p:nvSpPr>
        <p:spPr>
          <a:xfrm>
            <a:off x="1396454" y="832453"/>
            <a:ext cx="6606027" cy="1614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700"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en-US" altLang="zh-CN" sz="270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2400">
                <a:solidFill>
                  <a:srgbClr val="000C0C"/>
                </a:solidFill>
                <a:latin typeface="宋体" panose="02010600030101010101" pitchFamily="2" charset="-122"/>
              </a:rPr>
              <a:t>闻其声而辨其人”，最重要是因为各人声音的（　　）</a:t>
            </a:r>
          </a:p>
          <a:p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．音量不同           </a:t>
            </a:r>
            <a:r>
              <a:rPr lang="en-US" altLang="zh-CN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．音调不同</a:t>
            </a:r>
          </a:p>
          <a:p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．音色不同           </a:t>
            </a:r>
            <a:r>
              <a:rPr lang="en-US" altLang="zh-CN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</a:t>
            </a:r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．响度不同</a:t>
            </a:r>
          </a:p>
        </p:txBody>
      </p:sp>
      <p:sp>
        <p:nvSpPr>
          <p:cNvPr id="113669" name="文本框 113668"/>
          <p:cNvSpPr txBox="1"/>
          <p:nvPr/>
        </p:nvSpPr>
        <p:spPr>
          <a:xfrm>
            <a:off x="1277363" y="2410420"/>
            <a:ext cx="6725119" cy="2722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en-US" altLang="zh-CN" sz="2400">
                <a:solidFill>
                  <a:srgbClr val="000C0C"/>
                </a:solidFill>
                <a:latin typeface="宋体" panose="0201060003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400">
                <a:solidFill>
                  <a:srgbClr val="000C0C"/>
                </a:solidFill>
                <a:latin typeface="宋体" panose="02010600030101010101" pitchFamily="2" charset="-122"/>
              </a:rPr>
              <a:t>在日常生活中，人们常常根据敲打物体发出的声音来鉴别物体质量的优劣，以下做法能达到目的的是（         ）</a:t>
            </a:r>
          </a:p>
          <a:p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</a:t>
            </a:r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．铁匠用小锤敲打烧红的铁坯           </a:t>
            </a:r>
          </a:p>
          <a:p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．瓜农用手拍西瓜</a:t>
            </a:r>
          </a:p>
          <a:p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</a:t>
            </a:r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．顾客用手轻敲瓷器          </a:t>
            </a:r>
          </a:p>
          <a:p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</a:t>
            </a:r>
            <a:r>
              <a:rPr lang="zh-CN" altLang="en-US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．瓦匠砌墙时用瓦刀敲打红砖</a:t>
            </a:r>
          </a:p>
        </p:txBody>
      </p:sp>
      <p:pic>
        <p:nvPicPr>
          <p:cNvPr id="21509" name="图片 113670" descr="算一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419" y="0"/>
            <a:ext cx="914626" cy="9146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72" name="文本框 113671"/>
          <p:cNvSpPr txBox="1"/>
          <p:nvPr/>
        </p:nvSpPr>
        <p:spPr>
          <a:xfrm>
            <a:off x="2423027" y="141720"/>
            <a:ext cx="1706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000" kern="1200" cap="none" spc="0" normalizeH="0" baseline="0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华文楷体" panose="02010600040101010101" pitchFamily="2" charset="-122"/>
                <a:cs typeface="+mn-cs"/>
              </a:rPr>
              <a:t>课堂练习</a:t>
            </a:r>
          </a:p>
        </p:txBody>
      </p:sp>
      <p:sp>
        <p:nvSpPr>
          <p:cNvPr id="113673" name="矩形 113672"/>
          <p:cNvSpPr/>
          <p:nvPr/>
        </p:nvSpPr>
        <p:spPr>
          <a:xfrm>
            <a:off x="2195561" y="1221883"/>
            <a:ext cx="53948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700">
                <a:solidFill>
                  <a:srgbClr val="CC3300"/>
                </a:solidFill>
                <a:latin typeface="Arial" pitchFamily="34" charset="0"/>
              </a:rPr>
              <a:t>C</a:t>
            </a:r>
          </a:p>
        </p:txBody>
      </p:sp>
      <p:sp>
        <p:nvSpPr>
          <p:cNvPr id="113674" name="矩形 113673"/>
          <p:cNvSpPr/>
          <p:nvPr/>
        </p:nvSpPr>
        <p:spPr>
          <a:xfrm>
            <a:off x="2736238" y="3166654"/>
            <a:ext cx="118853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700">
                <a:solidFill>
                  <a:srgbClr val="CC3300"/>
                </a:solidFill>
                <a:latin typeface="Arial" pitchFamily="34" charset="0"/>
              </a:rPr>
              <a:t>B</a:t>
            </a:r>
            <a:r>
              <a:rPr lang="zh-CN" altLang="en-US" sz="2700">
                <a:solidFill>
                  <a:srgbClr val="CC3300"/>
                </a:solidFill>
                <a:latin typeface="Arial" pitchFamily="34" charset="0"/>
              </a:rPr>
              <a:t>、</a:t>
            </a:r>
            <a:r>
              <a:rPr lang="en-US" altLang="zh-CN" sz="2700">
                <a:solidFill>
                  <a:srgbClr val="CC3300"/>
                </a:solidFill>
                <a:latin typeface="Arial" pitchFamily="34" charset="0"/>
              </a:rPr>
              <a:t>C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/>
      <p:bldP spid="113669" grpId="1"/>
      <p:bldP spid="113673" grpId="2"/>
      <p:bldP spid="113674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圆角矩形 98338"/>
          <p:cNvSpPr/>
          <p:nvPr/>
        </p:nvSpPr>
        <p:spPr>
          <a:xfrm>
            <a:off x="1142788" y="574023"/>
            <a:ext cx="6859693" cy="45707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 sz="1050">
              <a:latin typeface="Arial" pitchFamily="34" charset="0"/>
            </a:endParaRPr>
          </a:p>
        </p:txBody>
      </p:sp>
      <p:pic>
        <p:nvPicPr>
          <p:cNvPr id="22531" name="图片 98339" descr="算一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419" y="0"/>
            <a:ext cx="914626" cy="9146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41" name="文本框 98340"/>
          <p:cNvSpPr txBox="1"/>
          <p:nvPr/>
        </p:nvSpPr>
        <p:spPr>
          <a:xfrm>
            <a:off x="2423027" y="141720"/>
            <a:ext cx="1706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000" kern="1200" cap="none" spc="0" normalizeH="0" baseline="0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华文楷体" panose="02010600040101010101" pitchFamily="2" charset="-122"/>
                <a:cs typeface="+mn-cs"/>
              </a:rPr>
              <a:t>课堂练习</a:t>
            </a:r>
          </a:p>
        </p:txBody>
      </p:sp>
      <p:sp>
        <p:nvSpPr>
          <p:cNvPr id="98336" name="文本框 98335"/>
          <p:cNvSpPr txBox="1"/>
          <p:nvPr/>
        </p:nvSpPr>
        <p:spPr>
          <a:xfrm>
            <a:off x="1277363" y="897953"/>
            <a:ext cx="6725119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2400">
                <a:latin typeface="Comic Sans MS" panose="030F0702030302020204" pitchFamily="66" charset="0"/>
              </a:rPr>
              <a:t>我们平时所说的“震耳欲聋”，这里指的是</a:t>
            </a:r>
            <a:r>
              <a:rPr lang="en-US" altLang="zh-CN" sz="2400">
                <a:latin typeface="Comic Sans MS" panose="030F0702030302020204" pitchFamily="66" charset="0"/>
              </a:rPr>
              <a:t>(    )</a:t>
            </a:r>
          </a:p>
        </p:txBody>
      </p:sp>
      <p:sp>
        <p:nvSpPr>
          <p:cNvPr id="98337" name="文本框 98336"/>
          <p:cNvSpPr txBox="1"/>
          <p:nvPr/>
        </p:nvSpPr>
        <p:spPr>
          <a:xfrm>
            <a:off x="2141970" y="1379084"/>
            <a:ext cx="5455599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A、音调高           B、响度大       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C0C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C、速度大           D、音色好 </a:t>
            </a:r>
          </a:p>
        </p:txBody>
      </p:sp>
      <p:sp>
        <p:nvSpPr>
          <p:cNvPr id="98338" name="文本框 98337"/>
          <p:cNvSpPr txBox="1"/>
          <p:nvPr/>
        </p:nvSpPr>
        <p:spPr>
          <a:xfrm>
            <a:off x="1558419" y="1379084"/>
            <a:ext cx="32393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</a:p>
        </p:txBody>
      </p:sp>
      <p:sp>
        <p:nvSpPr>
          <p:cNvPr id="98342" name="文本框 98341"/>
          <p:cNvSpPr txBox="1"/>
          <p:nvPr/>
        </p:nvSpPr>
        <p:spPr>
          <a:xfrm>
            <a:off x="1223771" y="2302047"/>
            <a:ext cx="6859693" cy="2353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700"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2400">
                <a:solidFill>
                  <a:srgbClr val="000C0C"/>
                </a:solidFill>
                <a:latin typeface="宋体" panose="02010600030101010101" pitchFamily="2" charset="-122"/>
              </a:rPr>
              <a:t>请指出下列现象各反映了声音的哪种特性。</a:t>
            </a:r>
          </a:p>
          <a:p>
            <a:r>
              <a:rPr lang="zh-CN" altLang="en-US" sz="2400">
                <a:solidFill>
                  <a:srgbClr val="000C0C"/>
                </a:solidFill>
                <a:latin typeface="宋体" panose="02010600030101010101" pitchFamily="2" charset="-122"/>
              </a:rPr>
              <a:t>　男人说话的声音多数比女人低沉。（　　　）</a:t>
            </a:r>
          </a:p>
          <a:p>
            <a:r>
              <a:rPr lang="zh-CN" altLang="en-US" sz="2400">
                <a:solidFill>
                  <a:srgbClr val="000C0C"/>
                </a:solidFill>
                <a:latin typeface="宋体" panose="02010600030101010101" pitchFamily="2" charset="-122"/>
              </a:rPr>
              <a:t>　声音尖锐刺耳。　　　　　　　　（　　　）</a:t>
            </a:r>
          </a:p>
          <a:p>
            <a:r>
              <a:rPr lang="zh-CN" altLang="en-US" sz="2400">
                <a:solidFill>
                  <a:srgbClr val="000C0C"/>
                </a:solidFill>
                <a:latin typeface="宋体" panose="02010600030101010101" pitchFamily="2" charset="-122"/>
              </a:rPr>
              <a:t>　低声细语。      　　　　　　　（　　　）</a:t>
            </a:r>
          </a:p>
          <a:p>
            <a:r>
              <a:rPr lang="zh-CN" altLang="en-US" sz="2400">
                <a:solidFill>
                  <a:srgbClr val="000C0C"/>
                </a:solidFill>
                <a:latin typeface="宋体" panose="02010600030101010101" pitchFamily="2" charset="-122"/>
              </a:rPr>
              <a:t>　一闻其声便知其人。  　　      （　　　）</a:t>
            </a:r>
          </a:p>
          <a:p>
            <a:r>
              <a:rPr lang="zh-CN" altLang="en-US" sz="2400">
                <a:solidFill>
                  <a:srgbClr val="000C0C"/>
                </a:solidFill>
                <a:latin typeface="宋体" panose="02010600030101010101" pitchFamily="2" charset="-122"/>
              </a:rPr>
              <a:t>　引吭高歌。               　　 （　　　）</a:t>
            </a:r>
          </a:p>
        </p:txBody>
      </p:sp>
      <p:sp>
        <p:nvSpPr>
          <p:cNvPr id="98344" name="文本框 98343"/>
          <p:cNvSpPr txBox="1"/>
          <p:nvPr/>
        </p:nvSpPr>
        <p:spPr>
          <a:xfrm>
            <a:off x="6462624" y="2625977"/>
            <a:ext cx="118853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>
                <a:solidFill>
                  <a:srgbClr val="FF0000"/>
                </a:solidFill>
                <a:latin typeface="Comic Sans MS" panose="030F0702030302020204" pitchFamily="66" charset="0"/>
              </a:rPr>
              <a:t>音调</a:t>
            </a:r>
          </a:p>
        </p:txBody>
      </p:sp>
      <p:sp>
        <p:nvSpPr>
          <p:cNvPr id="98345" name="文本框 98344"/>
          <p:cNvSpPr txBox="1"/>
          <p:nvPr/>
        </p:nvSpPr>
        <p:spPr>
          <a:xfrm>
            <a:off x="6462624" y="2991588"/>
            <a:ext cx="118853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>
                <a:solidFill>
                  <a:srgbClr val="FF0000"/>
                </a:solidFill>
                <a:latin typeface="Comic Sans MS" panose="030F0702030302020204" pitchFamily="66" charset="0"/>
              </a:rPr>
              <a:t>音调</a:t>
            </a:r>
          </a:p>
        </p:txBody>
      </p:sp>
      <p:sp>
        <p:nvSpPr>
          <p:cNvPr id="98346" name="文本框 98345"/>
          <p:cNvSpPr txBox="1"/>
          <p:nvPr/>
        </p:nvSpPr>
        <p:spPr>
          <a:xfrm>
            <a:off x="6462624" y="3356010"/>
            <a:ext cx="118853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>
                <a:solidFill>
                  <a:srgbClr val="FF0000"/>
                </a:solidFill>
                <a:latin typeface="Comic Sans MS" panose="030F0702030302020204" pitchFamily="66" charset="0"/>
              </a:rPr>
              <a:t>响度</a:t>
            </a:r>
          </a:p>
        </p:txBody>
      </p:sp>
      <p:sp>
        <p:nvSpPr>
          <p:cNvPr id="98347" name="文本框 98346"/>
          <p:cNvSpPr txBox="1"/>
          <p:nvPr/>
        </p:nvSpPr>
        <p:spPr>
          <a:xfrm>
            <a:off x="6462624" y="3720431"/>
            <a:ext cx="118853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>
                <a:solidFill>
                  <a:srgbClr val="FF0000"/>
                </a:solidFill>
                <a:latin typeface="Comic Sans MS" panose="030F0702030302020204" pitchFamily="66" charset="0"/>
              </a:rPr>
              <a:t>音色</a:t>
            </a:r>
          </a:p>
        </p:txBody>
      </p:sp>
      <p:sp>
        <p:nvSpPr>
          <p:cNvPr id="98348" name="文本框 98347"/>
          <p:cNvSpPr txBox="1"/>
          <p:nvPr/>
        </p:nvSpPr>
        <p:spPr>
          <a:xfrm>
            <a:off x="6462624" y="4084852"/>
            <a:ext cx="1188537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>
                <a:solidFill>
                  <a:srgbClr val="FF0000"/>
                </a:solidFill>
                <a:latin typeface="Comic Sans MS" panose="030F0702030302020204" pitchFamily="66" charset="0"/>
              </a:rPr>
              <a:t>响度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8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8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8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8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8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8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8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8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8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8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8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8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8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36" grpId="0"/>
      <p:bldP spid="98337" grpId="1"/>
      <p:bldP spid="98338" grpId="2"/>
      <p:bldP spid="98342" grpId="3"/>
      <p:bldP spid="98344" grpId="4"/>
      <p:bldP spid="98345" grpId="5"/>
      <p:bldP spid="98346" grpId="6"/>
      <p:bldP spid="98347" grpId="7"/>
      <p:bldP spid="98348" grpId="8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圆角矩形 98338"/>
          <p:cNvSpPr/>
          <p:nvPr/>
        </p:nvSpPr>
        <p:spPr>
          <a:xfrm>
            <a:off x="1142788" y="574023"/>
            <a:ext cx="6859693" cy="45707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r>
              <a:rPr lang="en-US" altLang="zh-CN" sz="2400"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5.</a:t>
            </a:r>
            <a:r>
              <a:rPr lang="zh-CN" altLang="en-US" sz="2400">
                <a:latin typeface="Comic Sans MS" panose="030F0702030302020204" pitchFamily="66" charset="0"/>
              </a:rPr>
              <a:t>如图所示是声音输入到示波器上时的波形。其中声音音调相同的是＿＿＿图和＿＿＿图，响度相同的是＿＿＿图和＿＿＿图。</a:t>
            </a:r>
          </a:p>
        </p:txBody>
      </p:sp>
      <p:pic>
        <p:nvPicPr>
          <p:cNvPr id="23555" name="图片 98339" descr="算一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419" y="0"/>
            <a:ext cx="914626" cy="9146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41" name="文本框 98340"/>
          <p:cNvSpPr txBox="1"/>
          <p:nvPr/>
        </p:nvSpPr>
        <p:spPr>
          <a:xfrm>
            <a:off x="2423027" y="141720"/>
            <a:ext cx="1706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000" kern="1200" cap="none" spc="0" normalizeH="0" baseline="0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华文楷体" panose="02010600040101010101" pitchFamily="2" charset="-122"/>
                <a:cs typeface="+mn-cs"/>
              </a:rPr>
              <a:t>课堂练习</a:t>
            </a:r>
          </a:p>
        </p:txBody>
      </p:sp>
      <p:pic>
        <p:nvPicPr>
          <p:cNvPr id="23557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027" y="2101972"/>
            <a:ext cx="3943132" cy="27903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685773" y="1214737"/>
            <a:ext cx="58950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Arial" pitchFamily="34" charset="0"/>
              </a:rPr>
              <a:t>甲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32776" y="1214737"/>
            <a:ext cx="588314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Arial" pitchFamily="34" charset="0"/>
              </a:rPr>
              <a:t>乙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85289" y="1507703"/>
            <a:ext cx="58950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Arial" pitchFamily="34" charset="0"/>
              </a:rPr>
              <a:t>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84693" y="1507703"/>
            <a:ext cx="589505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Arial" pitchFamily="34" charset="0"/>
              </a:rPr>
              <a:t>丙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圆角矩形 98338"/>
          <p:cNvSpPr/>
          <p:nvPr/>
        </p:nvSpPr>
        <p:spPr>
          <a:xfrm>
            <a:off x="1142788" y="593078"/>
            <a:ext cx="6859693" cy="45707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r>
              <a:rPr lang="en-US" altLang="zh-CN" sz="1800">
                <a:solidFill>
                  <a:srgbClr val="CC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1800"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6.</a:t>
            </a: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用尺子来探究音调和响度分别与什么有关时，小明做了以下实验：</a:t>
            </a:r>
          </a:p>
          <a:p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    用尺子来探究决定音调高低的因素，把钢尺紧按在桌面上，一端伸出桌边，拨动钢尺，听它振动发出的声音，同时注意钢尺振动的快慢；改变钢尺伸出桌边的长度，再次拨动，使钢尺每次的振动幅度大致相同。</a:t>
            </a:r>
          </a:p>
        </p:txBody>
      </p:sp>
      <p:pic>
        <p:nvPicPr>
          <p:cNvPr id="24579" name="图片 98339" descr="算一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419" y="0"/>
            <a:ext cx="914626" cy="9146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41" name="文本框 98340"/>
          <p:cNvSpPr txBox="1"/>
          <p:nvPr/>
        </p:nvSpPr>
        <p:spPr>
          <a:xfrm>
            <a:off x="2423027" y="141720"/>
            <a:ext cx="1706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000" kern="1200" cap="none" spc="0" normalizeH="0" baseline="0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华文楷体" panose="02010600040101010101" pitchFamily="2" charset="-122"/>
                <a:cs typeface="+mn-cs"/>
              </a:rPr>
              <a:t>课堂练习</a:t>
            </a:r>
          </a:p>
        </p:txBody>
      </p:sp>
      <p:pic>
        <p:nvPicPr>
          <p:cNvPr id="24581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0983" y="2699814"/>
            <a:ext cx="3423892" cy="186855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圆角矩形 98338"/>
          <p:cNvSpPr/>
          <p:nvPr/>
        </p:nvSpPr>
        <p:spPr>
          <a:xfrm>
            <a:off x="1142788" y="593078"/>
            <a:ext cx="6859693" cy="45707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1800">
                <a:latin typeface="Times New Roman" panose="02020603050405020304" charset="0"/>
                <a:sym typeface="宋体" panose="02010600030101010101" pitchFamily="2" charset="-122"/>
              </a:rPr>
              <a:t>（</a:t>
            </a:r>
            <a:r>
              <a:rPr lang="en-US" altLang="zh-CN" sz="1800">
                <a:latin typeface="Times New Roman" panose="02020603050405020304" charset="0"/>
                <a:sym typeface="宋体" panose="02010600030101010101" pitchFamily="2" charset="-122"/>
              </a:rPr>
              <a:t>1</a:t>
            </a:r>
            <a:r>
              <a:rPr lang="zh-CN" altLang="en-US" sz="1800">
                <a:latin typeface="Times New Roman" panose="02020603050405020304" charset="0"/>
                <a:sym typeface="宋体" panose="02010600030101010101" pitchFamily="2" charset="-122"/>
              </a:rPr>
              <a:t>）</a:t>
            </a: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实验发现尺子伸出桌面的长度越长，振动越</a:t>
            </a:r>
            <a:r>
              <a:rPr lang="en-US" altLang="zh-CN" sz="1800" u="sng"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（填“块”或“慢”），发出声音的音调越</a:t>
            </a:r>
            <a:r>
              <a:rPr lang="en-US" altLang="zh-CN" sz="1800" u="sng">
                <a:latin typeface="宋体" panose="0201060003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（填“高”或“低”）；由此可得出结论：音调的高低与</a:t>
            </a:r>
            <a:r>
              <a:rPr lang="en-US" altLang="zh-CN" sz="1800" u="sng">
                <a:latin typeface="宋体" panose="02010600030101010101" pitchFamily="2" charset="-122"/>
                <a:sym typeface="宋体" panose="02010600030101010101" pitchFamily="2" charset="-122"/>
              </a:rPr>
              <a:t>         </a:t>
            </a: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有关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当尺子伸出桌面超过一定长度时，虽然用较大的力拨动钢尺，却听不到声音，这是由于</a:t>
            </a:r>
            <a:r>
              <a:rPr lang="en-US" altLang="zh-CN" sz="1800" u="sng">
                <a:latin typeface="宋体" panose="02010600030101010101" pitchFamily="2" charset="-122"/>
                <a:sym typeface="宋体" panose="02010600030101010101" pitchFamily="2" charset="-122"/>
              </a:rPr>
              <a:t>                              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en-US" altLang="zh-CN" sz="18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endParaRPr lang="en-US" altLang="zh-CN" sz="2400">
              <a:solidFill>
                <a:srgbClr val="CC33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1800">
                <a:latin typeface="Times New Roman" panose="02020603050405020304" charset="0"/>
                <a:sym typeface="宋体" panose="02010600030101010101" pitchFamily="2" charset="-122"/>
              </a:rPr>
              <a:t>（2）</a:t>
            </a:r>
            <a:r>
              <a:rPr lang="en-US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用尺子来探究决定响度大小的因素，把钢尺紧按在桌面上，一端伸出桌边，同时保持人耳到钢尺的距离不变，</a:t>
            </a:r>
            <a:r>
              <a:rPr lang="zh-CN" altLang="en-US" sz="1800">
                <a:latin typeface="宋体" panose="02010600030101010101" pitchFamily="2" charset="-122"/>
                <a:sym typeface="宋体" panose="02010600030101010101" pitchFamily="2" charset="-122"/>
              </a:rPr>
              <a:t>接下来的操作是：                                         </a:t>
            </a:r>
            <a:r>
              <a:rPr lang="zh-CN" altLang="en-US" sz="1800" u="sng">
                <a:latin typeface="宋体" panose="02010600030101010101" pitchFamily="2" charset="-122"/>
                <a:sym typeface="宋体" panose="02010600030101010101" pitchFamily="2" charset="-122"/>
              </a:rPr>
              <a:t>                  </a:t>
            </a:r>
            <a:endParaRPr lang="zh-CN" altLang="en-US" sz="1800">
              <a:latin typeface="宋体" panose="02010600030101010101" pitchFamily="2" charset="-122"/>
            </a:endParaRPr>
          </a:p>
        </p:txBody>
      </p:sp>
      <p:pic>
        <p:nvPicPr>
          <p:cNvPr id="25603" name="图片 98339" descr="算一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419" y="0"/>
            <a:ext cx="914626" cy="9146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41" name="文本框 98340"/>
          <p:cNvSpPr txBox="1"/>
          <p:nvPr/>
        </p:nvSpPr>
        <p:spPr>
          <a:xfrm>
            <a:off x="2423027" y="141720"/>
            <a:ext cx="1706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000" kern="1200" cap="none" spc="0" normalizeH="0" baseline="0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华文楷体" panose="02010600040101010101" pitchFamily="2" charset="-122"/>
                <a:cs typeface="+mn-cs"/>
              </a:rPr>
              <a:t>课堂练习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02035" y="757424"/>
            <a:ext cx="54544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</a:rPr>
              <a:t>慢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94369" y="1102791"/>
            <a:ext cx="54544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</a:rPr>
              <a:t>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40964" y="1329066"/>
            <a:ext cx="112899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</a:rPr>
              <a:t>振动频率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08139" y="1907852"/>
            <a:ext cx="344532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</a:rPr>
              <a:t>频率太小，为次声波，人听不到。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739811" y="3149981"/>
            <a:ext cx="506974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  <a:sym typeface="宋体" panose="02010600030101010101" pitchFamily="2" charset="-122"/>
              </a:rPr>
              <a:t>保持钢尺伸出桌面的长度不变，用大小不同的力拨动钢尺，听它振动发出的声音，比较得出结论。</a:t>
            </a:r>
            <a:endParaRPr lang="zh-CN" altLang="en-US" sz="1800">
              <a:solidFill>
                <a:srgbClr val="FF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2"/>
      <p:bldP spid="5" grpId="3"/>
      <p:bldP spid="7" grpId="4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蛋糕, 餐桌, 室内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1" t="35752" r="614" b="41859"/>
          <a:stretch>
            <a:fillRect/>
          </a:stretch>
        </p:blipFill>
        <p:spPr>
          <a:xfrm>
            <a:off x="918210" y="73660"/>
            <a:ext cx="6779895" cy="4848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66950" y="1668145"/>
            <a:ext cx="450723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Arial" pitchFamily="34" charset="0"/>
                <a:ea typeface="宋体" panose="02010600030101010101" pitchFamily="2" charset="-122"/>
                <a:sym typeface="+mn-ea"/>
              </a:rPr>
              <a:t>教学目标：</a:t>
            </a:r>
          </a:p>
          <a:p>
            <a:r>
              <a:rPr lang="en-US" altLang="zh-CN" sz="2000" b="1">
                <a:latin typeface="Arial" pitchFamily="34" charset="0"/>
                <a:sym typeface="+mn-ea"/>
              </a:rPr>
              <a:t>1</a:t>
            </a:r>
            <a:r>
              <a:rPr lang="zh-CN" altLang="en-US" sz="2000" b="1">
                <a:latin typeface="Arial" pitchFamily="34" charset="0"/>
                <a:sym typeface="+mn-ea"/>
              </a:rPr>
              <a:t>、了解声音的特性。知道声音的音调跟发声体的频率有关。知道声音的响度跟发声体的振幅有关。知道不同发声体发出声音的音色不同。</a:t>
            </a:r>
            <a:endParaRPr lang="zh-CN" altLang="en-US" sz="2000" b="1">
              <a:latin typeface="Arial" pitchFamily="34" charset="0"/>
            </a:endParaRPr>
          </a:p>
          <a:p>
            <a:r>
              <a:rPr lang="en-US" altLang="zh-CN" sz="2000" b="1">
                <a:latin typeface="Arial" pitchFamily="34" charset="0"/>
                <a:sym typeface="+mn-ea"/>
              </a:rPr>
              <a:t>2</a:t>
            </a:r>
            <a:r>
              <a:rPr lang="zh-CN" altLang="en-US" sz="2000" b="1">
                <a:latin typeface="Arial" pitchFamily="34" charset="0"/>
                <a:sym typeface="+mn-ea"/>
              </a:rPr>
              <a:t>、通过实验，进一步了解和学习研究物理学问题的方法。</a:t>
            </a:r>
            <a:endParaRPr lang="zh-CN" altLang="en-US" sz="2000" b="1">
              <a:latin typeface="Arial" pitchFamily="34" charset="0"/>
            </a:endParaRPr>
          </a:p>
          <a:p>
            <a:r>
              <a:rPr lang="en-US" altLang="zh-CN" sz="2000" b="1">
                <a:latin typeface="Arial" pitchFamily="34" charset="0"/>
                <a:sym typeface="+mn-ea"/>
              </a:rPr>
              <a:t>3</a:t>
            </a:r>
            <a:r>
              <a:rPr lang="zh-CN" altLang="en-US" sz="2000" b="1">
                <a:latin typeface="Arial" pitchFamily="34" charset="0"/>
                <a:sym typeface="+mn-ea"/>
              </a:rPr>
              <a:t>、通过研究现实世界中丰富多彩的发声现象，使学生更加热爱科学。</a:t>
            </a:r>
            <a:endParaRPr lang="zh-CN" altLang="en-US" sz="2000" b="1">
              <a:latin typeface="Arial" pitchFamily="34" charset="0"/>
            </a:endParaRPr>
          </a:p>
          <a:p>
            <a:endParaRPr lang="zh-CN" altLang="en-US" sz="2000" b="1">
              <a:latin typeface="Arial" pitchFamily="34" charset="0"/>
            </a:endParaRPr>
          </a:p>
          <a:p>
            <a:endParaRPr lang="zh-CN" altLang="en-US" sz="2000" b="1">
              <a:solidFill>
                <a:srgbClr val="FF0000"/>
              </a:solidFill>
              <a:latin typeface="Arial" pitchFamily="34" charset="0"/>
              <a:ea typeface="宋体" panose="02010600030101010101" pitchFamily="2" charset="-122"/>
            </a:endParaRPr>
          </a:p>
          <a:p>
            <a:endParaRPr lang="zh-CN" altLang="en-US" sz="2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圆角矩形 98338"/>
          <p:cNvSpPr/>
          <p:nvPr/>
        </p:nvSpPr>
        <p:spPr>
          <a:xfrm>
            <a:off x="1142788" y="603796"/>
            <a:ext cx="6859693" cy="457074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r>
              <a:rPr lang="en-US" altLang="zh-CN" sz="1800">
                <a:solidFill>
                  <a:srgbClr val="CC33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7.</a:t>
            </a:r>
            <a:r>
              <a:rPr lang="zh-CN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如图所示，四个相同的玻璃瓶里装水，水面高度不同。</a:t>
            </a:r>
          </a:p>
          <a:p>
            <a:r>
              <a:rPr lang="zh-CN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（1）用嘴贴着瓶口吹气，能分别吹出声音音调高低的顺序是______、______、______、______．</a:t>
            </a:r>
          </a:p>
          <a:p>
            <a:r>
              <a:rPr lang="zh-CN" altLang="zh-CN" sz="1800">
                <a:latin typeface="宋体" panose="02010600030101010101" pitchFamily="2" charset="-122"/>
                <a:sym typeface="宋体" panose="02010600030101010101" pitchFamily="2" charset="-122"/>
              </a:rPr>
              <a:t>（2）用物体轻轻敲击玻璃瓶，发出声音高低的顺序为______、______、______、______．</a:t>
            </a:r>
          </a:p>
          <a:p>
            <a:endParaRPr lang="zh-CN" altLang="en-US" sz="1800">
              <a:latin typeface="宋体" panose="02010600030101010101" pitchFamily="2" charset="-122"/>
            </a:endParaRPr>
          </a:p>
        </p:txBody>
      </p:sp>
      <p:pic>
        <p:nvPicPr>
          <p:cNvPr id="26627" name="图片 98339" descr="算一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8419" y="0"/>
            <a:ext cx="914626" cy="9146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41" name="文本框 98340"/>
          <p:cNvSpPr txBox="1"/>
          <p:nvPr/>
        </p:nvSpPr>
        <p:spPr>
          <a:xfrm>
            <a:off x="2423027" y="141720"/>
            <a:ext cx="1706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000" kern="1200" cap="none" spc="0" normalizeH="0" baseline="0" noProof="1">
                <a:solidFill>
                  <a:srgbClr val="CC00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华文楷体" panose="02010600040101010101" pitchFamily="2" charset="-122"/>
                <a:cs typeface="+mn-cs"/>
              </a:rPr>
              <a:t>课堂练习</a:t>
            </a:r>
          </a:p>
        </p:txBody>
      </p:sp>
      <p:pic>
        <p:nvPicPr>
          <p:cNvPr id="26629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815" y="2535467"/>
            <a:ext cx="4373055" cy="1693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500064" y="1310011"/>
            <a:ext cx="54544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</a:rPr>
              <a:t>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423027" y="1310011"/>
            <a:ext cx="54663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</a:rPr>
              <a:t>甲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53134" y="1310011"/>
            <a:ext cx="54544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</a:rPr>
              <a:t>乙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99915" y="1310011"/>
            <a:ext cx="54544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</a:rPr>
              <a:t>丙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63963" y="1563677"/>
            <a:ext cx="54544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</a:rPr>
              <a:t>丙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500064" y="1909044"/>
            <a:ext cx="54544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</a:rPr>
              <a:t>乙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23027" y="1909044"/>
            <a:ext cx="54663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</a:rPr>
              <a:t>甲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353134" y="1909044"/>
            <a:ext cx="545441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  <a:latin typeface="Arial" pitchFamily="34" charset="0"/>
              </a:rPr>
              <a:t>丁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1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1"/>
      <p:bldP spid="10" grpId="2"/>
      <p:bldP spid="11" grpId="3"/>
      <p:bldP spid="12" grpId="4"/>
      <p:bldP spid="13" grpId="5"/>
      <p:bldP spid="14" grpId="6"/>
      <p:bldP spid="15" grpId="7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0" name="文本框 116739"/>
          <p:cNvSpPr txBox="1"/>
          <p:nvPr/>
        </p:nvSpPr>
        <p:spPr>
          <a:xfrm>
            <a:off x="1439328" y="413249"/>
            <a:ext cx="5293635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500" kern="1200" cap="none" spc="0" normalizeH="0" baseline="0" noProof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+mn-cs"/>
              </a:rPr>
              <a:t>课堂小结</a:t>
            </a:r>
          </a:p>
        </p:txBody>
      </p:sp>
      <p:sp>
        <p:nvSpPr>
          <p:cNvPr id="116741" name="文本框 116740"/>
          <p:cNvSpPr txBox="1"/>
          <p:nvPr/>
        </p:nvSpPr>
        <p:spPr>
          <a:xfrm>
            <a:off x="1925222" y="2356829"/>
            <a:ext cx="1837588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5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+mn-cs"/>
              </a:rPr>
              <a:t>响度</a:t>
            </a:r>
          </a:p>
        </p:txBody>
      </p:sp>
      <p:sp>
        <p:nvSpPr>
          <p:cNvPr id="116742" name="文本框 116741"/>
          <p:cNvSpPr txBox="1"/>
          <p:nvPr/>
        </p:nvSpPr>
        <p:spPr>
          <a:xfrm>
            <a:off x="1925222" y="1330257"/>
            <a:ext cx="1837588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5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+mn-cs"/>
              </a:rPr>
              <a:t>音调</a:t>
            </a:r>
          </a:p>
        </p:txBody>
      </p:sp>
      <p:sp>
        <p:nvSpPr>
          <p:cNvPr id="116743" name="文本框 116742"/>
          <p:cNvSpPr txBox="1"/>
          <p:nvPr/>
        </p:nvSpPr>
        <p:spPr>
          <a:xfrm>
            <a:off x="1925222" y="3436992"/>
            <a:ext cx="1837588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45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+mn-cs"/>
              </a:rPr>
              <a:t>音色</a:t>
            </a:r>
          </a:p>
        </p:txBody>
      </p:sp>
      <p:sp>
        <p:nvSpPr>
          <p:cNvPr id="116745" name="文本框 116744"/>
          <p:cNvSpPr txBox="1"/>
          <p:nvPr/>
        </p:nvSpPr>
        <p:spPr>
          <a:xfrm>
            <a:off x="3817592" y="2464012"/>
            <a:ext cx="3753777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3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+mn-cs"/>
              </a:rPr>
              <a:t>振幅、声源的距离</a:t>
            </a:r>
          </a:p>
        </p:txBody>
      </p:sp>
      <p:sp>
        <p:nvSpPr>
          <p:cNvPr id="116746" name="文本框 116745"/>
          <p:cNvSpPr txBox="1"/>
          <p:nvPr/>
        </p:nvSpPr>
        <p:spPr>
          <a:xfrm>
            <a:off x="3817592" y="1437440"/>
            <a:ext cx="1837588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3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+mn-cs"/>
              </a:rPr>
              <a:t>频率</a:t>
            </a:r>
          </a:p>
        </p:txBody>
      </p:sp>
      <p:sp>
        <p:nvSpPr>
          <p:cNvPr id="116747" name="文本框 116746"/>
          <p:cNvSpPr txBox="1"/>
          <p:nvPr/>
        </p:nvSpPr>
        <p:spPr>
          <a:xfrm>
            <a:off x="3817592" y="3544175"/>
            <a:ext cx="3753777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3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黑体" panose="02010609060101010101" charset="-122"/>
                <a:cs typeface="+mn-cs"/>
              </a:rPr>
              <a:t>材料、结构</a:t>
            </a:r>
          </a:p>
        </p:txBody>
      </p:sp>
      <p:sp>
        <p:nvSpPr>
          <p:cNvPr id="116748" name="右箭头 116747"/>
          <p:cNvSpPr/>
          <p:nvPr/>
        </p:nvSpPr>
        <p:spPr>
          <a:xfrm>
            <a:off x="3223324" y="1437440"/>
            <a:ext cx="540677" cy="445404"/>
          </a:xfrm>
          <a:prstGeom prst="rightArrow">
            <a:avLst>
              <a:gd name="adj1" fmla="val 59120"/>
              <a:gd name="adj2" fmla="val 5513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116749" name="右箭头 116748"/>
          <p:cNvSpPr/>
          <p:nvPr/>
        </p:nvSpPr>
        <p:spPr>
          <a:xfrm>
            <a:off x="3223324" y="2539039"/>
            <a:ext cx="540677" cy="390621"/>
          </a:xfrm>
          <a:prstGeom prst="rightArrow">
            <a:avLst>
              <a:gd name="adj1" fmla="val 59120"/>
              <a:gd name="adj2" fmla="val 5713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Arial" pitchFamily="34" charset="0"/>
            </a:endParaRPr>
          </a:p>
        </p:txBody>
      </p:sp>
      <p:sp>
        <p:nvSpPr>
          <p:cNvPr id="116750" name="右箭头 116749"/>
          <p:cNvSpPr/>
          <p:nvPr/>
        </p:nvSpPr>
        <p:spPr>
          <a:xfrm>
            <a:off x="3223324" y="3490584"/>
            <a:ext cx="540677" cy="425158"/>
          </a:xfrm>
          <a:prstGeom prst="rightArrow">
            <a:avLst>
              <a:gd name="adj1" fmla="val 59120"/>
              <a:gd name="adj2" fmla="val 5690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 sz="1050">
              <a:latin typeface="Arial" pitchFamily="34" charset="0"/>
            </a:endParaRPr>
          </a:p>
        </p:txBody>
      </p:sp>
      <p:pic>
        <p:nvPicPr>
          <p:cNvPr id="11675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61800" y="114681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10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entr" presetSubtype="0" fill="hold" grpId="1" nodeType="after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3" nodeType="after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116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  <p:cond evt="onBegin" delay="0">
                          <p:tn val="58"/>
                        </p:cond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500"/>
                                        <p:tgtEl>
                                          <p:spTgt spid="11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  <p:cond evt="onBegin" delay="0">
                          <p:tn val="64"/>
                        </p:cond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/>
      <p:bldP spid="116741" grpId="1"/>
      <p:bldP spid="116742" grpId="2"/>
      <p:bldP spid="116743" grpId="3"/>
      <p:bldP spid="116745" grpId="4"/>
      <p:bldP spid="116746" grpId="5"/>
      <p:bldP spid="116747" grpId="6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4" name="文本框 4113"/>
          <p:cNvSpPr txBox="1"/>
          <p:nvPr/>
        </p:nvSpPr>
        <p:spPr>
          <a:xfrm>
            <a:off x="1425037" y="309639"/>
            <a:ext cx="6159433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3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一、音调：</a:t>
            </a:r>
            <a:r>
              <a:rPr kumimoji="0" lang="zh-CN" altLang="en-US" sz="33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声音的高低</a:t>
            </a:r>
          </a:p>
        </p:txBody>
      </p:sp>
      <p:sp>
        <p:nvSpPr>
          <p:cNvPr id="7176" name="文本框 2"/>
          <p:cNvSpPr txBox="1"/>
          <p:nvPr/>
        </p:nvSpPr>
        <p:spPr>
          <a:xfrm>
            <a:off x="1866867" y="1115891"/>
            <a:ext cx="427659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chemeClr val="bg1"/>
                </a:solidFill>
                <a:latin typeface="Arial" pitchFamily="34" charset="0"/>
              </a:rPr>
              <a:t>听</a:t>
            </a:r>
            <a:r>
              <a:rPr lang="en-US" altLang="zh-CN" sz="1800">
                <a:solidFill>
                  <a:schemeClr val="bg1"/>
                </a:solidFill>
                <a:latin typeface="Arial" pitchFamily="34" charset="0"/>
              </a:rPr>
              <a:t>……</a:t>
            </a:r>
            <a:r>
              <a:rPr lang="zh-CN" altLang="en-US" sz="1800">
                <a:solidFill>
                  <a:schemeClr val="bg1"/>
                </a:solidFill>
                <a:latin typeface="Arial" pitchFamily="34" charset="0"/>
              </a:rPr>
              <a:t>说说这两种声音的不同</a:t>
            </a:r>
            <a:r>
              <a:rPr lang="en-US" altLang="zh-CN" sz="1800">
                <a:solidFill>
                  <a:schemeClr val="bg1"/>
                </a:solidFill>
                <a:latin typeface="Arial" pitchFamily="34" charset="0"/>
              </a:rPr>
              <a:t>……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58189" y="4287253"/>
            <a:ext cx="25831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chemeClr val="bg1"/>
                </a:solidFill>
                <a:latin typeface="Arial" pitchFamily="34" charset="0"/>
              </a:rPr>
              <a:t>清脆、尖细、音调高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97861" y="4287253"/>
            <a:ext cx="2583180" cy="414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chemeClr val="bg1"/>
                </a:solidFill>
                <a:latin typeface="Arial" pitchFamily="34" charset="0"/>
              </a:rPr>
              <a:t>低沉、粗壮、音调低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07845" y="1849120"/>
            <a:ext cx="233362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2190" y="1849120"/>
            <a:ext cx="2762250" cy="20002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4" grpId="0"/>
      <p:bldP spid="4" grpId="1"/>
      <p:bldP spid="5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22547" descr="TP1700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8218" y="1924525"/>
            <a:ext cx="1881652" cy="21615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9" name="文本框 23558"/>
          <p:cNvSpPr txBox="1"/>
          <p:nvPr/>
        </p:nvSpPr>
        <p:spPr>
          <a:xfrm>
            <a:off x="1238719" y="431625"/>
            <a:ext cx="5293635" cy="598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3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二、响度：</a:t>
            </a:r>
            <a:r>
              <a:rPr kumimoji="0" lang="zh-CN" altLang="en-US" sz="33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声音的大小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43755" y="1152810"/>
            <a:ext cx="246888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1800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  <a:ea typeface="宋体" panose="02010600030101010101" pitchFamily="2" charset="-122"/>
                <a:cs typeface="+mn-cs"/>
                <a:sym typeface="+mn-ea"/>
              </a:rPr>
              <a:t>（音量、声音的强弱）</a:t>
            </a:r>
          </a:p>
        </p:txBody>
      </p:sp>
      <p:sp>
        <p:nvSpPr>
          <p:cNvPr id="4" name="文本框 3">
            <a:hlinkClick r:id="" action="ppaction://noaction"/>
          </p:cNvPr>
          <p:cNvSpPr txBox="1"/>
          <p:nvPr/>
        </p:nvSpPr>
        <p:spPr>
          <a:xfrm>
            <a:off x="1690445" y="2406267"/>
            <a:ext cx="1204019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600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宋体" panose="02010600030101010101" pitchFamily="2" charset="-122"/>
                <a:cs typeface="+mn-cs"/>
              </a:rPr>
              <a:t>用力撞击</a:t>
            </a:r>
          </a:p>
        </p:txBody>
      </p:sp>
      <p:sp>
        <p:nvSpPr>
          <p:cNvPr id="5" name="文本框 4">
            <a:hlinkClick r:id="" action="ppaction://noaction"/>
          </p:cNvPr>
          <p:cNvSpPr txBox="1"/>
          <p:nvPr/>
        </p:nvSpPr>
        <p:spPr>
          <a:xfrm>
            <a:off x="6212760" y="2406267"/>
            <a:ext cx="1204019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defRPr/>
            </a:pPr>
            <a:r>
              <a:rPr kumimoji="0" lang="zh-CN" altLang="en-US" sz="3600" kern="1200" cap="none" spc="0" normalizeH="0" baseline="0" noProof="1">
                <a:solidFill>
                  <a:schemeClr val="bg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宋体" panose="02010600030101010101" pitchFamily="2" charset="-122"/>
                <a:cs typeface="+mn-cs"/>
              </a:rPr>
              <a:t>轻轻撞击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91" name="文本框 101390"/>
          <p:cNvSpPr txBox="1"/>
          <p:nvPr/>
        </p:nvSpPr>
        <p:spPr>
          <a:xfrm>
            <a:off x="1478915" y="548005"/>
            <a:ext cx="6318885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3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三、音色：</a:t>
            </a:r>
            <a:r>
              <a:rPr kumimoji="0" lang="zh-CN" altLang="en-US" sz="3300" kern="1200" cap="none" spc="0" normalizeH="0" baseline="0" noProof="1"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声音的特色、品质</a:t>
            </a:r>
          </a:p>
        </p:txBody>
      </p:sp>
      <p:sp>
        <p:nvSpPr>
          <p:cNvPr id="101392" name="文本框 101391"/>
          <p:cNvSpPr txBox="1"/>
          <p:nvPr/>
        </p:nvSpPr>
        <p:spPr>
          <a:xfrm>
            <a:off x="1529837" y="1686341"/>
            <a:ext cx="55687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tx1"/>
              </a:buClr>
              <a:buBlip>
                <a:blip r:embed="rId3"/>
              </a:buBlip>
            </a:pPr>
            <a:r>
              <a:rPr lang="en-US" altLang="zh-CN" sz="2400">
                <a:solidFill>
                  <a:schemeClr val="bg1"/>
                </a:solidFill>
                <a:latin typeface="Times New Roman" panose="02020603050405020304" charset="0"/>
              </a:rPr>
              <a:t> </a:t>
            </a:r>
            <a:r>
              <a:rPr lang="zh-CN" altLang="en-US" sz="2400">
                <a:solidFill>
                  <a:schemeClr val="bg1"/>
                </a:solidFill>
                <a:latin typeface="Times New Roman" panose="02020603050405020304" charset="0"/>
              </a:rPr>
              <a:t>不同乐器演奏同一首乐曲</a:t>
            </a:r>
            <a:r>
              <a:rPr lang="en-US" altLang="zh-CN" sz="2400">
                <a:solidFill>
                  <a:schemeClr val="bg1"/>
                </a:solidFill>
                <a:latin typeface="Times New Roman" panose="02020603050405020304" charset="0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Times New Roman" panose="02020603050405020304" charset="0"/>
              </a:rPr>
              <a:t>梁祝</a:t>
            </a:r>
            <a:r>
              <a:rPr lang="en-US" altLang="zh-CN" sz="2400">
                <a:solidFill>
                  <a:schemeClr val="bg1"/>
                </a:solidFill>
                <a:latin typeface="Times New Roman" panose="02020603050405020304" charset="0"/>
              </a:rPr>
              <a:t>》</a:t>
            </a:r>
          </a:p>
        </p:txBody>
      </p:sp>
      <p:sp>
        <p:nvSpPr>
          <p:cNvPr id="9226" name="文本框 3"/>
          <p:cNvSpPr txBox="1"/>
          <p:nvPr/>
        </p:nvSpPr>
        <p:spPr>
          <a:xfrm>
            <a:off x="1788834" y="3412761"/>
            <a:ext cx="4277781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Times New Roman" panose="02020603050405020304" charset="0"/>
              </a:rPr>
              <a:t>说说这些种声音的不同……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29765" y="2319020"/>
            <a:ext cx="44888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古筝、萨克斯、小提琴</a:t>
            </a:r>
            <a:r>
              <a:rPr lang="en-US" altLang="zh-CN" b="1">
                <a:solidFill>
                  <a:schemeClr val="bg1"/>
                </a:solidFill>
              </a:rPr>
              <a:t>……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" dur="1000"/>
                                        <p:tgtEl>
                                          <p:spTgt spid="101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1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91" grpId="0"/>
      <p:bldP spid="10139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/>
          </p:cNvSpPr>
          <p:nvPr>
            <p:ph type="title"/>
          </p:nvPr>
        </p:nvSpPr>
        <p:spPr>
          <a:xfrm>
            <a:off x="1325667" y="478650"/>
            <a:ext cx="2714104" cy="579977"/>
          </a:xfrm>
        </p:spPr>
        <p:txBody>
          <a:bodyPr vert="horz" wrap="square" lIns="68596" tIns="34298" rIns="68596" bIns="34298" anchor="ctr"/>
          <a:lstStyle/>
          <a:p>
            <a:pPr algn="l" eaLnBrk="1" hangingPunct="1"/>
            <a:r>
              <a:rPr lang="zh-CN" altLang="en-US" sz="2700" b="1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影响因素</a:t>
            </a:r>
          </a:p>
        </p:txBody>
      </p:sp>
      <p:sp>
        <p:nvSpPr>
          <p:cNvPr id="11268" name="Rectangle 3"/>
          <p:cNvSpPr>
            <a:spLocks noGrp="1"/>
          </p:cNvSpPr>
          <p:nvPr>
            <p:ph idx="1"/>
          </p:nvPr>
        </p:nvSpPr>
        <p:spPr>
          <a:xfrm>
            <a:off x="979170" y="1398270"/>
            <a:ext cx="6599555" cy="2003425"/>
          </a:xfrm>
        </p:spPr>
        <p:txBody>
          <a:bodyPr vert="horz" wrap="square" lIns="68596" tIns="34298" rIns="68596" bIns="34298" anchor="t"/>
          <a:lstStyle/>
          <a:p>
            <a:pPr eaLnBrk="1" hangingPunct="1">
              <a:lnSpc>
                <a:spcPct val="125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chemeClr val="bg1"/>
                </a:solidFill>
              </a:rPr>
              <a:t>     </a:t>
            </a:r>
            <a:r>
              <a:rPr lang="zh-CN" altLang="en-US" sz="2800" b="1">
                <a:solidFill>
                  <a:schemeClr val="bg1"/>
                </a:solidFill>
              </a:rPr>
              <a:t>声音是由物体振动产生的，为什么声音会有音调高低、响度大小的区别呢？可能跟什么因素有关？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文本框 3"/>
          <p:cNvSpPr txBox="1"/>
          <p:nvPr/>
        </p:nvSpPr>
        <p:spPr>
          <a:xfrm>
            <a:off x="1353581" y="582360"/>
            <a:ext cx="5450836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1.音调高低的影响因素</a:t>
            </a:r>
            <a:r>
              <a:rPr lang="en-US" altLang="zh-CN" sz="2400">
                <a:solidFill>
                  <a:srgbClr val="FFFF00"/>
                </a:solidFill>
                <a:latin typeface="Times New Roman" panose="02020603050405020304" charset="0"/>
              </a:rPr>
              <a:t>—</a:t>
            </a:r>
            <a:r>
              <a:rPr lang="zh-CN" altLang="en-US" sz="2400">
                <a:solidFill>
                  <a:srgbClr val="FFFF00"/>
                </a:solidFill>
                <a:latin typeface="Times New Roman" panose="02020603050405020304" charset="0"/>
              </a:rPr>
              <a:t>振动频率</a:t>
            </a:r>
          </a:p>
        </p:txBody>
      </p:sp>
      <p:sp>
        <p:nvSpPr>
          <p:cNvPr id="12292" name="Rectangle 3"/>
          <p:cNvSpPr>
            <a:spLocks noGrp="1"/>
          </p:cNvSpPr>
          <p:nvPr/>
        </p:nvSpPr>
        <p:spPr>
          <a:xfrm>
            <a:off x="1273789" y="1199256"/>
            <a:ext cx="4706512" cy="216032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altLang="zh-CN" sz="2100">
                <a:solidFill>
                  <a:srgbClr val="000000"/>
                </a:solidFill>
                <a:latin typeface="Times New Roman" panose="02020603050405020304" charset="0"/>
              </a:rPr>
              <a:t> </a:t>
            </a:r>
            <a:r>
              <a:rPr lang="en-US" altLang="zh-CN" sz="2100">
                <a:solidFill>
                  <a:schemeClr val="bg1"/>
                </a:solidFill>
                <a:latin typeface="Times New Roman" panose="02020603050405020304" charset="0"/>
              </a:rPr>
              <a:t> [</a:t>
            </a:r>
            <a:r>
              <a:rPr lang="zh-CN" altLang="en-US" sz="2100">
                <a:solidFill>
                  <a:schemeClr val="bg1"/>
                </a:solidFill>
                <a:latin typeface="Times New Roman" panose="02020603050405020304" charset="0"/>
              </a:rPr>
              <a:t>小资料</a:t>
            </a:r>
            <a:r>
              <a:rPr lang="en-US" altLang="zh-CN" sz="2100">
                <a:solidFill>
                  <a:schemeClr val="bg1"/>
                </a:solidFill>
                <a:latin typeface="Times New Roman" panose="02020603050405020304" charset="0"/>
              </a:rPr>
              <a:t>]—</a:t>
            </a:r>
            <a:r>
              <a:rPr lang="zh-CN" altLang="en-US" sz="2100">
                <a:solidFill>
                  <a:schemeClr val="bg1"/>
                </a:solidFill>
                <a:latin typeface="Times New Roman" panose="02020603050405020304" charset="0"/>
              </a:rPr>
              <a:t>频率</a:t>
            </a:r>
            <a:endParaRPr lang="en-US" altLang="zh-CN" sz="2100">
              <a:solidFill>
                <a:schemeClr val="bg1"/>
              </a:solidFill>
              <a:latin typeface="Times New Roman" panose="0202060305040502030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2100">
                <a:solidFill>
                  <a:schemeClr val="bg1"/>
                </a:solidFill>
                <a:latin typeface="Times New Roman" panose="02020603050405020304" charset="0"/>
              </a:rPr>
              <a:t>  物理意义：描述物体振动快慢</a:t>
            </a:r>
          </a:p>
          <a:p>
            <a:pPr marL="742950" lvl="1" indent="-563245" eaLnBrk="1" hangingPunct="1">
              <a:lnSpc>
                <a:spcPct val="125000"/>
              </a:lnSpc>
            </a:pPr>
            <a:r>
              <a:rPr lang="zh-CN" altLang="en-US" sz="2100">
                <a:solidFill>
                  <a:schemeClr val="bg1"/>
                </a:solidFill>
                <a:latin typeface="Times New Roman" panose="02020603050405020304" charset="0"/>
              </a:rPr>
              <a:t>定义：物体每秒内振动的次数</a:t>
            </a:r>
            <a:endParaRPr lang="zh-CN" altLang="en-US" sz="2100" i="1">
              <a:solidFill>
                <a:schemeClr val="bg1"/>
              </a:solidFill>
              <a:latin typeface="Times New Roman" panose="02020603050405020304" charset="0"/>
            </a:endParaRPr>
          </a:p>
          <a:p>
            <a:pPr marL="742950" lvl="1" indent="-563245" eaLnBrk="1" hangingPunct="1">
              <a:lnSpc>
                <a:spcPct val="125000"/>
              </a:lnSpc>
            </a:pPr>
            <a:r>
              <a:rPr lang="zh-CN" altLang="en-US" sz="2100">
                <a:solidFill>
                  <a:schemeClr val="bg1"/>
                </a:solidFill>
                <a:latin typeface="Times New Roman" panose="02020603050405020304" charset="0"/>
              </a:rPr>
              <a:t>单位：赫兹 Hz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339290" y="3539411"/>
            <a:ext cx="6575063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比如：蚊子的翅膀在</a:t>
            </a:r>
            <a:r>
              <a:rPr lang="en-US" altLang="zh-CN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1s</a:t>
            </a:r>
            <a:r>
              <a:rPr lang="zh-CN" altLang="en-US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内振动</a:t>
            </a:r>
            <a:r>
              <a:rPr lang="en-US" altLang="zh-CN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640</a:t>
            </a:r>
            <a:r>
              <a:rPr lang="zh-CN" altLang="en-US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</a:t>
            </a:r>
            <a:r>
              <a:rPr lang="en-US" altLang="zh-CN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蚊子翅膀振动的频率是</a:t>
            </a:r>
            <a:r>
              <a:rPr lang="zh-CN" altLang="en-US" sz="1800" u="sng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蝴蝶的翅膀在</a:t>
            </a:r>
            <a:r>
              <a:rPr lang="en-US" altLang="zh-CN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1min</a:t>
            </a:r>
            <a:r>
              <a:rPr lang="zh-CN" altLang="en-US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内振动</a:t>
            </a:r>
            <a:r>
              <a:rPr lang="en-US" altLang="zh-CN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300</a:t>
            </a:r>
            <a:r>
              <a:rPr lang="zh-CN" altLang="en-US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次</a:t>
            </a:r>
            <a:r>
              <a:rPr lang="en-US" altLang="zh-CN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蝴蝶翅膀振动的频率是</a:t>
            </a:r>
            <a:r>
              <a:rPr lang="zh-CN" altLang="en-US" sz="1800" u="sng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</a:t>
            </a:r>
            <a:r>
              <a:rPr lang="zh-CN" altLang="en-US" sz="18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11293" name="文本框 11292"/>
          <p:cNvSpPr txBox="1"/>
          <p:nvPr/>
        </p:nvSpPr>
        <p:spPr>
          <a:xfrm>
            <a:off x="7156929" y="3539411"/>
            <a:ext cx="85269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FFFF00"/>
                </a:solidFill>
                <a:latin typeface="Times New Roman" panose="02020603050405020304" charset="0"/>
              </a:rPr>
              <a:t>640Hz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42564" y="3884778"/>
            <a:ext cx="59307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FFFF00"/>
                </a:solidFill>
                <a:latin typeface="Times New Roman" panose="02020603050405020304" charset="0"/>
              </a:rPr>
              <a:t>5Hz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80972" y="4477855"/>
            <a:ext cx="459932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800">
                <a:solidFill>
                  <a:srgbClr val="FFFF00"/>
                </a:solidFill>
                <a:latin typeface="Comic Sans MS" panose="030F0702030302020204" pitchFamily="66" charset="0"/>
                <a:sym typeface="宋体" panose="02010600030101010101" pitchFamily="2" charset="-122"/>
              </a:rPr>
              <a:t>思考：为什么听不到蝴蝶振动翅膀的声音？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293" grpId="1"/>
      <p:bldP spid="10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4105" descr="2-2-1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4600" y="347345"/>
            <a:ext cx="5930900" cy="44507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5130"/>
          <p:cNvSpPr txBox="1"/>
          <p:nvPr/>
        </p:nvSpPr>
        <p:spPr>
          <a:xfrm>
            <a:off x="1649341" y="418536"/>
            <a:ext cx="1649423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>
                <a:solidFill>
                  <a:srgbClr val="FFFF00"/>
                </a:solidFill>
                <a:latin typeface="Times New Roman" panose="02020603050405020304" charset="0"/>
              </a:rPr>
              <a:t>做一做</a:t>
            </a:r>
          </a:p>
        </p:txBody>
      </p:sp>
      <p:sp>
        <p:nvSpPr>
          <p:cNvPr id="5135" name="文本框 5134"/>
          <p:cNvSpPr txBox="1"/>
          <p:nvPr/>
        </p:nvSpPr>
        <p:spPr>
          <a:xfrm>
            <a:off x="4817964" y="1886416"/>
            <a:ext cx="2629549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>
                <a:solidFill>
                  <a:srgbClr val="FFFF00"/>
                </a:solidFill>
                <a:latin typeface="Arial Black" panose="020B0A04020102020204" pitchFamily="34" charset="0"/>
                <a:ea typeface="楷体_GB2312" panose="02010609030101010101" pitchFamily="49" charset="-122"/>
              </a:rPr>
              <a:t>哪一次振动的快，哪一次音调高？</a:t>
            </a:r>
          </a:p>
        </p:txBody>
      </p:sp>
      <p:sp>
        <p:nvSpPr>
          <p:cNvPr id="5137" name="矩形 5136"/>
          <p:cNvSpPr/>
          <p:nvPr/>
        </p:nvSpPr>
        <p:spPr>
          <a:xfrm>
            <a:off x="4900138" y="769334"/>
            <a:ext cx="1567249" cy="59880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3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Arial Black" panose="020B0A04020102020204" pitchFamily="34" charset="0"/>
                <a:ea typeface="黑体" panose="02010609060101010101" charset="-122"/>
                <a:cs typeface="+mn-cs"/>
              </a:rPr>
              <a:t>思考：</a:t>
            </a:r>
          </a:p>
        </p:txBody>
      </p:sp>
      <p:grpSp>
        <p:nvGrpSpPr>
          <p:cNvPr id="14341" name="组合 8203"/>
          <p:cNvGrpSpPr/>
          <p:nvPr/>
        </p:nvGrpSpPr>
        <p:grpSpPr>
          <a:xfrm>
            <a:off x="1509591" y="1065873"/>
            <a:ext cx="2886788" cy="1467212"/>
            <a:chOff x="1248" y="1661"/>
            <a:chExt cx="3265" cy="1769"/>
          </a:xfrm>
        </p:grpSpPr>
        <p:sp>
          <p:nvSpPr>
            <p:cNvPr id="14343" name="矩形 8202"/>
            <p:cNvSpPr/>
            <p:nvPr/>
          </p:nvSpPr>
          <p:spPr>
            <a:xfrm>
              <a:off x="1248" y="1661"/>
              <a:ext cx="3265" cy="1769"/>
            </a:xfrm>
            <a:prstGeom prst="rect">
              <a:avLst/>
            </a:prstGeom>
            <a:solidFill>
              <a:srgbClr val="EA6922"/>
            </a:solidFill>
            <a:ln w="9525">
              <a:noFill/>
            </a:ln>
          </p:spPr>
          <p:txBody>
            <a:bodyPr/>
            <a:lstStyle/>
            <a:p>
              <a:endParaRPr lang="zh-CN" altLang="en-US" sz="1050">
                <a:latin typeface="Arial" pitchFamily="34" charset="0"/>
              </a:endParaRPr>
            </a:p>
          </p:txBody>
        </p:sp>
        <p:pic>
          <p:nvPicPr>
            <p:cNvPr id="14344" name="图片 8198" descr="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92" y="1706"/>
              <a:ext cx="3186" cy="167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434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0045" y="3116635"/>
            <a:ext cx="3013025" cy="1257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5" grpId="0"/>
      <p:bldP spid="513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150,&quot;width&quot;:367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方正准圆简体"/>
        <a:ea typeface="方正卡通简体"/>
        <a:cs typeface="Arial"/>
      </a:majorFont>
      <a:minorFont>
        <a:latin typeface="方正准圆简体"/>
        <a:ea typeface="方正卡通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1138</Words>
  <Application>Microsoft Office PowerPoint</Application>
  <PresentationFormat>自定义</PresentationFormat>
  <Paragraphs>126</Paragraphs>
  <Slides>21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方正准圆简体</vt:lpstr>
      <vt:lpstr>华文楷体</vt:lpstr>
      <vt:lpstr>方正静蕾简体</vt:lpstr>
      <vt:lpstr>黑体</vt:lpstr>
      <vt:lpstr>Comic Sans MS</vt:lpstr>
      <vt:lpstr>楷体_GB2312</vt:lpstr>
      <vt:lpstr>Arial Black</vt:lpstr>
      <vt:lpstr>楷体</vt:lpstr>
      <vt:lpstr>Times New Roman</vt:lpstr>
      <vt:lpstr>Calibri</vt:lpstr>
      <vt:lpstr>方正卡通简体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影响因素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2020-09-18T16:50:46Z</cp:lastPrinted>
  <dcterms:created xsi:type="dcterms:W3CDTF">2020-09-18T16:50:46Z</dcterms:created>
  <dcterms:modified xsi:type="dcterms:W3CDTF">2021-08-10T03:32:30Z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