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wmf" ContentType="image/x-wm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90" r:id="rId3"/>
    <p:sldId id="291" r:id="rId4"/>
    <p:sldId id="292" r:id="rId5"/>
    <p:sldId id="293" r:id="rId6"/>
    <p:sldId id="317" r:id="rId7"/>
    <p:sldId id="316" r:id="rId8"/>
    <p:sldId id="294" r:id="rId9"/>
    <p:sldId id="315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18" r:id="rId18"/>
    <p:sldId id="319" r:id="rId19"/>
    <p:sldId id="320" r:id="rId20"/>
    <p:sldId id="321" r:id="rId21"/>
    <p:sldId id="302" r:id="rId22"/>
    <p:sldId id="303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29" r:id="rId31"/>
    <p:sldId id="350" r:id="rId32"/>
    <p:sldId id="351" r:id="rId33"/>
    <p:sldId id="352" r:id="rId34"/>
    <p:sldId id="353" r:id="rId35"/>
    <p:sldId id="354" r:id="rId36"/>
    <p:sldId id="362" r:id="rId37"/>
    <p:sldId id="363" r:id="rId38"/>
    <p:sldId id="364" r:id="rId39"/>
    <p:sldId id="355" r:id="rId40"/>
    <p:sldId id="356" r:id="rId41"/>
    <p:sldId id="358" r:id="rId42"/>
    <p:sldId id="359" r:id="rId43"/>
    <p:sldId id="360" r:id="rId44"/>
    <p:sldId id="361" r:id="rId45"/>
    <p:sldId id="377" r:id="rId46"/>
    <p:sldId id="306" r:id="rId47"/>
    <p:sldId id="307" r:id="rId48"/>
    <p:sldId id="308" r:id="rId49"/>
    <p:sldId id="309" r:id="rId50"/>
    <p:sldId id="310" r:id="rId51"/>
    <p:sldId id="312" r:id="rId52"/>
  </p:sldIdLst>
  <p:sldSz cx="9144000" cy="6858000" type="screen4x3"/>
  <p:notesSz cx="6858000" cy="9144000"/>
  <p:custDataLst>
    <p:tags r:id="rId53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51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slide" Target="slides/slide26.xml" /><Relationship Id="rId29" Type="http://schemas.openxmlformats.org/officeDocument/2006/relationships/slide" Target="slides/slide27.xml" /><Relationship Id="rId3" Type="http://schemas.openxmlformats.org/officeDocument/2006/relationships/slide" Target="slides/slide1.xml" /><Relationship Id="rId30" Type="http://schemas.openxmlformats.org/officeDocument/2006/relationships/slide" Target="slides/slide28.xml" /><Relationship Id="rId31" Type="http://schemas.openxmlformats.org/officeDocument/2006/relationships/slide" Target="slides/slide29.xml" /><Relationship Id="rId32" Type="http://schemas.openxmlformats.org/officeDocument/2006/relationships/slide" Target="slides/slide30.xml" /><Relationship Id="rId33" Type="http://schemas.openxmlformats.org/officeDocument/2006/relationships/slide" Target="slides/slide31.xml" /><Relationship Id="rId34" Type="http://schemas.openxmlformats.org/officeDocument/2006/relationships/slide" Target="slides/slide32.xml" /><Relationship Id="rId35" Type="http://schemas.openxmlformats.org/officeDocument/2006/relationships/slide" Target="slides/slide33.xml" /><Relationship Id="rId36" Type="http://schemas.openxmlformats.org/officeDocument/2006/relationships/slide" Target="slides/slide34.xml" /><Relationship Id="rId37" Type="http://schemas.openxmlformats.org/officeDocument/2006/relationships/slide" Target="slides/slide35.xml" /><Relationship Id="rId38" Type="http://schemas.openxmlformats.org/officeDocument/2006/relationships/slide" Target="slides/slide36.xml" /><Relationship Id="rId39" Type="http://schemas.openxmlformats.org/officeDocument/2006/relationships/slide" Target="slides/slide37.xml" /><Relationship Id="rId4" Type="http://schemas.openxmlformats.org/officeDocument/2006/relationships/slide" Target="slides/slide2.xml" /><Relationship Id="rId40" Type="http://schemas.openxmlformats.org/officeDocument/2006/relationships/slide" Target="slides/slide38.xml" /><Relationship Id="rId41" Type="http://schemas.openxmlformats.org/officeDocument/2006/relationships/slide" Target="slides/slide39.xml" /><Relationship Id="rId42" Type="http://schemas.openxmlformats.org/officeDocument/2006/relationships/slide" Target="slides/slide40.xml" /><Relationship Id="rId43" Type="http://schemas.openxmlformats.org/officeDocument/2006/relationships/slide" Target="slides/slide41.xml" /><Relationship Id="rId44" Type="http://schemas.openxmlformats.org/officeDocument/2006/relationships/slide" Target="slides/slide42.xml" /><Relationship Id="rId45" Type="http://schemas.openxmlformats.org/officeDocument/2006/relationships/slide" Target="slides/slide43.xml" /><Relationship Id="rId46" Type="http://schemas.openxmlformats.org/officeDocument/2006/relationships/slide" Target="slides/slide44.xml" /><Relationship Id="rId47" Type="http://schemas.openxmlformats.org/officeDocument/2006/relationships/slide" Target="slides/slide45.xml" /><Relationship Id="rId48" Type="http://schemas.openxmlformats.org/officeDocument/2006/relationships/slide" Target="slides/slide46.xml" /><Relationship Id="rId49" Type="http://schemas.openxmlformats.org/officeDocument/2006/relationships/slide" Target="slides/slide47.xml" /><Relationship Id="rId5" Type="http://schemas.openxmlformats.org/officeDocument/2006/relationships/slide" Target="slides/slide3.xml" /><Relationship Id="rId50" Type="http://schemas.openxmlformats.org/officeDocument/2006/relationships/slide" Target="slides/slide48.xml" /><Relationship Id="rId51" Type="http://schemas.openxmlformats.org/officeDocument/2006/relationships/slide" Target="slides/slide49.xml" /><Relationship Id="rId52" Type="http://schemas.openxmlformats.org/officeDocument/2006/relationships/slide" Target="slides/slide50.xml" /><Relationship Id="rId53" Type="http://schemas.openxmlformats.org/officeDocument/2006/relationships/tags" Target="tags/tag63.xml" /><Relationship Id="rId54" Type="http://schemas.openxmlformats.org/officeDocument/2006/relationships/presProps" Target="presProps.xml" /><Relationship Id="rId55" Type="http://schemas.openxmlformats.org/officeDocument/2006/relationships/viewProps" Target="viewProps.xml" /><Relationship Id="rId56" Type="http://schemas.openxmlformats.org/officeDocument/2006/relationships/theme" Target="theme/theme1.xml" /><Relationship Id="rId57" Type="http://schemas.openxmlformats.org/officeDocument/2006/relationships/tableStyles" Target="tableStyles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rawings/_rels/vmlDrawing1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1.wmf" /><Relationship Id="rId2" Type="http://schemas.openxmlformats.org/officeDocument/2006/relationships/image" Target="../media/image22.wmf" /></Relationships>
</file>

<file path=ppt/drawings/_rels/vmlDrawing10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7.wmf" /><Relationship Id="rId2" Type="http://schemas.openxmlformats.org/officeDocument/2006/relationships/image" Target="../media/image38.wmf" /></Relationships>
</file>

<file path=ppt/drawings/_rels/vmlDrawing2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3.wmf" /><Relationship Id="rId2" Type="http://schemas.openxmlformats.org/officeDocument/2006/relationships/image" Target="../media/image24.wmf" /></Relationships>
</file>

<file path=ppt/drawings/_rels/vmlDrawing3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5.wmf" /></Relationships>
</file>

<file path=ppt/drawings/_rels/vmlDrawing4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6.wmf" /></Relationships>
</file>

<file path=ppt/drawings/_rels/vmlDrawing5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27.wmf" /><Relationship Id="rId2" Type="http://schemas.openxmlformats.org/officeDocument/2006/relationships/image" Target="../media/image29.wmf" /></Relationships>
</file>

<file path=ppt/drawings/_rels/vmlDrawing6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0.wmf" /></Relationships>
</file>

<file path=ppt/drawings/_rels/vmlDrawing7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2.wmf" /></Relationships>
</file>

<file path=ppt/drawings/_rels/vmlDrawing8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3.wmf" /></Relationships>
</file>

<file path=ppt/drawings/_rels/vmlDrawing9.v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5.wmf" /><Relationship Id="rId2" Type="http://schemas.openxmlformats.org/officeDocument/2006/relationships/image" Target="../media/image36.wmf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399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1D5CCA73-C539-4BAF-A2C0-DA6EB9239925}" type="slidenum">
              <a:rPr lang="en-US" altLang="zh-CN"/>
              <a:t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10" Type="http://schemas.openxmlformats.org/officeDocument/2006/relationships/hyperlink" Target="http://www.1ppt.com/fanwen/" TargetMode="External" /><Relationship Id="rId11" Type="http://schemas.openxmlformats.org/officeDocument/2006/relationships/hyperlink" Target="http://www.1ppt.com/shiti/" TargetMode="External" /><Relationship Id="rId12" Type="http://schemas.openxmlformats.org/officeDocument/2006/relationships/hyperlink" Target="http://www.1ppt.com/jiaoan/" TargetMode="External" /><Relationship Id="rId13" Type="http://schemas.openxmlformats.org/officeDocument/2006/relationships/hyperlink" Target="http://www.1ppt.cn/" TargetMode="External" /><Relationship Id="rId14" Type="http://schemas.openxmlformats.org/officeDocument/2006/relationships/hyperlink" Target="http://www.1ppt.com/kejian/" TargetMode="External" /><Relationship Id="rId15" Type="http://schemas.openxmlformats.org/officeDocument/2006/relationships/hyperlink" Target="http://www.1ppt.com/kejian/yuwen/" TargetMode="External" /><Relationship Id="rId16" Type="http://schemas.openxmlformats.org/officeDocument/2006/relationships/hyperlink" Target="http://www.1ppt.com/kejian/shuxue/" TargetMode="External" /><Relationship Id="rId17" Type="http://schemas.openxmlformats.org/officeDocument/2006/relationships/hyperlink" Target="http://www.1ppt.com/kejian/yingyu/" TargetMode="External" /><Relationship Id="rId18" Type="http://schemas.openxmlformats.org/officeDocument/2006/relationships/hyperlink" Target="http://www.1ppt.com/kejian/meishu/" TargetMode="External" /><Relationship Id="rId19" Type="http://schemas.openxmlformats.org/officeDocument/2006/relationships/hyperlink" Target="http://www.1ppt.com/kejian/kexue/" TargetMode="External" /><Relationship Id="rId2" Type="http://schemas.openxmlformats.org/officeDocument/2006/relationships/notesMaster" Target="../notesMasters/notesMaster1.xml" /><Relationship Id="rId20" Type="http://schemas.openxmlformats.org/officeDocument/2006/relationships/hyperlink" Target="http://www.1ppt.com/kejian/wuli/" TargetMode="External" /><Relationship Id="rId21" Type="http://schemas.openxmlformats.org/officeDocument/2006/relationships/hyperlink" Target="http://www.1ppt.com/kejian/huaxue/" TargetMode="External" /><Relationship Id="rId22" Type="http://schemas.openxmlformats.org/officeDocument/2006/relationships/hyperlink" Target="http://www.1ppt.com/kejian/shengwu/" TargetMode="External" /><Relationship Id="rId23" Type="http://schemas.openxmlformats.org/officeDocument/2006/relationships/hyperlink" Target="http://www.1ppt.com/kejian/dili/" TargetMode="External" /><Relationship Id="rId24" Type="http://schemas.openxmlformats.org/officeDocument/2006/relationships/hyperlink" Target="http://www.1ppt.com/kejian/lishi/" TargetMode="External" /><Relationship Id="rId3" Type="http://schemas.openxmlformats.org/officeDocument/2006/relationships/hyperlink" Target="http://www.1ppt.com/moban/" TargetMode="External" /><Relationship Id="rId4" Type="http://schemas.openxmlformats.org/officeDocument/2006/relationships/hyperlink" Target="http://www.1ppt.com/sucai/" TargetMode="External" /><Relationship Id="rId5" Type="http://schemas.openxmlformats.org/officeDocument/2006/relationships/hyperlink" Target="http://www.1ppt.com/beijing/" TargetMode="External" /><Relationship Id="rId6" Type="http://schemas.openxmlformats.org/officeDocument/2006/relationships/hyperlink" Target="http://www.1ppt.com/tubiao/" TargetMode="External" /><Relationship Id="rId7" Type="http://schemas.openxmlformats.org/officeDocument/2006/relationships/hyperlink" Target="http://www.1ppt.com/xiazai/" TargetMode="External" /><Relationship Id="rId8" Type="http://schemas.openxmlformats.org/officeDocument/2006/relationships/hyperlink" Target="http://www.1ppt.com/powerpoint/" TargetMode="External" /><Relationship Id="rId9" Type="http://schemas.openxmlformats.org/officeDocument/2006/relationships/hyperlink" Target="http://www.1ppt.com/ziliao/" TargetMode="Externa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5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6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7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8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9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0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E7EEEC6-77BF-4BCA-808D-63E9A9EFEA5F}" type="slidenum">
              <a:rPr lang="en-US" altLang="zh-CN"/>
              <a:t>1</a:t>
            </a:fld>
            <a:endParaRPr lang="en-US" altLang="zh-CN"/>
          </a:p>
        </p:txBody>
      </p:sp>
      <p:sp>
        <p:nvSpPr>
          <p:cNvPr id="409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DBDDEC8-1CE3-48B6-9304-4A2448EC220D}" type="slidenum">
              <a:rPr lang="en-US" altLang="zh-CN" sz="1200"/>
              <a:t>1</a:t>
            </a:fld>
            <a:endParaRPr lang="en-US" altLang="zh-CN" sz="120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F22296E-3DD3-4ECD-B75B-D011750C326B}" type="slidenum">
              <a:rPr lang="en-US" altLang="zh-CN"/>
              <a:t>13</a:t>
            </a:fld>
            <a:endParaRPr lang="en-US" altLang="zh-CN"/>
          </a:p>
        </p:txBody>
      </p:sp>
      <p:sp>
        <p:nvSpPr>
          <p:cNvPr id="593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19410FE-7405-4566-9837-31CACDB22C7E}" type="slidenum">
              <a:rPr lang="en-US" altLang="zh-CN" sz="1200"/>
              <a:t>13</a:t>
            </a:fld>
            <a:endParaRPr lang="en-US" altLang="zh-CN" sz="1200"/>
          </a:p>
        </p:txBody>
      </p:sp>
      <p:sp>
        <p:nvSpPr>
          <p:cNvPr id="59395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教师引导学生得出结论。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56A3756-4C5D-461D-AE46-272D1F803E2F}" type="slidenum">
              <a:rPr lang="en-US" altLang="zh-CN"/>
              <a:t>14</a:t>
            </a:fld>
            <a:endParaRPr lang="en-US" altLang="zh-CN"/>
          </a:p>
        </p:txBody>
      </p:sp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144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5D1F6556-ADD8-4DE9-A5F2-346A96FCA081}" type="slidenum">
              <a:rPr lang="en-US" altLang="zh-CN" sz="1200"/>
              <a:t>14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A2C2BA88-512A-47FF-858D-0C80FC219515}" type="slidenum">
              <a:rPr lang="en-US" altLang="zh-CN"/>
              <a:t>15</a:t>
            </a:fld>
            <a:endParaRPr lang="en-US" altLang="zh-CN"/>
          </a:p>
        </p:txBody>
      </p:sp>
      <p:sp>
        <p:nvSpPr>
          <p:cNvPr id="634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349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120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      </a:t>
            </a:r>
            <a:endParaRPr lang="en-US" altLang="zh-CN" sz="120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120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zh-CN" altLang="en-US" sz="120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zh-CN"/>
          </a:p>
        </p:txBody>
      </p:sp>
      <p:sp>
        <p:nvSpPr>
          <p:cNvPr id="6349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B3A9ABE-95D6-4D86-AB21-3C87CC0ED26C}" type="slidenum">
              <a:rPr lang="en-US" altLang="zh-CN" sz="1200"/>
              <a:t>15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6791950-42BF-4932-A3CA-CD240A7E6C09}" type="slidenum">
              <a:rPr lang="en-US" altLang="zh-CN"/>
              <a:t>16</a:t>
            </a:fld>
            <a:endParaRPr lang="en-US" altLang="zh-CN"/>
          </a:p>
        </p:txBody>
      </p:sp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318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931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C8A81D4-CCA4-45DF-AE48-0A01AB29023C}" type="slidenum">
              <a:rPr lang="en-US" altLang="zh-CN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4A23F2D-C2FC-4EFE-8294-FACFC26A6DDF}" type="slidenum">
              <a:rPr lang="en-US" altLang="zh-CN"/>
              <a:t>17</a:t>
            </a:fld>
            <a:endParaRPr lang="en-US" altLang="zh-CN"/>
          </a:p>
        </p:txBody>
      </p:sp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9523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F8D73C6-C42A-4C46-A6A5-90C624D60FDB}" type="slidenum">
              <a:rPr lang="en-US" altLang="zh-CN" sz="1200"/>
              <a:t>17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72C2087-638E-4141-95F1-6F6A304EE711}" type="slidenum">
              <a:rPr lang="en-US" altLang="zh-CN"/>
              <a:t>18</a:t>
            </a:fld>
            <a:endParaRPr lang="en-US" altLang="zh-CN"/>
          </a:p>
        </p:txBody>
      </p:sp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728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9728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973ADBE-D14E-4C24-B6C8-6731C6206F73}" type="slidenum">
              <a:rPr lang="en-US" altLang="zh-CN" sz="1200"/>
              <a:t>18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3EED2B9-C146-44DF-B1BF-1FE34D28CE91}" type="slidenum">
              <a:rPr lang="en-US" altLang="zh-CN"/>
              <a:t>19</a:t>
            </a:fld>
            <a:endParaRPr lang="en-US" altLang="zh-CN"/>
          </a:p>
        </p:txBody>
      </p:sp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9933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24549C6-8EA8-4196-837C-89D4073780DE}" type="slidenum">
              <a:rPr lang="en-US" altLang="zh-CN" sz="1200"/>
              <a:t>19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06B4EC9-25AF-4883-BE80-A7D3D42D8870}" type="slidenum">
              <a:rPr lang="en-US" altLang="zh-CN"/>
              <a:t>20</a:t>
            </a:fld>
            <a:endParaRPr lang="en-US" altLang="zh-CN"/>
          </a:p>
        </p:txBody>
      </p:sp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554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E6132CA-B725-45FB-B7F0-A7DF57ABDDC7}" type="slidenum">
              <a:rPr lang="en-US" altLang="zh-CN" sz="1200"/>
              <a:t>20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6D2E13E-DCB8-4815-9FDF-1C95DB9FDFD5}" type="slidenum">
              <a:rPr lang="en-US" altLang="zh-CN"/>
              <a:t>21</a:t>
            </a:fld>
            <a:endParaRPr lang="en-US" altLang="zh-CN"/>
          </a:p>
        </p:txBody>
      </p:sp>
      <p:sp>
        <p:nvSpPr>
          <p:cNvPr id="675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758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6758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9AF9809B-C684-4918-9AAC-690696348868}" type="slidenum">
              <a:rPr lang="en-US" altLang="zh-CN" sz="1200"/>
              <a:t>21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817868C-E442-4DF5-B4B9-AFB04EC2DD9F}" type="slidenum">
              <a:rPr lang="en-US" altLang="zh-CN"/>
              <a:t>22</a:t>
            </a:fld>
            <a:endParaRPr lang="en-US" altLang="zh-CN"/>
          </a:p>
        </p:txBody>
      </p:sp>
      <p:sp>
        <p:nvSpPr>
          <p:cNvPr id="1177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776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1776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2F4D3153-6B72-4211-974E-6B74A4479E2E}" type="slidenum">
              <a:rPr lang="en-US" altLang="zh-CN" sz="1200"/>
              <a:t>22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D963F42-E744-4A0D-9CA5-8BDF9068E569}" type="slidenum">
              <a:rPr lang="en-US" altLang="zh-CN"/>
              <a:t>2</a:t>
            </a:fld>
            <a:endParaRPr lang="en-US" altLang="zh-CN"/>
          </a:p>
        </p:txBody>
      </p:sp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301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A5BA022-E0CE-47BB-B8A2-963EFDB3DEBD}" type="slidenum">
              <a:rPr lang="en-US" altLang="zh-CN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AA6DC55-4FBC-442F-8480-AA23BA8D1269}" type="slidenum">
              <a:rPr lang="en-US" altLang="zh-CN"/>
              <a:t>23</a:t>
            </a:fld>
            <a:endParaRPr lang="en-US" altLang="zh-CN"/>
          </a:p>
        </p:txBody>
      </p:sp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981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1981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BCAC7DD-9AD5-421E-8D39-8947F796B9A7}" type="slidenum">
              <a:rPr lang="en-US" altLang="zh-CN" sz="1200"/>
              <a:t>23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A8F9AD1-78DE-4E80-8870-05448C849026}" type="slidenum">
              <a:rPr lang="en-US" altLang="zh-CN"/>
              <a:t>24</a:t>
            </a:fld>
            <a:endParaRPr lang="en-US" altLang="zh-CN"/>
          </a:p>
        </p:txBody>
      </p:sp>
      <p:sp>
        <p:nvSpPr>
          <p:cNvPr id="1218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185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2186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2424F50-C403-4680-95B0-579D21F8038C}" type="slidenum">
              <a:rPr lang="en-US" altLang="zh-CN" sz="1200"/>
              <a:t>24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659C4B2-A7C7-4E0F-BA85-9D4159176DCB}" type="slidenum">
              <a:rPr lang="en-US" altLang="zh-CN"/>
              <a:t>25</a:t>
            </a:fld>
            <a:endParaRPr lang="en-US" altLang="zh-CN"/>
          </a:p>
        </p:txBody>
      </p:sp>
      <p:sp>
        <p:nvSpPr>
          <p:cNvPr id="1239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390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2390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09E9350-7154-47EC-8048-D83FD08104E8}" type="slidenum">
              <a:rPr lang="en-US" altLang="zh-CN" sz="1200"/>
              <a:t>25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B4B861D-8B95-4372-BACD-91818FED5431}" type="slidenum">
              <a:rPr lang="en-US" altLang="zh-CN"/>
              <a:t>26</a:t>
            </a:fld>
            <a:endParaRPr lang="en-US" altLang="zh-CN"/>
          </a:p>
        </p:txBody>
      </p:sp>
      <p:sp>
        <p:nvSpPr>
          <p:cNvPr id="1259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595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259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8112DEB-953B-4AD1-8560-4A4EDD8DFBB7}" type="slidenum">
              <a:rPr lang="en-US" altLang="zh-CN" sz="1200"/>
              <a:t>26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77CAFF2-547A-4974-9C63-2462C0EFA5D6}" type="slidenum">
              <a:rPr lang="en-US" altLang="zh-CN"/>
              <a:t>27</a:t>
            </a:fld>
            <a:endParaRPr lang="en-US" altLang="zh-CN"/>
          </a:p>
        </p:txBody>
      </p:sp>
      <p:sp>
        <p:nvSpPr>
          <p:cNvPr id="1280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800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2800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02D1D106-4CA0-4980-90C1-CBC42ED20F85}" type="slidenum">
              <a:rPr lang="en-US" altLang="zh-CN" sz="1200"/>
              <a:t>27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FD795D5C-4BC8-44CA-9DD6-5C1243212330}" type="slidenum">
              <a:rPr lang="en-US" altLang="zh-CN"/>
              <a:t>28</a:t>
            </a:fld>
            <a:endParaRPr lang="en-US" altLang="zh-CN"/>
          </a:p>
        </p:txBody>
      </p:sp>
      <p:sp>
        <p:nvSpPr>
          <p:cNvPr id="1300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005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1300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65AD1DA8-6325-439A-B649-032884AA1EB2}" type="slidenum">
              <a:rPr lang="en-US" altLang="zh-CN" sz="1200"/>
              <a:t>28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E9602371-C140-4584-876D-71E668DD680D}" type="slidenum">
              <a:rPr lang="en-US" altLang="zh-CN"/>
              <a:t>45</a:t>
            </a:fld>
            <a:endParaRPr lang="en-US" altLang="zh-CN"/>
          </a:p>
        </p:txBody>
      </p:sp>
      <p:sp>
        <p:nvSpPr>
          <p:cNvPr id="737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373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373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EFB8183-91DF-41A5-B9EC-F525FA2338D4}" type="slidenum">
              <a:rPr lang="en-US" altLang="zh-CN" sz="1200"/>
              <a:t>45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4B8816D-1013-45C9-A635-7D2A52E9B616}" type="slidenum">
              <a:rPr lang="en-US" altLang="zh-CN"/>
              <a:t>46</a:t>
            </a:fld>
            <a:endParaRPr lang="en-US" altLang="zh-CN"/>
          </a:p>
        </p:txBody>
      </p:sp>
      <p:sp>
        <p:nvSpPr>
          <p:cNvPr id="757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578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B29B29AB-137A-47AE-B8D2-F5687074272F}" type="slidenum">
              <a:rPr lang="en-US" altLang="zh-CN" sz="1200"/>
              <a:t>46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85947C4-19B8-4EFC-865F-9B5250BDD467}" type="slidenum">
              <a:rPr lang="en-US" altLang="zh-CN"/>
              <a:t>47</a:t>
            </a:fld>
            <a:endParaRPr lang="en-US" altLang="zh-CN"/>
          </a:p>
        </p:txBody>
      </p:sp>
      <p:sp>
        <p:nvSpPr>
          <p:cNvPr id="778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7827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7828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EDE9EFE-84EF-45AD-8EEC-15418E89B708}" type="slidenum">
              <a:rPr lang="en-US" altLang="zh-CN" sz="1200"/>
              <a:t>47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3DF6037-C450-4458-9DC3-D74D48310D9D}" type="slidenum">
              <a:rPr lang="en-US" altLang="zh-CN"/>
              <a:t>48</a:t>
            </a:fld>
            <a:endParaRPr lang="en-US" altLang="zh-CN"/>
          </a:p>
        </p:txBody>
      </p:sp>
      <p:sp>
        <p:nvSpPr>
          <p:cNvPr id="798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7987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8B1B648-3E3E-4810-9FFB-AFB2DB918418}" type="slidenum">
              <a:rPr lang="en-US" altLang="zh-CN" sz="1200"/>
              <a:t>48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68A265A6-A508-4C8D-9F7A-B595093BC536}" type="slidenum">
              <a:rPr lang="en-US" altLang="zh-CN"/>
              <a:t>3</a:t>
            </a:fld>
            <a:endParaRPr lang="en-US" altLang="zh-CN"/>
          </a:p>
        </p:txBody>
      </p:sp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506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72636578-D782-4686-96A1-F9A1B096EC5F}" type="slidenum">
              <a:rPr lang="en-US" altLang="zh-CN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2DF3707E-0D63-4753-A6AC-51909053BE22}" type="slidenum">
              <a:rPr lang="en-US" altLang="zh-CN"/>
              <a:t>49</a:t>
            </a:fld>
            <a:endParaRPr lang="en-US" altLang="zh-CN"/>
          </a:p>
        </p:txBody>
      </p:sp>
      <p:sp>
        <p:nvSpPr>
          <p:cNvPr id="819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1924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70ADE1F-21F4-4A58-B5BB-0F53C3200BE8}" type="slidenum">
              <a:rPr lang="en-US" altLang="zh-CN" sz="1200"/>
              <a:t>49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1332252-E6CD-4AAB-A253-92145B73B657}" type="slidenum">
              <a:rPr lang="en-US" altLang="zh-CN"/>
              <a:t>50</a:t>
            </a:fld>
            <a:endParaRPr lang="en-US" altLang="zh-CN"/>
          </a:p>
        </p:txBody>
      </p:sp>
      <p:sp>
        <p:nvSpPr>
          <p:cNvPr id="860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1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8602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8FFF860-2B1F-48FB-BF86-B42FBBF4E6FB}" type="slidenum">
              <a:rPr lang="en-US" altLang="zh-CN" sz="1200"/>
              <a:t>50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DA5E70D5-EEA3-4CE9-ADA7-59E409520D8D}" type="slidenum">
              <a:rPr lang="en-US" altLang="zh-CN"/>
              <a:t>4</a:t>
            </a:fld>
            <a:endParaRPr lang="en-US" altLang="zh-CN"/>
          </a:p>
        </p:txBody>
      </p:sp>
      <p:sp>
        <p:nvSpPr>
          <p:cNvPr id="4710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FBEEA848-776F-418C-99DA-D96BEE71480D}" type="slidenum">
              <a:rPr lang="en-US" altLang="zh-CN" sz="1200"/>
              <a:t>4</a:t>
            </a:fld>
            <a:endParaRPr lang="en-US" altLang="zh-CN" sz="120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提供水槽、泡沫塑料块、螺母，让学生动手实验，观察把它们放入水中后的运动情况。</a:t>
            </a:r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D0CB7CE-6AFC-46AC-B6FC-D1CA4FF9132B}" type="slidenum">
              <a:rPr lang="en-US" altLang="zh-CN"/>
              <a:t>7</a:t>
            </a:fld>
            <a:endParaRPr lang="en-US" altLang="zh-CN"/>
          </a:p>
        </p:txBody>
      </p:sp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49156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D134548-9CEE-46B7-A411-9750827D245B}" type="slidenum">
              <a:rPr lang="en-US" altLang="zh-CN" sz="1200"/>
              <a:t>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CD56C0A-3E72-436B-802B-D9E0874FD5DF}" type="slidenum">
              <a:rPr lang="en-US" altLang="zh-CN"/>
              <a:t>9</a:t>
            </a:fld>
            <a:endParaRPr lang="en-US" altLang="zh-CN"/>
          </a:p>
        </p:txBody>
      </p:sp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FE3DECF-D246-46FC-907B-9ADE5E8D6F76}" type="slidenum">
              <a:rPr lang="en-US" altLang="zh-CN" sz="1200"/>
              <a:t>9</a:t>
            </a:fld>
            <a:endParaRPr lang="en-US" altLang="zh-CN" sz="120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90C45EC0-2D4C-4A99-946C-62581F93CC3E}" type="slidenum">
              <a:rPr lang="en-US" altLang="zh-CN"/>
              <a:t>10</a:t>
            </a:fld>
            <a:endParaRPr lang="en-US" altLang="zh-CN"/>
          </a:p>
        </p:txBody>
      </p:sp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3252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38C00903-7942-443F-BD2F-CD1B14EF607D}" type="slidenum">
              <a:rPr lang="en-US" altLang="zh-CN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CC5BD8C3-744C-401C-8A8F-8DF37816AF1D}" type="slidenum">
              <a:rPr lang="en-US" altLang="zh-CN"/>
              <a:t>11</a:t>
            </a:fld>
            <a:endParaRPr lang="en-US" altLang="zh-CN"/>
          </a:p>
        </p:txBody>
      </p:sp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  <p:sp>
        <p:nvSpPr>
          <p:cNvPr id="55300" name="灯片编号占位符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EE506815-B33B-46B2-A2AC-7966393DC7B6}" type="slidenum">
              <a:rPr lang="en-US" altLang="zh-CN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3B609AC8-72B4-46B8-A440-96E20F330DA0}" type="slidenum">
              <a:rPr lang="en-US" altLang="zh-CN"/>
              <a:t>12</a:t>
            </a:fld>
            <a:endParaRPr lang="en-US" altLang="zh-CN"/>
          </a:p>
        </p:txBody>
      </p:sp>
      <p:sp>
        <p:nvSpPr>
          <p:cNvPr id="573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432CC737-6E71-401F-8364-BCB23DE035FB}" type="slidenum">
              <a:rPr lang="en-US" altLang="zh-CN" sz="1200"/>
              <a:t>12</a:t>
            </a:fld>
            <a:endParaRPr lang="en-US" altLang="zh-CN" sz="1200"/>
          </a:p>
        </p:txBody>
      </p:sp>
      <p:sp>
        <p:nvSpPr>
          <p:cNvPr id="57347" name="Rectangle 2"/>
          <p:cNvSpPr>
            <a:spLocks noRot="1" noChangeArrowheads="1" noTextEdit="1"/>
          </p:cNvSpPr>
          <p:nvPr>
            <p:ph type="sldImg"/>
          </p:nvPr>
        </p:nvSpPr>
        <p:spPr/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提供水槽，空的金属的牙膏袋，让学生按教科书的要求进行实验，体验两种情况下浮力的不同。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8.xml" /><Relationship Id="rId2" Type="http://schemas.openxmlformats.org/officeDocument/2006/relationships/tags" Target="../tags/tag49.xml" /><Relationship Id="rId3" Type="http://schemas.openxmlformats.org/officeDocument/2006/relationships/tags" Target="../tags/tag50.xml" /><Relationship Id="rId4" Type="http://schemas.openxmlformats.org/officeDocument/2006/relationships/tags" Target="../tags/tag51.xml" /><Relationship Id="rId5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2.xml" /><Relationship Id="rId2" Type="http://schemas.openxmlformats.org/officeDocument/2006/relationships/tags" Target="../tags/tag53.xml" /><Relationship Id="rId3" Type="http://schemas.openxmlformats.org/officeDocument/2006/relationships/tags" Target="../tags/tag54.xml" /><Relationship Id="rId4" Type="http://schemas.openxmlformats.org/officeDocument/2006/relationships/tags" Target="../tags/tag55.xml" /><Relationship Id="rId5" Type="http://schemas.openxmlformats.org/officeDocument/2006/relationships/tags" Target="../tags/tag56.xml" /><Relationship Id="rId6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.xml" /><Relationship Id="rId2" Type="http://schemas.openxmlformats.org/officeDocument/2006/relationships/tags" Target="../tags/tag7.xml" /><Relationship Id="rId3" Type="http://schemas.openxmlformats.org/officeDocument/2006/relationships/tags" Target="../tags/tag8.xml" /><Relationship Id="rId4" Type="http://schemas.openxmlformats.org/officeDocument/2006/relationships/tags" Target="../tags/tag9.xml" /><Relationship Id="rId5" Type="http://schemas.openxmlformats.org/officeDocument/2006/relationships/tags" Target="../tags/tag10.xml" /><Relationship Id="rId6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1.xml" /><Relationship Id="rId2" Type="http://schemas.openxmlformats.org/officeDocument/2006/relationships/tags" Target="../tags/tag12.xml" /><Relationship Id="rId3" Type="http://schemas.openxmlformats.org/officeDocument/2006/relationships/tags" Target="../tags/tag13.xml" /><Relationship Id="rId4" Type="http://schemas.openxmlformats.org/officeDocument/2006/relationships/tags" Target="../tags/tag14.xml" /><Relationship Id="rId5" Type="http://schemas.openxmlformats.org/officeDocument/2006/relationships/tags" Target="../tags/tag15.xml" /><Relationship Id="rId6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6.xml" /><Relationship Id="rId2" Type="http://schemas.openxmlformats.org/officeDocument/2006/relationships/tags" Target="../tags/tag17.xml" /><Relationship Id="rId3" Type="http://schemas.openxmlformats.org/officeDocument/2006/relationships/tags" Target="../tags/tag18.xml" /><Relationship Id="rId4" Type="http://schemas.openxmlformats.org/officeDocument/2006/relationships/tags" Target="../tags/tag19.xml" /><Relationship Id="rId5" Type="http://schemas.openxmlformats.org/officeDocument/2006/relationships/tags" Target="../tags/tag20.xml" /><Relationship Id="rId6" Type="http://schemas.openxmlformats.org/officeDocument/2006/relationships/tags" Target="../tags/tag21.xml" /><Relationship Id="rId7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2.xml" /><Relationship Id="rId2" Type="http://schemas.openxmlformats.org/officeDocument/2006/relationships/tags" Target="../tags/tag23.xml" /><Relationship Id="rId3" Type="http://schemas.openxmlformats.org/officeDocument/2006/relationships/tags" Target="../tags/tag24.xml" /><Relationship Id="rId4" Type="http://schemas.openxmlformats.org/officeDocument/2006/relationships/tags" Target="../tags/tag25.xml" /><Relationship Id="rId5" Type="http://schemas.openxmlformats.org/officeDocument/2006/relationships/tags" Target="../tags/tag26.xml" /><Relationship Id="rId6" Type="http://schemas.openxmlformats.org/officeDocument/2006/relationships/tags" Target="../tags/tag27.xml" /><Relationship Id="rId7" Type="http://schemas.openxmlformats.org/officeDocument/2006/relationships/tags" Target="../tags/tag28.xml" /><Relationship Id="rId8" Type="http://schemas.openxmlformats.org/officeDocument/2006/relationships/tags" Target="../tags/tag29.xml" /><Relationship Id="rId9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0.xml" /><Relationship Id="rId2" Type="http://schemas.openxmlformats.org/officeDocument/2006/relationships/tags" Target="../tags/tag31.xml" /><Relationship Id="rId3" Type="http://schemas.openxmlformats.org/officeDocument/2006/relationships/tags" Target="../tags/tag32.xml" /><Relationship Id="rId4" Type="http://schemas.openxmlformats.org/officeDocument/2006/relationships/tags" Target="../tags/tag33.xml" /><Relationship Id="rId5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4.xml" /><Relationship Id="rId2" Type="http://schemas.openxmlformats.org/officeDocument/2006/relationships/tags" Target="../tags/tag35.xml" /><Relationship Id="rId3" Type="http://schemas.openxmlformats.org/officeDocument/2006/relationships/tags" Target="../tags/tag36.xml" /><Relationship Id="rId4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7.xml" /><Relationship Id="rId2" Type="http://schemas.openxmlformats.org/officeDocument/2006/relationships/tags" Target="../tags/tag38.xml" /><Relationship Id="rId3" Type="http://schemas.openxmlformats.org/officeDocument/2006/relationships/tags" Target="../tags/tag39.xml" /><Relationship Id="rId4" Type="http://schemas.openxmlformats.org/officeDocument/2006/relationships/tags" Target="../tags/tag40.xml" /><Relationship Id="rId5" Type="http://schemas.openxmlformats.org/officeDocument/2006/relationships/tags" Target="../tags/tag41.xml" /><Relationship Id="rId6" Type="http://schemas.openxmlformats.org/officeDocument/2006/relationships/tags" Target="../tags/tag42.xml" /><Relationship Id="rId7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3.xml" /><Relationship Id="rId2" Type="http://schemas.openxmlformats.org/officeDocument/2006/relationships/tags" Target="../tags/tag44.xml" /><Relationship Id="rId3" Type="http://schemas.openxmlformats.org/officeDocument/2006/relationships/tags" Target="../tags/tag45.xml" /><Relationship Id="rId4" Type="http://schemas.openxmlformats.org/officeDocument/2006/relationships/tags" Target="../tags/tag46.xml" /><Relationship Id="rId5" Type="http://schemas.openxmlformats.org/officeDocument/2006/relationships/tags" Target="../tags/tag47.xml" /><Relationship Id="rId6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45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1800" spc="200"/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/>
            </a:lvl1pPr>
          </a:lstStyle>
          <a:p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单击此处编辑文本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5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456300" y="1555200"/>
            <a:ext cx="3924808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1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marL="171450" indent="-171450">
              <a:spcAft>
                <a:spcPts val="1000"/>
              </a:spcAft>
              <a:defRPr spc="300"/>
            </a:lvl1pPr>
            <a:lvl2pPr marL="514350" indent="-171450">
              <a:defRPr spc="300"/>
            </a:lvl2pPr>
            <a:lvl3pPr marL="857250" indent="-171450">
              <a:defRPr spc="300"/>
            </a:lvl3pPr>
            <a:lvl4pPr marL="1200150" indent="-171450">
              <a:defRPr spc="300"/>
            </a:lvl4pPr>
            <a:lvl5pPr marL="1543050" indent="-171450">
              <a:defRPr spc="300"/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/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ags" Target="../tags/tag57.xml" /><Relationship Id="rId15" Type="http://schemas.openxmlformats.org/officeDocument/2006/relationships/tags" Target="../tags/tag58.xml" /><Relationship Id="rId16" Type="http://schemas.openxmlformats.org/officeDocument/2006/relationships/tags" Target="../tags/tag59.xml" /><Relationship Id="rId17" Type="http://schemas.openxmlformats.org/officeDocument/2006/relationships/tags" Target="../tags/tag60.xml" /><Relationship Id="rId18" Type="http://schemas.openxmlformats.org/officeDocument/2006/relationships/tags" Target="../tags/tag61.xml" /><Relationship Id="rId19" Type="http://schemas.openxmlformats.org/officeDocument/2006/relationships/tags" Target="../tags/tag62.xml" /><Relationship Id="rId2" Type="http://schemas.openxmlformats.org/officeDocument/2006/relationships/slideLayout" Target="../slideLayouts/slideLayout2.xml" /><Relationship Id="rId20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456300" y="608400"/>
            <a:ext cx="82269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456300" y="1490400"/>
            <a:ext cx="82269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fld id="{760FBDFE-C587-4B4C-A407-44438C67B59E}" type="datetimeFigureOut">
              <a:rPr lang="zh-CN" altLang="en-US" smtClean="0"/>
              <a:t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/>
              </a:defRPr>
            </a:lvl1pPr>
          </a:lstStyle>
          <a:p>
            <a:fld id="{49AE70B2-8BF9-45C0-BB95-33D1B9D3A854}" type="slidenum">
              <a:rPr lang="zh-CN" altLang="en-US" smtClean="0"/>
              <a:t>0</a:t>
            </a:fld>
            <a:endParaRPr lang="zh-CN" altLang="en-US"/>
          </a:p>
        </p:txBody>
      </p:sp>
    </p:spTree>
    <p:custDataLst>
      <p:tags r:id="rId19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/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3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1pPr>
      <a:lvl2pPr marL="5143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tabLst>
          <a:tab pos="1207135"/>
        </a:tabLst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2pPr>
      <a:lvl3pPr marL="8572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2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3pPr>
      <a:lvl4pPr marL="12001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charset="0"/>
        <a:buChar char="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4pPr>
      <a:lvl5pPr marL="1543050" indent="-171450" algn="l" defTabSz="685800" rtl="0" eaLnBrk="1" fontAlgn="auto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05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7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8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0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7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8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9.jpeg" /><Relationship Id="rId4" Type="http://schemas.openxmlformats.org/officeDocument/2006/relationships/image" Target="../media/image10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jpeg" /><Relationship Id="rId4" Type="http://schemas.openxmlformats.org/officeDocument/2006/relationships/image" Target="../media/image10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9.jpeg" /><Relationship Id="rId4" Type="http://schemas.openxmlformats.org/officeDocument/2006/relationships/image" Target="../media/image10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9.jpeg" /><Relationship Id="rId4" Type="http://schemas.openxmlformats.org/officeDocument/2006/relationships/image" Target="../media/image10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7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11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12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13.jpeg" /><Relationship Id="rId4" Type="http://schemas.openxmlformats.org/officeDocument/2006/relationships/audio" Target="../media/push1.wav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1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14.png" /><Relationship Id="rId4" Type="http://schemas.openxmlformats.org/officeDocument/2006/relationships/audio" Target="../media/voltage2.wav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3.xml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15.jpeg" /><Relationship Id="rId4" Type="http://schemas.openxmlformats.org/officeDocument/2006/relationships/image" Target="../media/image16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9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image" Target="../media/image20.jpeg" /><Relationship Id="rId3" Type="http://schemas.openxmlformats.org/officeDocument/2006/relationships/audio" Target="../media/audio33.wav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.xml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.bin" TargetMode="Internal" /><Relationship Id="rId3" Type="http://schemas.openxmlformats.org/officeDocument/2006/relationships/image" Target="../media/image21.wmf" /><Relationship Id="rId4" Type="http://schemas.openxmlformats.org/officeDocument/2006/relationships/oleObject" Target="../embeddings/oleObject2.bin" TargetMode="Internal" /><Relationship Id="rId5" Type="http://schemas.openxmlformats.org/officeDocument/2006/relationships/image" Target="../media/image22.wmf" /><Relationship Id="rId6" Type="http://schemas.openxmlformats.org/officeDocument/2006/relationships/vmlDrawing" Target="../drawings/vmlDrawing1.vml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3.bin" TargetMode="Internal" /><Relationship Id="rId3" Type="http://schemas.openxmlformats.org/officeDocument/2006/relationships/image" Target="../media/image23.wmf" /><Relationship Id="rId4" Type="http://schemas.openxmlformats.org/officeDocument/2006/relationships/oleObject" Target="../embeddings/oleObject4.bin" TargetMode="Internal" /><Relationship Id="rId5" Type="http://schemas.openxmlformats.org/officeDocument/2006/relationships/image" Target="../media/image24.wmf" /><Relationship Id="rId6" Type="http://schemas.openxmlformats.org/officeDocument/2006/relationships/vmlDrawing" Target="../drawings/vmlDrawing2.vml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5.bin" TargetMode="Internal" /><Relationship Id="rId3" Type="http://schemas.openxmlformats.org/officeDocument/2006/relationships/image" Target="../media/image25.wmf" /><Relationship Id="rId4" Type="http://schemas.openxmlformats.org/officeDocument/2006/relationships/vmlDrawing" Target="../drawings/vmlDrawing3.vml" /></Relationships>
</file>

<file path=ppt/slides/_rels/slide3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6.bin" TargetMode="Internal" /><Relationship Id="rId3" Type="http://schemas.openxmlformats.org/officeDocument/2006/relationships/image" Target="../media/image26.wmf" /><Relationship Id="rId4" Type="http://schemas.openxmlformats.org/officeDocument/2006/relationships/vmlDrawing" Target="../drawings/vmlDrawing4.v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2.jpeg" /></Relationships>
</file>

<file path=ppt/slides/_rels/slide4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7.bin" TargetMode="Internal" /><Relationship Id="rId3" Type="http://schemas.openxmlformats.org/officeDocument/2006/relationships/image" Target="../media/image27.wmf" /><Relationship Id="rId4" Type="http://schemas.openxmlformats.org/officeDocument/2006/relationships/image" Target="../media/image28.jpeg" /><Relationship Id="rId5" Type="http://schemas.openxmlformats.org/officeDocument/2006/relationships/oleObject" Target="../embeddings/oleObject8.bin" TargetMode="Internal" /><Relationship Id="rId6" Type="http://schemas.openxmlformats.org/officeDocument/2006/relationships/image" Target="../media/image29.wmf" /><Relationship Id="rId7" Type="http://schemas.openxmlformats.org/officeDocument/2006/relationships/vmlDrawing" Target="../drawings/vmlDrawing5.vml" /></Relationships>
</file>

<file path=ppt/slides/_rels/slide4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8.jpeg" /><Relationship Id="rId3" Type="http://schemas.openxmlformats.org/officeDocument/2006/relationships/oleObject" Target="../embeddings/oleObject9.bin" TargetMode="Internal" /><Relationship Id="rId4" Type="http://schemas.openxmlformats.org/officeDocument/2006/relationships/image" Target="../media/image30.wmf" /><Relationship Id="rId5" Type="http://schemas.openxmlformats.org/officeDocument/2006/relationships/vmlDrawing" Target="../drawings/vmlDrawing6.vml" /></Relationships>
</file>

<file path=ppt/slides/_rels/slide4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31.jpeg" /><Relationship Id="rId3" Type="http://schemas.openxmlformats.org/officeDocument/2006/relationships/oleObject" Target="../embeddings/oleObject10.bin" TargetMode="Internal" /><Relationship Id="rId4" Type="http://schemas.openxmlformats.org/officeDocument/2006/relationships/image" Target="../media/image32.wmf" /><Relationship Id="rId5" Type="http://schemas.openxmlformats.org/officeDocument/2006/relationships/vmlDrawing" Target="../drawings/vmlDrawing7.vml" /></Relationships>
</file>

<file path=ppt/slides/_rels/slide4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oleObject" Target="../embeddings/oleObject11.bin" TargetMode="Internal" /><Relationship Id="rId3" Type="http://schemas.openxmlformats.org/officeDocument/2006/relationships/image" Target="../media/image33.wmf" /><Relationship Id="rId4" Type="http://schemas.openxmlformats.org/officeDocument/2006/relationships/image" Target="../media/image34.jpeg" /><Relationship Id="rId5" Type="http://schemas.openxmlformats.org/officeDocument/2006/relationships/vmlDrawing" Target="../drawings/vmlDrawing8.vml" /></Relationships>
</file>

<file path=ppt/slides/_rels/slide4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4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6.xml" /></Relationships>
</file>

<file path=ppt/slides/_rels/slide4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7.xml" /></Relationships>
</file>

<file path=ppt/slides/_rels/slide4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8.xml" /></Relationships>
</file>

<file path=ppt/slides/_rels/slide4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29.xml" /><Relationship Id="rId3" Type="http://schemas.openxmlformats.org/officeDocument/2006/relationships/oleObject" Target="../embeddings/oleObject12.bin" TargetMode="Internal" /><Relationship Id="rId4" Type="http://schemas.openxmlformats.org/officeDocument/2006/relationships/image" Target="../media/image35.wmf" /><Relationship Id="rId5" Type="http://schemas.openxmlformats.org/officeDocument/2006/relationships/oleObject" Target="../embeddings/oleObject13.bin" TargetMode="Internal" /><Relationship Id="rId6" Type="http://schemas.openxmlformats.org/officeDocument/2006/relationships/image" Target="../media/image36.wmf" /><Relationship Id="rId7" Type="http://schemas.openxmlformats.org/officeDocument/2006/relationships/vmlDrawing" Target="../drawings/vmlDrawing9.vml" /></Relationships>
</file>

<file path=ppt/slides/_rels/slide4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0.xml" /><Relationship Id="rId3" Type="http://schemas.openxmlformats.org/officeDocument/2006/relationships/oleObject" Target="../embeddings/oleObject14.bin" TargetMode="Internal" /><Relationship Id="rId4" Type="http://schemas.openxmlformats.org/officeDocument/2006/relationships/image" Target="../media/image37.wmf" /><Relationship Id="rId5" Type="http://schemas.openxmlformats.org/officeDocument/2006/relationships/oleObject" Target="../embeddings/oleObject15.bin" TargetMode="Internal" /><Relationship Id="rId6" Type="http://schemas.openxmlformats.org/officeDocument/2006/relationships/image" Target="../media/image38.wmf" /><Relationship Id="rId7" Type="http://schemas.openxmlformats.org/officeDocument/2006/relationships/vmlDrawing" Target="../drawings/vmlDrawing10.v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wmf" /></Relationships>
</file>

<file path=ppt/slides/_rels/slide5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3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file:///E:\&#20840;&#21697;&#35838;&#20214;\&#29289;&#29702;&#20154;&#25945;&#20843;&#19979;&#20316;&#19994;&#26412;&#35838;&#20214;\7KD285.EPS" TargetMode="External" /><Relationship Id="rId3" Type="http://schemas.openxmlformats.org/officeDocument/2006/relationships/image" Target="../media/image4.wmf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5.pn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62000" y="2590800"/>
            <a:ext cx="7772400" cy="2565400"/>
          </a:xfrm>
        </p:spPr>
        <p:txBody>
          <a:bodyPr/>
          <a:lstStyle/>
          <a:p>
            <a:r>
              <a:rPr lang="zh-CN" altLang="en-US" sz="6600" b="1" spc="600" smtClean="0">
                <a:solidFill>
                  <a:srgbClr val="002060"/>
                </a:solidFill>
                <a:latin typeface="汉仪大宋简" pitchFamily="49" charset="-122"/>
                <a:ea typeface="汉仪大宋简" pitchFamily="49" charset="-122"/>
              </a:rPr>
              <a:t>第六节</a:t>
            </a:r>
            <a:br>
              <a:rPr lang="zh-CN" altLang="en-US" sz="6600" b="1" spc="600" smtClean="0">
                <a:solidFill>
                  <a:srgbClr val="002060"/>
                </a:solidFill>
                <a:latin typeface="汉仪大宋简" pitchFamily="49" charset="-122"/>
                <a:ea typeface="汉仪大宋简" pitchFamily="49" charset="-122"/>
              </a:rPr>
            </a:br>
            <a:r>
              <a:rPr lang="zh-CN" altLang="en-US" sz="6600" b="1" spc="600" smtClean="0">
                <a:solidFill>
                  <a:srgbClr val="002060"/>
                </a:solidFill>
                <a:latin typeface="汉仪大宋简" pitchFamily="49" charset="-122"/>
                <a:ea typeface="汉仪大宋简" pitchFamily="49" charset="-122"/>
              </a:rPr>
              <a:t>物</a:t>
            </a:r>
            <a:r>
              <a:rPr lang="zh-CN" altLang="en-US" sz="6600" b="1" spc="600">
                <a:solidFill>
                  <a:srgbClr val="002060"/>
                </a:solidFill>
                <a:latin typeface="汉仪大宋简" pitchFamily="49" charset="-122"/>
                <a:ea typeface="汉仪大宋简" pitchFamily="49" charset="-122"/>
              </a:rPr>
              <a:t>体的浮沉条件</a:t>
            </a:r>
            <a:endParaRPr lang="zh-CN" altLang="en-US" sz="6600" b="1" spc="600">
              <a:solidFill>
                <a:srgbClr val="002060"/>
              </a:solidFill>
              <a:latin typeface="汉仪大宋简" pitchFamily="49" charset="-122"/>
              <a:ea typeface="汉仪大宋简" pitchFamily="49" charset="-122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/>
        </p:nvSpPr>
        <p:spPr bwMode="auto">
          <a:xfrm>
            <a:off x="914400" y="1600200"/>
            <a:ext cx="7391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600" b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第八章   压强与浮力</a:t>
            </a:r>
            <a:endParaRPr lang="zh-CN" altLang="en-US" sz="3600" b="1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9105" y="1776730"/>
            <a:ext cx="8226425" cy="4485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）上浮和下沉是不平衡态；</a:t>
            </a:r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悬浮和漂浮是平衡（静止）态</a:t>
            </a:r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漂浮：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排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＜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V</a:t>
            </a:r>
            <a:endParaRPr lang="en-US" altLang="zh-CN" sz="2800" b="1" i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悬浮、沉底：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排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；</a:t>
            </a:r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        上浮、下沉：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V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排 </a:t>
            </a:r>
            <a:r>
              <a:rPr lang="zh-CN" altLang="en-US" sz="2800" b="1">
                <a:solidFill>
                  <a:srgbClr val="002060"/>
                </a:solidFill>
                <a:uFillTx/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2800" b="1">
                <a:solidFill>
                  <a:srgbClr val="002060"/>
                </a:solidFill>
                <a:uFillTx/>
                <a:latin typeface="宋体" panose="02010600030101010101" pitchFamily="2" charset="-122"/>
                <a:cs typeface="Times New Roman" panose="02020603050405020304" pitchFamily="18" charset="0"/>
                <a:sym typeface="+mn-ea"/>
              </a:rPr>
              <a:t>≦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V</a:t>
            </a:r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</a:t>
            </a:r>
            <a:endParaRPr lang="en-US" altLang="zh-CN" sz="2800" b="1" i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）空心物体运用浮沉条件时可以用物体的平 </a:t>
            </a:r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均密度</a:t>
            </a:r>
            <a:r>
              <a:rPr lang="el-GR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与液体密度</a:t>
            </a:r>
            <a:r>
              <a:rPr lang="el-GR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液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比较</a:t>
            </a:r>
            <a:endParaRPr lang="zh-CN" altLang="en-US" sz="2800" b="1" baseline="-25000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52488" y="611505"/>
            <a:ext cx="4286250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．浮沉条件的讨论</a:t>
            </a:r>
            <a:endParaRPr kumimoji="1" lang="zh-CN" altLang="en-US" sz="3600" b="1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4274" name="Rectangle 3"/>
          <p:cNvSpPr>
            <a:spLocks noChangeArrowheads="1"/>
          </p:cNvSpPr>
          <p:nvPr/>
        </p:nvSpPr>
        <p:spPr bwMode="auto">
          <a:xfrm>
            <a:off x="3810000" y="1447800"/>
            <a:ext cx="1285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思考</a:t>
            </a:r>
            <a:endParaRPr kumimoji="1"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1562100" y="3124200"/>
            <a:ext cx="5976937" cy="200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15000"/>
              </a:lnSpc>
            </a:pPr>
            <a:r>
              <a:rPr kumimoji="1"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kumimoji="1" lang="zh-CN" altLang="en-US" sz="36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螺母在水中下沉，为什么比螺母大得多的军舰却能漂浮在水面上？</a:t>
            </a:r>
            <a:endParaRPr kumimoji="1"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6322" name="Picture 34" descr="D:\Kel'Thuzad\教师用书资源包\八下\第八章 压强与浮力\第六节 物体的浮沉条件\8-6 图片\T8-45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503613" y="2371725"/>
            <a:ext cx="47529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Line 10"/>
          <p:cNvSpPr>
            <a:spLocks noChangeShapeType="1"/>
          </p:cNvSpPr>
          <p:nvPr/>
        </p:nvSpPr>
        <p:spPr bwMode="auto">
          <a:xfrm flipH="1">
            <a:off x="2843213" y="1773238"/>
            <a:ext cx="0" cy="4824412"/>
          </a:xfrm>
          <a:prstGeom prst="line">
            <a:avLst/>
          </a:prstGeom>
          <a:noFill/>
          <a:ln w="50800" cmpd="tri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6149" name="Text Box 11"/>
          <p:cNvSpPr txBox="1">
            <a:spLocks noChangeArrowheads="1"/>
          </p:cNvSpPr>
          <p:nvPr/>
        </p:nvSpPr>
        <p:spPr bwMode="auto">
          <a:xfrm>
            <a:off x="250825" y="1916113"/>
            <a:ext cx="2376488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阿基米德原理：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物体受到的浮力等于物体排开的液体所受的重力。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6325" name="Text Box 14"/>
          <p:cNvSpPr txBox="1">
            <a:spLocks noChangeArrowheads="1"/>
          </p:cNvSpPr>
          <p:nvPr/>
        </p:nvSpPr>
        <p:spPr bwMode="auto">
          <a:xfrm>
            <a:off x="3000375" y="265906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甲</a:t>
            </a:r>
            <a:endParaRPr lang="zh-CN" altLang="en-US" sz="24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6326" name="Text Box 15"/>
          <p:cNvSpPr txBox="1">
            <a:spLocks noChangeArrowheads="1"/>
          </p:cNvSpPr>
          <p:nvPr/>
        </p:nvSpPr>
        <p:spPr bwMode="auto">
          <a:xfrm>
            <a:off x="8256588" y="265906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乙</a:t>
            </a:r>
            <a:endParaRPr lang="zh-CN" altLang="en-US" sz="24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52" name="Text Box 16"/>
          <p:cNvSpPr txBox="1">
            <a:spLocks noChangeArrowheads="1"/>
          </p:cNvSpPr>
          <p:nvPr/>
        </p:nvSpPr>
        <p:spPr bwMode="auto">
          <a:xfrm>
            <a:off x="4295775" y="2562225"/>
            <a:ext cx="1079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400" b="1" baseline="-2500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甲浮</a:t>
            </a:r>
            <a:endParaRPr lang="zh-CN" altLang="en-US" sz="2400" b="1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53" name="Text Box 17"/>
          <p:cNvSpPr txBox="1">
            <a:spLocks noChangeArrowheads="1"/>
          </p:cNvSpPr>
          <p:nvPr/>
        </p:nvSpPr>
        <p:spPr bwMode="auto">
          <a:xfrm>
            <a:off x="7258050" y="1290638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4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乙浮</a:t>
            </a:r>
            <a:endParaRPr lang="zh-CN" altLang="en-US" sz="24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54" name="Text Box 18"/>
          <p:cNvSpPr txBox="1">
            <a:spLocks noChangeArrowheads="1"/>
          </p:cNvSpPr>
          <p:nvPr/>
        </p:nvSpPr>
        <p:spPr bwMode="auto">
          <a:xfrm>
            <a:off x="6562725" y="3349625"/>
            <a:ext cx="627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400" b="1" baseline="-25000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乙</a:t>
            </a:r>
            <a:endParaRPr lang="zh-CN" altLang="en-US" sz="2400" b="1" i="1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55" name="Text Box 19"/>
          <p:cNvSpPr txBox="1">
            <a:spLocks noChangeArrowheads="1"/>
          </p:cNvSpPr>
          <p:nvPr/>
        </p:nvSpPr>
        <p:spPr bwMode="auto">
          <a:xfrm>
            <a:off x="4079875" y="4171950"/>
            <a:ext cx="627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4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甲</a:t>
            </a:r>
            <a:endParaRPr lang="zh-CN" altLang="en-US" sz="24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56" name="Text Box 20"/>
          <p:cNvSpPr txBox="1">
            <a:spLocks noChangeArrowheads="1"/>
          </p:cNvSpPr>
          <p:nvPr/>
        </p:nvSpPr>
        <p:spPr bwMode="auto">
          <a:xfrm>
            <a:off x="6024563" y="4603750"/>
            <a:ext cx="62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4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甲</a:t>
            </a:r>
            <a:endParaRPr lang="zh-CN" altLang="en-US" sz="24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57" name="Text Box 23"/>
          <p:cNvSpPr txBox="1">
            <a:spLocks noChangeArrowheads="1"/>
          </p:cNvSpPr>
          <p:nvPr/>
        </p:nvSpPr>
        <p:spPr bwMode="auto">
          <a:xfrm>
            <a:off x="5087938" y="4603750"/>
            <a:ext cx="62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4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乙</a:t>
            </a:r>
            <a:endParaRPr lang="zh-CN" altLang="en-US" sz="2400" b="1" i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58" name="Text Box 24"/>
          <p:cNvSpPr txBox="1">
            <a:spLocks noChangeArrowheads="1"/>
          </p:cNvSpPr>
          <p:nvPr/>
        </p:nvSpPr>
        <p:spPr bwMode="auto">
          <a:xfrm>
            <a:off x="6024563" y="5035550"/>
            <a:ext cx="803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甲排</a:t>
            </a:r>
            <a:endParaRPr lang="zh-CN" altLang="en-US" sz="24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59" name="Text Box 25"/>
          <p:cNvSpPr txBox="1">
            <a:spLocks noChangeArrowheads="1"/>
          </p:cNvSpPr>
          <p:nvPr/>
        </p:nvSpPr>
        <p:spPr bwMode="auto">
          <a:xfrm>
            <a:off x="4943475" y="5035550"/>
            <a:ext cx="803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4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乙排</a:t>
            </a:r>
            <a:endParaRPr lang="zh-CN" altLang="en-US" sz="2400" b="1" i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60" name="Text Box 26"/>
          <p:cNvSpPr txBox="1">
            <a:spLocks noChangeArrowheads="1"/>
          </p:cNvSpPr>
          <p:nvPr/>
        </p:nvSpPr>
        <p:spPr bwMode="auto">
          <a:xfrm>
            <a:off x="6019800" y="5538788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4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甲浮</a:t>
            </a:r>
            <a:endParaRPr lang="zh-CN" altLang="en-US" sz="24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61" name="Text Box 27"/>
          <p:cNvSpPr txBox="1">
            <a:spLocks noChangeArrowheads="1"/>
          </p:cNvSpPr>
          <p:nvPr/>
        </p:nvSpPr>
        <p:spPr bwMode="auto">
          <a:xfrm>
            <a:off x="4943475" y="5538788"/>
            <a:ext cx="800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4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乙浮</a:t>
            </a:r>
            <a:endParaRPr lang="zh-CN" altLang="en-US" sz="24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62" name="Text Box 31"/>
          <p:cNvSpPr txBox="1">
            <a:spLocks noChangeArrowheads="1"/>
          </p:cNvSpPr>
          <p:nvPr/>
        </p:nvSpPr>
        <p:spPr bwMode="auto">
          <a:xfrm>
            <a:off x="5664200" y="4603750"/>
            <a:ext cx="357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</a:t>
            </a:r>
            <a:endParaRPr lang="en-US" altLang="zh-CN" sz="24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63" name="Text Box 32"/>
          <p:cNvSpPr txBox="1">
            <a:spLocks noChangeArrowheads="1"/>
          </p:cNvSpPr>
          <p:nvPr/>
        </p:nvSpPr>
        <p:spPr bwMode="auto">
          <a:xfrm>
            <a:off x="5664200" y="5081588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&gt;</a:t>
            </a:r>
            <a:endParaRPr lang="en-US" altLang="zh-CN" sz="24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164" name="Text Box 33"/>
          <p:cNvSpPr txBox="1">
            <a:spLocks noChangeArrowheads="1"/>
          </p:cNvSpPr>
          <p:nvPr/>
        </p:nvSpPr>
        <p:spPr bwMode="auto">
          <a:xfrm>
            <a:off x="5664200" y="5538788"/>
            <a:ext cx="3571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&gt;</a:t>
            </a:r>
            <a:endParaRPr lang="en-US" altLang="zh-CN" sz="24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箭头连接符 28"/>
          <p:cNvCxnSpPr/>
          <p:nvPr/>
        </p:nvCxnSpPr>
        <p:spPr>
          <a:xfrm flipH="1" flipV="1">
            <a:off x="4800600" y="3090863"/>
            <a:ext cx="0" cy="504825"/>
          </a:xfrm>
          <a:prstGeom prst="straightConnector1">
            <a:avLst/>
          </a:prstGeom>
          <a:ln w="508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>
            <a:off x="7175500" y="2874963"/>
            <a:ext cx="0" cy="863600"/>
          </a:xfrm>
          <a:prstGeom prst="straightConnector1">
            <a:avLst/>
          </a:prstGeom>
          <a:ln w="508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 flipV="1">
            <a:off x="7175500" y="1363663"/>
            <a:ext cx="0" cy="1439862"/>
          </a:xfrm>
          <a:prstGeom prst="straightConnector1">
            <a:avLst/>
          </a:prstGeom>
          <a:ln w="508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H="1">
            <a:off x="4800600" y="3667125"/>
            <a:ext cx="0" cy="863600"/>
          </a:xfrm>
          <a:prstGeom prst="straightConnector1">
            <a:avLst/>
          </a:prstGeom>
          <a:ln w="50800">
            <a:solidFill>
              <a:schemeClr val="bg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44" name="Rectangle 3"/>
          <p:cNvSpPr>
            <a:spLocks noChangeArrowheads="1"/>
          </p:cNvSpPr>
          <p:nvPr/>
        </p:nvSpPr>
        <p:spPr bwMode="auto">
          <a:xfrm>
            <a:off x="3286125" y="965994"/>
            <a:ext cx="2214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实验探究</a:t>
            </a:r>
            <a:endParaRPr kumimoji="1" lang="zh-CN" altLang="en-US" sz="3600" b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6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6152" grpId="0"/>
      <p:bldP spid="6153" grpId="0"/>
      <p:bldP spid="6154" grpId="0"/>
      <p:bldP spid="6155" grpId="0"/>
      <p:bldP spid="6156" grpId="0"/>
      <p:bldP spid="6157" grpId="0"/>
      <p:bldP spid="6158" grpId="0"/>
      <p:bldP spid="6159" grpId="0"/>
      <p:bldP spid="6160" grpId="0"/>
      <p:bldP spid="6161" grpId="0"/>
      <p:bldP spid="6162" grpId="0"/>
      <p:bldP spid="6163" grpId="0"/>
      <p:bldP spid="61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8370" name="Text Box 4"/>
          <p:cNvSpPr txBox="1">
            <a:spLocks noChangeArrowheads="1"/>
          </p:cNvSpPr>
          <p:nvPr/>
        </p:nvSpPr>
        <p:spPr bwMode="auto">
          <a:xfrm>
            <a:off x="1276350" y="2895600"/>
            <a:ext cx="6643688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        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要用密度大于水的材料制成能够浮在水面上的物体，可以把物体做成</a:t>
            </a:r>
            <a:r>
              <a:rPr lang="zh-CN" altLang="en-US" sz="32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空心</a:t>
            </a:r>
            <a:r>
              <a:rPr lang="zh-CN" altLang="en-US" sz="3200" b="1">
                <a:latin typeface="华文楷体" panose="02010600040101010101" pitchFamily="2" charset="-122"/>
                <a:ea typeface="华文楷体" panose="02010600040101010101" pitchFamily="2" charset="-122"/>
              </a:rPr>
              <a:t>的，增大它们排开液体的体积，增大浮力。</a:t>
            </a:r>
            <a:endParaRPr lang="zh-CN" altLang="en-US" sz="32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3286125" y="1143000"/>
            <a:ext cx="22145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实验结论</a:t>
            </a:r>
            <a:endParaRPr kumimoji="1" lang="zh-CN" altLang="en-US" sz="3600" b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矩形 6"/>
          <p:cNvSpPr/>
          <p:nvPr/>
        </p:nvSpPr>
        <p:spPr>
          <a:xfrm>
            <a:off x="6497637" y="26670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Rectangle 63"/>
          <p:cNvSpPr>
            <a:spLocks noRot="1" noChangeArrowheads="1"/>
          </p:cNvSpPr>
          <p:nvPr/>
        </p:nvSpPr>
        <p:spPr bwMode="white">
          <a:xfrm>
            <a:off x="1214438" y="642938"/>
            <a:ext cx="3929062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kumimoji="1" lang="zh-CN" alt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二、浮力的应用</a:t>
            </a:r>
            <a:endParaRPr kumimoji="1" lang="zh-CN" altLang="en-US" sz="4000" b="1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>
            <a:spLocks noChangeArrowheads="1"/>
          </p:cNvSpPr>
          <p:nvPr/>
        </p:nvSpPr>
        <p:spPr bwMode="auto">
          <a:xfrm>
            <a:off x="990600" y="2990056"/>
            <a:ext cx="3148013" cy="2390775"/>
          </a:xfrm>
          <a:prstGeom prst="roundRect">
            <a:avLst>
              <a:gd name="adj" fmla="val 16667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79646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用橡皮泥做成能承载重物的小船，使它漂浮在水面上。</a:t>
            </a:r>
            <a:endParaRPr lang="zh-CN" altLang="en-US" sz="2800" b="1">
              <a:solidFill>
                <a:srgbClr val="00000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0420" name="Picture 20" descr="橡皮泥小船2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57750" y="2286000"/>
            <a:ext cx="3241675" cy="379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1" name="Rectangle 3"/>
          <p:cNvSpPr>
            <a:spLocks noChangeArrowheads="1"/>
          </p:cNvSpPr>
          <p:nvPr/>
        </p:nvSpPr>
        <p:spPr bwMode="auto">
          <a:xfrm>
            <a:off x="3643313" y="1428750"/>
            <a:ext cx="214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想想做做</a:t>
            </a:r>
            <a:endParaRPr kumimoji="1" lang="zh-CN" altLang="en-US" sz="3600" b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2377" name="Text Box 41"/>
          <p:cNvSpPr txBox="1">
            <a:spLocks noChangeArrowheads="1"/>
          </p:cNvSpPr>
          <p:nvPr/>
        </p:nvSpPr>
        <p:spPr bwMode="auto">
          <a:xfrm>
            <a:off x="785813" y="1500188"/>
            <a:ext cx="7561262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工作原理：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将钢铁做制成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空心的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轮船，可以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排开更多的水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，漂浮在水面上。</a:t>
            </a:r>
            <a:endParaRPr lang="zh-CN" altLang="en-US" sz="2800" b="1" i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2383" name="Text Box 47"/>
          <p:cNvSpPr txBox="1">
            <a:spLocks noChangeArrowheads="1"/>
          </p:cNvSpPr>
          <p:nvPr/>
        </p:nvSpPr>
        <p:spPr bwMode="auto">
          <a:xfrm>
            <a:off x="785813" y="2857500"/>
            <a:ext cx="44180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排水量（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排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）：</a:t>
            </a:r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轮船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满载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时排开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水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质量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：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浮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排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而 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浮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</a:t>
            </a:r>
            <a:endParaRPr lang="en-US" altLang="zh-CN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∴ 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船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+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货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排</a:t>
            </a:r>
            <a:endParaRPr lang="zh-CN" altLang="en-US" sz="2800" b="1" baseline="-250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42384" name="Text Box 48"/>
          <p:cNvSpPr txBox="1">
            <a:spLocks noChangeArrowheads="1"/>
          </p:cNvSpPr>
          <p:nvPr/>
        </p:nvSpPr>
        <p:spPr bwMode="auto">
          <a:xfrm>
            <a:off x="857250" y="5214938"/>
            <a:ext cx="2819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载重线 </a:t>
            </a:r>
            <a:endParaRPr lang="zh-CN" altLang="en-US" sz="2800" b="1" i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2469" name="Picture 55" descr="huochuan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072063" y="3000375"/>
            <a:ext cx="3214687" cy="276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Rectangle 3"/>
          <p:cNvSpPr>
            <a:spLocks noChangeArrowheads="1"/>
          </p:cNvSpPr>
          <p:nvPr/>
        </p:nvSpPr>
        <p:spPr bwMode="auto">
          <a:xfrm>
            <a:off x="3786188" y="642938"/>
            <a:ext cx="1500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轮船</a:t>
            </a:r>
            <a:endParaRPr kumimoji="1" lang="zh-CN" altLang="en-US" sz="3600" b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2162" name="Picture 2" descr="CLDSMAP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/>
          <p:nvPr/>
        </p:nvGrpSpPr>
        <p:grpSpPr>
          <a:xfrm>
            <a:off x="533400" y="2895600"/>
            <a:ext cx="3429000" cy="2514600"/>
            <a:chOff x="576" y="240"/>
            <a:chExt cx="2160" cy="1584"/>
          </a:xfrm>
        </p:grpSpPr>
        <p:sp>
          <p:nvSpPr>
            <p:cNvPr id="92164" name="AutoShape 4"/>
            <p:cNvSpPr>
              <a:spLocks noChangeArrowheads="1"/>
            </p:cNvSpPr>
            <p:nvPr/>
          </p:nvSpPr>
          <p:spPr bwMode="auto">
            <a:xfrm>
              <a:off x="576" y="1392"/>
              <a:ext cx="2160" cy="432"/>
            </a:xfrm>
            <a:custGeom>
              <a:gdLst>
                <a:gd name="T0" fmla="*/ 1890 w 21600"/>
                <a:gd name="T1" fmla="*/ 216 h 21600"/>
                <a:gd name="T2" fmla="*/ 1080 w 21600"/>
                <a:gd name="T3" fmla="*/ 432 h 21600"/>
                <a:gd name="T4" fmla="*/ 270 w 21600"/>
                <a:gd name="T5" fmla="*/ 216 h 21600"/>
                <a:gd name="T6" fmla="*/ 108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74747"/>
                </a:gs>
              </a:gsLst>
              <a:lin ang="2700000" scaled="1"/>
            </a:gradFill>
            <a:ln w="19050">
              <a:solidFill>
                <a:schemeClr val="bg2"/>
              </a:solidFill>
              <a:miter lim="800000"/>
            </a:ln>
          </p:spPr>
          <p:txBody>
            <a:bodyPr wrap="none" anchor="ctr"/>
            <a:lstStyle/>
            <a:p>
              <a:pPr algn="l"/>
              <a:endParaRPr lang="zh-CN" altLang="zh-CN"/>
            </a:p>
          </p:txBody>
        </p:sp>
        <p:sp>
          <p:nvSpPr>
            <p:cNvPr id="115717" name="AutoShape 5"/>
            <p:cNvSpPr>
              <a:spLocks noChangeArrowheads="1"/>
            </p:cNvSpPr>
            <p:nvPr/>
          </p:nvSpPr>
          <p:spPr bwMode="auto">
            <a:xfrm rot="1648149">
              <a:off x="1392" y="240"/>
              <a:ext cx="576" cy="1104"/>
            </a:xfrm>
            <a:prstGeom prst="rtTriangl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38039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92166" name="Rectangle 6"/>
          <p:cNvSpPr>
            <a:spLocks noChangeArrowheads="1"/>
          </p:cNvSpPr>
          <p:nvPr/>
        </p:nvSpPr>
        <p:spPr bwMode="auto">
          <a:xfrm>
            <a:off x="0" y="4876800"/>
            <a:ext cx="434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zh-CN" sz="60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2167" name="Rectangle 7"/>
          <p:cNvSpPr>
            <a:spLocks noChangeArrowheads="1"/>
          </p:cNvSpPr>
          <p:nvPr/>
        </p:nvSpPr>
        <p:spPr bwMode="auto">
          <a:xfrm>
            <a:off x="4343400" y="4876800"/>
            <a:ext cx="4800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zh-CN" sz="60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92168" name="Picture 10" descr="2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533400" y="5457825"/>
            <a:ext cx="6364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4210" name="Picture 2" descr="CLDSMAP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4211" name="Group 3"/>
          <p:cNvGrpSpPr/>
          <p:nvPr/>
        </p:nvGrpSpPr>
        <p:grpSpPr>
          <a:xfrm>
            <a:off x="762000" y="2895600"/>
            <a:ext cx="3429000" cy="2514600"/>
            <a:chOff x="576" y="240"/>
            <a:chExt cx="2160" cy="1584"/>
          </a:xfrm>
        </p:grpSpPr>
        <p:sp>
          <p:nvSpPr>
            <p:cNvPr id="94212" name="AutoShape 4"/>
            <p:cNvSpPr>
              <a:spLocks noChangeArrowheads="1"/>
            </p:cNvSpPr>
            <p:nvPr/>
          </p:nvSpPr>
          <p:spPr bwMode="auto">
            <a:xfrm>
              <a:off x="576" y="1392"/>
              <a:ext cx="2160" cy="432"/>
            </a:xfrm>
            <a:custGeom>
              <a:gdLst>
                <a:gd name="T0" fmla="*/ 1890 w 21600"/>
                <a:gd name="T1" fmla="*/ 216 h 21600"/>
                <a:gd name="T2" fmla="*/ 1080 w 21600"/>
                <a:gd name="T3" fmla="*/ 432 h 21600"/>
                <a:gd name="T4" fmla="*/ 270 w 21600"/>
                <a:gd name="T5" fmla="*/ 216 h 21600"/>
                <a:gd name="T6" fmla="*/ 108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74747"/>
                </a:gs>
              </a:gsLst>
              <a:lin ang="2700000" scaled="1"/>
            </a:gradFill>
            <a:ln w="19050">
              <a:solidFill>
                <a:schemeClr val="bg2"/>
              </a:solidFill>
              <a:miter lim="800000"/>
            </a:ln>
          </p:spPr>
          <p:txBody>
            <a:bodyPr wrap="none" anchor="ctr"/>
            <a:lstStyle/>
            <a:p>
              <a:pPr algn="l"/>
              <a:endParaRPr lang="zh-CN" altLang="zh-CN"/>
            </a:p>
          </p:txBody>
        </p:sp>
        <p:sp>
          <p:nvSpPr>
            <p:cNvPr id="116741" name="AutoShape 5"/>
            <p:cNvSpPr>
              <a:spLocks noChangeArrowheads="1"/>
            </p:cNvSpPr>
            <p:nvPr/>
          </p:nvSpPr>
          <p:spPr bwMode="auto">
            <a:xfrm rot="1648149">
              <a:off x="1392" y="240"/>
              <a:ext cx="576" cy="1104"/>
            </a:xfrm>
            <a:prstGeom prst="rtTriangl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38039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0" y="4876800"/>
            <a:ext cx="434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zh-CN" sz="60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4343400" y="4876800"/>
            <a:ext cx="4800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zh-CN" sz="60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94216" name="Picture 10" descr="2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533400" y="5410200"/>
            <a:ext cx="6364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/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6258" name="Picture 2" descr="CLDSMAP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6259" name="Group 3"/>
          <p:cNvGrpSpPr/>
          <p:nvPr/>
        </p:nvGrpSpPr>
        <p:grpSpPr>
          <a:xfrm>
            <a:off x="762000" y="2895600"/>
            <a:ext cx="3429000" cy="2514600"/>
            <a:chOff x="576" y="240"/>
            <a:chExt cx="2160" cy="1584"/>
          </a:xfrm>
        </p:grpSpPr>
        <p:sp>
          <p:nvSpPr>
            <p:cNvPr id="96260" name="AutoShape 4"/>
            <p:cNvSpPr>
              <a:spLocks noChangeArrowheads="1"/>
            </p:cNvSpPr>
            <p:nvPr/>
          </p:nvSpPr>
          <p:spPr bwMode="auto">
            <a:xfrm>
              <a:off x="576" y="1392"/>
              <a:ext cx="2160" cy="432"/>
            </a:xfrm>
            <a:custGeom>
              <a:gdLst>
                <a:gd name="T0" fmla="*/ 1890 w 21600"/>
                <a:gd name="T1" fmla="*/ 216 h 21600"/>
                <a:gd name="T2" fmla="*/ 1080 w 21600"/>
                <a:gd name="T3" fmla="*/ 432 h 21600"/>
                <a:gd name="T4" fmla="*/ 270 w 21600"/>
                <a:gd name="T5" fmla="*/ 216 h 21600"/>
                <a:gd name="T6" fmla="*/ 108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74747"/>
                </a:gs>
              </a:gsLst>
              <a:lin ang="2700000" scaled="1"/>
            </a:gradFill>
            <a:ln w="19050">
              <a:solidFill>
                <a:schemeClr val="bg2"/>
              </a:solidFill>
              <a:miter lim="800000"/>
            </a:ln>
          </p:spPr>
          <p:txBody>
            <a:bodyPr wrap="none" anchor="ctr"/>
            <a:lstStyle/>
            <a:p>
              <a:pPr algn="l"/>
              <a:endParaRPr lang="zh-CN" altLang="zh-CN"/>
            </a:p>
          </p:txBody>
        </p:sp>
        <p:sp>
          <p:nvSpPr>
            <p:cNvPr id="117765" name="AutoShape 5"/>
            <p:cNvSpPr>
              <a:spLocks noChangeArrowheads="1"/>
            </p:cNvSpPr>
            <p:nvPr/>
          </p:nvSpPr>
          <p:spPr bwMode="auto">
            <a:xfrm rot="1648149">
              <a:off x="1392" y="240"/>
              <a:ext cx="576" cy="1104"/>
            </a:xfrm>
            <a:prstGeom prst="rtTriangl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38039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0" y="4876800"/>
            <a:ext cx="434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zh-CN" sz="60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6263" name="Rectangle 7"/>
          <p:cNvSpPr>
            <a:spLocks noChangeArrowheads="1"/>
          </p:cNvSpPr>
          <p:nvPr/>
        </p:nvSpPr>
        <p:spPr bwMode="auto">
          <a:xfrm>
            <a:off x="4343400" y="4876800"/>
            <a:ext cx="4800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zh-CN" sz="60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96264" name="Picture 10" descr="2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1"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533400" y="5549900"/>
            <a:ext cx="6364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/>
  <p:timing/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8306" name="Picture 2" descr="CLDSMAP"/>
          <p:cNvPicPr>
            <a:picLocks noChangeAspect="1" noChangeArrowheads="1"/>
          </p:cNvPicPr>
          <p:nvPr/>
        </p:nvPicPr>
        <p:blipFill>
          <a:blip r:embed="rId3">
            <a:lum bright="30000"/>
          </a:blip>
          <a:stretch>
            <a:fillRect/>
          </a:stretch>
        </p:blipFill>
        <p:spPr bwMode="auto">
          <a:xfrm>
            <a:off x="0" y="0"/>
            <a:ext cx="9144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8307" name="Group 3"/>
          <p:cNvGrpSpPr/>
          <p:nvPr/>
        </p:nvGrpSpPr>
        <p:grpSpPr>
          <a:xfrm>
            <a:off x="762000" y="2895600"/>
            <a:ext cx="3429000" cy="2514600"/>
            <a:chOff x="576" y="240"/>
            <a:chExt cx="2160" cy="1584"/>
          </a:xfrm>
        </p:grpSpPr>
        <p:sp>
          <p:nvSpPr>
            <p:cNvPr id="98308" name="AutoShape 4"/>
            <p:cNvSpPr>
              <a:spLocks noChangeArrowheads="1"/>
            </p:cNvSpPr>
            <p:nvPr/>
          </p:nvSpPr>
          <p:spPr bwMode="auto">
            <a:xfrm>
              <a:off x="576" y="1392"/>
              <a:ext cx="2160" cy="432"/>
            </a:xfrm>
            <a:custGeom>
              <a:gdLst>
                <a:gd name="T0" fmla="*/ 1890 w 21600"/>
                <a:gd name="T1" fmla="*/ 216 h 21600"/>
                <a:gd name="T2" fmla="*/ 1080 w 21600"/>
                <a:gd name="T3" fmla="*/ 432 h 21600"/>
                <a:gd name="T4" fmla="*/ 270 w 21600"/>
                <a:gd name="T5" fmla="*/ 216 h 21600"/>
                <a:gd name="T6" fmla="*/ 108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74747"/>
                </a:gs>
              </a:gsLst>
              <a:lin ang="2700000" scaled="1"/>
            </a:gradFill>
            <a:ln w="19050">
              <a:solidFill>
                <a:schemeClr val="bg2"/>
              </a:solidFill>
              <a:miter lim="800000"/>
            </a:ln>
          </p:spPr>
          <p:txBody>
            <a:bodyPr wrap="none" anchor="ctr"/>
            <a:lstStyle/>
            <a:p>
              <a:pPr algn="l"/>
              <a:endParaRPr lang="zh-CN" altLang="zh-CN"/>
            </a:p>
          </p:txBody>
        </p:sp>
        <p:sp>
          <p:nvSpPr>
            <p:cNvPr id="118789" name="AutoShape 5"/>
            <p:cNvSpPr>
              <a:spLocks noChangeArrowheads="1"/>
            </p:cNvSpPr>
            <p:nvPr/>
          </p:nvSpPr>
          <p:spPr bwMode="auto">
            <a:xfrm rot="1648149">
              <a:off x="1392" y="240"/>
              <a:ext cx="576" cy="1104"/>
            </a:xfrm>
            <a:prstGeom prst="rtTriangl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38039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1295400" y="2895600"/>
            <a:ext cx="3429000" cy="2514600"/>
            <a:chOff x="576" y="240"/>
            <a:chExt cx="2160" cy="1584"/>
          </a:xfrm>
        </p:grpSpPr>
        <p:sp>
          <p:nvSpPr>
            <p:cNvPr id="98311" name="AutoShape 7"/>
            <p:cNvSpPr>
              <a:spLocks noChangeArrowheads="1"/>
            </p:cNvSpPr>
            <p:nvPr/>
          </p:nvSpPr>
          <p:spPr bwMode="auto">
            <a:xfrm>
              <a:off x="576" y="1392"/>
              <a:ext cx="2160" cy="432"/>
            </a:xfrm>
            <a:custGeom>
              <a:gdLst>
                <a:gd name="T0" fmla="*/ 1890 w 21600"/>
                <a:gd name="T1" fmla="*/ 216 h 21600"/>
                <a:gd name="T2" fmla="*/ 1080 w 21600"/>
                <a:gd name="T3" fmla="*/ 432 h 21600"/>
                <a:gd name="T4" fmla="*/ 270 w 21600"/>
                <a:gd name="T5" fmla="*/ 216 h 21600"/>
                <a:gd name="T6" fmla="*/ 108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FFF"/>
                </a:gs>
                <a:gs pos="100000">
                  <a:srgbClr val="474747"/>
                </a:gs>
              </a:gsLst>
              <a:lin ang="2700000" scaled="1"/>
            </a:gradFill>
            <a:ln w="19050">
              <a:solidFill>
                <a:schemeClr val="bg2"/>
              </a:solidFill>
              <a:miter lim="800000"/>
            </a:ln>
          </p:spPr>
          <p:txBody>
            <a:bodyPr wrap="none" anchor="ctr"/>
            <a:lstStyle/>
            <a:p>
              <a:pPr algn="l"/>
              <a:endParaRPr lang="zh-CN" altLang="zh-CN"/>
            </a:p>
          </p:txBody>
        </p:sp>
        <p:sp>
          <p:nvSpPr>
            <p:cNvPr id="118792" name="AutoShape 8"/>
            <p:cNvSpPr>
              <a:spLocks noChangeArrowheads="1"/>
            </p:cNvSpPr>
            <p:nvPr/>
          </p:nvSpPr>
          <p:spPr bwMode="auto">
            <a:xfrm rot="1648149">
              <a:off x="1392" y="240"/>
              <a:ext cx="576" cy="1104"/>
            </a:xfrm>
            <a:prstGeom prst="rtTriangle">
              <a:avLst/>
            </a:prstGeom>
            <a:gradFill rotWithShape="0">
              <a:gsLst>
                <a:gs pos="0">
                  <a:schemeClr val="tx1"/>
                </a:gs>
                <a:gs pos="100000">
                  <a:schemeClr val="tx1">
                    <a:gamma/>
                    <a:tint val="38039"/>
                    <a:invGamma/>
                  </a:schemeClr>
                </a:gs>
              </a:gsLst>
              <a:lin ang="5400000" scaled="1"/>
            </a:gradFill>
            <a:ln w="19050">
              <a:solidFill>
                <a:schemeClr val="bg2"/>
              </a:solidFill>
              <a:miter lim="800000"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98313" name="Rectangle 9"/>
          <p:cNvSpPr>
            <a:spLocks noChangeArrowheads="1"/>
          </p:cNvSpPr>
          <p:nvPr/>
        </p:nvSpPr>
        <p:spPr bwMode="auto">
          <a:xfrm>
            <a:off x="0" y="4876800"/>
            <a:ext cx="434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66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zh-CN" sz="60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98314" name="Rectangle 10"/>
          <p:cNvSpPr>
            <a:spLocks noChangeArrowheads="1"/>
          </p:cNvSpPr>
          <p:nvPr/>
        </p:nvSpPr>
        <p:spPr bwMode="auto">
          <a:xfrm>
            <a:off x="4343400" y="4876800"/>
            <a:ext cx="4800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bg2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kumimoji="1" lang="zh-CN" altLang="zh-CN" sz="6000" b="1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pic>
        <p:nvPicPr>
          <p:cNvPr id="98315" name="Picture 13" descr="26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 bwMode="auto">
          <a:xfrm>
            <a:off x="379412" y="5562600"/>
            <a:ext cx="636428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advClick="0" advTm="1000"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1986" name="Group 49"/>
          <p:cNvGrpSpPr/>
          <p:nvPr/>
        </p:nvGrpSpPr>
        <p:grpSpPr>
          <a:xfrm>
            <a:off x="2500313" y="4295775"/>
            <a:ext cx="4371975" cy="2205038"/>
            <a:chOff x="2784" y="2818"/>
            <a:chExt cx="2754" cy="1389"/>
          </a:xfrm>
        </p:grpSpPr>
        <p:sp>
          <p:nvSpPr>
            <p:cNvPr id="41987" name="Rectangle 22"/>
            <p:cNvSpPr>
              <a:spLocks noChangeArrowheads="1"/>
            </p:cNvSpPr>
            <p:nvPr/>
          </p:nvSpPr>
          <p:spPr bwMode="auto">
            <a:xfrm>
              <a:off x="2784" y="2818"/>
              <a:ext cx="2736" cy="1389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988" name="Line 23"/>
            <p:cNvSpPr>
              <a:spLocks noChangeShapeType="1"/>
            </p:cNvSpPr>
            <p:nvPr/>
          </p:nvSpPr>
          <p:spPr bwMode="auto">
            <a:xfrm>
              <a:off x="2784" y="2818"/>
              <a:ext cx="2754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Rectangle 25"/>
            <p:cNvSpPr>
              <a:spLocks noChangeArrowheads="1"/>
            </p:cNvSpPr>
            <p:nvPr/>
          </p:nvSpPr>
          <p:spPr bwMode="auto">
            <a:xfrm>
              <a:off x="4074" y="3390"/>
              <a:ext cx="275" cy="264"/>
            </a:xfrm>
            <a:prstGeom prst="rect">
              <a:avLst/>
            </a:prstGeom>
            <a:solidFill>
              <a:schemeClr val="accent3"/>
            </a:solidFill>
            <a:ln w="19050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990" name="Rectangle 44"/>
            <p:cNvSpPr>
              <a:spLocks noChangeArrowheads="1"/>
            </p:cNvSpPr>
            <p:nvPr/>
          </p:nvSpPr>
          <p:spPr bwMode="auto">
            <a:xfrm>
              <a:off x="3192" y="3413"/>
              <a:ext cx="288" cy="256"/>
            </a:xfrm>
            <a:prstGeom prst="rect">
              <a:avLst/>
            </a:prstGeom>
            <a:noFill/>
            <a:ln w="19050">
              <a:solidFill>
                <a:srgbClr val="CC6600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991" name="Rectangle 45"/>
            <p:cNvSpPr>
              <a:spLocks noChangeArrowheads="1"/>
            </p:cNvSpPr>
            <p:nvPr/>
          </p:nvSpPr>
          <p:spPr bwMode="auto">
            <a:xfrm>
              <a:off x="4893" y="3379"/>
              <a:ext cx="288" cy="256"/>
            </a:xfrm>
            <a:prstGeom prst="rect">
              <a:avLst/>
            </a:prstGeom>
            <a:noFill/>
            <a:ln w="19050">
              <a:solidFill>
                <a:srgbClr val="5F5F5F"/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zh-CN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57250" y="1071563"/>
            <a:ext cx="745807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．浸没在水中的木块为什么向上浮起？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．浸没在水中的铁块为什么沉到容器底部？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．钢铁制成的船为什么能在海面上航行？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4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．物体在液体中都受到浮力，为什么有的上浮、有的下沉、有的悬浮？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4497388" y="4872038"/>
            <a:ext cx="6556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悬浮</a:t>
            </a:r>
            <a:endParaRPr lang="zh-CN" altLang="en-US" sz="2000" b="1">
              <a:solidFill>
                <a:schemeClr val="bg1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46"/>
          <p:cNvGrpSpPr/>
          <p:nvPr/>
        </p:nvGrpSpPr>
        <p:grpSpPr>
          <a:xfrm>
            <a:off x="2562225" y="4714875"/>
            <a:ext cx="1125538" cy="696913"/>
            <a:chOff x="2823" y="3082"/>
            <a:chExt cx="709" cy="439"/>
          </a:xfrm>
        </p:grpSpPr>
        <p:sp>
          <p:nvSpPr>
            <p:cNvPr id="41995" name="Rectangle 24" descr="栎木"/>
            <p:cNvSpPr>
              <a:spLocks noChangeArrowheads="1"/>
            </p:cNvSpPr>
            <p:nvPr/>
          </p:nvSpPr>
          <p:spPr bwMode="auto">
            <a:xfrm>
              <a:off x="3175" y="3082"/>
              <a:ext cx="297" cy="264"/>
            </a:xfrm>
            <a:prstGeom prst="rect">
              <a:avLst/>
            </a:prstGeom>
            <a:blipFill dpi="0" rotWithShape="1">
              <a:blip r:embed="rId3"/>
              <a:tile tx="0" ty="0" sx="100000" sy="100000" flip="none" algn="tl"/>
            </a:blipFill>
            <a:ln w="19050">
              <a:solidFill>
                <a:srgbClr val="CC6600"/>
              </a:solidFill>
              <a:miter lim="800000"/>
            </a:ln>
          </p:spPr>
          <p:txBody>
            <a:bodyPr/>
            <a:lstStyle/>
            <a:p>
              <a:endParaRPr lang="zh-CN" altLang="zh-CN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996" name="Text Box 27"/>
            <p:cNvSpPr txBox="1">
              <a:spLocks noChangeArrowheads="1"/>
            </p:cNvSpPr>
            <p:nvPr/>
          </p:nvSpPr>
          <p:spPr bwMode="auto">
            <a:xfrm>
              <a:off x="2823" y="3347"/>
              <a:ext cx="36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zh-CN" altLang="en-US" sz="2000" b="1">
                  <a:solidFill>
                    <a:schemeClr val="bg1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上浮</a:t>
              </a:r>
              <a:endPara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1997" name="Line 31"/>
            <p:cNvSpPr>
              <a:spLocks noChangeShapeType="1"/>
            </p:cNvSpPr>
            <p:nvPr/>
          </p:nvSpPr>
          <p:spPr bwMode="auto">
            <a:xfrm flipH="1" flipV="1">
              <a:off x="3532" y="3271"/>
              <a:ext cx="0" cy="2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Group 47"/>
          <p:cNvGrpSpPr/>
          <p:nvPr/>
        </p:nvGrpSpPr>
        <p:grpSpPr>
          <a:xfrm>
            <a:off x="5757863" y="5546725"/>
            <a:ext cx="1314450" cy="639763"/>
            <a:chOff x="4836" y="3600"/>
            <a:chExt cx="828" cy="403"/>
          </a:xfrm>
        </p:grpSpPr>
        <p:sp>
          <p:nvSpPr>
            <p:cNvPr id="41999" name="Rectangle 26"/>
            <p:cNvSpPr>
              <a:spLocks noChangeArrowheads="1"/>
            </p:cNvSpPr>
            <p:nvPr/>
          </p:nvSpPr>
          <p:spPr bwMode="auto">
            <a:xfrm>
              <a:off x="4891" y="3715"/>
              <a:ext cx="288" cy="288"/>
            </a:xfrm>
            <a:prstGeom prst="rect">
              <a:avLst/>
            </a:prstGeom>
            <a:solidFill>
              <a:srgbClr val="808080"/>
            </a:solidFill>
            <a:ln w="19050">
              <a:solidFill>
                <a:srgbClr val="5F5F5F"/>
              </a:solidFill>
              <a:miter lim="800000"/>
            </a:ln>
          </p:spPr>
          <p:txBody>
            <a:bodyPr/>
            <a:lstStyle/>
            <a:p>
              <a:endParaRPr lang="zh-CN" altLang="zh-CN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000" name="Text Box 29"/>
            <p:cNvSpPr txBox="1">
              <a:spLocks noChangeArrowheads="1"/>
            </p:cNvSpPr>
            <p:nvPr/>
          </p:nvSpPr>
          <p:spPr bwMode="auto">
            <a:xfrm>
              <a:off x="5184" y="3600"/>
              <a:ext cx="48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just"/>
              <a:r>
                <a:rPr lang="zh-CN" altLang="en-US" sz="2000" b="1">
                  <a:solidFill>
                    <a:schemeClr val="bg1"/>
                  </a:solidFill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rPr>
                <a:t>下沉</a:t>
              </a:r>
              <a:endParaRPr lang="zh-CN" altLang="en-US" sz="2000" b="1">
                <a:solidFill>
                  <a:schemeClr val="bg1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42001" name="Line 32"/>
            <p:cNvSpPr>
              <a:spLocks noChangeShapeType="1"/>
            </p:cNvSpPr>
            <p:nvPr/>
          </p:nvSpPr>
          <p:spPr bwMode="auto">
            <a:xfrm flipH="1">
              <a:off x="4836" y="3606"/>
              <a:ext cx="0" cy="22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42002" name="Text Box 4"/>
          <p:cNvSpPr txBox="1">
            <a:spLocks noChangeArrowheads="1"/>
          </p:cNvSpPr>
          <p:nvPr/>
        </p:nvSpPr>
        <p:spPr bwMode="auto">
          <a:xfrm>
            <a:off x="2500313" y="285750"/>
            <a:ext cx="3857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4000" b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观察与思考</a:t>
            </a:r>
            <a:endParaRPr lang="zh-CN" altLang="en-US" sz="4000" b="1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allAtOnce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5412" name="Text Box 4"/>
          <p:cNvSpPr txBox="1">
            <a:spLocks noChangeArrowheads="1"/>
          </p:cNvSpPr>
          <p:nvPr/>
        </p:nvSpPr>
        <p:spPr bwMode="auto">
          <a:xfrm>
            <a:off x="1357313" y="4357688"/>
            <a:ext cx="65960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工作原理：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靠改变自身重力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上浮和下潜。</a:t>
            </a:r>
            <a:endParaRPr lang="zh-CN" altLang="en-US" sz="2800" b="1" i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4515" name="Rectangle 11"/>
          <p:cNvSpPr>
            <a:spLocks noRot="1" noChangeArrowheads="1"/>
          </p:cNvSpPr>
          <p:nvPr/>
        </p:nvSpPr>
        <p:spPr bwMode="white">
          <a:xfrm>
            <a:off x="1356995" y="2514600"/>
            <a:ext cx="678307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模拟潜水艇：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用注射器向密封的瓶内打气，将瓶内的水排出，瓶向上浮起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4516" name="Rectangle 3"/>
          <p:cNvSpPr>
            <a:spLocks noChangeArrowheads="1"/>
          </p:cNvSpPr>
          <p:nvPr/>
        </p:nvSpPr>
        <p:spPr bwMode="auto">
          <a:xfrm>
            <a:off x="3810000" y="1217613"/>
            <a:ext cx="1785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潜水艇</a:t>
            </a:r>
            <a:endParaRPr kumimoji="1" lang="zh-CN" altLang="en-US" sz="3600" b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2" grpId="0" build="allAtOnce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143000" y="4357688"/>
            <a:ext cx="338455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排出水，潜艇受到的重力减小，潜艇上浮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4643438" y="4357688"/>
            <a:ext cx="34940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注入水，潜艇受到的重力增大，潜艇下沉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pic>
        <p:nvPicPr>
          <p:cNvPr id="66564" name="Picture 9" descr="D:\Kel'Thuzad\教师用书资源包\八下\第八章 压强与浮力\第六节 物体的浮沉条件\8-6 图片\T8-44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71563" y="1143000"/>
            <a:ext cx="712946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6739" name="Picture 4" descr="bg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8786" name="Picture 2" descr="图片1"/>
          <p:cNvPicPr>
            <a:picLocks noChangeAspect="1" noChangeArrowheads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>
          <a:xfrm>
            <a:off x="609600" y="914400"/>
            <a:ext cx="3781425" cy="4537075"/>
          </a:xfrm>
          <a:noFill/>
        </p:spPr>
      </p:pic>
      <p:sp>
        <p:nvSpPr>
          <p:cNvPr id="1187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19600" y="1066800"/>
            <a:ext cx="3962400" cy="4419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zh-CN" altLang="en-US" sz="3600">
                <a:latin typeface="隶书" panose="02010509060101010101" pitchFamily="49" charset="-122"/>
                <a:ea typeface="隶书" panose="02010509060101010101" pitchFamily="49" charset="-122"/>
              </a:rPr>
              <a:t>气球和气艇</a:t>
            </a:r>
            <a:r>
              <a:rPr lang="zh-CN" altLang="en-US" sz="3600"/>
              <a:t> </a:t>
            </a:r>
            <a:endParaRPr lang="zh-CN" altLang="en-US" sz="3600"/>
          </a:p>
          <a:p>
            <a:pPr>
              <a:lnSpc>
                <a:spcPct val="90000"/>
              </a:lnSpc>
            </a:pPr>
            <a:r>
              <a:rPr lang="zh-CN" altLang="en-US" sz="3600"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en-US" altLang="zh-CN" sz="3600">
                <a:latin typeface="华文仿宋" panose="02010600040101010101" pitchFamily="2" charset="-122"/>
                <a:ea typeface="华文仿宋" panose="02010600040101010101" pitchFamily="2" charset="-122"/>
              </a:rPr>
              <a:t>1</a:t>
            </a:r>
            <a:r>
              <a:rPr lang="zh-CN" altLang="en-US" sz="3600">
                <a:latin typeface="华文仿宋" panose="02010600040101010101" pitchFamily="2" charset="-122"/>
                <a:ea typeface="华文仿宋" panose="02010600040101010101" pitchFamily="2" charset="-122"/>
              </a:rPr>
              <a:t>）气球</a:t>
            </a:r>
            <a:endParaRPr lang="zh-CN" altLang="en-US" sz="360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600">
                <a:solidFill>
                  <a:srgbClr val="FF0000"/>
                </a:solidFill>
                <a:ea typeface="楷体_GB2312" pitchFamily="49" charset="-122"/>
              </a:rPr>
              <a:t>加热空气</a:t>
            </a:r>
            <a:r>
              <a:rPr lang="zh-CN" altLang="en-US" sz="3600">
                <a:ea typeface="楷体_GB2312" pitchFamily="49" charset="-122"/>
              </a:rPr>
              <a:t>使气球里空气的</a:t>
            </a:r>
            <a:r>
              <a:rPr lang="zh-CN" altLang="en-US" sz="3600" b="1">
                <a:solidFill>
                  <a:srgbClr val="FF0000"/>
                </a:solidFill>
                <a:ea typeface="楷体_GB2312" pitchFamily="49" charset="-122"/>
              </a:rPr>
              <a:t>密度变小</a:t>
            </a:r>
            <a:r>
              <a:rPr lang="zh-CN" altLang="en-US" sz="3600">
                <a:ea typeface="楷体_GB2312" pitchFamily="49" charset="-122"/>
              </a:rPr>
              <a:t>的方法，使它受到的重力小于浮力而升空。</a:t>
            </a:r>
            <a:br>
              <a:rPr lang="zh-CN" altLang="en-US" sz="3600">
                <a:ea typeface="楷体_GB2312" pitchFamily="49" charset="-122"/>
              </a:rPr>
            </a:br>
            <a:endParaRPr lang="zh-CN" altLang="en-US" sz="3600">
              <a:ea typeface="楷体_GB2312" pitchFamily="49" charset="-122"/>
            </a:endParaRPr>
          </a:p>
        </p:txBody>
      </p:sp>
    </p:spTree>
  </p:cSld>
  <p:clrMapOvr>
    <a:masterClrMapping/>
  </p:clrMapOvr>
  <p:transition>
    <p:wipe dir="u"/>
    <p:sndAc>
      <p:stSnd>
        <p:snd r:embed="rId4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03528 0.448694 C 0.602379 0.391462 0.599224 0.339217 0.595928 0.282756 C 0.595499 0.275264 0.59478 0.267581 0.594062 0.260089 C 0.592912 0.246648 0.590335 0.219948 0.590335 0.219948 C 0.589758 0.103377 0.590187 -0.013013 0.588468 -0.129593 C 0.588179 -0.146494 0.583446 -0.159744 0.579151 -0.174728 C 0.571691 -0.200846 0.577713 -0.212371 0.554623 -0.217556 C 0.540852 -0.216785 0.527083 -0.216594 0.51332 -0.21506 C 0.508445 -0.214487 0.487075 -0.201037 0.481482 -0.194898 C 0.472156 -0.184527 0.480184 -0.189322 0.470148 -0.184909 C 0.459962 -0.175691 0.448926 -0.166663 0.440178 -0.154758 C 0.438022 -0.151679 0.436732 -0.147647 0.434584 -0.144577 C 0.427266 -0.133625 0.425547 -0.132671 0.417659 -0.124598 C 0.414503 -0.111538 0.407761 -0.108851 0.400732 -0.099442 C 0.399443 -0.095982 0.398584 -0.092331 0.397006 -0.089262 C 0.395429 -0.086383 0.392702 -0.084847 0.391265 -0.081769 C 0.388258 -0.07543 0.38711 -0.067557 0.383814 -0.061607 C 0.380079 -0.054887 0.375495 -0.04912 0.372628 -0.041629 C 0.371331 -0.038177 0.370332 -0.034527 0.368754 -0.031448 C 0.363591 -0.021077 0.356132 -0.01244 0.351828 -0.001298 C 0.349961 0.004079 0.344797 0.019635 0.340642 0.026356 C 0.338923 0.029044 0.336627 0.030969 0.33505 0.033849 C 0.333471 0.036918 0.332902 0.04076 0.331323 0.043838 C 0.329746 0.046716 0.32716 0.048633 0.325442 0.051521 C 0.319271 0.063236 0.314827 0.077059 0.308656 0.089163 C 0.305789 0.100489 0.300486 0.109516 0.295612 0.119314 C 0.293456 0.123729 0.293166 0.129496 0.291878 0.13449 C 0.290449 0.140248 0.286715 0.144471 0.284278 0.149465 C 0.28299 0.151963 0.281271 0.15427 0.280552 0.157149 C 0.277248 0.170399 0.279834 0.162525 0.271226 0.179617 C 0.270944 0.180198 0.261908 0.204391 0.2599 0.209776 C 0.256167 0.219948 0.250293 0.228975 0.244841 0.23743 C 0.237522 0.248764 0.234226 0.262205 0.226047 0.272767 C 0.221892 0.283909 0.216299 0.290629 0.211136 0.300428 C 0.209559 0.303498 0.209129 0.30753 0.207411 0.310409 C 0.199803 0.323469 0.181595 0.347861 0.169831 0.355736 C 0.167535 0.35727 0.164668 0.35727 0.162232 0.358233 C 0.150328 0.363037 0.137276 0.371293 0.124802 0.373217 C 0.115475 0.374561 0.106008 0.374943 0.096541 0.375714 C 0.062267 0.373789 0.034304 0.378975 0.010207 0.345555 C 0.004755 0.316176 0.012503 0.352856 0.004614 0.328082 C -0.000689 0.311371 -0.002416 0.292546 -0.00672 0.275264 C -0.005141 0.209967 -0.00113 0.146969 -0.00113 0.081676" pathEditMode="relative" rAng="0" ptsTypes="ffffffffffffffffffffffffffffffffffffffffffA">
                                      <p:cBhvr>
                                        <p:cTn id="6" dur="3000" fill="hold"/>
                                        <p:tgtEl>
                                          <p:spTgt spid="1187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5" y="-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85800"/>
            <a:ext cx="4114800" cy="863600"/>
          </a:xfrm>
        </p:spPr>
        <p:txBody>
          <a:bodyPr/>
          <a:lstStyle/>
          <a:p>
            <a:r>
              <a:rPr lang="zh-CN" altLang="en-US">
                <a:ea typeface="黑体" panose="02010609060101010101" pitchFamily="2" charset="-122"/>
              </a:rPr>
              <a:t>热气球的简介</a:t>
            </a:r>
            <a:endParaRPr lang="zh-CN" altLang="en-US">
              <a:ea typeface="黑体" panose="02010609060101010101" pitchFamily="2" charset="-122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81000" y="1752600"/>
            <a:ext cx="830580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200" b="1">
                <a:latin typeface="楷体_GB2312" pitchFamily="49" charset="-122"/>
                <a:ea typeface="楷体_GB2312" pitchFamily="49" charset="-122"/>
              </a:rPr>
              <a:t>热气球运动在发达国家发展很快，世界各地的热气球已超过</a:t>
            </a:r>
            <a:r>
              <a:rPr lang="en-US" altLang="zh-CN" sz="2200" b="1">
                <a:latin typeface="楷体_GB2312" pitchFamily="49" charset="-122"/>
                <a:ea typeface="楷体_GB2312" pitchFamily="49" charset="-122"/>
              </a:rPr>
              <a:t>2000</a:t>
            </a:r>
            <a:r>
              <a:rPr lang="zh-CN" altLang="en-US" sz="2200" b="1">
                <a:latin typeface="楷体_GB2312" pitchFamily="49" charset="-122"/>
                <a:ea typeface="楷体_GB2312" pitchFamily="49" charset="-122"/>
              </a:rPr>
              <a:t>个，几乎每天都有比赛和活动。随着皮卡尔和琼斯驾驶</a:t>
            </a:r>
            <a:r>
              <a:rPr lang="zh-CN" altLang="en-US" sz="2200" b="1">
                <a:latin typeface="宋体" panose="02010600030101010101" pitchFamily="2" charset="-122"/>
                <a:ea typeface="楷体_GB2312" pitchFamily="49" charset="-122"/>
              </a:rPr>
              <a:t>“</a:t>
            </a:r>
            <a:r>
              <a:rPr lang="zh-CN" altLang="en-US" sz="2200" b="1">
                <a:latin typeface="楷体_GB2312" pitchFamily="49" charset="-122"/>
                <a:ea typeface="楷体_GB2312" pitchFamily="49" charset="-122"/>
              </a:rPr>
              <a:t>飞船三号</a:t>
            </a:r>
            <a:r>
              <a:rPr lang="zh-CN" altLang="en-US" sz="2200" b="1">
                <a:latin typeface="宋体" panose="02010600030101010101" pitchFamily="2" charset="-122"/>
                <a:ea typeface="楷体_GB2312" pitchFamily="49" charset="-122"/>
              </a:rPr>
              <a:t>”</a:t>
            </a:r>
            <a:r>
              <a:rPr lang="zh-CN" altLang="en-US" sz="2200" b="1">
                <a:latin typeface="楷体_GB2312" pitchFamily="49" charset="-122"/>
                <a:ea typeface="楷体_GB2312" pitchFamily="49" charset="-122"/>
              </a:rPr>
              <a:t>热气球，成功创造不间断环球一周飞行的世界记录。国际航空运动协会计划组织一项环球飞行比赛，首届赛事将于</a:t>
            </a:r>
            <a:r>
              <a:rPr lang="en-US" altLang="zh-CN" sz="2200" b="1">
                <a:latin typeface="楷体_GB2312" pitchFamily="49" charset="-122"/>
                <a:ea typeface="楷体_GB2312" pitchFamily="49" charset="-122"/>
              </a:rPr>
              <a:t>2002</a:t>
            </a:r>
            <a:r>
              <a:rPr lang="zh-CN" altLang="en-US" sz="2200" b="1">
                <a:latin typeface="楷体_GB2312" pitchFamily="49" charset="-122"/>
                <a:ea typeface="楷体_GB2312" pitchFamily="49" charset="-122"/>
              </a:rPr>
              <a:t>年举办，并计划以后每四年举办一次世界热气球环球飞行比赛。</a:t>
            </a:r>
            <a:endParaRPr lang="zh-CN" altLang="en-US" sz="2200" b="1">
              <a:latin typeface="楷体_GB2312" pitchFamily="49" charset="-122"/>
              <a:ea typeface="楷体_GB2312" pitchFamily="49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zh-CN" altLang="en-US" sz="2200" b="1">
                <a:latin typeface="楷体_GB2312" pitchFamily="49" charset="-122"/>
                <a:ea typeface="楷体_GB2312" pitchFamily="49" charset="-122"/>
              </a:rPr>
              <a:t>世界许多城市都定期举办热气球节，藉此推动旅游等相关产业，带动当地经济的发展。日本的佐贺市便是成功的典例，每年参加佐贺热气球节的热气球队超过百支，现场观看人数上百万。 </a:t>
            </a:r>
            <a:endParaRPr lang="zh-CN" altLang="en-US" sz="2200" b="1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2882" name="Picture 2" descr="图片2"/>
          <p:cNvPicPr>
            <a:picLocks noChangeAspect="1" noChangeArrowheads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438400" y="3886200"/>
            <a:ext cx="6202362" cy="2046288"/>
          </a:xfrm>
          <a:noFill/>
        </p:spPr>
      </p:pic>
      <p:sp>
        <p:nvSpPr>
          <p:cNvPr id="12288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990600"/>
            <a:ext cx="8147050" cy="2592388"/>
          </a:xfrm>
        </p:spPr>
        <p:txBody>
          <a:bodyPr>
            <a:normAutofit/>
          </a:bodyPr>
          <a:lstStyle/>
          <a:p>
            <a:r>
              <a:rPr lang="zh-CN" altLang="en-US" sz="3200">
                <a:latin typeface="华文仿宋" panose="02010600040101010101" pitchFamily="2" charset="-122"/>
                <a:ea typeface="华文仿宋" panose="02010600040101010101" pitchFamily="2" charset="-122"/>
                <a:sym typeface="Wingdings" panose="05000000000000000000" pitchFamily="2" charset="2"/>
              </a:rPr>
              <a:t>（</a:t>
            </a:r>
            <a:r>
              <a:rPr lang="en-US" altLang="zh-CN" sz="3200">
                <a:latin typeface="华文仿宋" panose="02010600040101010101" pitchFamily="2" charset="-122"/>
                <a:ea typeface="华文仿宋" panose="02010600040101010101" pitchFamily="2" charset="-122"/>
                <a:sym typeface="Wingdings" panose="05000000000000000000" pitchFamily="2" charset="2"/>
              </a:rPr>
              <a:t>2</a:t>
            </a:r>
            <a:r>
              <a:rPr lang="zh-CN" altLang="en-US" sz="3200">
                <a:latin typeface="华文仿宋" panose="02010600040101010101" pitchFamily="2" charset="-122"/>
                <a:ea typeface="华文仿宋" panose="02010600040101010101" pitchFamily="2" charset="-122"/>
                <a:sym typeface="Wingdings" panose="05000000000000000000" pitchFamily="2" charset="2"/>
              </a:rPr>
              <a:t>）飞艇</a:t>
            </a:r>
            <a:endParaRPr lang="zh-CN" altLang="en-US" sz="3200">
              <a:latin typeface="华文仿宋" panose="02010600040101010101" pitchFamily="2" charset="-122"/>
              <a:ea typeface="华文仿宋" panose="02010600040101010101" pitchFamily="2" charset="-122"/>
              <a:sym typeface="Wingdings" panose="05000000000000000000" pitchFamily="2" charset="2"/>
            </a:endParaRPr>
          </a:p>
          <a:p>
            <a:r>
              <a:rPr lang="zh-CN" altLang="en-US" sz="3200">
                <a:ea typeface="楷体_GB2312" pitchFamily="49" charset="-122"/>
              </a:rPr>
              <a:t>用充</a:t>
            </a:r>
            <a:r>
              <a:rPr lang="zh-CN" altLang="en-US" sz="3200" b="1">
                <a:solidFill>
                  <a:srgbClr val="FF0000"/>
                </a:solidFill>
                <a:ea typeface="楷体_GB2312" pitchFamily="49" charset="-122"/>
              </a:rPr>
              <a:t>密度小于空气</a:t>
            </a:r>
            <a:r>
              <a:rPr lang="zh-CN" altLang="en-US" sz="3200">
                <a:ea typeface="楷体_GB2312" pitchFamily="49" charset="-122"/>
              </a:rPr>
              <a:t>的气体的方法，使它受到的重力小于浮力而升空。</a:t>
            </a:r>
            <a:r>
              <a:rPr lang="zh-CN" altLang="en-US" sz="3200"/>
              <a:t> </a:t>
            </a:r>
            <a:br>
              <a:rPr lang="zh-CN" altLang="en-US" sz="3600"/>
            </a:br>
            <a:endParaRPr lang="zh-CN" altLang="en-US" sz="3600"/>
          </a:p>
        </p:txBody>
      </p:sp>
    </p:spTree>
  </p:cSld>
  <p:clrMapOvr>
    <a:masterClrMapping/>
  </p:clrMapOvr>
  <p:transition>
    <p:wedge/>
    <p:sndAc>
      <p:stSnd>
        <p:snd r:embed="rId4" name="voltag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667 0.4699 C 0.4158 0.42129 0.4158 0.37245 0.41424 0.32361 C 0.41372 0.31365 0.40955 0.30462 0.40712 0.2949 C 0.40452 0.28402 0.40278 0.2706 0.39983 0.26018 C 0.39323 0.23657 0.37848 0.2118 0.37379 0.18726 C 0.36962 0.16504 0.35764 0.14768 0.34514 0.13333 C 0.34167 0.12916 0.33993 0.12245 0.33559 0.1206 C 0.29723 0.10324 0.25209 0.09282 0.21181 0.09212 C 0.11181 0.09027 0.01164 0.09004 -0.0882 0.08865 C -0.104 0.08749 -0.11997 0.08703 -0.13594 0.08541 C -0.13976 0.08495 -0.14376 0.08287 -0.14775 0.0824 C -0.16355 0.07986 -0.19532 0.07615 -0.19532 0.07615 C -0.23646 0.06226 -0.28143 0.06111 -0.32379 0.05393 C -0.3448 0.04027 -0.37449 0.03032 -0.39775 0.02546 C -0.40487 0.02222 -0.41164 0.01759 -0.41928 0.01574 C -0.42709 0.01365 -0.44289 0.00949 -0.44289 0.00949 C -0.45313 0.003 -0.46407 -5.18519E-06 -0.47379 -0.00649 C -0.48021 -0.01065 -0.49289 -0.01899 -0.49289 -0.01899 C -0.5033 -0.03264 -0.51424 -0.04422 -0.52622 -0.05394 C -0.53664 -0.07292 -0.54966 -0.08843 -0.56199 -0.10487 C -0.56667 -0.11112 -0.57344 -0.11575 -0.57622 -0.12385 C -0.58629 -0.15047 -0.59688 -0.17408 -0.60244 -0.20325 C -0.60157 -0.21806 -0.60192 -0.23311 -0.60001 -0.24769 C -0.59949 -0.25139 -0.59653 -0.25371 -0.59532 -0.25718 C -0.58403 -0.28797 -0.57657 -0.29769 -0.55487 -0.31436 C -0.54671 -0.32061 -0.54202 -0.32778 -0.53334 -0.33334 C -0.5231 -0.34769 -0.51094 -0.34885 -0.49775 -0.35556 C -0.48889 -0.35996 -0.48039 -0.3676 -0.47171 -0.37153 C -0.43612 -0.38727 -0.39636 -0.39538 -0.35955 -0.40001 C -0.28334 -0.39885 -0.2073 -0.39862 -0.13108 -0.39676 C -0.11407 -0.3963 -0.09792 -0.38959 -0.08126 -0.38727 C -0.04914 -0.38288 -0.01754 -0.37663 0.01424 -0.37153 C 0.03629 -0.36413 0.05643 -0.35024 0.0783 -0.34283 C 0.08646 -0.33218 0.09393 -0.32431 0.10209 -0.31436 C 0.10643 -0.30926 0.11424 -0.29838 0.11424 -0.29838 C 0.11511 -0.29422 0.11511 -0.28959 0.11667 -0.28565 C 0.11927 -0.27894 0.12622 -0.26667 0.12622 -0.26667 C 0.13195 -0.24352 0.12969 -0.25417 0.13334 -0.23496 C 0.1323 -0.21274 0.13681 -0.18774 0.12848 -0.16829 C 0.12674 -0.16436 0.12327 -0.16227 0.12136 -0.1588 C 0.11459 -0.14723 0.10938 -0.13473 0.10209 -0.12385 C 0.09271 -0.10926 0.08195 -0.09769 0.07136 -0.08588 C 0.05625 -0.06876 0.07101 -0.0838 0.05938 -0.06667 C 0.05018 -0.05301 0.04011 -0.03889 0.0283 -0.02871 C 0.02344 -0.01829 0.00972 -5.18519E-06 -5E-06 -5.18519E-06" pathEditMode="relative" ptsTypes="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28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0" y="609600"/>
            <a:ext cx="3529013" cy="936625"/>
          </a:xfrm>
        </p:spPr>
        <p:txBody>
          <a:bodyPr/>
          <a:lstStyle/>
          <a:p>
            <a:pPr algn="l" fontAlgn="t">
              <a:spcBef>
                <a:spcPct val="20000"/>
              </a:spcBef>
            </a:pPr>
            <a:r>
              <a:rPr lang="zh-CN" altLang="en-US">
                <a:ea typeface="黑体" panose="02010609060101010101" pitchFamily="2" charset="-122"/>
              </a:rPr>
              <a:t>飞艇的简介</a:t>
            </a:r>
            <a:endParaRPr lang="zh-CN" altLang="en-US">
              <a:ea typeface="黑体" panose="02010609060101010101" pitchFamily="2" charset="-122"/>
            </a:endParaRPr>
          </a:p>
        </p:txBody>
      </p:sp>
      <p:sp>
        <p:nvSpPr>
          <p:cNvPr id="124931" name="Rectangle 4"/>
          <p:cNvSpPr>
            <a:spLocks noChangeArrowheads="1"/>
          </p:cNvSpPr>
          <p:nvPr/>
        </p:nvSpPr>
        <p:spPr bwMode="auto">
          <a:xfrm>
            <a:off x="827088" y="1773238"/>
            <a:ext cx="7561262" cy="386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25000"/>
              </a:lnSpc>
            </a:pPr>
            <a:r>
              <a:rPr lang="en-US" altLang="zh-CN" sz="22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2200" b="1">
                <a:latin typeface="楷体_GB2312" pitchFamily="49" charset="-122"/>
                <a:ea typeface="楷体_GB2312" pitchFamily="49" charset="-122"/>
              </a:rPr>
              <a:t>目前，飞艇被广泛应用于经济建设和社会服务领域，主要用来向地面交通困难的地区运送物资、人员，进行航空照相、探寻鱼群、森林防火、材积测定、交通指挥、电视转播、旅游观光等。</a:t>
            </a:r>
            <a:endParaRPr lang="zh-CN" altLang="en-US" sz="2200" b="1">
              <a:latin typeface="楷体_GB2312" pitchFamily="49" charset="-122"/>
              <a:ea typeface="楷体_GB2312" pitchFamily="49" charset="-122"/>
            </a:endParaRPr>
          </a:p>
          <a:p>
            <a:pPr algn="l">
              <a:lnSpc>
                <a:spcPct val="125000"/>
              </a:lnSpc>
            </a:pPr>
            <a:r>
              <a:rPr lang="zh-CN" altLang="en-US" sz="2200" b="1">
                <a:latin typeface="楷体_GB2312" pitchFamily="49" charset="-122"/>
                <a:ea typeface="楷体_GB2312" pitchFamily="49" charset="-122"/>
              </a:rPr>
              <a:t>    与其他航空器相比，飞艇具有四大特点：一是飞行平稳，操控性好，便于驾驶；二是安全性好，对起落场地要求低，可低空低速飞行；三是成本低廉，续航时间长，航程较远，有效载重量大；四是购置费、维护费、场地建设费、飞行费和训练费较低，运营成本远远低于其他航空器。</a:t>
            </a:r>
            <a:endParaRPr lang="zh-CN" altLang="en-US" sz="2200" b="1"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4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24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26979" name="Picture 5" descr="5b58a68fc5ac0ef2f11f36ff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5650" y="333375"/>
            <a:ext cx="5543550" cy="597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 descr="2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6732588" y="476250"/>
            <a:ext cx="2054225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1927" name="Picture 7" descr="21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39750" y="1889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8" name="Picture 8" descr="22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17500" y="1328738"/>
            <a:ext cx="86741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29" name="Picture 9" descr="23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290513" y="4221163"/>
            <a:ext cx="8497887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61925" y="2371090"/>
            <a:ext cx="6640195" cy="1176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0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工作原理：</a:t>
            </a:r>
            <a:r>
              <a:rPr lang="zh-CN" altLang="en-US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利用物体</a:t>
            </a:r>
            <a:r>
              <a:rPr lang="zh-CN" altLang="en-US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漂浮</a:t>
            </a:r>
            <a:r>
              <a:rPr lang="zh-CN" altLang="en-US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在液面上时</a:t>
            </a:r>
            <a:r>
              <a:rPr lang="zh-CN" altLang="en-US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浮力等于重力</a:t>
            </a:r>
            <a:r>
              <a:rPr lang="zh-CN" altLang="en-US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的原理制成的。</a:t>
            </a:r>
            <a:endParaRPr lang="zh-CN" altLang="en-US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61925" y="4847590"/>
            <a:ext cx="5958840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0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刻度特点：</a:t>
            </a:r>
            <a:r>
              <a:rPr lang="zh-CN" altLang="en-US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上小下大，刻度间隔不均匀。</a:t>
            </a:r>
            <a:endParaRPr lang="zh-CN" altLang="en-US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245" name="Picture 5" descr="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4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92" b="-11"/>
          <a:stretch>
            <a:fillRect/>
          </a:stretch>
        </p:blipFill>
        <p:spPr bwMode="auto">
          <a:xfrm>
            <a:off x="7216140" y="1748790"/>
            <a:ext cx="1334770" cy="4322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161925" y="3820795"/>
            <a:ext cx="703770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0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</a:t>
            </a:r>
            <a:r>
              <a:rPr lang="zh-CN" altLang="en-US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读数方法：</a:t>
            </a:r>
            <a:r>
              <a:rPr lang="zh-CN" altLang="en-US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静止时液面所对刻度乘以水的密度</a:t>
            </a:r>
            <a:endParaRPr lang="zh-CN" altLang="en-US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259253" y="1748713"/>
            <a:ext cx="6027738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zh-CN" altLang="en-US" sz="20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kern="0">
                <a:solidFill>
                  <a:srgbClr val="FF0000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用途：</a:t>
            </a:r>
            <a:r>
              <a:rPr lang="zh-CN" altLang="en-US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rPr>
              <a:t>一种可以直接测量液体密度的仪器。</a:t>
            </a:r>
            <a:endParaRPr lang="zh-CN" altLang="en-US" kern="0">
              <a:solidFill>
                <a:schemeClr val="tx1"/>
              </a:solidFill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020060" y="430530"/>
            <a:ext cx="1680845" cy="437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zh-CN" altLang="en-US" sz="24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密度计</a:t>
            </a:r>
            <a:endParaRPr lang="zh-CN" altLang="en-US" sz="2400" b="1" kern="0">
              <a:solidFill>
                <a:srgbClr val="FF0000"/>
              </a:solidFill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57926" y="430271"/>
            <a:ext cx="2270760" cy="437515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en-US" sz="2400">
                <a:latin typeface="Arial" panose="020b0604020202020204" pitchFamily="34" charset="0"/>
                <a:ea typeface="思源黑体 CN Medium" panose="020b0600000000000000" pitchFamily="34" charset="-122"/>
                <a:cs typeface="+mn-ea"/>
                <a:sym typeface="Arial" panose="020b0604020202020204" pitchFamily="34" charset="0"/>
              </a:rPr>
              <a:t>二、浮力的应用</a:t>
            </a:r>
            <a:endParaRPr lang="zh-CN" altLang="en-US" sz="2400">
              <a:latin typeface="Arial" panose="020b0604020202020204" pitchFamily="34" charset="0"/>
              <a:ea typeface="思源黑体 CN Medium" panose="020b06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  <p:bldP spid="10246" grpId="0"/>
      <p:bldP spid="102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ectangle 11"/>
          <p:cNvSpPr>
            <a:spLocks noChangeArrowheads="1"/>
          </p:cNvSpPr>
          <p:nvPr/>
        </p:nvSpPr>
        <p:spPr bwMode="auto">
          <a:xfrm>
            <a:off x="1428750" y="2674938"/>
            <a:ext cx="4976813" cy="6461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．浮力与重力的关系</a:t>
            </a:r>
            <a:endParaRPr kumimoji="1" lang="zh-CN" altLang="en-US" sz="3600" b="1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63"/>
          <p:cNvSpPr>
            <a:spLocks noRot="1" noChangeArrowheads="1"/>
          </p:cNvSpPr>
          <p:nvPr/>
        </p:nvSpPr>
        <p:spPr bwMode="white">
          <a:xfrm>
            <a:off x="828675" y="1503045"/>
            <a:ext cx="4886325" cy="5334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0" tIns="0" rIns="0" bIns="0" anchor="ctr"/>
          <a:lstStyle/>
          <a:p>
            <a:pPr>
              <a:defRPr/>
            </a:pPr>
            <a:r>
              <a:rPr kumimoji="1" lang="zh-CN" altLang="en-US" sz="40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一、物体的浮沉条件</a:t>
            </a:r>
            <a:endParaRPr kumimoji="1" lang="zh-CN" altLang="en-US" sz="4000" b="1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036" name="Rectangle 3"/>
          <p:cNvSpPr>
            <a:spLocks noChangeArrowheads="1"/>
          </p:cNvSpPr>
          <p:nvPr/>
        </p:nvSpPr>
        <p:spPr bwMode="auto">
          <a:xfrm>
            <a:off x="1428750" y="3814763"/>
            <a:ext cx="701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．物体密度与液体密度间的关系</a:t>
            </a:r>
            <a:endParaRPr kumimoji="1" lang="zh-CN" altLang="en-US" sz="3600" b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428750" y="5029200"/>
            <a:ext cx="4286250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．浮沉条件的讨论</a:t>
            </a:r>
            <a:endParaRPr kumimoji="1" lang="zh-CN" altLang="en-US" sz="3600" b="1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Group 126"/>
          <p:cNvGrpSpPr/>
          <p:nvPr/>
        </p:nvGrpSpPr>
        <p:grpSpPr>
          <a:xfrm>
            <a:off x="314325" y="1925146"/>
            <a:ext cx="8304530" cy="3922387"/>
            <a:chOff x="101" y="871"/>
            <a:chExt cx="6643" cy="3578"/>
          </a:xfrm>
        </p:grpSpPr>
        <p:sp>
          <p:nvSpPr>
            <p:cNvPr id="3" name="Rectangle 45"/>
            <p:cNvSpPr>
              <a:spLocks noChangeArrowheads="1"/>
            </p:cNvSpPr>
            <p:nvPr/>
          </p:nvSpPr>
          <p:spPr bwMode="auto">
            <a:xfrm>
              <a:off x="101" y="1677"/>
              <a:ext cx="1027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2100" kern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漂浮</a:t>
              </a:r>
              <a:endParaRPr lang="zh-CN" altLang="en-US" sz="21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" name="Rectangle 37"/>
            <p:cNvSpPr>
              <a:spLocks noChangeArrowheads="1"/>
            </p:cNvSpPr>
            <p:nvPr/>
          </p:nvSpPr>
          <p:spPr bwMode="auto">
            <a:xfrm>
              <a:off x="101" y="2163"/>
              <a:ext cx="1027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2100" kern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悬浮</a:t>
              </a:r>
              <a:endParaRPr lang="zh-CN" altLang="en-US" sz="21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Rectangle 29"/>
            <p:cNvSpPr>
              <a:spLocks noChangeArrowheads="1"/>
            </p:cNvSpPr>
            <p:nvPr/>
          </p:nvSpPr>
          <p:spPr bwMode="auto">
            <a:xfrm>
              <a:off x="101" y="3918"/>
              <a:ext cx="1027" cy="4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2100" kern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下沉</a:t>
              </a:r>
              <a:endParaRPr lang="zh-CN" altLang="en-US" sz="21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Rectangle 21"/>
            <p:cNvSpPr>
              <a:spLocks noChangeArrowheads="1"/>
            </p:cNvSpPr>
            <p:nvPr/>
          </p:nvSpPr>
          <p:spPr bwMode="auto">
            <a:xfrm>
              <a:off x="101" y="3325"/>
              <a:ext cx="1027" cy="4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sz="2100" kern="0">
                  <a:solidFill>
                    <a:schemeClr val="tx1"/>
                  </a:solidFill>
                  <a:latin typeface="Arial" panose="020b0604020202020204" pitchFamily="34" charset="0"/>
                  <a:ea typeface="思源黑体 CN Medium" panose="020b0600000000000000" pitchFamily="34" charset="-122"/>
                  <a:sym typeface="Arial" panose="020b0604020202020204" pitchFamily="34" charset="0"/>
                </a:rPr>
                <a:t>上浮</a:t>
              </a:r>
              <a:endParaRPr lang="zh-CN" altLang="en-US" sz="21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Rectangle 16"/>
            <p:cNvSpPr>
              <a:spLocks noChangeArrowheads="1"/>
            </p:cNvSpPr>
            <p:nvPr/>
          </p:nvSpPr>
          <p:spPr bwMode="auto">
            <a:xfrm>
              <a:off x="3050" y="1032"/>
              <a:ext cx="1588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l-GR" altLang="zh-CN" b="1" kern="0">
                  <a:solidFill>
                    <a:schemeClr val="tx1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Arial" panose="020b0604020202020204" pitchFamily="34" charset="0"/>
                </a:rPr>
                <a:t>ρ</a:t>
              </a:r>
              <a:r>
                <a:rPr lang="zh-CN" altLang="en-US" b="1" kern="0" baseline="-25000">
                  <a:solidFill>
                    <a:schemeClr val="tx1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Arial" panose="020b0604020202020204" pitchFamily="34" charset="0"/>
                </a:rPr>
                <a:t>液与</a:t>
              </a:r>
              <a:r>
                <a:rPr lang="el-GR" altLang="zh-CN" b="1" kern="0">
                  <a:solidFill>
                    <a:schemeClr val="tx1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Arial" panose="020b0604020202020204" pitchFamily="34" charset="0"/>
                </a:rPr>
                <a:t>ρ</a:t>
              </a:r>
              <a:r>
                <a:rPr lang="zh-CN" altLang="en-US" b="1" kern="0" baseline="-25000">
                  <a:solidFill>
                    <a:schemeClr val="tx1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Arial" panose="020b0604020202020204" pitchFamily="34" charset="0"/>
                </a:rPr>
                <a:t>物</a:t>
              </a:r>
              <a:endParaRPr lang="zh-CN" altLang="en-US" b="1" kern="0" baseline="-25000">
                <a:solidFill>
                  <a:schemeClr val="tx1"/>
                </a:solidFill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8" name="Rectangle 15"/>
            <p:cNvSpPr>
              <a:spLocks noChangeArrowheads="1"/>
            </p:cNvSpPr>
            <p:nvPr/>
          </p:nvSpPr>
          <p:spPr bwMode="auto">
            <a:xfrm>
              <a:off x="1949" y="1032"/>
              <a:ext cx="1382" cy="5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en-US" altLang="zh-CN" b="1" kern="0">
                  <a:solidFill>
                    <a:schemeClr val="tx1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Arial" panose="020b0604020202020204" pitchFamily="34" charset="0"/>
                </a:rPr>
                <a:t>F</a:t>
              </a:r>
              <a:r>
                <a:rPr lang="zh-CN" altLang="en-US" b="1" kern="0" baseline="-25000">
                  <a:solidFill>
                    <a:schemeClr val="tx1"/>
                  </a:solidFill>
                  <a:uFillTx/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Arial" panose="020b0604020202020204" pitchFamily="34" charset="0"/>
                </a:rPr>
                <a:t>浮</a:t>
              </a:r>
              <a:r>
                <a:rPr lang="zh-CN" altLang="en-US" b="1" kern="0">
                  <a:solidFill>
                    <a:schemeClr val="tx1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Arial" panose="020b0604020202020204" pitchFamily="34" charset="0"/>
                </a:rPr>
                <a:t>与</a:t>
              </a:r>
              <a:r>
                <a:rPr lang="en-US" altLang="zh-CN" b="1" kern="0">
                  <a:solidFill>
                    <a:schemeClr val="tx1"/>
                  </a:solidFill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Arial" panose="020b0604020202020204" pitchFamily="34" charset="0"/>
                </a:rPr>
                <a:t>G</a:t>
              </a:r>
              <a:r>
                <a:rPr lang="zh-CN" altLang="en-US" b="1" kern="0" baseline="-25000">
                  <a:solidFill>
                    <a:schemeClr val="tx1"/>
                  </a:solidFill>
                  <a:uFillTx/>
                  <a:latin typeface="华文中宋" panose="02010600040101010101" charset="-122"/>
                  <a:ea typeface="华文中宋" panose="02010600040101010101" charset="-122"/>
                  <a:cs typeface="华文中宋" panose="02010600040101010101" charset="-122"/>
                  <a:sym typeface="Arial" panose="020b0604020202020204" pitchFamily="34" charset="0"/>
                </a:rPr>
                <a:t>物</a:t>
              </a:r>
              <a:endParaRPr lang="zh-CN" altLang="en-US" b="1" kern="0" baseline="-2500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871" y="1084"/>
              <a:ext cx="1195" cy="4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r>
                <a:rPr lang="zh-CN" altLang="en-US" b="1" kern="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Arial" panose="020b0604020202020204" pitchFamily="34" charset="0"/>
                </a:rPr>
                <a:t>Ｆ</a:t>
              </a:r>
              <a:r>
                <a:rPr lang="zh-CN" altLang="en-US" b="1" kern="0" baseline="-25000">
                  <a:solidFill>
                    <a:schemeClr val="tx1"/>
                  </a:solidFill>
                  <a:latin typeface="黑体" panose="02010609060101010101" pitchFamily="2" charset="-122"/>
                  <a:ea typeface="黑体" panose="02010609060101010101" pitchFamily="2" charset="-122"/>
                  <a:sym typeface="Arial" panose="020b0604020202020204" pitchFamily="34" charset="0"/>
                </a:rPr>
                <a:t>合</a:t>
              </a:r>
              <a:endParaRPr lang="zh-CN" altLang="en-US" b="1" kern="0" baseline="-250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204" y="871"/>
              <a:ext cx="1027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Courier New" panose="02070309020205020404" pitchFamily="49" charset="0"/>
                <a:buChar char="o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600">
                  <a:solidFill>
                    <a:srgbClr val="7F7F7F"/>
                  </a:solidFill>
                  <a:latin typeface="Century Gothic" panose="020b0502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0"/>
                </a:spcBef>
                <a:buNone/>
                <a:defRPr/>
              </a:pPr>
              <a:endParaRPr lang="zh-CN" altLang="en-US" sz="2100" kern="0">
                <a:solidFill>
                  <a:schemeClr val="tx1"/>
                </a:solidFill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Line 69"/>
            <p:cNvSpPr>
              <a:spLocks noChangeShapeType="1"/>
            </p:cNvSpPr>
            <p:nvPr/>
          </p:nvSpPr>
          <p:spPr bwMode="auto">
            <a:xfrm flipV="1">
              <a:off x="101" y="871"/>
              <a:ext cx="6643" cy="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110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Line 70"/>
            <p:cNvSpPr>
              <a:spLocks noChangeShapeType="1"/>
            </p:cNvSpPr>
            <p:nvPr/>
          </p:nvSpPr>
          <p:spPr bwMode="auto">
            <a:xfrm>
              <a:off x="204" y="1620"/>
              <a:ext cx="6470" cy="1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110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Line 71"/>
            <p:cNvSpPr>
              <a:spLocks noChangeShapeType="1"/>
            </p:cNvSpPr>
            <p:nvPr/>
          </p:nvSpPr>
          <p:spPr bwMode="auto">
            <a:xfrm>
              <a:off x="205" y="2047"/>
              <a:ext cx="6539" cy="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110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Line 72"/>
            <p:cNvSpPr>
              <a:spLocks noChangeShapeType="1"/>
            </p:cNvSpPr>
            <p:nvPr/>
          </p:nvSpPr>
          <p:spPr bwMode="auto">
            <a:xfrm flipV="1">
              <a:off x="203" y="2570"/>
              <a:ext cx="6471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110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Line 73"/>
            <p:cNvSpPr>
              <a:spLocks noChangeShapeType="1"/>
            </p:cNvSpPr>
            <p:nvPr/>
          </p:nvSpPr>
          <p:spPr bwMode="auto">
            <a:xfrm flipV="1">
              <a:off x="203" y="3178"/>
              <a:ext cx="6501" cy="2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110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Line 76"/>
            <p:cNvSpPr>
              <a:spLocks noChangeShapeType="1"/>
            </p:cNvSpPr>
            <p:nvPr/>
          </p:nvSpPr>
          <p:spPr bwMode="auto">
            <a:xfrm>
              <a:off x="205" y="4326"/>
              <a:ext cx="6538" cy="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110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Line 77"/>
            <p:cNvSpPr>
              <a:spLocks noChangeShapeType="1"/>
            </p:cNvSpPr>
            <p:nvPr/>
          </p:nvSpPr>
          <p:spPr bwMode="auto">
            <a:xfrm flipH="1">
              <a:off x="203" y="871"/>
              <a:ext cx="1" cy="345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110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Line 78"/>
            <p:cNvSpPr>
              <a:spLocks noChangeShapeType="1"/>
            </p:cNvSpPr>
            <p:nvPr/>
          </p:nvSpPr>
          <p:spPr bwMode="auto">
            <a:xfrm>
              <a:off x="1074" y="989"/>
              <a:ext cx="1" cy="34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110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Line 79"/>
            <p:cNvSpPr>
              <a:spLocks noChangeShapeType="1"/>
            </p:cNvSpPr>
            <p:nvPr/>
          </p:nvSpPr>
          <p:spPr bwMode="auto">
            <a:xfrm>
              <a:off x="2048" y="871"/>
              <a:ext cx="17" cy="34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110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Line 80"/>
            <p:cNvSpPr>
              <a:spLocks noChangeShapeType="1"/>
            </p:cNvSpPr>
            <p:nvPr/>
          </p:nvSpPr>
          <p:spPr bwMode="auto">
            <a:xfrm>
              <a:off x="3331" y="871"/>
              <a:ext cx="1" cy="345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110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Line 85"/>
            <p:cNvSpPr>
              <a:spLocks noChangeShapeType="1"/>
            </p:cNvSpPr>
            <p:nvPr/>
          </p:nvSpPr>
          <p:spPr bwMode="auto">
            <a:xfrm flipH="1">
              <a:off x="6743" y="875"/>
              <a:ext cx="1" cy="345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 sz="1100" ker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2" name="Line 73"/>
          <p:cNvSpPr>
            <a:spLocks noChangeShapeType="1"/>
          </p:cNvSpPr>
          <p:nvPr/>
        </p:nvSpPr>
        <p:spPr bwMode="auto">
          <a:xfrm flipV="1">
            <a:off x="530225" y="5142230"/>
            <a:ext cx="8173720" cy="63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CN" altLang="en-US" sz="110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636270" y="3937000"/>
            <a:ext cx="6400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沉底</a:t>
            </a:r>
            <a:endParaRPr lang="zh-CN" altLang="en-US"/>
          </a:p>
        </p:txBody>
      </p:sp>
      <p:sp>
        <p:nvSpPr>
          <p:cNvPr id="22566" name="Rectangle 38"/>
          <p:cNvSpPr>
            <a:spLocks noChangeArrowheads="1"/>
          </p:cNvSpPr>
          <p:nvPr/>
        </p:nvSpPr>
        <p:spPr bwMode="auto">
          <a:xfrm>
            <a:off x="1532890" y="2805430"/>
            <a:ext cx="1089660" cy="36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CN" altLang="en-US" sz="2000" ker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Ｆ</a:t>
            </a:r>
            <a:r>
              <a:rPr lang="zh-CN" altLang="en-US" sz="2000" kern="0" baseline="-25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合</a:t>
            </a:r>
            <a:r>
              <a:rPr lang="zh-CN" altLang="en-US" sz="2000" ker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＝０</a:t>
            </a:r>
            <a:endParaRPr lang="zh-CN" altLang="en-US" sz="2000" ker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24" name="Line 80"/>
          <p:cNvSpPr>
            <a:spLocks noChangeShapeType="1"/>
          </p:cNvSpPr>
          <p:nvPr/>
        </p:nvSpPr>
        <p:spPr bwMode="auto">
          <a:xfrm flipH="1">
            <a:off x="7132955" y="1925320"/>
            <a:ext cx="12700" cy="383032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CN" altLang="en-US" sz="110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5" name="Line 80"/>
          <p:cNvSpPr>
            <a:spLocks noChangeShapeType="1"/>
          </p:cNvSpPr>
          <p:nvPr/>
        </p:nvSpPr>
        <p:spPr bwMode="auto">
          <a:xfrm flipH="1">
            <a:off x="5805805" y="1929130"/>
            <a:ext cx="13335" cy="378333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zh-CN" altLang="en-US" sz="1100" ker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Medium" panose="020b06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986145" y="2199005"/>
            <a:ext cx="110998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/>
              <a:t>V</a:t>
            </a:r>
            <a:r>
              <a:rPr lang="zh-CN" altLang="en-US" sz="2000" b="1" baseline="-25000">
                <a:solidFill>
                  <a:schemeClr val="tx1"/>
                </a:solidFill>
                <a:uFillTx/>
              </a:rPr>
              <a:t>排</a:t>
            </a:r>
            <a:r>
              <a:rPr lang="zh-CN" altLang="en-US" sz="2000" b="1"/>
              <a:t>与</a:t>
            </a:r>
            <a:r>
              <a:rPr lang="en-US" altLang="zh-CN" sz="2000" b="1"/>
              <a:t>V</a:t>
            </a:r>
            <a:r>
              <a:rPr lang="zh-CN" altLang="en-US" sz="2000" b="1" baseline="-25000">
                <a:solidFill>
                  <a:schemeClr val="tx1"/>
                </a:solidFill>
                <a:uFillTx/>
              </a:rPr>
              <a:t>物</a:t>
            </a:r>
            <a:endParaRPr lang="zh-CN" altLang="en-US" sz="2000" b="1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7327265" y="2171065"/>
            <a:ext cx="120396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>
                <a:latin typeface="黑体" panose="02010609060101010101" pitchFamily="2" charset="-122"/>
                <a:ea typeface="黑体" panose="02010609060101010101" pitchFamily="2" charset="-122"/>
              </a:rPr>
              <a:t>是否平衡</a:t>
            </a:r>
            <a:endParaRPr lang="zh-CN" altLang="en-US" sz="2000" b="1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cxnSp>
        <p:nvCxnSpPr>
          <p:cNvPr id="28" name="直接连接符 27"/>
          <p:cNvCxnSpPr>
            <a:stCxn id="17" idx="0"/>
          </p:cNvCxnSpPr>
          <p:nvPr/>
        </p:nvCxnSpPr>
        <p:spPr>
          <a:xfrm>
            <a:off x="443230" y="1925320"/>
            <a:ext cx="1004570" cy="81788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2747645" y="2805430"/>
            <a:ext cx="1574800" cy="36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CN" altLang="en-US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Ｆ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浮</a:t>
            </a:r>
            <a:r>
              <a:rPr lang="zh-CN" altLang="en-US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＝Ｇ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物</a:t>
            </a:r>
            <a:endParaRPr lang="zh-CN" altLang="en-US" kern="0" baseline="-2500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4330700" y="2807335"/>
            <a:ext cx="147510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l-GR" altLang="zh-CN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ρ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液</a:t>
            </a:r>
            <a:r>
              <a:rPr lang="zh-CN" altLang="en-US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＞</a:t>
            </a:r>
            <a:r>
              <a:rPr lang="el-GR" altLang="zh-CN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ρ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物</a:t>
            </a:r>
            <a:endParaRPr lang="zh-CN" altLang="en-US" kern="0" baseline="-2500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5986145" y="2832735"/>
            <a:ext cx="11087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</a:rPr>
              <a:t>V</a:t>
            </a:r>
            <a:r>
              <a:rPr lang="zh-CN" altLang="en-US" sz="2000" b="1" baseline="-25000">
                <a:solidFill>
                  <a:srgbClr val="FF0000"/>
                </a:solidFill>
                <a:uFillTx/>
              </a:rPr>
              <a:t>排</a:t>
            </a:r>
            <a:r>
              <a:rPr lang="zh-CN" altLang="en-US" sz="2000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  <a:r>
              <a:rPr lang="en-US" altLang="zh-CN" sz="2000" b="1">
                <a:solidFill>
                  <a:srgbClr val="FF0000"/>
                </a:solidFill>
              </a:rPr>
              <a:t>V</a:t>
            </a:r>
            <a:r>
              <a:rPr lang="zh-CN" altLang="en-US" sz="2000" b="1" baseline="-25000">
                <a:solidFill>
                  <a:srgbClr val="FF0000"/>
                </a:solidFill>
                <a:uFillTx/>
              </a:rPr>
              <a:t>物</a:t>
            </a:r>
            <a:endParaRPr lang="zh-CN" altLang="en-US" sz="2000" b="1" baseline="-25000">
              <a:solidFill>
                <a:srgbClr val="FF0000"/>
              </a:solidFill>
              <a:uFillTx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7715885" y="2887980"/>
            <a:ext cx="4127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是</a:t>
            </a:r>
            <a:endParaRPr lang="zh-CN" altLang="en-US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1" name="Rectangle 38"/>
          <p:cNvSpPr>
            <a:spLocks noChangeArrowheads="1"/>
          </p:cNvSpPr>
          <p:nvPr/>
        </p:nvSpPr>
        <p:spPr bwMode="auto">
          <a:xfrm>
            <a:off x="1461770" y="3426460"/>
            <a:ext cx="1232535" cy="36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CN" altLang="en-US" sz="2000" ker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Ｆ</a:t>
            </a:r>
            <a:r>
              <a:rPr lang="zh-CN" altLang="en-US" sz="2000" kern="0" baseline="-25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合</a:t>
            </a:r>
            <a:r>
              <a:rPr lang="zh-CN" altLang="en-US" sz="2000" ker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＝０</a:t>
            </a:r>
            <a:endParaRPr lang="zh-CN" altLang="en-US" sz="2000" ker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32" name="Rectangle 47"/>
          <p:cNvSpPr>
            <a:spLocks noChangeArrowheads="1"/>
          </p:cNvSpPr>
          <p:nvPr/>
        </p:nvSpPr>
        <p:spPr bwMode="auto">
          <a:xfrm>
            <a:off x="2759710" y="3343275"/>
            <a:ext cx="1551305" cy="36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CN" altLang="en-US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Ｆ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浮</a:t>
            </a:r>
            <a:r>
              <a:rPr lang="zh-CN" altLang="en-US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＝Ｇ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物</a:t>
            </a:r>
            <a:endParaRPr lang="zh-CN" altLang="en-US" kern="0" baseline="-2500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33" name="Rectangle 24"/>
          <p:cNvSpPr>
            <a:spLocks noChangeArrowheads="1"/>
          </p:cNvSpPr>
          <p:nvPr/>
        </p:nvSpPr>
        <p:spPr bwMode="auto">
          <a:xfrm>
            <a:off x="4353560" y="3343275"/>
            <a:ext cx="147510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l-GR" altLang="zh-CN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ρ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液</a:t>
            </a:r>
            <a:r>
              <a:rPr lang="zh-CN" altLang="en-US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＝</a:t>
            </a:r>
            <a:r>
              <a:rPr lang="el-GR" altLang="zh-CN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ρ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物</a:t>
            </a:r>
            <a:endParaRPr lang="zh-CN" altLang="en-US" kern="0" baseline="-2500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5986145" y="3324860"/>
            <a:ext cx="11087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</a:rPr>
              <a:t>V</a:t>
            </a:r>
            <a:r>
              <a:rPr lang="zh-CN" altLang="en-US" sz="2000" b="1" baseline="-25000">
                <a:solidFill>
                  <a:srgbClr val="FF0000"/>
                </a:solidFill>
                <a:uFillTx/>
              </a:rPr>
              <a:t>排</a:t>
            </a:r>
            <a:r>
              <a:rPr lang="zh-CN" altLang="en-US" sz="20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</a:rPr>
              <a:t>V</a:t>
            </a:r>
            <a:r>
              <a:rPr lang="zh-CN" altLang="en-US" sz="2000" b="1" baseline="-25000">
                <a:solidFill>
                  <a:srgbClr val="FF0000"/>
                </a:solidFill>
                <a:uFillTx/>
              </a:rPr>
              <a:t>物</a:t>
            </a:r>
            <a:endParaRPr lang="zh-CN" altLang="en-US" sz="2000" b="1" baseline="-25000">
              <a:solidFill>
                <a:srgbClr val="FF0000"/>
              </a:solidFill>
              <a:uFillTx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7715885" y="3324860"/>
            <a:ext cx="4127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是</a:t>
            </a:r>
            <a:endParaRPr lang="zh-CN" altLang="en-US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1447800" y="4091305"/>
            <a:ext cx="1259840" cy="362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CN" altLang="en-US" sz="2000" ker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Ｆ</a:t>
            </a:r>
            <a:r>
              <a:rPr lang="zh-CN" altLang="en-US" sz="2000" kern="0" baseline="-2500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合</a:t>
            </a:r>
            <a:r>
              <a:rPr lang="zh-CN" altLang="en-US" sz="2000" kern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＝０</a:t>
            </a:r>
            <a:endParaRPr lang="zh-CN" altLang="en-US" sz="2000" kern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37" name="Rectangle 47"/>
          <p:cNvSpPr>
            <a:spLocks noChangeArrowheads="1"/>
          </p:cNvSpPr>
          <p:nvPr/>
        </p:nvSpPr>
        <p:spPr bwMode="auto">
          <a:xfrm>
            <a:off x="2802255" y="3937000"/>
            <a:ext cx="1551305" cy="36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CN" altLang="en-US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Ｆ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浮</a:t>
            </a:r>
            <a:r>
              <a:rPr lang="zh-CN" altLang="en-US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  <a:r>
              <a:rPr lang="zh-CN" altLang="en-US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Ｇ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物</a:t>
            </a:r>
            <a:endParaRPr lang="zh-CN" altLang="en-US" kern="0" baseline="-2500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39" name="Rectangle 24"/>
          <p:cNvSpPr>
            <a:spLocks noChangeArrowheads="1"/>
          </p:cNvSpPr>
          <p:nvPr/>
        </p:nvSpPr>
        <p:spPr bwMode="auto">
          <a:xfrm>
            <a:off x="4353560" y="3943350"/>
            <a:ext cx="147510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l-GR" altLang="zh-CN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ρ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液</a:t>
            </a:r>
            <a:r>
              <a:rPr lang="zh-CN" altLang="en-US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  <a:r>
              <a:rPr lang="el-GR" altLang="zh-CN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ρ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物</a:t>
            </a:r>
            <a:endParaRPr lang="zh-CN" altLang="en-US" kern="0" baseline="-2500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5986145" y="3943350"/>
            <a:ext cx="11087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</a:rPr>
              <a:t>V</a:t>
            </a:r>
            <a:r>
              <a:rPr lang="zh-CN" altLang="en-US" sz="2000" b="1" baseline="-25000">
                <a:solidFill>
                  <a:srgbClr val="FF0000"/>
                </a:solidFill>
                <a:uFillTx/>
              </a:rPr>
              <a:t>排</a:t>
            </a:r>
            <a:r>
              <a:rPr lang="zh-CN" altLang="en-US" sz="20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＝</a:t>
            </a:r>
            <a:r>
              <a:rPr lang="en-US" altLang="zh-CN" sz="2000" b="1">
                <a:solidFill>
                  <a:srgbClr val="FF0000"/>
                </a:solidFill>
              </a:rPr>
              <a:t>V</a:t>
            </a:r>
            <a:r>
              <a:rPr lang="zh-CN" altLang="en-US" sz="2000" b="1" baseline="-25000">
                <a:solidFill>
                  <a:srgbClr val="FF0000"/>
                </a:solidFill>
                <a:uFillTx/>
              </a:rPr>
              <a:t>物</a:t>
            </a:r>
            <a:endParaRPr lang="zh-CN" altLang="en-US" sz="2000" b="1" baseline="-25000">
              <a:solidFill>
                <a:srgbClr val="FF0000"/>
              </a:solidFill>
              <a:uFillTx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7649845" y="3932555"/>
            <a:ext cx="4127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是</a:t>
            </a:r>
            <a:endParaRPr lang="zh-CN" altLang="en-US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1573530" y="4683760"/>
            <a:ext cx="1195705" cy="58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None/>
              <a:defRPr/>
            </a:pPr>
            <a:r>
              <a:rPr lang="zh-CN" altLang="en-US" sz="1800" kern="0">
                <a:solidFill>
                  <a:srgbClr val="FF330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竖直</a:t>
            </a:r>
            <a:r>
              <a:rPr lang="zh-CN" altLang="en-US" sz="18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向上</a:t>
            </a:r>
            <a:endParaRPr lang="zh-CN" altLang="en-US" sz="1800" kern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42" name="Rectangle 47"/>
          <p:cNvSpPr>
            <a:spLocks noChangeArrowheads="1"/>
          </p:cNvSpPr>
          <p:nvPr/>
        </p:nvSpPr>
        <p:spPr bwMode="auto">
          <a:xfrm>
            <a:off x="2802255" y="4655820"/>
            <a:ext cx="1551305" cy="36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CN" altLang="en-US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Ｆ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浮</a:t>
            </a:r>
            <a:r>
              <a:rPr lang="zh-CN" altLang="en-US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＞</a:t>
            </a:r>
            <a:r>
              <a:rPr lang="zh-CN" altLang="en-US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Ｇ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物</a:t>
            </a:r>
            <a:endParaRPr lang="zh-CN" altLang="en-US" kern="0" baseline="-2500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43" name="Rectangle 24"/>
          <p:cNvSpPr>
            <a:spLocks noChangeArrowheads="1"/>
          </p:cNvSpPr>
          <p:nvPr/>
        </p:nvSpPr>
        <p:spPr bwMode="auto">
          <a:xfrm>
            <a:off x="4353560" y="4683760"/>
            <a:ext cx="147510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l-GR" altLang="zh-CN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ρ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液</a:t>
            </a:r>
            <a:r>
              <a:rPr lang="zh-CN" altLang="en-US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＞</a:t>
            </a:r>
            <a:r>
              <a:rPr lang="el-GR" altLang="zh-CN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ρ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物</a:t>
            </a:r>
            <a:endParaRPr lang="zh-CN" altLang="en-US" kern="0" baseline="-2500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986145" y="4638675"/>
            <a:ext cx="11087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</a:rPr>
              <a:t>V</a:t>
            </a:r>
            <a:r>
              <a:rPr lang="zh-CN" altLang="en-US" sz="2000" b="1" baseline="-25000">
                <a:solidFill>
                  <a:srgbClr val="FF0000"/>
                </a:solidFill>
                <a:uFillTx/>
              </a:rPr>
              <a:t>排</a:t>
            </a:r>
            <a:r>
              <a:rPr lang="zh-CN" altLang="en-US" sz="2000" kern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≦</a:t>
            </a:r>
            <a:r>
              <a:rPr lang="en-US" altLang="zh-CN" sz="2000" b="1">
                <a:solidFill>
                  <a:srgbClr val="FF0000"/>
                </a:solidFill>
              </a:rPr>
              <a:t>V</a:t>
            </a:r>
            <a:r>
              <a:rPr lang="zh-CN" altLang="en-US" sz="2000" b="1" baseline="-25000">
                <a:solidFill>
                  <a:srgbClr val="FF0000"/>
                </a:solidFill>
                <a:uFillTx/>
              </a:rPr>
              <a:t>物</a:t>
            </a:r>
            <a:endParaRPr lang="zh-CN" altLang="en-US" sz="2000" b="1" baseline="-25000">
              <a:solidFill>
                <a:srgbClr val="FF0000"/>
              </a:solidFill>
              <a:uFillTx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649845" y="4638675"/>
            <a:ext cx="4127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否</a:t>
            </a:r>
            <a:endParaRPr lang="zh-CN" altLang="en-US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46" name="Rectangle 22"/>
          <p:cNvSpPr>
            <a:spLocks noChangeArrowheads="1"/>
          </p:cNvSpPr>
          <p:nvPr/>
        </p:nvSpPr>
        <p:spPr bwMode="auto">
          <a:xfrm>
            <a:off x="1551940" y="5265420"/>
            <a:ext cx="1195705" cy="581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None/>
              <a:defRPr/>
            </a:pPr>
            <a:r>
              <a:rPr lang="zh-CN" altLang="en-US" sz="1800" kern="0">
                <a:solidFill>
                  <a:srgbClr val="FF3300"/>
                </a:solidFill>
                <a:uFillTx/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竖直</a:t>
            </a:r>
            <a:r>
              <a:rPr lang="zh-CN" altLang="en-US" sz="18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向下</a:t>
            </a:r>
            <a:endParaRPr lang="zh-CN" altLang="en-US" sz="1800" kern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47" name="Rectangle 47"/>
          <p:cNvSpPr>
            <a:spLocks noChangeArrowheads="1"/>
          </p:cNvSpPr>
          <p:nvPr/>
        </p:nvSpPr>
        <p:spPr bwMode="auto">
          <a:xfrm>
            <a:off x="2802255" y="5265420"/>
            <a:ext cx="1551305" cy="36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CN" altLang="en-US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Ｆ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浮</a:t>
            </a:r>
            <a:r>
              <a:rPr lang="zh-CN" altLang="en-US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  <a:r>
              <a:rPr lang="zh-CN" altLang="en-US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Ｇ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物</a:t>
            </a:r>
            <a:endParaRPr lang="zh-CN" altLang="en-US" kern="0" baseline="-2500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48" name="Rectangle 24"/>
          <p:cNvSpPr>
            <a:spLocks noChangeArrowheads="1"/>
          </p:cNvSpPr>
          <p:nvPr/>
        </p:nvSpPr>
        <p:spPr bwMode="auto">
          <a:xfrm>
            <a:off x="4344035" y="5265420"/>
            <a:ext cx="147510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el-GR" altLang="zh-CN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ρ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液</a:t>
            </a:r>
            <a:r>
              <a:rPr lang="zh-CN" altLang="en-US" kern="0">
                <a:solidFill>
                  <a:srgbClr val="FF0000"/>
                </a:solidFill>
                <a:ea typeface="思源黑体 CN Medium" panose="020b0600000000000000" pitchFamily="34" charset="-122"/>
                <a:sym typeface="Arial" panose="020b0604020202020204" pitchFamily="34" charset="0"/>
              </a:rPr>
              <a:t>＜</a:t>
            </a:r>
            <a:r>
              <a:rPr lang="el-GR" altLang="zh-CN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ρ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物</a:t>
            </a:r>
            <a:endParaRPr lang="zh-CN" altLang="en-US" kern="0" baseline="-2500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5986145" y="5289550"/>
            <a:ext cx="1108710" cy="398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000" b="1">
                <a:solidFill>
                  <a:srgbClr val="FF0000"/>
                </a:solidFill>
              </a:rPr>
              <a:t>V</a:t>
            </a:r>
            <a:r>
              <a:rPr lang="zh-CN" altLang="en-US" sz="2000" b="1" baseline="-25000">
                <a:solidFill>
                  <a:srgbClr val="FF0000"/>
                </a:solidFill>
                <a:uFillTx/>
              </a:rPr>
              <a:t>排</a:t>
            </a:r>
            <a:r>
              <a:rPr lang="zh-CN" altLang="en-US" sz="2000" kern="0">
                <a:solidFill>
                  <a:srgbClr val="FF0000"/>
                </a:solidFill>
                <a:latin typeface="宋体" panose="02010600030101010101" pitchFamily="2" charset="-122"/>
                <a:sym typeface="Arial" panose="020b0604020202020204" pitchFamily="34" charset="0"/>
              </a:rPr>
              <a:t>≦</a:t>
            </a:r>
            <a:r>
              <a:rPr lang="en-US" altLang="zh-CN" sz="2000" b="1">
                <a:solidFill>
                  <a:srgbClr val="FF0000"/>
                </a:solidFill>
              </a:rPr>
              <a:t>V</a:t>
            </a:r>
            <a:r>
              <a:rPr lang="zh-CN" altLang="en-US" sz="2000" b="1" baseline="-25000">
                <a:solidFill>
                  <a:srgbClr val="FF0000"/>
                </a:solidFill>
                <a:uFillTx/>
              </a:rPr>
              <a:t>物</a:t>
            </a:r>
            <a:endParaRPr lang="zh-CN" altLang="en-US" sz="2000" b="1" baseline="-25000">
              <a:solidFill>
                <a:srgbClr val="FF0000"/>
              </a:solidFill>
              <a:uFillTx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7649845" y="5259070"/>
            <a:ext cx="4127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否</a:t>
            </a:r>
            <a:endParaRPr lang="zh-CN" altLang="en-US" b="1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912495" y="594360"/>
            <a:ext cx="15601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/>
              <a:t>重点一</a:t>
            </a:r>
            <a:endParaRPr lang="zh-CN" altLang="en-US" sz="3600" b="1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3" dur="80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4" dur="80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80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0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2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3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80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9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0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80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6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7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80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6" grpId="0"/>
      <p:bldP spid="27" grpId="0"/>
      <p:bldP spid="22566" grpId="0"/>
      <p:bldP spid="22575" grpId="0"/>
      <p:bldP spid="22552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  <p:bldP spid="22550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文本框 50"/>
          <p:cNvSpPr txBox="1"/>
          <p:nvPr/>
        </p:nvSpPr>
        <p:spPr>
          <a:xfrm>
            <a:off x="669925" y="409575"/>
            <a:ext cx="156019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/>
              <a:t>重点二</a:t>
            </a:r>
            <a:endParaRPr lang="zh-CN" altLang="en-US" sz="3600" b="1"/>
          </a:p>
        </p:txBody>
      </p:sp>
      <p:sp>
        <p:nvSpPr>
          <p:cNvPr id="2" name="文本框 1"/>
          <p:cNvSpPr txBox="1"/>
          <p:nvPr/>
        </p:nvSpPr>
        <p:spPr>
          <a:xfrm>
            <a:off x="267970" y="1383030"/>
            <a:ext cx="83985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1.</a:t>
            </a:r>
            <a:r>
              <a:rPr lang="zh-CN" altLang="en-US" sz="2000" b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做题技巧：物体排开水的体积每变化1</a:t>
            </a:r>
            <a:r>
              <a:rPr lang="en-US" altLang="zh-CN" sz="2000" b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00cm</a:t>
            </a:r>
            <a:r>
              <a:rPr lang="en-US" altLang="zh-CN" sz="2400" b="1" baseline="30000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3</a:t>
            </a:r>
            <a:r>
              <a:rPr lang="en-US" altLang="zh-CN" sz="2400" b="1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,</a:t>
            </a:r>
            <a:r>
              <a:rPr lang="zh-CN" altLang="en-US" sz="2400" b="1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物体受到的浮力变化</a:t>
            </a:r>
            <a:r>
              <a:rPr lang="en-US" altLang="zh-CN" sz="2400" b="1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1N</a:t>
            </a:r>
            <a:r>
              <a:rPr lang="zh-CN" altLang="en-US" sz="2400" b="1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。（</a:t>
            </a:r>
            <a:r>
              <a:rPr lang="en-US" altLang="zh-CN" sz="2400" b="1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g=10N/Kg</a:t>
            </a:r>
            <a:r>
              <a:rPr lang="zh-CN" altLang="en-US" sz="2400" b="1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）</a:t>
            </a:r>
            <a:endParaRPr lang="zh-CN" altLang="en-US" sz="2400" b="1">
              <a:solidFill>
                <a:schemeClr val="tx1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7970" y="2375535"/>
            <a:ext cx="1666240" cy="368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/>
              <a:t>2.</a:t>
            </a:r>
            <a:r>
              <a:rPr lang="zh-CN" altLang="en-US"/>
              <a:t>浮力变化量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7970" y="2983230"/>
            <a:ext cx="839851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1.</a:t>
            </a:r>
            <a:r>
              <a:rPr lang="zh-CN" altLang="en-US" sz="2400" b="1"/>
              <a:t>）有关浮力的受力分析时，物体重力往往不变；浮力变化量等于除重力外其他力的变化量。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Δ</a:t>
            </a:r>
            <a:r>
              <a:rPr 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浮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＝</a:t>
            </a:r>
            <a:r>
              <a:rPr lang="en-US" sz="2800" b="1" err="1">
                <a:solidFill>
                  <a:srgbClr val="FF0000"/>
                </a:solidFill>
                <a:latin typeface="宋体" panose="02010600030101010101" pitchFamily="2" charset="-122"/>
                <a:cs typeface="华文楷体" panose="02010600040101010101" pitchFamily="2" charset="-122"/>
                <a:sym typeface="+mn-ea"/>
              </a:rPr>
              <a:t>Δ</a:t>
            </a:r>
            <a:r>
              <a:rPr lang="en-US" sz="2800" b="1" err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F</a:t>
            </a:r>
            <a:endParaRPr lang="zh-CN" altLang="en-US" sz="2800" b="1" baseline="-25000" err="1">
              <a:solidFill>
                <a:srgbClr val="FF0000"/>
              </a:solidFill>
              <a:uFillTx/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67970" y="4064635"/>
            <a:ext cx="83985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2.</a:t>
            </a:r>
            <a:r>
              <a:rPr lang="zh-CN" altLang="en-US" sz="2400" b="1"/>
              <a:t>）当液体的</a:t>
            </a:r>
            <a:r>
              <a:rPr lang="zh-CN" altLang="en-US" sz="2400" b="1">
                <a:solidFill>
                  <a:srgbClr val="FF0000"/>
                </a:solidFill>
              </a:rPr>
              <a:t>密度不变</a:t>
            </a:r>
            <a:r>
              <a:rPr lang="zh-CN" altLang="en-US" sz="2400" b="1"/>
              <a:t>时，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Δ</a:t>
            </a:r>
            <a:r>
              <a:rPr 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F</a:t>
            </a:r>
            <a:r>
              <a:rPr lang="zh-CN" altLang="en-US" sz="2400" b="1" baseline="-25000">
                <a:solidFill>
                  <a:srgbClr val="FF0000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浮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＝</a:t>
            </a:r>
            <a:r>
              <a:rPr lang="el-GR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ρ</a:t>
            </a:r>
            <a:r>
              <a:rPr lang="zh-CN" altLang="en-US" sz="2400" b="1" baseline="-25000">
                <a:solidFill>
                  <a:srgbClr val="FF0000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液</a:t>
            </a:r>
            <a:r>
              <a:rPr lang="en-US" sz="2400" b="1" err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g</a:t>
            </a:r>
            <a:r>
              <a:rPr lang="en-US" sz="2400" b="1" err="1">
                <a:solidFill>
                  <a:srgbClr val="FF0000"/>
                </a:solidFill>
                <a:latin typeface="宋体" panose="02010600030101010101" pitchFamily="2" charset="-122"/>
                <a:cs typeface="华文楷体" panose="02010600040101010101" pitchFamily="2" charset="-122"/>
                <a:sym typeface="+mn-ea"/>
              </a:rPr>
              <a:t>Δ</a:t>
            </a:r>
            <a:r>
              <a:rPr lang="en-US" sz="2400" b="1" err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V</a:t>
            </a:r>
            <a:r>
              <a:rPr lang="zh-CN" altLang="en-US" sz="2400" b="1" baseline="-25000">
                <a:solidFill>
                  <a:srgbClr val="FF0000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排</a:t>
            </a:r>
            <a:endParaRPr lang="zh-CN" altLang="en-US" sz="2400" b="1"/>
          </a:p>
        </p:txBody>
      </p:sp>
      <p:sp>
        <p:nvSpPr>
          <p:cNvPr id="7" name="文本框 6"/>
          <p:cNvSpPr txBox="1"/>
          <p:nvPr/>
        </p:nvSpPr>
        <p:spPr>
          <a:xfrm>
            <a:off x="267970" y="4634230"/>
            <a:ext cx="799973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3.</a:t>
            </a:r>
            <a:r>
              <a:rPr lang="zh-CN" altLang="en-US" sz="2400" b="1"/>
              <a:t>）</a:t>
            </a:r>
            <a:r>
              <a:rPr lang="zh-CN" altLang="en-US" sz="2400" b="1">
                <a:solidFill>
                  <a:srgbClr val="FF0000"/>
                </a:solidFill>
              </a:rPr>
              <a:t>同一物体</a:t>
            </a:r>
            <a:r>
              <a:rPr lang="zh-CN" altLang="en-US" sz="2400" b="1"/>
              <a:t>在不同液体中</a:t>
            </a:r>
            <a:r>
              <a:rPr lang="zh-CN" altLang="en-US" sz="2400" b="1">
                <a:solidFill>
                  <a:srgbClr val="FF0000"/>
                </a:solidFill>
              </a:rPr>
              <a:t>浸没</a:t>
            </a:r>
            <a:r>
              <a:rPr lang="zh-CN" altLang="en-US" sz="2400" b="1"/>
              <a:t>时，受到的浮力变化量为</a:t>
            </a:r>
            <a:r>
              <a:rPr lang="zh-CN" altLang="en-US" sz="2400" b="1">
                <a:solidFill>
                  <a:srgbClr val="FF0000"/>
                </a:solidFill>
                <a:latin typeface="宋体" panose="02010600030101010101" pitchFamily="2" charset="-122"/>
              </a:rPr>
              <a:t>Δ</a:t>
            </a:r>
            <a:r>
              <a:rPr 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F</a:t>
            </a:r>
            <a:r>
              <a:rPr lang="zh-CN" altLang="en-US" sz="2400" b="1" baseline="-25000">
                <a:solidFill>
                  <a:srgbClr val="FF0000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浮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＝</a:t>
            </a:r>
            <a:r>
              <a:rPr lang="en-US" sz="2400" b="1" err="1">
                <a:solidFill>
                  <a:srgbClr val="FF0000"/>
                </a:solidFill>
                <a:latin typeface="宋体" panose="02010600030101010101" pitchFamily="2" charset="-122"/>
                <a:cs typeface="华文楷体" panose="02010600040101010101" pitchFamily="2" charset="-122"/>
                <a:sym typeface="+mn-ea"/>
              </a:rPr>
              <a:t>Δ</a:t>
            </a:r>
            <a:r>
              <a:rPr lang="el-GR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ρ</a:t>
            </a:r>
            <a:r>
              <a:rPr lang="zh-CN" altLang="en-US" sz="2400" b="1" baseline="-25000">
                <a:solidFill>
                  <a:srgbClr val="FF0000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液</a:t>
            </a:r>
            <a:r>
              <a:rPr lang="en-US" sz="2400" b="1" err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gV</a:t>
            </a:r>
            <a:r>
              <a:rPr lang="zh-CN" altLang="en-US" sz="2400" b="1" baseline="-25000">
                <a:solidFill>
                  <a:srgbClr val="FF0000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排</a:t>
            </a:r>
            <a:endParaRPr lang="zh-CN" altLang="en-US" sz="2400" b="1"/>
          </a:p>
        </p:txBody>
      </p:sp>
      <p:sp>
        <p:nvSpPr>
          <p:cNvPr id="8" name="文本框 7"/>
          <p:cNvSpPr txBox="1"/>
          <p:nvPr/>
        </p:nvSpPr>
        <p:spPr>
          <a:xfrm>
            <a:off x="267970" y="5631180"/>
            <a:ext cx="7999730" cy="891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4.</a:t>
            </a:r>
            <a:r>
              <a:rPr lang="zh-CN" altLang="en-US" sz="2400" b="1"/>
              <a:t>）</a:t>
            </a:r>
            <a:r>
              <a:rPr lang="zh-CN" altLang="en-US" sz="2400" b="1">
                <a:solidFill>
                  <a:srgbClr val="FF0000"/>
                </a:solidFill>
              </a:rPr>
              <a:t>柱形容器</a:t>
            </a:r>
            <a:r>
              <a:rPr lang="zh-CN" altLang="en-US" sz="2400" b="1"/>
              <a:t>内，物体受到的浮力的变化量等于液体对底部的 压力的变化量，即</a:t>
            </a:r>
            <a:r>
              <a:rPr lang="zh-CN" altLang="en-US" sz="2800" b="1">
                <a:solidFill>
                  <a:srgbClr val="FF0000"/>
                </a:solidFill>
                <a:latin typeface="宋体" panose="02010600030101010101" pitchFamily="2" charset="-122"/>
                <a:sym typeface="+mn-ea"/>
              </a:rPr>
              <a:t>Δ</a:t>
            </a:r>
            <a:r>
              <a:rPr 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F</a:t>
            </a:r>
            <a:r>
              <a:rPr lang="zh-CN" altLang="en-US" sz="2800" b="1" baseline="-25000">
                <a:solidFill>
                  <a:srgbClr val="FF0000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浮</a:t>
            </a:r>
            <a:r>
              <a:rPr lang="zh-CN" altLang="en-US" sz="28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＝</a:t>
            </a:r>
            <a:r>
              <a:rPr lang="en-US" sz="2800" b="1" err="1">
                <a:solidFill>
                  <a:srgbClr val="FF0000"/>
                </a:solidFill>
                <a:latin typeface="宋体" panose="02010600030101010101" pitchFamily="2" charset="-122"/>
                <a:cs typeface="华文楷体" panose="02010600040101010101" pitchFamily="2" charset="-122"/>
                <a:sym typeface="+mn-ea"/>
              </a:rPr>
              <a:t>Δ</a:t>
            </a:r>
            <a:r>
              <a:rPr lang="en-US" sz="2800" b="1" err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F</a:t>
            </a:r>
            <a:r>
              <a:rPr lang="zh-CN" altLang="en-US" sz="2800" b="1" baseline="-25000" err="1">
                <a:solidFill>
                  <a:srgbClr val="FF0000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液压</a:t>
            </a:r>
            <a:endParaRPr lang="zh-CN" altLang="en-US" sz="2800" b="1" baseline="-25000" err="1">
              <a:solidFill>
                <a:srgbClr val="FF0000"/>
              </a:solidFill>
              <a:uFillTx/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1219200" y="1434465"/>
            <a:ext cx="1371600" cy="213804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Ｆ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浮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447800" y="1857375"/>
            <a:ext cx="914400" cy="929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219200" y="2286000"/>
            <a:ext cx="1371600" cy="17145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" name="文本框 50"/>
          <p:cNvSpPr txBox="1"/>
          <p:nvPr/>
        </p:nvSpPr>
        <p:spPr>
          <a:xfrm>
            <a:off x="299720" y="266700"/>
            <a:ext cx="33185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/>
              <a:t>重点三：</a:t>
            </a:r>
            <a:r>
              <a:rPr lang="en-US" altLang="zh-CN" sz="3600" b="1"/>
              <a:t>1.</a:t>
            </a:r>
            <a:r>
              <a:rPr lang="zh-CN" altLang="en-US" sz="3600" b="1"/>
              <a:t>漂浮</a:t>
            </a:r>
            <a:endParaRPr lang="zh-CN" altLang="en-US" sz="3600" b="1"/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3975100" y="2531745"/>
            <a:ext cx="2603500" cy="592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None/>
              <a:defRPr/>
            </a:pPr>
            <a:r>
              <a:rPr lang="en-US" altLang="zh-CN" sz="32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3</a:t>
            </a:r>
            <a:r>
              <a:rPr lang="en-US" altLang="zh-CN" sz="36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.</a:t>
            </a:r>
            <a:r>
              <a:rPr lang="zh-CN" altLang="en-US" sz="36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Ｆ</a:t>
            </a:r>
            <a:r>
              <a:rPr lang="zh-CN" altLang="en-US" sz="3600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浮</a:t>
            </a:r>
            <a:r>
              <a:rPr lang="zh-CN" altLang="en-US" sz="36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＝Ｇ</a:t>
            </a:r>
            <a:r>
              <a:rPr lang="zh-CN" altLang="en-US" sz="3600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物</a:t>
            </a:r>
            <a:endParaRPr lang="zh-CN" altLang="en-US" sz="3600" kern="0" baseline="-2500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5342255" y="1652270"/>
            <a:ext cx="303847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None/>
              <a:defRPr/>
            </a:pPr>
            <a:r>
              <a:rPr lang="en-US" altLang="el-GR" sz="28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2.</a:t>
            </a:r>
            <a:r>
              <a:rPr lang="el-GR" altLang="zh-CN" sz="28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ρ</a:t>
            </a:r>
            <a:r>
              <a:rPr lang="zh-CN" altLang="en-US" sz="2800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液</a:t>
            </a:r>
            <a:r>
              <a:rPr lang="zh-CN" altLang="en-US" sz="28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＞</a:t>
            </a:r>
            <a:r>
              <a:rPr lang="el-GR" altLang="zh-CN" sz="28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ρ</a:t>
            </a:r>
            <a:r>
              <a:rPr lang="zh-CN" altLang="en-US" sz="2800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物</a:t>
            </a:r>
            <a:endParaRPr lang="zh-CN" altLang="en-US" sz="2800" kern="0" baseline="-2500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056255" y="1652270"/>
            <a:ext cx="18205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>
                <a:solidFill>
                  <a:srgbClr val="FF0000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1. V</a:t>
            </a:r>
            <a:r>
              <a:rPr lang="zh-CN" altLang="en-US" sz="2800" b="1" baseline="-25000">
                <a:solidFill>
                  <a:srgbClr val="FF0000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排</a:t>
            </a:r>
            <a:r>
              <a:rPr lang="zh-CN" altLang="en-US" sz="2800" kern="0">
                <a:solidFill>
                  <a:srgbClr val="FF0000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Arial" panose="020b0604020202020204" pitchFamily="34" charset="0"/>
              </a:rPr>
              <a:t>＜</a:t>
            </a:r>
            <a:r>
              <a:rPr lang="en-US" altLang="zh-CN" sz="2800" b="1">
                <a:solidFill>
                  <a:srgbClr val="FF0000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V</a:t>
            </a:r>
            <a:r>
              <a:rPr lang="zh-CN" altLang="en-US" sz="2800" b="1" baseline="-25000">
                <a:solidFill>
                  <a:srgbClr val="FF0000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物</a:t>
            </a:r>
            <a:endParaRPr lang="zh-CN" altLang="en-US" sz="2800" b="1" baseline="-25000">
              <a:solidFill>
                <a:srgbClr val="FF0000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cxnSp>
        <p:nvCxnSpPr>
          <p:cNvPr id="5" name="直接箭头连接符 4"/>
          <p:cNvCxnSpPr>
            <a:stCxn id="2" idx="0"/>
          </p:cNvCxnSpPr>
          <p:nvPr/>
        </p:nvCxnSpPr>
        <p:spPr>
          <a:xfrm flipH="1">
            <a:off x="1905000" y="1434465"/>
            <a:ext cx="0" cy="168973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1511300" y="3124200"/>
            <a:ext cx="787400" cy="36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CN" altLang="en-US" sz="2000" kern="0">
                <a:solidFill>
                  <a:srgbClr val="FF3300"/>
                </a:solidFill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Ｇ</a:t>
            </a:r>
            <a:r>
              <a:rPr lang="zh-CN" altLang="en-US" sz="2000" kern="0" baseline="-25000">
                <a:solidFill>
                  <a:srgbClr val="FF3300"/>
                </a:solidFill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物</a:t>
            </a:r>
            <a:endParaRPr lang="zh-CN" altLang="en-US" sz="2000" kern="0" baseline="-25000">
              <a:solidFill>
                <a:srgbClr val="FF3300"/>
              </a:solidFill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1905000" y="1493520"/>
            <a:ext cx="599440" cy="36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CN" altLang="en-US" sz="2000" kern="0">
                <a:solidFill>
                  <a:srgbClr val="FF3300"/>
                </a:solidFill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Ｆ</a:t>
            </a:r>
            <a:r>
              <a:rPr lang="zh-CN" altLang="en-US" sz="2000" kern="0" baseline="-25000">
                <a:solidFill>
                  <a:srgbClr val="FF3300"/>
                </a:solidFill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浮</a:t>
            </a:r>
            <a:endParaRPr lang="zh-CN" altLang="en-US" sz="2000" kern="0" baseline="-25000">
              <a:solidFill>
                <a:srgbClr val="FF3300"/>
              </a:solidFill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240405" y="3344545"/>
            <a:ext cx="2101850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F</a:t>
            </a:r>
            <a:r>
              <a:rPr lang="zh-CN" altLang="en-US" sz="2800" b="1" baseline="-25000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浮</a:t>
            </a:r>
            <a:r>
              <a:rPr lang="zh-CN" altLang="en-US" sz="2800" b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 ＝</a:t>
            </a:r>
            <a:r>
              <a:rPr lang="el-GR" altLang="en-US" sz="2800" b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ρ</a:t>
            </a:r>
            <a:r>
              <a:rPr lang="zh-CN" altLang="en-US" sz="2800" b="1" baseline="-25000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液</a:t>
            </a:r>
            <a:r>
              <a:rPr lang="en-US" sz="2800" b="1" err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gV</a:t>
            </a:r>
            <a:r>
              <a:rPr lang="zh-CN" altLang="en-US" sz="2800" b="1" baseline="-25000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排</a:t>
            </a:r>
            <a:endParaRPr lang="zh-CN" altLang="en-US" sz="2800" b="1" baseline="-25000">
              <a:solidFill>
                <a:schemeClr val="tx1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59755" y="3344545"/>
            <a:ext cx="217614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2800" b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G</a:t>
            </a:r>
            <a:r>
              <a:rPr lang="zh-CN" altLang="en-US" sz="2800" b="1" baseline="-25000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物</a:t>
            </a:r>
            <a:r>
              <a:rPr lang="zh-CN" altLang="en-US" sz="2800" b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 ＝</a:t>
            </a:r>
            <a:r>
              <a:rPr lang="el-GR" altLang="en-US" sz="2800" b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ρ</a:t>
            </a:r>
            <a:r>
              <a:rPr lang="zh-CN" altLang="en-US" sz="2800" b="1" baseline="-25000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物</a:t>
            </a:r>
            <a:r>
              <a:rPr lang="en-US" sz="2800" b="1" err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gV</a:t>
            </a:r>
            <a:r>
              <a:rPr lang="zh-CN" altLang="en-US" sz="2800" b="1" baseline="-25000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物</a:t>
            </a:r>
            <a:endParaRPr lang="zh-CN" altLang="en-US" sz="2800" b="1" baseline="-25000">
              <a:solidFill>
                <a:schemeClr val="tx1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240405" y="4213225"/>
            <a:ext cx="370522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lang="zh-CN" altLang="en-US" sz="2800" b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∴</a:t>
            </a:r>
            <a:r>
              <a:rPr lang="el-GR" altLang="en-US" sz="2800" b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ρ</a:t>
            </a:r>
            <a:r>
              <a:rPr lang="zh-CN" altLang="en-US" sz="2800" b="1" baseline="-25000"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液</a:t>
            </a:r>
            <a:r>
              <a:rPr lang="en-US" sz="2800" b="1" err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gV</a:t>
            </a:r>
            <a:r>
              <a:rPr lang="zh-CN" altLang="en-US" sz="2800" b="1" baseline="-25000"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排</a:t>
            </a:r>
            <a:r>
              <a:rPr lang="zh-CN" altLang="en-US" sz="2800" b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＝</a:t>
            </a:r>
            <a:r>
              <a:rPr lang="el-GR" altLang="en-US" sz="2800" b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ρ</a:t>
            </a:r>
            <a:r>
              <a:rPr lang="zh-CN" altLang="en-US" sz="2800" b="1" baseline="-25000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物</a:t>
            </a:r>
            <a:r>
              <a:rPr lang="en-US" sz="2800" b="1" err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gV</a:t>
            </a:r>
            <a:r>
              <a:rPr lang="zh-CN" altLang="en-US" sz="2800" b="1" baseline="-25000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物</a:t>
            </a:r>
            <a:endParaRPr lang="zh-CN" altLang="en-US" sz="2800" b="1" baseline="-25000">
              <a:solidFill>
                <a:schemeClr val="tx1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graphicFrame>
        <p:nvGraphicFramePr>
          <p:cNvPr id="13" name="对象 12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804545" y="5324475"/>
          <a:ext cx="3046730" cy="120523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8" r:id="rId2" imgW="1091565" imgH="431800" progId="Equation.KSEE3">
                  <p:embed/>
                </p:oleObj>
              </mc:Choice>
              <mc:Fallback>
                <p:oleObj r:id="rId2" imgW="1091565" imgH="4318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04545" y="5324475"/>
                        <a:ext cx="3046730" cy="12052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4876800" y="5324475"/>
          <a:ext cx="3333750" cy="13493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39" r:id="rId4" imgW="1002665" imgH="405765" progId="Equation.KSEE3">
                  <p:embed/>
                </p:oleObj>
              </mc:Choice>
              <mc:Fallback>
                <p:oleObj r:id="rId4" imgW="1002665" imgH="4057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76800" y="5324475"/>
                        <a:ext cx="3333750" cy="134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5" grpId="0"/>
      <p:bldP spid="22552" grpId="0"/>
      <p:bldP spid="29" grpId="0"/>
      <p:bldP spid="2" grpId="0"/>
      <p:bldP spid="3" grpId="0"/>
      <p:bldP spid="6" grpId="0"/>
      <p:bldP spid="7" grpId="0"/>
      <p:bldP spid="9" grpId="0"/>
      <p:bldP spid="8" grpId="0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文本框 50"/>
          <p:cNvSpPr txBox="1"/>
          <p:nvPr/>
        </p:nvSpPr>
        <p:spPr>
          <a:xfrm>
            <a:off x="299720" y="266700"/>
            <a:ext cx="331851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sym typeface="+mn-ea"/>
              </a:rPr>
              <a:t>重点三</a:t>
            </a:r>
            <a:r>
              <a:rPr lang="zh-CN" altLang="en-US" sz="3600" b="1"/>
              <a:t>：</a:t>
            </a:r>
            <a:r>
              <a:rPr lang="en-US" altLang="zh-CN" sz="3600" b="1"/>
              <a:t>2.</a:t>
            </a:r>
            <a:r>
              <a:rPr lang="zh-CN" altLang="en-US" sz="3600" b="1"/>
              <a:t>悬浮</a:t>
            </a:r>
            <a:endParaRPr lang="zh-CN" altLang="en-US" sz="3600" b="1"/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3312795" y="3572510"/>
            <a:ext cx="3185795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None/>
              <a:defRPr/>
            </a:pPr>
            <a:r>
              <a:rPr lang="en-US" altLang="zh-CN" sz="28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3.</a:t>
            </a:r>
            <a:r>
              <a:rPr lang="zh-CN" altLang="en-US" sz="28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Ｆ</a:t>
            </a:r>
            <a:r>
              <a:rPr lang="zh-CN" altLang="en-US" sz="2800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浮</a:t>
            </a:r>
            <a:r>
              <a:rPr lang="zh-CN" altLang="en-US" sz="28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＝Ｇ</a:t>
            </a:r>
            <a:r>
              <a:rPr lang="zh-CN" altLang="en-US" sz="2800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物</a:t>
            </a:r>
            <a:endParaRPr lang="zh-CN" altLang="en-US" sz="2800" kern="0" baseline="-2500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22552" name="Rectangle 24"/>
          <p:cNvSpPr>
            <a:spLocks noChangeArrowheads="1"/>
          </p:cNvSpPr>
          <p:nvPr/>
        </p:nvSpPr>
        <p:spPr bwMode="auto">
          <a:xfrm>
            <a:off x="3312795" y="2707005"/>
            <a:ext cx="3038475" cy="52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None/>
              <a:defRPr/>
            </a:pPr>
            <a:r>
              <a:rPr lang="en-US" altLang="el-GR" sz="28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2.</a:t>
            </a:r>
            <a:r>
              <a:rPr lang="el-GR" altLang="zh-CN" sz="28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ρ</a:t>
            </a:r>
            <a:r>
              <a:rPr lang="zh-CN" altLang="en-US" sz="2800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液</a:t>
            </a:r>
            <a:r>
              <a:rPr lang="zh-CN" altLang="en-US" sz="28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＝</a:t>
            </a:r>
            <a:r>
              <a:rPr lang="el-GR" altLang="zh-CN" sz="28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ρ</a:t>
            </a:r>
            <a:r>
              <a:rPr lang="zh-CN" altLang="en-US" sz="2800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Arial" panose="020b0604020202020204" pitchFamily="34" charset="0"/>
              </a:rPr>
              <a:t>物</a:t>
            </a:r>
            <a:endParaRPr lang="zh-CN" altLang="en-US" sz="2800" kern="0" baseline="-2500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  <a:sym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3312795" y="1798320"/>
            <a:ext cx="182054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2800" b="1">
                <a:solidFill>
                  <a:srgbClr val="FF0000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1. V</a:t>
            </a:r>
            <a:r>
              <a:rPr lang="zh-CN" altLang="en-US" sz="2800" b="1" baseline="-25000">
                <a:solidFill>
                  <a:srgbClr val="FF0000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排</a:t>
            </a:r>
            <a:r>
              <a:rPr lang="zh-CN" altLang="en-US" sz="28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＝</a:t>
            </a:r>
            <a:r>
              <a:rPr lang="en-US" altLang="zh-CN" sz="2800" b="1">
                <a:solidFill>
                  <a:srgbClr val="FF0000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V</a:t>
            </a:r>
            <a:r>
              <a:rPr lang="zh-CN" altLang="en-US" sz="2800" b="1" baseline="-25000">
                <a:solidFill>
                  <a:srgbClr val="FF0000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物</a:t>
            </a:r>
            <a:endParaRPr lang="zh-CN" altLang="en-US" sz="2800" b="1" baseline="-25000">
              <a:solidFill>
                <a:srgbClr val="FF0000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048385" y="1434465"/>
            <a:ext cx="1713230" cy="270764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Ｆ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浮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479550" y="2266950"/>
            <a:ext cx="850265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1048385" y="2059305"/>
            <a:ext cx="17526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 flipH="1">
            <a:off x="1905000" y="1772285"/>
            <a:ext cx="0" cy="1689735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1511300" y="3572510"/>
            <a:ext cx="787400" cy="36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CN" altLang="en-US" sz="2000" kern="0">
                <a:solidFill>
                  <a:srgbClr val="FF3300"/>
                </a:solidFill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Ｇ</a:t>
            </a:r>
            <a:r>
              <a:rPr lang="zh-CN" altLang="en-US" sz="2000" kern="0" baseline="-25000">
                <a:solidFill>
                  <a:srgbClr val="FF3300"/>
                </a:solidFill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物</a:t>
            </a:r>
            <a:endParaRPr lang="zh-CN" altLang="en-US" sz="2000" kern="0" baseline="-25000">
              <a:solidFill>
                <a:srgbClr val="FF3300"/>
              </a:solidFill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1697990" y="1434465"/>
            <a:ext cx="599440" cy="36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CN" altLang="en-US" sz="2000" kern="0">
                <a:solidFill>
                  <a:srgbClr val="FF3300"/>
                </a:solidFill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Ｆ</a:t>
            </a:r>
            <a:r>
              <a:rPr lang="zh-CN" altLang="en-US" sz="2000" kern="0" baseline="-25000">
                <a:solidFill>
                  <a:srgbClr val="FF3300"/>
                </a:solidFill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浮</a:t>
            </a:r>
            <a:endParaRPr lang="zh-CN" altLang="en-US" sz="2000" kern="0" baseline="-25000">
              <a:solidFill>
                <a:srgbClr val="FF3300"/>
              </a:solidFill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8" name="Rectangle 47"/>
          <p:cNvSpPr>
            <a:spLocks noChangeArrowheads="1"/>
          </p:cNvSpPr>
          <p:nvPr/>
        </p:nvSpPr>
        <p:spPr bwMode="auto">
          <a:xfrm>
            <a:off x="299085" y="5124450"/>
            <a:ext cx="8531225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spcBef>
                <a:spcPct val="0"/>
              </a:spcBef>
              <a:buNone/>
              <a:defRPr/>
            </a:pPr>
            <a:r>
              <a:rPr lang="zh-CN" altLang="en-US" sz="6600" kern="0" baseline="-25000">
                <a:solidFill>
                  <a:srgbClr val="FF3300"/>
                </a:solidFill>
                <a:latin typeface="华文隶书" panose="02010800040101010101" charset="-122"/>
                <a:ea typeface="华文隶书" panose="02010800040101010101" charset="-122"/>
                <a:sym typeface="Arial" panose="020b0604020202020204" pitchFamily="34" charset="0"/>
              </a:rPr>
              <a:t>所有的物理量都相等。</a:t>
            </a:r>
            <a:endParaRPr lang="zh-CN" altLang="en-US" sz="6600" kern="0" baseline="-25000">
              <a:solidFill>
                <a:srgbClr val="FF3300"/>
              </a:solidFill>
              <a:latin typeface="华文隶书" panose="02010800040101010101" charset="-122"/>
              <a:ea typeface="华文隶书" panose="02010800040101010101" charset="-122"/>
              <a:sym typeface="Arial" panose="020b0604020202020204" pitchFamily="34" charset="0"/>
            </a:endParaRPr>
          </a:p>
          <a:p>
            <a:pPr algn="l">
              <a:spcBef>
                <a:spcPct val="0"/>
              </a:spcBef>
              <a:buNone/>
              <a:defRPr/>
            </a:pPr>
            <a:r>
              <a:rPr lang="zh-CN" altLang="en-US" sz="6600" kern="0" baseline="-25000">
                <a:solidFill>
                  <a:srgbClr val="FF3300"/>
                </a:solidFill>
                <a:latin typeface="华文隶书" panose="02010800040101010101" charset="-122"/>
                <a:ea typeface="华文隶书" panose="02010800040101010101" charset="-122"/>
                <a:sym typeface="Arial" panose="020b0604020202020204" pitchFamily="34" charset="0"/>
              </a:rPr>
              <a:t>直接将物体看作为同种液体制成的</a:t>
            </a:r>
            <a:endParaRPr lang="zh-CN" altLang="en-US" sz="6600" kern="0" baseline="-25000">
              <a:solidFill>
                <a:srgbClr val="FF3300"/>
              </a:solidFill>
              <a:latin typeface="华文隶书" panose="02010800040101010101" charset="-122"/>
              <a:ea typeface="华文隶书" panose="02010800040101010101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75" grpId="0"/>
      <p:bldP spid="22552" grpId="0"/>
      <p:bldP spid="29" grpId="0"/>
      <p:bldP spid="2" grpId="0"/>
      <p:bldP spid="3" grpId="0"/>
      <p:bldP spid="6" grpId="0"/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文本框 50"/>
          <p:cNvSpPr txBox="1"/>
          <p:nvPr/>
        </p:nvSpPr>
        <p:spPr>
          <a:xfrm>
            <a:off x="185420" y="224155"/>
            <a:ext cx="653224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3600" b="1">
                <a:sym typeface="+mn-ea"/>
              </a:rPr>
              <a:t>重点三：</a:t>
            </a:r>
            <a:r>
              <a:rPr lang="en-US" altLang="zh-CN" sz="3600" b="1">
                <a:sym typeface="+mn-ea"/>
              </a:rPr>
              <a:t>3.</a:t>
            </a:r>
            <a:r>
              <a:rPr lang="zh-CN" altLang="en-US" sz="3600" b="1"/>
              <a:t>浸没（悬浮、沉底）</a:t>
            </a:r>
            <a:endParaRPr lang="en-US" altLang="zh-CN" sz="3600" b="1"/>
          </a:p>
        </p:txBody>
      </p:sp>
      <p:sp>
        <p:nvSpPr>
          <p:cNvPr id="29" name="文本框 28"/>
          <p:cNvSpPr txBox="1"/>
          <p:nvPr/>
        </p:nvSpPr>
        <p:spPr>
          <a:xfrm>
            <a:off x="3312795" y="1798320"/>
            <a:ext cx="2520315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b="1">
                <a:solidFill>
                  <a:srgbClr val="FF0000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1. V</a:t>
            </a:r>
            <a:r>
              <a:rPr lang="zh-CN" altLang="en-US" sz="4000" b="1" baseline="-25000">
                <a:solidFill>
                  <a:srgbClr val="FF0000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排</a:t>
            </a:r>
            <a:r>
              <a:rPr lang="zh-CN" altLang="en-US" sz="4000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＝</a:t>
            </a:r>
            <a:r>
              <a:rPr lang="en-US" altLang="zh-CN" sz="4000" b="1">
                <a:solidFill>
                  <a:srgbClr val="FF0000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V</a:t>
            </a:r>
            <a:r>
              <a:rPr lang="zh-CN" altLang="en-US" sz="4000" b="1" baseline="-25000">
                <a:solidFill>
                  <a:srgbClr val="FF0000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</a:rPr>
              <a:t>物</a:t>
            </a:r>
            <a:endParaRPr lang="zh-CN" altLang="en-US" sz="4000" b="1" baseline="-25000">
              <a:solidFill>
                <a:srgbClr val="FF0000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41960" y="1798320"/>
            <a:ext cx="2012315" cy="3120390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kern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Ｆ</a:t>
            </a:r>
            <a:r>
              <a:rPr lang="zh-CN" altLang="en-US" kern="0" baseline="-2500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sym typeface="Arial" panose="020b0604020202020204" pitchFamily="34" charset="0"/>
              </a:rPr>
              <a:t>浮</a:t>
            </a:r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801370" y="3285490"/>
            <a:ext cx="850265" cy="701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>
            <a:off x="457200" y="2895600"/>
            <a:ext cx="19812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直接箭头连接符 4"/>
          <p:cNvCxnSpPr>
            <a:endCxn id="6" idx="1"/>
          </p:cNvCxnSpPr>
          <p:nvPr/>
        </p:nvCxnSpPr>
        <p:spPr>
          <a:xfrm>
            <a:off x="1219200" y="2438400"/>
            <a:ext cx="6985" cy="220218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Rectangle 47"/>
          <p:cNvSpPr>
            <a:spLocks noChangeArrowheads="1"/>
          </p:cNvSpPr>
          <p:nvPr/>
        </p:nvSpPr>
        <p:spPr bwMode="auto">
          <a:xfrm>
            <a:off x="1226185" y="4458335"/>
            <a:ext cx="787400" cy="36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CN" altLang="en-US" sz="2000" kern="0">
                <a:solidFill>
                  <a:srgbClr val="FF3300"/>
                </a:solidFill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Ｇ</a:t>
            </a:r>
            <a:r>
              <a:rPr lang="zh-CN" altLang="en-US" sz="2000" kern="0" baseline="-25000">
                <a:solidFill>
                  <a:srgbClr val="FF3300"/>
                </a:solidFill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物</a:t>
            </a:r>
            <a:endParaRPr lang="zh-CN" altLang="en-US" sz="2000" kern="0" baseline="-25000">
              <a:solidFill>
                <a:srgbClr val="FF3300"/>
              </a:solidFill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1412875" y="2320290"/>
            <a:ext cx="599440" cy="363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8580" tIns="34290" rIns="68580" bIns="3429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Courier New" panose="02070309020205020404" pitchFamily="49" charset="0"/>
              <a:buChar char="o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>
                <a:solidFill>
                  <a:srgbClr val="7F7F7F"/>
                </a:solidFill>
                <a:latin typeface="Century Gothic" panose="020b0502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zh-CN" altLang="en-US" sz="2000" kern="0">
                <a:solidFill>
                  <a:srgbClr val="FF3300"/>
                </a:solidFill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Ｆ</a:t>
            </a:r>
            <a:r>
              <a:rPr lang="zh-CN" altLang="en-US" sz="2000" kern="0" baseline="-25000">
                <a:solidFill>
                  <a:srgbClr val="FF3300"/>
                </a:solidFill>
                <a:latin typeface="华文宋体" panose="02010600040101010101" charset="-122"/>
                <a:ea typeface="华文宋体" panose="02010600040101010101" charset="-122"/>
                <a:sym typeface="Arial" panose="020b0604020202020204" pitchFamily="34" charset="0"/>
              </a:rPr>
              <a:t>浮</a:t>
            </a:r>
            <a:endParaRPr lang="zh-CN" altLang="en-US" sz="2000" kern="0" baseline="-25000">
              <a:solidFill>
                <a:srgbClr val="FF3300"/>
              </a:solidFill>
              <a:latin typeface="华文宋体" panose="02010600040101010101" charset="-122"/>
              <a:ea typeface="华文宋体" panose="02010600040101010101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360420" y="3813175"/>
            <a:ext cx="264858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F</a:t>
            </a:r>
            <a:r>
              <a:rPr lang="zh-CN" altLang="en-US" sz="3600" b="1" baseline="-25000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浮</a:t>
            </a:r>
            <a:r>
              <a:rPr lang="zh-CN" altLang="en-US" sz="3600" b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 ＝</a:t>
            </a:r>
            <a:r>
              <a:rPr lang="el-GR" altLang="en-US" sz="3600" b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ρ</a:t>
            </a:r>
            <a:r>
              <a:rPr lang="zh-CN" altLang="en-US" sz="3600" b="1" baseline="-25000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液</a:t>
            </a:r>
            <a:r>
              <a:rPr lang="en-US" sz="3600" b="1" err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gV</a:t>
            </a:r>
            <a:r>
              <a:rPr lang="zh-CN" altLang="en-US" sz="3600" b="1" baseline="-25000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排</a:t>
            </a:r>
            <a:endParaRPr lang="zh-CN" altLang="en-US" sz="3600" b="1" baseline="-25000">
              <a:solidFill>
                <a:schemeClr val="tx1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12795" y="2895600"/>
            <a:ext cx="2743835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3600" b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G</a:t>
            </a:r>
            <a:r>
              <a:rPr lang="zh-CN" altLang="en-US" sz="3600" b="1" baseline="-25000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物</a:t>
            </a:r>
            <a:r>
              <a:rPr lang="zh-CN" altLang="en-US" sz="3600" b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 ＝</a:t>
            </a:r>
            <a:r>
              <a:rPr lang="el-GR" altLang="en-US" sz="3600" b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ρ</a:t>
            </a:r>
            <a:r>
              <a:rPr lang="zh-CN" altLang="en-US" sz="3600" b="1" baseline="-25000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物</a:t>
            </a:r>
            <a:r>
              <a:rPr lang="en-US" sz="3600" b="1" err="1">
                <a:solidFill>
                  <a:schemeClr val="tx1"/>
                </a:solidFill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gV</a:t>
            </a:r>
            <a:r>
              <a:rPr lang="zh-CN" altLang="en-US" sz="3600" b="1" baseline="-25000">
                <a:solidFill>
                  <a:schemeClr val="tx1"/>
                </a:solidFill>
                <a:uFillTx/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物</a:t>
            </a:r>
            <a:endParaRPr lang="zh-CN" altLang="en-US" sz="3600" b="1" baseline="-25000">
              <a:solidFill>
                <a:schemeClr val="tx1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graphicFrame>
        <p:nvGraphicFramePr>
          <p:cNvPr id="13" name="对象 12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1412875" y="5213985"/>
          <a:ext cx="2899410" cy="129857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0" r:id="rId2" imgW="762000" imgH="419100" progId="Equation.KSEE3">
                  <p:embed/>
                </p:oleObj>
              </mc:Choice>
              <mc:Fallback>
                <p:oleObj r:id="rId2" imgW="762000" imgH="419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412875" y="5213985"/>
                        <a:ext cx="2899410" cy="1298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对象 14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4869180" y="5105400"/>
          <a:ext cx="3735070" cy="152971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1" r:id="rId4" imgW="990600" imgH="405765" progId="Equation.KSEE3">
                  <p:embed/>
                </p:oleObj>
              </mc:Choice>
              <mc:Fallback>
                <p:oleObj r:id="rId4" imgW="990600" imgH="405765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69180" y="5105400"/>
                        <a:ext cx="3735070" cy="15297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2" grpId="0"/>
      <p:bldP spid="3" grpId="0"/>
      <p:bldP spid="6" grpId="0"/>
      <p:bldP spid="7" grpId="0"/>
      <p:bldP spid="9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75920" y="264795"/>
            <a:ext cx="53695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ym typeface="+mn-ea"/>
              </a:rPr>
              <a:t>重点四：液面升降</a:t>
            </a:r>
            <a:endParaRPr lang="zh-CN" altLang="en-US" sz="4000" b="1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49910" y="3816350"/>
            <a:ext cx="8056880" cy="2368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b="1"/>
              <a:t>思路点拨</a:t>
            </a:r>
            <a:r>
              <a:rPr lang="zh-CN" altLang="en-US" sz="2800"/>
              <a:t>：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液面之所以发生变化，是因为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V</a:t>
            </a:r>
            <a:r>
              <a:rPr lang="zh-CN" altLang="en-US" sz="2800" b="1" baseline="-25000">
                <a:solidFill>
                  <a:schemeClr val="tx1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排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发生改变，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V</a:t>
            </a:r>
            <a:r>
              <a:rPr lang="zh-CN" altLang="en-US" sz="2800" b="1" baseline="-25000"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排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增大，则液面上升；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V</a:t>
            </a:r>
            <a:r>
              <a:rPr lang="zh-CN" altLang="en-US" sz="2800" b="1" baseline="-25000"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排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不变，液面不变；</a:t>
            </a:r>
            <a:r>
              <a:rPr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V</a:t>
            </a:r>
            <a:r>
              <a:rPr lang="zh-CN" altLang="en-US" sz="2800" b="1" baseline="-25000"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排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减小，液面降低。因为</a:t>
            </a:r>
            <a:r>
              <a:rPr 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F</a:t>
            </a:r>
            <a:r>
              <a:rPr lang="zh-CN" altLang="en-US" sz="2800" b="1" baseline="-25000"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浮</a:t>
            </a: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 ＝</a:t>
            </a:r>
            <a:r>
              <a:rPr lang="el-GR" alt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ρ</a:t>
            </a:r>
            <a:r>
              <a:rPr lang="zh-CN" altLang="en-US" sz="2800" b="1" baseline="-25000"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液</a:t>
            </a:r>
            <a:r>
              <a:rPr lang="en-US" sz="2800" b="1" err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gV</a:t>
            </a:r>
            <a:r>
              <a:rPr lang="zh-CN" altLang="en-US" sz="2800" b="1" baseline="-25000"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排，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可以通过</a:t>
            </a:r>
            <a:r>
              <a:rPr 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F</a:t>
            </a:r>
            <a:r>
              <a:rPr lang="zh-CN" altLang="en-US" sz="2800" b="1" baseline="-25000"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浮</a:t>
            </a:r>
            <a:r>
              <a:rPr lang="zh-CN" altLang="en-US" sz="2800" b="1">
                <a:solidFill>
                  <a:schemeClr val="tx1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的变化来判断液面的变化，</a:t>
            </a:r>
            <a:r>
              <a:rPr 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F</a:t>
            </a:r>
            <a:r>
              <a:rPr lang="zh-CN" altLang="en-US" sz="2800" b="1" baseline="-25000"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浮</a:t>
            </a:r>
            <a:r>
              <a:rPr lang="zh-CN" altLang="en-US" sz="2800" b="1"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增大，则液面上升；</a:t>
            </a:r>
            <a:r>
              <a:rPr 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F</a:t>
            </a:r>
            <a:r>
              <a:rPr lang="zh-CN" altLang="en-US" sz="2800" b="1" baseline="-25000"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浮</a:t>
            </a:r>
            <a:r>
              <a:rPr lang="zh-CN" altLang="en-US" sz="2800" b="1"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不变，液面不变；</a:t>
            </a:r>
            <a:r>
              <a:rPr 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F</a:t>
            </a:r>
            <a:r>
              <a:rPr lang="zh-CN" altLang="en-US" sz="2800" b="1" baseline="-25000"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浮</a:t>
            </a:r>
            <a:r>
              <a:rPr lang="zh-CN" altLang="en-US" sz="2800" b="1"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减小，液面降低。</a:t>
            </a:r>
            <a:endParaRPr lang="zh-CN" altLang="en-US" sz="2800" b="1">
              <a:solidFill>
                <a:schemeClr val="tx1"/>
              </a:solidFill>
              <a:uFillTx/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5920" y="1391285"/>
            <a:ext cx="39960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      </a:t>
            </a:r>
            <a:r>
              <a:rPr lang="zh-CN" altLang="en-US" sz="2400" b="1"/>
              <a:t>将船上的石块扔入水中、将水底的石块打捞进船舱、漂在水面的冰融化</a:t>
            </a:r>
            <a:r>
              <a:rPr lang="en-US" altLang="zh-CN" sz="2400" b="1"/>
              <a:t>----</a:t>
            </a:r>
            <a:r>
              <a:rPr lang="zh-CN" altLang="en-US" sz="2400" b="1"/>
              <a:t>发生诸如此类的现象时液面是如何变化的，怎么判断</a:t>
            </a:r>
            <a:endParaRPr lang="zh-CN" altLang="en-US" sz="2400" b="1"/>
          </a:p>
        </p:txBody>
      </p:sp>
      <p:sp>
        <p:nvSpPr>
          <p:cNvPr id="5" name="矩形 4"/>
          <p:cNvSpPr/>
          <p:nvPr/>
        </p:nvSpPr>
        <p:spPr>
          <a:xfrm>
            <a:off x="5419090" y="1948180"/>
            <a:ext cx="843915" cy="169608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5370830" y="2573655"/>
            <a:ext cx="914400" cy="25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剪去单角的矩形 9"/>
          <p:cNvSpPr/>
          <p:nvPr/>
        </p:nvSpPr>
        <p:spPr>
          <a:xfrm>
            <a:off x="5561330" y="2403475"/>
            <a:ext cx="511175" cy="572770"/>
          </a:xfrm>
          <a:prstGeom prst="snip1Rect">
            <a:avLst>
              <a:gd name="adj" fmla="val 44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5370830" y="2686685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5419090" y="2867660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5419090" y="3329305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5419090" y="3462020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5419090" y="3048635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5419090" y="3176905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7229475" y="1948180"/>
            <a:ext cx="843915" cy="169608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 flipV="1">
            <a:off x="7181215" y="2561590"/>
            <a:ext cx="932815" cy="1460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181215" y="2686685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7229475" y="2867660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V="1">
            <a:off x="7229475" y="3329305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7229475" y="3462020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7229475" y="3048635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7229475" y="3176905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290195" y="193675"/>
            <a:ext cx="53695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ym typeface="+mn-ea"/>
              </a:rPr>
              <a:t>重点四：液面升降</a:t>
            </a:r>
            <a:endParaRPr lang="zh-CN" altLang="en-US" sz="4000" b="1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90195" y="1054735"/>
            <a:ext cx="548449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1.</a:t>
            </a:r>
            <a:r>
              <a:rPr lang="zh-CN" altLang="en-US" sz="2800" b="1">
                <a:solidFill>
                  <a:srgbClr val="FF0000"/>
                </a:solidFill>
              </a:rPr>
              <a:t>物体全部为固体（且不受外力）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90195" y="1781810"/>
            <a:ext cx="789622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1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）漂浮、悬浮变沉底时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：总浮力减小，</a:t>
            </a: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V</a:t>
            </a:r>
            <a:r>
              <a:rPr lang="zh-CN" altLang="en-US" sz="2400" b="1" baseline="-25000">
                <a:solidFill>
                  <a:schemeClr val="tx1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排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减小</a:t>
            </a: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,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液面降低，如将船上石块扔入水中，剪断船上系着铁块的绳子等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90195" y="2829560"/>
            <a:ext cx="84207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2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）保持浮着（漂浮、悬浮可变化）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时：前后浮力都等于总重力，浮力不变，</a:t>
            </a: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V</a:t>
            </a:r>
            <a:r>
              <a:rPr lang="zh-CN" altLang="en-US" sz="2400" b="1" baseline="-25000"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排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不变，液面不变，如将船上轻木块扔水中或将水中漂浮的物体打捞入船内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90195" y="4290695"/>
            <a:ext cx="76854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3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）沉底变漂浮、悬浮时</a:t>
            </a:r>
            <a:r>
              <a:rPr lang="zh-CN" altLang="en-US" sz="240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：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总浮力变大，</a:t>
            </a:r>
            <a:r>
              <a:rPr lang="en-US" altLang="zh-CN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V</a:t>
            </a:r>
            <a:r>
              <a:rPr lang="zh-CN" altLang="en-US" sz="2400" b="1" baseline="-25000"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排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增大，液面上升，如将水底的石块打牢入船中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0195" y="5474970"/>
            <a:ext cx="840295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4</a:t>
            </a:r>
            <a:r>
              <a:rPr lang="zh-CN" altLang="en-US" sz="2400" b="1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）总有部分沉底时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：直接观察或通过计算分析V</a:t>
            </a:r>
            <a:r>
              <a:rPr lang="zh-CN" altLang="en-US" sz="2400" b="1" baseline="-25000">
                <a:solidFill>
                  <a:schemeClr val="tx1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排</a:t>
            </a:r>
            <a:r>
              <a:rPr lang="zh-CN" altLang="en-US" sz="24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的变化，从而得出液面的变化</a:t>
            </a:r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75920" y="264795"/>
            <a:ext cx="53695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ym typeface="+mn-ea"/>
              </a:rPr>
              <a:t>重点四：液面升降</a:t>
            </a:r>
            <a:endParaRPr lang="zh-CN" altLang="en-US" sz="4000" b="1"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75920" y="1325245"/>
            <a:ext cx="40544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2.</a:t>
            </a:r>
            <a:r>
              <a:rPr lang="zh-CN" altLang="en-US" sz="2800" b="1">
                <a:solidFill>
                  <a:srgbClr val="FF0000"/>
                </a:solidFill>
              </a:rPr>
              <a:t>物体包含冰或液体时：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75920" y="2108200"/>
            <a:ext cx="8263255" cy="1630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</a:rPr>
              <a:t>解题思路：</a:t>
            </a:r>
            <a:r>
              <a:rPr lang="zh-CN" altLang="en-US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可将物体中的液体（或冰融化后的水）看作利用轻质薄膜紧密包好后放入容器中，借助于</a:t>
            </a:r>
            <a:r>
              <a:rPr lang="en-US" altLang="zh-CN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1</a:t>
            </a:r>
            <a:r>
              <a:rPr lang="zh-CN" altLang="en-US" sz="24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的方法，判断出液面变化，然后假设将薄膜戳破，判断液体流动引起的液面升降。</a:t>
            </a:r>
            <a:endParaRPr lang="zh-CN" altLang="en-US" sz="24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80670" y="3989705"/>
            <a:ext cx="815848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          </a:t>
            </a:r>
            <a:r>
              <a:rPr sz="24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比如漂浮于盐水中的冰块，融化为水之后，可将水看作用薄膜包好后放于盐水中，因为密度小于盐水，继续漂浮在水中，并有部分体积露出盐水面，</a:t>
            </a:r>
            <a:r>
              <a:rPr lang="zh-CN" sz="24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总浮力</a:t>
            </a:r>
            <a:r>
              <a:rPr sz="24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与总重力保持不变，因此</a:t>
            </a:r>
            <a:r>
              <a:rPr lang="zh-CN" sz="24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液面</a:t>
            </a:r>
            <a:r>
              <a:rPr sz="24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保持不变，然后戳破薄膜，露出液面部分的水分散开来，最终液面上升</a:t>
            </a:r>
            <a:r>
              <a:rPr lang="zh-CN" sz="2400" b="1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rPr>
              <a:t>。</a:t>
            </a:r>
            <a:endParaRPr lang="zh-CN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endParaRPr lang="zh-CN" altLang="en-US" sz="24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75920" y="264795"/>
            <a:ext cx="53695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ym typeface="+mn-ea"/>
              </a:rPr>
              <a:t>重点五：液面变化</a:t>
            </a:r>
            <a:endParaRPr lang="zh-CN" altLang="en-US" sz="4000" b="1"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1540" y="2803525"/>
            <a:ext cx="843915" cy="169608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639060" y="2803525"/>
            <a:ext cx="843915" cy="169608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793750" y="4523740"/>
            <a:ext cx="2787650" cy="482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914400" y="4038600"/>
            <a:ext cx="838200" cy="25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362200" y="3431540"/>
            <a:ext cx="1143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137410" y="4041140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065020" y="3535680"/>
            <a:ext cx="5257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Δ</a:t>
            </a:r>
            <a:r>
              <a:rPr lang="en-US" altLang="zh-CN">
                <a:latin typeface="宋体" panose="02010600030101010101" pitchFamily="2" charset="-122"/>
              </a:rPr>
              <a:t>h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0" name="剪去单角的矩形 9"/>
          <p:cNvSpPr/>
          <p:nvPr/>
        </p:nvSpPr>
        <p:spPr>
          <a:xfrm>
            <a:off x="2804795" y="3926840"/>
            <a:ext cx="511175" cy="572770"/>
          </a:xfrm>
          <a:prstGeom prst="snip1Rect">
            <a:avLst>
              <a:gd name="adj" fmla="val 44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75920" y="1292860"/>
            <a:ext cx="47383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/>
              <a:t>1.</a:t>
            </a:r>
            <a:r>
              <a:rPr lang="zh-CN" altLang="en-US" sz="3600" b="1"/>
              <a:t>物体悬浮或沉底时：</a:t>
            </a:r>
            <a:endParaRPr lang="zh-CN" altLang="en-US" sz="3600" b="1"/>
          </a:p>
        </p:txBody>
      </p:sp>
      <p:cxnSp>
        <p:nvCxnSpPr>
          <p:cNvPr id="13" name="直接连接符 12"/>
          <p:cNvCxnSpPr/>
          <p:nvPr/>
        </p:nvCxnSpPr>
        <p:spPr>
          <a:xfrm>
            <a:off x="914400" y="4191000"/>
            <a:ext cx="856615" cy="571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91540" y="4323715"/>
            <a:ext cx="914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891540" y="4511040"/>
            <a:ext cx="838200" cy="1270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83615" y="4323715"/>
            <a:ext cx="768985" cy="1968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590800" y="3542030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639060" y="3723005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2639060" y="4184650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639060" y="4317365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639060" y="3903980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639060" y="4032250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901440" y="2119630"/>
            <a:ext cx="5081905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   </a:t>
            </a:r>
            <a:r>
              <a:rPr lang="en-US" altLang="zh-CN" sz="3600"/>
              <a:t> </a:t>
            </a:r>
            <a:r>
              <a:rPr lang="zh-CN" altLang="en-US" sz="3200"/>
              <a:t>规则容器内装有液体，底面积为</a:t>
            </a:r>
            <a:r>
              <a:rPr lang="en-US" altLang="zh-CN" sz="3200"/>
              <a:t>S</a:t>
            </a:r>
            <a:r>
              <a:rPr lang="zh-CN" altLang="en-US" sz="3200"/>
              <a:t>，液体高度为</a:t>
            </a:r>
            <a:r>
              <a:rPr lang="en-US" altLang="zh-CN" sz="3200"/>
              <a:t>h1</a:t>
            </a:r>
            <a:r>
              <a:rPr lang="zh-CN" altLang="en-US" sz="3200"/>
              <a:t>，将体积为</a:t>
            </a:r>
            <a:r>
              <a:rPr lang="en-US" altLang="zh-CN" sz="3200"/>
              <a:t>V</a:t>
            </a:r>
            <a:r>
              <a:rPr lang="zh-CN" altLang="en-US" sz="3200" baseline="-25000">
                <a:solidFill>
                  <a:schemeClr val="tx1"/>
                </a:solidFill>
                <a:uFillTx/>
              </a:rPr>
              <a:t>物</a:t>
            </a:r>
            <a:r>
              <a:rPr lang="zh-CN" altLang="en-US" sz="3200"/>
              <a:t>的物体放入容器中，物体浸没，此时液体深度为</a:t>
            </a:r>
            <a:r>
              <a:rPr lang="en-US" altLang="zh-CN" sz="3200"/>
              <a:t>h2</a:t>
            </a:r>
            <a:endParaRPr lang="en-US" altLang="zh-CN" sz="3200"/>
          </a:p>
        </p:txBody>
      </p:sp>
      <p:graphicFrame>
        <p:nvGraphicFramePr>
          <p:cNvPr id="25" name="对象 24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1370330" y="5156835"/>
          <a:ext cx="6957060" cy="130556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2" r:id="rId2" imgW="1663700" imgH="393700" progId="Equation.KSEE3">
                  <p:embed/>
                </p:oleObj>
              </mc:Choice>
              <mc:Fallback>
                <p:oleObj r:id="rId2" imgW="16637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370330" y="5156835"/>
                        <a:ext cx="6957060" cy="1305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375920" y="264795"/>
            <a:ext cx="53695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ym typeface="+mn-ea"/>
              </a:rPr>
              <a:t>重点五：液面变化</a:t>
            </a:r>
            <a:endParaRPr lang="zh-CN" altLang="en-US" sz="4000" b="1"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91540" y="2803525"/>
            <a:ext cx="843915" cy="169608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639060" y="2803525"/>
            <a:ext cx="843915" cy="169608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直接连接符 4"/>
          <p:cNvCxnSpPr/>
          <p:nvPr/>
        </p:nvCxnSpPr>
        <p:spPr>
          <a:xfrm>
            <a:off x="772795" y="4523740"/>
            <a:ext cx="2878455" cy="127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914400" y="4038600"/>
            <a:ext cx="838200" cy="254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362200" y="3431540"/>
            <a:ext cx="1143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2021205" y="4038600"/>
            <a:ext cx="381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2065020" y="3535680"/>
            <a:ext cx="5257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Δ</a:t>
            </a:r>
            <a:r>
              <a:rPr lang="en-US" altLang="zh-CN">
                <a:latin typeface="宋体" panose="02010600030101010101" pitchFamily="2" charset="-122"/>
              </a:rPr>
              <a:t>h</a:t>
            </a:r>
            <a:endParaRPr lang="en-US" altLang="zh-CN">
              <a:latin typeface="宋体" panose="02010600030101010101" pitchFamily="2" charset="-122"/>
            </a:endParaRPr>
          </a:p>
        </p:txBody>
      </p:sp>
      <p:sp>
        <p:nvSpPr>
          <p:cNvPr id="10" name="剪去单角的矩形 9"/>
          <p:cNvSpPr/>
          <p:nvPr/>
        </p:nvSpPr>
        <p:spPr>
          <a:xfrm>
            <a:off x="2781300" y="3142615"/>
            <a:ext cx="511175" cy="572770"/>
          </a:xfrm>
          <a:prstGeom prst="snip1Rect">
            <a:avLst>
              <a:gd name="adj" fmla="val 445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375920" y="1292860"/>
            <a:ext cx="473837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/>
              <a:t>2.</a:t>
            </a:r>
            <a:r>
              <a:rPr lang="zh-CN" altLang="en-US" sz="3600" b="1"/>
              <a:t>物体漂浮在液面时：</a:t>
            </a:r>
            <a:endParaRPr lang="zh-CN" altLang="en-US" sz="3600" b="1"/>
          </a:p>
        </p:txBody>
      </p:sp>
      <p:cxnSp>
        <p:nvCxnSpPr>
          <p:cNvPr id="13" name="直接连接符 12"/>
          <p:cNvCxnSpPr/>
          <p:nvPr/>
        </p:nvCxnSpPr>
        <p:spPr>
          <a:xfrm>
            <a:off x="914400" y="4191000"/>
            <a:ext cx="856615" cy="571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91540" y="4323715"/>
            <a:ext cx="9144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V="1">
            <a:off x="891540" y="4511040"/>
            <a:ext cx="838200" cy="12700"/>
          </a:xfrm>
          <a:prstGeom prst="line">
            <a:avLst/>
          </a:prstGeom>
          <a:ln w="19050">
            <a:prstDash val="dash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983615" y="4323715"/>
            <a:ext cx="768985" cy="1968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2590800" y="3542030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 flipV="1">
            <a:off x="2639060" y="3723005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2639060" y="4184650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 flipV="1">
            <a:off x="2639060" y="4317365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flipV="1">
            <a:off x="2639060" y="3903980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639060" y="4032250"/>
            <a:ext cx="892175" cy="635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3901440" y="2119630"/>
            <a:ext cx="5081905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/>
              <a:t>   </a:t>
            </a:r>
            <a:r>
              <a:rPr lang="en-US" altLang="zh-CN" sz="3600"/>
              <a:t> </a:t>
            </a:r>
            <a:r>
              <a:rPr lang="zh-CN" altLang="en-US" sz="3200"/>
              <a:t>规则容器内装有液体，底面积为</a:t>
            </a:r>
            <a:r>
              <a:rPr lang="en-US" altLang="zh-CN" sz="3200"/>
              <a:t>S</a:t>
            </a:r>
            <a:r>
              <a:rPr lang="zh-CN" altLang="en-US" sz="3200"/>
              <a:t>，液体高度为</a:t>
            </a:r>
            <a:r>
              <a:rPr lang="en-US" altLang="zh-CN" sz="3200"/>
              <a:t>h1</a:t>
            </a:r>
            <a:r>
              <a:rPr lang="zh-CN" altLang="en-US" sz="3200"/>
              <a:t>，将体积为</a:t>
            </a:r>
            <a:r>
              <a:rPr lang="en-US" altLang="zh-CN" sz="3200"/>
              <a:t>V</a:t>
            </a:r>
            <a:r>
              <a:rPr lang="zh-CN" altLang="en-US" sz="3200" baseline="-25000">
                <a:solidFill>
                  <a:schemeClr val="tx1"/>
                </a:solidFill>
                <a:uFillTx/>
              </a:rPr>
              <a:t>物</a:t>
            </a:r>
            <a:r>
              <a:rPr lang="zh-CN" altLang="en-US" sz="3200"/>
              <a:t>的物体放入容器中，物体漂浮，此时液体深度为</a:t>
            </a:r>
            <a:r>
              <a:rPr lang="en-US" altLang="zh-CN" sz="3200"/>
              <a:t>h2</a:t>
            </a:r>
            <a:endParaRPr lang="en-US" altLang="zh-CN" sz="3200"/>
          </a:p>
        </p:txBody>
      </p:sp>
      <p:graphicFrame>
        <p:nvGraphicFramePr>
          <p:cNvPr id="25" name="对象 24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287020" y="5114925"/>
          <a:ext cx="8669020" cy="139001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3" r:id="rId2" imgW="2691765" imgH="419100" progId="Equation.KSEE3">
                  <p:embed/>
                </p:oleObj>
              </mc:Choice>
              <mc:Fallback>
                <p:oleObj r:id="rId2" imgW="2691765" imgH="419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7020" y="5114925"/>
                        <a:ext cx="8669020" cy="139001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1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098" name="Picture 44" descr="D:\Kel'Thuzad\教师用书资源包\八下\第八章 压强与浮力\第六节 物体的浮沉条件\8-6 图片\T8-42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269365" y="1798320"/>
            <a:ext cx="6655435" cy="291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12"/>
          <p:cNvSpPr txBox="1">
            <a:spLocks noChangeArrowheads="1"/>
          </p:cNvSpPr>
          <p:nvPr/>
        </p:nvSpPr>
        <p:spPr bwMode="auto">
          <a:xfrm>
            <a:off x="999808" y="704850"/>
            <a:ext cx="71437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将木块和铁块分别放入水中，观察松手后它们的运动方向，试着分析其中的原因。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00" name="Text Box 25"/>
          <p:cNvSpPr txBox="1">
            <a:spLocks noChangeArrowheads="1"/>
          </p:cNvSpPr>
          <p:nvPr/>
        </p:nvSpPr>
        <p:spPr bwMode="auto">
          <a:xfrm>
            <a:off x="3522663" y="1658938"/>
            <a:ext cx="57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浮</a:t>
            </a:r>
            <a:endParaRPr lang="zh-CN" altLang="en-US" sz="2400" baseline="-25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01" name="Text Box 41"/>
          <p:cNvSpPr txBox="1">
            <a:spLocks noChangeArrowheads="1"/>
          </p:cNvSpPr>
          <p:nvPr/>
        </p:nvSpPr>
        <p:spPr bwMode="auto">
          <a:xfrm>
            <a:off x="191135" y="4612005"/>
            <a:ext cx="901890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浮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&gt;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时，合力向上，物体上浮，最终物体漂浮在液面。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02" name="Text Box 42"/>
          <p:cNvSpPr txBox="1">
            <a:spLocks noChangeArrowheads="1"/>
          </p:cNvSpPr>
          <p:nvPr/>
        </p:nvSpPr>
        <p:spPr bwMode="auto">
          <a:xfrm>
            <a:off x="191135" y="5095875"/>
            <a:ext cx="8545195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浮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&lt;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时，合力向下，物体下沉，最终沉底。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03" name="Text Box 43"/>
          <p:cNvSpPr txBox="1">
            <a:spLocks noChangeArrowheads="1"/>
          </p:cNvSpPr>
          <p:nvPr/>
        </p:nvSpPr>
        <p:spPr bwMode="auto">
          <a:xfrm>
            <a:off x="190818" y="5619750"/>
            <a:ext cx="6818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当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浮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时，合力为零，物体悬浮在水中。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04" name="Text Box 25"/>
          <p:cNvSpPr txBox="1">
            <a:spLocks noChangeArrowheads="1"/>
          </p:cNvSpPr>
          <p:nvPr/>
        </p:nvSpPr>
        <p:spPr bwMode="auto">
          <a:xfrm>
            <a:off x="5754688" y="2070100"/>
            <a:ext cx="577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i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400" baseline="-25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  <a:cs typeface="Times New Roman" panose="02020603050405020304" pitchFamily="18" charset="0"/>
              </a:rPr>
              <a:t>浮</a:t>
            </a:r>
            <a:endParaRPr lang="zh-CN" altLang="en-US" sz="2400" baseline="-25000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928688" y="142875"/>
            <a:ext cx="4976812" cy="646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zh-CN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kumimoji="1" lang="zh-CN" altLang="en-US" sz="3600" b="1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．浮力与重力的关系</a:t>
            </a:r>
            <a:endParaRPr kumimoji="1" lang="zh-CN" altLang="en-US" sz="3600" b="1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780665" y="3738245"/>
            <a:ext cx="776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G</a:t>
            </a:r>
            <a:r>
              <a:rPr lang="zh-CN" altLang="en-US" sz="2400" baseline="-25000">
                <a:solidFill>
                  <a:schemeClr val="tx1"/>
                </a:solidFill>
                <a:uFillTx/>
              </a:rPr>
              <a:t>物</a:t>
            </a:r>
            <a:endParaRPr lang="zh-CN" altLang="en-US" sz="2400" baseline="-25000">
              <a:solidFill>
                <a:schemeClr val="tx1"/>
              </a:solidFill>
              <a:uFillTx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163185" y="4095750"/>
            <a:ext cx="776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/>
              <a:t>G</a:t>
            </a:r>
            <a:r>
              <a:rPr lang="zh-CN" altLang="en-US" sz="2400" baseline="-25000">
                <a:solidFill>
                  <a:schemeClr val="tx1"/>
                </a:solidFill>
                <a:uFillTx/>
              </a:rPr>
              <a:t>物</a:t>
            </a:r>
            <a:endParaRPr lang="zh-CN" altLang="en-US" sz="2400" baseline="-25000">
              <a:solidFill>
                <a:schemeClr val="tx1"/>
              </a:solidFill>
              <a:uFillTx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  <p:bldP spid="4102" grpId="0"/>
      <p:bldP spid="4103" grpId="0"/>
      <p:bldP spid="4104" grpId="0"/>
      <p:bldP spid="2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文本框 5"/>
          <p:cNvSpPr txBox="1"/>
          <p:nvPr/>
        </p:nvSpPr>
        <p:spPr>
          <a:xfrm>
            <a:off x="4852670" y="2113280"/>
            <a:ext cx="40836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柱形容器内装有适量的水，柱形物体的下表面刚刚接触到水面，当物体向下运动</a:t>
            </a:r>
            <a:r>
              <a:rPr lang="en-US" altLang="zh-CN" sz="2400" b="1"/>
              <a:t>h</a:t>
            </a:r>
            <a:r>
              <a:rPr lang="zh-CN" altLang="en-US" sz="2400" b="1"/>
              <a:t>时，求液面的变化量</a:t>
            </a:r>
            <a:r>
              <a:rPr lang="zh-CN" altLang="en-US" sz="2400" b="1">
                <a:latin typeface="宋体" panose="02010600030101010101" pitchFamily="2" charset="-122"/>
              </a:rPr>
              <a:t>Δ</a:t>
            </a:r>
            <a:r>
              <a:rPr lang="en-US" altLang="zh-CN" sz="2400" b="1">
                <a:latin typeface="宋体" panose="02010600030101010101" pitchFamily="2" charset="-122"/>
              </a:rPr>
              <a:t>h</a:t>
            </a:r>
            <a:endParaRPr lang="en-US" altLang="zh-CN" sz="2400" b="1">
              <a:latin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30950" y="4362450"/>
            <a:ext cx="188531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此时下表面的深度</a:t>
            </a:r>
            <a:endParaRPr lang="zh-CN" altLang="en-US" sz="2400" b="1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6142355" y="5423535"/>
          <a:ext cx="2262505" cy="59309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4" r:id="rId2" imgW="711200" imgH="165100" progId="Equation.KSEE3">
                  <p:embed/>
                </p:oleObj>
              </mc:Choice>
              <mc:Fallback>
                <p:oleObj r:id="rId2" imgW="711200" imgH="1651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42355" y="5423535"/>
                        <a:ext cx="2262505" cy="5930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" name="图片 16" descr="微信图片_20210206004824"/>
          <p:cNvPicPr>
            <a:picLocks noChangeAspect="1"/>
          </p:cNvPicPr>
          <p:nvPr/>
        </p:nvPicPr>
        <p:blipFill>
          <a:blip r:embed="rId4"/>
          <a:srcRect l="9259" t="29855" r="52862" b="21869"/>
          <a:stretch>
            <a:fillRect/>
          </a:stretch>
        </p:blipFill>
        <p:spPr>
          <a:xfrm>
            <a:off x="339090" y="2113280"/>
            <a:ext cx="3766185" cy="263144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77850" y="234950"/>
            <a:ext cx="53695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ym typeface="+mn-ea"/>
              </a:rPr>
              <a:t>重点五：液面变化</a:t>
            </a:r>
            <a:endParaRPr lang="zh-CN" altLang="en-US" sz="4000" b="1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51130" y="1150620"/>
            <a:ext cx="489521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/>
              <a:t>3.</a:t>
            </a:r>
            <a:r>
              <a:rPr lang="zh-CN" altLang="en-US" sz="3200" b="1"/>
              <a:t>物体向上或向下运动</a:t>
            </a:r>
            <a:r>
              <a:rPr lang="en-US" altLang="zh-CN" sz="3200" b="1"/>
              <a:t>h</a:t>
            </a:r>
            <a:r>
              <a:rPr lang="zh-CN" altLang="en-US" sz="3200" b="1"/>
              <a:t>：</a:t>
            </a:r>
            <a:endParaRPr lang="zh-CN" altLang="en-US" sz="3200" b="1"/>
          </a:p>
        </p:txBody>
      </p:sp>
      <p:graphicFrame>
        <p:nvGraphicFramePr>
          <p:cNvPr id="25" name="对象 24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1523365" y="5295265"/>
          <a:ext cx="2995295" cy="1089025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5" r:id="rId5" imgW="901700" imgH="393700" progId="Equation.KSEE3">
                  <p:embed/>
                </p:oleObj>
              </mc:Choice>
              <mc:Fallback>
                <p:oleObj r:id="rId5" imgW="9017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3365" y="5295265"/>
                        <a:ext cx="2995295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/>
        </p:nvSpPr>
        <p:spPr>
          <a:xfrm>
            <a:off x="167005" y="2176780"/>
            <a:ext cx="3654425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>
                <a:sym typeface="+mn-ea"/>
              </a:rPr>
              <a:t>    </a:t>
            </a:r>
            <a:r>
              <a:rPr lang="en-US" altLang="zh-CN" sz="2000" b="1">
                <a:sym typeface="+mn-ea"/>
              </a:rPr>
              <a:t> </a:t>
            </a:r>
            <a:r>
              <a:rPr lang="en-US" altLang="zh-CN" sz="2800" b="1">
                <a:sym typeface="+mn-ea"/>
              </a:rPr>
              <a:t> </a:t>
            </a:r>
            <a:r>
              <a:rPr lang="zh-CN" altLang="en-US" sz="2800" b="1">
                <a:sym typeface="+mn-ea"/>
              </a:rPr>
              <a:t>柱形容器内装有适量的水，柱形物体的下表面刚刚接触到水面，当物体当物体浸入的深度</a:t>
            </a:r>
            <a:r>
              <a:rPr lang="en-US" altLang="zh-CN" sz="2800" b="1">
                <a:sym typeface="+mn-ea"/>
              </a:rPr>
              <a:t>h</a:t>
            </a:r>
            <a:r>
              <a:rPr lang="zh-CN" altLang="en-US" sz="2800" b="1">
                <a:sym typeface="+mn-ea"/>
              </a:rPr>
              <a:t>时，求液面的变化量</a:t>
            </a:r>
            <a:r>
              <a:rPr lang="zh-CN" altLang="en-US" sz="2800" b="1">
                <a:latin typeface="宋体" panose="02010600030101010101" pitchFamily="2" charset="-122"/>
                <a:sym typeface="+mn-ea"/>
              </a:rPr>
              <a:t>Δ</a:t>
            </a:r>
            <a:r>
              <a:rPr lang="en-US" altLang="zh-CN" sz="2800" b="1">
                <a:latin typeface="宋体" panose="02010600030101010101" pitchFamily="2" charset="-122"/>
                <a:sym typeface="+mn-ea"/>
              </a:rPr>
              <a:t>h</a:t>
            </a:r>
            <a:endParaRPr lang="en-US" altLang="zh-CN" sz="2800" b="1">
              <a:latin typeface="宋体" panose="02010600030101010101" pitchFamily="2" charset="-122"/>
              <a:sym typeface="+mn-ea"/>
            </a:endParaRPr>
          </a:p>
        </p:txBody>
      </p:sp>
      <p:pic>
        <p:nvPicPr>
          <p:cNvPr id="7" name="图片 6" descr="微信图片_20210206004824"/>
          <p:cNvPicPr>
            <a:picLocks noChangeAspect="1"/>
          </p:cNvPicPr>
          <p:nvPr/>
        </p:nvPicPr>
        <p:blipFill>
          <a:blip r:embed="rId2"/>
          <a:srcRect l="46970" t="27273" r="15909" b="21212"/>
          <a:stretch>
            <a:fillRect/>
          </a:stretch>
        </p:blipFill>
        <p:spPr>
          <a:xfrm>
            <a:off x="4399915" y="1945005"/>
            <a:ext cx="4303395" cy="31400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67005" y="234950"/>
            <a:ext cx="53695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ym typeface="+mn-ea"/>
              </a:rPr>
              <a:t>重点五：液面变化</a:t>
            </a:r>
            <a:endParaRPr lang="zh-CN" altLang="en-US" sz="4000" b="1"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8305" y="1150620"/>
            <a:ext cx="367030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b="1"/>
              <a:t>4.</a:t>
            </a:r>
            <a:r>
              <a:rPr lang="zh-CN" altLang="en-US" sz="3200" b="1"/>
              <a:t>物体浸入深度</a:t>
            </a:r>
            <a:r>
              <a:rPr lang="en-US" altLang="zh-CN" sz="3200" b="1"/>
              <a:t>h</a:t>
            </a:r>
            <a:r>
              <a:rPr lang="zh-CN" altLang="en-US" sz="3200" b="1"/>
              <a:t>：</a:t>
            </a:r>
            <a:endParaRPr lang="zh-CN" altLang="en-US" sz="3200" b="1"/>
          </a:p>
        </p:txBody>
      </p:sp>
      <p:graphicFrame>
        <p:nvGraphicFramePr>
          <p:cNvPr id="25" name="对象 24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3283585" y="5442585"/>
          <a:ext cx="2743835" cy="102108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6" r:id="rId3" imgW="596900" imgH="393700" progId="Equation.KSEE3">
                  <p:embed/>
                </p:oleObj>
              </mc:Choice>
              <mc:Fallback>
                <p:oleObj r:id="rId3" imgW="5969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83585" y="5442585"/>
                        <a:ext cx="2743835" cy="10210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67005" y="234950"/>
            <a:ext cx="53695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ym typeface="+mn-ea"/>
              </a:rPr>
              <a:t>重点六：船球模型</a:t>
            </a:r>
            <a:endParaRPr lang="zh-CN" altLang="en-US" sz="4000" b="1">
              <a:sym typeface="+mn-ea"/>
            </a:endParaRPr>
          </a:p>
        </p:txBody>
      </p:sp>
      <p:pic>
        <p:nvPicPr>
          <p:cNvPr id="3" name="图片 2" descr="微信图片_20210207011242"/>
          <p:cNvPicPr>
            <a:picLocks noChangeAspect="1"/>
          </p:cNvPicPr>
          <p:nvPr/>
        </p:nvPicPr>
        <p:blipFill>
          <a:blip r:embed="rId2"/>
          <a:srcRect t="22879" r="2148" b="17336"/>
          <a:stretch>
            <a:fillRect/>
          </a:stretch>
        </p:blipFill>
        <p:spPr>
          <a:xfrm>
            <a:off x="167005" y="1275715"/>
            <a:ext cx="8686800" cy="32264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67005" y="4835525"/>
            <a:ext cx="6534785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甲、乙：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G</a:t>
            </a:r>
            <a:r>
              <a:rPr lang="zh-CN" altLang="en-US" sz="2400" baseline="-2500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物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=F</a:t>
            </a:r>
            <a:r>
              <a:rPr lang="zh-CN" altLang="en-US" sz="2400" baseline="-2500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浮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=</a:t>
            </a:r>
            <a:r>
              <a:rPr lang="el-GR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ρ</a:t>
            </a:r>
            <a:r>
              <a:rPr lang="zh-CN" altLang="en-US" sz="2400" baseline="-25000"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水</a:t>
            </a:r>
            <a:r>
              <a:rPr lang="en-US" sz="240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gV</a:t>
            </a:r>
            <a:r>
              <a:rPr lang="zh-CN" altLang="en-US" sz="2400" baseline="-25000"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排</a:t>
            </a:r>
            <a:r>
              <a:rPr lang="en-US" altLang="zh-CN" sz="2400" baseline="-25000"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=</a:t>
            </a:r>
            <a:r>
              <a:rPr lang="el-GR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ρ</a:t>
            </a:r>
            <a:r>
              <a:rPr lang="zh-CN" altLang="en-US" sz="2400" baseline="-25000"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水</a:t>
            </a:r>
            <a:r>
              <a:rPr lang="en-US" sz="240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g</a:t>
            </a:r>
            <a:r>
              <a:rPr lang="zh-CN" altLang="en-US" sz="240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40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h</a:t>
            </a:r>
            <a:r>
              <a:rPr lang="en-US" altLang="zh-CN" sz="2400" baseline="-25000" err="1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en-US" altLang="zh-CN" sz="240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-h</a:t>
            </a:r>
            <a:r>
              <a:rPr lang="en-US" altLang="zh-CN" sz="2400" baseline="-25000" err="1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en-US" altLang="zh-CN" sz="240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)S</a:t>
            </a:r>
            <a:endParaRPr lang="zh-CN" altLang="en-US" sz="2400" baseline="-25000">
              <a:solidFill>
                <a:schemeClr val="tx1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  <a:p>
            <a:endParaRPr lang="zh-CN" altLang="en-US" sz="2400" baseline="-25000">
              <a:solidFill>
                <a:schemeClr val="tx1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7005" y="5768340"/>
            <a:ext cx="3869055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甲、丙：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V</a:t>
            </a:r>
            <a:r>
              <a:rPr lang="zh-CN" altLang="en-US" sz="2400" baseline="-2500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物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=</a:t>
            </a:r>
            <a:r>
              <a:rPr lang="zh-CN" altLang="en-US" sz="2400" b="1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400" b="1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h</a:t>
            </a:r>
            <a:r>
              <a:rPr lang="en-US" altLang="zh-CN" sz="2400" b="1" baseline="-25000" err="1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en-US" altLang="zh-CN" sz="2400" b="1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-h</a:t>
            </a:r>
            <a:r>
              <a:rPr lang="en-US" altLang="zh-CN" sz="2400" b="1" baseline="-25000" err="1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en-US" altLang="zh-CN" sz="2400" b="1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)S</a:t>
            </a:r>
            <a:endParaRPr lang="zh-CN" altLang="en-US" sz="2400" b="1" baseline="-25000">
              <a:solidFill>
                <a:schemeClr val="tx1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  <a:p>
            <a:endParaRPr lang="zh-CN" altLang="en-US" sz="2400" b="1" baseline="-25000">
              <a:solidFill>
                <a:schemeClr val="tx1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graphicFrame>
        <p:nvGraphicFramePr>
          <p:cNvPr id="6" name="对象 5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4767580" y="5400675"/>
          <a:ext cx="3839210" cy="10680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7" r:id="rId3" imgW="1397000" imgH="393700" progId="Equation.KSEE3">
                  <p:embed/>
                </p:oleObj>
              </mc:Choice>
              <mc:Fallback>
                <p:oleObj r:id="rId3" imgW="13970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767580" y="5400675"/>
                        <a:ext cx="3839210" cy="1068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文本框 1"/>
          <p:cNvSpPr txBox="1"/>
          <p:nvPr/>
        </p:nvSpPr>
        <p:spPr>
          <a:xfrm>
            <a:off x="167005" y="234950"/>
            <a:ext cx="5369560" cy="7067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000" b="1">
                <a:sym typeface="+mn-ea"/>
              </a:rPr>
              <a:t>重点六：船球模型</a:t>
            </a:r>
            <a:endParaRPr lang="zh-CN" altLang="en-US" sz="4000" b="1"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735" y="4835525"/>
            <a:ext cx="6534785" cy="70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甲、乙：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G</a:t>
            </a:r>
            <a:r>
              <a:rPr lang="zh-CN" altLang="en-US" sz="2400" baseline="-2500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物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=F</a:t>
            </a:r>
            <a:r>
              <a:rPr lang="zh-CN" altLang="en-US" sz="2400" baseline="-2500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浮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=</a:t>
            </a:r>
            <a:r>
              <a:rPr lang="el-GR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ρ</a:t>
            </a:r>
            <a:r>
              <a:rPr lang="zh-CN" altLang="en-US" sz="2400" baseline="-25000"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水</a:t>
            </a:r>
            <a:r>
              <a:rPr lang="en-US" sz="240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gV</a:t>
            </a:r>
            <a:r>
              <a:rPr lang="zh-CN" altLang="en-US" sz="2400" baseline="-25000"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排</a:t>
            </a:r>
            <a:r>
              <a:rPr lang="en-US" altLang="zh-CN" sz="2400" baseline="-25000"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=</a:t>
            </a:r>
            <a:r>
              <a:rPr lang="el-GR" altLang="en-US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ρ</a:t>
            </a:r>
            <a:r>
              <a:rPr lang="zh-CN" altLang="en-US" sz="2400" baseline="-25000"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水</a:t>
            </a:r>
            <a:r>
              <a:rPr lang="en-US" sz="240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g</a:t>
            </a:r>
            <a:r>
              <a:rPr lang="zh-CN" altLang="en-US" sz="240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40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h</a:t>
            </a:r>
            <a:r>
              <a:rPr lang="en-US" altLang="zh-CN" sz="2400" baseline="-25000" err="1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en-US" altLang="zh-CN" sz="240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-h</a:t>
            </a:r>
            <a:r>
              <a:rPr lang="en-US" altLang="zh-CN" sz="2400" baseline="-25000" err="1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1</a:t>
            </a:r>
            <a:r>
              <a:rPr lang="en-US" altLang="zh-CN" sz="2400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)S</a:t>
            </a:r>
            <a:endParaRPr lang="zh-CN" altLang="en-US" sz="2400" baseline="-25000">
              <a:solidFill>
                <a:schemeClr val="tx1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  <a:p>
            <a:endParaRPr lang="zh-CN" altLang="en-US" sz="2400" baseline="-25000">
              <a:solidFill>
                <a:schemeClr val="tx1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7005" y="5768340"/>
            <a:ext cx="3869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乙、丙：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V</a:t>
            </a:r>
            <a:r>
              <a:rPr lang="zh-CN" altLang="en-US" sz="2400" baseline="-25000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物</a:t>
            </a:r>
            <a:r>
              <a:rPr lang="en-US" altLang="zh-CN" sz="2400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</a:rPr>
              <a:t>=</a:t>
            </a:r>
            <a:r>
              <a:rPr lang="zh-CN" altLang="en-US" sz="2400" b="1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（</a:t>
            </a:r>
            <a:r>
              <a:rPr lang="en-US" altLang="zh-CN" sz="2400" b="1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h</a:t>
            </a:r>
            <a:r>
              <a:rPr lang="en-US" altLang="zh-CN" sz="2400" b="1" baseline="-25000" err="1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2</a:t>
            </a:r>
            <a:r>
              <a:rPr lang="en-US" altLang="zh-CN" sz="2400" b="1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-h</a:t>
            </a:r>
            <a:r>
              <a:rPr lang="en-US" altLang="zh-CN" sz="2400" b="1" baseline="-25000" err="1">
                <a:solidFill>
                  <a:schemeClr val="tx1"/>
                </a:solidFill>
                <a:uFillTx/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3</a:t>
            </a:r>
            <a:r>
              <a:rPr lang="en-US" altLang="zh-CN" sz="2400" b="1" err="1">
                <a:latin typeface="华文中宋" panose="02010600040101010101" charset="-122"/>
                <a:ea typeface="华文中宋" panose="02010600040101010101" charset="-122"/>
                <a:cs typeface="华文中宋" panose="02010600040101010101" charset="-122"/>
                <a:sym typeface="+mn-ea"/>
              </a:rPr>
              <a:t>)S</a:t>
            </a:r>
            <a:endParaRPr lang="zh-CN" altLang="en-US" sz="2400" b="1" baseline="-25000">
              <a:solidFill>
                <a:schemeClr val="tx1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graphicFrame>
        <p:nvGraphicFramePr>
          <p:cNvPr id="6" name="对象 5">
            <a:hlinkClick action="ppaction://ole?verb="/>
          </p:cNvPr>
          <p:cNvGraphicFramePr>
            <a:graphicFrameLocks noChangeAspect="1"/>
          </p:cNvGraphicFramePr>
          <p:nvPr/>
        </p:nvGraphicFramePr>
        <p:xfrm>
          <a:off x="4750118" y="5400675"/>
          <a:ext cx="3874135" cy="106807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8" r:id="rId2" imgW="1409700" imgH="393700" progId="Equation.KSEE3">
                  <p:embed/>
                </p:oleObj>
              </mc:Choice>
              <mc:Fallback>
                <p:oleObj r:id="rId2" imgW="1409700" imgH="393700" progId="Equation.KSEE3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50118" y="5400675"/>
                        <a:ext cx="3874135" cy="10680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图片 6" descr="微信图片_20210207011251"/>
          <p:cNvPicPr>
            <a:picLocks noChangeAspect="1"/>
          </p:cNvPicPr>
          <p:nvPr/>
        </p:nvPicPr>
        <p:blipFill>
          <a:blip r:embed="rId4"/>
          <a:srcRect l="2595" t="18220" r="3131" b="15846"/>
          <a:stretch>
            <a:fillRect/>
          </a:stretch>
        </p:blipFill>
        <p:spPr>
          <a:xfrm>
            <a:off x="135255" y="1260475"/>
            <a:ext cx="8872855" cy="34442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" name="直接连接符 1"/>
          <p:cNvCxnSpPr/>
          <p:nvPr/>
        </p:nvCxnSpPr>
        <p:spPr>
          <a:xfrm>
            <a:off x="626110" y="2892425"/>
            <a:ext cx="7620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V="1">
            <a:off x="650240" y="1292225"/>
            <a:ext cx="21590" cy="16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 flipV="1">
            <a:off x="8265160" y="1292225"/>
            <a:ext cx="21590" cy="16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 flipV="1">
            <a:off x="1576705" y="1292225"/>
            <a:ext cx="21590" cy="16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2516505" y="1292225"/>
            <a:ext cx="21590" cy="16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3441700" y="1292225"/>
            <a:ext cx="21590" cy="16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 flipV="1">
            <a:off x="4401820" y="1292225"/>
            <a:ext cx="21590" cy="16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5435600" y="1292225"/>
            <a:ext cx="21590" cy="16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6431915" y="1292225"/>
            <a:ext cx="21590" cy="16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386320" y="1292225"/>
            <a:ext cx="21590" cy="16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66750" y="1757045"/>
            <a:ext cx="7620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71830" y="1926590"/>
            <a:ext cx="7620000" cy="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71830" y="2305685"/>
            <a:ext cx="762000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671830" y="2472690"/>
            <a:ext cx="762000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671830" y="2685415"/>
            <a:ext cx="762000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71830" y="2092325"/>
            <a:ext cx="762000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矩形 20"/>
          <p:cNvSpPr/>
          <p:nvPr/>
        </p:nvSpPr>
        <p:spPr>
          <a:xfrm>
            <a:off x="1865630" y="1492250"/>
            <a:ext cx="382270" cy="4184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任意多边形 24"/>
          <p:cNvSpPr/>
          <p:nvPr/>
        </p:nvSpPr>
        <p:spPr>
          <a:xfrm>
            <a:off x="2688590" y="1540510"/>
            <a:ext cx="601980" cy="386080"/>
          </a:xfrm>
          <a:custGeom>
            <a:gdLst>
              <a:gd name="connisteX0" fmla="*/ 6208 w 501508"/>
              <a:gd name="connsiteY0" fmla="*/ 0 h 370063"/>
              <a:gd name="connisteX1" fmla="*/ 6208 w 501508"/>
              <a:gd name="connsiteY1" fmla="*/ 69850 h 370063"/>
              <a:gd name="connisteX2" fmla="*/ 6208 w 501508"/>
              <a:gd name="connsiteY2" fmla="*/ 139700 h 370063"/>
              <a:gd name="connisteX3" fmla="*/ 6208 w 501508"/>
              <a:gd name="connsiteY3" fmla="*/ 209550 h 370063"/>
              <a:gd name="connisteX4" fmla="*/ 6208 w 501508"/>
              <a:gd name="connsiteY4" fmla="*/ 280035 h 370063"/>
              <a:gd name="connisteX5" fmla="*/ 6208 w 501508"/>
              <a:gd name="connsiteY5" fmla="*/ 349885 h 370063"/>
              <a:gd name="connisteX6" fmla="*/ 76058 w 501508"/>
              <a:gd name="connsiteY6" fmla="*/ 363855 h 370063"/>
              <a:gd name="connisteX7" fmla="*/ 160513 w 501508"/>
              <a:gd name="connsiteY7" fmla="*/ 363855 h 370063"/>
              <a:gd name="connisteX8" fmla="*/ 230363 w 501508"/>
              <a:gd name="connsiteY8" fmla="*/ 363855 h 370063"/>
              <a:gd name="connisteX9" fmla="*/ 300213 w 501508"/>
              <a:gd name="connsiteY9" fmla="*/ 363855 h 370063"/>
              <a:gd name="connisteX10" fmla="*/ 370063 w 501508"/>
              <a:gd name="connsiteY10" fmla="*/ 363855 h 370063"/>
              <a:gd name="connisteX11" fmla="*/ 440548 w 501508"/>
              <a:gd name="connsiteY11" fmla="*/ 363855 h 370063"/>
              <a:gd name="connisteX12" fmla="*/ 496428 w 501508"/>
              <a:gd name="connsiteY12" fmla="*/ 294005 h 370063"/>
              <a:gd name="connisteX13" fmla="*/ 496428 w 501508"/>
              <a:gd name="connsiteY13" fmla="*/ 224155 h 370063"/>
              <a:gd name="connisteX14" fmla="*/ 496428 w 501508"/>
              <a:gd name="connsiteY14" fmla="*/ 153670 h 370063"/>
              <a:gd name="connisteX15" fmla="*/ 496428 w 501508"/>
              <a:gd name="connsiteY15" fmla="*/ 83820 h 370063"/>
              <a:gd name="connisteX16" fmla="*/ 496428 w 501508"/>
              <a:gd name="connsiteY16" fmla="*/ 13970 h 370063"/>
            </a:gdLst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  <a:cxn ang="0">
                <a:pos x="connisteX10" y="connsiteY10"/>
              </a:cxn>
              <a:cxn ang="0">
                <a:pos x="connisteX11" y="connsiteY11"/>
              </a:cxn>
              <a:cxn ang="0">
                <a:pos x="connisteX12" y="connsiteY12"/>
              </a:cxn>
              <a:cxn ang="0">
                <a:pos x="connisteX13" y="connsiteY13"/>
              </a:cxn>
              <a:cxn ang="0">
                <a:pos x="connisteX14" y="connsiteY14"/>
              </a:cxn>
              <a:cxn ang="0">
                <a:pos x="connisteX15" y="connsiteY15"/>
              </a:cxn>
              <a:cxn ang="0">
                <a:pos x="connisteX16" y="connsiteY16"/>
              </a:cxn>
            </a:cxnLst>
            <a:rect l="l" t="t" r="r" b="b"/>
            <a:pathLst>
              <a:path w="501509" h="370064">
                <a:moveTo>
                  <a:pt x="6209" y="0"/>
                </a:moveTo>
                <a:cubicBezTo>
                  <a:pt x="6209" y="12700"/>
                  <a:pt x="6209" y="41910"/>
                  <a:pt x="6209" y="69850"/>
                </a:cubicBezTo>
                <a:cubicBezTo>
                  <a:pt x="6209" y="97790"/>
                  <a:pt x="6209" y="111760"/>
                  <a:pt x="6209" y="139700"/>
                </a:cubicBezTo>
                <a:cubicBezTo>
                  <a:pt x="6209" y="167640"/>
                  <a:pt x="6209" y="181610"/>
                  <a:pt x="6209" y="209550"/>
                </a:cubicBezTo>
                <a:cubicBezTo>
                  <a:pt x="6209" y="237490"/>
                  <a:pt x="6209" y="252095"/>
                  <a:pt x="6209" y="280035"/>
                </a:cubicBezTo>
                <a:cubicBezTo>
                  <a:pt x="6209" y="307975"/>
                  <a:pt x="-7761" y="333375"/>
                  <a:pt x="6209" y="349885"/>
                </a:cubicBezTo>
                <a:cubicBezTo>
                  <a:pt x="20179" y="366395"/>
                  <a:pt x="44944" y="361315"/>
                  <a:pt x="76059" y="363855"/>
                </a:cubicBezTo>
                <a:cubicBezTo>
                  <a:pt x="107174" y="366395"/>
                  <a:pt x="129399" y="363855"/>
                  <a:pt x="160514" y="363855"/>
                </a:cubicBezTo>
                <a:cubicBezTo>
                  <a:pt x="191629" y="363855"/>
                  <a:pt x="202424" y="363855"/>
                  <a:pt x="230364" y="363855"/>
                </a:cubicBezTo>
                <a:cubicBezTo>
                  <a:pt x="258304" y="363855"/>
                  <a:pt x="272274" y="363855"/>
                  <a:pt x="300214" y="363855"/>
                </a:cubicBezTo>
                <a:cubicBezTo>
                  <a:pt x="328154" y="363855"/>
                  <a:pt x="342124" y="363855"/>
                  <a:pt x="370064" y="363855"/>
                </a:cubicBezTo>
                <a:cubicBezTo>
                  <a:pt x="398004" y="363855"/>
                  <a:pt x="415149" y="377825"/>
                  <a:pt x="440549" y="363855"/>
                </a:cubicBezTo>
                <a:cubicBezTo>
                  <a:pt x="465949" y="349885"/>
                  <a:pt x="484999" y="321945"/>
                  <a:pt x="496429" y="294005"/>
                </a:cubicBezTo>
                <a:cubicBezTo>
                  <a:pt x="507859" y="266065"/>
                  <a:pt x="496429" y="252095"/>
                  <a:pt x="496429" y="224155"/>
                </a:cubicBezTo>
                <a:cubicBezTo>
                  <a:pt x="496429" y="196215"/>
                  <a:pt x="496429" y="181610"/>
                  <a:pt x="496429" y="153670"/>
                </a:cubicBezTo>
                <a:cubicBezTo>
                  <a:pt x="496429" y="125730"/>
                  <a:pt x="496429" y="111760"/>
                  <a:pt x="496429" y="83820"/>
                </a:cubicBezTo>
                <a:cubicBezTo>
                  <a:pt x="496429" y="55880"/>
                  <a:pt x="496429" y="26670"/>
                  <a:pt x="496429" y="1397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单圆角矩形 25"/>
          <p:cNvSpPr/>
          <p:nvPr/>
        </p:nvSpPr>
        <p:spPr>
          <a:xfrm>
            <a:off x="2831465" y="1508125"/>
            <a:ext cx="316230" cy="402590"/>
          </a:xfrm>
          <a:prstGeom prst="snipRoundRect">
            <a:avLst>
              <a:gd name="adj1" fmla="val 16667"/>
              <a:gd name="adj2" fmla="val 46385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826510" y="2130425"/>
            <a:ext cx="381000" cy="381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702810" y="2115185"/>
            <a:ext cx="453390" cy="57086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H="1" flipV="1">
            <a:off x="4893310" y="1216025"/>
            <a:ext cx="0" cy="914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4568825" y="1216025"/>
            <a:ext cx="762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矩形 30"/>
          <p:cNvSpPr/>
          <p:nvPr/>
        </p:nvSpPr>
        <p:spPr>
          <a:xfrm>
            <a:off x="5753100" y="1926590"/>
            <a:ext cx="382270" cy="5454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/>
          <p:cNvCxnSpPr/>
          <p:nvPr/>
        </p:nvCxnSpPr>
        <p:spPr>
          <a:xfrm flipH="1">
            <a:off x="5944235" y="1216025"/>
            <a:ext cx="15875" cy="694690"/>
          </a:xfrm>
          <a:prstGeom prst="straightConnector1">
            <a:avLst/>
          </a:prstGeom>
          <a:ln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椭圆 32"/>
          <p:cNvSpPr/>
          <p:nvPr/>
        </p:nvSpPr>
        <p:spPr>
          <a:xfrm>
            <a:off x="6645910" y="1818640"/>
            <a:ext cx="548005" cy="487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4" name="直接连接符 33"/>
          <p:cNvCxnSpPr/>
          <p:nvPr/>
        </p:nvCxnSpPr>
        <p:spPr>
          <a:xfrm flipH="1" flipV="1">
            <a:off x="6913245" y="2305685"/>
            <a:ext cx="13335" cy="5638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7645400" y="2324100"/>
            <a:ext cx="382270" cy="5454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文本框 35"/>
          <p:cNvSpPr txBox="1"/>
          <p:nvPr/>
        </p:nvSpPr>
        <p:spPr>
          <a:xfrm>
            <a:off x="671830" y="441960"/>
            <a:ext cx="411543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</a:rPr>
              <a:t>同液体、同深度、同容器</a:t>
            </a:r>
            <a:endParaRPr lang="zh-CN" altLang="en-US" sz="2800" b="1">
              <a:solidFill>
                <a:srgbClr val="FF000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67995" y="3637915"/>
            <a:ext cx="77101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</a:rPr>
              <a:t>液体压强：</a:t>
            </a:r>
            <a:r>
              <a:rPr lang="en-US" altLang="zh-CN" sz="2800">
                <a:solidFill>
                  <a:srgbClr val="FF0000"/>
                </a:solidFill>
              </a:rPr>
              <a:t>P</a:t>
            </a:r>
            <a:r>
              <a:rPr lang="en-US" altLang="zh-CN" sz="2800" baseline="-25000">
                <a:solidFill>
                  <a:srgbClr val="FF0000"/>
                </a:solidFill>
                <a:uFillTx/>
              </a:rPr>
              <a:t>1</a:t>
            </a:r>
            <a:r>
              <a:rPr lang="en-US" altLang="zh-CN" sz="2800">
                <a:solidFill>
                  <a:srgbClr val="FF0000"/>
                </a:solidFill>
              </a:rPr>
              <a:t>=P</a:t>
            </a:r>
            <a:r>
              <a:rPr lang="en-US" altLang="zh-CN" sz="2800" baseline="-25000">
                <a:solidFill>
                  <a:srgbClr val="FF0000"/>
                </a:solidFill>
                <a:uFillTx/>
              </a:rPr>
              <a:t>2</a:t>
            </a:r>
            <a:r>
              <a:rPr lang="en-US" altLang="zh-CN" sz="2800">
                <a:solidFill>
                  <a:srgbClr val="FF0000"/>
                </a:solidFill>
              </a:rPr>
              <a:t>=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P</a:t>
            </a:r>
            <a:r>
              <a:rPr lang="en-US" altLang="zh-CN" sz="2800" baseline="-25000">
                <a:solidFill>
                  <a:srgbClr val="FF0000"/>
                </a:solidFill>
                <a:uFillTx/>
                <a:sym typeface="+mn-ea"/>
              </a:rPr>
              <a:t>3</a:t>
            </a:r>
            <a:r>
              <a:rPr lang="en-US" altLang="zh-CN" sz="2800">
                <a:solidFill>
                  <a:srgbClr val="FF0000"/>
                </a:solidFill>
              </a:rPr>
              <a:t>-------------=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P</a:t>
            </a:r>
            <a:r>
              <a:rPr lang="en-US" altLang="zh-CN" sz="2800" baseline="-25000">
                <a:solidFill>
                  <a:srgbClr val="FF0000"/>
                </a:solidFill>
                <a:uFillTx/>
                <a:sym typeface="+mn-ea"/>
              </a:rPr>
              <a:t>7</a:t>
            </a:r>
            <a:r>
              <a:rPr lang="en-US" altLang="zh-CN" sz="280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=P</a:t>
            </a:r>
            <a:r>
              <a:rPr lang="en-US" altLang="zh-CN" sz="2800" baseline="-25000">
                <a:solidFill>
                  <a:srgbClr val="FF0000"/>
                </a:solidFill>
                <a:uFillTx/>
                <a:cs typeface="Arial" panose="020b0604020202020204" pitchFamily="34" charset="0"/>
                <a:sym typeface="+mn-ea"/>
              </a:rPr>
              <a:t>8</a:t>
            </a:r>
            <a:r>
              <a:rPr lang="en-US" altLang="zh-CN" sz="2800" b="1">
                <a:solidFill>
                  <a:schemeClr val="tx1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P=</a:t>
            </a:r>
            <a:r>
              <a:rPr lang="el-GR" altLang="en-US" sz="2800" b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ρ</a:t>
            </a:r>
            <a:r>
              <a:rPr lang="zh-CN" altLang="en-US" sz="2800" b="1" baseline="-25000"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液</a:t>
            </a:r>
            <a:r>
              <a:rPr lang="en-US" sz="2800" b="1" err="1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+mn-ea"/>
              </a:rPr>
              <a:t>gh</a:t>
            </a:r>
            <a:r>
              <a:rPr lang="zh-CN" altLang="en-US" sz="2800" b="1" err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）</a:t>
            </a:r>
            <a:endParaRPr lang="zh-CN" altLang="en-US" sz="2800" b="1" err="1">
              <a:solidFill>
                <a:srgbClr val="FF0000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615315" y="2892425"/>
            <a:ext cx="75939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   1       2        3       4         5        6        7       8</a:t>
            </a:r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67995" y="4382770"/>
            <a:ext cx="737552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</a:rPr>
              <a:t>液体压力：</a:t>
            </a:r>
            <a:r>
              <a:rPr lang="en-US" altLang="zh-CN" sz="2800">
                <a:solidFill>
                  <a:srgbClr val="FF0000"/>
                </a:solidFill>
              </a:rPr>
              <a:t>F</a:t>
            </a:r>
            <a:r>
              <a:rPr lang="en-US" altLang="zh-CN" sz="2800" baseline="-25000">
                <a:solidFill>
                  <a:srgbClr val="FF0000"/>
                </a:solidFill>
                <a:uFillTx/>
              </a:rPr>
              <a:t>1</a:t>
            </a:r>
            <a:r>
              <a:rPr lang="en-US" altLang="zh-CN" sz="2800">
                <a:solidFill>
                  <a:srgbClr val="FF0000"/>
                </a:solidFill>
              </a:rPr>
              <a:t>=F</a:t>
            </a:r>
            <a:r>
              <a:rPr lang="en-US" altLang="zh-CN" sz="2800" baseline="-25000">
                <a:solidFill>
                  <a:srgbClr val="FF0000"/>
                </a:solidFill>
                <a:uFillTx/>
              </a:rPr>
              <a:t>2</a:t>
            </a:r>
            <a:r>
              <a:rPr lang="en-US" altLang="zh-CN" sz="2800">
                <a:solidFill>
                  <a:srgbClr val="FF0000"/>
                </a:solidFill>
              </a:rPr>
              <a:t>=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F</a:t>
            </a:r>
            <a:r>
              <a:rPr lang="en-US" altLang="zh-CN" sz="2800" baseline="-25000">
                <a:solidFill>
                  <a:srgbClr val="FF0000"/>
                </a:solidFill>
                <a:uFillTx/>
                <a:sym typeface="+mn-ea"/>
              </a:rPr>
              <a:t>3</a:t>
            </a:r>
            <a:r>
              <a:rPr lang="en-US" altLang="zh-CN" sz="2800">
                <a:solidFill>
                  <a:srgbClr val="FF0000"/>
                </a:solidFill>
              </a:rPr>
              <a:t>-------------</a:t>
            </a:r>
            <a:r>
              <a:rPr lang="en-US" altLang="zh-CN" sz="2800">
                <a:solidFill>
                  <a:srgbClr val="FF0000"/>
                </a:solidFill>
                <a:sym typeface="+mn-ea"/>
              </a:rPr>
              <a:t>=P</a:t>
            </a:r>
            <a:r>
              <a:rPr lang="en-US" altLang="zh-CN" sz="2800" baseline="-25000">
                <a:solidFill>
                  <a:srgbClr val="FF0000"/>
                </a:solidFill>
                <a:uFillTx/>
                <a:sym typeface="+mn-ea"/>
              </a:rPr>
              <a:t>7</a:t>
            </a:r>
            <a:r>
              <a:rPr lang="en-US" altLang="zh-CN" sz="280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=P</a:t>
            </a:r>
            <a:r>
              <a:rPr lang="en-US" altLang="zh-CN" sz="2800" baseline="-25000">
                <a:solidFill>
                  <a:srgbClr val="FF0000"/>
                </a:solidFill>
                <a:uFillTx/>
                <a:cs typeface="Arial" panose="020b0604020202020204" pitchFamily="34" charset="0"/>
                <a:sym typeface="+mn-ea"/>
              </a:rPr>
              <a:t>8</a:t>
            </a:r>
            <a:r>
              <a:rPr lang="en-US" altLang="zh-CN" sz="2800" b="1">
                <a:solidFill>
                  <a:schemeClr val="tx1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(</a:t>
            </a:r>
            <a:r>
              <a:rPr lang="en-US" sz="2800" b="1">
                <a:solidFill>
                  <a:schemeClr val="tx1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F=PS</a:t>
            </a:r>
            <a:r>
              <a:rPr lang="zh-CN" altLang="en-US" sz="2800" b="1" err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）</a:t>
            </a:r>
            <a:endParaRPr lang="zh-CN" altLang="en-US" sz="2800" b="1" err="1">
              <a:solidFill>
                <a:srgbClr val="FF0000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67995" y="5121910"/>
            <a:ext cx="755967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</a:rPr>
              <a:t>容器压力：</a:t>
            </a:r>
            <a:r>
              <a:rPr lang="en-US" altLang="zh-CN" sz="2800">
                <a:solidFill>
                  <a:srgbClr val="FF0000"/>
                </a:solidFill>
              </a:rPr>
              <a:t>F</a:t>
            </a:r>
            <a:r>
              <a:rPr lang="en-US" altLang="zh-CN" sz="2800" baseline="-25000">
                <a:solidFill>
                  <a:srgbClr val="FF0000"/>
                </a:solidFill>
                <a:uFillTx/>
              </a:rPr>
              <a:t>6</a:t>
            </a:r>
            <a:r>
              <a:rPr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&lt;</a:t>
            </a:r>
            <a:r>
              <a:rPr lang="en-US" altLang="zh-CN" sz="2800">
                <a:solidFill>
                  <a:srgbClr val="FF0000"/>
                </a:solidFill>
              </a:rPr>
              <a:t>F</a:t>
            </a:r>
            <a:r>
              <a:rPr lang="en-US" altLang="zh-CN" sz="2800" baseline="-25000">
                <a:solidFill>
                  <a:srgbClr val="FF0000"/>
                </a:solidFill>
                <a:uFillTx/>
              </a:rPr>
              <a:t>1</a:t>
            </a:r>
            <a:r>
              <a:rPr lang="en-US" altLang="zh-CN" sz="2800">
                <a:solidFill>
                  <a:srgbClr val="FF0000"/>
                </a:solidFill>
              </a:rPr>
              <a:t>=F</a:t>
            </a:r>
            <a:r>
              <a:rPr lang="en-US" altLang="zh-CN" sz="2800" baseline="-25000">
                <a:solidFill>
                  <a:srgbClr val="FF0000"/>
                </a:solidFill>
                <a:uFillTx/>
              </a:rPr>
              <a:t>2</a:t>
            </a:r>
            <a:r>
              <a:rPr lang="en-US" altLang="zh-CN" sz="2800">
                <a:solidFill>
                  <a:srgbClr val="FF0000"/>
                </a:solidFill>
                <a:uFillTx/>
              </a:rPr>
              <a:t>=</a:t>
            </a:r>
            <a:r>
              <a:rPr lang="en-US" altLang="zh-CN" sz="2800">
                <a:solidFill>
                  <a:srgbClr val="FF0000"/>
                </a:solidFill>
              </a:rPr>
              <a:t>------------=F</a:t>
            </a:r>
            <a:r>
              <a:rPr lang="en-US" altLang="zh-CN" sz="2800" baseline="-25000">
                <a:solidFill>
                  <a:srgbClr val="FF0000"/>
                </a:solidFill>
                <a:uFillTx/>
              </a:rPr>
              <a:t>7</a:t>
            </a:r>
            <a:r>
              <a:rPr lang="en-US" altLang="zh-CN" sz="280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&lt;F</a:t>
            </a:r>
            <a:r>
              <a:rPr lang="en-US" altLang="zh-CN" sz="2800" baseline="-25000">
                <a:solidFill>
                  <a:srgbClr val="FF0000"/>
                </a:solidFill>
                <a:uFillTx/>
                <a:cs typeface="Arial" panose="020b0604020202020204" pitchFamily="34" charset="0"/>
                <a:sym typeface="+mn-ea"/>
              </a:rPr>
              <a:t>8</a:t>
            </a:r>
            <a:r>
              <a:rPr lang="en-US" altLang="zh-CN" sz="2800" b="1">
                <a:solidFill>
                  <a:schemeClr val="tx1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(</a:t>
            </a:r>
            <a:r>
              <a:rPr lang="en-US" sz="2800" b="1">
                <a:solidFill>
                  <a:schemeClr val="tx1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F=G</a:t>
            </a:r>
            <a:r>
              <a:rPr lang="zh-CN" altLang="en-US" sz="2800" b="1" baseline="-25000">
                <a:solidFill>
                  <a:schemeClr val="tx1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总</a:t>
            </a:r>
            <a:r>
              <a:rPr lang="zh-CN" altLang="en-US" sz="2800" b="1" err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）</a:t>
            </a:r>
            <a:endParaRPr lang="zh-CN" altLang="en-US" sz="2800" b="1" err="1">
              <a:solidFill>
                <a:srgbClr val="FF0000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67995" y="5864860"/>
            <a:ext cx="7704455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b="1">
                <a:solidFill>
                  <a:srgbClr val="FF0000"/>
                </a:solidFill>
              </a:rPr>
              <a:t>容器压强：</a:t>
            </a:r>
            <a:r>
              <a:rPr lang="en-US" altLang="zh-CN" sz="2800">
                <a:solidFill>
                  <a:srgbClr val="FF0000"/>
                </a:solidFill>
              </a:rPr>
              <a:t>P</a:t>
            </a:r>
            <a:r>
              <a:rPr lang="en-US" altLang="zh-CN" sz="2800" baseline="-25000">
                <a:solidFill>
                  <a:srgbClr val="FF0000"/>
                </a:solidFill>
                <a:uFillTx/>
              </a:rPr>
              <a:t>6</a:t>
            </a:r>
            <a:r>
              <a:rPr lang="en-US" altLang="zh-CN" sz="2800">
                <a:solidFill>
                  <a:srgbClr val="FF0000"/>
                </a:solidFill>
                <a:cs typeface="Arial" panose="020b0604020202020204" pitchFamily="34" charset="0"/>
              </a:rPr>
              <a:t>&lt;</a:t>
            </a:r>
            <a:r>
              <a:rPr lang="en-US" altLang="zh-CN" sz="2800">
                <a:solidFill>
                  <a:srgbClr val="FF0000"/>
                </a:solidFill>
              </a:rPr>
              <a:t>P</a:t>
            </a:r>
            <a:r>
              <a:rPr lang="en-US" altLang="zh-CN" sz="2800" baseline="-25000">
                <a:solidFill>
                  <a:srgbClr val="FF0000"/>
                </a:solidFill>
                <a:uFillTx/>
              </a:rPr>
              <a:t>1</a:t>
            </a:r>
            <a:r>
              <a:rPr lang="en-US" altLang="zh-CN" sz="2800">
                <a:solidFill>
                  <a:srgbClr val="FF0000"/>
                </a:solidFill>
              </a:rPr>
              <a:t>=P</a:t>
            </a:r>
            <a:r>
              <a:rPr lang="en-US" altLang="zh-CN" sz="2800" baseline="-25000">
                <a:solidFill>
                  <a:srgbClr val="FF0000"/>
                </a:solidFill>
                <a:uFillTx/>
              </a:rPr>
              <a:t>2</a:t>
            </a:r>
            <a:r>
              <a:rPr lang="en-US" altLang="zh-CN" sz="2800">
                <a:solidFill>
                  <a:srgbClr val="FF0000"/>
                </a:solidFill>
                <a:uFillTx/>
              </a:rPr>
              <a:t>=</a:t>
            </a:r>
            <a:r>
              <a:rPr lang="en-US" altLang="zh-CN" sz="2800">
                <a:solidFill>
                  <a:srgbClr val="FF0000"/>
                </a:solidFill>
              </a:rPr>
              <a:t>------------=P</a:t>
            </a:r>
            <a:r>
              <a:rPr lang="en-US" altLang="zh-CN" sz="2800" baseline="-25000">
                <a:solidFill>
                  <a:srgbClr val="FF0000"/>
                </a:solidFill>
                <a:uFillTx/>
              </a:rPr>
              <a:t>7</a:t>
            </a:r>
            <a:r>
              <a:rPr lang="en-US" altLang="zh-CN" sz="2800">
                <a:solidFill>
                  <a:srgbClr val="FF0000"/>
                </a:solidFill>
                <a:cs typeface="Arial" panose="020b0604020202020204" pitchFamily="34" charset="0"/>
                <a:sym typeface="+mn-ea"/>
              </a:rPr>
              <a:t>&lt;P</a:t>
            </a:r>
            <a:r>
              <a:rPr lang="en-US" altLang="zh-CN" sz="2800" baseline="-25000">
                <a:solidFill>
                  <a:srgbClr val="FF0000"/>
                </a:solidFill>
                <a:uFillTx/>
                <a:cs typeface="Arial" panose="020b0604020202020204" pitchFamily="34" charset="0"/>
                <a:sym typeface="+mn-ea"/>
              </a:rPr>
              <a:t>8</a:t>
            </a:r>
            <a:r>
              <a:rPr lang="en-US" altLang="zh-CN" sz="2800" b="1">
                <a:solidFill>
                  <a:schemeClr val="tx1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(</a:t>
            </a:r>
            <a:r>
              <a:rPr lang="en-US" sz="2800" b="1">
                <a:solidFill>
                  <a:schemeClr val="tx1"/>
                </a:solidFill>
                <a:uFillTx/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</a:rPr>
              <a:t>P=F/S</a:t>
            </a:r>
            <a:r>
              <a:rPr lang="zh-CN" altLang="en-US" sz="2800" b="1" err="1">
                <a:latin typeface="华文宋体" panose="02010600040101010101" charset="-122"/>
                <a:ea typeface="华文宋体" panose="02010600040101010101" charset="-122"/>
                <a:cs typeface="华文宋体" panose="02010600040101010101" charset="-122"/>
                <a:sym typeface="+mn-ea"/>
              </a:rPr>
              <a:t>）</a:t>
            </a:r>
            <a:endParaRPr lang="zh-CN" altLang="en-US" sz="2800" b="1" err="1">
              <a:solidFill>
                <a:srgbClr val="FF0000"/>
              </a:solidFill>
              <a:uFillTx/>
              <a:latin typeface="华文宋体" panose="02010600040101010101" charset="-122"/>
              <a:ea typeface="华文宋体" panose="02010600040101010101" charset="-122"/>
              <a:cs typeface="华文宋体" panose="0201060004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690563" y="642938"/>
            <a:ext cx="7739062" cy="568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kumimoji="1" lang="zh-CN" altLang="en-US" sz="2800" b="1">
                <a:solidFill>
                  <a:srgbClr val="99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一艘轮船从海里驶入河里，它受到的重力大小</a:t>
            </a:r>
            <a:r>
              <a:rPr kumimoji="1" lang="zh-CN" altLang="en-US" sz="2800" b="1" u="sng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，它受到的浮力</a:t>
            </a:r>
            <a:r>
              <a:rPr kumimoji="1" lang="zh-CN" altLang="en-US" sz="2800" b="1" u="sng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；它排开水的体积</a:t>
            </a:r>
            <a:r>
              <a:rPr kumimoji="1" lang="zh-CN" altLang="en-US" sz="2800" b="1" u="sng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。（填变大，变小或不变）</a:t>
            </a:r>
            <a:endParaRPr kumimoji="1"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【</a:t>
            </a:r>
            <a:r>
              <a:rPr kumimoji="1" lang="zh-CN" altLang="en-US" sz="2800" b="1">
                <a:solidFill>
                  <a:srgbClr val="99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解析</a:t>
            </a: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】</a:t>
            </a:r>
            <a:endParaRPr kumimoji="1" lang="en-US" altLang="zh-CN" sz="2800" b="1">
              <a:solidFill>
                <a:srgbClr val="99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轮船浮在海面上，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 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 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；</a:t>
            </a:r>
            <a:endParaRPr kumimoji="1"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它驶入河里也浮在河面上：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kumimoji="1" lang="en-US" altLang="en-US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′</a:t>
            </a:r>
            <a:r>
              <a:rPr kumimoji="1"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浮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 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 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。</a:t>
            </a:r>
            <a:endParaRPr kumimoji="1"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∵ 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不变，∴ 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不变：</a:t>
            </a:r>
            <a:endParaRPr kumimoji="1"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 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kumimoji="1" lang="en-US" altLang="en-US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′</a:t>
            </a:r>
            <a:r>
              <a:rPr kumimoji="1"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浮</a:t>
            </a:r>
            <a:endParaRPr kumimoji="1"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　　　 </a:t>
            </a:r>
            <a:r>
              <a:rPr lang="el-GR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kumimoji="1"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海水</a:t>
            </a:r>
            <a:r>
              <a:rPr kumimoji="1"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kumimoji="1" lang="en-US" altLang="zh-CN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kumimoji="1"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排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 </a:t>
            </a:r>
            <a:r>
              <a:rPr lang="el-GR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kumimoji="1"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海水</a:t>
            </a:r>
            <a:r>
              <a:rPr kumimoji="1"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kumimoji="1" lang="en-US" altLang="zh-CN" sz="2800" b="1" i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kumimoji="1" lang="en-US" altLang="en-US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′</a:t>
            </a:r>
            <a:r>
              <a:rPr kumimoji="1"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排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</a:t>
            </a:r>
            <a:endParaRPr kumimoji="1"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　　　∵ </a:t>
            </a:r>
            <a:r>
              <a:rPr lang="el-GR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kumimoji="1"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海水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&gt; </a:t>
            </a:r>
            <a:r>
              <a:rPr lang="el-GR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kumimoji="1"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海水</a:t>
            </a:r>
            <a:r>
              <a:rPr kumimoji="1" lang="zh-CN" altLang="en-US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， ∴ 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kumimoji="1"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排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&gt;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kumimoji="1" lang="en-US" altLang="en-US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′</a:t>
            </a:r>
            <a:r>
              <a:rPr kumimoji="1"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排</a:t>
            </a:r>
            <a:endParaRPr kumimoji="1" lang="zh-CN" altLang="en-US" sz="2800" b="1" baseline="-250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1357313" y="11557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不变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4643438" y="1155700"/>
            <a:ext cx="1143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不变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1143000" y="1727200"/>
            <a:ext cx="114300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变大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67" grpId="0" uiExpand="1" build="p"/>
      <p:bldP spid="164871" grpId="0"/>
      <p:bldP spid="164872" grpId="0"/>
      <p:bldP spid="164873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2209800" y="2514600"/>
            <a:ext cx="5410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kumimoji="1" lang="zh-CN" altLang="zh-CN" sz="16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457200" y="762000"/>
            <a:ext cx="8291513" cy="5688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30000"/>
              </a:lnSpc>
            </a:pP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重为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15</a:t>
            </a:r>
            <a:r>
              <a:rPr kumimoji="1" lang="en-US" altLang="zh-CN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N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的物体，浸没于装满水的容器中后，溢出了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5×10</a:t>
            </a:r>
            <a:r>
              <a:rPr kumimoji="1" lang="en-US" altLang="zh-CN" sz="2800" b="1" baseline="30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-4 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kumimoji="1" lang="en-US" altLang="zh-CN" sz="2800" b="1" baseline="30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的水。则此物体是（      ）</a:t>
            </a:r>
            <a:endParaRPr kumimoji="1"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．浮在水面上    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．沉到水底</a:t>
            </a:r>
            <a:endParaRPr kumimoji="1"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．悬浮在水中    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．以上几种情况都有可能</a:t>
            </a:r>
            <a:endParaRPr kumimoji="1"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【</a:t>
            </a:r>
            <a:r>
              <a:rPr kumimoji="1" lang="zh-CN" altLang="en-US" sz="2800" b="1">
                <a:solidFill>
                  <a:srgbClr val="99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解析</a:t>
            </a: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】</a:t>
            </a:r>
            <a:endParaRPr kumimoji="1" lang="en-US" altLang="zh-CN" sz="2800" b="1">
              <a:solidFill>
                <a:srgbClr val="99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根据阿基米德原理</a:t>
            </a:r>
            <a:r>
              <a:rPr kumimoji="1" lang="en-US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	 </a:t>
            </a:r>
            <a:endParaRPr kumimoji="1" lang="en-US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en-US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kumimoji="1" lang="en-US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浮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 </a:t>
            </a:r>
            <a:r>
              <a:rPr lang="el-GR" altLang="zh-CN" sz="2800" b="1" i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kumimoji="1"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水</a:t>
            </a:r>
            <a:r>
              <a:rPr kumimoji="1" lang="zh-CN" altLang="en-US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 i="1" err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gV</a:t>
            </a:r>
            <a:r>
              <a:rPr kumimoji="1" lang="zh-CN" altLang="en-US" sz="2800" b="1" baseline="-25000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排 </a:t>
            </a:r>
            <a:endParaRPr kumimoji="1" lang="zh-CN" altLang="en-US" sz="2800" b="1" baseline="-25000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   </a:t>
            </a:r>
            <a:r>
              <a:rPr kumimoji="1" lang="en-US" altLang="zh-CN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1.0</a:t>
            </a:r>
            <a:r>
              <a:rPr kumimoji="1" lang="en-US" altLang="zh-CN" sz="28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×10</a:t>
            </a:r>
            <a:r>
              <a:rPr kumimoji="1" lang="en-US" altLang="zh-CN" sz="2800" b="1" baseline="30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kg/m</a:t>
            </a:r>
            <a:r>
              <a:rPr kumimoji="1" lang="en-US" altLang="zh-CN" sz="2800" b="1" baseline="30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×9.8 N/kg×5×10</a:t>
            </a:r>
            <a:r>
              <a:rPr kumimoji="1" lang="en-US" altLang="zh-CN" sz="2800" b="1" baseline="30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-4 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kumimoji="1" lang="en-US" altLang="zh-CN" sz="2800" b="1" baseline="30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3</a:t>
            </a:r>
            <a:endParaRPr kumimoji="1" lang="en-US" altLang="zh-CN" sz="2800" b="1" baseline="300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2800" b="1" baseline="30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              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=4.9 N&lt;15 N       </a:t>
            </a:r>
            <a:endParaRPr kumimoji="1" lang="en-US" altLang="zh-CN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kumimoji="1" lang="en-US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∵ 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浮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&lt;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∴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物体下沉</a:t>
            </a:r>
            <a:endParaRPr kumimoji="1"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6357938" y="135731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endParaRPr kumimoji="1"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3" grpId="0" uiExpand="1" build="p"/>
      <p:bldP spid="163844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6802" name="Group 23"/>
          <p:cNvGrpSpPr/>
          <p:nvPr/>
        </p:nvGrpSpPr>
        <p:grpSpPr>
          <a:xfrm>
            <a:off x="3143250" y="4214813"/>
            <a:ext cx="2971800" cy="2025650"/>
            <a:chOff x="3645" y="743"/>
            <a:chExt cx="1872" cy="1276"/>
          </a:xfrm>
        </p:grpSpPr>
        <p:sp>
          <p:nvSpPr>
            <p:cNvPr id="76803" name="Rectangle 21"/>
            <p:cNvSpPr>
              <a:spLocks noChangeArrowheads="1"/>
            </p:cNvSpPr>
            <p:nvPr/>
          </p:nvSpPr>
          <p:spPr bwMode="auto">
            <a:xfrm>
              <a:off x="3645" y="743"/>
              <a:ext cx="1872" cy="12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endParaRPr lang="zh-CN" altLang="zh-CN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grpSp>
          <p:nvGrpSpPr>
            <p:cNvPr id="76804" name="Group 20"/>
            <p:cNvGrpSpPr/>
            <p:nvPr/>
          </p:nvGrpSpPr>
          <p:grpSpPr>
            <a:xfrm>
              <a:off x="3645" y="770"/>
              <a:ext cx="1815" cy="1135"/>
              <a:chOff x="4042" y="1763"/>
              <a:chExt cx="1815" cy="1135"/>
            </a:xfrm>
          </p:grpSpPr>
          <p:grpSp>
            <p:nvGrpSpPr>
              <p:cNvPr id="76805" name="Group 12"/>
              <p:cNvGrpSpPr/>
              <p:nvPr/>
            </p:nvGrpSpPr>
            <p:grpSpPr>
              <a:xfrm>
                <a:off x="4099" y="2188"/>
                <a:ext cx="1661" cy="710"/>
                <a:chOff x="4099" y="2188"/>
                <a:chExt cx="1661" cy="710"/>
              </a:xfrm>
            </p:grpSpPr>
            <p:sp>
              <p:nvSpPr>
                <p:cNvPr id="76806" name="AutoShape 10" descr="横虚线"/>
                <p:cNvSpPr>
                  <a:spLocks noChangeArrowheads="1"/>
                </p:cNvSpPr>
                <p:nvPr/>
              </p:nvSpPr>
              <p:spPr bwMode="auto">
                <a:xfrm>
                  <a:off x="4099" y="2217"/>
                  <a:ext cx="1661" cy="681"/>
                </a:xfrm>
                <a:prstGeom prst="roundRect">
                  <a:avLst>
                    <a:gd name="adj" fmla="val 16667"/>
                  </a:avLst>
                </a:prstGeom>
                <a:pattFill prst="dashHorz">
                  <a:fgClr>
                    <a:schemeClr val="accent1"/>
                  </a:fgClr>
                  <a:bgClr>
                    <a:srgbClr val="CCEC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zh-CN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807" name="Rectangle 11" descr="横虚线"/>
                <p:cNvSpPr>
                  <a:spLocks noChangeArrowheads="1"/>
                </p:cNvSpPr>
                <p:nvPr/>
              </p:nvSpPr>
              <p:spPr bwMode="auto">
                <a:xfrm>
                  <a:off x="4099" y="2188"/>
                  <a:ext cx="1661" cy="142"/>
                </a:xfrm>
                <a:prstGeom prst="rect">
                  <a:avLst/>
                </a:prstGeom>
                <a:pattFill prst="dashHorz">
                  <a:fgClr>
                    <a:schemeClr val="accent1"/>
                  </a:fgClr>
                  <a:bgClr>
                    <a:srgbClr val="CCECFF"/>
                  </a:bgClr>
                </a:patt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zh-CN" altLang="zh-CN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6808" name="AutoShape 8"/>
              <p:cNvSpPr>
                <a:spLocks noChangeArrowheads="1"/>
              </p:cNvSpPr>
              <p:nvPr/>
            </p:nvSpPr>
            <p:spPr bwMode="auto">
              <a:xfrm>
                <a:off x="4099" y="1820"/>
                <a:ext cx="1661" cy="1077"/>
              </a:xfrm>
              <a:prstGeom prst="roundRect">
                <a:avLst>
                  <a:gd name="adj" fmla="val 11699"/>
                </a:avLst>
              </a:prstGeom>
              <a:noFill/>
              <a:ln w="28575">
                <a:solidFill>
                  <a:schemeClr val="tx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zh-CN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809" name="Rectangle 9"/>
              <p:cNvSpPr>
                <a:spLocks noChangeArrowheads="1"/>
              </p:cNvSpPr>
              <p:nvPr/>
            </p:nvSpPr>
            <p:spPr bwMode="auto">
              <a:xfrm>
                <a:off x="4042" y="1763"/>
                <a:ext cx="1815" cy="2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zh-CN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6810" name="Group 15"/>
              <p:cNvGrpSpPr/>
              <p:nvPr/>
            </p:nvGrpSpPr>
            <p:grpSpPr>
              <a:xfrm>
                <a:off x="4354" y="2132"/>
                <a:ext cx="397" cy="368"/>
                <a:chOff x="4354" y="2132"/>
                <a:chExt cx="397" cy="368"/>
              </a:xfrm>
            </p:grpSpPr>
            <p:sp>
              <p:nvSpPr>
                <p:cNvPr id="76811" name="Oval 13"/>
                <p:cNvSpPr>
                  <a:spLocks noChangeArrowheads="1"/>
                </p:cNvSpPr>
                <p:nvPr/>
              </p:nvSpPr>
              <p:spPr bwMode="auto">
                <a:xfrm>
                  <a:off x="4354" y="2132"/>
                  <a:ext cx="397" cy="36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E8E8E8"/>
                    </a:gs>
                    <a:gs pos="100000">
                      <a:srgbClr val="808080"/>
                    </a:gs>
                  </a:gsLst>
                  <a:path path="shape">
                    <a:fillToRect l="50000" t="50000" r="50000" b="50000"/>
                  </a:path>
                </a:gradFill>
                <a:ln w="28575">
                  <a:solidFill>
                    <a:srgbClr val="4D4D4D"/>
                  </a:solidFill>
                  <a:round/>
                </a:ln>
              </p:spPr>
              <p:txBody>
                <a:bodyPr wrap="none" anchor="ctr"/>
                <a:lstStyle/>
                <a:p>
                  <a:endParaRPr lang="zh-CN" altLang="zh-CN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812" name="Text Box 14"/>
                <p:cNvSpPr txBox="1">
                  <a:spLocks noChangeArrowheads="1"/>
                </p:cNvSpPr>
                <p:nvPr/>
              </p:nvSpPr>
              <p:spPr bwMode="auto">
                <a:xfrm>
                  <a:off x="4411" y="2132"/>
                  <a:ext cx="311" cy="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en-US" altLang="zh-CN" sz="2800" b="1">
                      <a:latin typeface="Times New Roman" panose="02020603050405020304" pitchFamily="18" charset="0"/>
                      <a:ea typeface="华文楷体" panose="02010600040101010101" pitchFamily="2" charset="-122"/>
                      <a:cs typeface="Times New Roman" panose="02020603050405020304" pitchFamily="18" charset="0"/>
                    </a:rPr>
                    <a:t>A</a:t>
                  </a:r>
                  <a:endParaRPr lang="en-US" altLang="zh-CN" sz="2800" b="1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76813" name="Oval 17"/>
              <p:cNvSpPr>
                <a:spLocks noChangeArrowheads="1"/>
              </p:cNvSpPr>
              <p:nvPr/>
            </p:nvSpPr>
            <p:spPr bwMode="auto">
              <a:xfrm>
                <a:off x="5091" y="2387"/>
                <a:ext cx="312" cy="283"/>
              </a:xfrm>
              <a:prstGeom prst="ellipse">
                <a:avLst/>
              </a:prstGeom>
              <a:gradFill rotWithShape="1">
                <a:gsLst>
                  <a:gs pos="0">
                    <a:srgbClr val="BDDEFF"/>
                  </a:gs>
                  <a:gs pos="100000">
                    <a:srgbClr val="6699FF"/>
                  </a:gs>
                </a:gsLst>
                <a:path path="shape">
                  <a:fillToRect l="50000" t="50000" r="50000" b="50000"/>
                </a:path>
              </a:gradFill>
              <a:ln w="28575">
                <a:solidFill>
                  <a:schemeClr val="tx2"/>
                </a:solidFill>
                <a:round/>
              </a:ln>
            </p:spPr>
            <p:txBody>
              <a:bodyPr wrap="none" anchor="ctr"/>
              <a:lstStyle/>
              <a:p>
                <a:endParaRPr lang="zh-CN" altLang="zh-CN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814" name="Text Box 18"/>
              <p:cNvSpPr txBox="1">
                <a:spLocks noChangeArrowheads="1"/>
              </p:cNvSpPr>
              <p:nvPr/>
            </p:nvSpPr>
            <p:spPr bwMode="auto">
              <a:xfrm>
                <a:off x="5120" y="2358"/>
                <a:ext cx="221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latin typeface="Times New Roman" panose="02020603050405020304" pitchFamily="18" charset="0"/>
                    <a:ea typeface="华文楷体" panose="02010600040101010101" pitchFamily="2" charset="-122"/>
                    <a:cs typeface="Times New Roman" panose="02020603050405020304" pitchFamily="18" charset="0"/>
                  </a:rPr>
                  <a:t>B</a:t>
                </a:r>
                <a:endParaRPr lang="en-US" altLang="zh-CN" sz="2800" b="1">
                  <a:latin typeface="Times New Roman" panose="02020603050405020304" pitchFamily="18" charset="0"/>
                  <a:ea typeface="华文楷体" panose="02010600040101010101" pitchFamily="2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76815" name="Line 19"/>
              <p:cNvSpPr>
                <a:spLocks noChangeShapeType="1"/>
              </p:cNvSpPr>
              <p:nvPr/>
            </p:nvSpPr>
            <p:spPr bwMode="auto">
              <a:xfrm>
                <a:off x="4099" y="2188"/>
                <a:ext cx="1661" cy="0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76816" name="Text Box 2"/>
          <p:cNvSpPr txBox="1">
            <a:spLocks noChangeArrowheads="1"/>
          </p:cNvSpPr>
          <p:nvPr/>
        </p:nvSpPr>
        <p:spPr bwMode="auto">
          <a:xfrm>
            <a:off x="928688" y="785813"/>
            <a:ext cx="7786687" cy="3192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如图所示，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两物体静止在水中（    ）。</a:t>
            </a:r>
            <a:endParaRPr kumimoji="1"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．两物体受到的浮力一定相等</a:t>
            </a:r>
            <a:endParaRPr kumimoji="1"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．两物体受到的浮力不等，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</a:t>
            </a:r>
            <a:endParaRPr kumimoji="1" lang="en-US" altLang="zh-CN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物体受到的浮力大 </a:t>
            </a:r>
            <a:endParaRPr kumimoji="1"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．两物体的密度不等，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物体的密度大</a:t>
            </a:r>
            <a:endParaRPr kumimoji="1"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．两物体的重力不等，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物体的重力大</a:t>
            </a:r>
            <a:endParaRPr kumimoji="1" lang="zh-CN" altLang="en-US" sz="2800" b="1">
              <a:solidFill>
                <a:srgbClr val="FF33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7643813" y="785813"/>
            <a:ext cx="5334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</a:t>
            </a:r>
            <a:endParaRPr kumimoji="1"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914400" y="620713"/>
            <a:ext cx="7543800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一冰块漂浮在水面上，当冰完全熔化后，容器中的水面将如何变化？</a:t>
            </a:r>
            <a:endParaRPr kumimoji="1"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67939" name="Object 2"/>
          <p:cNvGraphicFramePr>
            <a:graphicFrameLocks noChangeAspect="1"/>
          </p:cNvGraphicFramePr>
          <p:nvPr/>
        </p:nvGraphicFramePr>
        <p:xfrm>
          <a:off x="2051050" y="2384425"/>
          <a:ext cx="4270375" cy="1119188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49" name="Equation" r:id="rId3" imgW="1587500" imgH="469900" progId="Equation.DSMT4">
                  <p:embed/>
                </p:oleObj>
              </mc:Choice>
              <mc:Fallback>
                <p:oleObj name="Equation" r:id="rId3" imgW="1587500" imgH="469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51050" y="2384425"/>
                        <a:ext cx="4270375" cy="1119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0" name="Text Box 4"/>
          <p:cNvSpPr txBox="1">
            <a:spLocks noChangeArrowheads="1"/>
          </p:cNvSpPr>
          <p:nvPr/>
        </p:nvSpPr>
        <p:spPr bwMode="auto">
          <a:xfrm>
            <a:off x="990600" y="3630613"/>
            <a:ext cx="72723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当冰化成水后，质量不变，所以，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kumimoji="1"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水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 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m</a:t>
            </a:r>
            <a:r>
              <a:rPr kumimoji="1" lang="zh-CN" altLang="zh-CN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冰</a:t>
            </a:r>
            <a:endParaRPr kumimoji="1" lang="zh-CN" altLang="en-US" sz="28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67941" name="Object 3"/>
          <p:cNvGraphicFramePr>
            <a:graphicFrameLocks noChangeAspect="1"/>
          </p:cNvGraphicFramePr>
          <p:nvPr/>
        </p:nvGraphicFramePr>
        <p:xfrm>
          <a:off x="2006600" y="4033838"/>
          <a:ext cx="3105150" cy="1104900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0" name="Equation" r:id="rId5" imgW="1143000" imgH="469900" progId="Equation.DSMT4">
                  <p:embed/>
                </p:oleObj>
              </mc:Choice>
              <mc:Fallback>
                <p:oleObj name="Equation" r:id="rId5" imgW="1143000" imgH="469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2006600" y="4033838"/>
                        <a:ext cx="310515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7942" name="Text Box 6"/>
          <p:cNvSpPr txBox="1">
            <a:spLocks noChangeArrowheads="1"/>
          </p:cNvSpPr>
          <p:nvPr/>
        </p:nvSpPr>
        <p:spPr bwMode="auto">
          <a:xfrm>
            <a:off x="889000" y="5075238"/>
            <a:ext cx="72390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2800" b="1">
                <a:solidFill>
                  <a:schemeClr val="tx2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冰排开水的体积等于冰化成水的体积</a:t>
            </a:r>
            <a:endParaRPr kumimoji="1" lang="zh-CN" altLang="en-US" sz="2800" b="1">
              <a:solidFill>
                <a:schemeClr val="tx2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kumimoji="1"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kumimoji="1"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∴</a:t>
            </a:r>
            <a:r>
              <a:rPr kumimoji="1"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液面高度不变</a:t>
            </a:r>
            <a:endParaRPr kumimoji="1" lang="zh-CN" altLang="en-US" sz="28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7944" name="Text Box 8"/>
          <p:cNvSpPr txBox="1">
            <a:spLocks noChangeArrowheads="1"/>
          </p:cNvSpPr>
          <p:nvPr/>
        </p:nvSpPr>
        <p:spPr bwMode="auto">
          <a:xfrm>
            <a:off x="746125" y="1854200"/>
            <a:ext cx="754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【</a:t>
            </a:r>
            <a:r>
              <a:rPr kumimoji="1" lang="zh-CN" altLang="en-US" sz="2800" b="1">
                <a:solidFill>
                  <a:srgbClr val="99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解析</a:t>
            </a:r>
            <a:r>
              <a:rPr kumimoji="1" lang="en-US" altLang="zh-CN" sz="2800" b="1">
                <a:solidFill>
                  <a:srgbClr val="99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】</a:t>
            </a:r>
            <a:r>
              <a:rPr kumimoji="1"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冰漂浮在水面上，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kumimoji="1" lang="zh-CN" altLang="en-US" sz="20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浮</a:t>
            </a:r>
            <a:r>
              <a:rPr kumimoji="1"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 </a:t>
            </a:r>
            <a:r>
              <a:rPr kumimoji="1"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kumimoji="1" lang="zh-CN" altLang="en-US" sz="20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冰</a:t>
            </a:r>
            <a:endParaRPr kumimoji="1" lang="zh-CN" altLang="en-US" sz="16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0" grpId="0"/>
      <p:bldP spid="167942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898" name="Text Box 2"/>
          <p:cNvSpPr txBox="1">
            <a:spLocks noChangeArrowheads="1"/>
          </p:cNvSpPr>
          <p:nvPr/>
        </p:nvSpPr>
        <p:spPr bwMode="auto">
          <a:xfrm>
            <a:off x="642938" y="1586706"/>
            <a:ext cx="7772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当冰放入盐水中时，冰熔化后，液面如何变化？</a:t>
            </a:r>
            <a:endParaRPr kumimoji="1"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168963" name="Object 2"/>
          <p:cNvGraphicFramePr>
            <a:graphicFrameLocks noChangeAspect="1"/>
          </p:cNvGraphicFramePr>
          <p:nvPr/>
        </p:nvGraphicFramePr>
        <p:xfrm>
          <a:off x="777875" y="2709069"/>
          <a:ext cx="3482975" cy="1192212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1" name="Equation" r:id="rId3" imgW="1257300" imgH="469900" progId="Equation.DSMT4">
                  <p:embed/>
                </p:oleObj>
              </mc:Choice>
              <mc:Fallback>
                <p:oleObj name="Equation" r:id="rId3" imgW="1257300" imgH="469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77875" y="2709069"/>
                        <a:ext cx="3482975" cy="1192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2397125" y="4482306"/>
            <a:ext cx="4800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endParaRPr kumimoji="1" lang="zh-CN" altLang="zh-CN" sz="1600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graphicFrame>
        <p:nvGraphicFramePr>
          <p:cNvPr id="168965" name="Object 3"/>
          <p:cNvGraphicFramePr>
            <a:graphicFrameLocks noChangeAspect="1"/>
          </p:cNvGraphicFramePr>
          <p:nvPr/>
        </p:nvGraphicFramePr>
        <p:xfrm>
          <a:off x="5053013" y="2799556"/>
          <a:ext cx="2430462" cy="1154113"/>
        </p:xfrm>
        <a:graphic>
          <a:graphicData uri="http://schemas.openxmlformats.org/presentationml/2006/ole">
            <mc:AlternateContent>
              <mc:Choice xmlns:v="urn:schemas-microsoft-com:vml" Requires="v">
                <p:oleObj spid="_x0000_s1052" name="Equation" r:id="rId5" imgW="1143000" imgH="469900" progId="Equation.DSMT4">
                  <p:embed/>
                </p:oleObj>
              </mc:Choice>
              <mc:Fallback>
                <p:oleObj name="Equation" r:id="rId5" imgW="1143000" imgH="4699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5053013" y="2799556"/>
                        <a:ext cx="2430462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733425" y="4194969"/>
            <a:ext cx="7696200" cy="180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en-US" sz="2800" b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∵</a:t>
            </a:r>
            <a:r>
              <a:rPr kumimoji="1" lang="en-US" altLang="zh-CN" sz="2800" b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l-GR" altLang="zh-CN" sz="2800" b="1" i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ρ</a:t>
            </a:r>
            <a:r>
              <a:rPr kumimoji="1" lang="zh-CN" altLang="en-US" sz="2800" b="1" baseline="-2500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水</a:t>
            </a:r>
            <a:r>
              <a:rPr kumimoji="1" lang="en-US" altLang="zh-CN" sz="2800" b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&lt; </a:t>
            </a:r>
            <a:r>
              <a:rPr lang="el-GR" altLang="zh-CN" sz="2800" b="1" i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ρ</a:t>
            </a:r>
            <a:r>
              <a:rPr kumimoji="1" lang="zh-CN" altLang="en-US" sz="2800" b="1" baseline="-2500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盐水</a:t>
            </a:r>
            <a:r>
              <a:rPr kumimoji="1" lang="zh-CN" altLang="zh-CN" sz="2800" b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，</a:t>
            </a:r>
            <a:r>
              <a:rPr kumimoji="1" lang="zh-CN" altLang="en-US" sz="2800" b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∴</a:t>
            </a:r>
            <a:r>
              <a:rPr kumimoji="1" lang="en-US" altLang="zh-CN" sz="2800" b="1" i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V</a:t>
            </a:r>
            <a:r>
              <a:rPr kumimoji="1" lang="zh-CN" altLang="en-US" sz="2800" b="1" baseline="-2500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排</a:t>
            </a:r>
            <a:r>
              <a:rPr kumimoji="1" lang="en-US" altLang="zh-CN" sz="2800" b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&gt; </a:t>
            </a:r>
            <a:r>
              <a:rPr kumimoji="1" lang="en-US" altLang="zh-CN" sz="2800" b="1" i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V</a:t>
            </a:r>
            <a:r>
              <a:rPr kumimoji="1" lang="zh-CN" altLang="en-US" sz="2800" b="1" baseline="-25000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盐水</a:t>
            </a:r>
            <a:endParaRPr kumimoji="1" lang="zh-CN" altLang="en-US" sz="2800" b="1" baseline="-25000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zh-CN" sz="2800" b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冰排开盐水的体积小于冰化成水的体积</a:t>
            </a:r>
            <a:endParaRPr kumimoji="1" lang="zh-CN" altLang="en-US" sz="2800" b="1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kumimoji="1" lang="zh-CN" altLang="en-US" sz="2800" b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∴</a:t>
            </a:r>
            <a:r>
              <a:rPr kumimoji="1" lang="zh-CN" altLang="zh-CN" sz="2800" b="1">
                <a:solidFill>
                  <a:srgbClr val="00206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液面上升</a:t>
            </a:r>
            <a:endParaRPr kumimoji="1" lang="zh-CN" altLang="en-US" sz="2800" b="1">
              <a:solidFill>
                <a:srgbClr val="002060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68970" name="Text Box 10"/>
          <p:cNvSpPr txBox="1">
            <a:spLocks noChangeArrowheads="1"/>
          </p:cNvSpPr>
          <p:nvPr/>
        </p:nvSpPr>
        <p:spPr bwMode="auto">
          <a:xfrm>
            <a:off x="463550" y="2124869"/>
            <a:ext cx="7772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 b="1">
                <a:solidFill>
                  <a:srgbClr val="99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【</a:t>
            </a:r>
            <a:r>
              <a:rPr kumimoji="1" lang="zh-CN" altLang="en-US" sz="2800" b="1">
                <a:solidFill>
                  <a:srgbClr val="99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解析</a:t>
            </a:r>
            <a:r>
              <a:rPr kumimoji="1" lang="en-US" altLang="zh-CN" sz="2800" b="1">
                <a:solidFill>
                  <a:srgbClr val="99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】</a:t>
            </a:r>
            <a:r>
              <a:rPr kumimoji="1"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冰漂浮在盐水中，</a:t>
            </a:r>
            <a:r>
              <a:rPr kumimoji="1" lang="en-US" altLang="zh-CN" sz="2800" b="1" i="1">
                <a:latin typeface="华文楷体" panose="02010600040101010101" pitchFamily="2" charset="-122"/>
                <a:ea typeface="华文楷体" panose="02010600040101010101" pitchFamily="2" charset="-122"/>
              </a:rPr>
              <a:t>F</a:t>
            </a:r>
            <a:r>
              <a:rPr kumimoji="1" lang="zh-CN" altLang="en-US" sz="2800" b="1" baseline="-25000">
                <a:latin typeface="华文楷体" panose="02010600040101010101" pitchFamily="2" charset="-122"/>
                <a:ea typeface="华文楷体" panose="02010600040101010101" pitchFamily="2" charset="-122"/>
              </a:rPr>
              <a:t>浮</a:t>
            </a:r>
            <a:r>
              <a:rPr kumimoji="1"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kumimoji="1" lang="en-US" altLang="zh-CN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= </a:t>
            </a:r>
            <a:r>
              <a:rPr kumimoji="1" lang="en-US" altLang="zh-CN" sz="2800" b="1" i="1">
                <a:latin typeface="华文楷体" panose="02010600040101010101" pitchFamily="2" charset="-122"/>
                <a:ea typeface="华文楷体" panose="02010600040101010101" pitchFamily="2" charset="-122"/>
              </a:rPr>
              <a:t>G</a:t>
            </a:r>
            <a:endParaRPr kumimoji="1" lang="en-US" altLang="zh-CN" sz="16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966" grpId="0"/>
      <p:bldP spid="1689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451771" y="1679905"/>
            <a:ext cx="8428460" cy="5994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b="1">
                <a:latin typeface="+mn-ea"/>
              </a:rPr>
              <a:t>2</a:t>
            </a:r>
            <a:r>
              <a:rPr lang="zh-CN" altLang="en-US" sz="2300" b="1">
                <a:latin typeface="+mn-ea"/>
              </a:rPr>
              <a:t>．根据物体的浮沉条件填空并画出受力示意图。</a:t>
            </a:r>
            <a:endParaRPr lang="zh-CN" altLang="en-US" sz="2300" b="1">
              <a:latin typeface="+mn-ea"/>
            </a:endParaRPr>
          </a:p>
        </p:txBody>
      </p:sp>
      <p:pic>
        <p:nvPicPr>
          <p:cNvPr id="9" name="图片 8" descr="E:\全品课件\物理人教八下作业本课件\7KD284.EPS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35" y="3517265"/>
            <a:ext cx="7517130" cy="1712595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250825" y="838200"/>
            <a:ext cx="835977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</a:t>
            </a:r>
            <a:endParaRPr lang="el-GR" altLang="zh-CN" sz="32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566738" y="4464050"/>
            <a:ext cx="810101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．质量相等的实心铝球和铁球放在水中，铁球受的浮力</a:t>
            </a:r>
            <a:r>
              <a:rPr lang="zh-CN" altLang="en-US" sz="2800" b="1" u="sng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铝球受的浮力；若把它们都放在水银中静止时，则铁球受的浮力</a:t>
            </a:r>
            <a:r>
              <a:rPr lang="zh-CN" altLang="en-US" sz="2800" b="1" u="sng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       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铝球受的浮力（选填“＞”、“＜”、“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=”</a:t>
            </a:r>
            <a:r>
              <a:rPr lang="zh-CN" altLang="en-US" sz="2800" b="1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） </a:t>
            </a:r>
            <a:r>
              <a:rPr lang="zh-CN" altLang="en-US" sz="2800" smtClean="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8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558800" y="1089025"/>
            <a:ext cx="81534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．用同一支密度计测定不同液体的密度，下列叙述正确的是（            ） 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A 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密度计漂浮的越高，所受的浮力越大                       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 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密度计漂浮在不同液体中，所受的浮力都相等     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C 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密度计排液体积越大，液体密度越大      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  </a:t>
            </a:r>
            <a:r>
              <a:rPr lang="en-US" altLang="zh-CN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D 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密度计漂浮的越高，液体密度越大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9276" name="Text Box 12"/>
          <p:cNvSpPr txBox="1">
            <a:spLocks noChangeArrowheads="1"/>
          </p:cNvSpPr>
          <p:nvPr/>
        </p:nvSpPr>
        <p:spPr bwMode="auto">
          <a:xfrm>
            <a:off x="2847975" y="1628775"/>
            <a:ext cx="91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B D</a:t>
            </a:r>
            <a:endParaRPr kumimoji="1"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9277" name="Text Box 13"/>
          <p:cNvSpPr txBox="1">
            <a:spLocks noChangeArrowheads="1"/>
          </p:cNvSpPr>
          <p:nvPr/>
        </p:nvSpPr>
        <p:spPr bwMode="auto">
          <a:xfrm>
            <a:off x="1908175" y="491490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＜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5194300" y="5454650"/>
            <a:ext cx="45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endParaRPr lang="zh-CN" altLang="en-US" sz="3200" b="1">
              <a:solidFill>
                <a:srgbClr val="FF000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39279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2280900" y="121666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72" grpId="0"/>
      <p:bldP spid="139273" grpId="0"/>
      <p:bldP spid="139276" grpId="0" build="p"/>
      <p:bldP spid="139277" grpId="0" build="p"/>
      <p:bldP spid="13927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10" name="组合 9"/>
          <p:cNvGrpSpPr/>
          <p:nvPr/>
        </p:nvGrpSpPr>
        <p:grpSpPr>
          <a:xfrm>
            <a:off x="819150" y="1956119"/>
            <a:ext cx="7200900" cy="3586796"/>
            <a:chOff x="2856986" y="1430668"/>
            <a:chExt cx="5841537" cy="3059271"/>
          </a:xfrm>
        </p:grpSpPr>
        <p:pic>
          <p:nvPicPr>
            <p:cNvPr id="7" name="图片 6" descr="E:\全品课件\物理人教八下作业本课件\7KD285.EPS"/>
            <p:cNvPicPr/>
            <p:nvPr/>
          </p:nvPicPr>
          <p:blipFill>
            <a:blip r:embed="rId3" r:link="rId2"/>
            <a:stretch>
              <a:fillRect/>
            </a:stretch>
          </p:blipFill>
          <p:spPr bwMode="auto">
            <a:xfrm>
              <a:off x="2856986" y="2206381"/>
              <a:ext cx="5841537" cy="22835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</p:pic>
        <p:sp>
          <p:nvSpPr>
            <p:cNvPr id="8" name="矩形 7"/>
            <p:cNvSpPr/>
            <p:nvPr/>
          </p:nvSpPr>
          <p:spPr>
            <a:xfrm>
              <a:off x="2951653" y="1430668"/>
              <a:ext cx="1594555" cy="392666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r>
                <a:rPr lang="zh-CN" altLang="en-US" sz="2400" b="1">
                  <a:solidFill>
                    <a:srgbClr val="C50023"/>
                  </a:solidFill>
                  <a:latin typeface="Arial" panose="020b0604020202020204" pitchFamily="34" charset="0"/>
                </a:rPr>
                <a:t>如图所示</a:t>
              </a:r>
              <a:endParaRPr lang="zh-CN" altLang="en-US" sz="2400" b="1">
                <a:solidFill>
                  <a:srgbClr val="C50023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 Box 41"/>
          <p:cNvSpPr txBox="1">
            <a:spLocks noChangeArrowheads="1"/>
          </p:cNvSpPr>
          <p:nvPr/>
        </p:nvSpPr>
        <p:spPr bwMode="auto">
          <a:xfrm>
            <a:off x="755650" y="4111625"/>
            <a:ext cx="4953000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</a:pP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浮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＞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      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上浮： 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液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＞</a:t>
            </a:r>
            <a:r>
              <a:rPr lang="el-GR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800" b="1" i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浮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</a:t>
            </a:r>
            <a:r>
              <a:rPr lang="en-US" altLang="zh-CN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        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悬浮： 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液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800" b="1" i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浮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＜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      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下沉： 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液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＜ 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</a:t>
            </a:r>
            <a:endParaRPr lang="zh-CN" altLang="en-US" sz="2800" b="1" baseline="-25000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43"/>
          <p:cNvSpPr>
            <a:spLocks noRot="1" noChangeArrowheads="1"/>
          </p:cNvSpPr>
          <p:nvPr/>
        </p:nvSpPr>
        <p:spPr bwMode="white">
          <a:xfrm>
            <a:off x="785813" y="2000250"/>
            <a:ext cx="76962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浮力：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F</a:t>
            </a:r>
            <a:r>
              <a:rPr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浮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800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液</a:t>
            </a:r>
            <a:r>
              <a:rPr lang="en-US" altLang="zh-CN" sz="2800" b="1" i="1" err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gV</a:t>
            </a:r>
            <a:r>
              <a:rPr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排 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 ；      重力：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 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g</a:t>
            </a:r>
            <a:r>
              <a:rPr lang="en-US" altLang="zh-CN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800" b="1" baseline="-25000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；</a:t>
            </a:r>
            <a:endParaRPr lang="zh-CN" altLang="en-US" sz="2800" b="1" baseline="-25000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Rectangle 44"/>
          <p:cNvSpPr>
            <a:spLocks noRot="1" noChangeArrowheads="1"/>
          </p:cNvSpPr>
          <p:nvPr/>
        </p:nvSpPr>
        <p:spPr bwMode="white">
          <a:xfrm>
            <a:off x="428625" y="1285875"/>
            <a:ext cx="8370888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研究条件：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实心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物体</a:t>
            </a:r>
            <a:r>
              <a:rPr lang="zh-CN" altLang="en-US" sz="2800" b="1">
                <a:solidFill>
                  <a:srgbClr val="FF000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浸没</a:t>
            </a: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在液体中，受重力和浮力。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8"/>
          <p:cNvSpPr>
            <a:spLocks noChangeArrowheads="1"/>
          </p:cNvSpPr>
          <p:nvPr/>
        </p:nvSpPr>
        <p:spPr bwMode="auto">
          <a:xfrm>
            <a:off x="5572125" y="4445953"/>
            <a:ext cx="2720975" cy="11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漂浮： 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液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＞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ρ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沉底：</a:t>
            </a:r>
            <a:r>
              <a:rPr lang="zh-CN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ρ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液</a:t>
            </a:r>
            <a:r>
              <a:rPr lang="en-US" altLang="en-US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＜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ρ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rPr>
              <a:t>物</a:t>
            </a:r>
            <a:endParaRPr lang="zh-CN" altLang="en-US" sz="2800" b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49"/>
          <p:cNvSpPr>
            <a:spLocks noRot="1" noChangeArrowheads="1"/>
          </p:cNvSpPr>
          <p:nvPr/>
        </p:nvSpPr>
        <p:spPr bwMode="white">
          <a:xfrm>
            <a:off x="576263" y="3406775"/>
            <a:ext cx="406717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根据浮沉条件进行比较：</a:t>
            </a:r>
            <a:endParaRPr lang="zh-CN" altLang="en-US" sz="2800" b="1"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>
            <a:spLocks noChangeArrowheads="1"/>
          </p:cNvSpPr>
          <p:nvPr/>
        </p:nvSpPr>
        <p:spPr bwMode="auto">
          <a:xfrm>
            <a:off x="3857625" y="2714625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排 </a:t>
            </a:r>
            <a:r>
              <a:rPr lang="en-US" altLang="zh-CN" sz="28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= </a:t>
            </a:r>
            <a:r>
              <a:rPr lang="en-US" altLang="zh-CN" sz="2800" b="1" i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V</a:t>
            </a:r>
            <a:r>
              <a:rPr lang="zh-CN" altLang="en-US" sz="2800" b="1" baseline="-25000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物</a:t>
            </a:r>
            <a:endParaRPr lang="zh-CN" altLang="en-US">
              <a:solidFill>
                <a:srgbClr val="002060"/>
              </a:solidFill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8136" name="Rectangle 3"/>
          <p:cNvSpPr>
            <a:spLocks noChangeArrowheads="1"/>
          </p:cNvSpPr>
          <p:nvPr/>
        </p:nvSpPr>
        <p:spPr bwMode="auto">
          <a:xfrm>
            <a:off x="714375" y="500063"/>
            <a:ext cx="7010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en-US" altLang="zh-CN" sz="36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kumimoji="1" lang="zh-CN" alt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．物体密度与液体密度间的关系</a:t>
            </a:r>
            <a:endParaRPr kumimoji="1" lang="zh-CN" altLang="en-US" sz="3600" b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矩形 13"/>
          <p:cNvSpPr/>
          <p:nvPr/>
        </p:nvSpPr>
        <p:spPr>
          <a:xfrm>
            <a:off x="219809" y="1825565"/>
            <a:ext cx="8480181" cy="3253740"/>
          </a:xfrm>
          <a:prstGeom prst="rect">
            <a:avLst/>
          </a:prstGeom>
          <a:noFill/>
          <a:ln w="9525">
            <a:noFill/>
          </a:ln>
        </p:spPr>
        <p:txBody>
          <a:bodyPr wrap="square" lIns="68580" tIns="34290" rIns="68580" bIns="3429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300" b="1">
                <a:latin typeface="+mn-ea"/>
              </a:rPr>
              <a:t>(1)</a:t>
            </a:r>
            <a:r>
              <a:rPr lang="zh-CN" altLang="en-US" sz="2300" b="1">
                <a:latin typeface="+mn-ea"/>
              </a:rPr>
              <a:t>漂浮：</a:t>
            </a:r>
            <a:r>
              <a:rPr lang="en-US" altLang="zh-CN" sz="2300" b="1">
                <a:latin typeface="+mn-ea"/>
              </a:rPr>
              <a:t>F</a:t>
            </a:r>
            <a:r>
              <a:rPr lang="zh-CN" altLang="en-US" sz="2300" b="1" baseline="-25000">
                <a:latin typeface="+mn-ea"/>
              </a:rPr>
              <a:t>浮</a:t>
            </a:r>
            <a:r>
              <a:rPr lang="en-US" altLang="zh-CN" sz="2300" b="1">
                <a:latin typeface="+mn-ea"/>
              </a:rPr>
              <a:t>____G</a:t>
            </a:r>
            <a:r>
              <a:rPr lang="zh-CN" altLang="en-US" sz="2300" b="1" baseline="-25000">
                <a:latin typeface="+mn-ea"/>
              </a:rPr>
              <a:t>物</a:t>
            </a:r>
            <a:r>
              <a:rPr lang="zh-CN" altLang="en-US" sz="2300" b="1">
                <a:latin typeface="+mn-ea"/>
              </a:rPr>
              <a:t>、</a:t>
            </a:r>
            <a:r>
              <a:rPr lang="el-GR" altLang="zh-CN" sz="2300" b="1">
                <a:latin typeface="+mn-ea"/>
              </a:rPr>
              <a:t>ρ</a:t>
            </a:r>
            <a:r>
              <a:rPr lang="zh-CN" altLang="en-US" sz="2300" b="1" baseline="-25000">
                <a:latin typeface="+mn-ea"/>
              </a:rPr>
              <a:t>液</a:t>
            </a:r>
            <a:r>
              <a:rPr lang="en-US" altLang="zh-CN" sz="2300" b="1">
                <a:latin typeface="+mn-ea"/>
              </a:rPr>
              <a:t>____</a:t>
            </a:r>
            <a:r>
              <a:rPr lang="el-GR" altLang="zh-CN" sz="2300" b="1">
                <a:latin typeface="+mn-ea"/>
              </a:rPr>
              <a:t>ρ</a:t>
            </a:r>
            <a:r>
              <a:rPr lang="zh-CN" altLang="en-US" sz="2300" b="1" baseline="-25000">
                <a:latin typeface="+mn-ea"/>
              </a:rPr>
              <a:t>物</a:t>
            </a:r>
            <a:r>
              <a:rPr lang="zh-CN" altLang="en-US" sz="2300" b="1">
                <a:latin typeface="+mn-ea"/>
              </a:rPr>
              <a:t>、</a:t>
            </a:r>
            <a:r>
              <a:rPr lang="en-US" altLang="zh-CN" sz="2300" b="1">
                <a:latin typeface="+mn-ea"/>
              </a:rPr>
              <a:t>V</a:t>
            </a:r>
            <a:r>
              <a:rPr lang="zh-CN" altLang="en-US" sz="2300" b="1" baseline="-25000">
                <a:latin typeface="+mn-ea"/>
              </a:rPr>
              <a:t>排</a:t>
            </a:r>
            <a:r>
              <a:rPr lang="en-US" altLang="zh-CN" sz="2300" b="1">
                <a:latin typeface="+mn-ea"/>
              </a:rPr>
              <a:t>____V</a:t>
            </a:r>
            <a:r>
              <a:rPr lang="zh-CN" altLang="en-US" sz="2300" b="1" baseline="-25000">
                <a:latin typeface="+mn-ea"/>
              </a:rPr>
              <a:t>物</a:t>
            </a:r>
            <a:r>
              <a:rPr lang="zh-CN" altLang="en-US" sz="2300" b="1">
                <a:latin typeface="+mn-ea"/>
              </a:rPr>
              <a:t>。</a:t>
            </a:r>
            <a:endParaRPr lang="zh-CN" altLang="en-US" sz="2300" b="1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300" b="1">
                <a:latin typeface="+mn-ea"/>
              </a:rPr>
              <a:t>(2)</a:t>
            </a:r>
            <a:r>
              <a:rPr lang="zh-CN" altLang="en-US" sz="2300" b="1">
                <a:latin typeface="+mn-ea"/>
              </a:rPr>
              <a:t>上浮</a:t>
            </a:r>
            <a:r>
              <a:rPr lang="en-US" altLang="zh-CN" sz="2300" b="1">
                <a:latin typeface="+mn-ea"/>
              </a:rPr>
              <a:t>(</a:t>
            </a:r>
            <a:r>
              <a:rPr lang="zh-CN" altLang="en-US" sz="2300" b="1">
                <a:latin typeface="+mn-ea"/>
              </a:rPr>
              <a:t>物体在液面下</a:t>
            </a:r>
            <a:r>
              <a:rPr lang="en-US" altLang="zh-CN" sz="2300" b="1">
                <a:latin typeface="+mn-ea"/>
              </a:rPr>
              <a:t>)</a:t>
            </a:r>
            <a:r>
              <a:rPr lang="zh-CN" altLang="en-US" sz="2300" b="1">
                <a:latin typeface="+mn-ea"/>
              </a:rPr>
              <a:t>：</a:t>
            </a:r>
            <a:r>
              <a:rPr lang="en-US" altLang="zh-CN" sz="2300" b="1">
                <a:latin typeface="+mn-ea"/>
              </a:rPr>
              <a:t>F</a:t>
            </a:r>
            <a:r>
              <a:rPr lang="zh-CN" altLang="en-US" sz="2300" b="1" baseline="-25000">
                <a:latin typeface="+mn-ea"/>
              </a:rPr>
              <a:t>浮</a:t>
            </a:r>
            <a:r>
              <a:rPr lang="en-US" altLang="zh-CN" sz="2300" b="1">
                <a:latin typeface="+mn-ea"/>
              </a:rPr>
              <a:t>____G</a:t>
            </a:r>
            <a:r>
              <a:rPr lang="zh-CN" altLang="en-US" sz="2300" b="1" baseline="-25000">
                <a:latin typeface="+mn-ea"/>
              </a:rPr>
              <a:t>物</a:t>
            </a:r>
            <a:r>
              <a:rPr lang="zh-CN" altLang="en-US" sz="2300" b="1">
                <a:latin typeface="+mn-ea"/>
              </a:rPr>
              <a:t>、</a:t>
            </a:r>
            <a:r>
              <a:rPr lang="el-GR" altLang="zh-CN" sz="2300" b="1">
                <a:latin typeface="+mn-ea"/>
              </a:rPr>
              <a:t>ρ</a:t>
            </a:r>
            <a:r>
              <a:rPr lang="zh-CN" altLang="en-US" sz="2300" b="1" baseline="-25000">
                <a:latin typeface="+mn-ea"/>
              </a:rPr>
              <a:t>液</a:t>
            </a:r>
            <a:r>
              <a:rPr lang="en-US" altLang="zh-CN" sz="2300" b="1">
                <a:latin typeface="+mn-ea"/>
              </a:rPr>
              <a:t>____</a:t>
            </a:r>
            <a:r>
              <a:rPr lang="el-GR" altLang="zh-CN" sz="2300" b="1">
                <a:latin typeface="+mn-ea"/>
              </a:rPr>
              <a:t>ρ</a:t>
            </a:r>
            <a:r>
              <a:rPr lang="zh-CN" altLang="en-US" sz="2300" b="1" baseline="-25000">
                <a:latin typeface="+mn-ea"/>
              </a:rPr>
              <a:t>物</a:t>
            </a:r>
            <a:r>
              <a:rPr lang="zh-CN" altLang="en-US" sz="2300" b="1">
                <a:latin typeface="+mn-ea"/>
              </a:rPr>
              <a:t>、</a:t>
            </a:r>
            <a:r>
              <a:rPr lang="en-US" altLang="zh-CN" sz="2300" b="1">
                <a:latin typeface="+mn-ea"/>
              </a:rPr>
              <a:t>V</a:t>
            </a:r>
            <a:r>
              <a:rPr lang="zh-CN" altLang="en-US" sz="2300" b="1" baseline="-25000">
                <a:latin typeface="+mn-ea"/>
              </a:rPr>
              <a:t>排</a:t>
            </a:r>
            <a:r>
              <a:rPr lang="en-US" altLang="zh-CN" sz="2300" b="1">
                <a:latin typeface="+mn-ea"/>
              </a:rPr>
              <a:t>____V</a:t>
            </a:r>
            <a:r>
              <a:rPr lang="zh-CN" altLang="en-US" sz="2300" b="1" baseline="-25000">
                <a:latin typeface="+mn-ea"/>
              </a:rPr>
              <a:t>物</a:t>
            </a:r>
            <a:r>
              <a:rPr lang="zh-CN" altLang="en-US" sz="2300" b="1">
                <a:latin typeface="+mn-ea"/>
              </a:rPr>
              <a:t>。</a:t>
            </a:r>
            <a:endParaRPr lang="zh-CN" altLang="en-US" sz="2300" b="1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300" b="1">
                <a:latin typeface="+mn-ea"/>
              </a:rPr>
              <a:t>(3)</a:t>
            </a:r>
            <a:r>
              <a:rPr lang="zh-CN" altLang="en-US" sz="2300" b="1">
                <a:latin typeface="+mn-ea"/>
              </a:rPr>
              <a:t>悬浮：</a:t>
            </a:r>
            <a:r>
              <a:rPr lang="en-US" altLang="zh-CN" sz="2300" b="1">
                <a:latin typeface="+mn-ea"/>
              </a:rPr>
              <a:t>F</a:t>
            </a:r>
            <a:r>
              <a:rPr lang="zh-CN" altLang="en-US" sz="2300" b="1" baseline="-25000">
                <a:latin typeface="+mn-ea"/>
              </a:rPr>
              <a:t>浮</a:t>
            </a:r>
            <a:r>
              <a:rPr lang="en-US" altLang="zh-CN" sz="2300" b="1">
                <a:latin typeface="+mn-ea"/>
              </a:rPr>
              <a:t>____G</a:t>
            </a:r>
            <a:r>
              <a:rPr lang="zh-CN" altLang="en-US" sz="2300" b="1" baseline="-25000">
                <a:latin typeface="+mn-ea"/>
              </a:rPr>
              <a:t>物</a:t>
            </a:r>
            <a:r>
              <a:rPr lang="zh-CN" altLang="en-US" sz="2300" b="1">
                <a:latin typeface="+mn-ea"/>
              </a:rPr>
              <a:t>、</a:t>
            </a:r>
            <a:r>
              <a:rPr lang="el-GR" altLang="zh-CN" sz="2300" b="1">
                <a:latin typeface="+mn-ea"/>
              </a:rPr>
              <a:t>ρ</a:t>
            </a:r>
            <a:r>
              <a:rPr lang="zh-CN" altLang="en-US" sz="2300" b="1" baseline="-25000">
                <a:latin typeface="+mn-ea"/>
              </a:rPr>
              <a:t>液</a:t>
            </a:r>
            <a:r>
              <a:rPr lang="en-US" altLang="zh-CN" sz="2300" b="1">
                <a:latin typeface="+mn-ea"/>
              </a:rPr>
              <a:t>____</a:t>
            </a:r>
            <a:r>
              <a:rPr lang="el-GR" altLang="zh-CN" sz="2300" b="1">
                <a:latin typeface="+mn-ea"/>
              </a:rPr>
              <a:t>ρ</a:t>
            </a:r>
            <a:r>
              <a:rPr lang="zh-CN" altLang="en-US" sz="2300" b="1" baseline="-25000">
                <a:latin typeface="+mn-ea"/>
              </a:rPr>
              <a:t>物</a:t>
            </a:r>
            <a:r>
              <a:rPr lang="zh-CN" altLang="en-US" sz="2300" b="1">
                <a:latin typeface="+mn-ea"/>
              </a:rPr>
              <a:t>、</a:t>
            </a:r>
            <a:r>
              <a:rPr lang="en-US" altLang="zh-CN" sz="2300" b="1">
                <a:latin typeface="+mn-ea"/>
              </a:rPr>
              <a:t>V</a:t>
            </a:r>
            <a:r>
              <a:rPr lang="zh-CN" altLang="en-US" sz="2300" b="1" baseline="-25000">
                <a:latin typeface="+mn-ea"/>
              </a:rPr>
              <a:t>排</a:t>
            </a:r>
            <a:r>
              <a:rPr lang="en-US" altLang="zh-CN" sz="2300" b="1">
                <a:latin typeface="+mn-ea"/>
              </a:rPr>
              <a:t>____V</a:t>
            </a:r>
            <a:r>
              <a:rPr lang="zh-CN" altLang="en-US" sz="2300" b="1" baseline="-25000">
                <a:latin typeface="+mn-ea"/>
              </a:rPr>
              <a:t>物</a:t>
            </a:r>
            <a:r>
              <a:rPr lang="zh-CN" altLang="en-US" sz="2300" b="1">
                <a:latin typeface="+mn-ea"/>
              </a:rPr>
              <a:t>。</a:t>
            </a:r>
            <a:endParaRPr lang="en-US" altLang="zh-CN" sz="2300" b="1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300" b="1">
                <a:latin typeface="+mn-ea"/>
              </a:rPr>
              <a:t>(4)</a:t>
            </a:r>
            <a:r>
              <a:rPr lang="zh-CN" altLang="en-US" sz="2300" b="1">
                <a:latin typeface="+mn-ea"/>
              </a:rPr>
              <a:t>下沉</a:t>
            </a:r>
            <a:r>
              <a:rPr lang="en-US" altLang="zh-CN" sz="2300" b="1">
                <a:latin typeface="+mn-ea"/>
              </a:rPr>
              <a:t>(</a:t>
            </a:r>
            <a:r>
              <a:rPr lang="zh-CN" altLang="en-US" sz="2300" b="1">
                <a:latin typeface="+mn-ea"/>
              </a:rPr>
              <a:t>物体在液面下</a:t>
            </a:r>
            <a:r>
              <a:rPr lang="en-US" altLang="zh-CN" sz="2300" b="1">
                <a:latin typeface="+mn-ea"/>
              </a:rPr>
              <a:t>)</a:t>
            </a:r>
            <a:r>
              <a:rPr lang="zh-CN" altLang="en-US" sz="2300" b="1">
                <a:latin typeface="+mn-ea"/>
              </a:rPr>
              <a:t>：</a:t>
            </a:r>
            <a:r>
              <a:rPr lang="en-US" altLang="zh-CN" sz="2300" b="1">
                <a:latin typeface="+mn-ea"/>
              </a:rPr>
              <a:t>F</a:t>
            </a:r>
            <a:r>
              <a:rPr lang="zh-CN" altLang="en-US" sz="2300" b="1" baseline="-25000">
                <a:latin typeface="+mn-ea"/>
              </a:rPr>
              <a:t>浮</a:t>
            </a:r>
            <a:r>
              <a:rPr lang="en-US" altLang="zh-CN" sz="2300" b="1">
                <a:latin typeface="+mn-ea"/>
              </a:rPr>
              <a:t>____G</a:t>
            </a:r>
            <a:r>
              <a:rPr lang="zh-CN" altLang="en-US" sz="2300" b="1" baseline="-25000">
                <a:latin typeface="+mn-ea"/>
              </a:rPr>
              <a:t>物</a:t>
            </a:r>
            <a:r>
              <a:rPr lang="zh-CN" altLang="en-US" sz="2300" b="1">
                <a:latin typeface="+mn-ea"/>
              </a:rPr>
              <a:t>、</a:t>
            </a:r>
            <a:r>
              <a:rPr lang="en-US" altLang="zh-CN" sz="2300" b="1">
                <a:latin typeface="+mn-ea"/>
              </a:rPr>
              <a:t>ρ</a:t>
            </a:r>
            <a:r>
              <a:rPr lang="zh-CN" altLang="en-US" sz="2300" b="1" baseline="-25000">
                <a:latin typeface="+mn-ea"/>
              </a:rPr>
              <a:t>液</a:t>
            </a:r>
            <a:r>
              <a:rPr lang="en-US" altLang="zh-CN" sz="2300" b="1">
                <a:latin typeface="+mn-ea"/>
              </a:rPr>
              <a:t>____ρ</a:t>
            </a:r>
            <a:r>
              <a:rPr lang="zh-CN" altLang="en-US" sz="2300" b="1" baseline="-25000">
                <a:latin typeface="+mn-ea"/>
              </a:rPr>
              <a:t>物</a:t>
            </a:r>
            <a:r>
              <a:rPr lang="zh-CN" altLang="en-US" sz="2300" b="1">
                <a:latin typeface="+mn-ea"/>
              </a:rPr>
              <a:t>、</a:t>
            </a:r>
            <a:r>
              <a:rPr lang="en-US" altLang="zh-CN" sz="2300" b="1">
                <a:latin typeface="+mn-ea"/>
              </a:rPr>
              <a:t>V</a:t>
            </a:r>
            <a:r>
              <a:rPr lang="zh-CN" altLang="en-US" sz="2300" b="1" baseline="-25000">
                <a:latin typeface="+mn-ea"/>
              </a:rPr>
              <a:t>排</a:t>
            </a:r>
            <a:r>
              <a:rPr lang="en-US" altLang="zh-CN" sz="2300" b="1">
                <a:latin typeface="+mn-ea"/>
              </a:rPr>
              <a:t>____V</a:t>
            </a:r>
            <a:r>
              <a:rPr lang="zh-CN" altLang="en-US" sz="2300" b="1" baseline="-25000">
                <a:latin typeface="+mn-ea"/>
              </a:rPr>
              <a:t>物</a:t>
            </a:r>
            <a:r>
              <a:rPr lang="zh-CN" altLang="en-US" sz="2300" b="1">
                <a:latin typeface="+mn-ea"/>
              </a:rPr>
              <a:t>。</a:t>
            </a:r>
            <a:endParaRPr lang="zh-CN" altLang="en-US" sz="2300" b="1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2300" b="1">
                <a:latin typeface="+mn-ea"/>
              </a:rPr>
              <a:t>(5)</a:t>
            </a:r>
            <a:r>
              <a:rPr lang="zh-CN" altLang="en-US" sz="2300" b="1">
                <a:latin typeface="+mn-ea"/>
              </a:rPr>
              <a:t>沉底：</a:t>
            </a:r>
            <a:r>
              <a:rPr lang="en-US" altLang="zh-CN" sz="2300" b="1">
                <a:latin typeface="+mn-ea"/>
              </a:rPr>
              <a:t>F</a:t>
            </a:r>
            <a:r>
              <a:rPr lang="zh-CN" altLang="en-US" sz="2300" b="1" baseline="-25000">
                <a:latin typeface="+mn-ea"/>
              </a:rPr>
              <a:t>浮</a:t>
            </a:r>
            <a:r>
              <a:rPr lang="en-US" altLang="zh-CN" sz="2300" b="1">
                <a:latin typeface="+mn-ea"/>
              </a:rPr>
              <a:t>____G</a:t>
            </a:r>
            <a:r>
              <a:rPr lang="zh-CN" altLang="en-US" sz="2300" b="1" baseline="-25000">
                <a:latin typeface="+mn-ea"/>
              </a:rPr>
              <a:t>物</a:t>
            </a:r>
            <a:r>
              <a:rPr lang="zh-CN" altLang="en-US" sz="2300" b="1">
                <a:latin typeface="+mn-ea"/>
              </a:rPr>
              <a:t>、</a:t>
            </a:r>
            <a:r>
              <a:rPr lang="en-US" altLang="zh-CN" sz="2300" b="1">
                <a:latin typeface="+mn-ea"/>
              </a:rPr>
              <a:t>ρ</a:t>
            </a:r>
            <a:r>
              <a:rPr lang="zh-CN" altLang="en-US" sz="2300" b="1" baseline="-25000">
                <a:latin typeface="+mn-ea"/>
              </a:rPr>
              <a:t>液</a:t>
            </a:r>
            <a:r>
              <a:rPr lang="en-US" altLang="zh-CN" sz="2300" b="1">
                <a:latin typeface="+mn-ea"/>
              </a:rPr>
              <a:t>____ρ</a:t>
            </a:r>
            <a:r>
              <a:rPr lang="zh-CN" altLang="en-US" sz="2300" b="1" baseline="-25000">
                <a:latin typeface="+mn-ea"/>
              </a:rPr>
              <a:t>物</a:t>
            </a:r>
            <a:r>
              <a:rPr lang="zh-CN" altLang="en-US" sz="2300" b="1">
                <a:latin typeface="+mn-ea"/>
              </a:rPr>
              <a:t>、</a:t>
            </a:r>
            <a:r>
              <a:rPr lang="en-US" altLang="zh-CN" sz="2300" b="1">
                <a:latin typeface="+mn-ea"/>
              </a:rPr>
              <a:t>V</a:t>
            </a:r>
            <a:r>
              <a:rPr lang="zh-CN" altLang="en-US" sz="2300" b="1" baseline="-25000">
                <a:latin typeface="+mn-ea"/>
              </a:rPr>
              <a:t>排</a:t>
            </a:r>
            <a:r>
              <a:rPr lang="en-US" altLang="zh-CN" sz="2300" b="1">
                <a:latin typeface="+mn-ea"/>
              </a:rPr>
              <a:t>____V</a:t>
            </a:r>
            <a:r>
              <a:rPr lang="zh-CN" altLang="en-US" sz="2300" b="1" baseline="-25000">
                <a:latin typeface="+mn-ea"/>
              </a:rPr>
              <a:t>物</a:t>
            </a:r>
            <a:r>
              <a:rPr lang="zh-CN" altLang="en-US" sz="2300" b="1">
                <a:latin typeface="+mn-ea"/>
              </a:rPr>
              <a:t>。</a:t>
            </a:r>
            <a:r>
              <a:rPr lang="en-US" altLang="zh-CN" sz="2300" b="1">
                <a:latin typeface="+mn-ea"/>
              </a:rPr>
              <a:t>(</a:t>
            </a:r>
            <a:r>
              <a:rPr lang="zh-CN" altLang="en-US" sz="2300" b="1">
                <a:latin typeface="+mn-ea"/>
              </a:rPr>
              <a:t>以上各空均选填“</a:t>
            </a:r>
            <a:r>
              <a:rPr lang="en-US" altLang="zh-CN" sz="2300" b="1">
                <a:latin typeface="+mn-ea"/>
              </a:rPr>
              <a:t>&gt;”“&lt;”</a:t>
            </a:r>
            <a:r>
              <a:rPr lang="zh-CN" altLang="en-US" sz="2300" b="1">
                <a:latin typeface="+mn-ea"/>
              </a:rPr>
              <a:t>或“＝”</a:t>
            </a:r>
            <a:r>
              <a:rPr lang="en-US" altLang="zh-CN" sz="2300" b="1">
                <a:latin typeface="+mn-ea"/>
              </a:rPr>
              <a:t>)</a:t>
            </a:r>
            <a:endParaRPr lang="zh-CN" altLang="en-US" sz="2300" b="1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41851" y="2011935"/>
            <a:ext cx="411203" cy="345440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r>
              <a:rPr lang="zh-CN" altLang="en-US" sz="1800" b="1">
                <a:solidFill>
                  <a:srgbClr val="C50023"/>
                </a:solidFill>
                <a:latin typeface="Arial" panose="020b0604020202020204" pitchFamily="34" charset="0"/>
              </a:rPr>
              <a:t>＝</a:t>
            </a:r>
            <a:endParaRPr lang="zh-CN" altLang="en-US" sz="1800" b="1">
              <a:solidFill>
                <a:srgbClr val="C50023"/>
              </a:solidFill>
              <a:latin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767341" y="2038313"/>
            <a:ext cx="905771" cy="345440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r>
              <a:rPr lang="en-US" altLang="en-US" sz="1800" b="1">
                <a:solidFill>
                  <a:srgbClr val="C50023"/>
                </a:solidFill>
                <a:latin typeface="Arial" panose="020b0604020202020204" pitchFamily="34" charset="0"/>
              </a:rPr>
              <a:t>&gt;</a:t>
            </a:r>
            <a:endParaRPr lang="zh-CN" altLang="en-US" sz="1800" b="1">
              <a:solidFill>
                <a:srgbClr val="C50023"/>
              </a:solidFill>
              <a:latin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468653" y="2027321"/>
            <a:ext cx="501324" cy="345440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r>
              <a:rPr lang="en-US" altLang="en-US" sz="1800" b="1">
                <a:solidFill>
                  <a:srgbClr val="C50023"/>
                </a:solidFill>
                <a:latin typeface="Arial" panose="020b0604020202020204" pitchFamily="34" charset="0"/>
              </a:rPr>
              <a:t>&lt;</a:t>
            </a:r>
            <a:endParaRPr lang="zh-CN" altLang="en-US" sz="1800" b="1">
              <a:solidFill>
                <a:srgbClr val="C50023"/>
              </a:solidFill>
              <a:latin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077268" y="2528484"/>
            <a:ext cx="415601" cy="345440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r>
              <a:rPr lang="en-US" altLang="en-US" sz="1800" b="1">
                <a:solidFill>
                  <a:srgbClr val="C50023"/>
                </a:solidFill>
                <a:latin typeface="Arial" panose="020b0604020202020204" pitchFamily="34" charset="0"/>
              </a:rPr>
              <a:t>&gt;</a:t>
            </a:r>
            <a:endParaRPr lang="zh-CN" altLang="en-US" sz="1800" b="1">
              <a:solidFill>
                <a:srgbClr val="C50023"/>
              </a:solidFill>
              <a:latin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782977" y="2517494"/>
            <a:ext cx="424392" cy="345440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r>
              <a:rPr lang="en-US" altLang="en-US" sz="1800" b="1">
                <a:solidFill>
                  <a:srgbClr val="C50023"/>
                </a:solidFill>
                <a:latin typeface="Arial" panose="020b0604020202020204" pitchFamily="34" charset="0"/>
              </a:rPr>
              <a:t>&gt;</a:t>
            </a:r>
            <a:endParaRPr lang="zh-CN" altLang="en-US" sz="1800" b="1">
              <a:solidFill>
                <a:srgbClr val="C50023"/>
              </a:solidFill>
              <a:latin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400762" y="2524088"/>
            <a:ext cx="433184" cy="345440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r>
              <a:rPr lang="zh-CN" altLang="en-US" sz="1800" b="1">
                <a:solidFill>
                  <a:srgbClr val="C50023"/>
                </a:solidFill>
                <a:latin typeface="Arial" panose="020b0604020202020204" pitchFamily="34" charset="0"/>
              </a:rPr>
              <a:t>＝</a:t>
            </a:r>
            <a:endParaRPr lang="zh-CN" altLang="en-US" sz="1800" b="1">
              <a:solidFill>
                <a:srgbClr val="C50023"/>
              </a:solidFill>
              <a:latin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033058" y="3023052"/>
            <a:ext cx="466155" cy="345440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r>
              <a:rPr lang="zh-CN" altLang="en-US" sz="1800" b="1">
                <a:solidFill>
                  <a:srgbClr val="C50023"/>
                </a:solidFill>
                <a:latin typeface="Arial" panose="020b0604020202020204" pitchFamily="34" charset="0"/>
              </a:rPr>
              <a:t>＝</a:t>
            </a:r>
            <a:endParaRPr lang="zh-CN" altLang="en-US" sz="1800" b="1">
              <a:solidFill>
                <a:srgbClr val="C50023"/>
              </a:solidFill>
              <a:latin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10192" y="3045032"/>
            <a:ext cx="466155" cy="345440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r>
              <a:rPr lang="zh-CN" altLang="en-US" sz="1800" b="1">
                <a:solidFill>
                  <a:srgbClr val="C50023"/>
                </a:solidFill>
                <a:latin typeface="Arial" panose="020b0604020202020204" pitchFamily="34" charset="0"/>
              </a:rPr>
              <a:t>＝</a:t>
            </a:r>
            <a:endParaRPr lang="zh-CN" altLang="en-US" sz="1800" b="1">
              <a:solidFill>
                <a:srgbClr val="C50023"/>
              </a:solidFill>
              <a:latin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354353" y="3051627"/>
            <a:ext cx="466155" cy="345440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r>
              <a:rPr lang="zh-CN" altLang="en-US" sz="1800" b="1">
                <a:solidFill>
                  <a:srgbClr val="C50023"/>
                </a:solidFill>
                <a:latin typeface="Arial" panose="020b0604020202020204" pitchFamily="34" charset="0"/>
              </a:rPr>
              <a:t>＝</a:t>
            </a:r>
            <a:endParaRPr lang="zh-CN" altLang="en-US" sz="1800" b="1">
              <a:solidFill>
                <a:srgbClr val="C50023"/>
              </a:solidFill>
              <a:latin typeface="Arial" panose="020b060402020202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4009130" y="3574767"/>
            <a:ext cx="501324" cy="345440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r>
              <a:rPr lang="en-US" altLang="en-US" sz="1800" b="1">
                <a:solidFill>
                  <a:srgbClr val="C50023"/>
                </a:solidFill>
                <a:latin typeface="Arial" panose="020b0604020202020204" pitchFamily="34" charset="0"/>
              </a:rPr>
              <a:t>&lt;</a:t>
            </a:r>
            <a:endParaRPr lang="zh-CN" altLang="en-US" sz="1800" b="1">
              <a:solidFill>
                <a:srgbClr val="C50023"/>
              </a:solidFill>
              <a:latin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50006" y="3592351"/>
            <a:ext cx="501324" cy="345440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r>
              <a:rPr lang="en-US" altLang="en-US" sz="1800" b="1">
                <a:solidFill>
                  <a:srgbClr val="C50023"/>
                </a:solidFill>
                <a:latin typeface="Arial" panose="020b0604020202020204" pitchFamily="34" charset="0"/>
              </a:rPr>
              <a:t>&lt;</a:t>
            </a:r>
            <a:endParaRPr lang="zh-CN" altLang="en-US" sz="1800" b="1">
              <a:solidFill>
                <a:srgbClr val="C50023"/>
              </a:solidFill>
              <a:latin typeface="Arial" panose="020b0604020202020204" pitchFamily="34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7402960" y="3561582"/>
            <a:ext cx="466155" cy="345440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r>
              <a:rPr lang="zh-CN" altLang="en-US" sz="1800" b="1">
                <a:solidFill>
                  <a:srgbClr val="C50023"/>
                </a:solidFill>
                <a:latin typeface="Arial" panose="020b0604020202020204" pitchFamily="34" charset="0"/>
              </a:rPr>
              <a:t>＝</a:t>
            </a:r>
            <a:endParaRPr lang="zh-CN" altLang="en-US" sz="1800" b="1">
              <a:solidFill>
                <a:srgbClr val="C50023"/>
              </a:solidFill>
              <a:latin typeface="Arial" panose="020b0604020202020204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013276" y="4075928"/>
            <a:ext cx="501324" cy="345440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r>
              <a:rPr lang="en-US" altLang="en-US" sz="1800" b="1">
                <a:solidFill>
                  <a:srgbClr val="C50023"/>
                </a:solidFill>
                <a:latin typeface="Arial" panose="020b0604020202020204" pitchFamily="34" charset="0"/>
              </a:rPr>
              <a:t>&lt;</a:t>
            </a:r>
            <a:endParaRPr lang="zh-CN" altLang="en-US" sz="1800" b="1">
              <a:solidFill>
                <a:srgbClr val="C50023"/>
              </a:solidFill>
              <a:latin typeface="Arial" panose="020b060402020202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54153" y="4093513"/>
            <a:ext cx="501324" cy="345440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r>
              <a:rPr lang="en-US" altLang="en-US" sz="1800" b="1">
                <a:solidFill>
                  <a:srgbClr val="C50023"/>
                </a:solidFill>
                <a:latin typeface="Arial" panose="020b0604020202020204" pitchFamily="34" charset="0"/>
              </a:rPr>
              <a:t>&lt;</a:t>
            </a:r>
            <a:endParaRPr lang="zh-CN" altLang="en-US" sz="1800" b="1">
              <a:solidFill>
                <a:srgbClr val="C50023"/>
              </a:solidFill>
              <a:latin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98314" y="4071536"/>
            <a:ext cx="466155" cy="345440"/>
          </a:xfrm>
          <a:prstGeom prst="rect">
            <a:avLst/>
          </a:prstGeom>
        </p:spPr>
        <p:txBody>
          <a:bodyPr wrap="square" lIns="68580" tIns="34290" rIns="68580" bIns="34290" anchor="ctr">
            <a:spAutoFit/>
          </a:bodyPr>
          <a:lstStyle/>
          <a:p>
            <a:r>
              <a:rPr lang="zh-CN" altLang="en-US" sz="1800" b="1">
                <a:solidFill>
                  <a:srgbClr val="C50023"/>
                </a:solidFill>
                <a:latin typeface="Arial" panose="020b0604020202020204" pitchFamily="34" charset="0"/>
              </a:rPr>
              <a:t>＝</a:t>
            </a:r>
            <a:endParaRPr lang="zh-CN" altLang="en-US" sz="1800" b="1">
              <a:solidFill>
                <a:srgbClr val="C5002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  <p:cond evt="onBegin" delay="0">
                          <p:tn val="12"/>
                        </p:cond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  <p:cond evt="onBegin" delay="0">
                          <p:tn val="17"/>
                        </p:cond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  <p:cond evt="onBegin" delay="0">
                          <p:tn val="22"/>
                        </p:cond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  <p:cond evt="onBegin" delay="0">
                          <p:tn val="27"/>
                        </p:cond>
                      </p:stCondLst>
                      <p:childTnLst>
                        <p:par>
                          <p:cTn id="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  <p:cond evt="onBegin" delay="0">
                          <p:tn val="32"/>
                        </p:cond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  <p:cond evt="onBegin" delay="0">
                          <p:tn val="37"/>
                        </p:cond>
                      </p:stCondLst>
                      <p:childTnLst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  <p:cond evt="onBegin" delay="0">
                          <p:tn val="47"/>
                        </p:cond>
                      </p:stCondLst>
                      <p:childTnLst>
                        <p:par>
                          <p:cTn id="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  <p:cond evt="onBegin" delay="0">
                          <p:tn val="52"/>
                        </p:cond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  <p:cond evt="onBegin" delay="0">
                          <p:tn val="57"/>
                        </p:cond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  <p:cond evt="onBegin" delay="0">
                          <p:tn val="62"/>
                        </p:cond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  <p:cond evt="onBegin" delay="0">
                          <p:tn val="67"/>
                        </p:cond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  <p:cond evt="onBegin" delay="0">
                          <p:tn val="72"/>
                        </p:cond>
                      </p:stCondLst>
                      <p:childTnLst>
                        <p:par>
                          <p:cTn id="7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  <p:cond evt="onBegin" delay="0">
                          <p:tn val="77"/>
                        </p:cond>
                      </p:stCondLst>
                      <p:childTnLst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8" grpId="0"/>
      <p:bldP spid="9" grpId="0"/>
      <p:bldP spid="10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0178" name="Picture 1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400675" y="2060575"/>
            <a:ext cx="3167063" cy="342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544513" y="2497138"/>
            <a:ext cx="4495800" cy="2852737"/>
          </a:xfrm>
          <a:prstGeom prst="roundRect">
            <a:avLst>
              <a:gd name="adj" fmla="val 1073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bg1"/>
                </a:solidFill>
                <a:rou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latin typeface="华文楷体" panose="02010600040101010101" pitchFamily="2" charset="-122"/>
                <a:ea typeface="华文楷体" panose="02010600040101010101" pitchFamily="2" charset="-122"/>
              </a:rPr>
              <a:t>将新鲜鸡蛋放入盛水容器中，向水中加盐，并搅拌，不断增加盐水的浓度。观察鸡蛋在容器中的位置变化。</a:t>
            </a:r>
            <a:endParaRPr lang="zh-CN" altLang="en-US" sz="2800" b="1"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1524000" y="1295400"/>
            <a:ext cx="2143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华文楷体" panose="02010600040101010101" pitchFamily="2" charset="-122"/>
                <a:cs typeface="Times New Roman" panose="02020603050405020304" pitchFamily="18" charset="0"/>
              </a:rPr>
              <a:t>想想做做</a:t>
            </a:r>
            <a:endParaRPr kumimoji="1" lang="zh-CN" altLang="en-US" sz="3600" b="1">
              <a:solidFill>
                <a:srgbClr val="002060"/>
              </a:solidFill>
              <a:latin typeface="Times New Roman" panose="02020603050405020304" pitchFamily="18" charset="0"/>
              <a:ea typeface="华文楷体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1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1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3**"/>
  <p:tag name="KSO_WM_UNIT_LAYERLEVEL" val="1"/>
</p:tagLst>
</file>

<file path=ppt/tags/tag1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1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2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4**"/>
  <p:tag name="KSO_WM_UNIT_LAYERLEVEL" val="1"/>
</p:tagLst>
</file>

<file path=ppt/tags/tag2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2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5**"/>
  <p:tag name="KSO_WM_UNIT_LAYERLEVEL" val="1"/>
</p:tagLst>
</file>

<file path=ppt/tags/tag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3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6**"/>
  <p:tag name="KSO_WM_UNIT_LAYERLEVEL" val="1"/>
</p:tagLst>
</file>

<file path=ppt/tags/tag3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7**"/>
  <p:tag name="KSO_WM_UNIT_LAYERLEVEL" val="1"/>
</p:tagLst>
</file>

<file path=ppt/tags/tag3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3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4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8**"/>
  <p:tag name="KSO_WM_UNIT_LAYERLEVEL" val="1"/>
</p:tagLst>
</file>

<file path=ppt/tags/tag4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9**"/>
  <p:tag name="KSO_WM_UNIT_LAYERLEVEL" val="1"/>
</p:tagLst>
</file>

<file path=ppt/tags/tag4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4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**"/>
  <p:tag name="KSO_WM_UNIT_LAYERLEVEL" val="1"/>
</p:tagLst>
</file>

<file path=ppt/tags/tag5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0**"/>
  <p:tag name="KSO_WM_UNIT_LAYERLEVEL" val="1"/>
</p:tagLst>
</file>

<file path=ppt/tags/tag52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3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4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5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11**"/>
  <p:tag name="KSO_WM_UNIT_LAYERLEVEL" val="1"/>
</p:tagLst>
</file>

<file path=ppt/tags/tag57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8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05081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5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60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1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0**"/>
  <p:tag name="KSO_WM_UNIT_LAYERLEVEL" val="1"/>
</p:tagLst>
</file>

<file path=ppt/tags/tag62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COLOR_TYPE" val="1"/>
  <p:tag name="KSO_WM_TEMPLATE_INDEX" val="20205081"/>
  <p:tag name="KSO_WM_TEMPLATE_MASTER_TYPE" val="0"/>
  <p:tag name="KSO_WM_TEMPLATE_SUBCATEGORY" val="19"/>
  <p:tag name="KSO_WM_TEMPLATE_THUMBS_INDEX" val="1、4、7、12、13、14、15、16、17、18、20、24、25、28、33、36、40、43、44"/>
  <p:tag name="KSO_WM_UNIT_SHOW_EDIT_AREA_INDICATION" val="1"/>
</p:tagLst>
</file>

<file path=ppt/tags/tag63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7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8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ags/tag9.xml><?xml version="1.0" encoding="utf-8"?>
<p:tagLst xmlns:p="http://schemas.openxmlformats.org/presentationml/2006/main">
  <p:tag name="KSO_WM_BEAUTIFY_FLAG" val="#wm#"/>
  <p:tag name="KSO_WM_TAG_VERSION" val="1.0"/>
  <p:tag name="KSO_WM_UNIT_COMPATIBLE" val="0"/>
  <p:tag name="KSO_WM_UNIT_DIAGRAM_ISNUMVISUAL" val="0"/>
  <p:tag name="KSO_WM_UNIT_DIAGRAM_ISREFERUNIT" val="0"/>
  <p:tag name="KSO_WM_UNIT_HIGHLIGHT" val="0"/>
  <p:tag name="KSO_WM_UNIT_ID" val="_2**"/>
  <p:tag name="KSO_WM_UNIT_LAYERLEVEL" val="1"/>
</p:tagLst>
</file>

<file path=ppt/theme/theme1.xml><?xml version="1.0" encoding="utf-8"?>
<a:theme xmlns:r="http://schemas.openxmlformats.org/officeDocument/2006/relationships" xmlns:a="http://schemas.openxmlformats.org/drawingml/2006/main" name="1_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PresentationFormat>On-screen Show (4:3)</PresentationFormat>
  <Paragraphs>290</Paragraphs>
  <Slides>50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9" baseType="lpstr">
      <vt:lpstr>Arial</vt:lpstr>
      <vt:lpstr>微软雅黑</vt:lpstr>
      <vt:lpstr>Wingdings</vt:lpstr>
      <vt:lpstr>宋体</vt:lpstr>
      <vt:lpstr>Calibri</vt:lpstr>
      <vt:lpstr>汉仪大宋简</vt:lpstr>
      <vt:lpstr>华文楷体</vt:lpstr>
      <vt:lpstr>Times New Roman</vt:lpstr>
      <vt:lpstr>黑体</vt:lpstr>
      <vt:lpstr>楷体_GB2312</vt:lpstr>
      <vt:lpstr>隶书</vt:lpstr>
      <vt:lpstr>华文仿宋</vt:lpstr>
      <vt:lpstr>Century Gothic</vt:lpstr>
      <vt:lpstr>Courier New</vt:lpstr>
      <vt:lpstr>思源黑体 CN Medium</vt:lpstr>
      <vt:lpstr>华文中宋</vt:lpstr>
      <vt:lpstr>华文宋体</vt:lpstr>
      <vt:lpstr>华文隶书</vt:lpstr>
      <vt:lpstr>1_自定义设计方案</vt:lpstr>
      <vt:lpstr>第六节物体的浮沉条件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热气球的简介</vt:lpstr>
      <vt:lpstr>PowerPoint Presentation</vt:lpstr>
      <vt:lpstr>飞艇的简介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20.1100</AppVersion>
  <TotalTime>0</TotalTime>
  <Application>Aspose.Slides for Java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2021-02-25T19:28:34Z</cp:lastPrinted>
  <dcterms:created xsi:type="dcterms:W3CDTF">2021-02-25T19:28:34Z</dcterms:created>
  <dcterms:modified xsi:type="dcterms:W3CDTF">2021-02-25T11:29:07Z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