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10" r:id="rId13"/>
    <p:sldId id="301" r:id="rId14"/>
    <p:sldId id="312" r:id="rId15"/>
    <p:sldId id="344" r:id="rId16"/>
    <p:sldId id="374" r:id="rId17"/>
    <p:sldId id="375" r:id="rId18"/>
    <p:sldId id="342" r:id="rId19"/>
    <p:sldId id="343" r:id="rId20"/>
    <p:sldId id="315" r:id="rId21"/>
    <p:sldId id="313" r:id="rId22"/>
    <p:sldId id="407" r:id="rId23"/>
    <p:sldId id="406" r:id="rId24"/>
    <p:sldId id="462" r:id="rId25"/>
    <p:sldId id="490" r:id="rId26"/>
    <p:sldId id="545" r:id="rId27"/>
    <p:sldId id="518" r:id="rId28"/>
    <p:sldId id="433" r:id="rId29"/>
    <p:sldId id="435" r:id="rId30"/>
    <p:sldId id="519" r:id="rId31"/>
    <p:sldId id="304" r:id="rId32"/>
    <p:sldId id="305" r:id="rId33"/>
    <p:sldId id="306" r:id="rId34"/>
    <p:sldId id="307" r:id="rId35"/>
    <p:sldId id="350" r:id="rId36"/>
    <p:sldId id="332" r:id="rId37"/>
    <p:sldId id="348" r:id="rId38"/>
    <p:sldId id="345" r:id="rId39"/>
    <p:sldId id="333" r:id="rId40"/>
    <p:sldId id="346" r:id="rId41"/>
    <p:sldId id="347" r:id="rId42"/>
    <p:sldId id="349" r:id="rId43"/>
    <p:sldId id="335" r:id="rId44"/>
    <p:sldId id="336" r:id="rId45"/>
    <p:sldId id="337" r:id="rId46"/>
    <p:sldId id="339" r:id="rId47"/>
    <p:sldId id="340" r:id="rId48"/>
    <p:sldId id="319" r:id="rId49"/>
    <p:sldId id="351" r:id="rId50"/>
    <p:sldId id="352" r:id="rId51"/>
    <p:sldId id="353" r:id="rId52"/>
    <p:sldId id="354" r:id="rId53"/>
    <p:sldId id="377" r:id="rId54"/>
  </p:sldIdLst>
  <p:sldSz cx="9144000" cy="6858000" type="screen4x3"/>
  <p:notesSz cx="6858000" cy="9144000"/>
  <p:custDataLst>
    <p:tags r:id="rId5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3" autoAdjust="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6"/>
        <p:guide pos="30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tags" Target="tags/tag63.xml" /><Relationship Id="rId56" Type="http://schemas.openxmlformats.org/officeDocument/2006/relationships/presProps" Target="presProps.xml" /><Relationship Id="rId57" Type="http://schemas.openxmlformats.org/officeDocument/2006/relationships/viewProps" Target="viewProps.xml" /><Relationship Id="rId58" Type="http://schemas.openxmlformats.org/officeDocument/2006/relationships/theme" Target="theme/theme1.xml" /><Relationship Id="rId59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wmf" /><Relationship Id="rId2" Type="http://schemas.openxmlformats.org/officeDocument/2006/relationships/image" Target="../media/image12.wmf" /><Relationship Id="rId3" Type="http://schemas.openxmlformats.org/officeDocument/2006/relationships/image" Target="../media/image13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w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png" /><Relationship Id="rId2" Type="http://schemas.openxmlformats.org/officeDocument/2006/relationships/image" Target="../media/image56.png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Relationship Id="rId2" Type="http://schemas.openxmlformats.org/officeDocument/2006/relationships/image" Target="../media/image17.wmf" /><Relationship Id="rId3" Type="http://schemas.openxmlformats.org/officeDocument/2006/relationships/image" Target="../media/image18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wmf" /><Relationship Id="rId2" Type="http://schemas.openxmlformats.org/officeDocument/2006/relationships/image" Target="../media/image29.wmf" /><Relationship Id="rId3" Type="http://schemas.openxmlformats.org/officeDocument/2006/relationships/image" Target="../media/image30.wmf" /><Relationship Id="rId4" Type="http://schemas.openxmlformats.org/officeDocument/2006/relationships/image" Target="../media/image31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wmf" /><Relationship Id="rId2" Type="http://schemas.openxmlformats.org/officeDocument/2006/relationships/image" Target="../media/image35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wmf" /><Relationship Id="rId2" Type="http://schemas.openxmlformats.org/officeDocument/2006/relationships/image" Target="../media/image43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A4D16DA-7F69-4933-BD0E-DE0D18B9C2FF}" type="slidenum">
              <a:rPr lang="en-US" altLang="zh-CN"/>
              <a:t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10" Type="http://schemas.openxmlformats.org/officeDocument/2006/relationships/hyperlink" Target="http://www.1ppt.com/fanwen/" TargetMode="External" /><Relationship Id="rId11" Type="http://schemas.openxmlformats.org/officeDocument/2006/relationships/hyperlink" Target="http://www.1ppt.com/shiti/" TargetMode="External" /><Relationship Id="rId12" Type="http://schemas.openxmlformats.org/officeDocument/2006/relationships/hyperlink" Target="http://www.1ppt.com/jiaoan/" TargetMode="External" /><Relationship Id="rId13" Type="http://schemas.openxmlformats.org/officeDocument/2006/relationships/hyperlink" Target="http://www.1ppt.cn/" TargetMode="External" /><Relationship Id="rId14" Type="http://schemas.openxmlformats.org/officeDocument/2006/relationships/hyperlink" Target="http://www.1ppt.com/kejian/" TargetMode="External" /><Relationship Id="rId15" Type="http://schemas.openxmlformats.org/officeDocument/2006/relationships/hyperlink" Target="http://www.1ppt.com/kejian/yuwen/" TargetMode="External" /><Relationship Id="rId16" Type="http://schemas.openxmlformats.org/officeDocument/2006/relationships/hyperlink" Target="http://www.1ppt.com/kejian/shuxue/" TargetMode="External" /><Relationship Id="rId17" Type="http://schemas.openxmlformats.org/officeDocument/2006/relationships/hyperlink" Target="http://www.1ppt.com/kejian/yingyu/" TargetMode="External" /><Relationship Id="rId18" Type="http://schemas.openxmlformats.org/officeDocument/2006/relationships/hyperlink" Target="http://www.1ppt.com/kejian/meishu/" TargetMode="External" /><Relationship Id="rId19" Type="http://schemas.openxmlformats.org/officeDocument/2006/relationships/hyperlink" Target="http://www.1ppt.com/kejian/kexue/" TargetMode="External" /><Relationship Id="rId2" Type="http://schemas.openxmlformats.org/officeDocument/2006/relationships/notesMaster" Target="../notesMasters/notesMaster1.xml" /><Relationship Id="rId20" Type="http://schemas.openxmlformats.org/officeDocument/2006/relationships/hyperlink" Target="http://www.1ppt.com/kejian/wuli/" TargetMode="External" /><Relationship Id="rId21" Type="http://schemas.openxmlformats.org/officeDocument/2006/relationships/hyperlink" Target="http://www.1ppt.com/kejian/huaxue/" TargetMode="External" /><Relationship Id="rId22" Type="http://schemas.openxmlformats.org/officeDocument/2006/relationships/hyperlink" Target="http://www.1ppt.com/kejian/shengwu/" TargetMode="External" /><Relationship Id="rId23" Type="http://schemas.openxmlformats.org/officeDocument/2006/relationships/hyperlink" Target="http://www.1ppt.com/kejian/dili/" TargetMode="External" /><Relationship Id="rId24" Type="http://schemas.openxmlformats.org/officeDocument/2006/relationships/hyperlink" Target="http://www.1ppt.com/kejian/lishi/" TargetMode="External" /><Relationship Id="rId3" Type="http://schemas.openxmlformats.org/officeDocument/2006/relationships/hyperlink" Target="http://www.1ppt.com/moban/" TargetMode="External" /><Relationship Id="rId4" Type="http://schemas.openxmlformats.org/officeDocument/2006/relationships/hyperlink" Target="http://www.1ppt.com/sucai/" TargetMode="External" /><Relationship Id="rId5" Type="http://schemas.openxmlformats.org/officeDocument/2006/relationships/hyperlink" Target="http://www.1ppt.com/beijing/" TargetMode="External" /><Relationship Id="rId6" Type="http://schemas.openxmlformats.org/officeDocument/2006/relationships/hyperlink" Target="http://www.1ppt.com/tubiao/" TargetMode="External" /><Relationship Id="rId7" Type="http://schemas.openxmlformats.org/officeDocument/2006/relationships/hyperlink" Target="http://www.1ppt.com/xiazai/" TargetMode="External" /><Relationship Id="rId8" Type="http://schemas.openxmlformats.org/officeDocument/2006/relationships/hyperlink" Target="http://www.1ppt.com/powerpoint/" TargetMode="External" /><Relationship Id="rId9" Type="http://schemas.openxmlformats.org/officeDocument/2006/relationships/hyperlink" Target="http://www.1ppt.com/ziliao/" TargetMode="Externa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F5E5898-973A-40DF-816E-E0EFA64DEA47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4FE30507-CA2C-460F-AD5C-1CCAF6FF0177}" type="slidenum">
              <a:rPr lang="zh-CN" altLang="en-US" sz="1200">
                <a:latin typeface="+mn-lt"/>
                <a:ea typeface="+mn-ea"/>
              </a:rPr>
              <a:t>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B13BF52-732C-467A-9C71-9220CBBB4B0F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BD980242-2CB6-4C55-8DD4-5C61F7518630}" type="slidenum">
              <a:rPr lang="zh-CN" altLang="en-US" sz="1200">
                <a:latin typeface="+mn-lt"/>
                <a:ea typeface="+mn-ea"/>
              </a:rPr>
              <a:t>12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3F9C4D4-5A66-45C4-8423-7CCCEAC62343}" type="slidenum">
              <a:rPr lang="en-US" altLang="zh-CN"/>
              <a:t>30</a:t>
            </a:fld>
            <a:endParaRPr lang="en-US" altLang="zh-CN"/>
          </a:p>
        </p:txBody>
      </p:sp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94679B68-F8B6-4EDC-86FC-1051FB1C1AFD}" type="slidenum">
              <a:rPr lang="zh-CN" altLang="en-US" sz="1200">
                <a:latin typeface="+mn-lt"/>
                <a:ea typeface="+mn-ea"/>
              </a:rPr>
              <a:t>30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63DF9B2-7651-4C72-85BD-49BA284142F2}" type="slidenum">
              <a:rPr lang="en-US" altLang="zh-CN"/>
              <a:t>31</a:t>
            </a:fld>
            <a:endParaRPr lang="en-US" altLang="zh-CN"/>
          </a:p>
        </p:txBody>
      </p:sp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121EEEEA-45AA-4BEE-AD0B-FDC4F20F4C82}" type="slidenum">
              <a:rPr lang="zh-CN" altLang="en-US" sz="1200">
                <a:latin typeface="+mn-lt"/>
                <a:ea typeface="+mn-ea"/>
              </a:rPr>
              <a:t>31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6A08D51-ACA4-4045-975E-C254B42C4CC6}" type="slidenum">
              <a:rPr lang="en-US" altLang="zh-CN"/>
              <a:t>32</a:t>
            </a:fld>
            <a:endParaRPr lang="en-US" altLang="zh-CN"/>
          </a:p>
        </p:txBody>
      </p:sp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0A52F051-5AF1-4A69-9604-DF95F98979C7}" type="slidenum">
              <a:rPr lang="zh-CN" altLang="en-US" sz="1200">
                <a:latin typeface="+mn-lt"/>
                <a:ea typeface="+mn-ea"/>
              </a:rPr>
              <a:t>32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EEA1A7A-8B7D-41DB-A547-7E76B882644A}" type="slidenum">
              <a:rPr lang="en-US" altLang="zh-CN"/>
              <a:t>33</a:t>
            </a:fld>
            <a:endParaRPr lang="en-US" altLang="zh-CN"/>
          </a:p>
        </p:txBody>
      </p:sp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744F2BBF-92C0-46EA-8DBF-B8F4B03C00EE}" type="slidenum">
              <a:rPr lang="zh-CN" altLang="en-US" sz="1200">
                <a:latin typeface="+mn-lt"/>
                <a:ea typeface="+mn-ea"/>
              </a:rPr>
              <a:t>33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4AA2B16-9682-4CF5-B928-CE7E80F2FBE6}" type="slidenum">
              <a:rPr lang="en-US" altLang="zh-CN"/>
              <a:t>35</a:t>
            </a:fld>
            <a:endParaRPr lang="en-US" altLang="zh-CN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084EEC17-9470-4D9A-A0E1-DBE1B252BCB3}" type="slidenum">
              <a:rPr lang="en-US" altLang="zh-CN" sz="1200">
                <a:latin typeface="+mn-lt"/>
                <a:ea typeface="+mn-ea"/>
              </a:rPr>
              <a:t>35</a:t>
            </a:fld>
            <a:endParaRPr lang="en-US" altLang="zh-CN" sz="1200">
              <a:latin typeface="+mn-lt"/>
              <a:ea typeface="+mn-ea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C22EB4A-BDF1-4FFD-90A3-BEA378F8D55F}" type="slidenum">
              <a:rPr lang="en-US" altLang="zh-CN"/>
              <a:t>38</a:t>
            </a:fld>
            <a:endParaRPr lang="en-US" altLang="zh-CN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EBB769D8-45B7-4AFF-B2A7-FF54B443531C}" type="slidenum">
              <a:rPr lang="en-US" altLang="zh-CN" sz="1200">
                <a:latin typeface="+mn-lt"/>
                <a:ea typeface="+mn-ea"/>
              </a:rPr>
              <a:t>38</a:t>
            </a:fld>
            <a:endParaRPr lang="en-US" altLang="zh-CN" sz="1200">
              <a:latin typeface="+mn-lt"/>
              <a:ea typeface="+mn-ea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46D9EE8-65B8-4D79-994E-3C760B4F388F}" type="slidenum">
              <a:rPr lang="en-US" altLang="zh-CN"/>
              <a:t>42</a:t>
            </a:fld>
            <a:endParaRPr lang="en-US" altLang="zh-CN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2C594CAF-7397-47C4-BF28-3526D6A2ABC7}" type="slidenum">
              <a:rPr lang="en-US" altLang="zh-CN" sz="1200">
                <a:latin typeface="+mn-lt"/>
                <a:ea typeface="+mn-ea"/>
              </a:rPr>
              <a:t>42</a:t>
            </a:fld>
            <a:endParaRPr lang="en-US" altLang="zh-CN" sz="1200">
              <a:latin typeface="+mn-lt"/>
              <a:ea typeface="+mn-ea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C6B3673-5F36-42DF-816A-D8A3DB2296EC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633AA602-BAE9-4F1F-9EBE-915CB6E52D1A}" type="slidenum">
              <a:rPr lang="zh-CN" altLang="en-US" sz="1200">
                <a:latin typeface="+mn-lt"/>
                <a:ea typeface="+mn-ea"/>
              </a:rPr>
              <a:t>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0A5FA94-0388-4E63-890A-DECA8BAE22F5}" type="slidenum">
              <a:rPr lang="en-US" altLang="zh-CN"/>
              <a:t>43</a:t>
            </a:fld>
            <a:endParaRPr lang="en-US" altLang="zh-CN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0F787E9B-56F6-4069-8D79-556B18E33238}" type="slidenum">
              <a:rPr lang="en-US" altLang="zh-CN" sz="1200">
                <a:latin typeface="+mn-lt"/>
                <a:ea typeface="+mn-ea"/>
              </a:rPr>
              <a:t>43</a:t>
            </a:fld>
            <a:endParaRPr lang="en-US" altLang="zh-CN" sz="1200">
              <a:latin typeface="+mn-lt"/>
              <a:ea typeface="+mn-ea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B75E616-DDBB-43B3-8D3F-5B7ADD483953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717DE628-B72D-4A90-8432-21F2D2ABDBCE}" type="slidenum">
              <a:rPr lang="zh-CN" altLang="en-US" sz="1200">
                <a:latin typeface="+mn-lt"/>
                <a:ea typeface="+mn-ea"/>
              </a:rPr>
              <a:t>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0A67DC2-2E4F-4124-9DE3-01886204826D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6BDE1C63-BAF3-4B7A-8FEE-A694949477D9}" type="slidenum">
              <a:rPr lang="zh-CN" altLang="en-US" sz="1200">
                <a:latin typeface="+mn-lt"/>
                <a:ea typeface="+mn-ea"/>
              </a:rPr>
              <a:t>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460F3C6-33BB-4775-9FC2-7AE5F5D6F791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72E975FD-EAA0-40FE-B2B5-0AE42F2BF9B2}" type="slidenum">
              <a:rPr lang="zh-CN" altLang="en-US" sz="1200">
                <a:latin typeface="+mn-lt"/>
                <a:ea typeface="+mn-ea"/>
              </a:rPr>
              <a:t>6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508D470-1F6A-4E29-96AB-17710C00CEB6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52ECF6AB-2BFA-4A78-8A12-C1A2DF32DEC2}" type="slidenum">
              <a:rPr lang="zh-CN" altLang="en-US" sz="1200">
                <a:latin typeface="+mn-lt"/>
                <a:ea typeface="+mn-ea"/>
              </a:rPr>
              <a:t>7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B5732D4-2E5E-4981-B140-217F9ADFA6CD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1D6CFA56-2244-41B0-908D-32D7489AABE3}" type="slidenum">
              <a:rPr lang="zh-CN" altLang="en-US" sz="1200">
                <a:latin typeface="+mn-lt"/>
                <a:ea typeface="+mn-ea"/>
              </a:rPr>
              <a:t>8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39E1528-19B3-46EB-AC0E-328B3A579D7D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15435333-BB9D-4AB7-ABA5-142858A3DC2B}" type="slidenum">
              <a:rPr lang="zh-CN" altLang="en-US" sz="1200">
                <a:latin typeface="+mn-lt"/>
                <a:ea typeface="+mn-ea"/>
              </a:rPr>
              <a:t>9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931E386-9BEB-412C-A707-B42610829331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68D8A96A-150F-4DE6-8E5A-D46058E9812E}" type="slidenum">
              <a:rPr lang="zh-CN" altLang="en-US" sz="1200">
                <a:latin typeface="+mn-lt"/>
                <a:ea typeface="+mn-ea"/>
              </a:rPr>
              <a:t>10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ags" Target="../tags/tag57.xml" /><Relationship Id="rId16" Type="http://schemas.openxmlformats.org/officeDocument/2006/relationships/tags" Target="../tags/tag58.xml" /><Relationship Id="rId17" Type="http://schemas.openxmlformats.org/officeDocument/2006/relationships/tags" Target="../tags/tag59.xml" /><Relationship Id="rId18" Type="http://schemas.openxmlformats.org/officeDocument/2006/relationships/tags" Target="../tags/tag60.xml" /><Relationship Id="rId19" Type="http://schemas.openxmlformats.org/officeDocument/2006/relationships/tags" Target="../tags/tag61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62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7135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0.jpeg" /><Relationship Id="rId4" Type="http://schemas.openxmlformats.org/officeDocument/2006/relationships/hyperlink" Target="../&#21160;&#30011;&#28436;&#31034;&#65306;&#19981;&#21516;&#23494;&#24230;&#28082;&#20307;&#20869;&#37096;&#30340;&#21387;&#24378;.swf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5.png" /><Relationship Id="rId11" Type="http://schemas.openxmlformats.org/officeDocument/2006/relationships/vmlDrawing" Target="../drawings/vmlDrawing1.v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11.wmf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12.wmf" /><Relationship Id="rId7" Type="http://schemas.openxmlformats.org/officeDocument/2006/relationships/oleObject" Target="../embeddings/oleObject3.bin" TargetMode="Internal" /><Relationship Id="rId8" Type="http://schemas.openxmlformats.org/officeDocument/2006/relationships/image" Target="../media/image13.wmf" /><Relationship Id="rId9" Type="http://schemas.openxmlformats.org/officeDocument/2006/relationships/image" Target="../media/image1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16.emf" /><Relationship Id="rId4" Type="http://schemas.openxmlformats.org/officeDocument/2006/relationships/oleObject" Target="../embeddings/oleObject5.bin" TargetMode="Internal" /><Relationship Id="rId5" Type="http://schemas.openxmlformats.org/officeDocument/2006/relationships/image" Target="../media/image17.wmf" /><Relationship Id="rId6" Type="http://schemas.openxmlformats.org/officeDocument/2006/relationships/oleObject" Target="../embeddings/oleObject6.bin" TargetMode="Internal" /><Relationship Id="rId7" Type="http://schemas.openxmlformats.org/officeDocument/2006/relationships/image" Target="../media/image18.wmf" /><Relationship Id="rId8" Type="http://schemas.openxmlformats.org/officeDocument/2006/relationships/vmlDrawing" Target="../drawings/vmlDrawing2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package" Target="../embeddings/Document1.docx" TargetMode="Internal" /><Relationship Id="rId3" Type="http://schemas.openxmlformats.org/officeDocument/2006/relationships/image" Target="../media/image20.emf" /><Relationship Id="rId4" Type="http://schemas.openxmlformats.org/officeDocument/2006/relationships/vmlDrawing" Target="../drawings/vmlDrawing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package" Target="../embeddings/Document2.docx" TargetMode="Internal" /><Relationship Id="rId3" Type="http://schemas.openxmlformats.org/officeDocument/2006/relationships/image" Target="../media/image21.emf" /><Relationship Id="rId4" Type="http://schemas.openxmlformats.org/officeDocument/2006/relationships/vmlDrawing" Target="../drawings/vmlDrawing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24.wmf" /><Relationship Id="rId4" Type="http://schemas.openxmlformats.org/officeDocument/2006/relationships/vmlDrawing" Target="../drawings/vmlDrawing5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1.wmf" /><Relationship Id="rId11" Type="http://schemas.openxmlformats.org/officeDocument/2006/relationships/vmlDrawing" Target="../drawings/vmlDrawing6.v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8.bin" TargetMode="Internal" /><Relationship Id="rId4" Type="http://schemas.openxmlformats.org/officeDocument/2006/relationships/image" Target="../media/image28.wmf" /><Relationship Id="rId5" Type="http://schemas.openxmlformats.org/officeDocument/2006/relationships/oleObject" Target="../embeddings/oleObject9.bin" TargetMode="Internal" /><Relationship Id="rId6" Type="http://schemas.openxmlformats.org/officeDocument/2006/relationships/image" Target="../media/image29.wmf" /><Relationship Id="rId7" Type="http://schemas.openxmlformats.org/officeDocument/2006/relationships/oleObject" Target="../embeddings/oleObject10.bin" TargetMode="Internal" /><Relationship Id="rId8" Type="http://schemas.openxmlformats.org/officeDocument/2006/relationships/image" Target="../media/image30.wmf" /><Relationship Id="rId9" Type="http://schemas.openxmlformats.org/officeDocument/2006/relationships/oleObject" Target="../embeddings/oleObject11.bin" TargetMode="In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jpeg" /><Relationship Id="rId3" Type="http://schemas.openxmlformats.org/officeDocument/2006/relationships/oleObject" Target="../embeddings/oleObject12.bin" TargetMode="Internal" /><Relationship Id="rId4" Type="http://schemas.openxmlformats.org/officeDocument/2006/relationships/image" Target="../media/image34.wmf" /><Relationship Id="rId5" Type="http://schemas.openxmlformats.org/officeDocument/2006/relationships/oleObject" Target="../embeddings/oleObject13.bin" TargetMode="Internal" /><Relationship Id="rId6" Type="http://schemas.openxmlformats.org/officeDocument/2006/relationships/image" Target="../media/image35.wmf" /><Relationship Id="rId7" Type="http://schemas.openxmlformats.org/officeDocument/2006/relationships/vmlDrawing" Target="../drawings/vmlDrawing7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jpeg" /><Relationship Id="rId3" Type="http://schemas.openxmlformats.org/officeDocument/2006/relationships/oleObject" Target="../embeddings/oleObject14.bin" TargetMode="Internal" /><Relationship Id="rId4" Type="http://schemas.openxmlformats.org/officeDocument/2006/relationships/image" Target="../media/image36.wmf" /><Relationship Id="rId5" Type="http://schemas.openxmlformats.org/officeDocument/2006/relationships/vmlDrawing" Target="../drawings/vmlDrawing8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3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9.png" /><Relationship Id="rId4" Type="http://schemas.openxmlformats.org/officeDocument/2006/relationships/image" Target="../media/image40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15.bin" TargetMode="Internal" /><Relationship Id="rId4" Type="http://schemas.openxmlformats.org/officeDocument/2006/relationships/image" Target="../media/image42.wmf" /><Relationship Id="rId5" Type="http://schemas.openxmlformats.org/officeDocument/2006/relationships/oleObject" Target="../embeddings/oleObject16.bin" TargetMode="Internal" /><Relationship Id="rId6" Type="http://schemas.openxmlformats.org/officeDocument/2006/relationships/image" Target="../media/image43.wmf" /><Relationship Id="rId7" Type="http://schemas.openxmlformats.org/officeDocument/2006/relationships/vmlDrawing" Target="../drawings/vmlDrawing9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6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17.bin" TargetMode="Internal" /><Relationship Id="rId4" Type="http://schemas.openxmlformats.org/officeDocument/2006/relationships/image" Target="../media/image47.wmf" /><Relationship Id="rId5" Type="http://schemas.openxmlformats.org/officeDocument/2006/relationships/vmlDrawing" Target="../drawings/vmlDrawing10.v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hyperlink" Target="../&#35270;&#39057;&#36164;&#26009;&#65306;&#28082;&#20307;&#24213;&#21387;&#24378;.MPG" TargetMode="Externa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9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5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5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4.png" /><Relationship Id="rId3" Type="http://schemas.openxmlformats.org/officeDocument/2006/relationships/hyperlink" Target="../&#35270;&#39057;&#28436;&#31034;&#65306;&#38149;&#28809;&#27700;&#20301;&#35745;.wmv" TargetMode="Externa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8.bin" TargetMode="Internal" /><Relationship Id="rId3" Type="http://schemas.openxmlformats.org/officeDocument/2006/relationships/image" Target="../media/image55.png" /><Relationship Id="rId4" Type="http://schemas.openxmlformats.org/officeDocument/2006/relationships/oleObject" Target="../embeddings/oleObject19.bin" TargetMode="Internal" /><Relationship Id="rId5" Type="http://schemas.openxmlformats.org/officeDocument/2006/relationships/image" Target="../media/image56.png" /><Relationship Id="rId6" Type="http://schemas.openxmlformats.org/officeDocument/2006/relationships/vmlDrawing" Target="../drawings/vmlDrawing11.v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20.bin" TargetMode="Internal" /><Relationship Id="rId3" Type="http://schemas.openxmlformats.org/officeDocument/2006/relationships/image" Target="../media/image55.png" /><Relationship Id="rId4" Type="http://schemas.openxmlformats.org/officeDocument/2006/relationships/image" Target="../media/image57.gif" /><Relationship Id="rId5" Type="http://schemas.openxmlformats.org/officeDocument/2006/relationships/vmlDrawing" Target="../drawings/vmlDrawing12.v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58.png" /><Relationship Id="rId3" Type="http://schemas.openxmlformats.org/officeDocument/2006/relationships/video" Target="file:///F:\8&#19978;\3&#21387;&#21147;&#21387;&#24378;\2&#28082;&#20307;&#20869;&#37096;&#30340;&#21387;&#24378;\lian\&#36830;&#36890;&#22120;&#30340;&#24212;&#29992;&#65293;&#36807;&#36335;&#28085;&#27934;.avi" TargetMode="External" /><Relationship Id="rId4" Type="http://schemas.microsoft.com/office/2007/relationships/media" Target="file:///F:\8&#19978;\3&#21387;&#21147;&#21387;&#24378;\2&#28082;&#20307;&#20869;&#37096;&#30340;&#21387;&#24378;\lian\&#36830;&#36890;&#22120;&#30340;&#24212;&#29992;&#65293;&#36807;&#36335;&#28085;&#27934;.avi" TargetMode="External" /><Relationship Id="rId5" Type="http://schemas.openxmlformats.org/officeDocument/2006/relationships/image" Target="../media/image59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0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hyperlink" Target="../&#35270;&#39057;&#36164;&#26009;&#65306;&#28082;&#20307;&#20391;&#21387;&#24378;.MPG" TargetMode="Externa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1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png" /><Relationship Id="rId4" Type="http://schemas.openxmlformats.org/officeDocument/2006/relationships/hyperlink" Target="../&#35270;&#39057;&#36164;&#26009;&#65306;&#21387;&#24378;&#35745;3.avi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png" /><Relationship Id="rId4" Type="http://schemas.openxmlformats.org/officeDocument/2006/relationships/hyperlink" Target="../&#35270;&#39057;&#36164;&#26009;&#65306;&#21387;&#24378;&#35745;2.avi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标题 1"/>
          <p:cNvSpPr>
            <a:spLocks noGrp="1"/>
          </p:cNvSpPr>
          <p:nvPr>
            <p:ph type="ctrTitle" idx="4294967295"/>
          </p:nvPr>
        </p:nvSpPr>
        <p:spPr>
          <a:xfrm>
            <a:off x="752026" y="914400"/>
            <a:ext cx="7772400" cy="1470025"/>
          </a:xfrm>
        </p:spPr>
        <p:txBody>
          <a:bodyPr/>
          <a:lstStyle/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第二节</a:t>
            </a:r>
            <a:endParaRPr lang="en-US" altLang="zh-CN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437826" y="2743200"/>
            <a:ext cx="6400800" cy="10001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6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</a:rPr>
              <a:t>体内部的压强</a:t>
            </a:r>
            <a:endParaRPr lang="zh-CN" altLang="en-US" sz="6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539750" y="5084763"/>
            <a:ext cx="785812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深度相同时，液体密度越大，液体内部压强越大。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7347" name="Picture 17" descr="未命名yey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04060" y="1996440"/>
            <a:ext cx="5063490" cy="29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306705" y="1117600"/>
            <a:ext cx="8491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B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实验步骤三：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换用不同液体，看看在深度相同时，液体内部的压强是否与液体的密度有关。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1" name="Rectangle 3" descr="QQ截图未命名7"/>
          <p:cNvSpPr>
            <a:spLocks noChangeArrowheads="1"/>
          </p:cNvSpPr>
          <p:nvPr/>
        </p:nvSpPr>
        <p:spPr bwMode="auto">
          <a:xfrm>
            <a:off x="281940" y="1604645"/>
            <a:ext cx="8533130" cy="41294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4500" tIns="197100" rIns="68580" bIns="34290"/>
          <a:lstStyle/>
          <a:p>
            <a:pPr>
              <a:defRPr/>
            </a:pP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（</a:t>
            </a:r>
            <a:r>
              <a:rPr lang="en-US" altLang="zh-CN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1</a:t>
            </a: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）液体内部各个部分都具有压强</a:t>
            </a:r>
            <a:endParaRPr lang="zh-CN" altLang="en-US" sz="4000" kern="0">
              <a:solidFill>
                <a:sysClr val="windowText" lastClr="000000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  <a:sym typeface="Arial" panose="020b0604020202020204" pitchFamily="34" charset="0"/>
            </a:endParaRPr>
          </a:p>
          <a:p>
            <a:pPr indent="0">
              <a:buFont typeface="Wingdings" panose="05000000000000000000" pitchFamily="2" charset="2"/>
              <a:buNone/>
              <a:defRPr/>
            </a:pP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（</a:t>
            </a:r>
            <a:r>
              <a:rPr lang="en-US" altLang="zh-CN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2</a:t>
            </a: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）</a:t>
            </a:r>
            <a:r>
              <a:rPr lang="zh-CN" altLang="en-US" sz="4000" kern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同种液体</a:t>
            </a: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、</a:t>
            </a:r>
            <a:r>
              <a:rPr lang="zh-CN" altLang="en-US" sz="4000" kern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同一深度</a:t>
            </a: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，液体向各个方向的压强</a:t>
            </a:r>
            <a:r>
              <a:rPr lang="zh-CN" altLang="en-US" sz="4000" kern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相等</a:t>
            </a:r>
            <a:endParaRPr lang="zh-CN" altLang="en-US" sz="4000" kern="0">
              <a:solidFill>
                <a:sysClr val="windowText" lastClr="000000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  <a:sym typeface="Arial" panose="020b0604020202020204" pitchFamily="34" charset="0"/>
            </a:endParaRPr>
          </a:p>
          <a:p>
            <a:pPr indent="0">
              <a:buFont typeface="Wingdings" panose="05000000000000000000" pitchFamily="2" charset="2"/>
              <a:buNone/>
              <a:defRPr/>
            </a:pP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（</a:t>
            </a:r>
            <a:r>
              <a:rPr lang="en-US" altLang="zh-CN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3</a:t>
            </a: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）</a:t>
            </a:r>
            <a:r>
              <a:rPr lang="zh-CN" altLang="en-US" sz="4000" kern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同种</a:t>
            </a: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液体的压强</a:t>
            </a:r>
            <a:r>
              <a:rPr lang="zh-CN" altLang="en-US" sz="4000" kern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随深度的增加而增大</a:t>
            </a:r>
            <a:endParaRPr lang="zh-CN" altLang="en-US" sz="4000" kern="0">
              <a:solidFill>
                <a:sysClr val="windowText" lastClr="000000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  <a:sym typeface="Arial" panose="020b0604020202020204" pitchFamily="34" charset="0"/>
            </a:endParaRPr>
          </a:p>
          <a:p>
            <a:pPr indent="0">
              <a:buFont typeface="Wingdings" panose="05000000000000000000" pitchFamily="2" charset="2"/>
              <a:buNone/>
              <a:defRPr/>
            </a:pP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（</a:t>
            </a:r>
            <a:r>
              <a:rPr lang="en-US" altLang="zh-CN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4</a:t>
            </a:r>
            <a:r>
              <a:rPr lang="zh-CN" altLang="en-US" sz="4000" kern="0">
                <a:solidFill>
                  <a:sysClr val="windowText" lastClr="00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）液体内部压强</a:t>
            </a:r>
            <a:r>
              <a:rPr lang="zh-CN" altLang="en-US" sz="4000" kern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与液体的密度有关</a:t>
            </a:r>
            <a:endParaRPr lang="zh-CN" altLang="en-US" sz="4000" kern="0">
              <a:solidFill>
                <a:sysClr val="windowText" lastClr="000000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endParaRPr lang="zh-CN" altLang="en-US" sz="2400" kern="0">
              <a:solidFill>
                <a:sysClr val="windowText" lastClr="000000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endParaRPr lang="zh-CN" altLang="en-US" sz="2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endParaRPr lang="zh-CN" altLang="en-US" sz="2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defRPr/>
            </a:pPr>
            <a:endParaRPr lang="zh-CN" altLang="en-US" sz="2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6968" y="1068082"/>
            <a:ext cx="3794760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总结：液体内部压强的特点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3700" y="762000"/>
            <a:ext cx="433965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二、液体压强的计算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2988" y="1873250"/>
            <a:ext cx="502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平面上方的液柱对平面的压力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4032250" y="2654300"/>
          <a:ext cx="4770438" cy="5603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公式" r:id="rId3" imgW="1676400" imgH="203200" progId="Equation.3">
                  <p:embed/>
                </p:oleObj>
              </mc:Choice>
              <mc:Fallback>
                <p:oleObj name="公式" r:id="rId3" imgW="1676400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32250" y="2654300"/>
                        <a:ext cx="4770438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538" y="3384550"/>
            <a:ext cx="2684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平面受到的压强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57750" y="3957638"/>
          <a:ext cx="2433638" cy="1143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公式" r:id="rId5" imgW="837565" imgH="393700" progId="Equation.3">
                  <p:embed/>
                </p:oleObj>
              </mc:Choice>
              <mc:Fallback>
                <p:oleObj name="公式" r:id="rId5" imgW="837565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57750" y="3957638"/>
                        <a:ext cx="2433638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616575"/>
            <a:ext cx="6097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因此，液面下深度为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处液体的压强为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10"/>
          <p:cNvGrpSpPr/>
          <p:nvPr/>
        </p:nvGrpSpPr>
        <p:grpSpPr>
          <a:xfrm>
            <a:off x="6659563" y="5257800"/>
            <a:ext cx="2143125" cy="1143000"/>
            <a:chOff x="6572264" y="5357826"/>
            <a:chExt cx="2143140" cy="1143008"/>
          </a:xfrm>
        </p:grpSpPr>
        <p:sp>
          <p:nvSpPr>
            <p:cNvPr id="9" name="圆角矩形 8"/>
            <p:cNvSpPr/>
            <p:nvPr/>
          </p:nvSpPr>
          <p:spPr>
            <a:xfrm>
              <a:off x="6572264" y="5357826"/>
              <a:ext cx="2143140" cy="114300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454" name="Object 3"/>
            <p:cNvGraphicFramePr>
              <a:graphicFrameLocks noChangeAspect="1"/>
            </p:cNvGraphicFramePr>
            <p:nvPr/>
          </p:nvGraphicFramePr>
          <p:xfrm>
            <a:off x="6572264" y="5572140"/>
            <a:ext cx="1916536" cy="71438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0" name="Equation" r:id="rId7" imgW="545465" imgH="203200" progId="Equation.DSMT4">
                    <p:embed/>
                  </p:oleObj>
                </mc:Choice>
                <mc:Fallback>
                  <p:oleObj name="Equation" r:id="rId7" imgW="545465" imgH="203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572264" y="5572140"/>
                          <a:ext cx="1916536" cy="7143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55" name="Group 27"/>
          <p:cNvGrpSpPr/>
          <p:nvPr/>
        </p:nvGrpSpPr>
        <p:grpSpPr>
          <a:xfrm>
            <a:off x="395288" y="2665413"/>
            <a:ext cx="3186112" cy="2735262"/>
            <a:chOff x="249" y="1616"/>
            <a:chExt cx="2450" cy="1723"/>
          </a:xfrm>
        </p:grpSpPr>
        <p:pic>
          <p:nvPicPr>
            <p:cNvPr id="61456" name="Picture 16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49" y="1616"/>
              <a:ext cx="1531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7" name="Rectangle 18"/>
            <p:cNvSpPr>
              <a:spLocks noChangeArrowheads="1"/>
            </p:cNvSpPr>
            <p:nvPr/>
          </p:nvSpPr>
          <p:spPr bwMode="auto">
            <a:xfrm>
              <a:off x="1780" y="1616"/>
              <a:ext cx="919" cy="17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1458" name="Group 25"/>
            <p:cNvGrpSpPr/>
            <p:nvPr/>
          </p:nvGrpSpPr>
          <p:grpSpPr>
            <a:xfrm>
              <a:off x="1736" y="2069"/>
              <a:ext cx="793" cy="914"/>
              <a:chOff x="1746" y="1706"/>
              <a:chExt cx="822" cy="938"/>
            </a:xfrm>
          </p:grpSpPr>
          <p:pic>
            <p:nvPicPr>
              <p:cNvPr id="61459" name="Picture 17"/>
              <p:cNvPicPr>
                <a:picLocks noChangeAspect="1" noChangeArrowheads="1"/>
              </p:cNvPicPr>
              <p:nvPr/>
            </p:nvPicPr>
            <p:blipFill>
              <a:blip r:embed="rId10"/>
              <a:stretch>
                <a:fillRect/>
              </a:stretch>
            </p:blipFill>
            <p:spPr bwMode="auto">
              <a:xfrm>
                <a:off x="1882" y="1706"/>
                <a:ext cx="686" cy="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60" name="Text Box 19"/>
              <p:cNvSpPr txBox="1">
                <a:spLocks noChangeArrowheads="1"/>
              </p:cNvSpPr>
              <p:nvPr/>
            </p:nvSpPr>
            <p:spPr bwMode="auto">
              <a:xfrm>
                <a:off x="2109" y="1933"/>
                <a:ext cx="22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r</a:t>
                </a:r>
                <a:endParaRPr lang="en-US" altLang="zh-CN" sz="20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61" name="Text Box 20"/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227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S</a:t>
                </a:r>
                <a:endParaRPr lang="en-US" altLang="zh-CN" sz="20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62" name="Line 22"/>
              <p:cNvSpPr>
                <a:spLocks noChangeShapeType="1"/>
              </p:cNvSpPr>
              <p:nvPr/>
            </p:nvSpPr>
            <p:spPr bwMode="auto">
              <a:xfrm>
                <a:off x="1746" y="1842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3" name="Line 23"/>
              <p:cNvSpPr>
                <a:spLocks noChangeShapeType="1"/>
              </p:cNvSpPr>
              <p:nvPr/>
            </p:nvSpPr>
            <p:spPr bwMode="auto">
              <a:xfrm>
                <a:off x="1746" y="2341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4" name="Line 24"/>
              <p:cNvSpPr>
                <a:spLocks noChangeShapeType="1"/>
              </p:cNvSpPr>
              <p:nvPr/>
            </p:nvSpPr>
            <p:spPr bwMode="auto">
              <a:xfrm flipH="1">
                <a:off x="1882" y="184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5" name="Text Box 21"/>
              <p:cNvSpPr txBox="1">
                <a:spLocks noChangeArrowheads="1"/>
              </p:cNvSpPr>
              <p:nvPr/>
            </p:nvSpPr>
            <p:spPr bwMode="auto">
              <a:xfrm>
                <a:off x="1836" y="1979"/>
                <a:ext cx="91" cy="1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h</a:t>
                </a:r>
                <a:endParaRPr lang="en-US" altLang="zh-CN" sz="20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1274119" y="1690702"/>
          <a:ext cx="1606409" cy="56499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Equation" r:id="rId2" imgW="476250" imgH="161290" progId="Equation.DSMT4">
                  <p:embed/>
                </p:oleObj>
              </mc:Choice>
              <mc:Fallback>
                <p:oleObj name="Equation" r:id="rId2" imgW="476250" imgH="16129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74119" y="1690702"/>
                        <a:ext cx="1606409" cy="564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02445" y="1834023"/>
            <a:ext cx="1096804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kumimoji="1" lang="zh-CN" altLang="en-US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</a:t>
            </a:r>
            <a:endParaRPr kumimoji="1" lang="zh-CN" altLang="en-US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68" y="1068082"/>
            <a:ext cx="2575560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三、液体压强公式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315" y="2444115"/>
            <a:ext cx="44577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p——液体在任一深度的压强，</a:t>
            </a:r>
            <a:r>
              <a:rPr kumimoji="1" lang="zh-CN" altLang="en-US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单位是帕；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5315" y="2988310"/>
            <a:ext cx="386080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00025">
              <a:lnSpc>
                <a:spcPct val="150000"/>
              </a:lnSpc>
              <a:tabLst>
                <a:tab pos="342900"/>
              </a:tabLst>
              <a:defRPr/>
            </a:pPr>
            <a:r>
              <a:rPr lang="zh-CN" altLang="zh-CN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	——液体的密度，</a:t>
            </a:r>
            <a:r>
              <a:rPr kumimoji="1" lang="zh-CN" altLang="en-US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单位是㎏</a:t>
            </a:r>
            <a:r>
              <a:rPr kumimoji="1" lang="en-US" altLang="zh-CN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/m</a:t>
            </a:r>
            <a:r>
              <a:rPr kumimoji="1" lang="en-US" altLang="zh-CN" b="1" kern="0" baseline="3000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1" lang="zh-CN" altLang="en-US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zh-CN" alt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15550" y="3124835"/>
          <a:ext cx="765564" cy="3702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Equation" r:id="rId4" imgW="152400" imgH="165100" progId="Equation.3">
                  <p:embed/>
                </p:oleObj>
              </mc:Choice>
              <mc:Fallback>
                <p:oleObj name="Equation" r:id="rId4" imgW="1524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5550" y="3124835"/>
                        <a:ext cx="765564" cy="370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02285" y="3607435"/>
            <a:ext cx="390334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>
              <a:lnSpc>
                <a:spcPct val="150000"/>
              </a:lnSpc>
              <a:tabLst>
                <a:tab pos="342900"/>
              </a:tabLst>
              <a:defRPr/>
            </a:pPr>
            <a:r>
              <a:rPr lang="zh-CN" altLang="zh-CN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g——常数              </a:t>
            </a:r>
            <a:r>
              <a:rPr lang="en-US" altLang="zh-CN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zh-CN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 N/kg</a:t>
            </a:r>
            <a:endParaRPr lang="zh-CN" altLang="en-US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790237" y="3623914"/>
          <a:ext cx="2108562" cy="48999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6" imgW="482600" imgH="203200" progId="Equation.3">
                  <p:embed/>
                </p:oleObj>
              </mc:Choice>
              <mc:Fallback>
                <p:oleObj r:id="rId6" imgW="482600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0237" y="3623914"/>
                        <a:ext cx="2108562" cy="489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321945" y="4114165"/>
            <a:ext cx="849947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00025">
              <a:lnSpc>
                <a:spcPct val="150000"/>
              </a:lnSpc>
              <a:tabLst>
                <a:tab pos="342900"/>
              </a:tabLst>
              <a:defRPr/>
            </a:pPr>
            <a:r>
              <a:rPr lang="zh-CN" altLang="zh-CN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h——</a:t>
            </a:r>
            <a:r>
              <a:rPr lang="zh-CN" altLang="zh-CN" b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深度</a:t>
            </a:r>
            <a:r>
              <a:rPr lang="zh-CN" altLang="zh-CN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  指从自由液面到液体内部被测点的竖直距离 ，</a:t>
            </a:r>
            <a:r>
              <a:rPr kumimoji="1" lang="zh-CN" altLang="en-US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不是高度，单位是</a:t>
            </a:r>
            <a:r>
              <a:rPr kumimoji="1" lang="en-US" altLang="zh-CN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kumimoji="1" lang="zh-CN" altLang="en-US" b="1" kern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44830" y="4784725"/>
            <a:ext cx="81762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b="1" kern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 </a:t>
            </a:r>
            <a:r>
              <a:rPr kumimoji="1" lang="zh-CN" altLang="en-US" sz="2800" b="1" kern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Arial" panose="020b0604020202020204" pitchFamily="34" charset="0"/>
              </a:rPr>
              <a:t>       液体内部某一深度处的压强只跟液体的密度和深度有关；跟受力面积、质量、重力、体积等因素均无关。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5197475" y="1188720"/>
            <a:ext cx="35236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小技巧：</a:t>
            </a:r>
            <a:r>
              <a:rPr lang="en-US" altLang="zh-CN" sz="2800" b="1"/>
              <a:t>g=10N/Kg</a:t>
            </a:r>
            <a:r>
              <a:rPr lang="zh-CN" altLang="en-US" sz="2800" b="1"/>
              <a:t>时，</a:t>
            </a:r>
            <a:r>
              <a:rPr lang="en-US" altLang="zh-CN" sz="2800" b="1"/>
              <a:t>1cm</a:t>
            </a:r>
            <a:r>
              <a:rPr lang="zh-CN" altLang="en-US" sz="2800" b="1"/>
              <a:t>深的水的压强为</a:t>
            </a:r>
            <a:r>
              <a:rPr lang="en-US" altLang="zh-CN" sz="2800" b="1"/>
              <a:t>100Pa</a:t>
            </a:r>
            <a:endParaRPr lang="en-US" altLang="zh-CN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  <p:bldP spid="17" grpId="0"/>
      <p:bldP spid="1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6" descr="WL_TP_0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4255" y="3855085"/>
            <a:ext cx="6986270" cy="185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79388" y="692150"/>
            <a:ext cx="8675687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zh-CN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强调：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液体压强公式中</a:t>
            </a:r>
            <a:r>
              <a:rPr lang="en-US" altLang="zh-CN" sz="2800" b="1" i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h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表示深度。</a:t>
            </a:r>
            <a:endParaRPr lang="zh-CN" altLang="en-US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       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深度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是指</a:t>
            </a:r>
            <a:r>
              <a:rPr lang="zh-CN" altLang="en-US" sz="3200" b="1" u="sng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从液体的自由面到被测点之间的竖直距离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         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如图所示中，甲图中</a:t>
            </a:r>
            <a:r>
              <a:rPr lang="en-US" altLang="zh-CN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点的深度为</a:t>
            </a:r>
            <a:r>
              <a:rPr lang="en-US" altLang="zh-CN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30cm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，乙图中</a:t>
            </a:r>
            <a:r>
              <a:rPr lang="en-US" altLang="zh-CN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点的深度为</a:t>
            </a:r>
            <a:r>
              <a:rPr lang="en-US" altLang="zh-CN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40cm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，丙图中</a:t>
            </a:r>
            <a:r>
              <a:rPr lang="en-US" altLang="zh-CN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点的深度为</a:t>
            </a:r>
            <a:r>
              <a:rPr lang="en-US" altLang="zh-CN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50cm </a:t>
            </a:r>
            <a:endParaRPr lang="en-US" altLang="zh-CN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60" name="Oval 8"/>
          <p:cNvSpPr>
            <a:spLocks noChangeArrowheads="1"/>
          </p:cNvSpPr>
          <p:nvPr/>
        </p:nvSpPr>
        <p:spPr bwMode="auto">
          <a:xfrm>
            <a:off x="1835150" y="5108575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Oval 10"/>
          <p:cNvSpPr>
            <a:spLocks noChangeArrowheads="1"/>
          </p:cNvSpPr>
          <p:nvPr/>
        </p:nvSpPr>
        <p:spPr bwMode="auto">
          <a:xfrm>
            <a:off x="3660775" y="5641975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Oval 11"/>
          <p:cNvSpPr>
            <a:spLocks noChangeArrowheads="1"/>
          </p:cNvSpPr>
          <p:nvPr/>
        </p:nvSpPr>
        <p:spPr bwMode="auto">
          <a:xfrm>
            <a:off x="7165975" y="5641975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9270" y="1139190"/>
          <a:ext cx="7901305" cy="457962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2" imgW="3837305" imgH="2022475" progId="Word.Document.12">
                  <p:embed/>
                </p:oleObj>
              </mc:Choice>
              <mc:Fallback>
                <p:oleObj name="文档" r:id="rId2" imgW="3837305" imgH="20224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9270" y="1139190"/>
                        <a:ext cx="7901305" cy="4579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0385" y="1225550"/>
          <a:ext cx="8277225" cy="48221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2" imgW="3837305" imgH="1819910" progId="Word.Document.12">
                  <p:embed/>
                </p:oleObj>
              </mc:Choice>
              <mc:Fallback>
                <p:oleObj name="文档" r:id="rId2" imgW="3837305" imgH="18199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385" y="1225550"/>
                        <a:ext cx="8277225" cy="4822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4" descr="为什么潜水员在不同深度穿不同的潜水服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37694"/>
              </a:clrFrom>
              <a:clrTo>
                <a:srgbClr val="637694">
                  <a:alpha val="0"/>
                </a:srgbClr>
              </a:clrTo>
            </a:clrChange>
            <a:lum bright="42000" contrast="54000"/>
          </a:blip>
          <a:stretch>
            <a:fillRect/>
          </a:stretch>
        </p:blipFill>
        <p:spPr bwMode="auto">
          <a:xfrm>
            <a:off x="6516688" y="328613"/>
            <a:ext cx="2395537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23850" y="1312863"/>
            <a:ext cx="61198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1" lang="en-US" altLang="zh-CN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kumimoji="1" lang="zh-CN" altLang="en-US" sz="36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我们在电视或电影上经常会看到人潜入海中去观看美丽的海底世界，我们在电视上看到海水下面各种新奇的景色的同时，也看到在不同深度的潜水员穿着不同的潜水服，为什么呢？</a:t>
            </a:r>
            <a:endParaRPr kumimoji="1" lang="zh-CN" altLang="en-US" sz="3600" b="1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4" descr="p091[1]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tretch>
            <a:fillRect/>
          </a:stretch>
        </p:blipFill>
        <p:spPr bwMode="auto">
          <a:xfrm>
            <a:off x="2411413" y="549275"/>
            <a:ext cx="4176712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50825" y="4068763"/>
            <a:ext cx="874871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1419E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</a:t>
            </a:r>
            <a:r>
              <a:rPr kumimoji="1"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将三支大小不同的玻璃管的两端烧熔封闭，用帆布包紧后装进铜管里，铜管的上端开有小孔可以让水进入，再把这根铜管沉到</a:t>
            </a:r>
            <a:r>
              <a:rPr kumimoji="1" lang="en-US" altLang="zh-CN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5000</a:t>
            </a:r>
            <a:r>
              <a:rPr kumimoji="1" lang="zh-CN" altLang="en-US" sz="32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米的深海。当他把铜管提上来时，不禁惊呆了：帆布里的玻璃全变成雪花状的玻璃粉！</a:t>
            </a:r>
            <a:endParaRPr kumimoji="1" lang="zh-CN" altLang="en-US" sz="3200" u="sng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704850" y="1737360"/>
            <a:ext cx="2209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>
            <a:stCxn id="2" idx="2"/>
          </p:cNvCxnSpPr>
          <p:nvPr/>
        </p:nvCxnSpPr>
        <p:spPr>
          <a:xfrm>
            <a:off x="704850" y="1851660"/>
            <a:ext cx="533400" cy="171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2" idx="6"/>
            <a:endCxn id="5" idx="6"/>
          </p:cNvCxnSpPr>
          <p:nvPr/>
        </p:nvCxnSpPr>
        <p:spPr>
          <a:xfrm flipH="1">
            <a:off x="2305050" y="1851660"/>
            <a:ext cx="6096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238250" y="3566160"/>
            <a:ext cx="10668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1835" y="902335"/>
            <a:ext cx="44729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三、液体压力与重力的对比</a:t>
            </a:r>
            <a:endParaRPr lang="zh-CN" altLang="en-US" sz="2800" b="1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238250" y="1371600"/>
            <a:ext cx="57150" cy="2564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286000" y="1295400"/>
            <a:ext cx="19050" cy="2667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113790" y="2627630"/>
            <a:ext cx="563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↓</a:t>
            </a:r>
            <a:endParaRPr lang="zh-CN" altLang="en-US" sz="6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89710" y="2627630"/>
            <a:ext cx="563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↓</a:t>
            </a:r>
            <a:endParaRPr lang="zh-CN" altLang="en-US" sz="6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73885" y="2627630"/>
            <a:ext cx="563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↓</a:t>
            </a:r>
            <a:endParaRPr lang="zh-CN" altLang="en-US" sz="6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34745" y="4707890"/>
            <a:ext cx="117030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/>
              <a:t>F  G</a:t>
            </a:r>
            <a:endParaRPr lang="en-US" altLang="zh-CN" sz="4000"/>
          </a:p>
        </p:txBody>
      </p:sp>
      <p:sp>
        <p:nvSpPr>
          <p:cNvPr id="20" name="文本框 19"/>
          <p:cNvSpPr txBox="1"/>
          <p:nvPr/>
        </p:nvSpPr>
        <p:spPr>
          <a:xfrm>
            <a:off x="1080770" y="4646295"/>
            <a:ext cx="79311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</a:rPr>
              <a:t>〈</a:t>
            </a:r>
            <a:endParaRPr lang="zh-CN" altLang="en-US" sz="4800" b="1">
              <a:solidFill>
                <a:srgbClr val="FF0000"/>
              </a:solidFill>
              <a:latin typeface="华文宋体" panose="02010600040101010101" charset="-122"/>
              <a:ea typeface="华文宋体" panose="0201060004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886200" y="1737360"/>
            <a:ext cx="1600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886200" y="3489960"/>
            <a:ext cx="1600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1" idx="2"/>
          </p:cNvCxnSpPr>
          <p:nvPr/>
        </p:nvCxnSpPr>
        <p:spPr>
          <a:xfrm flipH="1" flipV="1">
            <a:off x="3886200" y="1851660"/>
            <a:ext cx="0" cy="1752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5486400" y="1905000"/>
            <a:ext cx="0" cy="167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034155" y="4584700"/>
            <a:ext cx="11849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>
                <a:sym typeface="+mn-ea"/>
              </a:rPr>
              <a:t>F</a:t>
            </a:r>
            <a:r>
              <a:rPr lang="en-US" altLang="zh-CN" sz="4000" b="1">
                <a:solidFill>
                  <a:srgbClr val="FF0000"/>
                </a:solidFill>
                <a:sym typeface="+mn-ea"/>
              </a:rPr>
              <a:t>=</a:t>
            </a:r>
            <a:r>
              <a:rPr lang="en-US" altLang="zh-CN" sz="4000" b="1">
                <a:sym typeface="+mn-ea"/>
              </a:rPr>
              <a:t>G</a:t>
            </a:r>
            <a:endParaRPr lang="zh-CN" altLang="en-US" sz="4000" b="1"/>
          </a:p>
        </p:txBody>
      </p:sp>
      <p:sp>
        <p:nvSpPr>
          <p:cNvPr id="29" name="椭圆 28"/>
          <p:cNvSpPr/>
          <p:nvPr/>
        </p:nvSpPr>
        <p:spPr>
          <a:xfrm>
            <a:off x="6709410" y="1851660"/>
            <a:ext cx="9779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398260" y="3413760"/>
            <a:ext cx="1600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30" idx="2"/>
            <a:endCxn id="29" idx="2"/>
          </p:cNvCxnSpPr>
          <p:nvPr/>
        </p:nvCxnSpPr>
        <p:spPr>
          <a:xfrm flipV="1">
            <a:off x="6398260" y="1908810"/>
            <a:ext cx="311150" cy="16192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30" idx="6"/>
            <a:endCxn id="29" idx="6"/>
          </p:cNvCxnSpPr>
          <p:nvPr/>
        </p:nvCxnSpPr>
        <p:spPr>
          <a:xfrm flipH="1" flipV="1">
            <a:off x="7687310" y="1908810"/>
            <a:ext cx="311150" cy="16192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423025" y="4492625"/>
            <a:ext cx="174307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>
                <a:sym typeface="+mn-ea"/>
              </a:rPr>
              <a:t>F</a:t>
            </a:r>
            <a:r>
              <a:rPr lang="en-US" altLang="zh-CN" sz="44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44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〉 </a:t>
            </a:r>
            <a:r>
              <a:rPr lang="en-US" altLang="zh-CN" sz="4000" b="1">
                <a:sym typeface="+mn-ea"/>
              </a:rPr>
              <a:t>G</a:t>
            </a:r>
            <a:endParaRPr lang="zh-CN" altLang="en-US" sz="4000"/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6400800" y="1371600"/>
            <a:ext cx="0" cy="281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7924800" y="1371600"/>
            <a:ext cx="73660" cy="2743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>
            <a:off x="335915" y="902335"/>
            <a:ext cx="375920" cy="3441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/>
      <p:bldP spid="17" grpId="0"/>
      <p:bldP spid="18" grpId="0"/>
      <p:bldP spid="19" grpId="0"/>
      <p:bldP spid="20" grpId="0"/>
      <p:bldP spid="23" grpId="0"/>
      <p:bldP spid="21" grpId="0"/>
      <p:bldP spid="28" grpId="0"/>
      <p:bldP spid="29" grpId="0"/>
      <p:bldP spid="30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副标题 2"/>
          <p:cNvSpPr txBox="1"/>
          <p:nvPr/>
        </p:nvSpPr>
        <p:spPr bwMode="auto">
          <a:xfrm>
            <a:off x="838200" y="768350"/>
            <a:ext cx="284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观察与思考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副标题 2"/>
          <p:cNvSpPr txBox="1"/>
          <p:nvPr/>
        </p:nvSpPr>
        <p:spPr bwMode="auto">
          <a:xfrm>
            <a:off x="838200" y="4946650"/>
            <a:ext cx="75565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如图所示，放在水平桌面上的木块会对桌面产生压强，那么装在杯子里的水对杯子底部会不会产生压强？水对杯子侧壁会产生压强吗？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0650" y="1657350"/>
            <a:ext cx="386715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83260" y="1139190"/>
            <a:ext cx="55454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四、固体、液体压强的计算顺序：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861060" y="2221230"/>
            <a:ext cx="6919595" cy="1038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algn="l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zh-CN" altLang="en-US" sz="2800" b="1">
                <a:solidFill>
                  <a:srgbClr val="FF0000"/>
                </a:solidFill>
                <a:uFillTx/>
              </a:rPr>
              <a:t>固体</a:t>
            </a:r>
            <a:r>
              <a:rPr lang="zh-CN" altLang="en-US" sz="2800" b="1">
                <a:solidFill>
                  <a:schemeClr val="tx1"/>
                </a:solidFill>
                <a:uFillTx/>
              </a:rPr>
              <a:t>：</a:t>
            </a:r>
            <a:endParaRPr lang="zh-CN" altLang="en-US" sz="2800" b="1">
              <a:solidFill>
                <a:schemeClr val="tx1"/>
              </a:solidFill>
              <a:uFillTx/>
            </a:endParaRPr>
          </a:p>
          <a:p>
            <a:pPr marL="257175" indent="-257175" algn="l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zh-CN" altLang="en-US" sz="2800" b="1">
                <a:solidFill>
                  <a:schemeClr val="tx1"/>
                </a:solidFill>
                <a:uFillTx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uFillTx/>
              </a:rPr>
              <a:t>先</a:t>
            </a:r>
            <a:r>
              <a:rPr lang="zh-CN" altLang="en-US" sz="2800" b="1"/>
              <a:t>根据</a:t>
            </a:r>
            <a:r>
              <a:rPr lang="en-US" altLang="zh-CN" sz="2800" b="1">
                <a:solidFill>
                  <a:srgbClr val="FF0000"/>
                </a:solidFill>
              </a:rPr>
              <a:t>F=G</a:t>
            </a:r>
            <a:r>
              <a:rPr lang="zh-CN" altLang="en-US" sz="2800" b="1" baseline="-25000">
                <a:solidFill>
                  <a:srgbClr val="FF0000"/>
                </a:solidFill>
                <a:uFillTx/>
              </a:rPr>
              <a:t>总</a:t>
            </a:r>
            <a:r>
              <a:rPr lang="zh-CN" altLang="en-US" sz="2800" b="1"/>
              <a:t>算出压力，</a:t>
            </a:r>
            <a:r>
              <a:rPr lang="zh-CN" altLang="en-US" sz="2800" b="1">
                <a:solidFill>
                  <a:srgbClr val="FF0000"/>
                </a:solidFill>
              </a:rPr>
              <a:t>后</a:t>
            </a:r>
            <a:r>
              <a:rPr lang="zh-CN" altLang="en-US" sz="2800" b="1"/>
              <a:t>根据</a:t>
            </a:r>
            <a:r>
              <a:rPr lang="zh-CN" altLang="en-US" sz="2800" b="1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</a:t>
            </a:r>
            <a:r>
              <a:rPr lang="zh-CN" altLang="en-US" sz="2800" b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=F/S</a:t>
            </a:r>
            <a:endParaRPr lang="en-US" altLang="zh-CN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935355" y="4026535"/>
            <a:ext cx="501205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液体</a:t>
            </a:r>
            <a:r>
              <a:rPr lang="zh-CN" altLang="en-US" sz="2800" b="1"/>
              <a:t>：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        先</a:t>
            </a:r>
            <a:r>
              <a:rPr lang="zh-CN" altLang="en-US" sz="2800" b="1">
                <a:solidFill>
                  <a:schemeClr val="tx1"/>
                </a:solidFill>
              </a:rPr>
              <a:t>根据</a:t>
            </a:r>
            <a:r>
              <a:rPr lang="en-US" altLang="zh-CN" sz="2800" b="1">
                <a:solidFill>
                  <a:srgbClr val="FF0000"/>
                </a:solidFill>
              </a:rPr>
              <a:t>P=</a:t>
            </a:r>
            <a:r>
              <a:rPr lang="zh-CN" altLang="en-US" sz="2800" b="1">
                <a:solidFill>
                  <a:srgbClr val="FF0000"/>
                </a:solidFill>
              </a:rPr>
              <a:t>   </a:t>
            </a:r>
            <a:r>
              <a:rPr lang="en-US" altLang="zh-CN" sz="2800" b="1">
                <a:solidFill>
                  <a:srgbClr val="FF0000"/>
                </a:solidFill>
              </a:rPr>
              <a:t>gh</a:t>
            </a:r>
            <a:r>
              <a:rPr lang="zh-CN" altLang="en-US" sz="2800" b="1"/>
              <a:t>求出压强，</a:t>
            </a:r>
            <a:endParaRPr lang="zh-CN" altLang="en-US" sz="2800" b="1"/>
          </a:p>
          <a:p>
            <a:r>
              <a:rPr lang="zh-CN" altLang="en-US" sz="2800" b="1"/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再</a:t>
            </a:r>
            <a:r>
              <a:rPr lang="zh-CN" altLang="en-US" sz="2800" b="1"/>
              <a:t>根据</a:t>
            </a:r>
            <a:r>
              <a:rPr lang="en-US" altLang="zh-CN" sz="2800" b="1">
                <a:solidFill>
                  <a:srgbClr val="FF0000"/>
                </a:solidFill>
              </a:rPr>
              <a:t>F=PS</a:t>
            </a:r>
            <a:r>
              <a:rPr lang="zh-CN" altLang="en-US" sz="2800" b="1"/>
              <a:t>求出压力</a:t>
            </a:r>
            <a:endParaRPr lang="zh-CN" altLang="en-US" sz="2800" b="1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234849" y="4478338"/>
          <a:ext cx="443230" cy="4800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公式" r:id="rId2" imgW="152400" imgH="165100" progId="Equation.3">
                  <p:embed/>
                </p:oleObj>
              </mc:Choice>
              <mc:Fallback>
                <p:oleObj name="公式" r:id="rId2" imgW="1524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4849" y="4478338"/>
                        <a:ext cx="443230" cy="480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等腰三角形 4"/>
          <p:cNvSpPr/>
          <p:nvPr/>
        </p:nvSpPr>
        <p:spPr>
          <a:xfrm>
            <a:off x="307340" y="1228090"/>
            <a:ext cx="375920" cy="3441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微信图片_20210204130931"/>
          <p:cNvPicPr>
            <a:picLocks noChangeAspect="1"/>
          </p:cNvPicPr>
          <p:nvPr/>
        </p:nvPicPr>
        <p:blipFill>
          <a:blip r:embed="rId2"/>
          <a:srcRect t="12121" r="-266" b="15152"/>
          <a:stretch>
            <a:fillRect/>
          </a:stretch>
        </p:blipFill>
        <p:spPr>
          <a:xfrm>
            <a:off x="351790" y="825500"/>
            <a:ext cx="8441055" cy="54260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微信图片_20210204130951"/>
          <p:cNvPicPr>
            <a:picLocks noChangeAspect="1"/>
          </p:cNvPicPr>
          <p:nvPr/>
        </p:nvPicPr>
        <p:blipFill>
          <a:blip r:embed="rId2"/>
          <a:srcRect l="18656" t="3479" r="10423" b="3521"/>
          <a:stretch>
            <a:fillRect/>
          </a:stretch>
        </p:blipFill>
        <p:spPr>
          <a:xfrm>
            <a:off x="212725" y="440055"/>
            <a:ext cx="8626475" cy="61264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 descr="微信图片_20210204130943"/>
          <p:cNvPicPr>
            <a:picLocks noChangeAspect="1"/>
          </p:cNvPicPr>
          <p:nvPr/>
        </p:nvPicPr>
        <p:blipFill>
          <a:blip r:embed="rId2"/>
          <a:srcRect l="12587" t="-1493" r="12587" b="31343"/>
          <a:stretch>
            <a:fillRect/>
          </a:stretch>
        </p:blipFill>
        <p:spPr>
          <a:xfrm>
            <a:off x="264160" y="640715"/>
            <a:ext cx="8615045" cy="55772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90538" y="338138"/>
            <a:ext cx="2631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柱形容器比例问题</a:t>
            </a:r>
            <a:endParaRPr lang="zh-CN" altLang="en-US" sz="2400" b="1" noProof="1"/>
          </a:p>
        </p:txBody>
      </p:sp>
      <p:sp>
        <p:nvSpPr>
          <p:cNvPr id="3" name="矩形 2"/>
          <p:cNvSpPr/>
          <p:nvPr/>
        </p:nvSpPr>
        <p:spPr>
          <a:xfrm>
            <a:off x="1528763" y="1812925"/>
            <a:ext cx="9429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400" b="1" strike="noStrike" noProof="1">
                <a:solidFill>
                  <a:srgbClr val="FF0000"/>
                </a:solidFill>
              </a:rPr>
              <a:t>A</a:t>
            </a:r>
            <a:endParaRPr lang="en-US" altLang="zh-CN" sz="2400" b="1" strike="noStrike" noProof="1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63638" y="2727325"/>
            <a:ext cx="2952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955925" y="1143000"/>
            <a:ext cx="735013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400" b="1" strike="noStrike" noProof="1">
                <a:solidFill>
                  <a:srgbClr val="FF0000"/>
                </a:solidFill>
                <a:sym typeface="+mn-ea"/>
              </a:rPr>
              <a:t>B</a:t>
            </a:r>
            <a:endParaRPr lang="en-US" sz="2400" b="1" strike="noStrike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3050" y="3917950"/>
            <a:ext cx="942975" cy="95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63638" y="4868863"/>
            <a:ext cx="2903538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981325" y="3316605"/>
            <a:ext cx="733425" cy="155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400" b="1" strike="noStrike" noProof="1">
                <a:solidFill>
                  <a:srgbClr val="FF0000"/>
                </a:solidFill>
                <a:sym typeface="+mn-ea"/>
              </a:rPr>
              <a:t>B</a:t>
            </a:r>
            <a:endParaRPr lang="en-US" sz="2400" b="1" strike="noStrike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25625" y="4413250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379538" y="4416425"/>
            <a:ext cx="12969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76525" y="4086225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16705" y="798830"/>
            <a:ext cx="448500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柱形容器内</a:t>
            </a: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装有液体单独放在水平面上，液体底部压强相等，在各自</a:t>
            </a:r>
            <a:r>
              <a:rPr lang="en-US" altLang="zh-CN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1/n</a:t>
            </a: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深度位置，压强是否相等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16" name="对象 15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4556602" y="2964022"/>
          <a:ext cx="1515110" cy="5060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3" imgW="609600" imgH="203200" progId="Equation.KSEE3">
                  <p:embed/>
                </p:oleObj>
              </mc:Choice>
              <mc:Fallback>
                <p:oleObj r:id="rId3" imgW="6096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602" y="2964022"/>
                        <a:ext cx="1515110" cy="506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右箭头 16"/>
          <p:cNvSpPr/>
          <p:nvPr/>
        </p:nvSpPr>
        <p:spPr>
          <a:xfrm>
            <a:off x="6101080" y="2997200"/>
            <a:ext cx="734060" cy="44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aphicFrame>
        <p:nvGraphicFramePr>
          <p:cNvPr id="21" name="对象 20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6863398" y="2726691"/>
          <a:ext cx="1925955" cy="9823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5" imgW="774065" imgH="393700" progId="Equation.KSEE3">
                  <p:embed/>
                </p:oleObj>
              </mc:Choice>
              <mc:Fallback>
                <p:oleObj r:id="rId5" imgW="774065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3398" y="2726691"/>
                        <a:ext cx="1925955" cy="982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右箭头 22"/>
          <p:cNvSpPr/>
          <p:nvPr/>
        </p:nvSpPr>
        <p:spPr>
          <a:xfrm>
            <a:off x="6101080" y="4432935"/>
            <a:ext cx="694690" cy="44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文本框 26"/>
          <p:cNvSpPr txBox="1"/>
          <p:nvPr/>
        </p:nvSpPr>
        <p:spPr>
          <a:xfrm>
            <a:off x="490855" y="5357495"/>
            <a:ext cx="81108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结论：柱体容器内装有液体单独放在水平面上，液体底部压强相等，两液体内自身深度的同比例位置，压强仍相等</a:t>
            </a:r>
            <a:r>
              <a:rPr lang="zh-CN" altLang="en-US" sz="2800">
                <a:latin typeface="华文隶书" panose="02010800040101010101" charset="-122"/>
                <a:ea typeface="华文隶书" panose="02010800040101010101" charset="-122"/>
              </a:rPr>
              <a:t>。</a:t>
            </a:r>
            <a:endParaRPr lang="zh-CN" altLang="en-US" sz="280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228600" y="338455"/>
            <a:ext cx="262255" cy="36004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对象 17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4451827" y="4368007"/>
          <a:ext cx="1515110" cy="5060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7" imgW="609600" imgH="203200" progId="Equation.KSEE3">
                  <p:embed/>
                </p:oleObj>
              </mc:Choice>
              <mc:Fallback>
                <p:oleObj r:id="rId7" imgW="6096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51827" y="4368007"/>
                        <a:ext cx="1515110" cy="506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6806566" y="4130041"/>
          <a:ext cx="1991360" cy="9823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9" imgW="800100" imgH="393700" progId="Equation.KSEE3">
                  <p:embed/>
                </p:oleObj>
              </mc:Choice>
              <mc:Fallback>
                <p:oleObj r:id="rId9" imgW="8001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6566" y="4130041"/>
                        <a:ext cx="1991360" cy="982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 flipH="1">
            <a:off x="4634230" y="3657600"/>
            <a:ext cx="762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803775" y="3657600"/>
            <a:ext cx="762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928485" y="3657600"/>
            <a:ext cx="762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098030" y="3657600"/>
            <a:ext cx="762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4" grpId="0"/>
      <p:bldP spid="17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90538" y="338138"/>
            <a:ext cx="2631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柱形容器比例问题</a:t>
            </a:r>
            <a:endParaRPr lang="zh-CN" altLang="en-US" sz="2400" b="1" noProof="1"/>
          </a:p>
        </p:txBody>
      </p:sp>
      <p:sp>
        <p:nvSpPr>
          <p:cNvPr id="3" name="矩形 2"/>
          <p:cNvSpPr/>
          <p:nvPr/>
        </p:nvSpPr>
        <p:spPr>
          <a:xfrm>
            <a:off x="1528763" y="1812925"/>
            <a:ext cx="9429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400" b="1" strike="noStrike" noProof="1">
                <a:solidFill>
                  <a:srgbClr val="FF0000"/>
                </a:solidFill>
              </a:rPr>
              <a:t>A</a:t>
            </a:r>
            <a:endParaRPr lang="en-US" altLang="zh-CN" sz="2400" b="1" strike="noStrike" noProof="1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63638" y="2727325"/>
            <a:ext cx="2952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955925" y="1143000"/>
            <a:ext cx="735013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400" b="1" strike="noStrike" noProof="1">
                <a:solidFill>
                  <a:srgbClr val="FF0000"/>
                </a:solidFill>
                <a:sym typeface="+mn-ea"/>
              </a:rPr>
              <a:t>B</a:t>
            </a:r>
            <a:endParaRPr lang="en-US" sz="2400" b="1" strike="noStrike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3050" y="3917950"/>
            <a:ext cx="942975" cy="95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63638" y="4868863"/>
            <a:ext cx="2903538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981325" y="3316605"/>
            <a:ext cx="733425" cy="155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400" b="1" strike="noStrike" noProof="1">
                <a:solidFill>
                  <a:srgbClr val="FF0000"/>
                </a:solidFill>
                <a:sym typeface="+mn-ea"/>
              </a:rPr>
              <a:t>B</a:t>
            </a:r>
            <a:endParaRPr lang="en-US" sz="2400" b="1" strike="noStrike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25625" y="4413250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379538" y="4416425"/>
            <a:ext cx="12969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76525" y="4086225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16705" y="798830"/>
            <a:ext cx="448500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柱形容器内</a:t>
            </a: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装有液体单独放在水平面上，液体底部压强相等，同深度位置，压强是否相等？谁大谁小？</a:t>
            </a:r>
            <a:endParaRPr lang="zh-CN" altLang="en-US" sz="20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228600" y="338455"/>
            <a:ext cx="262255" cy="36004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2814955" y="3706495"/>
            <a:ext cx="1071245" cy="273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08990" y="5318125"/>
            <a:ext cx="75793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结论：柱形容器内液体底部压强相等，液体内同深度压强，浅的必大</a:t>
            </a:r>
            <a:r>
              <a:rPr lang="zh-CN" altLang="en-US" sz="2800">
                <a:latin typeface="华文隶书" panose="02010800040101010101" charset="-122"/>
                <a:ea typeface="华文隶书" panose="02010800040101010101" charset="-122"/>
              </a:rPr>
              <a:t>。</a:t>
            </a:r>
            <a:endParaRPr lang="zh-CN" altLang="en-US" sz="280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87850" y="2035175"/>
            <a:ext cx="3502660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为标准，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浅了，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为标准，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深了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67175" y="3489960"/>
            <a:ext cx="46628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极值：以浅的液体底部进行判断，深液体的同深度位置压强小于底部压强，所以浅液体同深度压强必大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1529080" y="4724400"/>
            <a:ext cx="1061720" cy="69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15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4" grpId="0"/>
      <p:bldP spid="3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descr="微信图片_20210204130947"/>
          <p:cNvPicPr>
            <a:picLocks noChangeAspect="1"/>
          </p:cNvPicPr>
          <p:nvPr/>
        </p:nvPicPr>
        <p:blipFill>
          <a:blip r:embed="rId2"/>
          <a:srcRect l="12879" r="22727" b="4293"/>
          <a:stretch>
            <a:fillRect/>
          </a:stretch>
        </p:blipFill>
        <p:spPr>
          <a:xfrm>
            <a:off x="167640" y="222885"/>
            <a:ext cx="8757920" cy="64128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731520" y="128270"/>
            <a:ext cx="252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液面变化问题</a:t>
            </a:r>
            <a:r>
              <a:rPr lang="en-US" altLang="zh-CN" sz="2800" b="1"/>
              <a:t>1</a:t>
            </a:r>
            <a:endParaRPr lang="en-US" altLang="zh-CN" sz="2800" b="1"/>
          </a:p>
        </p:txBody>
      </p:sp>
      <p:sp>
        <p:nvSpPr>
          <p:cNvPr id="5" name="等腰三角形 4"/>
          <p:cNvSpPr/>
          <p:nvPr/>
        </p:nvSpPr>
        <p:spPr>
          <a:xfrm>
            <a:off x="355600" y="217170"/>
            <a:ext cx="376555" cy="4330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1520" y="822325"/>
            <a:ext cx="7832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  </a:t>
            </a:r>
            <a:r>
              <a:rPr lang="zh-CN" altLang="en-US" sz="2400"/>
              <a:t>柱形容器内装有适量的水，柱形物体的下表面刚刚接触到水面，当物体向下运动</a:t>
            </a:r>
            <a:r>
              <a:rPr lang="en-US" altLang="zh-CN" sz="2400"/>
              <a:t>h</a:t>
            </a:r>
            <a:r>
              <a:rPr lang="zh-CN" altLang="en-US" sz="2400"/>
              <a:t>时，求液面的变化量</a:t>
            </a:r>
            <a:r>
              <a:rPr lang="zh-CN" altLang="en-US" sz="2400">
                <a:latin typeface="宋体" panose="02010600030101010101" pitchFamily="2" charset="-122"/>
              </a:rPr>
              <a:t>Δ</a:t>
            </a:r>
            <a:r>
              <a:rPr lang="en-US" altLang="zh-CN" sz="2400">
                <a:latin typeface="宋体" panose="02010600030101010101" pitchFamily="2" charset="-122"/>
              </a:rPr>
              <a:t>h</a:t>
            </a:r>
            <a:endParaRPr lang="en-US" altLang="zh-CN" sz="2400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" name="图片 16" descr="微信图片_20210206004824"/>
          <p:cNvPicPr>
            <a:picLocks noChangeAspect="1"/>
          </p:cNvPicPr>
          <p:nvPr/>
        </p:nvPicPr>
        <p:blipFill>
          <a:blip r:embed="rId2"/>
          <a:srcRect l="9259" t="29855" r="52862" b="21869"/>
          <a:stretch>
            <a:fillRect/>
          </a:stretch>
        </p:blipFill>
        <p:spPr>
          <a:xfrm>
            <a:off x="1080135" y="1887220"/>
            <a:ext cx="4364990" cy="33051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30950" y="4362450"/>
            <a:ext cx="1885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此时下表面的深度</a:t>
            </a:r>
            <a:endParaRPr lang="zh-CN" altLang="en-US" sz="2400" b="1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142355" y="5423535"/>
          <a:ext cx="2262505" cy="5930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711200" imgH="165100" progId="Equation.KSEE3">
                  <p:embed/>
                </p:oleObj>
              </mc:Choice>
              <mc:Fallback>
                <p:oleObj r:id="rId3" imgW="711200" imgH="165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2355" y="5423535"/>
                        <a:ext cx="2262505" cy="59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5900420" y="2462530"/>
          <a:ext cx="2315210" cy="10890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5" imgW="901700" imgH="393700" progId="Equation.KSEE3">
                  <p:embed/>
                </p:oleObj>
              </mc:Choice>
              <mc:Fallback>
                <p:oleObj r:id="rId5" imgW="9017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0420" y="2462530"/>
                        <a:ext cx="231521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731520" y="128270"/>
            <a:ext cx="252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液面变化问题</a:t>
            </a:r>
            <a:r>
              <a:rPr lang="en-US" altLang="zh-CN" sz="2800" b="1"/>
              <a:t>2</a:t>
            </a:r>
            <a:endParaRPr lang="en-US" altLang="zh-CN" sz="2800" b="1"/>
          </a:p>
        </p:txBody>
      </p:sp>
      <p:sp>
        <p:nvSpPr>
          <p:cNvPr id="5" name="等腰三角形 4"/>
          <p:cNvSpPr/>
          <p:nvPr/>
        </p:nvSpPr>
        <p:spPr>
          <a:xfrm>
            <a:off x="355600" y="217170"/>
            <a:ext cx="376555" cy="4330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2155" y="1063625"/>
            <a:ext cx="78606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ym typeface="+mn-ea"/>
              </a:rPr>
              <a:t>    </a:t>
            </a:r>
            <a:r>
              <a:rPr lang="en-US" altLang="zh-CN" b="1">
                <a:sym typeface="+mn-ea"/>
              </a:rPr>
              <a:t> </a:t>
            </a:r>
            <a:r>
              <a:rPr lang="en-US" altLang="zh-CN" sz="2400" b="1">
                <a:sym typeface="+mn-ea"/>
              </a:rPr>
              <a:t> </a:t>
            </a:r>
            <a:r>
              <a:rPr lang="zh-CN" altLang="en-US" sz="2400" b="1">
                <a:sym typeface="+mn-ea"/>
              </a:rPr>
              <a:t>柱形容器内装有适量的水，柱形物体的下表面刚刚接触到水面，当物体当物体浸入的深度</a:t>
            </a:r>
            <a:r>
              <a:rPr lang="en-US" altLang="zh-CN" sz="2400" b="1">
                <a:sym typeface="+mn-ea"/>
              </a:rPr>
              <a:t>h</a:t>
            </a:r>
            <a:r>
              <a:rPr lang="zh-CN" altLang="en-US" sz="2400" b="1">
                <a:sym typeface="+mn-ea"/>
              </a:rPr>
              <a:t>时，求液面的变化量</a:t>
            </a:r>
            <a:r>
              <a:rPr lang="zh-CN" altLang="en-US" sz="2400" b="1">
                <a:latin typeface="宋体" panose="02010600030101010101" pitchFamily="2" charset="-122"/>
                <a:sym typeface="+mn-ea"/>
              </a:rPr>
              <a:t>Δ</a:t>
            </a:r>
            <a:r>
              <a:rPr lang="en-US" altLang="zh-CN" sz="2400" b="1">
                <a:latin typeface="宋体" panose="02010600030101010101" pitchFamily="2" charset="-122"/>
                <a:sym typeface="+mn-ea"/>
              </a:rPr>
              <a:t>h</a:t>
            </a:r>
            <a:endParaRPr lang="en-US" altLang="zh-CN" sz="2400" b="1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微信图片_20210206004824"/>
          <p:cNvPicPr>
            <a:picLocks noChangeAspect="1"/>
          </p:cNvPicPr>
          <p:nvPr/>
        </p:nvPicPr>
        <p:blipFill>
          <a:blip r:embed="rId2"/>
          <a:srcRect l="46970" t="27273" r="15909" b="21212"/>
          <a:stretch>
            <a:fillRect/>
          </a:stretch>
        </p:blipFill>
        <p:spPr>
          <a:xfrm>
            <a:off x="732155" y="2428875"/>
            <a:ext cx="5085080" cy="3453765"/>
          </a:xfrm>
          <a:prstGeom prst="rect">
            <a:avLst/>
          </a:prstGeom>
        </p:spPr>
      </p:pic>
      <p:graphicFrame>
        <p:nvGraphicFramePr>
          <p:cNvPr id="25" name="对象 2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6562725" y="3773170"/>
          <a:ext cx="1845945" cy="10210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3" imgW="596900" imgH="393700" progId="Equation.KSEE3">
                  <p:embed/>
                </p:oleObj>
              </mc:Choice>
              <mc:Fallback>
                <p:oleObj r:id="rId3" imgW="5969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2725" y="3773170"/>
                        <a:ext cx="1845945" cy="102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微信图片_20210204131001"/>
          <p:cNvPicPr>
            <a:picLocks noChangeAspect="1"/>
          </p:cNvPicPr>
          <p:nvPr/>
        </p:nvPicPr>
        <p:blipFill>
          <a:blip r:embed="rId2"/>
          <a:srcRect l="10606" t="3030" r="15909" b="16414"/>
          <a:stretch>
            <a:fillRect/>
          </a:stretch>
        </p:blipFill>
        <p:spPr>
          <a:xfrm>
            <a:off x="272415" y="226060"/>
            <a:ext cx="8599170" cy="61887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323850" y="1454150"/>
            <a:ext cx="3211830" cy="6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0800" bIns="10800">
            <a:spAutoFit/>
          </a:bodyPr>
          <a:lstStyle/>
          <a:p>
            <a:r>
              <a:rPr lang="en-US" altLang="zh-CN" sz="390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帕斯卡裂桶实验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285750" y="2174875"/>
            <a:ext cx="637381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7964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帕斯卡在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1648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年表演了一个著名的实验：他用一个密闭的装满水的桶，在桶盖上插入一根细长的管子，从楼房的阳台上向细管子里灌水。结果只用了几杯水，就把桶压裂了，桶里的水就从裂缝中流了出来。</a:t>
            </a:r>
            <a:endParaRPr lang="zh-CN" altLang="en-US" sz="2400" b="1">
              <a:solidFill>
                <a:schemeClr val="tx2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3850" y="4395470"/>
            <a:ext cx="6408738" cy="2011045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A2A1"/>
                    </a:gs>
                    <a:gs pos="35001">
                      <a:srgbClr val="FFBEBD"/>
                    </a:gs>
                    <a:gs pos="100000">
                      <a:srgbClr val="FFE5E5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BE4B48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>
                <a:solidFill>
                  <a:srgbClr val="1F497D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latin typeface="+mj-lt"/>
                <a:ea typeface="华文楷体" panose="02010600040101010101" pitchFamily="2" charset="-122"/>
                <a:cs typeface="+mj-lt"/>
              </a:rPr>
              <a:t>原来由于细管子的容积较小，几杯水灌进去，其深度</a:t>
            </a:r>
            <a:r>
              <a:rPr lang="en-US" altLang="zh-CN" sz="2400" b="1" i="1">
                <a:latin typeface="+mj-lt"/>
                <a:ea typeface="华文楷体" panose="02010600040101010101" pitchFamily="2" charset="-122"/>
                <a:cs typeface="+mj-lt"/>
              </a:rPr>
              <a:t>h</a:t>
            </a:r>
            <a:r>
              <a:rPr lang="zh-CN" altLang="en-US" sz="2400" b="1">
                <a:latin typeface="+mj-lt"/>
                <a:ea typeface="华文楷体" panose="02010600040101010101" pitchFamily="2" charset="-122"/>
                <a:cs typeface="+mj-lt"/>
              </a:rPr>
              <a:t>是很大了，能对水桶产生很大的压强。这个很大的压强就在各个方向产生很大的压力，把桶压裂了。</a:t>
            </a:r>
            <a:endParaRPr lang="zh-CN" altLang="en-US" sz="2400">
              <a:latin typeface="+mj-lt"/>
              <a:ea typeface="华文楷体" panose="02010600040101010101" pitchFamily="2" charset="-122"/>
              <a:cs typeface="+mj-lt"/>
            </a:endParaRPr>
          </a:p>
        </p:txBody>
      </p:sp>
      <p:pic>
        <p:nvPicPr>
          <p:cNvPr id="15365" name="Picture 5" descr="8-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04025" y="1196975"/>
            <a:ext cx="21574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副标题 2"/>
          <p:cNvSpPr txBox="1"/>
          <p:nvPr/>
        </p:nvSpPr>
        <p:spPr bwMode="auto">
          <a:xfrm>
            <a:off x="457200" y="793750"/>
            <a:ext cx="2133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想想议议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971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7586" name="Picture 2" descr="http://sdwenbo.com/admin/eWebEditor/UploadFile/200882213274523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5000" y="2908300"/>
            <a:ext cx="54276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副标题 2"/>
          <p:cNvSpPr txBox="1"/>
          <p:nvPr/>
        </p:nvSpPr>
        <p:spPr bwMode="auto">
          <a:xfrm>
            <a:off x="762000" y="717550"/>
            <a:ext cx="2133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想想议议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7588" name="副标题 2"/>
          <p:cNvSpPr txBox="1"/>
          <p:nvPr/>
        </p:nvSpPr>
        <p:spPr bwMode="auto">
          <a:xfrm>
            <a:off x="882650" y="1263650"/>
            <a:ext cx="71564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工程师为什么要把拦河坝设计成下宽上窄的形状？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带鱼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850" y="1196975"/>
            <a:ext cx="336550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死带鱼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4663" y="3500438"/>
            <a:ext cx="435610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4140200" y="1268413"/>
            <a:ext cx="460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B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带鱼生活在深海中。为什么我们在鱼市上看不到活带鱼？</a:t>
            </a:r>
            <a:endParaRPr kumimoji="1"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82" name="Rectangle 3"/>
          <p:cNvSpPr txBox="1">
            <a:spLocks noRot="1" noChangeArrowheads="1"/>
          </p:cNvSpPr>
          <p:nvPr/>
        </p:nvSpPr>
        <p:spPr bwMode="auto">
          <a:xfrm>
            <a:off x="522288" y="1673225"/>
            <a:ext cx="813593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．压强计是研究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的仪器。当把压强计的金属盒放入液体内部的某一深度时，观察到的现象是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形管两边液面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__________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，这个现象说明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_________________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83" name="Rectangle 17"/>
          <p:cNvSpPr>
            <a:spLocks noChangeArrowheads="1"/>
          </p:cNvSpPr>
          <p:nvPr/>
        </p:nvSpPr>
        <p:spPr bwMode="auto">
          <a:xfrm>
            <a:off x="395288" y="908050"/>
            <a:ext cx="18256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46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课堂练习</a:t>
            </a:r>
            <a:endParaRPr lang="zh-CN" altLang="en-US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84" name="Text Box 13"/>
          <p:cNvSpPr txBox="1">
            <a:spLocks noChangeArrowheads="1"/>
          </p:cNvSpPr>
          <p:nvPr/>
        </p:nvSpPr>
        <p:spPr bwMode="auto">
          <a:xfrm>
            <a:off x="657225" y="3986213"/>
            <a:ext cx="78755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甲、乙两个容器中盛有质量相同的同种液体， 则</a:t>
            </a:r>
            <a:r>
              <a:rPr lang="zh-CN" altLang="en-US" sz="2800" b="1" u="sng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容器底部受到液体的压强大。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1685" name="Group 41"/>
          <p:cNvGrpSpPr/>
          <p:nvPr/>
        </p:nvGrpSpPr>
        <p:grpSpPr>
          <a:xfrm>
            <a:off x="3014663" y="5219700"/>
            <a:ext cx="3265487" cy="1498600"/>
            <a:chOff x="1842" y="1434"/>
            <a:chExt cx="1963" cy="944"/>
          </a:xfrm>
        </p:grpSpPr>
        <p:grpSp>
          <p:nvGrpSpPr>
            <p:cNvPr id="71686" name="Group 42"/>
            <p:cNvGrpSpPr/>
            <p:nvPr/>
          </p:nvGrpSpPr>
          <p:grpSpPr>
            <a:xfrm>
              <a:off x="1842" y="1434"/>
              <a:ext cx="636" cy="608"/>
              <a:chOff x="1842" y="1434"/>
              <a:chExt cx="636" cy="608"/>
            </a:xfrm>
          </p:grpSpPr>
          <p:grpSp>
            <p:nvGrpSpPr>
              <p:cNvPr id="71687" name="xjhzja8"/>
              <p:cNvGrpSpPr/>
              <p:nvPr/>
            </p:nvGrpSpPr>
            <p:grpSpPr>
              <a:xfrm>
                <a:off x="1842" y="1434"/>
                <a:ext cx="636" cy="608"/>
                <a:chOff x="7740" y="816"/>
                <a:chExt cx="1740" cy="1890"/>
              </a:xfrm>
            </p:grpSpPr>
            <p:sp>
              <p:nvSpPr>
                <p:cNvPr id="71688" name="AutoShape 44" descr="横虚线"/>
                <p:cNvSpPr>
                  <a:spLocks noChangeArrowheads="1"/>
                </p:cNvSpPr>
                <p:nvPr/>
              </p:nvSpPr>
              <p:spPr bwMode="auto"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689" name="Freeform 45"/>
                <p:cNvSpPr/>
                <p:nvPr/>
              </p:nvSpPr>
              <p:spPr bwMode="auto">
                <a:xfrm>
                  <a:off x="7740" y="816"/>
                  <a:ext cx="1740" cy="1129"/>
                </a:xfrm>
                <a:custGeom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40"/>
                    <a:gd name="T25" fmla="*/ 0 h 1129"/>
                    <a:gd name="T26" fmla="*/ 1740 w 1740"/>
                    <a:gd name="T27" fmla="*/ 1129 h 1129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2"/>
                  </a:solidFill>
                  <a:round/>
                </a:ln>
              </p:spPr>
              <p:txBody>
                <a:bodyPr/>
                <a:lstStyle/>
                <a:p>
                  <a:endParaRPr lang="zh-CN" altLang="zh-CN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690" name="Group 46"/>
              <p:cNvGrpSpPr/>
              <p:nvPr/>
            </p:nvGrpSpPr>
            <p:grpSpPr>
              <a:xfrm>
                <a:off x="1916" y="1449"/>
                <a:ext cx="510" cy="584"/>
                <a:chOff x="13722" y="1283"/>
                <a:chExt cx="582" cy="1132"/>
              </a:xfrm>
            </p:grpSpPr>
            <p:sp>
              <p:nvSpPr>
                <p:cNvPr id="71691" name="Rectangle 47" descr="横虚线"/>
                <p:cNvSpPr>
                  <a:spLocks noChangeArrowheads="1"/>
                </p:cNvSpPr>
                <p:nvPr/>
              </p:nvSpPr>
              <p:spPr bwMode="auto">
                <a:xfrm>
                  <a:off x="13736" y="1301"/>
                  <a:ext cx="561" cy="1114"/>
                </a:xfrm>
                <a:prstGeom prst="rect">
                  <a:avLst/>
                </a:prstGeom>
                <a:pattFill prst="dashHorz">
                  <a:fgClr>
                    <a:schemeClr val="tx2"/>
                  </a:fgClr>
                  <a:bgClr>
                    <a:srgbClr val="C5EC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692" name="Line 48"/>
                <p:cNvSpPr>
                  <a:spLocks noChangeShapeType="1"/>
                </p:cNvSpPr>
                <p:nvPr/>
              </p:nvSpPr>
              <p:spPr bwMode="auto">
                <a:xfrm>
                  <a:off x="13722" y="1283"/>
                  <a:ext cx="58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1693" name="Group 49"/>
            <p:cNvGrpSpPr/>
            <p:nvPr/>
          </p:nvGrpSpPr>
          <p:grpSpPr>
            <a:xfrm>
              <a:off x="2852" y="1678"/>
              <a:ext cx="953" cy="366"/>
              <a:chOff x="2880" y="1565"/>
              <a:chExt cx="953" cy="366"/>
            </a:xfrm>
          </p:grpSpPr>
          <p:grpSp>
            <p:nvGrpSpPr>
              <p:cNvPr id="71694" name="xjhzja8"/>
              <p:cNvGrpSpPr/>
              <p:nvPr/>
            </p:nvGrpSpPr>
            <p:grpSpPr>
              <a:xfrm>
                <a:off x="2880" y="1565"/>
                <a:ext cx="953" cy="366"/>
                <a:chOff x="7740" y="816"/>
                <a:chExt cx="1740" cy="1890"/>
              </a:xfrm>
            </p:grpSpPr>
            <p:sp>
              <p:nvSpPr>
                <p:cNvPr id="71695" name="AutoShape 51" descr="横虚线"/>
                <p:cNvSpPr>
                  <a:spLocks noChangeArrowheads="1"/>
                </p:cNvSpPr>
                <p:nvPr/>
              </p:nvSpPr>
              <p:spPr bwMode="auto"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696" name="Freeform 52"/>
                <p:cNvSpPr/>
                <p:nvPr/>
              </p:nvSpPr>
              <p:spPr bwMode="auto">
                <a:xfrm>
                  <a:off x="7740" y="816"/>
                  <a:ext cx="1740" cy="1129"/>
                </a:xfrm>
                <a:custGeom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40"/>
                    <a:gd name="T25" fmla="*/ 0 h 1129"/>
                    <a:gd name="T26" fmla="*/ 1740 w 1740"/>
                    <a:gd name="T27" fmla="*/ 1129 h 1129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2"/>
                  </a:solidFill>
                  <a:round/>
                </a:ln>
              </p:spPr>
              <p:txBody>
                <a:bodyPr/>
                <a:lstStyle/>
                <a:p>
                  <a:endParaRPr lang="zh-CN" altLang="zh-CN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1697" name="Rectangle 53" descr="横虚线"/>
              <p:cNvSpPr>
                <a:spLocks noChangeArrowheads="1"/>
              </p:cNvSpPr>
              <p:nvPr/>
            </p:nvSpPr>
            <p:spPr bwMode="auto">
              <a:xfrm>
                <a:off x="3016" y="1570"/>
                <a:ext cx="762" cy="360"/>
              </a:xfrm>
              <a:prstGeom prst="rect">
                <a:avLst/>
              </a:prstGeom>
              <a:pattFill prst="dashHorz">
                <a:fgClr>
                  <a:schemeClr val="tx2"/>
                </a:fgClr>
                <a:bgClr>
                  <a:srgbClr val="C5E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698" name="Line 54"/>
              <p:cNvSpPr>
                <a:spLocks noChangeShapeType="1"/>
              </p:cNvSpPr>
              <p:nvPr/>
            </p:nvSpPr>
            <p:spPr bwMode="auto">
              <a:xfrm>
                <a:off x="3010" y="1593"/>
                <a:ext cx="77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699" name="Text Box 55"/>
            <p:cNvSpPr txBox="1">
              <a:spLocks noChangeArrowheads="1"/>
            </p:cNvSpPr>
            <p:nvPr/>
          </p:nvSpPr>
          <p:spPr bwMode="auto">
            <a:xfrm>
              <a:off x="2058" y="2132"/>
              <a:ext cx="2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甲</a:t>
              </a:r>
              <a:endPara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00" name="Text Box 56"/>
            <p:cNvSpPr txBox="1">
              <a:spLocks noChangeArrowheads="1"/>
            </p:cNvSpPr>
            <p:nvPr/>
          </p:nvSpPr>
          <p:spPr bwMode="auto">
            <a:xfrm>
              <a:off x="3220" y="2132"/>
              <a:ext cx="2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乙</a:t>
              </a:r>
              <a:endPara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16300" y="1784350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压强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60650" y="2860675"/>
            <a:ext cx="197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产生高度差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8200" y="3349625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液体内部有压强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27150" y="445135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Rectangle 3"/>
          <p:cNvSpPr txBox="1">
            <a:spLocks noRot="1" noChangeArrowheads="1"/>
          </p:cNvSpPr>
          <p:nvPr/>
        </p:nvSpPr>
        <p:spPr bwMode="auto">
          <a:xfrm>
            <a:off x="657225" y="1179513"/>
            <a:ext cx="78120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．三个底面积相同的形状不同的容器装有等高的同种液体。哪个容器底受到的压强大。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3731" name="Group 55"/>
          <p:cNvGrpSpPr/>
          <p:nvPr/>
        </p:nvGrpSpPr>
        <p:grpSpPr>
          <a:xfrm>
            <a:off x="1782763" y="2484438"/>
            <a:ext cx="5715000" cy="1185862"/>
            <a:chOff x="1377" y="3237"/>
            <a:chExt cx="3600" cy="747"/>
          </a:xfrm>
        </p:grpSpPr>
        <p:sp>
          <p:nvSpPr>
            <p:cNvPr id="73732" name="Line 35"/>
            <p:cNvSpPr>
              <a:spLocks noChangeShapeType="1"/>
            </p:cNvSpPr>
            <p:nvPr/>
          </p:nvSpPr>
          <p:spPr bwMode="auto">
            <a:xfrm flipH="1">
              <a:off x="2398" y="3237"/>
              <a:ext cx="4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33" name="Freeform 36"/>
            <p:cNvSpPr/>
            <p:nvPr/>
          </p:nvSpPr>
          <p:spPr bwMode="auto">
            <a:xfrm>
              <a:off x="2587" y="3270"/>
              <a:ext cx="734" cy="619"/>
            </a:xfrm>
            <a:custGeom>
              <a:gdLst>
                <a:gd name="T0" fmla="*/ 0 w 1488"/>
                <a:gd name="T1" fmla="*/ 3 h 2400"/>
                <a:gd name="T2" fmla="*/ 11 w 1488"/>
                <a:gd name="T3" fmla="*/ 0 h 2400"/>
                <a:gd name="T4" fmla="*/ 31 w 1488"/>
                <a:gd name="T5" fmla="*/ 0 h 2400"/>
                <a:gd name="T6" fmla="*/ 43 w 1488"/>
                <a:gd name="T7" fmla="*/ 3 h 2400"/>
                <a:gd name="T8" fmla="*/ 0 w 1488"/>
                <a:gd name="T9" fmla="*/ 3 h 2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2400"/>
                <a:gd name="T17" fmla="*/ 1488 w 1488"/>
                <a:gd name="T18" fmla="*/ 2400 h 2400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2400">
                  <a:moveTo>
                    <a:pt x="0" y="2400"/>
                  </a:moveTo>
                  <a:lnTo>
                    <a:pt x="384" y="0"/>
                  </a:lnTo>
                  <a:lnTo>
                    <a:pt x="1056" y="0"/>
                  </a:lnTo>
                  <a:lnTo>
                    <a:pt x="1488" y="2400"/>
                  </a:lnTo>
                  <a:lnTo>
                    <a:pt x="0" y="2400"/>
                  </a:lnTo>
                  <a:close/>
                </a:path>
              </a:pathLst>
            </a:custGeom>
            <a:solidFill>
              <a:srgbClr val="C5EC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1377" y="3266"/>
              <a:ext cx="735" cy="619"/>
            </a:xfrm>
            <a:prstGeom prst="rect">
              <a:avLst/>
            </a:prstGeom>
            <a:solidFill>
              <a:srgbClr val="C5EC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3735" name="AutoShape 38"/>
            <p:cNvSpPr>
              <a:spLocks noChangeArrowheads="1"/>
            </p:cNvSpPr>
            <p:nvPr/>
          </p:nvSpPr>
          <p:spPr bwMode="auto">
            <a:xfrm>
              <a:off x="3508" y="3266"/>
              <a:ext cx="1469" cy="619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1 h 21600"/>
                <a:gd name="T14" fmla="*/ 17101 w 21600"/>
                <a:gd name="T15" fmla="*/ 17099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5EC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1564" y="3654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28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S</a:t>
              </a:r>
              <a:endPara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2825" y="3654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28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S</a:t>
              </a:r>
              <a:endPara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>
              <a:off x="4154" y="3637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28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S</a:t>
              </a:r>
              <a:endPara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3739" name="Line 42"/>
            <p:cNvSpPr>
              <a:spLocks noChangeShapeType="1"/>
            </p:cNvSpPr>
            <p:nvPr/>
          </p:nvSpPr>
          <p:spPr bwMode="auto">
            <a:xfrm>
              <a:off x="2073" y="3266"/>
              <a:ext cx="157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40" name="Line 43"/>
            <p:cNvSpPr>
              <a:spLocks noChangeShapeType="1"/>
            </p:cNvSpPr>
            <p:nvPr/>
          </p:nvSpPr>
          <p:spPr bwMode="auto">
            <a:xfrm>
              <a:off x="2073" y="3889"/>
              <a:ext cx="202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2318" y="3438"/>
              <a:ext cx="165" cy="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>
                <a:defRPr/>
              </a:pPr>
              <a:r>
                <a:rPr lang="en-US" altLang="zh-CN" sz="28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h</a:t>
              </a:r>
              <a:endParaRPr lang="en-US" altLang="zh-CN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45"/>
            <p:cNvSpPr txBox="1">
              <a:spLocks noChangeArrowheads="1"/>
            </p:cNvSpPr>
            <p:nvPr/>
          </p:nvSpPr>
          <p:spPr bwMode="auto">
            <a:xfrm>
              <a:off x="1576" y="3310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zh-CN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甲</a:t>
              </a:r>
              <a:endParaRPr lang="zh-CN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2751" y="3299"/>
              <a:ext cx="299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zh-CN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乙</a:t>
              </a:r>
              <a:endParaRPr lang="zh-CN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47"/>
            <p:cNvSpPr txBox="1">
              <a:spLocks noChangeArrowheads="1"/>
            </p:cNvSpPr>
            <p:nvPr/>
          </p:nvSpPr>
          <p:spPr bwMode="auto">
            <a:xfrm>
              <a:off x="4081" y="3303"/>
              <a:ext cx="33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zh-CN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丙</a:t>
              </a:r>
              <a:endParaRPr lang="zh-CN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3745" name="Line 35"/>
          <p:cNvSpPr>
            <a:spLocks noChangeShapeType="1"/>
          </p:cNvSpPr>
          <p:nvPr/>
        </p:nvSpPr>
        <p:spPr bwMode="auto">
          <a:xfrm flipH="1">
            <a:off x="3402013" y="3159125"/>
            <a:ext cx="0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46" name="Rectangle 3"/>
          <p:cNvSpPr>
            <a:spLocks noRot="1" noChangeArrowheads="1"/>
          </p:cNvSpPr>
          <p:nvPr/>
        </p:nvSpPr>
        <p:spPr bwMode="auto">
          <a:xfrm>
            <a:off x="657225" y="4103688"/>
            <a:ext cx="78295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．（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）一个装满水的烧杯，放入一木块，烧杯底受到的压强有何变化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  （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）一个未装满水的烧杯，放入一物体水未溢出，烧杯底受到的压强有何变化？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Picture 10" descr="czwl8bp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7"/>
          <a:stretch>
            <a:fillRect/>
          </a:stretch>
        </p:blipFill>
        <p:spPr bwMode="auto">
          <a:xfrm>
            <a:off x="104775" y="587375"/>
            <a:ext cx="893127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3821430" y="789623"/>
            <a:ext cx="35274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CC0000"/>
                </a:solidFill>
                <a:ea typeface="黑体" panose="02010609060101010101" charset="-122"/>
              </a:rPr>
              <a:t>连通器</a:t>
            </a:r>
            <a:endParaRPr lang="zh-CN" altLang="en-US" sz="3600" b="1">
              <a:solidFill>
                <a:srgbClr val="CC0000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83" name="Object 2"/>
          <p:cNvGraphicFramePr>
            <a:graphicFrameLocks noChangeAspect="1"/>
          </p:cNvGraphicFramePr>
          <p:nvPr/>
        </p:nvGraphicFramePr>
        <p:xfrm>
          <a:off x="4883150" y="2316480"/>
          <a:ext cx="3299460" cy="20250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Flash Movie" r:id="rId3" imgW="4863465" imgH="2984500" progId="Flash.Movie">
                  <p:embed/>
                </p:oleObj>
              </mc:Choice>
              <mc:Fallback>
                <p:oleObj name="Flash Movie" r:id="rId3" imgW="4863465" imgH="2984500" progId="Flash.Movi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83150" y="2316480"/>
                        <a:ext cx="3299460" cy="2025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3"/>
          <p:cNvGraphicFramePr>
            <a:graphicFrameLocks noChangeAspect="1"/>
          </p:cNvGraphicFramePr>
          <p:nvPr/>
        </p:nvGraphicFramePr>
        <p:xfrm>
          <a:off x="1191895" y="2160905"/>
          <a:ext cx="2831465" cy="20885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Flash Movie" r:id="rId5" imgW="3473450" imgH="3168650" progId="Flash.Movie">
                  <p:embed/>
                </p:oleObj>
              </mc:Choice>
              <mc:Fallback>
                <p:oleObj name="Flash Movie" r:id="rId5" imgW="3473450" imgH="3168650" progId="Flash.Movi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91895" y="2160905"/>
                        <a:ext cx="2831465" cy="208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2927350" y="2160905"/>
            <a:ext cx="622300" cy="155575"/>
          </a:xfrm>
          <a:prstGeom prst="line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615690" y="1794510"/>
            <a:ext cx="46742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小孔，使壶体与外界相通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1191895" y="2012950"/>
            <a:ext cx="71755" cy="665480"/>
          </a:xfrm>
          <a:prstGeom prst="line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49250" y="1917700"/>
            <a:ext cx="102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壶嘴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854075" y="4505008"/>
            <a:ext cx="7435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在茶壶盖上有一个小孔使壶体与外界相通，这样壶体和壶嘴底部连通，上部开口，具有这样结构的容器叫做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连通器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副标题 2"/>
          <p:cNvSpPr txBox="1"/>
          <p:nvPr/>
        </p:nvSpPr>
        <p:spPr>
          <a:xfrm>
            <a:off x="3549650" y="1083310"/>
            <a:ext cx="3200400" cy="711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观察与思考</a:t>
            </a:r>
            <a:endParaRPr lang="zh-CN" altLang="en-US" sz="32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/>
        </p:nvSpPr>
        <p:spPr>
          <a:xfrm>
            <a:off x="969010" y="5889735"/>
            <a:ext cx="61722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定义：</a:t>
            </a:r>
            <a:r>
              <a:rPr lang="zh-CN" altLang="en-US" sz="2400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上端开口、下端连通的容器</a:t>
            </a:r>
            <a:r>
              <a:rPr lang="zh-CN" altLang="en-US" sz="1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18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563" y="875677"/>
            <a:ext cx="2169160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五、连通器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  <p:bldP spid="3090" grpId="0"/>
      <p:bldP spid="30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10" descr="pic_281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tretch>
            <a:fillRect/>
          </a:stretch>
        </p:blipFill>
        <p:spPr bwMode="auto">
          <a:xfrm>
            <a:off x="4716463" y="3789363"/>
            <a:ext cx="41767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2" descr="e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6000"/>
          </a:blip>
          <a:stretch>
            <a:fillRect/>
          </a:stretch>
        </p:blipFill>
        <p:spPr bwMode="auto">
          <a:xfrm>
            <a:off x="250825" y="620713"/>
            <a:ext cx="45370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3751580" y="1070928"/>
            <a:ext cx="514159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连通器是由顶部开口、底部相通的几个容器组成的 。</a:t>
            </a:r>
            <a:endParaRPr lang="zh-CN" altLang="en-US" sz="32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Picture 4" descr="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6D5DA"/>
              </a:clrFrom>
              <a:clrTo>
                <a:srgbClr val="D6D5DA">
                  <a:alpha val="0"/>
                </a:srgbClr>
              </a:clrTo>
            </a:clrChange>
            <a:lum bright="-18000" contrast="48000"/>
          </a:blip>
          <a:stretch>
            <a:fillRect/>
          </a:stretch>
        </p:blipFill>
        <p:spPr bwMode="auto">
          <a:xfrm>
            <a:off x="197485" y="1670685"/>
            <a:ext cx="87487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3203575" y="404813"/>
            <a:ext cx="273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ea typeface="黑体" panose="02010609060101010101" charset="-122"/>
              </a:rPr>
              <a:t>连通器</a:t>
            </a:r>
            <a:endParaRPr lang="zh-CN" altLang="en-US" sz="3600" b="1">
              <a:solidFill>
                <a:schemeClr val="accent2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27350" y="584200"/>
            <a:ext cx="3641725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连通器的特点</a:t>
            </a:r>
            <a:endParaRPr lang="zh-CN" altLang="en-US" sz="4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16000" y="4895850"/>
            <a:ext cx="711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如果连通器中只装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一种液体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，那么液体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静止时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连通器各部分的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液面是相平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的，与连通器的形状无关。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9223" name="Object 2"/>
          <p:cNvGraphicFramePr>
            <a:graphicFrameLocks noChangeAspect="1"/>
          </p:cNvGraphicFramePr>
          <p:nvPr/>
        </p:nvGraphicFramePr>
        <p:xfrm>
          <a:off x="2082800" y="1873250"/>
          <a:ext cx="5105400" cy="2590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Flash Movie" r:id="rId3" imgW="5105400" imgH="2590800" progId="Flash.Movie">
                  <p:embed/>
                </p:oleObj>
              </mc:Choice>
              <mc:Fallback>
                <p:oleObj name="Flash Movie" r:id="rId3" imgW="5105400" imgH="2590800" progId="Flash.Movi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82800" y="1873250"/>
                        <a:ext cx="51054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5778" name="Picture 2" descr="image0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1200" y="1887855"/>
            <a:ext cx="51816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1188" y="5589588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ea typeface="华文新魏" panose="02010800040101010101" pitchFamily="2" charset="-122"/>
              </a:rPr>
              <a:t>为什么连通器内的液面总是相平的？</a:t>
            </a:r>
            <a:endParaRPr lang="zh-CN" altLang="en-US" sz="3600" b="1">
              <a:solidFill>
                <a:schemeClr val="accent2"/>
              </a:solidFill>
              <a:ea typeface="华文新魏" panose="0201080004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1981200" y="2769235"/>
            <a:ext cx="2184400" cy="260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4853940" y="2717165"/>
            <a:ext cx="2167890" cy="520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5105400" y="34290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109" y="1514457"/>
            <a:ext cx="108234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3" descr="7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43212" y="2651442"/>
            <a:ext cx="3457575" cy="271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76170" y="1802130"/>
            <a:ext cx="4392612" cy="528637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BE86"/>
                    </a:gs>
                    <a:gs pos="35001">
                      <a:srgbClr val="FFD0AA"/>
                    </a:gs>
                    <a:gs pos="100000">
                      <a:srgbClr val="FFEBDB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924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下面的薄膜突出说明什么？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39837" y="6015037"/>
            <a:ext cx="69897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BE3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液体受重力，对支撑它的容器底部有压强。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27080" y="649069"/>
            <a:ext cx="341632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一、液体的压强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59113" y="1916113"/>
            <a:ext cx="5327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ea typeface="华文新魏" panose="02010800040101010101" pitchFamily="2" charset="-122"/>
              </a:rPr>
              <a:t>在连通器中，设想在容器连通的部分有一“液片</a:t>
            </a:r>
            <a:r>
              <a:rPr lang="en-US" altLang="zh-CN" sz="3200" b="1">
                <a:solidFill>
                  <a:srgbClr val="CC0000"/>
                </a:solidFill>
                <a:ea typeface="华文新魏" panose="02010800040101010101" pitchFamily="2" charset="-122"/>
              </a:rPr>
              <a:t>AB”</a:t>
            </a:r>
            <a:r>
              <a:rPr lang="zh-CN" altLang="en-US" sz="3200" b="1">
                <a:solidFill>
                  <a:srgbClr val="CC0000"/>
                </a:solidFill>
                <a:ea typeface="华文新魏" panose="02010800040101010101" pitchFamily="2" charset="-122"/>
              </a:rPr>
              <a:t>。</a:t>
            </a:r>
            <a:endParaRPr lang="zh-CN" altLang="en-US" sz="3200" b="1">
              <a:solidFill>
                <a:srgbClr val="CC0000"/>
              </a:solidFill>
              <a:ea typeface="华文新魏" panose="02010800040101010101" pitchFamily="2" charset="-122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987675" y="3213100"/>
            <a:ext cx="61563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当容器内的液体静止时，这个</a:t>
            </a:r>
            <a:r>
              <a:rPr lang="zh-CN" altLang="en-US" sz="3200" b="1">
                <a:solidFill>
                  <a:schemeClr val="accent2"/>
                </a:solidFill>
                <a:ea typeface="华文新魏" panose="02010800040101010101" pitchFamily="2" charset="-122"/>
              </a:rPr>
              <a:t>“</a:t>
            </a:r>
            <a:r>
              <a:rPr lang="zh-CN" altLang="en-US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液片</a:t>
            </a:r>
            <a:r>
              <a:rPr lang="zh-CN" altLang="en-US" sz="3200" b="1">
                <a:solidFill>
                  <a:schemeClr val="accent2"/>
                </a:solidFill>
                <a:ea typeface="华文新魏" panose="02010800040101010101" pitchFamily="2" charset="-122"/>
              </a:rPr>
              <a:t>”</a:t>
            </a:r>
            <a:r>
              <a:rPr lang="zh-CN" altLang="en-US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也是静止的。说明</a:t>
            </a:r>
            <a:r>
              <a:rPr lang="zh-CN" altLang="en-US" sz="3200" b="1">
                <a:solidFill>
                  <a:schemeClr val="accent2"/>
                </a:solidFill>
                <a:ea typeface="华文新魏" panose="02010800040101010101" pitchFamily="2" charset="-122"/>
              </a:rPr>
              <a:t>“</a:t>
            </a:r>
            <a:r>
              <a:rPr lang="zh-CN" altLang="en-US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液片两个侧面受到的压力</a:t>
            </a:r>
            <a:r>
              <a:rPr lang="zh-CN" altLang="en-US" sz="3200" b="1" u="sng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</a:t>
            </a:r>
            <a:r>
              <a:rPr lang="zh-CN" altLang="en-US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，压强也</a:t>
            </a:r>
            <a:r>
              <a:rPr lang="zh-CN" altLang="en-US" sz="3200" b="1" u="sng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</a:t>
            </a:r>
            <a:r>
              <a:rPr lang="zh-CN" altLang="en-US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3200" b="1">
              <a:solidFill>
                <a:schemeClr val="accent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23850" y="5300663"/>
            <a:ext cx="849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ea typeface="华文新魏" panose="02010800040101010101" pitchFamily="2" charset="-122"/>
              </a:rPr>
              <a:t>根据液体的压强公式，你能否说明左右两管中液体的液面高度必定相同？</a:t>
            </a:r>
            <a:endParaRPr lang="zh-CN" altLang="en-US" sz="3200" b="1">
              <a:solidFill>
                <a:schemeClr val="accent2"/>
              </a:solidFill>
              <a:ea typeface="华文新魏" panose="02010800040101010101" pitchFamily="2" charset="-122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2988469" y="692150"/>
            <a:ext cx="59039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ea typeface="华文新魏" panose="02010800040101010101" pitchFamily="2" charset="-122"/>
              </a:rPr>
              <a:t>为什么连通器内的液面总是相平的？</a:t>
            </a:r>
            <a:endParaRPr lang="zh-CN" altLang="en-US" sz="3600" b="1">
              <a:solidFill>
                <a:schemeClr val="accent2"/>
              </a:solidFill>
              <a:ea typeface="华文新魏" panose="02010800040101010101" pitchFamily="2" charset="-122"/>
            </a:endParaRPr>
          </a:p>
        </p:txBody>
      </p:sp>
      <p:pic>
        <p:nvPicPr>
          <p:cNvPr id="56332" name="Picture 12" descr="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D9DE"/>
              </a:clrFrom>
              <a:clrTo>
                <a:srgbClr val="DAD9DE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 bwMode="auto">
          <a:xfrm>
            <a:off x="323850" y="692150"/>
            <a:ext cx="28082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946900" y="4095115"/>
            <a:ext cx="1944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a typeface="华文新魏" panose="02010800040101010101" pitchFamily="2" charset="-122"/>
              </a:rPr>
              <a:t>大小相等</a:t>
            </a:r>
            <a:endParaRPr lang="zh-CN" altLang="en-US" sz="3200" b="1">
              <a:solidFill>
                <a:srgbClr val="FF3300"/>
              </a:solidFill>
              <a:ea typeface="华文新魏" panose="02010800040101010101" pitchFamily="2" charset="-122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4243070" y="4674870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a typeface="华文新魏" panose="02010800040101010101" pitchFamily="2" charset="-122"/>
              </a:rPr>
              <a:t>大小相等</a:t>
            </a:r>
            <a:endParaRPr lang="zh-CN" altLang="en-US" sz="3200" b="1">
              <a:solidFill>
                <a:srgbClr val="FF3300"/>
              </a:solidFill>
              <a:ea typeface="华文新魏" panose="02010800040101010101" pitchFamily="2" charset="-122"/>
            </a:endParaRP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1258888" y="4365625"/>
            <a:ext cx="504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1763713" y="4365625"/>
            <a:ext cx="504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5292725" y="5805488"/>
            <a:ext cx="3382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a typeface="华文新魏" panose="02010800040101010101" pitchFamily="2" charset="-122"/>
              </a:rPr>
              <a:t>必须是同种液体</a:t>
            </a:r>
            <a:endParaRPr lang="zh-CN" altLang="en-US" sz="3200" b="1">
              <a:solidFill>
                <a:srgbClr val="FF3300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8" grpId="0"/>
      <p:bldP spid="56329" grpId="0"/>
      <p:bldP spid="56333" grpId="0"/>
      <p:bldP spid="56334" grpId="0"/>
      <p:bldP spid="56335" grpId="0"/>
      <p:bldP spid="56337" grpId="0"/>
      <p:bldP spid="563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Picture 8" descr="image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738" y="765175"/>
            <a:ext cx="295116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 descr="image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850" y="765175"/>
            <a:ext cx="34559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468313" y="4292600"/>
            <a:ext cx="835183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用手堵住连通器的一个容器口，向另外容器中里倒水。水静止时，各容器中水面并不相平。</a:t>
            </a:r>
            <a:endParaRPr lang="zh-CN" altLang="en-US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几个容器的底部虽然相通，也不能叫连通器．只有当移开手指，水静止时，各容器中水面才能相平． </a:t>
            </a:r>
            <a:endParaRPr lang="zh-CN" altLang="en-US" sz="28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05150" y="184150"/>
            <a:ext cx="3730625" cy="769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连通器的应用</a:t>
            </a:r>
            <a:endParaRPr lang="zh-CN" altLang="en-US" sz="4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13317" name="Picture 5" descr="T8-12-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54238" y="1073150"/>
            <a:ext cx="5327650" cy="4044950"/>
          </a:xfrm>
          <a:prstGeom prst="rect">
            <a:avLst/>
          </a:prstGeom>
          <a:noFill/>
          <a:ln w="47625">
            <a:pattFill prst="pct30">
              <a:fgClr>
                <a:schemeClr val="tx1"/>
              </a:fgClr>
              <a:bgClr>
                <a:srgbClr val="FFFFFF"/>
              </a:bgClr>
            </a:pattFill>
            <a:miter lim="800000"/>
          </a:ln>
          <a:effectLst>
            <a:outerShdw dist="253046" dir="20548466" algn="ctr" rotWithShape="0">
              <a:schemeClr val="bg2">
                <a:alpha val="50000"/>
              </a:schemeClr>
            </a:outerShdw>
          </a:effectLst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1116013" y="2205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b="1">
              <a:solidFill>
                <a:srgbClr val="FFFF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16150" y="1601788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洗手池</a:t>
            </a:r>
            <a:endParaRPr lang="zh-CN" altLang="en-US" sz="28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808038" y="5018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b="1">
              <a:solidFill>
                <a:srgbClr val="FFFF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6619875" y="3522663"/>
            <a:ext cx="0" cy="9366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705600" y="2757488"/>
            <a:ext cx="6159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连接下水道</a:t>
            </a:r>
            <a:endParaRPr lang="zh-CN" altLang="en-US" sz="28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394200" y="4402138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回水弯</a:t>
            </a:r>
            <a:endParaRPr lang="zh-CN" altLang="en-US" sz="28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379788" y="2801938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下水管</a:t>
            </a:r>
            <a:endParaRPr lang="zh-CN" altLang="en-US" sz="28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971550" y="5295900"/>
            <a:ext cx="7334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回水弯是一个最简单的连通器，每次使用后会积存一些水，将下水道与室内隔开，防止异味进入室内。</a:t>
            </a:r>
            <a:endParaRPr lang="zh-CN" altLang="en-US" sz="28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439" y="1695450"/>
            <a:ext cx="861774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CN" altLang="en-US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交流讨论</a:t>
            </a:r>
            <a:endParaRPr lang="zh-CN" altLang="en-US" sz="4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0" grpId="0"/>
      <p:bldP spid="13322" grpId="0"/>
      <p:bldP spid="13324" grpId="0"/>
      <p:bldP spid="13325" grpId="0"/>
      <p:bldP spid="13326" grpId="0"/>
      <p:bldP spid="133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3194050" y="450850"/>
            <a:ext cx="314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牲畜自动饮水机</a:t>
            </a:r>
            <a:endParaRPr lang="zh-CN" altLang="en-US" sz="32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2406191" y="1093314"/>
            <a:ext cx="4845050" cy="3467100"/>
            <a:chOff x="3240088" y="333375"/>
            <a:chExt cx="5903912" cy="4724400"/>
          </a:xfrm>
        </p:grpSpPr>
        <p:pic>
          <p:nvPicPr>
            <p:cNvPr id="50180" name="Picture 4" descr="T8-12-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240088" y="333375"/>
              <a:ext cx="5903912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1" name="Line 6"/>
            <p:cNvSpPr>
              <a:spLocks noChangeShapeType="1"/>
            </p:cNvSpPr>
            <p:nvPr/>
          </p:nvSpPr>
          <p:spPr bwMode="auto">
            <a:xfrm flipH="1">
              <a:off x="5580063" y="22780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2" name="Text Box 7"/>
            <p:cNvSpPr txBox="1">
              <a:spLocks noChangeArrowheads="1"/>
            </p:cNvSpPr>
            <p:nvPr/>
          </p:nvSpPr>
          <p:spPr bwMode="auto">
            <a:xfrm>
              <a:off x="5200650" y="1708150"/>
              <a:ext cx="6445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浮子</a:t>
              </a:r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0183" name="Line 8"/>
            <p:cNvSpPr>
              <a:spLocks noChangeShapeType="1"/>
            </p:cNvSpPr>
            <p:nvPr/>
          </p:nvSpPr>
          <p:spPr bwMode="auto">
            <a:xfrm flipH="1">
              <a:off x="4643438" y="2278063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4" name="Text Box 9"/>
            <p:cNvSpPr txBox="1">
              <a:spLocks noChangeArrowheads="1"/>
            </p:cNvSpPr>
            <p:nvPr/>
          </p:nvSpPr>
          <p:spPr bwMode="auto">
            <a:xfrm>
              <a:off x="4264025" y="1779588"/>
              <a:ext cx="6445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连杆</a:t>
              </a:r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0185" name="Line 10"/>
            <p:cNvSpPr>
              <a:spLocks noChangeShapeType="1"/>
            </p:cNvSpPr>
            <p:nvPr/>
          </p:nvSpPr>
          <p:spPr bwMode="auto">
            <a:xfrm flipH="1">
              <a:off x="3779838" y="1270000"/>
              <a:ext cx="504825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6" name="Text Box 11"/>
            <p:cNvSpPr txBox="1">
              <a:spLocks noChangeArrowheads="1"/>
            </p:cNvSpPr>
            <p:nvPr/>
          </p:nvSpPr>
          <p:spPr bwMode="auto">
            <a:xfrm>
              <a:off x="4335463" y="987425"/>
              <a:ext cx="6445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塞子</a:t>
              </a:r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0187" name="Line 12"/>
            <p:cNvSpPr>
              <a:spLocks noChangeShapeType="1"/>
            </p:cNvSpPr>
            <p:nvPr/>
          </p:nvSpPr>
          <p:spPr bwMode="auto">
            <a:xfrm flipH="1">
              <a:off x="6804025" y="2349500"/>
              <a:ext cx="0" cy="935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8" name="Text Box 13"/>
            <p:cNvSpPr txBox="1">
              <a:spLocks noChangeArrowheads="1"/>
            </p:cNvSpPr>
            <p:nvPr/>
          </p:nvSpPr>
          <p:spPr bwMode="auto">
            <a:xfrm>
              <a:off x="6585249" y="1484313"/>
              <a:ext cx="461665" cy="977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饮水槽</a:t>
              </a:r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0189" name="Text Box 14"/>
            <p:cNvSpPr txBox="1">
              <a:spLocks noChangeArrowheads="1"/>
            </p:cNvSpPr>
            <p:nvPr/>
          </p:nvSpPr>
          <p:spPr bwMode="auto">
            <a:xfrm>
              <a:off x="3255963" y="338138"/>
              <a:ext cx="6445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水管</a:t>
              </a:r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75792" y="4629150"/>
            <a:ext cx="7600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据连通器原理，左侧水槽中的水面会随着饮水槽中的水位下降而下降，浮子随之下降，连杆另一端的塞子被顶起，水管中的水流入左侧水槽，然后通过底部进入饮水槽，当水位足够高时，随着浮子上浮，连杆向下拉动塞子，阻断水流</a:t>
            </a:r>
            <a:r>
              <a:rPr lang="zh-CN" altLang="en-US" sz="2400" b="1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24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2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6050" y="1339850"/>
            <a:ext cx="63119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3416300" y="539750"/>
            <a:ext cx="231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锅炉水位计</a:t>
            </a:r>
            <a:endParaRPr lang="zh-CN" altLang="en-US" sz="32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455930" y="2258060"/>
          <a:ext cx="3950970" cy="32880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位图图像" r:id="rId2" imgW="3867150" imgH="2209800" progId="Paint.Picture">
                  <p:embed/>
                </p:oleObj>
              </mc:Choice>
              <mc:Fallback>
                <p:oleObj name="位图图像" r:id="rId2" imgW="3867150" imgH="2209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5930" y="2258060"/>
                        <a:ext cx="3950970" cy="3288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4639945" y="2257425"/>
          <a:ext cx="3980815" cy="328866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位图图像" r:id="rId4" imgW="3324225" imgH="2409825" progId="Paint.Picture">
                  <p:embed/>
                </p:oleObj>
              </mc:Choice>
              <mc:Fallback>
                <p:oleObj name="位图图像" r:id="rId4" imgW="3324225" imgH="24098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733"/>
                      <a:stretch>
                        <a:fillRect/>
                      </a:stretch>
                    </p:blipFill>
                    <p:spPr>
                      <a:xfrm>
                        <a:off x="4639945" y="2257425"/>
                        <a:ext cx="3980815" cy="3288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95301" y="1704976"/>
            <a:ext cx="1677104" cy="4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船闸</a:t>
            </a:r>
            <a:endParaRPr lang="zh-CN" altLang="en-US" sz="240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6968" y="1068082"/>
            <a:ext cx="1661160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五、连通器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526415" y="2200910"/>
          <a:ext cx="3664585" cy="31095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位图图像" r:id="rId2" imgW="3867150" imgH="2209800" progId="Paint.Picture">
                  <p:embed/>
                </p:oleObj>
              </mc:Choice>
              <mc:Fallback>
                <p:oleObj name="位图图像" r:id="rId2" imgW="3867150" imgH="2209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6415" y="2200910"/>
                        <a:ext cx="3664585" cy="3109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200910"/>
            <a:ext cx="4756785" cy="3086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6968" y="1068082"/>
            <a:ext cx="1661160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五、连通器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95300" y="1822677"/>
            <a:ext cx="8039100" cy="152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1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某村计划修建一条水渠，水渠必须高出地面</a:t>
            </a:r>
            <a:r>
              <a:rPr lang="en-US" altLang="zh-CN" sz="21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1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米，才能把水送到远处的一块地势比较高的田地里，可是这条水渠又必须横穿一条公路。请你帮助想个办法，怎样才能使水既能穿过公路，又不影响交通呢？</a:t>
            </a:r>
            <a:endParaRPr lang="zh-CN" altLang="en-US" sz="21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4518" name="Group 6"/>
          <p:cNvGrpSpPr/>
          <p:nvPr/>
        </p:nvGrpSpPr>
        <p:grpSpPr>
          <a:xfrm>
            <a:off x="3312885" y="3609527"/>
            <a:ext cx="2517814" cy="1495404"/>
            <a:chOff x="-117" y="2160"/>
            <a:chExt cx="3130" cy="1819"/>
          </a:xfrm>
        </p:grpSpPr>
        <p:pic>
          <p:nvPicPr>
            <p:cNvPr id="64519" name="连通器的应用－过路涵洞.avi">
              <a:hlinkClick action="ppaction://media"/>
            </p:cNvPr>
            <p:cNvPicPr>
              <a:picLocks noRot="1" noChangeAspect="1" noChangeArrowheads="1"/>
            </p:cNvPicPr>
            <p:nvPr>
              <a:videoFile r:link="rId3"/>
              <p:extLst>
                <p:ext uri="{DAA4B4D4-6D71-4841-9C94-3DE7FCFB9230}">
                  <p14:media xmlns:p14="http://schemas.microsoft.com/office/powerpoint/2010/main" r:link="rId4"/>
                </p:ext>
              </p:extLst>
            </p:nvPr>
          </p:nvPicPr>
          <p:blipFill>
            <a:blip r:embed="rId2">
              <a:lum bright="3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7" b="19098"/>
            <a:stretch>
              <a:fillRect/>
            </a:stretch>
          </p:blipFill>
          <p:spPr bwMode="auto">
            <a:xfrm>
              <a:off x="-117" y="2205"/>
              <a:ext cx="3130" cy="1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1014" y="2160"/>
              <a:ext cx="1743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zh-CN" altLang="en-US" sz="2400" kern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过路涵洞</a:t>
              </a:r>
              <a:endParaRPr kumimoji="1" lang="zh-CN" altLang="en-US" sz="24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76968" y="1068082"/>
            <a:ext cx="1661160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五、连通器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4521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2471400" y="111506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280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一端蒙橡皮膜的玻璃筒，插入水中，如图所示，在逐渐下插的过程中，橡皮膜将 </a:t>
            </a:r>
            <a:r>
              <a:rPr lang="en-US" altLang="zh-CN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     )</a:t>
            </a:r>
            <a:endParaRPr lang="en-US" altLang="zh-CN" sz="3600" b="1">
              <a:solidFill>
                <a:schemeClr val="accent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．逐渐下凸</a:t>
            </a:r>
            <a:endParaRPr lang="zh-CN" altLang="en-US" sz="3600" b="1">
              <a:solidFill>
                <a:schemeClr val="accent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．逐渐上凸</a:t>
            </a:r>
            <a:endParaRPr lang="zh-CN" altLang="en-US" sz="3600" b="1">
              <a:solidFill>
                <a:schemeClr val="accent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lang="zh-CN" altLang="en-US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．保持不变</a:t>
            </a:r>
            <a:endParaRPr lang="zh-CN" altLang="en-US" sz="3600" b="1">
              <a:solidFill>
                <a:schemeClr val="accent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</a:t>
            </a:r>
            <a:r>
              <a:rPr lang="zh-CN" altLang="en-US" sz="36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．不好判断． </a:t>
            </a:r>
            <a:endParaRPr lang="zh-CN" altLang="en-US" sz="3600" b="1">
              <a:solidFill>
                <a:schemeClr val="accent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3795" name="Picture 6" descr="200603121504354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1275" y="1557338"/>
            <a:ext cx="25971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259632" y="1989138"/>
            <a:ext cx="47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598863" y="4292600"/>
            <a:ext cx="55451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分析</a:t>
            </a:r>
            <a:r>
              <a:rPr lang="en-US" altLang="zh-CN" sz="280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zh-CN" altLang="en-US" sz="280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由于液体内部各方向都有压强，玻璃筒插入水中时，下端橡皮膜应受到向上的压强作用，而且越向下时，压强越大．</a:t>
            </a:r>
            <a:endParaRPr lang="zh-CN" altLang="en-US" sz="2800">
              <a:solidFill>
                <a:schemeClr val="accent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798" name="WordArt 9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课堂练习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604250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0000CC"/>
                </a:solidFill>
              </a:rPr>
              <a:t>    2.</a:t>
            </a:r>
            <a:r>
              <a:rPr lang="zh-CN" altLang="en-US" sz="3600" b="1" smtClean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杯子中装有</a:t>
            </a:r>
            <a:r>
              <a:rPr lang="en-US" altLang="zh-CN" sz="3600" b="1" smtClean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120g</a:t>
            </a:r>
            <a:r>
              <a:rPr lang="zh-CN" altLang="en-US" sz="3600" b="1" smtClean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水，水深</a:t>
            </a:r>
            <a:r>
              <a:rPr lang="en-US" altLang="zh-CN" sz="3600" b="1" smtClean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10cm</a:t>
            </a:r>
            <a:r>
              <a:rPr lang="zh-CN" altLang="en-US" sz="3600" b="1" smtClean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，当杯子底面积为</a:t>
            </a:r>
            <a:r>
              <a:rPr lang="en-US" altLang="zh-CN" sz="3600" b="1" smtClean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10cm</a:t>
            </a:r>
            <a:r>
              <a:rPr lang="en-US" altLang="zh-CN" sz="3600" b="1" baseline="30000" smtClean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600" b="1" smtClean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时，杯子底受到压强为多少？杯子底受到压力为多少？</a:t>
            </a:r>
            <a:r>
              <a:rPr lang="zh-CN" altLang="en-US" sz="3600" b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3600" b="1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468313" y="2778125"/>
            <a:ext cx="81724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解：</a:t>
            </a:r>
            <a:r>
              <a:rPr lang="en-US" altLang="zh-CN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en-US" altLang="zh-CN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ρ</a:t>
            </a:r>
            <a:r>
              <a:rPr lang="zh-CN" altLang="en-US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液</a:t>
            </a:r>
            <a:r>
              <a:rPr lang="en-US" altLang="zh-CN" sz="3600" b="1" i="1" err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gh</a:t>
            </a:r>
            <a:r>
              <a:rPr lang="zh-CN" altLang="en-US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深</a:t>
            </a:r>
            <a:endParaRPr lang="zh-CN" altLang="en-US" sz="3600" b="1" baseline="-25000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　　  </a:t>
            </a:r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en-US" altLang="zh-CN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ρ</a:t>
            </a:r>
            <a:r>
              <a:rPr lang="zh-CN" altLang="en-US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</a:t>
            </a:r>
            <a:r>
              <a:rPr lang="en-US" altLang="zh-CN" sz="3600" b="1" i="1" err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gh</a:t>
            </a:r>
            <a:r>
              <a:rPr lang="zh-CN" altLang="en-US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深 </a:t>
            </a:r>
            <a:endParaRPr lang="zh-CN" altLang="en-US" sz="3600" b="1" baseline="-25000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</a:t>
            </a:r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=1.0×10</a:t>
            </a:r>
            <a:r>
              <a:rPr lang="en-US" altLang="zh-CN" sz="3600" b="1" baseline="30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kg/m</a:t>
            </a:r>
            <a:r>
              <a:rPr lang="en-US" altLang="zh-CN" sz="3600" b="1" baseline="30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×10N/kg×0.1m</a:t>
            </a:r>
            <a:endParaRPr lang="en-US" altLang="zh-CN" sz="3600" b="1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=1000Pa</a:t>
            </a:r>
            <a:endParaRPr lang="en-US" altLang="zh-CN" sz="3600" b="1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3600" b="1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  <a:r>
              <a:rPr lang="en-US" altLang="zh-CN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en-US" altLang="zh-CN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PS</a:t>
            </a:r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=1000Pa×10</a:t>
            </a:r>
            <a:r>
              <a:rPr lang="en-US" altLang="zh-CN" sz="3600" b="1" baseline="30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-4</a:t>
            </a:r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</a:t>
            </a:r>
            <a:r>
              <a:rPr lang="en-US" altLang="zh-CN" sz="3600" b="1" baseline="30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=1N</a:t>
            </a:r>
            <a:r>
              <a:rPr lang="en-US" altLang="zh-CN" sz="3600" b="1">
                <a:solidFill>
                  <a:schemeClr val="fol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3600" b="1">
              <a:solidFill>
                <a:schemeClr val="folHlin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5661025"/>
            <a:ext cx="8135937" cy="538163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EEAFF"/>
                    </a:gs>
                    <a:gs pos="35001">
                      <a:srgbClr val="BBEFFF"/>
                    </a:gs>
                    <a:gs pos="100000">
                      <a:srgbClr val="E4F9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液体由于具有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流动性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，因而对容器的侧壁有压强。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8" descr="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71750" y="2184400"/>
            <a:ext cx="3376613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3" y="1341438"/>
            <a:ext cx="4248150" cy="528637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BE86"/>
                    </a:gs>
                    <a:gs pos="35001">
                      <a:srgbClr val="FFD0AA"/>
                    </a:gs>
                    <a:gs pos="100000">
                      <a:srgbClr val="FFEBDB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924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侧面的薄膜为什么突出？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928670"/>
            <a:ext cx="108234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842" name="Group 9"/>
          <p:cNvGrpSpPr/>
          <p:nvPr/>
        </p:nvGrpSpPr>
        <p:grpSpPr>
          <a:xfrm>
            <a:off x="932180" y="1025525"/>
            <a:ext cx="6754495" cy="3657600"/>
            <a:chOff x="136" y="618"/>
            <a:chExt cx="4967" cy="3311"/>
          </a:xfrm>
        </p:grpSpPr>
        <p:grpSp>
          <p:nvGrpSpPr>
            <p:cNvPr id="35844" name="Group 6"/>
            <p:cNvGrpSpPr/>
            <p:nvPr/>
          </p:nvGrpSpPr>
          <p:grpSpPr>
            <a:xfrm>
              <a:off x="385" y="618"/>
              <a:ext cx="4718" cy="3311"/>
              <a:chOff x="431" y="845"/>
              <a:chExt cx="4445" cy="2812"/>
            </a:xfrm>
          </p:grpSpPr>
          <p:pic>
            <p:nvPicPr>
              <p:cNvPr id="3584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-36000" contrast="54000"/>
              </a:blip>
              <a:srcRect r="1012" b="154"/>
              <a:stretch>
                <a:fillRect/>
              </a:stretch>
            </p:blipFill>
            <p:spPr bwMode="auto">
              <a:xfrm>
                <a:off x="476" y="845"/>
                <a:ext cx="4400" cy="2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47" name="Rectangle 5"/>
              <p:cNvSpPr>
                <a:spLocks noChangeArrowheads="1"/>
              </p:cNvSpPr>
              <p:nvPr/>
            </p:nvSpPr>
            <p:spPr bwMode="auto">
              <a:xfrm>
                <a:off x="431" y="890"/>
                <a:ext cx="362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5845" name="Text Box 8"/>
            <p:cNvSpPr txBox="1">
              <a:spLocks noChangeArrowheads="1"/>
            </p:cNvSpPr>
            <p:nvPr/>
          </p:nvSpPr>
          <p:spPr bwMode="auto">
            <a:xfrm>
              <a:off x="136" y="709"/>
              <a:ext cx="9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zh-CN" sz="2800" b="1"/>
            </a:p>
          </p:txBody>
        </p:sp>
      </p:grp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059623" y="4921568"/>
            <a:ext cx="3455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lang="en-US" altLang="zh-CN" sz="40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lang="en-US" altLang="zh-CN" sz="40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&gt;</a:t>
            </a:r>
            <a:r>
              <a:rPr lang="en-US" altLang="zh-CN" sz="40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lang="en-US" altLang="zh-CN" sz="40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en-US" altLang="zh-CN" sz="40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&gt;</a:t>
            </a:r>
            <a:r>
              <a:rPr lang="en-US" altLang="zh-CN" sz="40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lang="en-US" altLang="zh-CN" sz="40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endParaRPr lang="en-US" altLang="zh-CN" sz="4000" b="1" baseline="-25000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2819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kumimoji="1" lang="zh-CN" altLang="en-US" sz="36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比较下面三个底面积相等的容器中水对容器底部的压强 </a:t>
            </a:r>
            <a:r>
              <a:rPr kumimoji="1" lang="en-US" altLang="zh-CN" sz="3600" b="1" i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P </a:t>
            </a:r>
            <a:r>
              <a:rPr kumimoji="1" lang="zh-CN" altLang="en-US" sz="36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的大小关系以及容器对桌面的压力 </a:t>
            </a:r>
            <a:r>
              <a:rPr kumimoji="1" lang="en-US" altLang="zh-CN" sz="3600" b="1" i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F  </a:t>
            </a:r>
            <a:r>
              <a:rPr kumimoji="1" lang="zh-CN" altLang="en-US" sz="36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的大小关系（不计容器自重，三个容器中的水面相平）</a:t>
            </a:r>
            <a:endParaRPr kumimoji="1" lang="zh-CN" altLang="en-US" sz="3600" b="1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6867" name="Group 28"/>
          <p:cNvGrpSpPr/>
          <p:nvPr/>
        </p:nvGrpSpPr>
        <p:grpSpPr>
          <a:xfrm>
            <a:off x="1187450" y="2971800"/>
            <a:ext cx="6705600" cy="2230438"/>
            <a:chOff x="748" y="1872"/>
            <a:chExt cx="4224" cy="1405"/>
          </a:xfrm>
        </p:grpSpPr>
        <p:sp>
          <p:nvSpPr>
            <p:cNvPr id="36870" name="Text Box 3"/>
            <p:cNvSpPr txBox="1">
              <a:spLocks noChangeArrowheads="1"/>
            </p:cNvSpPr>
            <p:nvPr/>
          </p:nvSpPr>
          <p:spPr bwMode="auto">
            <a:xfrm>
              <a:off x="1111" y="1872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A</a:t>
              </a:r>
              <a:endPara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71" name="Text Box 4"/>
            <p:cNvSpPr txBox="1">
              <a:spLocks noChangeArrowheads="1"/>
            </p:cNvSpPr>
            <p:nvPr/>
          </p:nvSpPr>
          <p:spPr bwMode="auto">
            <a:xfrm>
              <a:off x="2608" y="187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B</a:t>
              </a:r>
              <a:endPara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4332" y="188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  <a:endPara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6873" name="Group 6"/>
            <p:cNvGrpSpPr/>
            <p:nvPr/>
          </p:nvGrpSpPr>
          <p:grpSpPr>
            <a:xfrm>
              <a:off x="748" y="1933"/>
              <a:ext cx="4224" cy="1344"/>
              <a:chOff x="1200" y="1632"/>
              <a:chExt cx="4224" cy="1344"/>
            </a:xfrm>
          </p:grpSpPr>
          <p:grpSp>
            <p:nvGrpSpPr>
              <p:cNvPr id="36874" name="Group 7"/>
              <p:cNvGrpSpPr/>
              <p:nvPr/>
            </p:nvGrpSpPr>
            <p:grpSpPr>
              <a:xfrm>
                <a:off x="1200" y="1632"/>
                <a:ext cx="4224" cy="1344"/>
                <a:chOff x="1200" y="1632"/>
                <a:chExt cx="4224" cy="1344"/>
              </a:xfrm>
            </p:grpSpPr>
            <p:sp>
              <p:nvSpPr>
                <p:cNvPr id="36883" name="Line 8"/>
                <p:cNvSpPr>
                  <a:spLocks noChangeShapeType="1"/>
                </p:cNvSpPr>
                <p:nvPr/>
              </p:nvSpPr>
              <p:spPr bwMode="auto">
                <a:xfrm>
                  <a:off x="1200" y="1632"/>
                  <a:ext cx="288" cy="864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6884" name="Rectangle 9"/>
                <p:cNvSpPr>
                  <a:spLocks noChangeArrowheads="1"/>
                </p:cNvSpPr>
                <p:nvPr/>
              </p:nvSpPr>
              <p:spPr bwMode="auto">
                <a:xfrm>
                  <a:off x="1248" y="2496"/>
                  <a:ext cx="4176" cy="96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5" name="Rectangle 10"/>
                <p:cNvSpPr>
                  <a:spLocks noChangeArrowheads="1"/>
                </p:cNvSpPr>
                <p:nvPr/>
              </p:nvSpPr>
              <p:spPr bwMode="auto">
                <a:xfrm>
                  <a:off x="1680" y="2592"/>
                  <a:ext cx="48" cy="384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6" name="Rectangle 11"/>
                <p:cNvSpPr>
                  <a:spLocks noChangeArrowheads="1"/>
                </p:cNvSpPr>
                <p:nvPr/>
              </p:nvSpPr>
              <p:spPr bwMode="auto">
                <a:xfrm>
                  <a:off x="4800" y="2592"/>
                  <a:ext cx="48" cy="384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872" y="1632"/>
                  <a:ext cx="192" cy="864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688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928" y="1632"/>
                  <a:ext cx="0" cy="864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688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408" y="1632"/>
                  <a:ext cx="0" cy="864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689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512" y="1680"/>
                  <a:ext cx="96" cy="81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6891" name="Line 16"/>
                <p:cNvSpPr>
                  <a:spLocks noChangeShapeType="1"/>
                </p:cNvSpPr>
                <p:nvPr/>
              </p:nvSpPr>
              <p:spPr bwMode="auto">
                <a:xfrm>
                  <a:off x="4752" y="1680"/>
                  <a:ext cx="144" cy="81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6892" name="Line 17"/>
                <p:cNvSpPr>
                  <a:spLocks noChangeShapeType="1"/>
                </p:cNvSpPr>
                <p:nvPr/>
              </p:nvSpPr>
              <p:spPr bwMode="auto">
                <a:xfrm>
                  <a:off x="1248" y="1824"/>
                  <a:ext cx="816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6893" name="Line 18"/>
                <p:cNvSpPr>
                  <a:spLocks noChangeShapeType="1"/>
                </p:cNvSpPr>
                <p:nvPr/>
              </p:nvSpPr>
              <p:spPr bwMode="auto">
                <a:xfrm>
                  <a:off x="2928" y="1824"/>
                  <a:ext cx="480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6894" name="Line 19"/>
                <p:cNvSpPr>
                  <a:spLocks noChangeShapeType="1"/>
                </p:cNvSpPr>
                <p:nvPr/>
              </p:nvSpPr>
              <p:spPr bwMode="auto">
                <a:xfrm>
                  <a:off x="4608" y="1824"/>
                  <a:ext cx="144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36875" name="Line 20"/>
              <p:cNvSpPr>
                <a:spLocks noChangeShapeType="1"/>
              </p:cNvSpPr>
              <p:nvPr/>
            </p:nvSpPr>
            <p:spPr bwMode="auto">
              <a:xfrm>
                <a:off x="1488" y="201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6876" name="Line 21"/>
              <p:cNvSpPr>
                <a:spLocks noChangeShapeType="1"/>
              </p:cNvSpPr>
              <p:nvPr/>
            </p:nvSpPr>
            <p:spPr bwMode="auto">
              <a:xfrm>
                <a:off x="1632" y="2256"/>
                <a:ext cx="9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6877" name="Line 22"/>
              <p:cNvSpPr>
                <a:spLocks noChangeShapeType="1"/>
              </p:cNvSpPr>
              <p:nvPr/>
            </p:nvSpPr>
            <p:spPr bwMode="auto">
              <a:xfrm>
                <a:off x="3024" y="1968"/>
                <a:ext cx="9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6878" name="Line 23"/>
              <p:cNvSpPr>
                <a:spLocks noChangeShapeType="1"/>
              </p:cNvSpPr>
              <p:nvPr/>
            </p:nvSpPr>
            <p:spPr bwMode="auto">
              <a:xfrm>
                <a:off x="3120" y="2160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6879" name="Line 24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6880" name="Line 25"/>
              <p:cNvSpPr>
                <a:spLocks noChangeShapeType="1"/>
              </p:cNvSpPr>
              <p:nvPr/>
            </p:nvSpPr>
            <p:spPr bwMode="auto">
              <a:xfrm>
                <a:off x="4656" y="1968"/>
                <a:ext cx="9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6881" name="Line 26"/>
              <p:cNvSpPr>
                <a:spLocks noChangeShapeType="1"/>
              </p:cNvSpPr>
              <p:nvPr/>
            </p:nvSpPr>
            <p:spPr bwMode="auto">
              <a:xfrm>
                <a:off x="4656" y="2160"/>
                <a:ext cx="9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6882" name="Line 27"/>
              <p:cNvSpPr>
                <a:spLocks noChangeShapeType="1"/>
              </p:cNvSpPr>
              <p:nvPr/>
            </p:nvSpPr>
            <p:spPr bwMode="auto">
              <a:xfrm>
                <a:off x="4608" y="2400"/>
                <a:ext cx="19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900113" y="5229225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kumimoji="1" lang="en-US" altLang="zh-CN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kumimoji="1"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kumimoji="1" lang="en-US" altLang="zh-CN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kumimoji="1" lang="en-US" altLang="zh-CN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kumimoji="1" lang="en-US" altLang="zh-CN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kumimoji="1" lang="en-US" altLang="zh-CN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kumimoji="1" lang="en-US" altLang="zh-CN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kumimoji="1" lang="zh-CN" altLang="en-US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kumimoji="1" lang="zh-CN" altLang="en-US" sz="3600" b="1" baseline="-25000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3779838" y="5235575"/>
            <a:ext cx="3744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Ｆ</a:t>
            </a:r>
            <a:r>
              <a:rPr kumimoji="1" lang="en-US" altLang="zh-CN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kumimoji="1" lang="zh-CN" altLang="en-US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＞</a:t>
            </a:r>
            <a:r>
              <a:rPr kumimoji="1" lang="zh-CN" altLang="en-US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Ｆ</a:t>
            </a:r>
            <a:r>
              <a:rPr kumimoji="1" lang="en-US" altLang="zh-CN" sz="3600" b="1" baseline="-2500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kumimoji="1" lang="zh-CN" altLang="en-US" sz="3600" b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＞</a:t>
            </a:r>
            <a:r>
              <a:rPr kumimoji="1" lang="zh-CN" altLang="en-US" sz="3600" b="1" i="1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Ｆ</a:t>
            </a:r>
            <a:r>
              <a:rPr kumimoji="1" lang="en-US" altLang="zh-CN" sz="3600" b="1" baseline="-25000" smtClean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 </a:t>
            </a:r>
            <a:r>
              <a:rPr kumimoji="1" lang="zh-CN" altLang="en-US" sz="3600" b="1" baseline="-25000" smtClean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kumimoji="1" lang="zh-CN" altLang="en-US" sz="3600" b="1" baseline="-25000">
              <a:solidFill>
                <a:srgbClr val="FF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1" grpId="0"/>
      <p:bldP spid="850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335280" y="861060"/>
            <a:ext cx="85585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1050" b="0">
                <a:solidFill>
                  <a:srgbClr val="000000"/>
                </a:solidFill>
                <a:latin typeface="Times New Roman" panose="02020603050405020304" pitchFamily="18" charset="0"/>
                <a:cs typeface="方正书宋_GBK" charset="0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方正书宋_GBK" charset="0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如图所示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甲、乙、丙三个相同的圆柱形容器中分别盛有密度不同的液体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放在水平桌面上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已知在液体内部同一水平面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、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、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三点处液体的压强相等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ea typeface="宋体" panose="02010600030101010101" pitchFamily="2" charset="-122"/>
              </a:rPr>
              <a:t>则各容器中液体的密度大小、液体对容器底部压强的大小排列顺序都正确的是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方正书宋_GBK" charset="0"/>
              </a:rPr>
              <a:t> 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)</a:t>
            </a:r>
            <a:endParaRPr lang="zh-CN" altLang="en-US" sz="240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90345" y="2563495"/>
            <a:ext cx="4851400" cy="190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261745" y="4465955"/>
            <a:ext cx="4595495" cy="189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105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105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
</a:t>
            </a:r>
            <a:endParaRPr lang="en-US" sz="105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 algn="ctr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甲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乙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甲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乙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甲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乙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甲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乙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甲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乙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甲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乙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甲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乙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Microsoft Yi Baiti" panose="03000500000000000000" charset="0"/>
              </a:rPr>
              <a:t>ρ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丙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甲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乙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&lt;p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丙</a:t>
            </a:r>
            <a:r>
              <a:rPr lang="zh-CN" sz="2400" b="0" baseline="-25000">
                <a:solidFill>
                  <a:srgbClr val="000000"/>
                </a:solidFill>
                <a:ea typeface="宋体" panose="02010600030101010101" pitchFamily="2" charset="-122"/>
              </a:rPr>
              <a:t>
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341745" y="2030730"/>
            <a:ext cx="3663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C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660400" y="895350"/>
            <a:ext cx="90281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结论</a:t>
            </a:r>
            <a:endParaRPr lang="zh-CN" altLang="en-US" sz="2800" b="1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38300" y="1695450"/>
            <a:ext cx="504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B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液体对容器底部和侧壁有压强。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4" descr="8-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82900" y="2495550"/>
            <a:ext cx="30178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60400" y="895350"/>
            <a:ext cx="126188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小资料</a:t>
            </a:r>
            <a:endParaRPr lang="zh-CN" altLang="en-US" sz="2800" b="1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60800" y="1295400"/>
            <a:ext cx="157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7964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压强计</a:t>
            </a:r>
            <a:endParaRPr lang="en-US" altLang="zh-CN" sz="36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4" descr="http://www.homejoin.com.tw/New_Folder2/e1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63" y="2143125"/>
            <a:ext cx="2220912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files.teacher.com.cn/XueKe/Notice/22196e24-39de-4c80-aff4-7f2673eea790_%CE%A2%D0%A1%D1%B9%C7%BF%BC%C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14688" y="2143125"/>
            <a:ext cx="2500312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2786063" y="2071688"/>
            <a:ext cx="1214437" cy="428625"/>
          </a:xfrm>
          <a:prstGeom prst="wedgeRectCallout">
            <a:avLst>
              <a:gd name="adj1" fmla="val 68579"/>
              <a:gd name="adj2" fmla="val 95833"/>
            </a:avLst>
          </a:prstGeom>
          <a:solidFill>
            <a:srgbClr val="00B050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7D60A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橡皮管</a:t>
            </a:r>
            <a:endParaRPr lang="zh-CN" altLang="en-US" sz="2400" b="1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标注 6"/>
          <p:cNvSpPr>
            <a:spLocks noChangeArrowheads="1"/>
          </p:cNvSpPr>
          <p:nvPr/>
        </p:nvSpPr>
        <p:spPr bwMode="auto">
          <a:xfrm>
            <a:off x="2714625" y="4214813"/>
            <a:ext cx="1214438" cy="428625"/>
          </a:xfrm>
          <a:prstGeom prst="wedgeRectCallout">
            <a:avLst>
              <a:gd name="adj1" fmla="val 68579"/>
              <a:gd name="adj2" fmla="val 95833"/>
            </a:avLst>
          </a:prstGeom>
          <a:solidFill>
            <a:srgbClr val="00B050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BE4B48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金属盒</a:t>
            </a:r>
            <a:endParaRPr lang="zh-CN" altLang="en-US" sz="2400" b="1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标注 7"/>
          <p:cNvSpPr>
            <a:spLocks noChangeArrowheads="1"/>
          </p:cNvSpPr>
          <p:nvPr/>
        </p:nvSpPr>
        <p:spPr bwMode="auto">
          <a:xfrm>
            <a:off x="3714750" y="5857875"/>
            <a:ext cx="1214438" cy="428625"/>
          </a:xfrm>
          <a:prstGeom prst="wedgeRectCallout">
            <a:avLst>
              <a:gd name="adj1" fmla="val -10245"/>
              <a:gd name="adj2" fmla="val -1941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BACC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橡皮膜</a:t>
            </a:r>
            <a:endParaRPr lang="zh-CN" altLang="en-US" sz="2400" b="1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标注 8"/>
          <p:cNvSpPr>
            <a:spLocks noChangeArrowheads="1"/>
          </p:cNvSpPr>
          <p:nvPr/>
        </p:nvSpPr>
        <p:spPr bwMode="auto">
          <a:xfrm>
            <a:off x="5357813" y="5857875"/>
            <a:ext cx="1214437" cy="428625"/>
          </a:xfrm>
          <a:prstGeom prst="wedgeRectCallout">
            <a:avLst>
              <a:gd name="adj1" fmla="val -65537"/>
              <a:gd name="adj2" fmla="val -197500"/>
            </a:avLst>
          </a:prstGeom>
          <a:solidFill>
            <a:srgbClr val="00B050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7D60A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形管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71595" y="2361521"/>
            <a:ext cx="31432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如果液体内部存在压强，放在液体里的薄膜就会变形，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行管的两侧液面就会产生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高度差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标注 10"/>
          <p:cNvSpPr>
            <a:spLocks noChangeArrowheads="1"/>
          </p:cNvSpPr>
          <p:nvPr/>
        </p:nvSpPr>
        <p:spPr bwMode="auto">
          <a:xfrm>
            <a:off x="1571625" y="5857875"/>
            <a:ext cx="1214438" cy="428625"/>
          </a:xfrm>
          <a:prstGeom prst="wedgeRectCallout">
            <a:avLst>
              <a:gd name="adj1" fmla="val -10245"/>
              <a:gd name="adj2" fmla="val -1941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BACC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探头</a:t>
            </a:r>
            <a:endParaRPr lang="zh-CN" altLang="en-US" sz="2400" b="1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副标题 2"/>
          <p:cNvSpPr txBox="1"/>
          <p:nvPr/>
        </p:nvSpPr>
        <p:spPr bwMode="auto">
          <a:xfrm>
            <a:off x="527050" y="273050"/>
            <a:ext cx="27114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观察与实验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0600" y="1073150"/>
            <a:ext cx="485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7964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探究液体压强与哪些因素有关</a:t>
            </a:r>
            <a:endParaRPr lang="en-US" altLang="zh-CN" sz="28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2" descr="http://www.cceschool.com/fihr2x/_viqxh2/47aaxlex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 bwMode="auto">
          <a:xfrm>
            <a:off x="1144270" y="2828290"/>
            <a:ext cx="6062980" cy="260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3848" y="1596708"/>
            <a:ext cx="8535987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实验步骤一：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保持探头在水中的深度不变，改变探头的方向，看液体内部同一深度各个方向压强的关系。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8125" y="5838190"/>
            <a:ext cx="8667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BE3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同种液体内部同一深度，向各个方向的压强都相等。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11188" y="5421313"/>
            <a:ext cx="8001000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同种液体内部压强，深度越深，压强越大。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692150" y="1087120"/>
            <a:ext cx="776033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B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实验步骤二：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增大探头在水中的深度，看看液体内部的压强与深度有什么关系。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5300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66495" y="2451100"/>
            <a:ext cx="4683760" cy="25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8"/>
          <p:cNvGrpSpPr/>
          <p:nvPr/>
        </p:nvGrpSpPr>
        <p:grpSpPr>
          <a:xfrm>
            <a:off x="4708525" y="2717800"/>
            <a:ext cx="4067175" cy="1914526"/>
            <a:chOff x="2998" y="1616"/>
            <a:chExt cx="2562" cy="1206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150" y="1616"/>
              <a:ext cx="1410" cy="8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9900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4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zh-CN" altLang="en-US" sz="24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：研究点到自由液面的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竖直</a:t>
              </a:r>
              <a:r>
                <a:rPr lang="zh-CN" altLang="en-US" sz="24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距离。</a:t>
              </a:r>
              <a:endPara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303" name="AutoShape 14"/>
            <p:cNvSpPr/>
            <p:nvPr/>
          </p:nvSpPr>
          <p:spPr bwMode="auto">
            <a:xfrm>
              <a:off x="2998" y="2295"/>
              <a:ext cx="199" cy="527"/>
            </a:xfrm>
            <a:prstGeom prst="rightBrace">
              <a:avLst>
                <a:gd name="adj1" fmla="val 2873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304" name="Line 17"/>
            <p:cNvSpPr>
              <a:spLocks noChangeShapeType="1"/>
            </p:cNvSpPr>
            <p:nvPr/>
          </p:nvSpPr>
          <p:spPr bwMode="auto">
            <a:xfrm flipV="1">
              <a:off x="3198" y="1797"/>
              <a:ext cx="997" cy="7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29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197</Paragraphs>
  <Slides>52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Arial</vt:lpstr>
      <vt:lpstr>微软雅黑</vt:lpstr>
      <vt:lpstr>Wingdings</vt:lpstr>
      <vt:lpstr>宋体</vt:lpstr>
      <vt:lpstr>Calibri</vt:lpstr>
      <vt:lpstr>华文楷体</vt:lpstr>
      <vt:lpstr>Times New Roman</vt:lpstr>
      <vt:lpstr>华文隶书</vt:lpstr>
      <vt:lpstr>思源黑体 CN Medium</vt:lpstr>
      <vt:lpstr>华文新魏</vt:lpstr>
      <vt:lpstr>黑体</vt:lpstr>
      <vt:lpstr>华文宋体</vt:lpstr>
      <vt:lpstr>华文中宋</vt:lpstr>
      <vt:lpstr>方正书宋_GBK</vt:lpstr>
      <vt:lpstr>Microsoft Yi Baiti</vt:lpstr>
      <vt:lpstr>1_自定义设计方案</vt:lpstr>
      <vt:lpstr>第二节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2021-02-25T19:26:34Z</cp:lastPrinted>
  <dcterms:created xsi:type="dcterms:W3CDTF">2021-02-25T19:26:34Z</dcterms:created>
  <dcterms:modified xsi:type="dcterms:W3CDTF">2021-02-25T11:26:54Z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