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257" r:id="rId3"/>
    <p:sldId id="281" r:id="rId4"/>
    <p:sldId id="282" r:id="rId5"/>
    <p:sldId id="283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30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x="9144000" cy="6858000" type="screen4x3"/>
  <p:notesSz cx="6858000" cy="9144000"/>
  <p:custDataLst>
    <p:tags r:id="rId30"/>
  </p:custDataLst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640" autoAdjust="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160"/>
        <p:guide pos="291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7" d="100"/>
        <a:sy n="97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slide" Target="slides/slide24.xml" /><Relationship Id="rId27" Type="http://schemas.openxmlformats.org/officeDocument/2006/relationships/slide" Target="slides/slide25.xml" /><Relationship Id="rId28" Type="http://schemas.openxmlformats.org/officeDocument/2006/relationships/slide" Target="slides/slide26.xml" /><Relationship Id="rId29" Type="http://schemas.openxmlformats.org/officeDocument/2006/relationships/slide" Target="slides/slide27.xml" /><Relationship Id="rId3" Type="http://schemas.openxmlformats.org/officeDocument/2006/relationships/slide" Target="slides/slide1.xml" /><Relationship Id="rId30" Type="http://schemas.openxmlformats.org/officeDocument/2006/relationships/tags" Target="tags/tag2.xml" /><Relationship Id="rId31" Type="http://schemas.openxmlformats.org/officeDocument/2006/relationships/presProps" Target="presProps.xml" /><Relationship Id="rId32" Type="http://schemas.openxmlformats.org/officeDocument/2006/relationships/viewProps" Target="viewProps.xml" /><Relationship Id="rId33" Type="http://schemas.openxmlformats.org/officeDocument/2006/relationships/theme" Target="theme/theme1.xml" /><Relationship Id="rId34" Type="http://schemas.openxmlformats.org/officeDocument/2006/relationships/tableStyles" Target="tableStyles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4.png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E5B7F-30AE-4681-8E82-2828C788F9AC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A093C-3E2C-4190-A9E3-960264630996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10" Type="http://schemas.openxmlformats.org/officeDocument/2006/relationships/hyperlink" Target="http://www.1ppt.com/fanwen/" TargetMode="External" /><Relationship Id="rId11" Type="http://schemas.openxmlformats.org/officeDocument/2006/relationships/hyperlink" Target="http://www.1ppt.com/shiti/" TargetMode="External" /><Relationship Id="rId12" Type="http://schemas.openxmlformats.org/officeDocument/2006/relationships/hyperlink" Target="http://www.1ppt.com/jiaoan/" TargetMode="External" /><Relationship Id="rId13" Type="http://schemas.openxmlformats.org/officeDocument/2006/relationships/hyperlink" Target="http://www.1ppt.cn/" TargetMode="External" /><Relationship Id="rId14" Type="http://schemas.openxmlformats.org/officeDocument/2006/relationships/hyperlink" Target="http://www.1ppt.com/kejian/" TargetMode="External" /><Relationship Id="rId15" Type="http://schemas.openxmlformats.org/officeDocument/2006/relationships/hyperlink" Target="http://www.1ppt.com/kejian/yuwen/" TargetMode="External" /><Relationship Id="rId16" Type="http://schemas.openxmlformats.org/officeDocument/2006/relationships/hyperlink" Target="http://www.1ppt.com/kejian/shuxue/" TargetMode="External" /><Relationship Id="rId17" Type="http://schemas.openxmlformats.org/officeDocument/2006/relationships/hyperlink" Target="http://www.1ppt.com/kejian/yingyu/" TargetMode="External" /><Relationship Id="rId18" Type="http://schemas.openxmlformats.org/officeDocument/2006/relationships/hyperlink" Target="http://www.1ppt.com/kejian/meishu/" TargetMode="External" /><Relationship Id="rId19" Type="http://schemas.openxmlformats.org/officeDocument/2006/relationships/hyperlink" Target="http://www.1ppt.com/kejian/kexue/" TargetMode="External" /><Relationship Id="rId2" Type="http://schemas.openxmlformats.org/officeDocument/2006/relationships/notesMaster" Target="../notesMasters/notesMaster1.xml" /><Relationship Id="rId20" Type="http://schemas.openxmlformats.org/officeDocument/2006/relationships/hyperlink" Target="http://www.1ppt.com/kejian/wuli/" TargetMode="External" /><Relationship Id="rId21" Type="http://schemas.openxmlformats.org/officeDocument/2006/relationships/hyperlink" Target="http://www.1ppt.com/kejian/huaxue/" TargetMode="External" /><Relationship Id="rId22" Type="http://schemas.openxmlformats.org/officeDocument/2006/relationships/hyperlink" Target="http://www.1ppt.com/kejian/shengwu/" TargetMode="External" /><Relationship Id="rId23" Type="http://schemas.openxmlformats.org/officeDocument/2006/relationships/hyperlink" Target="http://www.1ppt.com/kejian/dili/" TargetMode="External" /><Relationship Id="rId24" Type="http://schemas.openxmlformats.org/officeDocument/2006/relationships/hyperlink" Target="http://www.1ppt.com/kejian/lishi/" TargetMode="External" /><Relationship Id="rId3" Type="http://schemas.openxmlformats.org/officeDocument/2006/relationships/hyperlink" Target="http://www.1ppt.com/moban/" TargetMode="External" /><Relationship Id="rId4" Type="http://schemas.openxmlformats.org/officeDocument/2006/relationships/hyperlink" Target="http://www.1ppt.com/sucai/" TargetMode="External" /><Relationship Id="rId5" Type="http://schemas.openxmlformats.org/officeDocument/2006/relationships/hyperlink" Target="http://www.1ppt.com/beijing/" TargetMode="External" /><Relationship Id="rId6" Type="http://schemas.openxmlformats.org/officeDocument/2006/relationships/hyperlink" Target="http://www.1ppt.com/tubiao/" TargetMode="External" /><Relationship Id="rId7" Type="http://schemas.openxmlformats.org/officeDocument/2006/relationships/hyperlink" Target="http://www.1ppt.com/xiazai/" TargetMode="External" /><Relationship Id="rId8" Type="http://schemas.openxmlformats.org/officeDocument/2006/relationships/hyperlink" Target="http://www.1ppt.com/powerpoint/" TargetMode="External" /><Relationship Id="rId9" Type="http://schemas.openxmlformats.org/officeDocument/2006/relationships/hyperlink" Target="http://www.1ppt.com/ziliao/" TargetMode="Externa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5801DE4-4735-41D3-8377-589587FE5565}" type="slidenum">
              <a:rPr lang="en-US" altLang="zh-CN"/>
              <a:t>2</a:t>
            </a:fld>
            <a:endParaRPr lang="en-US" altLang="zh-CN"/>
          </a:p>
        </p:txBody>
      </p:sp>
      <p:sp>
        <p:nvSpPr>
          <p:cNvPr id="4301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3011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24580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</a:ln>
        </p:spPr>
        <p:txBody>
          <a:bodyPr anchor="b"/>
          <a:lstStyle/>
          <a:p>
            <a:pPr algn="r">
              <a:defRPr/>
            </a:pPr>
            <a:fld id="{E5A5194F-B019-4DDF-B769-1C5ADBEEDB15}" type="slidenum">
              <a:rPr lang="zh-CN" altLang="en-US" sz="1200">
                <a:latin typeface="+mn-lt"/>
                <a:ea typeface="+mn-ea"/>
              </a:rPr>
              <a:t>2</a:t>
            </a:fld>
            <a:endParaRPr lang="zh-CN" altLang="en-US" sz="1200">
              <a:latin typeface="+mn-lt"/>
              <a:ea typeface="+mn-ea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2D772CF6-77D2-42B6-B407-5B2593D8F664}" type="slidenum">
              <a:rPr lang="en-US" altLang="zh-CN"/>
              <a:t>3</a:t>
            </a:fld>
            <a:endParaRPr lang="en-US" altLang="zh-CN"/>
          </a:p>
        </p:txBody>
      </p:sp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25604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</a:ln>
        </p:spPr>
        <p:txBody>
          <a:bodyPr anchor="b"/>
          <a:lstStyle/>
          <a:p>
            <a:pPr algn="r">
              <a:defRPr/>
            </a:pPr>
            <a:fld id="{A2670109-23C2-417A-A466-2FA2C94E2B3D}" type="slidenum">
              <a:rPr lang="zh-CN" altLang="en-US" sz="1200">
                <a:latin typeface="+mn-lt"/>
                <a:ea typeface="+mn-ea"/>
              </a:rPr>
              <a:t>3</a:t>
            </a:fld>
            <a:endParaRPr lang="zh-CN" altLang="en-US" sz="1200">
              <a:latin typeface="+mn-lt"/>
              <a:ea typeface="+mn-ea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C5A51AEE-9320-489F-B6AE-D60B1F99E99F}" type="slidenum">
              <a:rPr lang="en-US" altLang="zh-CN"/>
              <a:t>4</a:t>
            </a:fld>
            <a:endParaRPr lang="en-US" altLang="zh-CN"/>
          </a:p>
        </p:txBody>
      </p:sp>
      <p:sp>
        <p:nvSpPr>
          <p:cNvPr id="4710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7107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2662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</a:ln>
        </p:spPr>
        <p:txBody>
          <a:bodyPr anchor="b"/>
          <a:lstStyle/>
          <a:p>
            <a:pPr algn="r">
              <a:defRPr/>
            </a:pPr>
            <a:fld id="{26445CC9-4BF6-40B7-B994-B22301CA5064}" type="slidenum">
              <a:rPr lang="zh-CN" altLang="en-US" sz="1200">
                <a:latin typeface="+mn-lt"/>
                <a:ea typeface="+mn-ea"/>
              </a:rPr>
              <a:t>4</a:t>
            </a:fld>
            <a:endParaRPr lang="zh-CN" altLang="en-US" sz="1200">
              <a:latin typeface="+mn-lt"/>
              <a:ea typeface="+mn-ea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  <a:endParaRPr lang="en-US" altLang="zh-CN" sz="120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       </a:t>
            </a:r>
            <a:endParaRPr lang="en-US" altLang="zh-CN" sz="120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zh-CN" altLang="en-US" sz="120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A093C-3E2C-4190-A9E3-960264630996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6D38B-7EF1-4648-8277-816307C66360}" type="slidenum">
              <a:rPr lang="en-US" altLang="zh-CN"/>
              <a:t/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ADD58-A277-453E-8854-29DAC425161B}" type="slidenum">
              <a:rPr lang="en-US" altLang="zh-CN"/>
              <a:t/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1C1D0-B93D-490E-8BF4-FE81F4E29D39}" type="slidenum">
              <a:rPr lang="en-US" altLang="zh-CN"/>
              <a:t/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F6AB62F-FBA8-47E1-8593-3065C3F8E724}" type="slidenum">
              <a:rPr lang="en-US" altLang="zh-CN"/>
              <a:t/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xAndChart" preserve="1">
  <p:cSld name="标题，文本与图表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图表占位符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A17DDF5-FBAD-480C-92AA-E126EE5741AE}" type="slidenum">
              <a:rPr lang="en-US" altLang="zh-CN"/>
              <a:t/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C20B219-322B-41D9-9E23-B09E3EC4CE2A}" type="slidenum">
              <a:rPr lang="en-US" altLang="zh-CN"/>
              <a:t/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A4C90-F686-4FD6-842B-C3977F30FF67}" type="slidenum">
              <a:rPr lang="en-US" altLang="zh-CN"/>
              <a:t/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47FFF-9B59-40B9-98F3-E620533E4267}" type="slidenum">
              <a:rPr lang="en-US" altLang="zh-CN"/>
              <a:t/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772D3-F0DC-48EE-B496-8C853784F2D3}" type="slidenum">
              <a:rPr lang="en-US" altLang="zh-CN"/>
              <a:t/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F982D-4989-4428-BECF-F894B3C590C8}" type="slidenum">
              <a:rPr lang="en-US" altLang="zh-CN"/>
              <a:t/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9620C-06A3-4AFF-B0E8-8B86B2A92380}" type="slidenum">
              <a:rPr lang="en-US" altLang="zh-CN"/>
              <a:t/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E9EDB-D8F2-4607-ADAB-7B4AADF37C5C}" type="slidenum">
              <a:rPr lang="en-US" altLang="zh-CN"/>
              <a:t/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C1DD5-4194-4EFD-91E9-C52246378CB4}" type="slidenum">
              <a:rPr lang="en-US" altLang="zh-CN"/>
              <a:t/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18294-3C90-4E38-9FEC-39953EA93634}" type="slidenum">
              <a:rPr lang="en-US" altLang="zh-CN"/>
              <a:t/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image" Target="../media/image1.jpeg" /><Relationship Id="rId16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0">
          <a:blip r:embed="rId15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DDD2199D-E33B-4B02-9A0F-D94AE3F7430D}" type="slidenum">
              <a:rPr lang="en-US" altLang="zh-CN"/>
              <a:t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/>
  <p:timing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8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9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0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4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1.pn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tags" Target="../tags/tag1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2.pn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Relationship Id="rId2" Type="http://schemas.openxmlformats.org/officeDocument/2006/relationships/image" Target="../media/image13.pn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2.jpeg" /><Relationship Id="rId4" Type="http://schemas.openxmlformats.org/officeDocument/2006/relationships/image" Target="../media/image3.jpeg" /><Relationship Id="rId5" Type="http://schemas.openxmlformats.org/officeDocument/2006/relationships/image" Target="../media/image4.jpeg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slide" Target="slide24.xml" TargetMode="Interna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1.bin" TargetMode="Internal" /><Relationship Id="rId3" Type="http://schemas.openxmlformats.org/officeDocument/2006/relationships/image" Target="../media/image14.png" /><Relationship Id="rId4" Type="http://schemas.openxmlformats.org/officeDocument/2006/relationships/vmlDrawing" Target="../drawings/vmlDrawing1.v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hyperlink" Target="http://www.hyedu.com/kjjlzx/UploadFiles_4134/200711/12.swf" TargetMode="Externa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5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5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image" Target="../media/image6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image" Target="../media/image7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904964" y="1717139"/>
            <a:ext cx="521168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8000" b="1" spc="180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二力平衡</a:t>
            </a:r>
            <a:endParaRPr lang="zh-CN" altLang="en-US" sz="8000" spc="1800">
              <a:solidFill>
                <a:srgbClr val="0066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8850" name="Picture 2" descr="两力平衡实验1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8289925" y="762000"/>
            <a:ext cx="854075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1" lang="zh-CN" altLang="en-US" sz="4400" b="1">
                <a:solidFill>
                  <a:schemeClr val="bg1"/>
                </a:solidFill>
                <a:latin typeface="Times New Roman" panose="02020603050405020304" pitchFamily="18" charset="0"/>
              </a:rPr>
              <a:t>两力平衡实验</a:t>
            </a:r>
            <a:r>
              <a:rPr kumimoji="1" lang="en-US" altLang="zh-CN" sz="4400" b="1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endParaRPr kumimoji="1" lang="en-US" altLang="zh-CN" sz="44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3352800" y="2590800"/>
            <a:ext cx="198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</a:rPr>
              <a:t>向右运动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3276600" y="3505200"/>
            <a:ext cx="2895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</a:rPr>
              <a:t>需要大小相等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/>
      <p:bldP spid="78852" grpId="0"/>
      <p:bldP spid="788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9874" name="Picture 2" descr="两力平衡实验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8229600" y="990600"/>
            <a:ext cx="854075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1" lang="zh-CN" altLang="en-US" sz="4400" b="1">
                <a:solidFill>
                  <a:srgbClr val="FFFF99"/>
                </a:solidFill>
                <a:latin typeface="Times New Roman" panose="02020603050405020304" pitchFamily="18" charset="0"/>
              </a:rPr>
              <a:t>两力平衡实验</a:t>
            </a:r>
            <a:r>
              <a:rPr kumimoji="1" lang="en-US" altLang="zh-CN" sz="4400" b="1">
                <a:solidFill>
                  <a:srgbClr val="FFFF99"/>
                </a:solidFill>
                <a:latin typeface="Times New Roman" panose="02020603050405020304" pitchFamily="18" charset="0"/>
              </a:rPr>
              <a:t>2</a:t>
            </a:r>
            <a:endParaRPr kumimoji="1" lang="en-US" altLang="zh-CN" sz="2400">
              <a:solidFill>
                <a:srgbClr val="FFFF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3505200" y="6858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  <a:ea typeface="华文新魏" panose="02010800040101010101" pitchFamily="2" charset="-122"/>
              </a:rPr>
              <a:t>向上运动</a:t>
            </a:r>
            <a:endParaRPr lang="zh-CN" altLang="en-US" sz="3600" b="1">
              <a:solidFill>
                <a:srgbClr val="FF0000"/>
              </a:solidFill>
              <a:ea typeface="华文新魏" panose="02010800040101010101" pitchFamily="2" charset="-122"/>
            </a:endParaRP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3657600" y="51054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  <a:ea typeface="华文新魏" panose="02010800040101010101" pitchFamily="2" charset="-122"/>
              </a:rPr>
              <a:t>需要方向相反</a:t>
            </a:r>
            <a:endParaRPr lang="zh-CN" altLang="en-US" sz="3600" b="1">
              <a:solidFill>
                <a:srgbClr val="FF0000"/>
              </a:solidFill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/>
      <p:bldP spid="79876" grpId="0"/>
      <p:bldP spid="7987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0898" name="Picture 2" descr="两力平衡实验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8289925" y="1828800"/>
            <a:ext cx="854075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1" lang="zh-CN" altLang="en-US" sz="4400" b="1">
                <a:solidFill>
                  <a:schemeClr val="bg1"/>
                </a:solidFill>
                <a:latin typeface="Times New Roman" panose="02020603050405020304" pitchFamily="18" charset="0"/>
              </a:rPr>
              <a:t>两力平衡实验</a:t>
            </a:r>
            <a:r>
              <a:rPr kumimoji="1" lang="en-US" altLang="zh-CN" sz="4400" b="1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kumimoji="1" lang="en-US" altLang="zh-CN" sz="2400">
              <a:latin typeface="Times New Roman" panose="02020603050405020304" pitchFamily="18" charset="0"/>
            </a:endParaRP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4267200" y="2514600"/>
            <a:ext cx="1981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  <a:ea typeface="华文新魏" panose="02010800040101010101" pitchFamily="2" charset="-122"/>
              </a:rPr>
              <a:t>转动</a:t>
            </a:r>
            <a:endParaRPr lang="zh-CN" altLang="en-US" sz="4000" b="1">
              <a:solidFill>
                <a:srgbClr val="FF0000"/>
              </a:solidFill>
              <a:ea typeface="华文新魏" panose="02010800040101010101" pitchFamily="2" charset="-122"/>
            </a:endParaRP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3581400" y="3886200"/>
            <a:ext cx="1981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  <a:ea typeface="华文新魏" panose="02010800040101010101" pitchFamily="2" charset="-122"/>
              </a:rPr>
              <a:t>在同一直线上</a:t>
            </a:r>
            <a:endParaRPr lang="zh-CN" altLang="en-US" sz="4000" b="1">
              <a:solidFill>
                <a:srgbClr val="FF0000"/>
              </a:solidFill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/>
      <p:bldP spid="80900" grpId="0"/>
      <p:bldP spid="8090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56845" y="181610"/>
            <a:ext cx="1895475" cy="1143000"/>
          </a:xfrm>
          <a:noFill/>
        </p:spPr>
        <p:txBody>
          <a:bodyPr/>
          <a:lstStyle/>
          <a:p>
            <a:r>
              <a:rPr lang="zh-CN" altLang="en-US" sz="4000" b="1">
                <a:solidFill>
                  <a:srgbClr val="F83C28"/>
                </a:solidFill>
              </a:rPr>
              <a:t>强调</a:t>
            </a:r>
            <a:r>
              <a:rPr lang="en-US" altLang="zh-CN" sz="4000" b="1">
                <a:solidFill>
                  <a:srgbClr val="F83C28"/>
                </a:solidFill>
              </a:rPr>
              <a:t>:</a:t>
            </a:r>
            <a:endParaRPr lang="en-US" altLang="zh-CN" sz="4000" b="1">
              <a:solidFill>
                <a:srgbClr val="F83C28"/>
              </a:solidFill>
            </a:endParaRPr>
          </a:p>
        </p:txBody>
      </p:sp>
      <p:sp>
        <p:nvSpPr>
          <p:cNvPr id="81923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38785" y="1163638"/>
            <a:ext cx="3529013" cy="576262"/>
          </a:xfrm>
          <a:ln>
            <a:noFill/>
          </a:ln>
        </p:spPr>
        <p:txBody>
          <a:bodyPr/>
          <a:lstStyle/>
          <a:p>
            <a:pPr>
              <a:buFontTx/>
              <a:buNone/>
            </a:pPr>
            <a:r>
              <a:rPr lang="zh-CN" altLang="en-US" b="1" smtClean="0"/>
              <a:t>物</a:t>
            </a:r>
            <a:r>
              <a:rPr lang="zh-CN" altLang="en-US" b="1"/>
              <a:t>体处于平衡状态</a:t>
            </a:r>
            <a:endParaRPr lang="zh-CN" altLang="en-US" b="1"/>
          </a:p>
        </p:txBody>
      </p:sp>
      <p:sp>
        <p:nvSpPr>
          <p:cNvPr id="81924" name="AutoShape 4"/>
          <p:cNvSpPr>
            <a:spLocks noChangeArrowheads="1"/>
          </p:cNvSpPr>
          <p:nvPr/>
        </p:nvSpPr>
        <p:spPr bwMode="auto">
          <a:xfrm>
            <a:off x="4245611" y="1298575"/>
            <a:ext cx="431800" cy="358775"/>
          </a:xfrm>
          <a:prstGeom prst="rightArrow">
            <a:avLst>
              <a:gd name="adj1" fmla="val 50000"/>
              <a:gd name="adj2" fmla="val 30088"/>
            </a:avLst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l"/>
            <a:endParaRPr lang="zh-CN" altLang="zh-CN"/>
          </a:p>
        </p:txBody>
      </p:sp>
      <p:sp>
        <p:nvSpPr>
          <p:cNvPr id="81925" name="Rectangle 5"/>
          <p:cNvSpPr>
            <a:spLocks noRot="1" noChangeArrowheads="1"/>
          </p:cNvSpPr>
          <p:nvPr/>
        </p:nvSpPr>
        <p:spPr bwMode="auto">
          <a:xfrm>
            <a:off x="4977448" y="1176338"/>
            <a:ext cx="2754313" cy="584200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zh-CN" altLang="en-US" sz="3200" b="1"/>
              <a:t>物体</a:t>
            </a:r>
            <a:r>
              <a:rPr lang="zh-CN" altLang="en-US" sz="3200" b="1">
                <a:solidFill>
                  <a:schemeClr val="hlink"/>
                </a:solidFill>
              </a:rPr>
              <a:t>受平衡力</a:t>
            </a:r>
            <a:endParaRPr lang="zh-CN" altLang="en-US" sz="3200" b="1">
              <a:solidFill>
                <a:schemeClr val="hlink"/>
              </a:solidFill>
            </a:endParaRPr>
          </a:p>
        </p:txBody>
      </p:sp>
      <p:sp>
        <p:nvSpPr>
          <p:cNvPr id="81926" name="Rectangle 4"/>
          <p:cNvSpPr>
            <a:spLocks noRot="1" noChangeArrowheads="1"/>
          </p:cNvSpPr>
          <p:nvPr/>
        </p:nvSpPr>
        <p:spPr bwMode="auto">
          <a:xfrm>
            <a:off x="511810" y="1879600"/>
            <a:ext cx="3240088" cy="584200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zh-CN" altLang="en-US" sz="3200" b="1" smtClean="0"/>
              <a:t>物</a:t>
            </a:r>
            <a:r>
              <a:rPr lang="zh-CN" altLang="en-US" sz="3200" b="1"/>
              <a:t>体受平衡力</a:t>
            </a:r>
            <a:endParaRPr lang="zh-CN" altLang="en-US" sz="3200" b="1"/>
          </a:p>
        </p:txBody>
      </p:sp>
      <p:sp>
        <p:nvSpPr>
          <p:cNvPr id="81927" name="AutoShape 5"/>
          <p:cNvSpPr>
            <a:spLocks noChangeArrowheads="1"/>
          </p:cNvSpPr>
          <p:nvPr/>
        </p:nvSpPr>
        <p:spPr bwMode="auto">
          <a:xfrm>
            <a:off x="3751898" y="2032000"/>
            <a:ext cx="431800" cy="358775"/>
          </a:xfrm>
          <a:prstGeom prst="rightArrow">
            <a:avLst>
              <a:gd name="adj1" fmla="val 50000"/>
              <a:gd name="adj2" fmla="val 30088"/>
            </a:avLst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l"/>
            <a:endParaRPr lang="zh-CN" altLang="zh-CN"/>
          </a:p>
        </p:txBody>
      </p:sp>
      <p:sp>
        <p:nvSpPr>
          <p:cNvPr id="81928" name="Rectangle 6"/>
          <p:cNvSpPr>
            <a:spLocks noRot="1" noChangeArrowheads="1"/>
          </p:cNvSpPr>
          <p:nvPr/>
        </p:nvSpPr>
        <p:spPr bwMode="auto">
          <a:xfrm>
            <a:off x="4310698" y="1887538"/>
            <a:ext cx="3835400" cy="584200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zh-CN" altLang="en-US" sz="3200" b="1"/>
              <a:t>物体处于</a:t>
            </a:r>
            <a:r>
              <a:rPr lang="zh-CN" altLang="en-US" sz="3200" b="1">
                <a:solidFill>
                  <a:schemeClr val="hlink"/>
                </a:solidFill>
              </a:rPr>
              <a:t>平衡状态</a:t>
            </a:r>
            <a:endParaRPr lang="zh-CN" altLang="en-US" sz="3200" b="1">
              <a:solidFill>
                <a:schemeClr val="hlink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73313" y="2926715"/>
            <a:ext cx="4660265" cy="3538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3200" b="1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静止状态、</a:t>
            </a:r>
            <a:r>
              <a:rPr lang="zh-CN" altLang="en-US" sz="3200" b="1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匀直线状态  </a:t>
            </a:r>
            <a:endParaRPr lang="zh-CN" altLang="en-US" sz="3200" b="1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endParaRPr lang="zh-CN" altLang="en-US" sz="3200" b="1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r>
              <a:rPr lang="zh-CN" altLang="en-US" sz="3200" b="1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平衡状态</a:t>
            </a:r>
            <a:r>
              <a:rPr lang="en-US" altLang="zh-CN" sz="3200" b="1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endParaRPr lang="en-US" altLang="zh-CN" sz="3200" b="1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endParaRPr lang="en-US" altLang="zh-CN" sz="3200" b="1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r>
              <a:rPr lang="zh-CN" altLang="en-US" sz="3200" b="1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平衡力、不受力（理论） </a:t>
            </a:r>
            <a:endParaRPr lang="zh-CN" altLang="en-US" sz="3200" b="1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r>
              <a:rPr lang="zh-CN" altLang="en-US" sz="3200" b="1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endParaRPr lang="zh-CN" altLang="en-US" sz="3200" b="1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 </a:t>
            </a:r>
            <a:r>
              <a:rPr lang="zh-CN" altLang="en-US" sz="3200" b="1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合力为零</a:t>
            </a:r>
            <a:endParaRPr lang="zh-CN" altLang="en-US" sz="3200" b="1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13" name="上下箭头 12"/>
          <p:cNvSpPr/>
          <p:nvPr/>
        </p:nvSpPr>
        <p:spPr>
          <a:xfrm>
            <a:off x="4533265" y="3469005"/>
            <a:ext cx="342265" cy="541655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上下箭头 13"/>
          <p:cNvSpPr/>
          <p:nvPr/>
        </p:nvSpPr>
        <p:spPr>
          <a:xfrm>
            <a:off x="4531995" y="5417185"/>
            <a:ext cx="342900" cy="527685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上下箭头 14"/>
          <p:cNvSpPr/>
          <p:nvPr/>
        </p:nvSpPr>
        <p:spPr>
          <a:xfrm>
            <a:off x="4531995" y="4410710"/>
            <a:ext cx="343535" cy="570230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uiExpand="1" build="p"/>
      <p:bldP spid="81924" grpId="0"/>
      <p:bldP spid="81925" grpId="0"/>
      <p:bldP spid="81926" grpId="0"/>
      <p:bldP spid="81927" grpId="0"/>
      <p:bldP spid="81928" grpId="0"/>
      <p:bldP spid="13" grpId="0"/>
      <p:bldP spid="14" grpId="0"/>
      <p:bldP spid="15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2946" name="Picture 2" descr="a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92275" y="3429000"/>
            <a:ext cx="792163" cy="1409700"/>
          </a:xfrm>
        </p:spPr>
      </p:pic>
      <p:sp>
        <p:nvSpPr>
          <p:cNvPr id="82947" name="Line 3"/>
          <p:cNvSpPr>
            <a:spLocks noChangeShapeType="1"/>
          </p:cNvSpPr>
          <p:nvPr/>
        </p:nvSpPr>
        <p:spPr bwMode="auto">
          <a:xfrm>
            <a:off x="971550" y="2060575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 flipH="1">
            <a:off x="2079625" y="2074863"/>
            <a:ext cx="0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949" name="Line 5"/>
          <p:cNvSpPr>
            <a:spLocks noChangeShapeType="1"/>
          </p:cNvSpPr>
          <p:nvPr/>
        </p:nvSpPr>
        <p:spPr bwMode="auto">
          <a:xfrm flipH="1">
            <a:off x="2065338" y="4365625"/>
            <a:ext cx="0" cy="172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950" name="Text Box 6"/>
          <p:cNvSpPr txBox="1">
            <a:spLocks noChangeArrowheads="1"/>
          </p:cNvSpPr>
          <p:nvPr/>
        </p:nvSpPr>
        <p:spPr bwMode="auto">
          <a:xfrm>
            <a:off x="2195513" y="5661025"/>
            <a:ext cx="504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200">
                <a:solidFill>
                  <a:srgbClr val="FF3300"/>
                </a:solidFill>
              </a:rPr>
              <a:t>Ｇ</a:t>
            </a:r>
            <a:endParaRPr lang="zh-CN" altLang="en-US" sz="3200">
              <a:solidFill>
                <a:srgbClr val="FF3300"/>
              </a:solidFill>
            </a:endParaRPr>
          </a:p>
        </p:txBody>
      </p:sp>
      <p:sp>
        <p:nvSpPr>
          <p:cNvPr id="82951" name="Line 7"/>
          <p:cNvSpPr>
            <a:spLocks noChangeShapeType="1"/>
          </p:cNvSpPr>
          <p:nvPr/>
        </p:nvSpPr>
        <p:spPr bwMode="auto">
          <a:xfrm flipV="1">
            <a:off x="2066925" y="2708275"/>
            <a:ext cx="12700" cy="1643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2195513" y="2636838"/>
            <a:ext cx="5048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200">
                <a:solidFill>
                  <a:srgbClr val="FF3300"/>
                </a:solidFill>
              </a:rPr>
              <a:t>Ｆ</a:t>
            </a:r>
            <a:endParaRPr lang="zh-CN" altLang="en-US" sz="3200">
              <a:solidFill>
                <a:srgbClr val="FF3300"/>
              </a:solidFill>
            </a:endParaRPr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900113" y="333375"/>
            <a:ext cx="79930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600" b="1">
                <a:ea typeface="华文中宋" panose="02010600040101010101" pitchFamily="2" charset="-122"/>
              </a:rPr>
              <a:t>受力分析</a:t>
            </a:r>
            <a:endParaRPr lang="zh-CN" altLang="en-US" sz="3600" b="1">
              <a:ea typeface="华文中宋" panose="02010600040101010101" pitchFamily="2" charset="-122"/>
            </a:endParaRPr>
          </a:p>
        </p:txBody>
      </p:sp>
      <p:sp>
        <p:nvSpPr>
          <p:cNvPr id="82954" name="Oval 10"/>
          <p:cNvSpPr>
            <a:spLocks noChangeArrowheads="1"/>
          </p:cNvSpPr>
          <p:nvPr/>
        </p:nvSpPr>
        <p:spPr bwMode="auto">
          <a:xfrm>
            <a:off x="1979613" y="4292600"/>
            <a:ext cx="144462" cy="1444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955" name="Text Box 11"/>
          <p:cNvSpPr txBox="1">
            <a:spLocks noChangeArrowheads="1"/>
          </p:cNvSpPr>
          <p:nvPr/>
        </p:nvSpPr>
        <p:spPr bwMode="auto">
          <a:xfrm>
            <a:off x="3851275" y="2492375"/>
            <a:ext cx="49688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600" b="1">
                <a:ea typeface="华文中宋" panose="02010600040101010101" pitchFamily="2" charset="-122"/>
              </a:rPr>
              <a:t>物体保持静止状态。可判断所受力为平衡力</a:t>
            </a:r>
            <a:endParaRPr lang="zh-CN" altLang="en-US" sz="3600" b="1"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2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9" grpId="0"/>
      <p:bldP spid="82950" grpId="0"/>
      <p:bldP spid="82951" grpId="0"/>
      <p:bldP spid="82952" grpId="0"/>
      <p:bldP spid="82954" grpId="0"/>
      <p:bldP spid="829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对比</a:t>
            </a:r>
            <a:endParaRPr lang="zh-CN" altLang="en-US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sz="half" idx="1"/>
            <p:custDataLst>
              <p:tags r:id="rId2"/>
            </p:custDataLst>
          </p:nvPr>
        </p:nvGraphicFramePr>
        <p:xfrm>
          <a:off x="379730" y="1882140"/>
          <a:ext cx="838454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2270"/>
                <a:gridCol w="4192270"/>
              </a:tblGrid>
              <a:tr h="792480"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zh-CN" altLang="en-US" sz="3600">
                          <a:solidFill>
                            <a:schemeClr val="tx1"/>
                          </a:solidFill>
                          <a:latin typeface="华文隶书" panose="02010800040101010101" charset="-122"/>
                          <a:ea typeface="华文隶书" panose="02010800040101010101" charset="-122"/>
                        </a:rPr>
                        <a:t>平衡力</a:t>
                      </a:r>
                      <a:endParaRPr lang="zh-CN" altLang="en-US" sz="3600">
                        <a:solidFill>
                          <a:schemeClr val="tx1"/>
                        </a:solidFill>
                        <a:latin typeface="华文隶书" panose="02010800040101010101" charset="-122"/>
                        <a:ea typeface="华文隶书" panose="02010800040101010101" charset="-122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zh-CN" altLang="en-US" sz="3600">
                          <a:solidFill>
                            <a:schemeClr val="tx1"/>
                          </a:solidFill>
                          <a:latin typeface="华文隶书" panose="02010800040101010101" charset="-122"/>
                          <a:ea typeface="华文隶书" panose="02010800040101010101" charset="-122"/>
                        </a:rPr>
                        <a:t>相互作用力</a:t>
                      </a:r>
                      <a:endParaRPr lang="zh-CN" altLang="en-US" sz="3600">
                        <a:solidFill>
                          <a:schemeClr val="tx1"/>
                        </a:solidFill>
                        <a:latin typeface="华文隶书" panose="02010800040101010101" charset="-122"/>
                        <a:ea typeface="华文隶书" panose="02010800040101010101" charset="-122"/>
                      </a:endParaRPr>
                    </a:p>
                  </a:txBody>
                  <a:tcPr/>
                </a:tc>
              </a:tr>
              <a:tr h="792480"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zh-CN" altLang="en-US" sz="2800" b="1"/>
                        <a:t>等大</a:t>
                      </a: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zh-CN" altLang="en-US" sz="2800" b="1">
                          <a:sym typeface="+mn-ea"/>
                        </a:rPr>
                        <a:t>等大</a:t>
                      </a:r>
                      <a:endParaRPr lang="zh-CN" altLang="en-US" sz="2800" b="1"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zh-CN" altLang="en-US" sz="2800" b="1">
                        <a:sym typeface="+mn-ea"/>
                      </a:endParaRPr>
                    </a:p>
                  </a:txBody>
                  <a:tcPr/>
                </a:tc>
              </a:tr>
              <a:tr h="792480"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zh-CN" altLang="en-US" sz="2800" b="1"/>
                        <a:t>反向</a:t>
                      </a: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zh-CN" altLang="en-US" sz="2800" b="1"/>
                        <a:t>反向</a:t>
                      </a:r>
                      <a:endParaRPr lang="zh-CN" altLang="en-US" sz="2800" b="1"/>
                    </a:p>
                  </a:txBody>
                  <a:tcPr/>
                </a:tc>
              </a:tr>
              <a:tr h="792480"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zh-CN" altLang="en-US" sz="2800" b="1"/>
                        <a:t>共线</a:t>
                      </a:r>
                      <a:endParaRPr lang="zh-CN" altLang="en-US" sz="2800" b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zh-CN" altLang="en-US" sz="2800" b="1"/>
                        <a:t>共线</a:t>
                      </a:r>
                      <a:endParaRPr lang="zh-CN" altLang="en-US" sz="2800" b="1"/>
                    </a:p>
                  </a:txBody>
                  <a:tcPr/>
                </a:tc>
              </a:tr>
              <a:tr h="792480"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zh-CN" altLang="en-US" sz="3600" b="1">
                          <a:solidFill>
                            <a:srgbClr val="FF0000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同体</a:t>
                      </a:r>
                      <a:endParaRPr lang="zh-CN" altLang="en-US" sz="3600" b="1">
                        <a:solidFill>
                          <a:srgbClr val="FF0000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zh-CN" altLang="en-US" sz="3600" b="1">
                          <a:solidFill>
                            <a:srgbClr val="FF0000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异体</a:t>
                      </a:r>
                      <a:endParaRPr lang="zh-CN" altLang="en-US" sz="3600" b="1">
                        <a:solidFill>
                          <a:srgbClr val="FF0000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3970" name="Picture 2" descr="AD068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95400" y="381000"/>
            <a:ext cx="6781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3971" name="Group 3"/>
          <p:cNvGrpSpPr/>
          <p:nvPr/>
        </p:nvGrpSpPr>
        <p:grpSpPr>
          <a:xfrm>
            <a:off x="4343400" y="1219200"/>
            <a:ext cx="2290763" cy="1579563"/>
            <a:chOff x="2736" y="768"/>
            <a:chExt cx="1443" cy="995"/>
          </a:xfrm>
        </p:grpSpPr>
        <p:sp>
          <p:nvSpPr>
            <p:cNvPr id="83972" name="Rectangle 4"/>
            <p:cNvSpPr>
              <a:spLocks noChangeArrowheads="1"/>
            </p:cNvSpPr>
            <p:nvPr/>
          </p:nvSpPr>
          <p:spPr bwMode="auto">
            <a:xfrm>
              <a:off x="2911" y="789"/>
              <a:ext cx="1268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kumimoji="1" lang="zh-CN" altLang="en-US" sz="4800" b="1">
                  <a:latin typeface="Times New Roman" panose="02020603050405020304" pitchFamily="18" charset="0"/>
                  <a:ea typeface="黑体" panose="02010609060101010101" pitchFamily="49" charset="-122"/>
                </a:rPr>
                <a:t>支持力</a:t>
              </a:r>
              <a:endParaRPr kumimoji="1" lang="zh-CN" altLang="en-US" sz="4800" b="1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83973" name="Line 5"/>
            <p:cNvSpPr>
              <a:spLocks noChangeShapeType="1"/>
            </p:cNvSpPr>
            <p:nvPr/>
          </p:nvSpPr>
          <p:spPr bwMode="auto">
            <a:xfrm flipH="1">
              <a:off x="2736" y="768"/>
              <a:ext cx="0" cy="995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83974" name="Group 6"/>
          <p:cNvGrpSpPr/>
          <p:nvPr/>
        </p:nvGrpSpPr>
        <p:grpSpPr>
          <a:xfrm>
            <a:off x="4114800" y="2743200"/>
            <a:ext cx="1824038" cy="1924050"/>
            <a:chOff x="2592" y="1728"/>
            <a:chExt cx="1149" cy="1212"/>
          </a:xfrm>
        </p:grpSpPr>
        <p:sp>
          <p:nvSpPr>
            <p:cNvPr id="83975" name="Line 7"/>
            <p:cNvSpPr>
              <a:spLocks noChangeShapeType="1"/>
            </p:cNvSpPr>
            <p:nvPr/>
          </p:nvSpPr>
          <p:spPr bwMode="auto">
            <a:xfrm flipH="1">
              <a:off x="2736" y="1920"/>
              <a:ext cx="0" cy="995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3976" name="Text Box 8"/>
            <p:cNvSpPr txBox="1">
              <a:spLocks noChangeArrowheads="1"/>
            </p:cNvSpPr>
            <p:nvPr/>
          </p:nvSpPr>
          <p:spPr bwMode="auto">
            <a:xfrm>
              <a:off x="2857" y="2421"/>
              <a:ext cx="884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kumimoji="1" lang="zh-CN" altLang="en-US" sz="4800" b="1">
                  <a:latin typeface="Times New Roman" panose="02020603050405020304" pitchFamily="18" charset="0"/>
                  <a:ea typeface="黑体" panose="02010609060101010101" pitchFamily="49" charset="-122"/>
                </a:rPr>
                <a:t>重力</a:t>
              </a:r>
              <a:endParaRPr kumimoji="1" lang="zh-CN" altLang="en-US" sz="4800" b="1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83977" name="Oval 9"/>
            <p:cNvSpPr>
              <a:spLocks noChangeArrowheads="1"/>
            </p:cNvSpPr>
            <p:nvPr/>
          </p:nvSpPr>
          <p:spPr bwMode="auto">
            <a:xfrm>
              <a:off x="2592" y="1728"/>
              <a:ext cx="288" cy="19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2362200" y="5334000"/>
            <a:ext cx="56705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1" lang="zh-CN" altLang="en-US" sz="4800" b="1">
                <a:latin typeface="Times New Roman" panose="02020603050405020304" pitchFamily="18" charset="0"/>
                <a:ea typeface="黑体" panose="02010609060101010101" pitchFamily="49" charset="-122"/>
              </a:rPr>
              <a:t>静止放在桌面上的书</a:t>
            </a:r>
            <a:endParaRPr kumimoji="1" lang="zh-CN" altLang="en-US" sz="4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4994" name="Picture 2" descr="图片1"/>
          <p:cNvPicPr>
            <a:picLocks noChangeAspect="1" noChangeArrowheads="1"/>
          </p:cNvPicPr>
          <p:nvPr>
            <p:ph sz="quarter" idx="3"/>
          </p:nvPr>
        </p:nvPicPr>
        <p:blipFill>
          <a:blip r:embed="rId2"/>
          <a:stretch>
            <a:fillRect/>
          </a:stretch>
        </p:blipFill>
        <p:spPr>
          <a:xfrm>
            <a:off x="4298950" y="1368425"/>
            <a:ext cx="4594225" cy="5516563"/>
          </a:xfrm>
        </p:spPr>
      </p:pic>
      <p:sp>
        <p:nvSpPr>
          <p:cNvPr id="84995" name="Line 3"/>
          <p:cNvSpPr>
            <a:spLocks noChangeShapeType="1"/>
          </p:cNvSpPr>
          <p:nvPr/>
        </p:nvSpPr>
        <p:spPr bwMode="auto">
          <a:xfrm flipH="1">
            <a:off x="7596188" y="5543550"/>
            <a:ext cx="0" cy="9620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7667625" y="6119813"/>
            <a:ext cx="5048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200">
                <a:solidFill>
                  <a:srgbClr val="FF3300"/>
                </a:solidFill>
              </a:rPr>
              <a:t>Ｇ</a:t>
            </a:r>
            <a:endParaRPr lang="zh-CN" altLang="en-US" sz="3200">
              <a:solidFill>
                <a:srgbClr val="FF3300"/>
              </a:solidFill>
            </a:endParaRPr>
          </a:p>
        </p:txBody>
      </p:sp>
      <p:sp>
        <p:nvSpPr>
          <p:cNvPr id="84997" name="Line 5"/>
          <p:cNvSpPr>
            <a:spLocks noChangeShapeType="1"/>
          </p:cNvSpPr>
          <p:nvPr/>
        </p:nvSpPr>
        <p:spPr bwMode="auto">
          <a:xfrm flipH="1" flipV="1">
            <a:off x="7596188" y="4608513"/>
            <a:ext cx="0" cy="92233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7740650" y="4392613"/>
            <a:ext cx="5048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200">
                <a:solidFill>
                  <a:srgbClr val="FF3300"/>
                </a:solidFill>
              </a:rPr>
              <a:t>Ｆ</a:t>
            </a:r>
            <a:endParaRPr lang="zh-CN" altLang="en-US" sz="3200">
              <a:solidFill>
                <a:srgbClr val="FF3300"/>
              </a:solidFill>
            </a:endParaRPr>
          </a:p>
        </p:txBody>
      </p:sp>
      <p:sp>
        <p:nvSpPr>
          <p:cNvPr id="84999" name="Oval 7"/>
          <p:cNvSpPr>
            <a:spLocks noChangeArrowheads="1"/>
          </p:cNvSpPr>
          <p:nvPr/>
        </p:nvSpPr>
        <p:spPr bwMode="auto">
          <a:xfrm>
            <a:off x="7524750" y="5445125"/>
            <a:ext cx="144463" cy="1444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152400" y="2286000"/>
            <a:ext cx="38512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600" b="1">
                <a:ea typeface="华文中宋" panose="02010600040101010101" pitchFamily="2" charset="-122"/>
              </a:rPr>
              <a:t>物体受力作用时，也可以保持匀速直线运动状态。</a:t>
            </a:r>
            <a:endParaRPr lang="zh-CN" altLang="en-US" sz="3600" b="1">
              <a:ea typeface="华文中宋" panose="02010600040101010101" pitchFamily="2" charset="-122"/>
            </a:endParaRP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152400" y="152400"/>
            <a:ext cx="89916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600" b="1">
                <a:ea typeface="华文中宋" panose="02010600040101010101" pitchFamily="2" charset="-122"/>
              </a:rPr>
              <a:t>一个物体在两个力的作用下，如果保持静止状态或匀速直线运动状态，这两个力是</a:t>
            </a:r>
            <a:r>
              <a:rPr lang="en-US" altLang="zh-CN" sz="3600" b="1">
                <a:ea typeface="华文中宋" panose="02010600040101010101" pitchFamily="2" charset="-122"/>
              </a:rPr>
              <a:t>_______</a:t>
            </a:r>
            <a:r>
              <a:rPr lang="zh-CN" altLang="en-US" sz="3600" b="1">
                <a:ea typeface="华文中宋" panose="02010600040101010101" pitchFamily="2" charset="-122"/>
              </a:rPr>
              <a:t>的。</a:t>
            </a:r>
            <a:endParaRPr lang="zh-CN" altLang="en-US" sz="3600" b="1">
              <a:ea typeface="华文中宋" panose="02010600040101010101" pitchFamily="2" charset="-122"/>
            </a:endParaRP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547688" y="1204913"/>
            <a:ext cx="1584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  <a:ea typeface="华文中宋" panose="02010600040101010101" pitchFamily="2" charset="-122"/>
              </a:rPr>
              <a:t>平衡</a:t>
            </a:r>
            <a:endParaRPr lang="zh-CN" altLang="en-US" sz="3600" b="1">
              <a:solidFill>
                <a:srgbClr val="FF0000"/>
              </a:solidFill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/>
      <p:bldP spid="84996" grpId="0"/>
      <p:bldP spid="84997" grpId="0"/>
      <p:bldP spid="84998" grpId="0"/>
      <p:bldP spid="84999" grpId="0"/>
      <p:bldP spid="85000" grpId="0"/>
      <p:bldP spid="85001" grpId="0"/>
      <p:bldP spid="8500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" y="1511300"/>
            <a:ext cx="8763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zh-CN" sz="3500" b="1">
                <a:ea typeface="华文中宋" panose="02010600040101010101" pitchFamily="2" charset="-122"/>
              </a:rPr>
              <a:t>1</a:t>
            </a:r>
            <a:r>
              <a:rPr lang="zh-CN" altLang="en-US" sz="3500" b="1">
                <a:ea typeface="华文中宋" panose="02010600040101010101" pitchFamily="2" charset="-122"/>
              </a:rPr>
              <a:t>、一个物体在两个力的作用下，如果保持静止状态或匀速直线运动状态，此两种状态称为平衡状态，这两个力是</a:t>
            </a:r>
            <a:r>
              <a:rPr lang="en-US" altLang="zh-CN" sz="3500" b="1">
                <a:ea typeface="华文中宋" panose="02010600040101010101" pitchFamily="2" charset="-122"/>
              </a:rPr>
              <a:t>_______</a:t>
            </a:r>
            <a:r>
              <a:rPr lang="zh-CN" altLang="en-US" sz="3500" b="1">
                <a:ea typeface="华文中宋" panose="02010600040101010101" pitchFamily="2" charset="-122"/>
              </a:rPr>
              <a:t>的。</a:t>
            </a:r>
            <a:endParaRPr lang="zh-CN" altLang="en-US" sz="3500" b="1">
              <a:ea typeface="华文中宋" panose="02010600040101010101" pitchFamily="2" charset="-122"/>
            </a:endParaRP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5638800" y="2565400"/>
            <a:ext cx="1584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3600" b="1">
                <a:solidFill>
                  <a:srgbClr val="FF0000"/>
                </a:solidFill>
                <a:ea typeface="华文中宋" panose="02010600040101010101" pitchFamily="2" charset="-122"/>
              </a:rPr>
              <a:t>平衡</a:t>
            </a:r>
            <a:endParaRPr lang="zh-CN" altLang="en-US" sz="3600" b="1">
              <a:ea typeface="华文中宋" panose="02010600040101010101" pitchFamily="2" charset="-122"/>
            </a:endParaRP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152400" y="3560763"/>
            <a:ext cx="8763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zh-CN" sz="3600" b="1">
                <a:ea typeface="华文中宋" panose="02010600040101010101" pitchFamily="2" charset="-122"/>
              </a:rPr>
              <a:t>2</a:t>
            </a:r>
            <a:r>
              <a:rPr lang="zh-CN" altLang="en-US" sz="3600" b="1">
                <a:ea typeface="华文中宋" panose="02010600040101010101" pitchFamily="2" charset="-122"/>
              </a:rPr>
              <a:t>、作用在</a:t>
            </a:r>
            <a:r>
              <a:rPr lang="en-US" altLang="zh-CN" sz="3600" b="1">
                <a:ea typeface="华文中宋" panose="02010600040101010101" pitchFamily="2" charset="-122"/>
              </a:rPr>
              <a:t>____________</a:t>
            </a:r>
            <a:r>
              <a:rPr lang="zh-CN" altLang="en-US" sz="3600" b="1">
                <a:ea typeface="华文中宋" panose="02010600040101010101" pitchFamily="2" charset="-122"/>
              </a:rPr>
              <a:t>上的两个力，如果</a:t>
            </a:r>
            <a:r>
              <a:rPr lang="en-US" altLang="zh-CN" sz="3600" b="1">
                <a:ea typeface="华文中宋" panose="02010600040101010101" pitchFamily="2" charset="-122"/>
              </a:rPr>
              <a:t>_______</a:t>
            </a:r>
            <a:r>
              <a:rPr lang="zh-CN" altLang="en-US" sz="3600" b="1">
                <a:ea typeface="华文中宋" panose="02010600040101010101" pitchFamily="2" charset="-122"/>
              </a:rPr>
              <a:t>，</a:t>
            </a:r>
            <a:r>
              <a:rPr lang="en-US" altLang="zh-CN" sz="3600" b="1">
                <a:ea typeface="华文中宋" panose="02010600040101010101" pitchFamily="2" charset="-122"/>
              </a:rPr>
              <a:t>_______</a:t>
            </a:r>
            <a:r>
              <a:rPr lang="zh-CN" altLang="en-US" sz="3600" b="1">
                <a:ea typeface="华文中宋" panose="02010600040101010101" pitchFamily="2" charset="-122"/>
              </a:rPr>
              <a:t>，并作用在</a:t>
            </a:r>
            <a:r>
              <a:rPr lang="en-US" altLang="zh-CN" sz="3600" b="1">
                <a:ea typeface="华文中宋" panose="02010600040101010101" pitchFamily="2" charset="-122"/>
              </a:rPr>
              <a:t>_______</a:t>
            </a:r>
            <a:r>
              <a:rPr lang="zh-CN" altLang="en-US" sz="3600" b="1">
                <a:ea typeface="华文中宋" panose="02010600040101010101" pitchFamily="2" charset="-122"/>
              </a:rPr>
              <a:t>上，则这两个力就相互平衡。</a:t>
            </a:r>
            <a:endParaRPr lang="zh-CN" altLang="en-US" sz="3600" b="1">
              <a:ea typeface="华文中宋" panose="02010600040101010101" pitchFamily="2" charset="-122"/>
            </a:endParaRP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2584450" y="3429000"/>
            <a:ext cx="252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3600" b="1">
                <a:solidFill>
                  <a:srgbClr val="FF0000"/>
                </a:solidFill>
                <a:ea typeface="华文中宋" panose="02010600040101010101" pitchFamily="2" charset="-122"/>
              </a:rPr>
              <a:t>一个物体</a:t>
            </a:r>
            <a:endParaRPr lang="zh-CN" altLang="en-US" sz="3600" b="1">
              <a:ea typeface="华文中宋" panose="02010600040101010101" pitchFamily="2" charset="-122"/>
            </a:endParaRPr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609600" y="4064000"/>
            <a:ext cx="2232026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3600" b="1">
                <a:solidFill>
                  <a:srgbClr val="FF0000"/>
                </a:solidFill>
                <a:ea typeface="华文中宋" panose="02010600040101010101" pitchFamily="2" charset="-122"/>
              </a:rPr>
              <a:t>大小相等</a:t>
            </a:r>
            <a:endParaRPr lang="zh-CN" altLang="en-US" sz="3600" b="1">
              <a:ea typeface="华文中宋" panose="02010600040101010101" pitchFamily="2" charset="-122"/>
            </a:endParaRPr>
          </a:p>
        </p:txBody>
      </p:sp>
      <p:sp>
        <p:nvSpPr>
          <p:cNvPr id="86023" name="Text Box 7"/>
          <p:cNvSpPr txBox="1">
            <a:spLocks noChangeArrowheads="1"/>
          </p:cNvSpPr>
          <p:nvPr/>
        </p:nvSpPr>
        <p:spPr bwMode="auto">
          <a:xfrm>
            <a:off x="2801938" y="4064000"/>
            <a:ext cx="23034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3600" b="1">
                <a:solidFill>
                  <a:srgbClr val="FF0000"/>
                </a:solidFill>
                <a:ea typeface="华文中宋" panose="02010600040101010101" pitchFamily="2" charset="-122"/>
              </a:rPr>
              <a:t>方向相反</a:t>
            </a:r>
            <a:endParaRPr lang="zh-CN" altLang="en-US" sz="3600" b="1">
              <a:ea typeface="华文中宋" panose="02010600040101010101" pitchFamily="2" charset="-122"/>
            </a:endParaRPr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6877050" y="4064000"/>
            <a:ext cx="2266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3600" b="1">
                <a:solidFill>
                  <a:srgbClr val="FF0000"/>
                </a:solidFill>
                <a:ea typeface="华文中宋" panose="02010600040101010101" pitchFamily="2" charset="-122"/>
              </a:rPr>
              <a:t>同一直线</a:t>
            </a:r>
            <a:endParaRPr lang="zh-CN" altLang="en-US" sz="3600" b="1">
              <a:ea typeface="华文中宋" panose="02010600040101010101" pitchFamily="2" charset="-122"/>
            </a:endParaRPr>
          </a:p>
        </p:txBody>
      </p:sp>
      <p:sp>
        <p:nvSpPr>
          <p:cNvPr id="86025" name="WordArt 9"/>
          <p:cNvSpPr>
            <a:spLocks noChangeArrowheads="1" noChangeShapeType="1" noTextEdit="1"/>
          </p:cNvSpPr>
          <p:nvPr/>
        </p:nvSpPr>
        <p:spPr bwMode="auto">
          <a:xfrm>
            <a:off x="755650" y="260350"/>
            <a:ext cx="1897063" cy="9239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99093"/>
              </a:avLst>
            </a:prstTxWarp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zh-CN" altLang="en-US" sz="3600" kern="10">
                <a:ln w="9525">
                  <a:rou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知识</a:t>
            </a:r>
            <a:endParaRPr lang="zh-CN" altLang="en-US" sz="3600" kern="10">
              <a:ln w="9525">
                <a:rou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/>
      <p:bldP spid="86021" grpId="0"/>
      <p:bldP spid="86022" grpId="0"/>
      <p:bldP spid="86023" grpId="0"/>
      <p:bldP spid="860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0" y="981075"/>
            <a:ext cx="32766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600" b="1">
                <a:ea typeface="华文中宋" panose="02010600040101010101" pitchFamily="2" charset="-122"/>
              </a:rPr>
              <a:t>             </a:t>
            </a:r>
            <a:r>
              <a:rPr lang="zh-CN" altLang="en-US" sz="3600" b="1">
                <a:ea typeface="华文中宋" panose="02010600040101010101" pitchFamily="2" charset="-122"/>
              </a:rPr>
              <a:t>静止</a:t>
            </a:r>
            <a:endParaRPr lang="zh-CN" altLang="en-US" sz="3600" b="1">
              <a:ea typeface="华文中宋" panose="02010600040101010101" pitchFamily="2" charset="-122"/>
            </a:endParaRPr>
          </a:p>
          <a:p>
            <a:pPr algn="l">
              <a:spcBef>
                <a:spcPct val="50000"/>
              </a:spcBef>
            </a:pPr>
            <a:r>
              <a:rPr lang="zh-CN" altLang="en-US" sz="3600" b="1">
                <a:ea typeface="华文中宋" panose="02010600040101010101" pitchFamily="2" charset="-122"/>
              </a:rPr>
              <a:t>匀速直线运动</a:t>
            </a:r>
            <a:endParaRPr lang="zh-CN" altLang="en-US" sz="3600" b="1">
              <a:ea typeface="华文中宋" panose="02010600040101010101" pitchFamily="2" charset="-122"/>
            </a:endParaRPr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4067175" y="1628775"/>
            <a:ext cx="2016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  <a:ea typeface="华文中宋" panose="02010600040101010101" pitchFamily="2" charset="-122"/>
              </a:rPr>
              <a:t>二力平衡</a:t>
            </a:r>
            <a:endParaRPr lang="zh-CN" altLang="en-US" sz="3600" b="1">
              <a:solidFill>
                <a:srgbClr val="FF0000"/>
              </a:solidFill>
              <a:ea typeface="华文中宋" panose="02010600040101010101" pitchFamily="2" charset="-122"/>
            </a:endParaRP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7235825" y="765175"/>
            <a:ext cx="1223963" cy="2306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600" b="1">
                <a:ea typeface="华文中宋" panose="02010600040101010101" pitchFamily="2" charset="-122"/>
                <a:sym typeface="+mn-ea"/>
              </a:rPr>
              <a:t>等大反向</a:t>
            </a:r>
            <a:r>
              <a:rPr lang="zh-CN" altLang="en-US" sz="3600" b="1">
                <a:ea typeface="华文中宋" panose="02010600040101010101" pitchFamily="2" charset="-122"/>
              </a:rPr>
              <a:t>共线</a:t>
            </a:r>
            <a:r>
              <a:rPr lang="zh-CN" altLang="en-US" sz="3600" b="1">
                <a:ea typeface="华文中宋" panose="02010600040101010101" pitchFamily="2" charset="-122"/>
                <a:sym typeface="+mn-ea"/>
              </a:rPr>
              <a:t>同体</a:t>
            </a:r>
            <a:endParaRPr lang="zh-CN" altLang="en-US" sz="3600" b="1">
              <a:ea typeface="华文中宋" panose="02010600040101010101" pitchFamily="2" charset="-122"/>
            </a:endParaRPr>
          </a:p>
        </p:txBody>
      </p:sp>
      <p:sp>
        <p:nvSpPr>
          <p:cNvPr id="87045" name="Line 5"/>
          <p:cNvSpPr>
            <a:spLocks noChangeShapeType="1"/>
          </p:cNvSpPr>
          <p:nvPr/>
        </p:nvSpPr>
        <p:spPr bwMode="auto">
          <a:xfrm>
            <a:off x="3059113" y="1844675"/>
            <a:ext cx="936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046" name="Line 6"/>
          <p:cNvSpPr>
            <a:spLocks noChangeShapeType="1"/>
          </p:cNvSpPr>
          <p:nvPr/>
        </p:nvSpPr>
        <p:spPr bwMode="auto">
          <a:xfrm>
            <a:off x="6084888" y="1844675"/>
            <a:ext cx="936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4067175" y="2276475"/>
            <a:ext cx="2447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600" b="1">
                <a:solidFill>
                  <a:srgbClr val="0000FF"/>
                </a:solidFill>
                <a:ea typeface="华文中宋" panose="02010600040101010101" pitchFamily="2" charset="-122"/>
              </a:rPr>
              <a:t>(</a:t>
            </a:r>
            <a:r>
              <a:rPr lang="zh-CN" altLang="en-US" sz="3600" b="1">
                <a:solidFill>
                  <a:srgbClr val="0000FF"/>
                </a:solidFill>
                <a:ea typeface="华文中宋" panose="02010600040101010101" pitchFamily="2" charset="-122"/>
              </a:rPr>
              <a:t>不受力</a:t>
            </a:r>
            <a:r>
              <a:rPr lang="en-US" altLang="zh-CN" sz="3600" b="1">
                <a:solidFill>
                  <a:srgbClr val="0000FF"/>
                </a:solidFill>
                <a:ea typeface="华文中宋" panose="02010600040101010101" pitchFamily="2" charset="-122"/>
              </a:rPr>
              <a:t>)</a:t>
            </a:r>
            <a:endParaRPr lang="en-US" altLang="zh-CN" sz="3600" b="1">
              <a:solidFill>
                <a:srgbClr val="0000FF"/>
              </a:solidFill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3" grpId="0"/>
      <p:bldP spid="87044" grpId="0"/>
      <p:bldP spid="87045" grpId="0"/>
      <p:bldP spid="87046" grpId="0"/>
      <p:bldP spid="870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副标题 2"/>
          <p:cNvSpPr txBox="1"/>
          <p:nvPr/>
        </p:nvSpPr>
        <p:spPr bwMode="auto">
          <a:xfrm>
            <a:off x="2389187" y="228600"/>
            <a:ext cx="4000500" cy="7858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zh-CN" altLang="en-US" sz="4800" b="1" cap="small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j-cs"/>
              </a:rPr>
              <a:t>一、二力平衡</a:t>
            </a:r>
            <a:endParaRPr lang="zh-CN" altLang="en-US" sz="4800" b="1" cap="small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j-cs"/>
            </a:endParaRPr>
          </a:p>
        </p:txBody>
      </p:sp>
      <p:sp>
        <p:nvSpPr>
          <p:cNvPr id="7" name="副标题 2"/>
          <p:cNvSpPr txBox="1"/>
          <p:nvPr/>
        </p:nvSpPr>
        <p:spPr bwMode="auto">
          <a:xfrm>
            <a:off x="3103562" y="928688"/>
            <a:ext cx="3286125" cy="785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zh-CN" altLang="en-US" sz="3600" b="1" cap="small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j-cs"/>
              </a:rPr>
              <a:t>观察与思考</a:t>
            </a:r>
            <a:endParaRPr lang="zh-CN" altLang="en-US" sz="3600" b="1" cap="small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j-cs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357313" y="3714750"/>
            <a:ext cx="22621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b="1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跳伞运动员匀速下落</a:t>
            </a:r>
            <a:endParaRPr lang="zh-CN" altLang="en-US" b="1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143500" y="3714750"/>
            <a:ext cx="2492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b="1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苹果在水平桌面上静止</a:t>
            </a:r>
            <a:endParaRPr lang="zh-CN" altLang="en-US" b="1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15366" name="Picture 6" descr="http://www.315img.com/n1/infoimg/2/pro/2012/1/4/12/85931f369b534094fe92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57250" y="4071938"/>
            <a:ext cx="3290888" cy="207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785938" y="6143625"/>
            <a:ext cx="1570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b="1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悬挂着的吊灯</a:t>
            </a:r>
            <a:endParaRPr lang="zh-CN" altLang="en-US" b="1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769190" y="4573587"/>
            <a:ext cx="335756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</a:t>
            </a:r>
            <a:r>
              <a:rPr lang="zh-CN" altLang="en-US" sz="2400" b="1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跳伞运动员、和吊灯各处于怎样的状态？他们分别受到哪些力的作用？</a:t>
            </a:r>
            <a:endParaRPr lang="zh-CN" altLang="en-US" sz="2400" b="1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9228" name="Picture 12" descr="http://b.hiphotos.bdimg.com/album/w%3D2048/sign=028e7a3137d12f2ece05a9607bfad462/d009b3de9c82d158b5dd4257810a19d8bd3e42fc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4643438" y="1571625"/>
            <a:ext cx="3357562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0" name="Picture 14" descr="http://news.longhoo.net/attachement/jpg/site2/20100428/7106210497284128159.jp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50" y="1571625"/>
            <a:ext cx="3314700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8066" name="AutoShape 2"/>
          <p:cNvSpPr>
            <a:spLocks noChangeArrowheads="1"/>
          </p:cNvSpPr>
          <p:nvPr/>
        </p:nvSpPr>
        <p:spPr bwMode="auto">
          <a:xfrm>
            <a:off x="2268538" y="333375"/>
            <a:ext cx="4248150" cy="1079500"/>
          </a:xfrm>
          <a:prstGeom prst="wedgeRoundRectCallout">
            <a:avLst>
              <a:gd name="adj1" fmla="val -44505"/>
              <a:gd name="adj2" fmla="val 70000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zh-CN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title"/>
          </p:nvPr>
        </p:nvSpPr>
        <p:spPr>
          <a:xfrm>
            <a:off x="2339975" y="404813"/>
            <a:ext cx="4319588" cy="1008062"/>
          </a:xfrm>
          <a:noFill/>
        </p:spPr>
        <p:txBody>
          <a:bodyPr/>
          <a:lstStyle/>
          <a:p>
            <a:r>
              <a:rPr lang="zh-CN" altLang="en-US">
                <a:solidFill>
                  <a:srgbClr val="FF3300"/>
                </a:solidFill>
              </a:rPr>
              <a:t>哪个拉力大？</a:t>
            </a:r>
            <a:endParaRPr lang="zh-CN" altLang="en-US">
              <a:solidFill>
                <a:srgbClr val="FF3300"/>
              </a:solidFill>
            </a:endParaRPr>
          </a:p>
        </p:txBody>
      </p:sp>
      <p:sp>
        <p:nvSpPr>
          <p:cNvPr id="88068" name="AutoShape 4"/>
          <p:cNvSpPr>
            <a:spLocks noChangeArrowheads="1"/>
          </p:cNvSpPr>
          <p:nvPr/>
        </p:nvSpPr>
        <p:spPr bwMode="auto">
          <a:xfrm>
            <a:off x="900113" y="4724400"/>
            <a:ext cx="647700" cy="720725"/>
          </a:xfrm>
          <a:prstGeom prst="can">
            <a:avLst>
              <a:gd name="adj" fmla="val 27819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70" name="AutoShape 6"/>
          <p:cNvSpPr>
            <a:spLocks noChangeArrowheads="1"/>
          </p:cNvSpPr>
          <p:nvPr/>
        </p:nvSpPr>
        <p:spPr bwMode="auto">
          <a:xfrm>
            <a:off x="6804025" y="4724400"/>
            <a:ext cx="647700" cy="720725"/>
          </a:xfrm>
          <a:prstGeom prst="can">
            <a:avLst>
              <a:gd name="adj" fmla="val 27819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 flipV="1">
            <a:off x="7885113" y="4292600"/>
            <a:ext cx="0" cy="10096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8073" name="Text Box 9"/>
          <p:cNvSpPr txBox="1">
            <a:spLocks noChangeArrowheads="1"/>
          </p:cNvSpPr>
          <p:nvPr/>
        </p:nvSpPr>
        <p:spPr bwMode="auto">
          <a:xfrm>
            <a:off x="755650" y="5661025"/>
            <a:ext cx="1008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200">
                <a:solidFill>
                  <a:srgbClr val="0066FF"/>
                </a:solidFill>
                <a:ea typeface="隶书" panose="02010509060101010101" charset="-122"/>
              </a:rPr>
              <a:t>静止</a:t>
            </a:r>
            <a:endParaRPr lang="zh-CN" altLang="en-US" sz="3200">
              <a:solidFill>
                <a:srgbClr val="0066FF"/>
              </a:solidFill>
              <a:ea typeface="隶书" panose="02010509060101010101" charset="-122"/>
            </a:endParaRPr>
          </a:p>
        </p:txBody>
      </p:sp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6372225" y="5734050"/>
            <a:ext cx="1944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>
                <a:solidFill>
                  <a:srgbClr val="0066FF"/>
                </a:solidFill>
                <a:latin typeface="隶书" panose="02010509060101010101" charset="-122"/>
                <a:ea typeface="隶书" panose="02010509060101010101" charset="-122"/>
              </a:rPr>
              <a:t>V</a:t>
            </a:r>
            <a:r>
              <a:rPr lang="en-US" altLang="zh-CN" sz="2800">
                <a:solidFill>
                  <a:srgbClr val="0066FF"/>
                </a:solidFill>
                <a:latin typeface="Comic Sans MS" panose="030f0702030302020204" pitchFamily="66" charset="0"/>
              </a:rPr>
              <a:t>=5</a:t>
            </a:r>
            <a:r>
              <a:rPr lang="zh-CN" altLang="en-US" sz="2800">
                <a:solidFill>
                  <a:srgbClr val="0066FF"/>
                </a:solidFill>
                <a:latin typeface="Comic Sans MS" panose="030f0702030302020204" pitchFamily="66" charset="0"/>
              </a:rPr>
              <a:t>米</a:t>
            </a:r>
            <a:r>
              <a:rPr lang="en-US" altLang="zh-CN" sz="2800">
                <a:solidFill>
                  <a:srgbClr val="0066FF"/>
                </a:solidFill>
                <a:latin typeface="Comic Sans MS" panose="030f0702030302020204" pitchFamily="66" charset="0"/>
              </a:rPr>
              <a:t>/</a:t>
            </a:r>
            <a:r>
              <a:rPr lang="zh-CN" altLang="en-US" sz="2800">
                <a:solidFill>
                  <a:srgbClr val="0066FF"/>
                </a:solidFill>
                <a:latin typeface="Comic Sans MS" panose="030f0702030302020204" pitchFamily="66" charset="0"/>
              </a:rPr>
              <a:t>秒</a:t>
            </a:r>
            <a:endParaRPr lang="zh-CN" altLang="en-US" sz="2800">
              <a:solidFill>
                <a:srgbClr val="0066FF"/>
              </a:solidFill>
              <a:latin typeface="Comic Sans MS" panose="030f0702030302020204" pitchFamily="66" charset="0"/>
            </a:endParaRPr>
          </a:p>
        </p:txBody>
      </p:sp>
      <p:sp>
        <p:nvSpPr>
          <p:cNvPr id="88075" name="AutoShape 11"/>
          <p:cNvSpPr>
            <a:spLocks noChangeArrowheads="1"/>
          </p:cNvSpPr>
          <p:nvPr/>
        </p:nvSpPr>
        <p:spPr bwMode="auto">
          <a:xfrm>
            <a:off x="3924300" y="4797425"/>
            <a:ext cx="647700" cy="720725"/>
          </a:xfrm>
          <a:prstGeom prst="can">
            <a:avLst>
              <a:gd name="adj" fmla="val 27819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77" name="Line 13"/>
          <p:cNvSpPr>
            <a:spLocks noChangeShapeType="1"/>
          </p:cNvSpPr>
          <p:nvPr/>
        </p:nvSpPr>
        <p:spPr bwMode="auto">
          <a:xfrm flipH="1">
            <a:off x="5076825" y="4653280"/>
            <a:ext cx="0" cy="50323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8078" name="Text Box 14"/>
          <p:cNvSpPr txBox="1">
            <a:spLocks noChangeArrowheads="1"/>
          </p:cNvSpPr>
          <p:nvPr/>
        </p:nvSpPr>
        <p:spPr bwMode="auto">
          <a:xfrm>
            <a:off x="3492500" y="5734050"/>
            <a:ext cx="1692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>
                <a:solidFill>
                  <a:srgbClr val="0066FF"/>
                </a:solidFill>
                <a:latin typeface="隶书" panose="02010509060101010101" charset="-122"/>
                <a:ea typeface="隶书" panose="02010509060101010101" charset="-122"/>
              </a:rPr>
              <a:t>V</a:t>
            </a:r>
            <a:r>
              <a:rPr lang="en-US" altLang="zh-CN" sz="2800">
                <a:solidFill>
                  <a:srgbClr val="0066FF"/>
                </a:solidFill>
                <a:latin typeface="Comic Sans MS" panose="030f0702030302020204" pitchFamily="66" charset="0"/>
              </a:rPr>
              <a:t>=1</a:t>
            </a:r>
            <a:r>
              <a:rPr lang="zh-CN" altLang="en-US" sz="2800">
                <a:solidFill>
                  <a:srgbClr val="0066FF"/>
                </a:solidFill>
                <a:latin typeface="Comic Sans MS" panose="030f0702030302020204" pitchFamily="66" charset="0"/>
              </a:rPr>
              <a:t>米</a:t>
            </a:r>
            <a:r>
              <a:rPr lang="en-US" altLang="zh-CN" sz="2800">
                <a:solidFill>
                  <a:srgbClr val="0066FF"/>
                </a:solidFill>
                <a:latin typeface="Comic Sans MS" panose="030f0702030302020204" pitchFamily="66" charset="0"/>
              </a:rPr>
              <a:t>/</a:t>
            </a:r>
            <a:r>
              <a:rPr lang="zh-CN" altLang="en-US" sz="2800">
                <a:solidFill>
                  <a:srgbClr val="0066FF"/>
                </a:solidFill>
                <a:latin typeface="Comic Sans MS" panose="030f0702030302020204" pitchFamily="66" charset="0"/>
              </a:rPr>
              <a:t>秒</a:t>
            </a:r>
            <a:endParaRPr lang="zh-CN" altLang="en-US" sz="2800">
              <a:solidFill>
                <a:srgbClr val="0066FF"/>
              </a:solidFill>
              <a:latin typeface="Comic Sans MS" panose="030f0702030302020204" pitchFamily="66" charset="0"/>
            </a:endParaRPr>
          </a:p>
        </p:txBody>
      </p:sp>
      <p:sp>
        <p:nvSpPr>
          <p:cNvPr id="88079" name="Text Box 15"/>
          <p:cNvSpPr txBox="1">
            <a:spLocks noChangeArrowheads="1"/>
          </p:cNvSpPr>
          <p:nvPr/>
        </p:nvSpPr>
        <p:spPr bwMode="auto">
          <a:xfrm>
            <a:off x="5076825" y="4652963"/>
            <a:ext cx="1008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200">
                <a:solidFill>
                  <a:srgbClr val="FF3300"/>
                </a:solidFill>
                <a:ea typeface="隶书" panose="02010509060101010101" charset="-122"/>
              </a:rPr>
              <a:t>匀速</a:t>
            </a:r>
            <a:endParaRPr lang="zh-CN" altLang="en-US" sz="3200">
              <a:solidFill>
                <a:srgbClr val="FF3300"/>
              </a:solidFill>
              <a:ea typeface="隶书" panose="02010509060101010101" charset="-122"/>
            </a:endParaRPr>
          </a:p>
        </p:txBody>
      </p:sp>
      <p:sp>
        <p:nvSpPr>
          <p:cNvPr id="88080" name="Text Box 16"/>
          <p:cNvSpPr txBox="1">
            <a:spLocks noChangeArrowheads="1"/>
          </p:cNvSpPr>
          <p:nvPr/>
        </p:nvSpPr>
        <p:spPr bwMode="auto">
          <a:xfrm>
            <a:off x="7956550" y="4581525"/>
            <a:ext cx="1008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200">
                <a:solidFill>
                  <a:srgbClr val="FF3300"/>
                </a:solidFill>
                <a:ea typeface="隶书" panose="02010509060101010101" charset="-122"/>
              </a:rPr>
              <a:t>匀速</a:t>
            </a:r>
            <a:endParaRPr lang="zh-CN" altLang="en-US" sz="3200">
              <a:solidFill>
                <a:srgbClr val="FF3300"/>
              </a:solidFill>
              <a:ea typeface="隶书" panose="02010509060101010101" charset="-122"/>
            </a:endParaRPr>
          </a:p>
        </p:txBody>
      </p:sp>
      <p:sp>
        <p:nvSpPr>
          <p:cNvPr id="88081" name="Text Box 17"/>
          <p:cNvSpPr txBox="1">
            <a:spLocks noChangeArrowheads="1"/>
          </p:cNvSpPr>
          <p:nvPr/>
        </p:nvSpPr>
        <p:spPr bwMode="auto">
          <a:xfrm>
            <a:off x="1042988" y="4868863"/>
            <a:ext cx="431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>
                <a:solidFill>
                  <a:srgbClr val="FF3300"/>
                </a:solidFill>
              </a:rPr>
              <a:t>G</a:t>
            </a:r>
            <a:endParaRPr lang="en-US" altLang="zh-CN" sz="2800">
              <a:solidFill>
                <a:srgbClr val="FF3300"/>
              </a:solidFill>
            </a:endParaRPr>
          </a:p>
        </p:txBody>
      </p:sp>
      <p:sp>
        <p:nvSpPr>
          <p:cNvPr id="88082" name="Text Box 18"/>
          <p:cNvSpPr txBox="1">
            <a:spLocks noChangeArrowheads="1"/>
          </p:cNvSpPr>
          <p:nvPr/>
        </p:nvSpPr>
        <p:spPr bwMode="auto">
          <a:xfrm>
            <a:off x="4067175" y="4941888"/>
            <a:ext cx="431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>
                <a:solidFill>
                  <a:srgbClr val="FF3300"/>
                </a:solidFill>
              </a:rPr>
              <a:t>G</a:t>
            </a:r>
            <a:endParaRPr lang="en-US" altLang="zh-CN" sz="2800">
              <a:solidFill>
                <a:srgbClr val="FF3300"/>
              </a:solidFill>
            </a:endParaRPr>
          </a:p>
        </p:txBody>
      </p:sp>
      <p:sp>
        <p:nvSpPr>
          <p:cNvPr id="88083" name="Text Box 19"/>
          <p:cNvSpPr txBox="1">
            <a:spLocks noChangeArrowheads="1"/>
          </p:cNvSpPr>
          <p:nvPr/>
        </p:nvSpPr>
        <p:spPr bwMode="auto">
          <a:xfrm>
            <a:off x="6948488" y="4868863"/>
            <a:ext cx="431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>
                <a:solidFill>
                  <a:srgbClr val="FF3300"/>
                </a:solidFill>
              </a:rPr>
              <a:t>G</a:t>
            </a:r>
            <a:endParaRPr lang="en-US" altLang="zh-CN" sz="2800">
              <a:solidFill>
                <a:srgbClr val="FF3300"/>
              </a:solidFill>
            </a:endParaRPr>
          </a:p>
        </p:txBody>
      </p:sp>
      <p:sp>
        <p:nvSpPr>
          <p:cNvPr id="88084" name="AutoShape 2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021388"/>
            <a:ext cx="827087" cy="647700"/>
          </a:xfrm>
          <a:prstGeom prst="actionButtonEnd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85" name="Text Box 21"/>
          <p:cNvSpPr txBox="1">
            <a:spLocks noChangeArrowheads="1"/>
          </p:cNvSpPr>
          <p:nvPr/>
        </p:nvSpPr>
        <p:spPr bwMode="auto">
          <a:xfrm>
            <a:off x="1331913" y="476250"/>
            <a:ext cx="79216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zh-CN" altLang="zh-CN" sz="4400" b="1">
              <a:ea typeface="华文中宋" panose="02010600040101010101" pitchFamily="2" charset="-122"/>
            </a:endParaRPr>
          </a:p>
        </p:txBody>
      </p:sp>
      <p:cxnSp>
        <p:nvCxnSpPr>
          <p:cNvPr id="2" name="直接箭头连接符 1"/>
          <p:cNvCxnSpPr/>
          <p:nvPr/>
        </p:nvCxnSpPr>
        <p:spPr>
          <a:xfrm flipH="1">
            <a:off x="1276985" y="3048000"/>
            <a:ext cx="18415" cy="1894205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>
            <a:off x="4267200" y="3048000"/>
            <a:ext cx="6350" cy="1894205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H="1">
            <a:off x="7155815" y="2971800"/>
            <a:ext cx="6985" cy="189738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1069340" y="2293620"/>
            <a:ext cx="4787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/>
              <a:t>F1</a:t>
            </a:r>
            <a:endParaRPr lang="en-US" altLang="zh-CN" sz="2000" b="1"/>
          </a:p>
        </p:txBody>
      </p:sp>
      <p:sp>
        <p:nvSpPr>
          <p:cNvPr id="6" name="文本框 5"/>
          <p:cNvSpPr txBox="1"/>
          <p:nvPr/>
        </p:nvSpPr>
        <p:spPr>
          <a:xfrm>
            <a:off x="4008755" y="2293620"/>
            <a:ext cx="4787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/>
              <a:t>F2</a:t>
            </a:r>
            <a:endParaRPr lang="en-US" altLang="zh-CN" sz="2000" b="1"/>
          </a:p>
        </p:txBody>
      </p:sp>
      <p:sp>
        <p:nvSpPr>
          <p:cNvPr id="7" name="文本框 6"/>
          <p:cNvSpPr txBox="1"/>
          <p:nvPr/>
        </p:nvSpPr>
        <p:spPr>
          <a:xfrm>
            <a:off x="6804025" y="2293620"/>
            <a:ext cx="4787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/>
              <a:t>F3</a:t>
            </a:r>
            <a:endParaRPr lang="en-US" altLang="zh-CN" sz="2000" b="1"/>
          </a:p>
        </p:txBody>
      </p:sp>
    </p:spTree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3048000" y="0"/>
          <a:ext cx="4762500" cy="68580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Photo Editor 照片" r:id="rId2" imgW="3019425" imgH="4010025" progId="MSPhotoEd.3">
                  <p:embed/>
                </p:oleObj>
              </mc:Choice>
              <mc:Fallback>
                <p:oleObj name="Photo Editor 照片" r:id="rId2" imgW="3019425" imgH="4010025" progId="MSPhotoEd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048000" y="0"/>
                        <a:ext cx="47625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9091" name="Group 3"/>
          <p:cNvGrpSpPr/>
          <p:nvPr/>
        </p:nvGrpSpPr>
        <p:grpSpPr>
          <a:xfrm>
            <a:off x="5410200" y="3200400"/>
            <a:ext cx="676275" cy="1828800"/>
            <a:chOff x="2880" y="240"/>
            <a:chExt cx="426" cy="1152"/>
          </a:xfrm>
        </p:grpSpPr>
        <p:sp>
          <p:nvSpPr>
            <p:cNvPr id="89092" name="Line 4"/>
            <p:cNvSpPr>
              <a:spLocks noChangeShapeType="1"/>
            </p:cNvSpPr>
            <p:nvPr/>
          </p:nvSpPr>
          <p:spPr bwMode="auto">
            <a:xfrm flipH="1">
              <a:off x="2880" y="480"/>
              <a:ext cx="0" cy="91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093" name="Text Box 5"/>
            <p:cNvSpPr txBox="1">
              <a:spLocks noChangeArrowheads="1"/>
            </p:cNvSpPr>
            <p:nvPr/>
          </p:nvSpPr>
          <p:spPr bwMode="auto">
            <a:xfrm>
              <a:off x="2976" y="240"/>
              <a:ext cx="330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kumimoji="1" lang="en-US" altLang="zh-CN" sz="4800">
                  <a:solidFill>
                    <a:srgbClr val="FF0000"/>
                  </a:solidFill>
                  <a:latin typeface="Times New Roman" panose="02020603050405020304" pitchFamily="18" charset="0"/>
                </a:rPr>
                <a:t>F</a:t>
              </a:r>
              <a:endParaRPr kumimoji="1" lang="en-US" altLang="zh-CN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89094" name="Group 6"/>
          <p:cNvGrpSpPr/>
          <p:nvPr/>
        </p:nvGrpSpPr>
        <p:grpSpPr>
          <a:xfrm>
            <a:off x="5257800" y="4953000"/>
            <a:ext cx="928688" cy="1905000"/>
            <a:chOff x="3312" y="3120"/>
            <a:chExt cx="585" cy="1200"/>
          </a:xfrm>
        </p:grpSpPr>
        <p:grpSp>
          <p:nvGrpSpPr>
            <p:cNvPr id="89095" name="Group 7"/>
            <p:cNvGrpSpPr/>
            <p:nvPr/>
          </p:nvGrpSpPr>
          <p:grpSpPr>
            <a:xfrm>
              <a:off x="3408" y="3177"/>
              <a:ext cx="489" cy="1143"/>
              <a:chOff x="2880" y="1488"/>
              <a:chExt cx="489" cy="1143"/>
            </a:xfrm>
          </p:grpSpPr>
          <p:sp>
            <p:nvSpPr>
              <p:cNvPr id="89096" name="Line 8"/>
              <p:cNvSpPr>
                <a:spLocks noChangeShapeType="1"/>
              </p:cNvSpPr>
              <p:nvPr/>
            </p:nvSpPr>
            <p:spPr bwMode="auto">
              <a:xfrm flipH="1">
                <a:off x="2880" y="1488"/>
                <a:ext cx="0" cy="912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9097" name="Text Box 9"/>
              <p:cNvSpPr txBox="1">
                <a:spLocks noChangeArrowheads="1"/>
              </p:cNvSpPr>
              <p:nvPr/>
            </p:nvSpPr>
            <p:spPr bwMode="auto">
              <a:xfrm>
                <a:off x="2976" y="2112"/>
                <a:ext cx="393" cy="5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kumimoji="1" lang="en-US" altLang="zh-CN" sz="480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G</a:t>
                </a:r>
                <a:endParaRPr kumimoji="1" lang="en-US" altLang="zh-CN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89098" name="Oval 10"/>
            <p:cNvSpPr>
              <a:spLocks noChangeArrowheads="1"/>
            </p:cNvSpPr>
            <p:nvPr/>
          </p:nvSpPr>
          <p:spPr bwMode="auto">
            <a:xfrm>
              <a:off x="3312" y="3120"/>
              <a:ext cx="192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89099" name="Text Box 11"/>
          <p:cNvSpPr txBox="1">
            <a:spLocks noChangeArrowheads="1"/>
          </p:cNvSpPr>
          <p:nvPr/>
        </p:nvSpPr>
        <p:spPr bwMode="auto">
          <a:xfrm>
            <a:off x="6096000" y="3124200"/>
            <a:ext cx="9175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1" lang="en-US" altLang="zh-CN" sz="5400" b="1">
                <a:solidFill>
                  <a:srgbClr val="FF0000"/>
                </a:solidFill>
                <a:latin typeface="Times New Roman" panose="02020603050405020304" pitchFamily="18" charset="0"/>
              </a:rPr>
              <a:t>=?</a:t>
            </a:r>
            <a:endParaRPr kumimoji="1" lang="en-US" altLang="zh-CN" sz="4400">
              <a:latin typeface="Times New Roman" panose="02020603050405020304" pitchFamily="18" charset="0"/>
            </a:endParaRPr>
          </a:p>
        </p:txBody>
      </p:sp>
      <p:sp>
        <p:nvSpPr>
          <p:cNvPr id="89100" name="Text Box 12"/>
          <p:cNvSpPr txBox="1">
            <a:spLocks noChangeArrowheads="1"/>
          </p:cNvSpPr>
          <p:nvPr/>
        </p:nvSpPr>
        <p:spPr bwMode="auto">
          <a:xfrm>
            <a:off x="6096000" y="6096000"/>
            <a:ext cx="202247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1" lang="en-US" altLang="zh-CN" sz="4400" b="1">
                <a:solidFill>
                  <a:srgbClr val="FF0000"/>
                </a:solidFill>
                <a:latin typeface="Times New Roman" panose="02020603050405020304" pitchFamily="18" charset="0"/>
              </a:rPr>
              <a:t>=1000N</a:t>
            </a:r>
            <a:endParaRPr kumimoji="1"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89101" name="Text Box 13"/>
          <p:cNvSpPr txBox="1">
            <a:spLocks noChangeArrowheads="1"/>
          </p:cNvSpPr>
          <p:nvPr/>
        </p:nvSpPr>
        <p:spPr bwMode="auto">
          <a:xfrm>
            <a:off x="1403350" y="692150"/>
            <a:ext cx="11525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zh-CN" altLang="zh-CN" sz="4400" b="1">
              <a:ea typeface="华文中宋" panose="02010600040101010101" pitchFamily="2" charset="-122"/>
            </a:endParaRPr>
          </a:p>
        </p:txBody>
      </p:sp>
      <p:sp>
        <p:nvSpPr>
          <p:cNvPr id="89102" name="Text Box 14"/>
          <p:cNvSpPr txBox="1">
            <a:spLocks noChangeArrowheads="1"/>
          </p:cNvSpPr>
          <p:nvPr/>
        </p:nvSpPr>
        <p:spPr bwMode="auto">
          <a:xfrm>
            <a:off x="152400" y="1712913"/>
            <a:ext cx="298767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华文中宋" panose="02010600040101010101" pitchFamily="2" charset="-122"/>
              </a:rPr>
              <a:t>运动员与伞匀速直线下降，伞对人的拉力</a:t>
            </a:r>
            <a:r>
              <a:rPr lang="en-US" altLang="zh-CN" sz="2800">
                <a:ea typeface="华文中宋" panose="02010600040101010101" pitchFamily="2" charset="-122"/>
              </a:rPr>
              <a:t>F=?</a:t>
            </a:r>
            <a:endParaRPr lang="en-US" altLang="zh-CN" sz="2800"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9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9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9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9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9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9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9" grpId="0"/>
      <p:bldP spid="8910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850900"/>
            <a:ext cx="8748712" cy="777875"/>
          </a:xfrm>
          <a:noFill/>
        </p:spPr>
        <p:txBody>
          <a:bodyPr/>
          <a:lstStyle/>
          <a:p>
            <a:r>
              <a:rPr lang="en-US" altLang="zh-CN" sz="3600" b="1">
                <a:latin typeface="华文中宋" panose="02010600040101010101" pitchFamily="2" charset="-122"/>
                <a:ea typeface="华文中宋" panose="02010600040101010101" pitchFamily="2" charset="-122"/>
              </a:rPr>
              <a:t>4</a:t>
            </a:r>
            <a:r>
              <a:rPr lang="zh-CN" altLang="en-US" sz="3600" b="1">
                <a:latin typeface="华文中宋" panose="02010600040101010101" pitchFamily="2" charset="-122"/>
                <a:ea typeface="华文中宋" panose="02010600040101010101" pitchFamily="2" charset="-122"/>
              </a:rPr>
              <a:t>、下列哪组中的两个力相互平衡（    ）</a:t>
            </a:r>
            <a:endParaRPr lang="zh-CN" altLang="en-US" sz="36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1403350" y="2133600"/>
            <a:ext cx="865188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0116" name="Line 4"/>
          <p:cNvSpPr>
            <a:spLocks noChangeShapeType="1"/>
          </p:cNvSpPr>
          <p:nvPr/>
        </p:nvSpPr>
        <p:spPr bwMode="auto">
          <a:xfrm>
            <a:off x="2266950" y="22780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17" name="Line 5"/>
          <p:cNvSpPr>
            <a:spLocks noChangeShapeType="1"/>
          </p:cNvSpPr>
          <p:nvPr/>
        </p:nvSpPr>
        <p:spPr bwMode="auto">
          <a:xfrm flipH="1">
            <a:off x="395288" y="2636838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5580063" y="2205038"/>
            <a:ext cx="865187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0119" name="Line 7"/>
          <p:cNvSpPr>
            <a:spLocks noChangeShapeType="1"/>
          </p:cNvSpPr>
          <p:nvPr/>
        </p:nvSpPr>
        <p:spPr bwMode="auto">
          <a:xfrm flipV="1">
            <a:off x="6445250" y="1671638"/>
            <a:ext cx="59055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20" name="Line 8"/>
          <p:cNvSpPr>
            <a:spLocks noChangeShapeType="1"/>
          </p:cNvSpPr>
          <p:nvPr/>
        </p:nvSpPr>
        <p:spPr bwMode="auto">
          <a:xfrm flipH="1">
            <a:off x="5668645" y="2205355"/>
            <a:ext cx="776288" cy="663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21" name="Line 9"/>
          <p:cNvSpPr>
            <a:spLocks noChangeShapeType="1"/>
          </p:cNvSpPr>
          <p:nvPr/>
        </p:nvSpPr>
        <p:spPr bwMode="auto">
          <a:xfrm flipH="1">
            <a:off x="5580063" y="2205038"/>
            <a:ext cx="865187" cy="719137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1403350" y="4941888"/>
            <a:ext cx="865188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0123" name="Line 11"/>
          <p:cNvSpPr>
            <a:spLocks noChangeShapeType="1"/>
          </p:cNvSpPr>
          <p:nvPr/>
        </p:nvSpPr>
        <p:spPr bwMode="auto">
          <a:xfrm flipH="1">
            <a:off x="2339975" y="47974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24" name="Text Box 12"/>
          <p:cNvSpPr txBox="1">
            <a:spLocks noChangeArrowheads="1"/>
          </p:cNvSpPr>
          <p:nvPr/>
        </p:nvSpPr>
        <p:spPr bwMode="auto">
          <a:xfrm>
            <a:off x="1619250" y="1412875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A</a:t>
            </a:r>
            <a:endParaRPr lang="en-US" altLang="zh-CN" sz="2800"/>
          </a:p>
        </p:txBody>
      </p:sp>
      <p:sp>
        <p:nvSpPr>
          <p:cNvPr id="90125" name="Text Box 13"/>
          <p:cNvSpPr txBox="1">
            <a:spLocks noChangeArrowheads="1"/>
          </p:cNvSpPr>
          <p:nvPr/>
        </p:nvSpPr>
        <p:spPr bwMode="auto">
          <a:xfrm>
            <a:off x="5795963" y="1412875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B</a:t>
            </a:r>
            <a:endParaRPr lang="en-US" altLang="zh-CN" sz="2800"/>
          </a:p>
        </p:txBody>
      </p:sp>
      <p:sp>
        <p:nvSpPr>
          <p:cNvPr id="90126" name="Text Box 14"/>
          <p:cNvSpPr txBox="1">
            <a:spLocks noChangeArrowheads="1"/>
          </p:cNvSpPr>
          <p:nvPr/>
        </p:nvSpPr>
        <p:spPr bwMode="auto">
          <a:xfrm>
            <a:off x="1692275" y="4076700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C</a:t>
            </a:r>
            <a:endParaRPr lang="en-US" altLang="zh-CN" sz="2800"/>
          </a:p>
        </p:txBody>
      </p:sp>
      <p:sp>
        <p:nvSpPr>
          <p:cNvPr id="90127" name="Text Box 15"/>
          <p:cNvSpPr txBox="1">
            <a:spLocks noChangeArrowheads="1"/>
          </p:cNvSpPr>
          <p:nvPr/>
        </p:nvSpPr>
        <p:spPr bwMode="auto">
          <a:xfrm>
            <a:off x="6084888" y="4149725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D</a:t>
            </a:r>
            <a:endParaRPr lang="en-US" altLang="zh-CN" sz="2800"/>
          </a:p>
        </p:txBody>
      </p:sp>
      <p:sp>
        <p:nvSpPr>
          <p:cNvPr id="90128" name="Text Box 16"/>
          <p:cNvSpPr txBox="1">
            <a:spLocks noChangeArrowheads="1"/>
          </p:cNvSpPr>
          <p:nvPr/>
        </p:nvSpPr>
        <p:spPr bwMode="auto">
          <a:xfrm>
            <a:off x="0" y="1989138"/>
            <a:ext cx="1258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400"/>
              <a:t>F1=5</a:t>
            </a:r>
            <a:r>
              <a:rPr lang="zh-CN" altLang="en-US" sz="2400"/>
              <a:t>牛</a:t>
            </a:r>
            <a:endParaRPr lang="zh-CN" altLang="en-US" sz="2400"/>
          </a:p>
        </p:txBody>
      </p:sp>
      <p:sp>
        <p:nvSpPr>
          <p:cNvPr id="90129" name="Text Box 17"/>
          <p:cNvSpPr txBox="1">
            <a:spLocks noChangeArrowheads="1"/>
          </p:cNvSpPr>
          <p:nvPr/>
        </p:nvSpPr>
        <p:spPr bwMode="auto">
          <a:xfrm>
            <a:off x="2484438" y="2349500"/>
            <a:ext cx="1258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400"/>
              <a:t>F2=5</a:t>
            </a:r>
            <a:r>
              <a:rPr lang="zh-CN" altLang="en-US" sz="2400"/>
              <a:t>牛</a:t>
            </a:r>
            <a:endParaRPr lang="zh-CN" altLang="en-US" sz="2400"/>
          </a:p>
        </p:txBody>
      </p:sp>
      <p:sp>
        <p:nvSpPr>
          <p:cNvPr id="90130" name="Text Box 18"/>
          <p:cNvSpPr txBox="1">
            <a:spLocks noChangeArrowheads="1"/>
          </p:cNvSpPr>
          <p:nvPr/>
        </p:nvSpPr>
        <p:spPr bwMode="auto">
          <a:xfrm>
            <a:off x="4932363" y="3357563"/>
            <a:ext cx="1258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400"/>
              <a:t>F1=5</a:t>
            </a:r>
            <a:r>
              <a:rPr lang="zh-CN" altLang="en-US" sz="2400"/>
              <a:t>牛</a:t>
            </a:r>
            <a:endParaRPr lang="zh-CN" altLang="en-US" sz="2400"/>
          </a:p>
        </p:txBody>
      </p:sp>
      <p:sp>
        <p:nvSpPr>
          <p:cNvPr id="90131" name="Text Box 19"/>
          <p:cNvSpPr txBox="1">
            <a:spLocks noChangeArrowheads="1"/>
          </p:cNvSpPr>
          <p:nvPr/>
        </p:nvSpPr>
        <p:spPr bwMode="auto">
          <a:xfrm>
            <a:off x="6948488" y="1773238"/>
            <a:ext cx="1258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400"/>
              <a:t>F2=5</a:t>
            </a:r>
            <a:r>
              <a:rPr lang="zh-CN" altLang="en-US" sz="2400"/>
              <a:t>牛</a:t>
            </a:r>
            <a:endParaRPr lang="zh-CN" altLang="en-US" sz="2400"/>
          </a:p>
        </p:txBody>
      </p:sp>
      <p:sp>
        <p:nvSpPr>
          <p:cNvPr id="90132" name="Text Box 20"/>
          <p:cNvSpPr txBox="1">
            <a:spLocks noChangeArrowheads="1"/>
          </p:cNvSpPr>
          <p:nvPr/>
        </p:nvSpPr>
        <p:spPr bwMode="auto">
          <a:xfrm>
            <a:off x="0" y="4652963"/>
            <a:ext cx="1258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400"/>
              <a:t>F1=5</a:t>
            </a:r>
            <a:r>
              <a:rPr lang="zh-CN" altLang="en-US" sz="2400"/>
              <a:t>牛</a:t>
            </a:r>
            <a:endParaRPr lang="zh-CN" altLang="en-US" sz="2400"/>
          </a:p>
        </p:txBody>
      </p:sp>
      <p:sp>
        <p:nvSpPr>
          <p:cNvPr id="90133" name="Text Box 21"/>
          <p:cNvSpPr txBox="1">
            <a:spLocks noChangeArrowheads="1"/>
          </p:cNvSpPr>
          <p:nvPr/>
        </p:nvSpPr>
        <p:spPr bwMode="auto">
          <a:xfrm>
            <a:off x="2484438" y="4652963"/>
            <a:ext cx="1258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400"/>
              <a:t>F2=3</a:t>
            </a:r>
            <a:r>
              <a:rPr lang="zh-CN" altLang="en-US" sz="2400"/>
              <a:t>牛</a:t>
            </a:r>
            <a:endParaRPr lang="zh-CN" altLang="en-US" sz="2400"/>
          </a:p>
        </p:txBody>
      </p:sp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4427538" y="4724400"/>
            <a:ext cx="1258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400"/>
              <a:t>F1=5</a:t>
            </a:r>
            <a:r>
              <a:rPr lang="zh-CN" altLang="en-US" sz="2400"/>
              <a:t>牛</a:t>
            </a:r>
            <a:endParaRPr lang="zh-CN" altLang="en-US" sz="2400"/>
          </a:p>
        </p:txBody>
      </p:sp>
      <p:sp>
        <p:nvSpPr>
          <p:cNvPr id="90135" name="Text Box 23"/>
          <p:cNvSpPr txBox="1">
            <a:spLocks noChangeArrowheads="1"/>
          </p:cNvSpPr>
          <p:nvPr/>
        </p:nvSpPr>
        <p:spPr bwMode="auto">
          <a:xfrm>
            <a:off x="6804025" y="4724400"/>
            <a:ext cx="1258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400"/>
              <a:t>F2=5</a:t>
            </a:r>
            <a:r>
              <a:rPr lang="zh-CN" altLang="en-US" sz="2400"/>
              <a:t>牛</a:t>
            </a:r>
            <a:endParaRPr lang="zh-CN" altLang="en-US" sz="2400"/>
          </a:p>
        </p:txBody>
      </p:sp>
      <p:sp>
        <p:nvSpPr>
          <p:cNvPr id="90136" name="Rectangle 24"/>
          <p:cNvSpPr>
            <a:spLocks noChangeArrowheads="1"/>
          </p:cNvSpPr>
          <p:nvPr/>
        </p:nvSpPr>
        <p:spPr bwMode="auto">
          <a:xfrm>
            <a:off x="5580063" y="4941888"/>
            <a:ext cx="433387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0137" name="Rectangle 25"/>
          <p:cNvSpPr>
            <a:spLocks noChangeArrowheads="1"/>
          </p:cNvSpPr>
          <p:nvPr/>
        </p:nvSpPr>
        <p:spPr bwMode="auto">
          <a:xfrm>
            <a:off x="6156325" y="4941888"/>
            <a:ext cx="431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0138" name="Line 26"/>
          <p:cNvSpPr>
            <a:spLocks noChangeShapeType="1"/>
          </p:cNvSpPr>
          <p:nvPr/>
        </p:nvSpPr>
        <p:spPr bwMode="auto">
          <a:xfrm>
            <a:off x="6516688" y="5300663"/>
            <a:ext cx="935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39" name="Line 27"/>
          <p:cNvSpPr>
            <a:spLocks noChangeShapeType="1"/>
          </p:cNvSpPr>
          <p:nvPr/>
        </p:nvSpPr>
        <p:spPr bwMode="auto">
          <a:xfrm flipH="1">
            <a:off x="4643438" y="5300663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40" name="Line 28"/>
          <p:cNvSpPr>
            <a:spLocks noChangeShapeType="1"/>
          </p:cNvSpPr>
          <p:nvPr/>
        </p:nvSpPr>
        <p:spPr bwMode="auto">
          <a:xfrm>
            <a:off x="2268538" y="5300663"/>
            <a:ext cx="790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41" name="Line 29"/>
          <p:cNvSpPr>
            <a:spLocks noChangeShapeType="1"/>
          </p:cNvSpPr>
          <p:nvPr/>
        </p:nvSpPr>
        <p:spPr bwMode="auto">
          <a:xfrm flipH="1">
            <a:off x="395288" y="5300663"/>
            <a:ext cx="1009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0142" name="Text Box 30"/>
          <p:cNvSpPr txBox="1">
            <a:spLocks noChangeArrowheads="1"/>
          </p:cNvSpPr>
          <p:nvPr/>
        </p:nvSpPr>
        <p:spPr bwMode="auto">
          <a:xfrm>
            <a:off x="7559675" y="981075"/>
            <a:ext cx="1584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ea typeface="华文中宋" panose="02010600040101010101" pitchFamily="2" charset="-122"/>
              </a:rPr>
              <a:t>B</a:t>
            </a:r>
            <a:endParaRPr lang="en-US" altLang="zh-CN" sz="3600" b="1">
              <a:solidFill>
                <a:srgbClr val="FF0000"/>
              </a:solidFill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4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38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381000" y="953770"/>
            <a:ext cx="8382000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4000" b="1">
                <a:latin typeface="隶书" panose="02010509060101010101" charset="-122"/>
                <a:ea typeface="隶书" panose="02010509060101010101" charset="-122"/>
              </a:rPr>
              <a:t>5</a:t>
            </a:r>
            <a:r>
              <a:rPr lang="zh-CN" altLang="en-US" sz="4000" b="1">
                <a:latin typeface="隶书" panose="02010509060101010101" charset="-122"/>
                <a:ea typeface="隶书" panose="02010509060101010101" charset="-122"/>
              </a:rPr>
              <a:t>．一个物体同时受到两个力的作用，这两个力的三要素完全相同，那么这两个力（     ）</a:t>
            </a:r>
            <a:endParaRPr lang="zh-CN" altLang="en-US" sz="4000" b="1">
              <a:latin typeface="隶书" panose="02010509060101010101" charset="-122"/>
              <a:ea typeface="隶书" panose="02010509060101010101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4000" b="1">
                <a:latin typeface="隶书" panose="02010509060101010101" charset="-122"/>
                <a:ea typeface="隶书" panose="02010509060101010101" charset="-122"/>
              </a:rPr>
              <a:t>A </a:t>
            </a:r>
            <a:r>
              <a:rPr lang="zh-CN" altLang="en-US" sz="4000" b="1">
                <a:latin typeface="隶书" panose="02010509060101010101" charset="-122"/>
                <a:ea typeface="隶书" panose="02010509060101010101" charset="-122"/>
              </a:rPr>
              <a:t>肯定是平衡力</a:t>
            </a:r>
            <a:endParaRPr lang="zh-CN" altLang="en-US" sz="4000" b="1">
              <a:latin typeface="隶书" panose="02010509060101010101" charset="-122"/>
              <a:ea typeface="隶书" panose="02010509060101010101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4000" b="1">
                <a:latin typeface="隶书" panose="02010509060101010101" charset="-122"/>
                <a:ea typeface="隶书" panose="02010509060101010101" charset="-122"/>
              </a:rPr>
              <a:t>B </a:t>
            </a:r>
            <a:r>
              <a:rPr lang="zh-CN" altLang="en-US" sz="4000" b="1">
                <a:latin typeface="隶书" panose="02010509060101010101" charset="-122"/>
                <a:ea typeface="隶书" panose="02010509060101010101" charset="-122"/>
              </a:rPr>
              <a:t>肯定不是平衡力</a:t>
            </a:r>
            <a:endParaRPr lang="zh-CN" altLang="en-US" sz="4000" b="1">
              <a:latin typeface="隶书" panose="02010509060101010101" charset="-122"/>
              <a:ea typeface="隶书" panose="02010509060101010101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4000" b="1">
                <a:latin typeface="隶书" panose="02010509060101010101" charset="-122"/>
                <a:ea typeface="隶书" panose="02010509060101010101" charset="-122"/>
              </a:rPr>
              <a:t>C </a:t>
            </a:r>
            <a:r>
              <a:rPr lang="zh-CN" altLang="en-US" sz="4000" b="1">
                <a:latin typeface="隶书" panose="02010509060101010101" charset="-122"/>
                <a:ea typeface="隶书" panose="02010509060101010101" charset="-122"/>
              </a:rPr>
              <a:t>可能是平衡力，也可能不是平衡力</a:t>
            </a:r>
            <a:endParaRPr lang="zh-CN" altLang="en-US" sz="4000" b="1"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2896870" y="2214563"/>
            <a:ext cx="792163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4800" b="1">
                <a:solidFill>
                  <a:srgbClr val="FF0000"/>
                </a:solidFill>
              </a:rPr>
              <a:t>B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62" name="Text Box 4"/>
          <p:cNvSpPr txBox="1">
            <a:spLocks noChangeArrowheads="1"/>
          </p:cNvSpPr>
          <p:nvPr/>
        </p:nvSpPr>
        <p:spPr bwMode="auto">
          <a:xfrm>
            <a:off x="539750" y="1408113"/>
            <a:ext cx="86042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6. </a:t>
            </a:r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一本书放在水平桌面上，下列几对力中，哪</a:t>
            </a:r>
            <a:endParaRPr lang="zh-CN" altLang="en-US" sz="3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对是平衡力（     ）</a:t>
            </a:r>
            <a:endParaRPr lang="zh-CN" altLang="en-US" sz="3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163" name="Text Box 5"/>
          <p:cNvSpPr txBox="1">
            <a:spLocks noChangeArrowheads="1"/>
          </p:cNvSpPr>
          <p:nvPr/>
        </p:nvSpPr>
        <p:spPr bwMode="auto">
          <a:xfrm>
            <a:off x="539750" y="2368550"/>
            <a:ext cx="7920038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5000"/>
              </a:lnSpc>
              <a:buFontTx/>
              <a:buAutoNum type="alphaUcPeriod"/>
            </a:pPr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书受到的重力和桌子对书的支持力</a:t>
            </a:r>
            <a:endParaRPr lang="zh-CN" altLang="en-US" sz="3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25000"/>
              </a:lnSpc>
              <a:buFontTx/>
              <a:buAutoNum type="alphaUcPeriod"/>
            </a:pPr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书受到的重力和书对桌子的压力</a:t>
            </a:r>
            <a:endParaRPr lang="zh-CN" altLang="en-US" sz="3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25000"/>
              </a:lnSpc>
              <a:buFontTx/>
              <a:buAutoNum type="alphaUcPeriod"/>
            </a:pPr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书对桌子的压力和桌子对书的支持力</a:t>
            </a:r>
            <a:endParaRPr lang="zh-CN" altLang="en-US" sz="3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25000"/>
              </a:lnSpc>
              <a:buFontTx/>
              <a:buAutoNum type="alphaUcPeriod"/>
            </a:pPr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书受到的重力和桌子受到的重力</a:t>
            </a:r>
            <a:endParaRPr lang="zh-CN" altLang="en-US" sz="3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164" name="Text Box 6"/>
          <p:cNvSpPr txBox="1">
            <a:spLocks noChangeArrowheads="1"/>
          </p:cNvSpPr>
          <p:nvPr/>
        </p:nvSpPr>
        <p:spPr bwMode="auto">
          <a:xfrm>
            <a:off x="1908175" y="5657850"/>
            <a:ext cx="51847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看受力物体是否一样</a:t>
            </a:r>
            <a:endParaRPr lang="zh-CN" altLang="en-US" sz="32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165" name="Text Box 7"/>
          <p:cNvSpPr txBox="1">
            <a:spLocks noChangeArrowheads="1"/>
          </p:cNvSpPr>
          <p:nvPr/>
        </p:nvSpPr>
        <p:spPr bwMode="auto">
          <a:xfrm>
            <a:off x="3128963" y="1881188"/>
            <a:ext cx="4778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2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altLang="zh-CN" sz="32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1101725" y="2973388"/>
            <a:ext cx="431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5148263" y="2994025"/>
            <a:ext cx="431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4759325" y="3598863"/>
            <a:ext cx="720725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1116013" y="3592513"/>
            <a:ext cx="431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5553075" y="4197350"/>
            <a:ext cx="431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1908175" y="4211638"/>
            <a:ext cx="720725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1073150" y="4845050"/>
            <a:ext cx="431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3924300" y="4859338"/>
            <a:ext cx="720725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/>
      <p:bldP spid="9216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3186" name="Text Box 2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CN" sz="3600" b="1">
                <a:solidFill>
                  <a:srgbClr val="3333CC"/>
                </a:solidFill>
              </a:rPr>
              <a:t>7</a:t>
            </a:r>
            <a:r>
              <a:rPr lang="zh-CN" altLang="en-US" sz="3600" b="1">
                <a:solidFill>
                  <a:srgbClr val="3333CC"/>
                </a:solidFill>
              </a:rPr>
              <a:t>、放在水平桌面上的静止不动的墨水瓶，它受到的一对平衡力是              （     ）</a:t>
            </a:r>
            <a:endParaRPr lang="zh-CN" altLang="en-US" sz="3600" b="1">
              <a:solidFill>
                <a:srgbClr val="3333CC"/>
              </a:solidFill>
            </a:endParaRPr>
          </a:p>
        </p:txBody>
      </p:sp>
      <p:sp>
        <p:nvSpPr>
          <p:cNvPr id="93187" name="Text Box 3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381000" y="1981200"/>
            <a:ext cx="868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CN" sz="3600" b="1">
                <a:solidFill>
                  <a:srgbClr val="3333CC"/>
                </a:solidFill>
              </a:rPr>
              <a:t>A.  </a:t>
            </a:r>
            <a:r>
              <a:rPr lang="zh-CN" altLang="en-US" sz="3600" b="1">
                <a:solidFill>
                  <a:srgbClr val="3333CC"/>
                </a:solidFill>
              </a:rPr>
              <a:t>墨水瓶受到的重力和它对桌面的压力</a:t>
            </a:r>
            <a:endParaRPr lang="zh-CN" altLang="en-US" sz="3600" b="1">
              <a:solidFill>
                <a:srgbClr val="3333CC"/>
              </a:solidFill>
            </a:endParaRPr>
          </a:p>
        </p:txBody>
      </p:sp>
      <p:sp>
        <p:nvSpPr>
          <p:cNvPr id="93188" name="Text Box 4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381000" y="2847975"/>
            <a:ext cx="836771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CN" sz="3600" b="1">
                <a:solidFill>
                  <a:srgbClr val="3333CC"/>
                </a:solidFill>
              </a:rPr>
              <a:t>B.  </a:t>
            </a:r>
            <a:r>
              <a:rPr lang="zh-CN" altLang="en-US" sz="3600" b="1">
                <a:solidFill>
                  <a:srgbClr val="3333CC"/>
                </a:solidFill>
              </a:rPr>
              <a:t>墨水瓶对桌面的压力和桌面对它的支持力</a:t>
            </a:r>
            <a:endParaRPr lang="zh-CN" altLang="en-US" sz="3600" b="1">
              <a:solidFill>
                <a:srgbClr val="3333CC"/>
              </a:solidFill>
            </a:endParaRPr>
          </a:p>
        </p:txBody>
      </p:sp>
      <p:sp>
        <p:nvSpPr>
          <p:cNvPr id="93189" name="Text Box 5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8229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CN" sz="3600" b="1">
                <a:solidFill>
                  <a:srgbClr val="3333CC"/>
                </a:solidFill>
              </a:rPr>
              <a:t>C.  </a:t>
            </a:r>
            <a:r>
              <a:rPr lang="zh-CN" altLang="en-US" sz="3600" b="1">
                <a:solidFill>
                  <a:srgbClr val="3333CC"/>
                </a:solidFill>
              </a:rPr>
              <a:t>地球对墨水瓶的吸引力和墨水瓶对地球的吸引力</a:t>
            </a:r>
            <a:endParaRPr lang="zh-CN" altLang="en-US" sz="3600" b="1">
              <a:solidFill>
                <a:srgbClr val="3333CC"/>
              </a:solidFill>
            </a:endParaRPr>
          </a:p>
        </p:txBody>
      </p:sp>
      <p:sp>
        <p:nvSpPr>
          <p:cNvPr id="93190" name="Text Box 6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404813" y="5386388"/>
            <a:ext cx="851058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CN" sz="3600" b="1">
                <a:solidFill>
                  <a:srgbClr val="3333CC"/>
                </a:solidFill>
              </a:rPr>
              <a:t>D.  </a:t>
            </a:r>
            <a:r>
              <a:rPr lang="zh-CN" altLang="en-US" sz="3600" b="1">
                <a:solidFill>
                  <a:srgbClr val="3333CC"/>
                </a:solidFill>
              </a:rPr>
              <a:t>墨水瓶受到的重力和桌面对墨水瓶的支持力</a:t>
            </a:r>
            <a:endParaRPr lang="zh-CN" altLang="en-US" sz="3600" b="1">
              <a:solidFill>
                <a:srgbClr val="3333CC"/>
              </a:solidFill>
            </a:endParaRPr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7261225" y="1125538"/>
            <a:ext cx="5508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4000" b="1">
                <a:solidFill>
                  <a:srgbClr val="FF0000"/>
                </a:solidFill>
              </a:rPr>
              <a:t>D</a:t>
            </a:r>
            <a:endParaRPr lang="en-US" altLang="zh-CN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4210" name="AutoShape 2"/>
          <p:cNvSpPr>
            <a:spLocks noChangeArrowheads="1"/>
          </p:cNvSpPr>
          <p:nvPr/>
        </p:nvSpPr>
        <p:spPr bwMode="auto">
          <a:xfrm>
            <a:off x="3886200" y="4503737"/>
            <a:ext cx="215900" cy="2305050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4211" name="AutoShape 3"/>
          <p:cNvSpPr>
            <a:spLocks noChangeArrowheads="1"/>
          </p:cNvSpPr>
          <p:nvPr/>
        </p:nvSpPr>
        <p:spPr bwMode="auto">
          <a:xfrm>
            <a:off x="4894262" y="3927475"/>
            <a:ext cx="215900" cy="2305050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4212" name="AutoShape 4"/>
          <p:cNvSpPr>
            <a:spLocks noChangeArrowheads="1"/>
          </p:cNvSpPr>
          <p:nvPr/>
        </p:nvSpPr>
        <p:spPr bwMode="auto">
          <a:xfrm>
            <a:off x="1870075" y="3927475"/>
            <a:ext cx="215900" cy="2305050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4213" name="AutoShape 5"/>
          <p:cNvSpPr>
            <a:spLocks noChangeArrowheads="1"/>
          </p:cNvSpPr>
          <p:nvPr/>
        </p:nvSpPr>
        <p:spPr bwMode="auto">
          <a:xfrm>
            <a:off x="862012" y="4503737"/>
            <a:ext cx="215900" cy="2305050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4214" name="AutoShape 6"/>
          <p:cNvSpPr>
            <a:spLocks noChangeArrowheads="1"/>
          </p:cNvSpPr>
          <p:nvPr/>
        </p:nvSpPr>
        <p:spPr bwMode="auto">
          <a:xfrm>
            <a:off x="862012" y="3927475"/>
            <a:ext cx="4248150" cy="576262"/>
          </a:xfrm>
          <a:prstGeom prst="parallelogram">
            <a:avLst>
              <a:gd name="adj" fmla="val 184298"/>
            </a:avLst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4215" name="Rectangle 7"/>
          <p:cNvSpPr>
            <a:spLocks noChangeArrowheads="1"/>
          </p:cNvSpPr>
          <p:nvPr/>
        </p:nvSpPr>
        <p:spPr bwMode="auto">
          <a:xfrm>
            <a:off x="862012" y="4503737"/>
            <a:ext cx="3167063" cy="142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4216" name="Line 8"/>
          <p:cNvSpPr>
            <a:spLocks noChangeShapeType="1"/>
          </p:cNvSpPr>
          <p:nvPr/>
        </p:nvSpPr>
        <p:spPr bwMode="auto">
          <a:xfrm flipV="1">
            <a:off x="4102100" y="3998912"/>
            <a:ext cx="1081087" cy="574675"/>
          </a:xfrm>
          <a:prstGeom prst="line">
            <a:avLst/>
          </a:prstGeom>
          <a:noFill/>
          <a:ln w="152400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4217" name="Line 9"/>
          <p:cNvSpPr>
            <a:spLocks noChangeShapeType="1"/>
          </p:cNvSpPr>
          <p:nvPr/>
        </p:nvSpPr>
        <p:spPr bwMode="auto">
          <a:xfrm flipH="1">
            <a:off x="5110162" y="3927475"/>
            <a:ext cx="0" cy="1444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4218" name="Line 10"/>
          <p:cNvSpPr>
            <a:spLocks noChangeShapeType="1"/>
          </p:cNvSpPr>
          <p:nvPr/>
        </p:nvSpPr>
        <p:spPr bwMode="auto">
          <a:xfrm flipV="1">
            <a:off x="4068762" y="4071937"/>
            <a:ext cx="1042988" cy="57467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4219" name="AutoShape 11"/>
          <p:cNvSpPr>
            <a:spLocks noChangeArrowheads="1"/>
          </p:cNvSpPr>
          <p:nvPr/>
        </p:nvSpPr>
        <p:spPr bwMode="auto">
          <a:xfrm>
            <a:off x="2733675" y="3854450"/>
            <a:ext cx="719137" cy="504825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4220" name="Text Box 12"/>
          <p:cNvSpPr txBox="1">
            <a:spLocks noChangeArrowheads="1"/>
          </p:cNvSpPr>
          <p:nvPr/>
        </p:nvSpPr>
        <p:spPr bwMode="auto">
          <a:xfrm>
            <a:off x="161131" y="109538"/>
            <a:ext cx="875427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8</a:t>
            </a: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、放在水平桌面上的木块处于静止状态，</a:t>
            </a:r>
            <a:endParaRPr lang="zh-CN" altLang="en-US" sz="32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algn="l">
              <a:spcBef>
                <a:spcPct val="50000"/>
              </a:spcBef>
            </a:pP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下列各对力中是平衡力的是 </a:t>
            </a:r>
            <a:r>
              <a:rPr lang="zh-CN" altLang="en-US" sz="3200" b="1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（           </a:t>
            </a: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）                                       </a:t>
            </a:r>
            <a:r>
              <a:rPr lang="en-US" altLang="zh-CN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A</a:t>
            </a: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、木块的重力和木块对桌面的压力                             </a:t>
            </a:r>
            <a:r>
              <a:rPr lang="en-US" altLang="zh-CN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B</a:t>
            </a: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、木块对桌面的压力和桌面对木块的支持力                   </a:t>
            </a:r>
            <a:r>
              <a:rPr lang="en-US" altLang="zh-CN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C</a:t>
            </a: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、木块的重力和桌面对木块的支持力                         </a:t>
            </a:r>
            <a:r>
              <a:rPr lang="en-US" altLang="zh-CN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D</a:t>
            </a: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、木块的重力和木块对地球的吸引力</a:t>
            </a:r>
            <a:endParaRPr lang="zh-CN" altLang="en-US" sz="32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94221" name="Text Box 13"/>
          <p:cNvSpPr txBox="1">
            <a:spLocks noChangeArrowheads="1"/>
          </p:cNvSpPr>
          <p:nvPr/>
        </p:nvSpPr>
        <p:spPr bwMode="auto">
          <a:xfrm>
            <a:off x="6019800" y="762000"/>
            <a:ext cx="685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C</a:t>
            </a:r>
            <a:endParaRPr lang="en-US" altLang="zh-CN" sz="3600" b="1">
              <a:solidFill>
                <a:srgbClr val="FF0000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2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5234" name="Rectangle 4"/>
          <p:cNvSpPr>
            <a:spLocks noChangeArrowheads="1"/>
          </p:cNvSpPr>
          <p:nvPr/>
        </p:nvSpPr>
        <p:spPr bwMode="auto">
          <a:xfrm>
            <a:off x="34925" y="1314450"/>
            <a:ext cx="90646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marL="800100" lvl="1" indent="-342900" algn="l">
              <a:tabLst>
                <a:tab pos="723900"/>
              </a:tabLst>
            </a:pPr>
            <a:r>
              <a:rPr lang="en-US" altLang="zh-CN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9.</a:t>
            </a:r>
            <a:r>
              <a:rPr lang="zh-CN" altLang="en-US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在桌上静止不动的苹果，若苹果的质量为</a:t>
            </a:r>
            <a:r>
              <a:rPr lang="en-US" altLang="zh-CN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200g</a:t>
            </a:r>
            <a:r>
              <a:rPr lang="zh-CN" altLang="en-US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，</a:t>
            </a:r>
            <a:endParaRPr lang="zh-CN" altLang="en-US" sz="3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00100" lvl="1" indent="-342900" algn="l">
              <a:tabLst>
                <a:tab pos="723900"/>
              </a:tabLst>
            </a:pPr>
            <a:r>
              <a:rPr lang="zh-CN" altLang="en-US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则桌子给苹果的支持力是多少</a:t>
            </a:r>
            <a:r>
              <a:rPr lang="en-US" altLang="zh-CN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zh-CN" altLang="en-US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？</a:t>
            </a:r>
            <a:endParaRPr lang="zh-CN" altLang="en-US" sz="3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235" name="Rectangle 6"/>
          <p:cNvSpPr>
            <a:spLocks noChangeArrowheads="1"/>
          </p:cNvSpPr>
          <p:nvPr/>
        </p:nvSpPr>
        <p:spPr bwMode="auto">
          <a:xfrm>
            <a:off x="14288" y="2782888"/>
            <a:ext cx="91709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lvl="1" algn="l">
              <a:tabLst>
                <a:tab pos="723900"/>
              </a:tabLst>
            </a:pPr>
            <a:r>
              <a:rPr lang="en-US" altLang="zh-CN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10.</a:t>
            </a:r>
            <a:r>
              <a:rPr lang="zh-CN" altLang="en-US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跳伞运动员和伞在空中匀速直线下落，若伞和人</a:t>
            </a:r>
            <a:endParaRPr lang="zh-CN" altLang="en-US" sz="3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algn="l">
              <a:tabLst>
                <a:tab pos="723900"/>
              </a:tabLst>
            </a:pPr>
            <a:r>
              <a:rPr lang="zh-CN" altLang="en-US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总重</a:t>
            </a:r>
            <a:r>
              <a:rPr lang="en-US" altLang="zh-CN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500N</a:t>
            </a:r>
            <a:r>
              <a:rPr lang="zh-CN" altLang="en-US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，则他们受的阻力是多少</a:t>
            </a:r>
            <a:r>
              <a:rPr lang="en-US" altLang="zh-CN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zh-CN" altLang="en-US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？ </a:t>
            </a:r>
            <a:endParaRPr lang="zh-CN" altLang="en-US" sz="3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12"/>
          <p:cNvGrpSpPr/>
          <p:nvPr/>
        </p:nvGrpSpPr>
        <p:grpSpPr>
          <a:xfrm>
            <a:off x="7308850" y="4581525"/>
            <a:ext cx="1427163" cy="1611313"/>
            <a:chOff x="3379" y="2533"/>
            <a:chExt cx="899" cy="1015"/>
          </a:xfrm>
        </p:grpSpPr>
        <p:grpSp>
          <p:nvGrpSpPr>
            <p:cNvPr id="95237" name="Group 10"/>
            <p:cNvGrpSpPr/>
            <p:nvPr/>
          </p:nvGrpSpPr>
          <p:grpSpPr>
            <a:xfrm>
              <a:off x="3379" y="2533"/>
              <a:ext cx="899" cy="878"/>
              <a:chOff x="3379" y="2533"/>
              <a:chExt cx="899" cy="878"/>
            </a:xfrm>
          </p:grpSpPr>
          <p:sp>
            <p:nvSpPr>
              <p:cNvPr id="95238" name="Line 7"/>
              <p:cNvSpPr>
                <a:spLocks noChangeShapeType="1"/>
              </p:cNvSpPr>
              <p:nvPr/>
            </p:nvSpPr>
            <p:spPr bwMode="auto">
              <a:xfrm flipH="1">
                <a:off x="3833" y="2533"/>
                <a:ext cx="0" cy="63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5239" name="Line 8"/>
              <p:cNvSpPr>
                <a:spLocks noChangeShapeType="1"/>
              </p:cNvSpPr>
              <p:nvPr/>
            </p:nvSpPr>
            <p:spPr bwMode="auto">
              <a:xfrm flipH="1">
                <a:off x="3379" y="3140"/>
                <a:ext cx="454" cy="26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5240" name="Line 9"/>
              <p:cNvSpPr>
                <a:spLocks noChangeShapeType="1"/>
              </p:cNvSpPr>
              <p:nvPr/>
            </p:nvSpPr>
            <p:spPr bwMode="auto">
              <a:xfrm>
                <a:off x="3824" y="3149"/>
                <a:ext cx="454" cy="26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95241" name="Oval 11"/>
            <p:cNvSpPr>
              <a:spLocks noChangeArrowheads="1"/>
            </p:cNvSpPr>
            <p:nvPr/>
          </p:nvSpPr>
          <p:spPr bwMode="auto">
            <a:xfrm>
              <a:off x="3642" y="3185"/>
              <a:ext cx="363" cy="36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l"/>
              <a:endParaRPr lang="zh-CN" altLang="zh-CN"/>
            </a:p>
          </p:txBody>
        </p:sp>
      </p:grpSp>
      <p:sp>
        <p:nvSpPr>
          <p:cNvPr id="95242" name="Rectangle 13"/>
          <p:cNvSpPr>
            <a:spLocks noChangeArrowheads="1"/>
          </p:cNvSpPr>
          <p:nvPr/>
        </p:nvSpPr>
        <p:spPr bwMode="auto">
          <a:xfrm>
            <a:off x="0" y="4508500"/>
            <a:ext cx="71516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lvl="1" algn="l">
              <a:tabLst>
                <a:tab pos="723900"/>
              </a:tabLst>
            </a:pPr>
            <a:r>
              <a:rPr lang="en-US" altLang="zh-CN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11.</a:t>
            </a:r>
            <a:r>
              <a:rPr lang="zh-CN" altLang="en-US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如图吊在空中静止不动的灯，若</a:t>
            </a:r>
            <a:endParaRPr lang="zh-CN" altLang="en-US" sz="3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algn="l">
              <a:tabLst>
                <a:tab pos="723900"/>
              </a:tabLst>
            </a:pPr>
            <a:r>
              <a:rPr lang="zh-CN" altLang="en-US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电线的拉力为</a:t>
            </a:r>
            <a:r>
              <a:rPr lang="en-US" altLang="zh-CN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2N</a:t>
            </a:r>
            <a:r>
              <a:rPr lang="zh-CN" altLang="en-US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，则灯重力是多少</a:t>
            </a:r>
            <a:r>
              <a:rPr lang="en-US" altLang="zh-CN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zh-CN" altLang="en-US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？</a:t>
            </a:r>
            <a:endParaRPr lang="zh-CN" altLang="en-US" sz="3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5243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0261600" y="11658600"/>
            <a:ext cx="342900" cy="2540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5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5" grpId="0"/>
      <p:bldP spid="952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2133600" y="1447800"/>
            <a:ext cx="457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35" name="Line 3"/>
          <p:cNvSpPr>
            <a:spLocks noChangeShapeType="1"/>
          </p:cNvSpPr>
          <p:nvPr/>
        </p:nvSpPr>
        <p:spPr bwMode="auto">
          <a:xfrm flipH="1">
            <a:off x="2514600" y="1066800"/>
            <a:ext cx="3048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2971800" y="1066800"/>
            <a:ext cx="3048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3429000" y="1066800"/>
            <a:ext cx="3048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 flipH="1">
            <a:off x="3886200" y="1066800"/>
            <a:ext cx="3048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flipH="1">
            <a:off x="4343400" y="1066800"/>
            <a:ext cx="3048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 flipH="1">
            <a:off x="4724400" y="1066800"/>
            <a:ext cx="3048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 flipH="1">
            <a:off x="5105400" y="1066800"/>
            <a:ext cx="3048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H="1">
            <a:off x="5562600" y="1066800"/>
            <a:ext cx="3048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H="1">
            <a:off x="5943600" y="1066800"/>
            <a:ext cx="3048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H="1">
            <a:off x="4114800" y="1447800"/>
            <a:ext cx="0" cy="2286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45" name="Oval 13"/>
          <p:cNvSpPr>
            <a:spLocks noChangeArrowheads="1"/>
          </p:cNvSpPr>
          <p:nvPr/>
        </p:nvSpPr>
        <p:spPr bwMode="auto">
          <a:xfrm>
            <a:off x="3810000" y="4953000"/>
            <a:ext cx="609600" cy="533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4D0808"/>
                    </a:gs>
                    <a:gs pos="30000">
                      <a:srgbClr val="FF0300"/>
                    </a:gs>
                    <a:gs pos="55000">
                      <a:srgbClr val="FF7A00"/>
                    </a:gs>
                    <a:gs pos="100000">
                      <a:srgbClr val="FFF2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zh-CN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4046" name="AutoShape 14" descr="白色大理石"/>
          <p:cNvSpPr>
            <a:spLocks noChangeArrowheads="1"/>
          </p:cNvSpPr>
          <p:nvPr/>
        </p:nvSpPr>
        <p:spPr bwMode="auto">
          <a:xfrm rot="8090948">
            <a:off x="3220244" y="4058444"/>
            <a:ext cx="1831975" cy="1881187"/>
          </a:xfrm>
          <a:prstGeom prst="rtTriangl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 r:embed="rId1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none" anchor="ctr"/>
          <a:lstStyle/>
          <a:p>
            <a:endParaRPr lang="zh-CN" altLang="zh-CN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3962400" y="4343400"/>
            <a:ext cx="985838" cy="1860550"/>
            <a:chExt cx="621" cy="1172"/>
          </a:xfrm>
        </p:grpSpPr>
        <p:sp>
          <p:nvSpPr>
            <p:cNvPr id="44048" name="Oval 16"/>
            <p:cNvSpPr>
              <a:spLocks noChangeArrowheads="1"/>
            </p:cNvSpPr>
            <p:nvPr/>
          </p:nvSpPr>
          <p:spPr bwMode="auto">
            <a:xfrm>
              <a:off x="0" y="0"/>
              <a:ext cx="192" cy="144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  <a:round/>
            </a:ln>
          </p:spPr>
          <p:txBody>
            <a:bodyPr wrap="none" anchor="ctr"/>
            <a:lstStyle/>
            <a:p>
              <a:endParaRPr lang="zh-CN" altLang="zh-CN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44049" name="Group 17"/>
            <p:cNvGrpSpPr/>
            <p:nvPr/>
          </p:nvGrpSpPr>
          <p:grpSpPr>
            <a:xfrm>
              <a:off x="96" y="96"/>
              <a:ext cx="525" cy="1076"/>
              <a:chExt cx="525" cy="1076"/>
            </a:xfrm>
          </p:grpSpPr>
          <p:sp>
            <p:nvSpPr>
              <p:cNvPr id="44050" name="Line 18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0" cy="105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4051" name="Text Box 19"/>
              <p:cNvSpPr txBox="1">
                <a:spLocks noChangeArrowheads="1"/>
              </p:cNvSpPr>
              <p:nvPr/>
            </p:nvSpPr>
            <p:spPr bwMode="auto">
              <a:xfrm>
                <a:off x="134" y="591"/>
                <a:ext cx="391" cy="4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r>
                  <a:rPr lang="en-US" altLang="zh-CN" sz="44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G</a:t>
                </a:r>
                <a:endParaRPr lang="en-US" altLang="zh-CN" sz="2400" b="1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4" name="Group 20"/>
          <p:cNvGrpSpPr/>
          <p:nvPr/>
        </p:nvGrpSpPr>
        <p:grpSpPr>
          <a:xfrm>
            <a:off x="4114800" y="2740025"/>
            <a:ext cx="862013" cy="1755775"/>
            <a:chExt cx="543" cy="1106"/>
          </a:xfrm>
        </p:grpSpPr>
        <p:sp>
          <p:nvSpPr>
            <p:cNvPr id="44053" name="Line 21"/>
            <p:cNvSpPr>
              <a:spLocks noChangeShapeType="1"/>
            </p:cNvSpPr>
            <p:nvPr/>
          </p:nvSpPr>
          <p:spPr bwMode="auto">
            <a:xfrm flipH="1">
              <a:off x="0" y="50"/>
              <a:ext cx="0" cy="105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054" name="Text Box 22"/>
            <p:cNvSpPr txBox="1">
              <a:spLocks noChangeArrowheads="1"/>
            </p:cNvSpPr>
            <p:nvPr/>
          </p:nvSpPr>
          <p:spPr bwMode="auto">
            <a:xfrm>
              <a:off x="230" y="0"/>
              <a:ext cx="313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4000" b="1">
                  <a:solidFill>
                    <a:srgbClr val="FF0000"/>
                  </a:solidFill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</a:rPr>
                <a:t>F</a:t>
              </a:r>
              <a:endParaRPr lang="en-US" altLang="zh-CN" sz="240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44055" name="Text Box 23"/>
          <p:cNvSpPr txBox="1">
            <a:spLocks noChangeArrowheads="1"/>
          </p:cNvSpPr>
          <p:nvPr/>
        </p:nvSpPr>
        <p:spPr bwMode="auto">
          <a:xfrm>
            <a:off x="3643313" y="6143625"/>
            <a:ext cx="9286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800" b="1">
                <a:solidFill>
                  <a:srgbClr val="FF0066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吊灯</a:t>
            </a:r>
            <a:endParaRPr lang="zh-CN" altLang="en-US" sz="2800" b="1">
              <a:solidFill>
                <a:srgbClr val="FF0066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4056" name="Rectangle 3"/>
          <p:cNvSpPr>
            <a:spLocks noChangeArrowheads="1"/>
          </p:cNvSpPr>
          <p:nvPr/>
        </p:nvSpPr>
        <p:spPr bwMode="auto">
          <a:xfrm>
            <a:off x="2571750" y="214313"/>
            <a:ext cx="43211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zh-CN" altLang="en-US" sz="3200" b="1">
                <a:solidFill>
                  <a:srgbClr val="C000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灯泡处于什么状态？</a:t>
            </a:r>
            <a:endParaRPr lang="zh-CN" altLang="en-US" sz="3200" b="1">
              <a:solidFill>
                <a:srgbClr val="C0000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6143625" y="3286125"/>
            <a:ext cx="26431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---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静止状态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6082" name="Line 2"/>
          <p:cNvSpPr>
            <a:spLocks noChangeShapeType="1"/>
          </p:cNvSpPr>
          <p:nvPr/>
        </p:nvSpPr>
        <p:spPr bwMode="auto">
          <a:xfrm>
            <a:off x="0" y="5410200"/>
            <a:ext cx="91440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478101" y="5495925"/>
            <a:ext cx="634019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4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匀速直线运动的小汽车</a:t>
            </a:r>
            <a:endParaRPr lang="zh-CN" altLang="en-US" sz="4800" b="1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7439025" y="4800600"/>
            <a:ext cx="1704975" cy="571500"/>
            <a:chExt cx="1074" cy="360"/>
          </a:xfrm>
        </p:grpSpPr>
        <p:pic>
          <p:nvPicPr>
            <p:cNvPr id="46085" name="Picture 5" descr="未定标题3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0" y="0"/>
              <a:ext cx="1074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086" name="Oval 6"/>
            <p:cNvSpPr>
              <a:spLocks noChangeArrowheads="1"/>
            </p:cNvSpPr>
            <p:nvPr/>
          </p:nvSpPr>
          <p:spPr bwMode="auto">
            <a:xfrm>
              <a:off x="450" y="1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 algn="ctr"/>
              <a:endParaRPr lang="zh-CN" altLang="zh-CN" sz="24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3" name="Group 7"/>
          <p:cNvGrpSpPr/>
          <p:nvPr/>
        </p:nvGrpSpPr>
        <p:grpSpPr>
          <a:xfrm>
            <a:off x="3733800" y="1981200"/>
            <a:ext cx="1704975" cy="571500"/>
            <a:chExt cx="1074" cy="360"/>
          </a:xfrm>
        </p:grpSpPr>
        <p:grpSp>
          <p:nvGrpSpPr>
            <p:cNvPr id="46088" name="Group 8"/>
            <p:cNvGrpSpPr/>
            <p:nvPr/>
          </p:nvGrpSpPr>
          <p:grpSpPr>
            <a:xfrm>
              <a:off x="0" y="0"/>
              <a:ext cx="1074" cy="360"/>
              <a:chExt cx="1074" cy="360"/>
            </a:xfrm>
          </p:grpSpPr>
          <p:pic>
            <p:nvPicPr>
              <p:cNvPr id="46089" name="Picture 9" descr="未定标题3"/>
              <p:cNvPicPr>
                <a:picLocks noChangeAspect="1" noChangeArrowheads="1"/>
              </p:cNvPicPr>
              <p:nvPr/>
            </p:nvPicPr>
            <p:blipFill>
              <a:blip r:embed="rId3"/>
              <a:stretch>
                <a:fillRect/>
              </a:stretch>
            </p:blipFill>
            <p:spPr bwMode="auto">
              <a:xfrm>
                <a:off x="0" y="0"/>
                <a:ext cx="1074" cy="360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090" name="Oval 10"/>
              <p:cNvSpPr>
                <a:spLocks noChangeArrowheads="1"/>
              </p:cNvSpPr>
              <p:nvPr/>
            </p:nvSpPr>
            <p:spPr bwMode="auto">
              <a:xfrm>
                <a:off x="450" y="144"/>
                <a:ext cx="48" cy="48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 algn="ctr"/>
                <a:endParaRPr lang="zh-CN" altLang="zh-CN" sz="2400" b="1">
                  <a:solidFill>
                    <a:srgbClr val="FF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  <p:sp>
          <p:nvSpPr>
            <p:cNvPr id="46091" name="Oval 11"/>
            <p:cNvSpPr>
              <a:spLocks noChangeArrowheads="1"/>
            </p:cNvSpPr>
            <p:nvPr/>
          </p:nvSpPr>
          <p:spPr bwMode="auto">
            <a:xfrm>
              <a:off x="384" y="96"/>
              <a:ext cx="240" cy="19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 algn="ctr"/>
              <a:endParaRPr lang="zh-CN" altLang="zh-CN" sz="24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5" name="Group 12"/>
          <p:cNvGrpSpPr/>
          <p:nvPr/>
        </p:nvGrpSpPr>
        <p:grpSpPr>
          <a:xfrm>
            <a:off x="4557713" y="341313"/>
            <a:ext cx="2165350" cy="1868487"/>
            <a:chExt cx="1364" cy="1177"/>
          </a:xfrm>
        </p:grpSpPr>
        <p:sp>
          <p:nvSpPr>
            <p:cNvPr id="46093" name="Line 13"/>
            <p:cNvSpPr>
              <a:spLocks noChangeShapeType="1"/>
            </p:cNvSpPr>
            <p:nvPr/>
          </p:nvSpPr>
          <p:spPr bwMode="auto">
            <a:xfrm flipH="1">
              <a:off x="0" y="265"/>
              <a:ext cx="0" cy="91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094" name="Text Box 14"/>
            <p:cNvSpPr txBox="1">
              <a:spLocks noChangeArrowheads="1"/>
            </p:cNvSpPr>
            <p:nvPr/>
          </p:nvSpPr>
          <p:spPr bwMode="auto">
            <a:xfrm>
              <a:off x="96" y="0"/>
              <a:ext cx="126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4800" b="1">
                  <a:solidFill>
                    <a:srgbClr val="FF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支持力</a:t>
              </a:r>
              <a:endParaRPr lang="zh-CN" altLang="en-US" sz="4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6" name="Group 15"/>
          <p:cNvGrpSpPr/>
          <p:nvPr/>
        </p:nvGrpSpPr>
        <p:grpSpPr>
          <a:xfrm>
            <a:off x="4557713" y="2362200"/>
            <a:ext cx="1565275" cy="1784350"/>
            <a:chExt cx="986" cy="1124"/>
          </a:xfrm>
        </p:grpSpPr>
        <p:sp>
          <p:nvSpPr>
            <p:cNvPr id="46096" name="Line 16"/>
            <p:cNvSpPr>
              <a:spLocks noChangeShapeType="1"/>
            </p:cNvSpPr>
            <p:nvPr/>
          </p:nvSpPr>
          <p:spPr bwMode="auto">
            <a:xfrm flipH="1">
              <a:off x="0" y="0"/>
              <a:ext cx="0" cy="91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097" name="Text Box 17"/>
            <p:cNvSpPr txBox="1">
              <a:spLocks noChangeArrowheads="1"/>
            </p:cNvSpPr>
            <p:nvPr/>
          </p:nvSpPr>
          <p:spPr bwMode="auto">
            <a:xfrm>
              <a:off x="96" y="599"/>
              <a:ext cx="890" cy="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4800" b="1">
                  <a:solidFill>
                    <a:srgbClr val="FF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重力</a:t>
              </a:r>
              <a:endParaRPr lang="zh-CN" altLang="en-US" sz="4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7" name="组合 24"/>
          <p:cNvGrpSpPr/>
          <p:nvPr/>
        </p:nvGrpSpPr>
        <p:grpSpPr>
          <a:xfrm>
            <a:off x="4648200" y="1503363"/>
            <a:ext cx="4013200" cy="830262"/>
            <a:chOff x="4648200" y="1503363"/>
            <a:chExt cx="4012525" cy="830997"/>
          </a:xfrm>
        </p:grpSpPr>
        <p:sp>
          <p:nvSpPr>
            <p:cNvPr id="7180" name="Line 19"/>
            <p:cNvSpPr>
              <a:spLocks noChangeShapeType="1"/>
            </p:cNvSpPr>
            <p:nvPr/>
          </p:nvSpPr>
          <p:spPr bwMode="auto">
            <a:xfrm>
              <a:off x="4648200" y="2286693"/>
              <a:ext cx="3047487" cy="0"/>
            </a:xfrm>
            <a:prstGeom prst="line">
              <a:avLst/>
            </a:prstGeom>
            <a:ln>
              <a:tailEnd type="stealth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46100" name="Text Box 20"/>
            <p:cNvSpPr txBox="1">
              <a:spLocks noChangeArrowheads="1"/>
            </p:cNvSpPr>
            <p:nvPr/>
          </p:nvSpPr>
          <p:spPr bwMode="auto">
            <a:xfrm>
              <a:off x="6629400" y="1503363"/>
              <a:ext cx="2031325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4800" b="1">
                  <a:solidFill>
                    <a:srgbClr val="FF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牵引力</a:t>
              </a:r>
              <a:endParaRPr lang="zh-CN" altLang="en-US" sz="4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8" name="组合 23"/>
          <p:cNvGrpSpPr/>
          <p:nvPr/>
        </p:nvGrpSpPr>
        <p:grpSpPr>
          <a:xfrm>
            <a:off x="609600" y="1449388"/>
            <a:ext cx="3886200" cy="836612"/>
            <a:chOff x="609600" y="1449388"/>
            <a:chExt cx="3886200" cy="836612"/>
          </a:xfrm>
        </p:grpSpPr>
        <p:sp>
          <p:nvSpPr>
            <p:cNvPr id="7178" name="Line 22"/>
            <p:cNvSpPr>
              <a:spLocks noChangeShapeType="1"/>
            </p:cNvSpPr>
            <p:nvPr/>
          </p:nvSpPr>
          <p:spPr bwMode="auto">
            <a:xfrm>
              <a:off x="1447800" y="2286000"/>
              <a:ext cx="3048000" cy="0"/>
            </a:xfrm>
            <a:prstGeom prst="line">
              <a:avLst/>
            </a:prstGeom>
            <a:ln>
              <a:headEnd type="stealth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46103" name="Text Box 23"/>
            <p:cNvSpPr txBox="1">
              <a:spLocks noChangeArrowheads="1"/>
            </p:cNvSpPr>
            <p:nvPr/>
          </p:nvSpPr>
          <p:spPr bwMode="auto">
            <a:xfrm>
              <a:off x="609600" y="1449388"/>
              <a:ext cx="1412875" cy="833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4800" b="1">
                  <a:solidFill>
                    <a:srgbClr val="FF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阻力</a:t>
              </a:r>
              <a:endParaRPr lang="zh-CN" altLang="en-US" sz="4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3730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261620" y="566103"/>
            <a:ext cx="8540750" cy="1231900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一</a:t>
            </a:r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、</a:t>
            </a:r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1.</a:t>
            </a:r>
            <a:r>
              <a:rPr lang="zh-CN" alt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平衡状态： 物体处于</a:t>
            </a:r>
            <a:r>
              <a:rPr lang="zh-CN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静止状态</a:t>
            </a:r>
            <a:r>
              <a:rPr lang="zh-CN" alt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或</a:t>
            </a:r>
            <a:r>
              <a:rPr lang="zh-CN" alt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匀</a:t>
            </a:r>
            <a:r>
              <a:rPr lang="zh-CN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速直线运动状态</a:t>
            </a:r>
            <a:r>
              <a:rPr lang="zh-CN" alt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，我们就称物体处于</a:t>
            </a:r>
            <a:r>
              <a:rPr lang="zh-CN" alt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平衡状态</a:t>
            </a:r>
            <a:r>
              <a:rPr lang="zh-CN" altLang="en-US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。</a:t>
            </a:r>
            <a:endParaRPr lang="zh-CN" altLang="en-US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ea"/>
            </a:endParaRPr>
          </a:p>
        </p:txBody>
      </p:sp>
      <p:sp>
        <p:nvSpPr>
          <p:cNvPr id="73731" name="Rectangle 5"/>
          <p:cNvSpPr>
            <a:spLocks noRot="1" noChangeArrowheads="1"/>
          </p:cNvSpPr>
          <p:nvPr/>
        </p:nvSpPr>
        <p:spPr bwMode="auto">
          <a:xfrm>
            <a:off x="701675" y="3220403"/>
            <a:ext cx="88201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zh-CN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zh-CN" alt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平衡力：处于平衡状态的</a:t>
            </a:r>
            <a:r>
              <a:rPr lang="zh-CN" altLang="en-US" sz="2000" b="1">
                <a:effectLst>
                  <a:outerShdw blurRad="38100" dist="38100" dir="2700000" algn="tl">
                    <a:srgbClr val="C0C0C0"/>
                  </a:outerShdw>
                </a:effectLst>
                <a:ea typeface="华文中宋" panose="02010600040101010101" pitchFamily="2" charset="-122"/>
              </a:rPr>
              <a:t>物体所受</a:t>
            </a:r>
            <a:r>
              <a:rPr lang="zh-CN" alt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力叫做</a:t>
            </a:r>
            <a:r>
              <a:rPr lang="zh-CN" alt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平衡力</a:t>
            </a:r>
            <a:r>
              <a:rPr lang="zh-CN" alt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。</a:t>
            </a:r>
            <a:endParaRPr lang="zh-CN" altLang="en-US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301625" y="4219893"/>
            <a:ext cx="8459788" cy="119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二、二力平衡</a:t>
            </a:r>
            <a:endParaRPr lang="zh-CN" altLang="en-U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/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１</a:t>
            </a:r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如果物体在</a:t>
            </a:r>
            <a:r>
              <a:rPr lang="zh-CN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两个力</a:t>
            </a:r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作用处于平衡状态，这种情况叫做</a:t>
            </a:r>
            <a:r>
              <a:rPr lang="zh-CN" alt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二力平衡</a:t>
            </a:r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。</a:t>
            </a:r>
            <a:endParaRPr lang="zh-CN" altLang="en-U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89940" y="1898650"/>
            <a:ext cx="4777740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FF0000"/>
                </a:solidFill>
              </a:rPr>
              <a:t>静止：速度为零</a:t>
            </a:r>
            <a:endParaRPr lang="zh-CN" altLang="en-US" sz="2000" b="1">
              <a:solidFill>
                <a:srgbClr val="FF0000"/>
              </a:solidFill>
            </a:endParaRPr>
          </a:p>
          <a:p>
            <a:pPr algn="l"/>
            <a:r>
              <a:rPr lang="zh-CN" altLang="en-US" sz="2000" b="1">
                <a:solidFill>
                  <a:srgbClr val="FF0000"/>
                </a:solidFill>
              </a:rPr>
              <a:t>静止状态：速度为零，合力为零。</a:t>
            </a:r>
            <a:endParaRPr lang="zh-CN" altLang="en-US" sz="2000" b="1">
              <a:solidFill>
                <a:srgbClr val="FF0000"/>
              </a:solidFill>
            </a:endParaRPr>
          </a:p>
          <a:p>
            <a:pPr algn="l"/>
            <a:endParaRPr lang="zh-CN" altLang="en-US" sz="2000" b="1">
              <a:solidFill>
                <a:srgbClr val="FF0000"/>
              </a:solidFill>
            </a:endParaRPr>
          </a:p>
          <a:p>
            <a:pPr algn="l"/>
            <a:r>
              <a:rPr lang="zh-CN" altLang="en-US" sz="2000" b="1">
                <a:solidFill>
                  <a:srgbClr val="FF0000"/>
                </a:solidFill>
              </a:rPr>
              <a:t>静止不是静止状态，如上抛小球的最高点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3" name="任意多边形 2"/>
          <p:cNvSpPr/>
          <p:nvPr/>
        </p:nvSpPr>
        <p:spPr>
          <a:xfrm>
            <a:off x="7299325" y="2095500"/>
            <a:ext cx="659765" cy="941070"/>
          </a:xfrm>
          <a:custGeom>
            <a:gdLst>
              <a:gd name="connisteX0" fmla="*/ 0 w 659706"/>
              <a:gd name="connsiteY0" fmla="*/ 883926 h 940836"/>
              <a:gd name="connisteX1" fmla="*/ 271145 w 659706"/>
              <a:gd name="connsiteY1" fmla="*/ 6 h 940836"/>
              <a:gd name="connisteX2" fmla="*/ 627380 w 659706"/>
              <a:gd name="connsiteY2" fmla="*/ 869956 h 940836"/>
              <a:gd name="connisteX3" fmla="*/ 627380 w 659706"/>
              <a:gd name="connsiteY3" fmla="*/ 841381 h 940836"/>
              <a:gd name="connisteX4" fmla="*/ 612775 w 659706"/>
              <a:gd name="connsiteY4" fmla="*/ 798201 h 940836"/>
            </a:gdLst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</a:cxnLst>
            <a:rect l="l" t="t" r="r" b="b"/>
            <a:pathLst>
              <a:path w="659706" h="940836">
                <a:moveTo>
                  <a:pt x="0" y="883927"/>
                </a:moveTo>
                <a:cubicBezTo>
                  <a:pt x="46990" y="689617"/>
                  <a:pt x="145415" y="2547"/>
                  <a:pt x="271145" y="7"/>
                </a:cubicBezTo>
                <a:cubicBezTo>
                  <a:pt x="396875" y="-2533"/>
                  <a:pt x="556260" y="701682"/>
                  <a:pt x="627380" y="869957"/>
                </a:cubicBezTo>
                <a:cubicBezTo>
                  <a:pt x="698500" y="1038232"/>
                  <a:pt x="630555" y="855987"/>
                  <a:pt x="627380" y="841382"/>
                </a:cubicBezTo>
                <a:cubicBezTo>
                  <a:pt x="624205" y="826777"/>
                  <a:pt x="615950" y="806457"/>
                  <a:pt x="612775" y="79820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流程图: 联系 3"/>
          <p:cNvSpPr/>
          <p:nvPr/>
        </p:nvSpPr>
        <p:spPr>
          <a:xfrm>
            <a:off x="7479665" y="2009775"/>
            <a:ext cx="242570" cy="201930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5" name="直接箭头连接符 4"/>
          <p:cNvCxnSpPr>
            <a:stCxn id="4" idx="4"/>
          </p:cNvCxnSpPr>
          <p:nvPr/>
        </p:nvCxnSpPr>
        <p:spPr>
          <a:xfrm>
            <a:off x="7600950" y="2211705"/>
            <a:ext cx="19050" cy="6838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6" name="文本框 5"/>
          <p:cNvSpPr txBox="1"/>
          <p:nvPr/>
        </p:nvSpPr>
        <p:spPr>
          <a:xfrm>
            <a:off x="7378065" y="2852420"/>
            <a:ext cx="5029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</a:rPr>
              <a:t>G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59865" y="573151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平衡力</a:t>
            </a:r>
            <a:endParaRPr lang="zh-CN" altLang="en-US" sz="2400" b="1"/>
          </a:p>
        </p:txBody>
      </p:sp>
      <p:sp>
        <p:nvSpPr>
          <p:cNvPr id="10" name="左大括号 9"/>
          <p:cNvSpPr/>
          <p:nvPr/>
        </p:nvSpPr>
        <p:spPr>
          <a:xfrm>
            <a:off x="2444750" y="5419090"/>
            <a:ext cx="273050" cy="1141095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845435" y="5361940"/>
            <a:ext cx="140716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二力平衡</a:t>
            </a:r>
            <a:endParaRPr lang="zh-CN" altLang="en-US" sz="2400" b="1"/>
          </a:p>
          <a:p>
            <a:endParaRPr lang="zh-CN" altLang="en-US" sz="2400" b="1"/>
          </a:p>
          <a:p>
            <a:r>
              <a:rPr lang="zh-CN" altLang="en-US" sz="2400" b="1"/>
              <a:t>多力平衡</a:t>
            </a:r>
            <a:endParaRPr lang="zh-CN" altLang="en-US" sz="2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/>
      <p:bldP spid="2" grpId="0"/>
      <p:bldP spid="4" grpId="0"/>
      <p:bldP spid="6" grpId="0"/>
      <p:bldP spid="3" grpId="0"/>
      <p:bldP spid="7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4754" name="Picture 2" descr="DSCF0005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28600" y="2209800"/>
            <a:ext cx="4648200" cy="272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2200275" y="5876925"/>
            <a:ext cx="1000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sz="3200" b="1"/>
              <a:t>吊灯</a:t>
            </a:r>
            <a:endParaRPr lang="zh-CN" altLang="en-US" sz="3200" b="1"/>
          </a:p>
        </p:txBody>
      </p:sp>
      <p:grpSp>
        <p:nvGrpSpPr>
          <p:cNvPr id="74756" name="Group 4"/>
          <p:cNvGrpSpPr/>
          <p:nvPr/>
        </p:nvGrpSpPr>
        <p:grpSpPr>
          <a:xfrm>
            <a:off x="2705100" y="4191000"/>
            <a:ext cx="644525" cy="1516063"/>
            <a:chOff x="1704" y="2693"/>
            <a:chExt cx="406" cy="955"/>
          </a:xfrm>
        </p:grpSpPr>
        <p:sp>
          <p:nvSpPr>
            <p:cNvPr id="74757" name="Line 5"/>
            <p:cNvSpPr>
              <a:spLocks noChangeShapeType="1"/>
            </p:cNvSpPr>
            <p:nvPr/>
          </p:nvSpPr>
          <p:spPr bwMode="auto">
            <a:xfrm flipH="1">
              <a:off x="1704" y="2693"/>
              <a:ext cx="0" cy="7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4758" name="Text Box 6"/>
            <p:cNvSpPr txBox="1">
              <a:spLocks noChangeArrowheads="1"/>
            </p:cNvSpPr>
            <p:nvPr/>
          </p:nvSpPr>
          <p:spPr bwMode="auto">
            <a:xfrm>
              <a:off x="1795" y="3283"/>
              <a:ext cx="315" cy="36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CN" sz="3200"/>
                <a:t>G</a:t>
              </a:r>
              <a:endParaRPr lang="en-US" altLang="zh-CN" sz="3200"/>
            </a:p>
          </p:txBody>
        </p:sp>
      </p:grpSp>
      <p:grpSp>
        <p:nvGrpSpPr>
          <p:cNvPr id="74759" name="Group 7"/>
          <p:cNvGrpSpPr/>
          <p:nvPr/>
        </p:nvGrpSpPr>
        <p:grpSpPr>
          <a:xfrm>
            <a:off x="2705100" y="2736850"/>
            <a:ext cx="576263" cy="1377950"/>
            <a:chOff x="1704" y="1680"/>
            <a:chExt cx="363" cy="868"/>
          </a:xfrm>
        </p:grpSpPr>
        <p:sp>
          <p:nvSpPr>
            <p:cNvPr id="74760" name="Line 8"/>
            <p:cNvSpPr>
              <a:spLocks noChangeShapeType="1"/>
            </p:cNvSpPr>
            <p:nvPr/>
          </p:nvSpPr>
          <p:spPr bwMode="auto">
            <a:xfrm flipH="1" flipV="1">
              <a:off x="1704" y="1776"/>
              <a:ext cx="0" cy="7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4761" name="Text Box 9"/>
            <p:cNvSpPr txBox="1">
              <a:spLocks noChangeArrowheads="1"/>
            </p:cNvSpPr>
            <p:nvPr/>
          </p:nvSpPr>
          <p:spPr bwMode="auto">
            <a:xfrm>
              <a:off x="1795" y="1680"/>
              <a:ext cx="272" cy="36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CN" sz="3200"/>
                <a:t>F</a:t>
              </a:r>
              <a:endParaRPr lang="en-US" altLang="zh-CN" sz="3200"/>
            </a:p>
          </p:txBody>
        </p:sp>
      </p:grpSp>
      <p:sp>
        <p:nvSpPr>
          <p:cNvPr id="74762" name="Oval 10"/>
          <p:cNvSpPr>
            <a:spLocks noChangeArrowheads="1"/>
          </p:cNvSpPr>
          <p:nvPr/>
        </p:nvSpPr>
        <p:spPr bwMode="auto">
          <a:xfrm>
            <a:off x="2667000" y="4073525"/>
            <a:ext cx="73025" cy="1079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2667000" y="381000"/>
            <a:ext cx="5410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3200" b="1"/>
              <a:t>吊灯受到几个力的作用？运动状态怎样？</a:t>
            </a:r>
            <a:endParaRPr lang="zh-CN" altLang="en-US" sz="3200" b="1"/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5600065" y="2785745"/>
            <a:ext cx="3138170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zh-CN" sz="3200" b="1"/>
              <a:t>      </a:t>
            </a:r>
            <a:r>
              <a:rPr lang="zh-CN" altLang="en-US" sz="3200" b="1"/>
              <a:t>吊灯受到两个力的作用。吊灯是静止的。</a:t>
            </a:r>
            <a:endParaRPr lang="zh-CN" altLang="en-US" sz="3200" b="1"/>
          </a:p>
        </p:txBody>
      </p:sp>
      <p:sp>
        <p:nvSpPr>
          <p:cNvPr id="74765" name="WordArt 13"/>
          <p:cNvSpPr>
            <a:spLocks noChangeArrowheads="1" noChangeShapeType="1" noTextEdit="1"/>
          </p:cNvSpPr>
          <p:nvPr/>
        </p:nvSpPr>
        <p:spPr bwMode="auto">
          <a:xfrm>
            <a:off x="1066800" y="533400"/>
            <a:ext cx="9144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r>
              <a:rPr lang="zh-CN" altLang="en-US" sz="3600" kern="10">
                <a:ln w="9525">
                  <a:solidFill>
                    <a:srgbClr val="CC99FF"/>
                  </a:solidFill>
                  <a:rou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观察</a:t>
            </a:r>
            <a:endParaRPr lang="zh-CN" altLang="en-US" sz="3600" kern="10">
              <a:ln w="9525">
                <a:solidFill>
                  <a:srgbClr val="CC99FF"/>
                </a:solidFill>
                <a:rou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/>
                </a:outerShdw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3" grpId="0"/>
      <p:bldP spid="747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5778" name="Group 2"/>
          <p:cNvGrpSpPr/>
          <p:nvPr/>
        </p:nvGrpSpPr>
        <p:grpSpPr>
          <a:xfrm>
            <a:off x="5072063" y="188913"/>
            <a:ext cx="3843337" cy="4608512"/>
            <a:chOff x="3195" y="210"/>
            <a:chExt cx="2421" cy="2903"/>
          </a:xfrm>
        </p:grpSpPr>
        <p:pic>
          <p:nvPicPr>
            <p:cNvPr id="75779" name="Picture 3" descr="复件 DSCF0006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195" y="210"/>
              <a:ext cx="2421" cy="2903"/>
            </a:xfrm>
            <a:prstGeom prst="rect">
              <a:avLst/>
            </a:prstGeom>
          </p:spPr>
        </p:pic>
        <p:sp>
          <p:nvSpPr>
            <p:cNvPr id="75780" name="Oval 4"/>
            <p:cNvSpPr>
              <a:spLocks noChangeArrowheads="1"/>
            </p:cNvSpPr>
            <p:nvPr/>
          </p:nvSpPr>
          <p:spPr bwMode="auto">
            <a:xfrm>
              <a:off x="3814" y="2832"/>
              <a:ext cx="46" cy="6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5308600" y="6021388"/>
            <a:ext cx="3429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sz="3200" b="1"/>
              <a:t>被匀速吊起的货物</a:t>
            </a:r>
            <a:endParaRPr lang="zh-CN" altLang="en-US" sz="3200" b="1"/>
          </a:p>
        </p:txBody>
      </p:sp>
      <p:grpSp>
        <p:nvGrpSpPr>
          <p:cNvPr id="75782" name="Group 6"/>
          <p:cNvGrpSpPr/>
          <p:nvPr/>
        </p:nvGrpSpPr>
        <p:grpSpPr>
          <a:xfrm>
            <a:off x="6096000" y="2924175"/>
            <a:ext cx="576263" cy="1377950"/>
            <a:chOff x="1704" y="1680"/>
            <a:chExt cx="363" cy="868"/>
          </a:xfrm>
        </p:grpSpPr>
        <p:sp>
          <p:nvSpPr>
            <p:cNvPr id="75783" name="Line 7"/>
            <p:cNvSpPr>
              <a:spLocks noChangeShapeType="1"/>
            </p:cNvSpPr>
            <p:nvPr/>
          </p:nvSpPr>
          <p:spPr bwMode="auto">
            <a:xfrm flipH="1" flipV="1">
              <a:off x="1704" y="1776"/>
              <a:ext cx="0" cy="7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5784" name="Text Box 8"/>
            <p:cNvSpPr txBox="1">
              <a:spLocks noChangeArrowheads="1"/>
            </p:cNvSpPr>
            <p:nvPr/>
          </p:nvSpPr>
          <p:spPr bwMode="auto">
            <a:xfrm>
              <a:off x="1795" y="1680"/>
              <a:ext cx="272" cy="36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CN" sz="3200"/>
                <a:t>F</a:t>
              </a:r>
              <a:endParaRPr lang="en-US" altLang="zh-CN" sz="3200"/>
            </a:p>
          </p:txBody>
        </p:sp>
      </p:grpSp>
      <p:grpSp>
        <p:nvGrpSpPr>
          <p:cNvPr id="75785" name="Group 9"/>
          <p:cNvGrpSpPr/>
          <p:nvPr/>
        </p:nvGrpSpPr>
        <p:grpSpPr>
          <a:xfrm>
            <a:off x="6096000" y="4437063"/>
            <a:ext cx="644525" cy="1516062"/>
            <a:chOff x="1704" y="2693"/>
            <a:chExt cx="406" cy="955"/>
          </a:xfrm>
        </p:grpSpPr>
        <p:sp>
          <p:nvSpPr>
            <p:cNvPr id="75786" name="Line 10"/>
            <p:cNvSpPr>
              <a:spLocks noChangeShapeType="1"/>
            </p:cNvSpPr>
            <p:nvPr/>
          </p:nvSpPr>
          <p:spPr bwMode="auto">
            <a:xfrm flipH="1">
              <a:off x="1704" y="2693"/>
              <a:ext cx="0" cy="7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5787" name="Text Box 11"/>
            <p:cNvSpPr txBox="1">
              <a:spLocks noChangeArrowheads="1"/>
            </p:cNvSpPr>
            <p:nvPr/>
          </p:nvSpPr>
          <p:spPr bwMode="auto">
            <a:xfrm>
              <a:off x="1795" y="3283"/>
              <a:ext cx="315" cy="36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zh-CN" sz="3200"/>
                <a:t>G</a:t>
              </a:r>
              <a:endParaRPr lang="en-US" altLang="zh-CN" sz="3200"/>
            </a:p>
          </p:txBody>
        </p:sp>
      </p:grp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381000" y="1752600"/>
            <a:ext cx="4495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3200" b="1"/>
              <a:t>货物受到几个力的作用？运动状态怎样？</a:t>
            </a:r>
            <a:endParaRPr lang="zh-CN" altLang="en-US" sz="3200" b="1"/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342900" y="3503930"/>
            <a:ext cx="4572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3200" b="1"/>
              <a:t>货物受到两个力的作用。货物是作匀速直线运动的。</a:t>
            </a:r>
            <a:endParaRPr lang="zh-CN" altLang="en-US" sz="3200" b="1"/>
          </a:p>
        </p:txBody>
      </p:sp>
      <p:sp>
        <p:nvSpPr>
          <p:cNvPr id="75790" name="WordArt 14"/>
          <p:cNvSpPr>
            <a:spLocks noChangeArrowheads="1" noChangeShapeType="1" noTextEdit="1"/>
          </p:cNvSpPr>
          <p:nvPr/>
        </p:nvSpPr>
        <p:spPr bwMode="auto">
          <a:xfrm>
            <a:off x="1524000" y="457200"/>
            <a:ext cx="18288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r>
              <a:rPr lang="zh-CN" altLang="en-US" sz="3600" kern="10">
                <a:ln w="9525">
                  <a:solidFill>
                    <a:srgbClr val="CC99FF"/>
                  </a:solidFill>
                  <a:rou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观察</a:t>
            </a:r>
            <a:endParaRPr lang="zh-CN" altLang="en-US" sz="3600" kern="10">
              <a:ln w="9525">
                <a:solidFill>
                  <a:srgbClr val="CC99FF"/>
                </a:solidFill>
                <a:rou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/>
                </a:outerShdw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8" grpId="0"/>
      <p:bldP spid="757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627063" y="2436813"/>
            <a:ext cx="7545387" cy="228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CN" sz="4800" b="1">
                <a:solidFill>
                  <a:srgbClr val="990000"/>
                </a:solidFill>
              </a:rPr>
              <a:t>      </a:t>
            </a:r>
            <a:r>
              <a:rPr lang="zh-CN" altLang="en-US" sz="4800" b="1">
                <a:solidFill>
                  <a:srgbClr val="990000"/>
                </a:solidFill>
              </a:rPr>
              <a:t>如果作用在一个物体上的两个力相互平衡，这两个力需要满足什么条件呢？</a:t>
            </a:r>
            <a:endParaRPr lang="zh-CN" altLang="en-US" sz="4800" b="1">
              <a:solidFill>
                <a:srgbClr val="990000"/>
              </a:solidFill>
            </a:endParaRPr>
          </a:p>
        </p:txBody>
      </p:sp>
      <p:sp>
        <p:nvSpPr>
          <p:cNvPr id="76803" name="WordArt 3"/>
          <p:cNvSpPr>
            <a:spLocks noChangeArrowheads="1" noChangeShapeType="1" noTextEdit="1"/>
          </p:cNvSpPr>
          <p:nvPr/>
        </p:nvSpPr>
        <p:spPr bwMode="auto">
          <a:xfrm>
            <a:off x="533400" y="533400"/>
            <a:ext cx="9144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r>
              <a:rPr lang="zh-CN" altLang="en-US" sz="3600" kern="10">
                <a:ln w="9525">
                  <a:solidFill>
                    <a:srgbClr val="CC99FF"/>
                  </a:solidFill>
                  <a:rou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思考</a:t>
            </a:r>
            <a:endParaRPr lang="zh-CN" altLang="en-US" sz="3600" kern="10">
              <a:ln w="9525">
                <a:solidFill>
                  <a:srgbClr val="CC99FF"/>
                </a:solidFill>
                <a:rou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/>
                </a:outerShdw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zh-CN" altLang="en-US"/>
              <a:t>二力平衡的条件：</a:t>
            </a:r>
            <a:endParaRPr lang="zh-CN" alt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267325" cy="4525963"/>
          </a:xfrm>
          <a:noFill/>
        </p:spPr>
        <p:txBody>
          <a:bodyPr/>
          <a:lstStyle/>
          <a:p>
            <a:r>
              <a:rPr lang="en-US" altLang="zh-CN" sz="2800"/>
              <a:t>1  </a:t>
            </a:r>
            <a:r>
              <a:rPr lang="zh-CN" altLang="en-US" sz="2800"/>
              <a:t> </a:t>
            </a:r>
            <a:r>
              <a:rPr lang="zh-CN" altLang="en-US" sz="2800" b="1">
                <a:sym typeface="+mn-ea"/>
              </a:rPr>
              <a:t>大小相等</a:t>
            </a:r>
            <a:r>
              <a:rPr lang="zh-CN" altLang="en-US" sz="2800"/>
              <a:t>     </a:t>
            </a:r>
            <a:endParaRPr lang="zh-CN" altLang="en-US" sz="2800"/>
          </a:p>
          <a:p>
            <a:endParaRPr lang="zh-CN" altLang="en-US" sz="2800"/>
          </a:p>
          <a:p>
            <a:r>
              <a:rPr lang="en-US" altLang="zh-CN" sz="2800"/>
              <a:t>2   </a:t>
            </a:r>
            <a:r>
              <a:rPr lang="zh-CN" altLang="en-US" b="1">
                <a:sym typeface="+mn-ea"/>
              </a:rPr>
              <a:t>方向相反</a:t>
            </a:r>
            <a:endParaRPr lang="zh-CN" altLang="en-US" b="1"/>
          </a:p>
          <a:p>
            <a:endParaRPr lang="zh-CN" altLang="en-US" sz="2800"/>
          </a:p>
          <a:p>
            <a:r>
              <a:rPr lang="en-US" altLang="zh-CN" sz="2800"/>
              <a:t>3  </a:t>
            </a:r>
            <a:r>
              <a:rPr lang="zh-CN" altLang="en-US" b="1">
                <a:sym typeface="+mn-ea"/>
              </a:rPr>
              <a:t>作用在同一条直线上</a:t>
            </a:r>
            <a:endParaRPr lang="zh-CN" altLang="en-US" b="1"/>
          </a:p>
          <a:p>
            <a:endParaRPr lang="zh-CN" altLang="en-US" sz="2800"/>
          </a:p>
          <a:p>
            <a:r>
              <a:rPr lang="en-US" altLang="zh-CN" sz="2800"/>
              <a:t>4   </a:t>
            </a:r>
            <a:r>
              <a:rPr lang="en-US" altLang="zh-CN" sz="2800">
                <a:sym typeface="+mn-ea"/>
              </a:rPr>
              <a:t> </a:t>
            </a:r>
            <a:r>
              <a:rPr lang="zh-CN" altLang="en-US" b="1">
                <a:sym typeface="+mn-ea"/>
              </a:rPr>
              <a:t>作用在同一物体上</a:t>
            </a:r>
            <a:endParaRPr lang="zh-CN" altLang="en-US" b="1"/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6291898" y="4920298"/>
            <a:ext cx="144145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l">
              <a:spcBef>
                <a:spcPct val="20000"/>
              </a:spcBef>
              <a:buFontTx/>
              <a:buNone/>
            </a:pP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同体</a:t>
            </a:r>
            <a:endParaRPr lang="zh-CN" altLang="en-US" sz="32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zh-CN" altLang="en-US" sz="32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6436043" y="3718560"/>
            <a:ext cx="158273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l"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zh-CN" altLang="en-US" sz="320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共线</a:t>
            </a:r>
            <a:endParaRPr lang="zh-CN" altLang="en-US" sz="320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6436360" y="1600200"/>
            <a:ext cx="1297305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600">
                <a:ea typeface="华文中宋" panose="02010600040101010101" pitchFamily="2" charset="-122"/>
              </a:rPr>
              <a:t>等大</a:t>
            </a:r>
            <a:endParaRPr lang="zh-CN" altLang="en-US" sz="3600">
              <a:ea typeface="华文中宋" panose="02010600040101010101" pitchFamily="2" charset="-122"/>
            </a:endParaRPr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6436360" y="2560320"/>
            <a:ext cx="1331595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600">
                <a:ea typeface="华文中宋" panose="02010600040101010101" pitchFamily="2" charset="-122"/>
              </a:rPr>
              <a:t>反向</a:t>
            </a:r>
            <a:endParaRPr lang="zh-CN" altLang="en-US" sz="3600"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9" grpId="0"/>
      <p:bldP spid="77830" grpId="0"/>
      <p:bldP spid="77831" grpId="0"/>
    </p:bldLst>
  </p:timing>
</p:sld>
</file>

<file path=ppt/tags/tag1.xml><?xml version="1.0" encoding="utf-8"?>
<p:tagLst xmlns:p="http://schemas.openxmlformats.org/presentationml/2006/main">
  <p:tag name="KSO_WM_UNIT_TABLE_BEAUTIFY" val="smartTable{45146b62-a73b-4b28-a4f2-ac50f65c8081}"/>
</p:tagLst>
</file>

<file path=ppt/tags/tag2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第一PPT模板网-WWW.1PPT.COM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resentationFormat>On-screen Show (4:3)</PresentationFormat>
  <Paragraphs>155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43" baseType="lpstr">
      <vt:lpstr>Arial</vt:lpstr>
      <vt:lpstr>宋体</vt:lpstr>
      <vt:lpstr>Calibri</vt:lpstr>
      <vt:lpstr>微软雅黑</vt:lpstr>
      <vt:lpstr>华文楷体</vt:lpstr>
      <vt:lpstr>Times New Roman</vt:lpstr>
      <vt:lpstr>Wingdings</vt:lpstr>
      <vt:lpstr>华文中宋</vt:lpstr>
      <vt:lpstr>隶书</vt:lpstr>
      <vt:lpstr>华文新魏</vt:lpstr>
      <vt:lpstr>华文行楷</vt:lpstr>
      <vt:lpstr>华文隶书</vt:lpstr>
      <vt:lpstr>黑体</vt:lpstr>
      <vt:lpstr>Comic Sans MS</vt:lpstr>
      <vt:lpstr>Tahoma</vt:lpstr>
      <vt:lpstr>第一PPT模板网-WWW.1PPT.COM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二力平衡的条件：</vt:lpstr>
      <vt:lpstr>PowerPoint Presentation</vt:lpstr>
      <vt:lpstr>PowerPoint Presentation</vt:lpstr>
      <vt:lpstr>PowerPoint Presentation</vt:lpstr>
      <vt:lpstr>强调:</vt:lpstr>
      <vt:lpstr>PowerPoint Presentation</vt:lpstr>
      <vt:lpstr>对比</vt:lpstr>
      <vt:lpstr>PowerPoint Presentation</vt:lpstr>
      <vt:lpstr>PowerPoint Presentation</vt:lpstr>
      <vt:lpstr>PowerPoint Presentation</vt:lpstr>
      <vt:lpstr>PowerPoint Presentation</vt:lpstr>
      <vt:lpstr>哪个拉力大？</vt:lpstr>
      <vt:lpstr>PowerPoint Presentation</vt:lpstr>
      <vt:lpstr>4、下列哪组中的两个力相互平衡（    ）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2021-02-03T00:00:06Z</cp:lastPrinted>
  <dcterms:created xsi:type="dcterms:W3CDTF">2021-02-03T00:00:06Z</dcterms:created>
  <dcterms:modified xsi:type="dcterms:W3CDTF">2021-02-02T16:00:09Z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