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sldIdLst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319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A98C99D-8E74-4537-88B0-EECF9994FE5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076540D-FCF9-4008-BDE7-411655F7C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3883884" y="2011539"/>
            <a:ext cx="3448050" cy="3408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l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371600" y="624840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556000" y="6248401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18300" y="624840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D150-5DBE-4BDB-BCD4-4747AAC7606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6A53-A1F1-48F7-81AC-260C619C4F88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86B6F-1E9F-41BC-999A-89965F5028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3883884" y="2011539"/>
            <a:ext cx="3448050" cy="3408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l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371600" y="624840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556000" y="6248401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18300" y="624840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10" Type="http://schemas.openxmlformats.org/officeDocument/2006/relationships/tags" Target="../tags/tag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35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25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29.xml"/><Relationship Id="rId23" Type="http://schemas.openxmlformats.org/officeDocument/2006/relationships/image" Target="../media/image2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tags" Target="../tags/tag28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28650" y="6356350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C99D-8E74-4537-88B0-EECF9994FE5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28950" y="6356350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6356350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540D-FCF9-4008-BDE7-411655F7C7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7806520" y="83885"/>
            <a:ext cx="1253012" cy="591071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7806520" y="83885"/>
            <a:ext cx="1253012" cy="591071"/>
            <a:chOff x="468128" y="370735"/>
            <a:chExt cx="1135204" cy="341359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513080" rtl="0" eaLnBrk="1" latinLnBrk="0" hangingPunct="1">
        <a:lnSpc>
          <a:spcPct val="90000"/>
        </a:lnSpc>
        <a:spcBef>
          <a:spcPct val="0"/>
        </a:spcBef>
        <a:buNone/>
        <a:defRPr sz="24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70" indent="-128270" algn="l" defTabSz="513080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1pPr>
      <a:lvl2pPr marL="3848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413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3pPr>
      <a:lvl4pPr marL="8978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3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7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5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70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3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28650" y="6356350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C99D-8E74-4537-88B0-EECF9994FE5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28950" y="6356350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6356350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540D-FCF9-4008-BDE7-411655F7C7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7806520" y="83885"/>
            <a:ext cx="1253012" cy="591071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7806520" y="83885"/>
            <a:ext cx="1253012" cy="591071"/>
            <a:chOff x="468128" y="370735"/>
            <a:chExt cx="1135204" cy="341359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3" name="组合 12"/>
          <p:cNvGrpSpPr/>
          <p:nvPr userDrawn="1">
            <p:custDataLst>
              <p:tags r:id="rId15"/>
            </p:custDataLst>
          </p:nvPr>
        </p:nvGrpSpPr>
        <p:grpSpPr>
          <a:xfrm>
            <a:off x="7806520" y="83885"/>
            <a:ext cx="1253012" cy="591071"/>
            <a:chOff x="468128" y="370735"/>
            <a:chExt cx="1135204" cy="341359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ransition/>
  <p:txStyles>
    <p:titleStyle>
      <a:lvl1pPr algn="l" defTabSz="513080" rtl="0" eaLnBrk="1" latinLnBrk="0" hangingPunct="1">
        <a:lnSpc>
          <a:spcPct val="90000"/>
        </a:lnSpc>
        <a:spcBef>
          <a:spcPct val="0"/>
        </a:spcBef>
        <a:buNone/>
        <a:defRPr sz="24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70" indent="-128270" algn="l" defTabSz="513080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1pPr>
      <a:lvl2pPr marL="3848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413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3pPr>
      <a:lvl4pPr marL="8978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3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7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5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70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3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14.jpe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audio" Target="../media/audio2.wav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../media/image17.jpeg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audio" Target="../media/audio1.wav"/><Relationship Id="rId5" Type="http://schemas.openxmlformats.org/officeDocument/2006/relationships/tags" Target="../tags/tag5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image" Target="../media/image19.png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audio" Target="../media/audio3.wav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9.xml"/><Relationship Id="rId7" Type="http://schemas.openxmlformats.org/officeDocument/2006/relationships/image" Target="../media/image20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NULL" TargetMode="External"/><Relationship Id="rId5" Type="http://schemas.openxmlformats.org/officeDocument/2006/relationships/tags" Target="../tags/tag71.xml"/><Relationship Id="rId10" Type="http://schemas.openxmlformats.org/officeDocument/2006/relationships/image" Target="../media/image4.jpeg"/><Relationship Id="rId4" Type="http://schemas.openxmlformats.org/officeDocument/2006/relationships/tags" Target="../tags/tag70.xml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76.xml"/><Relationship Id="rId7" Type="http://schemas.openxmlformats.org/officeDocument/2006/relationships/image" Target="../media/image5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8.jpeg"/><Relationship Id="rId5" Type="http://schemas.openxmlformats.org/officeDocument/2006/relationships/tags" Target="../tags/tag82.xml"/><Relationship Id="rId10" Type="http://schemas.openxmlformats.org/officeDocument/2006/relationships/image" Target="../media/image7.jpeg"/><Relationship Id="rId4" Type="http://schemas.openxmlformats.org/officeDocument/2006/relationships/tags" Target="../tags/tag81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86.xml"/><Relationship Id="rId7" Type="http://schemas.openxmlformats.org/officeDocument/2006/relationships/image" Target="../media/image9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3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433470" y="1854349"/>
            <a:ext cx="3312368" cy="3312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Shape 40"/>
          <p:cNvSpPr/>
          <p:nvPr>
            <p:custDataLst>
              <p:tags r:id="rId2"/>
            </p:custDataLst>
          </p:nvPr>
        </p:nvSpPr>
        <p:spPr>
          <a:xfrm>
            <a:off x="4715838" y="3284936"/>
            <a:ext cx="4015469" cy="99514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4000" baseline="-25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第六章</a:t>
            </a:r>
            <a:r>
              <a:rPr lang="en-US" altLang="zh-CN" sz="4000" baseline="-25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zh-CN" altLang="en-US" sz="4000" baseline="-25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第一节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4800" b="1" baseline="-2500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物</a:t>
            </a:r>
            <a:r>
              <a:rPr lang="zh-CN" altLang="en-US" sz="4800" b="1" baseline="-250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体的质量</a:t>
            </a:r>
          </a:p>
        </p:txBody>
      </p:sp>
      <p:sp>
        <p:nvSpPr>
          <p:cNvPr id="5" name="Shape 40"/>
          <p:cNvSpPr/>
          <p:nvPr>
            <p:custDataLst>
              <p:tags r:id="rId3"/>
            </p:custDataLst>
          </p:nvPr>
        </p:nvSpPr>
        <p:spPr>
          <a:xfrm>
            <a:off x="4225720" y="1666406"/>
            <a:ext cx="4270580" cy="15696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7200" b="1" baseline="-25000">
                <a:solidFill>
                  <a:srgbClr val="007E27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苏科版  物理</a:t>
            </a:r>
            <a:endParaRPr lang="en-US" altLang="zh-CN" sz="7200" b="1" baseline="-25000">
              <a:solidFill>
                <a:srgbClr val="007E27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altLang="zh-CN" sz="7200" b="1" baseline="-25000">
              <a:solidFill>
                <a:srgbClr val="007E27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" name="Shape 40"/>
          <p:cNvSpPr/>
          <p:nvPr>
            <p:custDataLst>
              <p:tags r:id="rId4"/>
            </p:custDataLst>
          </p:nvPr>
        </p:nvSpPr>
        <p:spPr>
          <a:xfrm>
            <a:off x="4945432" y="3741471"/>
            <a:ext cx="3314248" cy="42062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zh-CN" altLang="en-US" sz="3200" baseline="-250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998672" y="2868709"/>
            <a:ext cx="2430829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007E27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Arial"/>
              </a:rPr>
              <a:t>八年级    </a:t>
            </a:r>
            <a:r>
              <a:rPr lang="zh-CN" altLang="en-US">
                <a:solidFill>
                  <a:srgbClr val="007E27"/>
                </a:solidFill>
                <a:latin typeface="方正幼线简体" panose="03000509000000000000" pitchFamily="65" charset="-122"/>
                <a:ea typeface="方正幼线简体" panose="03000509000000000000" pitchFamily="65" charset="-122"/>
                <a:cs typeface="Arial"/>
                <a:sym typeface="Arial"/>
              </a:rPr>
              <a:t>第二学期 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7" y="2058456"/>
            <a:ext cx="2646853" cy="3107864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托盘天平及砝码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438" y="1627717"/>
            <a:ext cx="5181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1600" y="19812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58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1600" y="1905000"/>
            <a:ext cx="3352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3" y="160020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</a:rPr>
              <a:t>托盘</a:t>
            </a:r>
          </a:p>
        </p:txBody>
      </p:sp>
      <p:sp>
        <p:nvSpPr>
          <p:cNvPr id="7476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447800" y="2971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67002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</a:rPr>
              <a:t>平衡螺母</a:t>
            </a:r>
          </a:p>
        </p:txBody>
      </p:sp>
      <p:sp>
        <p:nvSpPr>
          <p:cNvPr id="7476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219200" y="3124200"/>
            <a:ext cx="2286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05000" y="38100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876800" y="21336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315200" y="48006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328" y="3831169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</a:rPr>
              <a:t>游码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0603" y="480060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</a:rPr>
              <a:t>底座</a:t>
            </a:r>
          </a:p>
        </p:txBody>
      </p:sp>
      <p:sp>
        <p:nvSpPr>
          <p:cNvPr id="7476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3" y="457200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镊子</a:t>
            </a:r>
          </a:p>
        </p:txBody>
      </p:sp>
      <p:sp>
        <p:nvSpPr>
          <p:cNvPr id="7476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96200" y="1905002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横梁标尺</a:t>
            </a:r>
          </a:p>
        </p:txBody>
      </p:sp>
      <p:sp>
        <p:nvSpPr>
          <p:cNvPr id="7477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010400" y="3886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7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61328" y="3602569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</a:rPr>
              <a:t>砝码</a:t>
            </a:r>
          </a:p>
        </p:txBody>
      </p:sp>
      <p:sp>
        <p:nvSpPr>
          <p:cNvPr id="7477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38600" y="11430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7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191000" y="13716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7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3" y="685802"/>
            <a:ext cx="143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</a:rPr>
              <a:t>分度盘</a:t>
            </a:r>
          </a:p>
        </p:txBody>
      </p:sp>
      <p:sp>
        <p:nvSpPr>
          <p:cNvPr id="74775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7002" y="106680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</a:rPr>
              <a:t>指针</a:t>
            </a:r>
          </a:p>
        </p:txBody>
      </p:sp>
      <p:sp>
        <p:nvSpPr>
          <p:cNvPr id="2459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52600" y="5791201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实验室常用的质量测量工具：托盘天平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59" grpId="0"/>
      <p:bldP spid="74760" grpId="0" animBg="1"/>
      <p:bldP spid="74761" grpId="0"/>
      <p:bldP spid="74762" grpId="0" animBg="1"/>
      <p:bldP spid="74763" grpId="0" animBg="1"/>
      <p:bldP spid="74764" grpId="0" animBg="1"/>
      <p:bldP spid="74765" grpId="0" animBg="1"/>
      <p:bldP spid="74766" grpId="0"/>
      <p:bldP spid="74767" grpId="0"/>
      <p:bldP spid="74768" grpId="0"/>
      <p:bldP spid="74769" grpId="0"/>
      <p:bldP spid="74770" grpId="0" animBg="1"/>
      <p:bldP spid="74771" grpId="0"/>
      <p:bldP spid="74772" grpId="0" animBg="1"/>
      <p:bldP spid="74773" grpId="0" animBg="1"/>
      <p:bldP spid="74774" grpId="0"/>
      <p:bldP spid="74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4213" y="730251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zh-CN" altLang="en-US" sz="4000" b="1">
                <a:solidFill>
                  <a:schemeClr val="accent2"/>
                </a:solidFill>
              </a:rPr>
              <a:t>称量原理</a:t>
            </a:r>
          </a:p>
        </p:txBody>
      </p:sp>
      <p:sp>
        <p:nvSpPr>
          <p:cNvPr id="7577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0113" y="2745319"/>
            <a:ext cx="741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当两盘中放置的物体的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质量</a:t>
            </a:r>
            <a:r>
              <a:rPr kumimoji="1" lang="zh-CN" altLang="en-US" sz="2400" b="1">
                <a:latin typeface="Times New Roman" panose="02020603050405020304" pitchFamily="18" charset="0"/>
              </a:rPr>
              <a:t>相等时，横梁就处于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水平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位置</a:t>
            </a:r>
          </a:p>
        </p:txBody>
      </p:sp>
      <p:sp>
        <p:nvSpPr>
          <p:cNvPr id="757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2988" y="4330702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当横梁处于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水平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位置时，就表示两盘中物体的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质量</a:t>
            </a:r>
            <a:r>
              <a:rPr kumimoji="1" lang="zh-CN" altLang="en-US" sz="2400" b="1">
                <a:latin typeface="Times New Roman" panose="02020603050405020304" pitchFamily="18" charset="0"/>
              </a:rPr>
              <a:t>相等</a:t>
            </a:r>
          </a:p>
        </p:txBody>
      </p:sp>
      <p:sp>
        <p:nvSpPr>
          <p:cNvPr id="757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6016" y="1881719"/>
            <a:ext cx="6911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天平的两臂长度相等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/>
      <p:bldP spid="75780" grpId="0"/>
      <p:bldP spid="757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2591" y="2010797"/>
            <a:ext cx="83200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宋体" panose="02010600030101010101" pitchFamily="2" charset="-122"/>
              </a:rPr>
              <a:t>托盘天平的调节（</a:t>
            </a:r>
            <a:r>
              <a:rPr lang="zh-CN" altLang="en-US" sz="2400" b="1">
                <a:solidFill>
                  <a:srgbClr val="0066CC"/>
                </a:solidFill>
                <a:latin typeface="宋体" panose="02010600030101010101" pitchFamily="2" charset="-122"/>
              </a:rPr>
              <a:t>怎么做？如何判断？</a:t>
            </a:r>
            <a:r>
              <a:rPr lang="zh-CN" altLang="en-US" sz="2400" b="1">
                <a:solidFill>
                  <a:srgbClr val="111111"/>
                </a:solidFill>
                <a:latin typeface="宋体" panose="02010600030101010101" pitchFamily="2" charset="-122"/>
              </a:rPr>
              <a:t>）</a:t>
            </a:r>
            <a:endParaRPr lang="en-US" altLang="zh-CN" sz="2400" b="1">
              <a:solidFill>
                <a:srgbClr val="111111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宋体" panose="02010600030101010101" pitchFamily="2" charset="-122"/>
              </a:rPr>
              <a:t>）天平水平放置：将天平放在水平台面上</a:t>
            </a:r>
            <a:endParaRPr lang="en-US" altLang="zh-CN" sz="2400" b="1">
              <a:solidFill>
                <a:srgbClr val="111111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400" b="1">
                <a:solidFill>
                  <a:srgbClr val="111111"/>
                </a:solidFill>
                <a:latin typeface="宋体" panose="02010600030101010101" pitchFamily="2" charset="-122"/>
              </a:rPr>
              <a:t>调节横梁平衡：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宋体" panose="02010600030101010101" pitchFamily="2" charset="-122"/>
              </a:rPr>
              <a:t>先将游码归于标尺左端的零刻线处；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宋体" panose="02010600030101010101" pitchFamily="2" charset="-122"/>
              </a:rPr>
              <a:t>调节横梁右端的平衡螺母，使指针指在分度盘中央。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291" y="2042702"/>
            <a:ext cx="8320087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．托盘天平的使用（</a:t>
            </a:r>
            <a:r>
              <a:rPr lang="zh-CN" altLang="en-US" sz="2400" b="1">
                <a:solidFill>
                  <a:srgbClr val="0066CC"/>
                </a:solidFill>
                <a:latin typeface="Times New Roman" panose="02020603050405020304" pitchFamily="18" charset="0"/>
              </a:rPr>
              <a:t>怎么用？如何读数？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）被测物体放在左盘，砝码放右盘；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）砝码放置顺序：先大后小，再移游码；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）天平平衡后读数：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物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砝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游码示数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/>
            </a:r>
            <a:b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</a:br>
            <a:endParaRPr lang="zh-CN" altLang="en-US" sz="2400" b="1" baseline="-25000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2591" y="2327999"/>
            <a:ext cx="8453437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．天平使用的注意事项（</a:t>
            </a:r>
            <a:r>
              <a:rPr lang="zh-CN" altLang="en-US" sz="2400" b="1">
                <a:solidFill>
                  <a:srgbClr val="0066CC"/>
                </a:solidFill>
                <a:latin typeface="Times New Roman" panose="02020603050405020304" pitchFamily="18" charset="0"/>
              </a:rPr>
              <a:t>遵守哪些原则？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）不要超过量程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）保护天平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  　 　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．加减砝码时，轻拿轻放；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  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．保持天平的清洁和干燥：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  用镊子夹取砝码，化学药品、液体不能直接放在天平盘上。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500" y="2193591"/>
            <a:ext cx="8320088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．测量固体的质量：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）调节天平；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）被测物体放左盘， 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　     砝码放右盘，移动游码，使天平平衡；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）记录数据。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  　　 如图：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=53.4g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263" y="1028700"/>
            <a:ext cx="4352925" cy="27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8475" y="1816864"/>
            <a:ext cx="5441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．测量液体的质量：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）调节天平；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）测量空烧杯质量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）将被测液体倒入烧杯，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        测量总质量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总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）被测液体质量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总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111111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2" name="Group 5"/>
          <p:cNvGrpSpPr/>
          <p:nvPr>
            <p:custDataLst>
              <p:tags r:id="rId2"/>
            </p:custDataLst>
          </p:nvPr>
        </p:nvGrpSpPr>
        <p:grpSpPr>
          <a:xfrm>
            <a:off x="5365750" y="1066802"/>
            <a:ext cx="3233738" cy="2324100"/>
            <a:chOff x="3368" y="876"/>
            <a:chExt cx="1989" cy="1440"/>
          </a:xfrm>
        </p:grpSpPr>
        <p:pic>
          <p:nvPicPr>
            <p:cNvPr id="30730" name="Picture 6" descr="tp1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8" y="876"/>
              <a:ext cx="1989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1" name="Group 7"/>
            <p:cNvGrpSpPr/>
            <p:nvPr>
              <p:custDataLst>
                <p:tags r:id="rId10"/>
              </p:custDataLst>
            </p:nvPr>
          </p:nvGrpSpPr>
          <p:grpSpPr>
            <a:xfrm>
              <a:off x="3636" y="1020"/>
              <a:ext cx="324" cy="432"/>
              <a:chOff x="2940" y="924"/>
              <a:chExt cx="360" cy="456"/>
            </a:xfrm>
          </p:grpSpPr>
          <p:sp>
            <p:nvSpPr>
              <p:cNvPr id="30732" name="Oval 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940" y="1284"/>
                <a:ext cx="360" cy="96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33" name="AutoShape 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952" y="924"/>
                <a:ext cx="348" cy="456"/>
              </a:xfrm>
              <a:prstGeom prst="can">
                <a:avLst>
                  <a:gd name="adj" fmla="val 31036"/>
                </a:avLst>
              </a:prstGeom>
              <a:solidFill>
                <a:srgbClr val="6699FF">
                  <a:alpha val="14902"/>
                </a:srgbClr>
              </a:solidFill>
              <a:ln w="9525">
                <a:solidFill>
                  <a:srgbClr val="0066CC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0"/>
          <p:cNvGrpSpPr/>
          <p:nvPr>
            <p:custDataLst>
              <p:tags r:id="rId3"/>
            </p:custDataLst>
          </p:nvPr>
        </p:nvGrpSpPr>
        <p:grpSpPr>
          <a:xfrm>
            <a:off x="5505450" y="3854453"/>
            <a:ext cx="3392488" cy="2457449"/>
            <a:chOff x="3394" y="2412"/>
            <a:chExt cx="2137" cy="1548"/>
          </a:xfrm>
        </p:grpSpPr>
        <p:pic>
          <p:nvPicPr>
            <p:cNvPr id="30725" name="Picture 11" descr="tp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4" y="2412"/>
              <a:ext cx="2137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6" name="Group 12"/>
            <p:cNvGrpSpPr/>
            <p:nvPr>
              <p:custDataLst>
                <p:tags r:id="rId5"/>
              </p:custDataLst>
            </p:nvPr>
          </p:nvGrpSpPr>
          <p:grpSpPr>
            <a:xfrm>
              <a:off x="3731" y="2604"/>
              <a:ext cx="325" cy="444"/>
              <a:chOff x="3383" y="2100"/>
              <a:chExt cx="325" cy="444"/>
            </a:xfrm>
          </p:grpSpPr>
          <p:sp>
            <p:nvSpPr>
              <p:cNvPr id="30727" name="Oval 1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384" y="2453"/>
                <a:ext cx="324" cy="91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8" name="AutoShape 1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395" y="2280"/>
                <a:ext cx="313" cy="264"/>
              </a:xfrm>
              <a:prstGeom prst="can">
                <a:avLst>
                  <a:gd name="adj" fmla="val 32574"/>
                </a:avLst>
              </a:prstGeom>
              <a:solidFill>
                <a:srgbClr val="00FFFF">
                  <a:alpha val="23921"/>
                </a:srgbClr>
              </a:solidFill>
              <a:ln w="9525">
                <a:solidFill>
                  <a:srgbClr val="0066CC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9" name="AutoShape 1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383" y="2100"/>
                <a:ext cx="325" cy="432"/>
              </a:xfrm>
              <a:prstGeom prst="can">
                <a:avLst>
                  <a:gd name="adj" fmla="val 31483"/>
                </a:avLst>
              </a:prstGeom>
              <a:solidFill>
                <a:srgbClr val="6699FF">
                  <a:alpha val="23921"/>
                </a:srgbClr>
              </a:solidFill>
              <a:ln w="9525">
                <a:solidFill>
                  <a:srgbClr val="0066CC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3" y="1316568"/>
            <a:ext cx="6562725" cy="4705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49513" y="800102"/>
            <a:ext cx="3505200" cy="584775"/>
          </a:xfrm>
          <a:prstGeom prst="rect">
            <a:avLst/>
          </a:prstGeom>
          <a:solidFill>
            <a:srgbClr val="FF0000"/>
          </a:solidFill>
          <a:ln w="41275"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 意 事 项</a:t>
            </a:r>
          </a:p>
        </p:txBody>
      </p:sp>
      <p:sp>
        <p:nvSpPr>
          <p:cNvPr id="440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6513" y="2400302"/>
            <a:ext cx="6648450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（1）不能超过称量，加减砝码时要轻拿轻放。</a:t>
            </a:r>
          </a:p>
        </p:txBody>
      </p:sp>
      <p:sp>
        <p:nvSpPr>
          <p:cNvPr id="440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6516" y="3429002"/>
            <a:ext cx="6719887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（2）不能用手加减砝码。</a:t>
            </a:r>
          </a:p>
        </p:txBody>
      </p:sp>
      <p:sp>
        <p:nvSpPr>
          <p:cNvPr id="440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891" y="4580469"/>
            <a:ext cx="6719887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）保持天平干燥、清洁，不能直接称化学药品。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  <p:bldP spid="44036" grpId="0" animBg="1"/>
      <p:bldP spid="440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8" y="1712384"/>
            <a:ext cx="7451725" cy="30162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solidFill>
                  <a:srgbClr val="CC3300"/>
                </a:solidFill>
                <a:latin typeface="+mn-ea"/>
                <a:ea typeface="+mn-ea"/>
              </a:rPr>
              <a:t>1.</a:t>
            </a:r>
            <a:r>
              <a:rPr kumimoji="1" lang="zh-CN" altLang="en-US" sz="2000" b="1">
                <a:solidFill>
                  <a:srgbClr val="CC3300"/>
                </a:solidFill>
                <a:latin typeface="+mn-ea"/>
                <a:ea typeface="+mn-ea"/>
              </a:rPr>
              <a:t>一同学称量一木块的质量，其步骤如下，请你将正确的顺序写出：</a:t>
            </a:r>
            <a:r>
              <a:rPr kumimoji="1" lang="zh-CN" altLang="en-US" sz="2000" b="1" u="sng">
                <a:solidFill>
                  <a:srgbClr val="CC3300"/>
                </a:solidFill>
                <a:latin typeface="+mn-ea"/>
                <a:ea typeface="+mn-ea"/>
              </a:rPr>
              <a:t>                           </a:t>
            </a:r>
            <a:r>
              <a:rPr kumimoji="1" lang="zh-CN" altLang="en-US" sz="2000" b="1">
                <a:solidFill>
                  <a:srgbClr val="CC3300"/>
                </a:solidFill>
                <a:latin typeface="+mn-ea"/>
                <a:ea typeface="+mn-ea"/>
              </a:rPr>
              <a:t>。</a:t>
            </a:r>
            <a:r>
              <a:rPr kumimoji="1" lang="zh-CN" altLang="en-US" sz="2000" b="1" u="sng">
                <a:solidFill>
                  <a:srgbClr val="CC3300"/>
                </a:solidFill>
                <a:latin typeface="+mn-ea"/>
                <a:ea typeface="+mn-ea"/>
              </a:rPr>
              <a:t>      </a:t>
            </a:r>
            <a:endParaRPr kumimoji="1" lang="zh-CN" altLang="en-US" sz="2000" b="1">
              <a:solidFill>
                <a:srgbClr val="CC3300"/>
              </a:solidFill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solidFill>
                  <a:srgbClr val="CC3300"/>
                </a:solidFill>
                <a:latin typeface="+mn-ea"/>
                <a:ea typeface="+mn-ea"/>
              </a:rPr>
              <a:t>A</a:t>
            </a:r>
            <a:r>
              <a:rPr kumimoji="1" lang="en-US" altLang="zh-CN" sz="2000" b="1">
                <a:solidFill>
                  <a:srgbClr val="CC3300"/>
                </a:solidFill>
                <a:latin typeface="+mn-ea"/>
              </a:rPr>
              <a:t>.</a:t>
            </a:r>
            <a:r>
              <a:rPr kumimoji="1" lang="zh-CN" altLang="en-US" sz="2000" b="1">
                <a:solidFill>
                  <a:srgbClr val="CC3300"/>
                </a:solidFill>
                <a:latin typeface="+mn-ea"/>
                <a:ea typeface="+mn-ea"/>
              </a:rPr>
              <a:t>把天平放在一平稳的水平桌面上；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solidFill>
                  <a:srgbClr val="CC3300"/>
                </a:solidFill>
                <a:latin typeface="+mn-ea"/>
                <a:ea typeface="+mn-ea"/>
              </a:rPr>
              <a:t>B</a:t>
            </a:r>
            <a:r>
              <a:rPr kumimoji="1" lang="en-US" altLang="zh-CN" sz="2000" b="1">
                <a:solidFill>
                  <a:srgbClr val="CC3300"/>
                </a:solidFill>
                <a:latin typeface="+mn-ea"/>
              </a:rPr>
              <a:t>.</a:t>
            </a:r>
            <a:r>
              <a:rPr kumimoji="1" lang="zh-CN" altLang="en-US" sz="2000" b="1">
                <a:solidFill>
                  <a:srgbClr val="CC3300"/>
                </a:solidFill>
                <a:latin typeface="+mn-ea"/>
                <a:ea typeface="+mn-ea"/>
              </a:rPr>
              <a:t>调节横梁右端的平衡螺母， 使横梁平衡；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solidFill>
                  <a:srgbClr val="CC3300"/>
                </a:solidFill>
                <a:latin typeface="+mn-ea"/>
                <a:ea typeface="+mn-ea"/>
              </a:rPr>
              <a:t>C</a:t>
            </a:r>
            <a:r>
              <a:rPr kumimoji="1" lang="en-US" altLang="zh-CN" sz="2000" b="1">
                <a:solidFill>
                  <a:srgbClr val="CC3300"/>
                </a:solidFill>
                <a:latin typeface="+mn-ea"/>
              </a:rPr>
              <a:t>.</a:t>
            </a:r>
            <a:r>
              <a:rPr kumimoji="1" lang="zh-CN" altLang="en-US" sz="2000" b="1">
                <a:solidFill>
                  <a:srgbClr val="CC3300"/>
                </a:solidFill>
                <a:latin typeface="+mn-ea"/>
                <a:ea typeface="+mn-ea"/>
              </a:rPr>
              <a:t>把木块放在天平的左盘中；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solidFill>
                  <a:srgbClr val="CC3300"/>
                </a:solidFill>
                <a:latin typeface="+mn-ea"/>
                <a:ea typeface="+mn-ea"/>
              </a:rPr>
              <a:t>D</a:t>
            </a:r>
            <a:r>
              <a:rPr kumimoji="1" lang="en-US" altLang="zh-CN" sz="2000" b="1">
                <a:solidFill>
                  <a:srgbClr val="CC3300"/>
                </a:solidFill>
                <a:latin typeface="+mn-ea"/>
              </a:rPr>
              <a:t>.</a:t>
            </a:r>
            <a:r>
              <a:rPr kumimoji="1" lang="zh-CN" altLang="en-US" sz="2000" b="1">
                <a:solidFill>
                  <a:srgbClr val="CC3300"/>
                </a:solidFill>
                <a:latin typeface="+mn-ea"/>
                <a:ea typeface="+mn-ea"/>
              </a:rPr>
              <a:t>把游码放在标尺的零刻线处；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solidFill>
                  <a:srgbClr val="CC3300"/>
                </a:solidFill>
                <a:latin typeface="+mn-ea"/>
                <a:ea typeface="+mn-ea"/>
              </a:rPr>
              <a:t>E</a:t>
            </a:r>
            <a:r>
              <a:rPr kumimoji="1" lang="en-US" altLang="zh-CN" sz="2000" b="1">
                <a:solidFill>
                  <a:srgbClr val="CC3300"/>
                </a:solidFill>
                <a:latin typeface="+mn-ea"/>
              </a:rPr>
              <a:t>.</a:t>
            </a:r>
            <a:r>
              <a:rPr kumimoji="1" lang="zh-CN" altLang="en-US" sz="2000" b="1">
                <a:solidFill>
                  <a:srgbClr val="CC3300"/>
                </a:solidFill>
                <a:latin typeface="+mn-ea"/>
                <a:ea typeface="+mn-ea"/>
              </a:rPr>
              <a:t>向天平右盘中加减砝码，然后移动游码，直至天平恢复平衡。</a:t>
            </a:r>
            <a:endParaRPr kumimoji="1" lang="zh-CN" altLang="en-US" sz="2000" b="1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915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5656" y="1988840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000" b="1">
                <a:solidFill>
                  <a:schemeClr val="accent2"/>
                </a:solidFill>
                <a:latin typeface="+mn-ea"/>
                <a:ea typeface="+mn-ea"/>
              </a:rPr>
              <a:t>A</a:t>
            </a:r>
          </a:p>
        </p:txBody>
      </p:sp>
      <p:sp>
        <p:nvSpPr>
          <p:cNvPr id="491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0576" y="1988840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000" b="1">
                <a:solidFill>
                  <a:schemeClr val="accent2"/>
                </a:solidFill>
                <a:latin typeface="+mn-ea"/>
                <a:ea typeface="+mn-ea"/>
              </a:rPr>
              <a:t>D</a:t>
            </a:r>
          </a:p>
        </p:txBody>
      </p:sp>
      <p:sp>
        <p:nvSpPr>
          <p:cNvPr id="4916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6200" y="1988840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000" b="1">
                <a:solidFill>
                  <a:schemeClr val="accent2"/>
                </a:solidFill>
                <a:latin typeface="+mn-ea"/>
                <a:ea typeface="+mn-ea"/>
              </a:rPr>
              <a:t>B</a:t>
            </a:r>
          </a:p>
        </p:txBody>
      </p:sp>
      <p:sp>
        <p:nvSpPr>
          <p:cNvPr id="4916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4214" y="1988840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000" b="1">
                <a:solidFill>
                  <a:schemeClr val="accent2"/>
                </a:solidFill>
                <a:latin typeface="+mn-ea"/>
                <a:ea typeface="+mn-ea"/>
              </a:rPr>
              <a:t>C</a:t>
            </a:r>
          </a:p>
        </p:txBody>
      </p:sp>
      <p:sp>
        <p:nvSpPr>
          <p:cNvPr id="4916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57626" y="1988840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000" b="1">
                <a:solidFill>
                  <a:schemeClr val="accent2"/>
                </a:solidFill>
                <a:latin typeface="+mn-ea"/>
                <a:ea typeface="+mn-ea"/>
              </a:rPr>
              <a:t>E</a:t>
            </a: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4216" y="80433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/>
      <p:bldP spid="49159" grpId="0"/>
      <p:bldP spid="49160" grpId="0"/>
      <p:bldP spid="49161" grpId="0"/>
      <p:bldP spid="4916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091" y="1396023"/>
            <a:ext cx="662463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</a:rPr>
              <a:t/>
            </a:r>
            <a:br>
              <a:rPr lang="zh-CN" altLang="en-US" sz="2800" b="1">
                <a:solidFill>
                  <a:srgbClr val="FF0066"/>
                </a:solidFill>
              </a:rPr>
            </a:br>
            <a:r>
              <a:rPr lang="zh-CN" altLang="en-US" sz="1400" b="1"/>
              <a:t>　　</a:t>
            </a:r>
            <a:endParaRPr lang="en-US" altLang="zh-CN" sz="1400" b="1"/>
          </a:p>
          <a:p>
            <a:r>
              <a:rPr lang="zh-CN" altLang="en-US" sz="2400" b="1"/>
              <a:t>问题:什么叫质量?</a:t>
            </a:r>
            <a:endParaRPr lang="en-US" altLang="zh-CN" sz="2400" b="1"/>
          </a:p>
          <a:p>
            <a:endParaRPr lang="zh-CN" altLang="en-US" sz="2400" b="1"/>
          </a:p>
          <a:p>
            <a:pPr>
              <a:lnSpc>
                <a:spcPct val="120000"/>
              </a:lnSpc>
            </a:pPr>
            <a:r>
              <a:rPr lang="zh-CN" altLang="en-US" sz="2000" b="1"/>
              <a:t>铁钉、铁锤、玻璃杯,列举教室中的桌子、椅子等。这些东西我们都把它叫做</a:t>
            </a:r>
            <a:r>
              <a:rPr lang="zh-CN" altLang="en-US" sz="2000" b="1" baseline="-250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————</a:t>
            </a:r>
            <a:r>
              <a:rPr lang="zh-CN" altLang="en-US" sz="2000" b="1"/>
              <a:t>。</a:t>
            </a:r>
            <a:endParaRPr lang="zh-CN" altLang="en-US" sz="1400" b="1"/>
          </a:p>
        </p:txBody>
      </p:sp>
      <p:sp>
        <p:nvSpPr>
          <p:cNvPr id="717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0113" y="5549902"/>
            <a:ext cx="7912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铁、玻璃、木材等我们都把它们叫做物质,</a:t>
            </a:r>
            <a:r>
              <a:rPr lang="zh-CN" altLang="en-US" sz="2000" b="1" baseline="-25000">
                <a:latin typeface="Arial" panose="020B0604020202020204" pitchFamily="34" charset="0"/>
              </a:rPr>
              <a:t> ————————————————。 </a:t>
            </a:r>
            <a:endParaRPr lang="zh-CN" altLang="en-US" sz="2000" b="1" u="sng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1201" y="4085169"/>
            <a:ext cx="58769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  铁钉、铁锤都是由 </a:t>
            </a:r>
            <a:r>
              <a:rPr lang="zh-CN" altLang="en-US" sz="2000" b="1" baseline="-25000">
                <a:latin typeface="Arial" panose="020B0604020202020204" pitchFamily="34" charset="0"/>
              </a:rPr>
              <a:t>———— </a:t>
            </a:r>
            <a:r>
              <a:rPr lang="zh-CN" altLang="en-US" sz="2000" b="1">
                <a:latin typeface="Arial" panose="020B0604020202020204" pitchFamily="34" charset="0"/>
              </a:rPr>
              <a:t>制成,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  玻璃杯由 </a:t>
            </a:r>
            <a:r>
              <a:rPr lang="zh-CN" altLang="en-US" sz="2000" b="1" baseline="-25000">
                <a:latin typeface="Arial" panose="020B0604020202020204" pitchFamily="34" charset="0"/>
              </a:rPr>
              <a:t>————  </a:t>
            </a:r>
            <a:r>
              <a:rPr lang="zh-CN" altLang="en-US" sz="2000" b="1">
                <a:latin typeface="Arial" panose="020B0604020202020204" pitchFamily="34" charset="0"/>
              </a:rPr>
              <a:t>制成,桌子、椅子由 </a:t>
            </a:r>
            <a:r>
              <a:rPr lang="zh-CN" altLang="en-US" sz="2000" b="1" baseline="-25000">
                <a:latin typeface="Arial" panose="020B0604020202020204" pitchFamily="34" charset="0"/>
              </a:rPr>
              <a:t>————</a:t>
            </a:r>
            <a:r>
              <a:rPr lang="zh-CN" altLang="en-US" sz="2000" b="1">
                <a:latin typeface="Arial" panose="020B0604020202020204" pitchFamily="34" charset="0"/>
              </a:rPr>
              <a:t>制成。</a:t>
            </a:r>
          </a:p>
        </p:txBody>
      </p:sp>
      <p:sp>
        <p:nvSpPr>
          <p:cNvPr id="717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3576" y="3140968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物体</a:t>
            </a:r>
          </a:p>
        </p:txBody>
      </p:sp>
      <p:sp>
        <p:nvSpPr>
          <p:cNvPr id="717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3576" y="4005064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铁</a:t>
            </a:r>
          </a:p>
        </p:txBody>
      </p:sp>
      <p:sp>
        <p:nvSpPr>
          <p:cNvPr id="7179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79616" y="4365104"/>
            <a:ext cx="1125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玻璃</a:t>
            </a:r>
          </a:p>
        </p:txBody>
      </p:sp>
      <p:sp>
        <p:nvSpPr>
          <p:cNvPr id="7180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03803" y="4365104"/>
            <a:ext cx="1114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木材</a:t>
            </a:r>
          </a:p>
        </p:txBody>
      </p:sp>
      <p:sp>
        <p:nvSpPr>
          <p:cNvPr id="16393" name="矩形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803" y="867835"/>
            <a:ext cx="1832553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一、质量</a:t>
            </a:r>
          </a:p>
        </p:txBody>
      </p:sp>
      <p:sp>
        <p:nvSpPr>
          <p:cNvPr id="1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95963" y="5501218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一切物体由物质构成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  <p:bldP spid="7175" grpId="0"/>
      <p:bldP spid="7176" grpId="0"/>
      <p:bldP spid="7178" grpId="0"/>
      <p:bldP spid="7179" grpId="0"/>
      <p:bldP spid="7180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900113" y="1221319"/>
            <a:ext cx="631825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latin typeface="+mn-ea"/>
                <a:ea typeface="+mn-ea"/>
              </a:rPr>
              <a:t>2</a:t>
            </a:r>
            <a:r>
              <a:rPr kumimoji="1" lang="en-US" altLang="zh-CN" sz="2000" b="1">
                <a:latin typeface="+mn-ea"/>
              </a:rPr>
              <a:t>.</a:t>
            </a:r>
            <a:r>
              <a:rPr kumimoji="1" lang="zh-CN" altLang="en-US" sz="2000" b="1">
                <a:latin typeface="+mn-ea"/>
                <a:ea typeface="+mn-ea"/>
              </a:rPr>
              <a:t>一满杯水结冰后，冰将杯子胀破了，这是因为在水结冰时（  ）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000" b="1">
                <a:latin typeface="+mn-ea"/>
                <a:ea typeface="+mn-ea"/>
              </a:rPr>
              <a:t>   </a:t>
            </a:r>
            <a:r>
              <a:rPr kumimoji="1" lang="en-US" altLang="zh-CN" sz="2000" b="1">
                <a:latin typeface="+mn-ea"/>
                <a:ea typeface="+mn-ea"/>
              </a:rPr>
              <a:t>A.</a:t>
            </a:r>
            <a:r>
              <a:rPr kumimoji="1" lang="zh-CN" altLang="en-US" sz="2000" b="1">
                <a:latin typeface="+mn-ea"/>
                <a:ea typeface="+mn-ea"/>
              </a:rPr>
              <a:t>体积变大了          </a:t>
            </a:r>
            <a:r>
              <a:rPr kumimoji="1" lang="en-US" altLang="zh-CN" sz="2000" b="1">
                <a:latin typeface="+mn-ea"/>
                <a:ea typeface="+mn-ea"/>
              </a:rPr>
              <a:t>B.</a:t>
            </a:r>
            <a:r>
              <a:rPr kumimoji="1" lang="zh-CN" altLang="en-US" sz="2000" b="1">
                <a:latin typeface="+mn-ea"/>
                <a:ea typeface="+mn-ea"/>
              </a:rPr>
              <a:t>质量增大了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000" b="1">
                <a:latin typeface="+mn-ea"/>
                <a:ea typeface="+mn-ea"/>
              </a:rPr>
              <a:t>   </a:t>
            </a:r>
            <a:r>
              <a:rPr kumimoji="1" lang="en-US" altLang="zh-CN" sz="2000" b="1">
                <a:latin typeface="+mn-ea"/>
                <a:ea typeface="+mn-ea"/>
              </a:rPr>
              <a:t>C.</a:t>
            </a:r>
            <a:r>
              <a:rPr kumimoji="1" lang="zh-CN" altLang="en-US" sz="2000" b="1">
                <a:latin typeface="+mn-ea"/>
                <a:ea typeface="+mn-ea"/>
              </a:rPr>
              <a:t>体积和质量增大了  　</a:t>
            </a:r>
            <a:r>
              <a:rPr kumimoji="1" lang="en-US" altLang="zh-CN" sz="2000" b="1">
                <a:latin typeface="+mn-ea"/>
                <a:ea typeface="+mn-ea"/>
              </a:rPr>
              <a:t>D.</a:t>
            </a:r>
            <a:r>
              <a:rPr kumimoji="1" lang="zh-CN" altLang="en-US" sz="2000" b="1">
                <a:latin typeface="+mn-ea"/>
                <a:ea typeface="+mn-ea"/>
              </a:rPr>
              <a:t>体积和质量都减小了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000" b="1">
                <a:latin typeface="+mn-ea"/>
                <a:ea typeface="+mn-ea"/>
              </a:rPr>
              <a:t>3</a:t>
            </a:r>
            <a:r>
              <a:rPr kumimoji="1" lang="en-US" altLang="zh-CN" sz="2000" b="1">
                <a:latin typeface="+mn-ea"/>
              </a:rPr>
              <a:t>.</a:t>
            </a:r>
            <a:r>
              <a:rPr kumimoji="1" lang="zh-CN" altLang="en-US" sz="2000" b="1">
                <a:latin typeface="+mn-ea"/>
                <a:ea typeface="+mn-ea"/>
              </a:rPr>
              <a:t>下列各种情况中，物体的质量发生了变化的</a:t>
            </a:r>
            <a:r>
              <a:rPr kumimoji="1" lang="zh-CN" altLang="en-US" sz="2000" b="1">
                <a:latin typeface="+mn-ea"/>
              </a:rPr>
              <a:t>是（  ）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000" b="1">
                <a:latin typeface="+mn-ea"/>
                <a:ea typeface="+mn-ea"/>
              </a:rPr>
              <a:t>    Ａ</a:t>
            </a:r>
            <a:r>
              <a:rPr kumimoji="1" lang="en-US" altLang="zh-CN" sz="2000" b="1">
                <a:latin typeface="+mn-ea"/>
                <a:ea typeface="+mn-ea"/>
              </a:rPr>
              <a:t>.</a:t>
            </a:r>
            <a:r>
              <a:rPr kumimoji="1" lang="zh-CN" altLang="en-US" sz="2000" b="1">
                <a:latin typeface="+mn-ea"/>
                <a:ea typeface="+mn-ea"/>
              </a:rPr>
              <a:t>一根被压缩了的弹簧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000" b="1">
                <a:latin typeface="+mn-ea"/>
                <a:ea typeface="+mn-ea"/>
              </a:rPr>
              <a:t>　　Ｂ</a:t>
            </a:r>
            <a:r>
              <a:rPr kumimoji="1" lang="en-US" altLang="zh-CN" sz="2000" b="1">
                <a:latin typeface="+mn-ea"/>
                <a:ea typeface="+mn-ea"/>
              </a:rPr>
              <a:t>.</a:t>
            </a:r>
            <a:r>
              <a:rPr kumimoji="1" lang="zh-CN" altLang="en-US" sz="2000" b="1">
                <a:latin typeface="+mn-ea"/>
                <a:ea typeface="+mn-ea"/>
              </a:rPr>
              <a:t>一物体从月球被移动到地球上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000" b="1">
                <a:latin typeface="+mn-ea"/>
                <a:ea typeface="+mn-ea"/>
              </a:rPr>
              <a:t>　　Ｃ</a:t>
            </a:r>
            <a:r>
              <a:rPr kumimoji="1" lang="en-US" altLang="zh-CN" sz="2000" b="1">
                <a:latin typeface="+mn-ea"/>
                <a:ea typeface="+mn-ea"/>
              </a:rPr>
              <a:t>.</a:t>
            </a:r>
            <a:r>
              <a:rPr kumimoji="1" lang="zh-CN" altLang="en-US" sz="2000" b="1">
                <a:latin typeface="+mn-ea"/>
                <a:ea typeface="+mn-ea"/>
              </a:rPr>
              <a:t>一块被加热至发红了的铁块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000" b="1">
                <a:latin typeface="+mn-ea"/>
                <a:ea typeface="+mn-ea"/>
              </a:rPr>
              <a:t>　　Ｄ</a:t>
            </a:r>
            <a:r>
              <a:rPr kumimoji="1" lang="en-US" altLang="zh-CN" sz="2000" b="1">
                <a:latin typeface="+mn-ea"/>
                <a:ea typeface="+mn-ea"/>
              </a:rPr>
              <a:t>.</a:t>
            </a:r>
            <a:r>
              <a:rPr kumimoji="1" lang="zh-CN" altLang="en-US" sz="2000" b="1">
                <a:latin typeface="+mn-ea"/>
                <a:ea typeface="+mn-ea"/>
              </a:rPr>
              <a:t>不断长高的一颗树</a:t>
            </a:r>
          </a:p>
        </p:txBody>
      </p:sp>
      <p:sp>
        <p:nvSpPr>
          <p:cNvPr id="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1979712" y="1484784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en-US" altLang="zh-CN" sz="2000" b="1">
                <a:solidFill>
                  <a:srgbClr val="FF3300"/>
                </a:solidFill>
                <a:latin typeface="+mn-ea"/>
                <a:ea typeface="+mn-ea"/>
              </a:rPr>
              <a:t>A</a:t>
            </a:r>
            <a:endParaRPr kumimoji="1" lang="zh-CN" altLang="en-US" sz="2000" b="1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ltGray">
          <a:xfrm>
            <a:off x="6595668" y="2852936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en-US" altLang="zh-CN" sz="2000" b="1">
                <a:solidFill>
                  <a:srgbClr val="FF3300"/>
                </a:solidFill>
                <a:latin typeface="+mn-ea"/>
                <a:ea typeface="+mn-ea"/>
              </a:rPr>
              <a:t>D</a:t>
            </a:r>
            <a:endParaRPr kumimoji="1" lang="zh-CN" altLang="en-US" sz="2000" b="1">
              <a:solidFill>
                <a:srgbClr val="FF33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4213" y="2472267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kumimoji="1" lang="zh-CN" altLang="en-US" sz="2000">
              <a:latin typeface="+mn-ea"/>
              <a:ea typeface="+mn-ea"/>
            </a:endParaRPr>
          </a:p>
        </p:txBody>
      </p:sp>
      <p:sp>
        <p:nvSpPr>
          <p:cNvPr id="41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288" y="1039284"/>
            <a:ext cx="7848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>
                <a:latin typeface="+mn-ea"/>
                <a:ea typeface="+mn-ea"/>
              </a:rPr>
              <a:t>4</a:t>
            </a:r>
            <a:r>
              <a:rPr kumimoji="1" lang="en-US" altLang="zh-CN" sz="2400">
                <a:latin typeface="+mn-ea"/>
              </a:rPr>
              <a:t>.</a:t>
            </a:r>
            <a:r>
              <a:rPr kumimoji="1" lang="zh-CN" altLang="en-US" sz="2400">
                <a:latin typeface="+mn-ea"/>
                <a:ea typeface="+mn-ea"/>
              </a:rPr>
              <a:t>判断：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400">
                <a:latin typeface="+mn-ea"/>
                <a:ea typeface="+mn-ea"/>
              </a:rPr>
              <a:t>（</a:t>
            </a:r>
            <a:r>
              <a:rPr kumimoji="1" lang="en-US" altLang="zh-CN" sz="2400">
                <a:latin typeface="+mn-ea"/>
                <a:ea typeface="+mn-ea"/>
              </a:rPr>
              <a:t>1</a:t>
            </a:r>
            <a:r>
              <a:rPr kumimoji="1" lang="zh-CN" altLang="en-US" sz="2400">
                <a:latin typeface="+mn-ea"/>
                <a:ea typeface="+mn-ea"/>
              </a:rPr>
              <a:t>）一块铁从空气中放入水中时质量变大（    ）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400">
                <a:latin typeface="+mn-ea"/>
                <a:ea typeface="+mn-ea"/>
              </a:rPr>
              <a:t>（</a:t>
            </a:r>
            <a:r>
              <a:rPr kumimoji="1" lang="en-US" altLang="zh-CN" sz="2400">
                <a:latin typeface="+mn-ea"/>
                <a:ea typeface="+mn-ea"/>
              </a:rPr>
              <a:t>2</a:t>
            </a:r>
            <a:r>
              <a:rPr kumimoji="1" lang="zh-CN" altLang="en-US" sz="2400">
                <a:latin typeface="+mn-ea"/>
                <a:ea typeface="+mn-ea"/>
              </a:rPr>
              <a:t>）一支粉笔在黑板上写字变短了，质量没变（    ）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400">
                <a:latin typeface="+mn-ea"/>
                <a:ea typeface="+mn-ea"/>
              </a:rPr>
              <a:t>（</a:t>
            </a:r>
            <a:r>
              <a:rPr kumimoji="1" lang="en-US" altLang="zh-CN" sz="2400">
                <a:latin typeface="+mn-ea"/>
                <a:ea typeface="+mn-ea"/>
              </a:rPr>
              <a:t>3</a:t>
            </a:r>
            <a:r>
              <a:rPr kumimoji="1" lang="zh-CN" altLang="en-US" sz="2400">
                <a:latin typeface="+mn-ea"/>
                <a:ea typeface="+mn-ea"/>
              </a:rPr>
              <a:t>）物体中含的物质越多，它的质量越大（    ）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400">
                <a:latin typeface="+mn-ea"/>
                <a:ea typeface="+mn-ea"/>
              </a:rPr>
              <a:t>（</a:t>
            </a:r>
            <a:r>
              <a:rPr kumimoji="1" lang="en-US" altLang="zh-CN" sz="2400">
                <a:latin typeface="+mn-ea"/>
                <a:ea typeface="+mn-ea"/>
              </a:rPr>
              <a:t>4</a:t>
            </a:r>
            <a:r>
              <a:rPr kumimoji="1" lang="zh-CN" altLang="en-US" sz="2400">
                <a:latin typeface="+mn-ea"/>
                <a:ea typeface="+mn-ea"/>
              </a:rPr>
              <a:t>）一根铁棒拉成细铁丝后质量没变（    ）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400">
                <a:latin typeface="+mn-ea"/>
                <a:ea typeface="+mn-ea"/>
              </a:rPr>
              <a:t>（</a:t>
            </a:r>
            <a:r>
              <a:rPr kumimoji="1" lang="en-US" altLang="zh-CN" sz="2400">
                <a:latin typeface="+mn-ea"/>
                <a:ea typeface="+mn-ea"/>
              </a:rPr>
              <a:t>5</a:t>
            </a:r>
            <a:r>
              <a:rPr kumimoji="1" lang="zh-CN" altLang="en-US" sz="2400">
                <a:latin typeface="+mn-ea"/>
                <a:ea typeface="+mn-ea"/>
              </a:rPr>
              <a:t>）把一个苹果带到月球上后质量变小（    ）</a:t>
            </a:r>
          </a:p>
        </p:txBody>
      </p:sp>
      <p:sp>
        <p:nvSpPr>
          <p:cNvPr id="634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ltGray">
          <a:xfrm>
            <a:off x="6516689" y="1628800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2000" b="1">
                <a:solidFill>
                  <a:srgbClr val="FF3300"/>
                </a:solidFill>
                <a:latin typeface="+mn-ea"/>
                <a:ea typeface="+mn-ea"/>
              </a:rPr>
              <a:t>╳</a:t>
            </a:r>
          </a:p>
        </p:txBody>
      </p:sp>
      <p:sp>
        <p:nvSpPr>
          <p:cNvPr id="6349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ltGray">
          <a:xfrm>
            <a:off x="7092951" y="2092786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2000" b="1">
                <a:solidFill>
                  <a:srgbClr val="FF3300"/>
                </a:solidFill>
                <a:latin typeface="+mn-ea"/>
                <a:ea typeface="+mn-ea"/>
              </a:rPr>
              <a:t>╳</a:t>
            </a:r>
          </a:p>
        </p:txBody>
      </p:sp>
      <p:sp>
        <p:nvSpPr>
          <p:cNvPr id="6349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6217482" y="3861048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2000" b="1">
                <a:solidFill>
                  <a:srgbClr val="FF3300"/>
                </a:solidFill>
                <a:latin typeface="+mn-ea"/>
                <a:ea typeface="+mn-ea"/>
              </a:rPr>
              <a:t>╳</a:t>
            </a:r>
          </a:p>
        </p:txBody>
      </p:sp>
      <p:sp>
        <p:nvSpPr>
          <p:cNvPr id="6349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5754850" y="3212976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2800" b="1">
                <a:solidFill>
                  <a:srgbClr val="FF3300"/>
                </a:solidFill>
                <a:latin typeface="+mn-ea"/>
                <a:ea typeface="+mn-ea"/>
              </a:rPr>
              <a:t>√</a:t>
            </a:r>
          </a:p>
        </p:txBody>
      </p:sp>
      <p:sp>
        <p:nvSpPr>
          <p:cNvPr id="63497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6445251" y="256490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2800" b="1">
                <a:solidFill>
                  <a:srgbClr val="FF3300"/>
                </a:solidFill>
                <a:latin typeface="+mn-ea"/>
                <a:ea typeface="+mn-ea"/>
              </a:rPr>
              <a:t>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  <p:bldP spid="634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" y="3636313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质量</a:t>
            </a:r>
          </a:p>
        </p:txBody>
      </p:sp>
      <p:sp>
        <p:nvSpPr>
          <p:cNvPr id="61443" name="AutoShape 3"/>
          <p:cNvSpPr/>
          <p:nvPr>
            <p:custDataLst>
              <p:tags r:id="rId2"/>
            </p:custDataLst>
          </p:nvPr>
        </p:nvSpPr>
        <p:spPr bwMode="auto">
          <a:xfrm>
            <a:off x="1143003" y="2260602"/>
            <a:ext cx="492125" cy="3407833"/>
          </a:xfrm>
          <a:prstGeom prst="leftBrace">
            <a:avLst>
              <a:gd name="adj1" fmla="val 50902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400"/>
          </a:p>
        </p:txBody>
      </p:sp>
      <p:sp>
        <p:nvSpPr>
          <p:cNvPr id="6144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3" y="1797051"/>
            <a:ext cx="611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概念：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物体所含物质的多少，用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m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表示</a:t>
            </a:r>
          </a:p>
        </p:txBody>
      </p:sp>
      <p:sp>
        <p:nvSpPr>
          <p:cNvPr id="614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6238" y="2360084"/>
            <a:ext cx="485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与物体的形状、状态和位置无关</a:t>
            </a:r>
          </a:p>
        </p:txBody>
      </p:sp>
      <p:sp>
        <p:nvSpPr>
          <p:cNvPr id="6144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53" y="2681819"/>
            <a:ext cx="5292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单位：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千克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(kg)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、克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(g)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、毫克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(mg)</a:t>
            </a: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、吨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(T)</a:t>
            </a:r>
          </a:p>
        </p:txBody>
      </p:sp>
      <p:sp>
        <p:nvSpPr>
          <p:cNvPr id="6144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9250" y="4938185"/>
            <a:ext cx="2305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测量工具：</a:t>
            </a:r>
          </a:p>
        </p:txBody>
      </p:sp>
      <p:sp>
        <p:nvSpPr>
          <p:cNvPr id="61451" name="AutoShape 11"/>
          <p:cNvSpPr/>
          <p:nvPr>
            <p:custDataLst>
              <p:tags r:id="rId7"/>
            </p:custDataLst>
          </p:nvPr>
        </p:nvSpPr>
        <p:spPr bwMode="auto">
          <a:xfrm>
            <a:off x="3348041" y="4751917"/>
            <a:ext cx="142875" cy="1126067"/>
          </a:xfrm>
          <a:prstGeom prst="leftBrace">
            <a:avLst>
              <a:gd name="adj1" fmla="val 8735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400"/>
          </a:p>
        </p:txBody>
      </p:sp>
      <p:sp>
        <p:nvSpPr>
          <p:cNvPr id="6145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90916" y="4485217"/>
            <a:ext cx="1228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构造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90916" y="5433484"/>
            <a:ext cx="145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使用方法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71778" y="3238500"/>
            <a:ext cx="2290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1 </a:t>
            </a:r>
            <a:r>
              <a: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t = 1000 kg = 10</a:t>
            </a:r>
            <a:r>
              <a:rPr kumimoji="1" lang="en-US" altLang="zh-CN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 kg</a:t>
            </a:r>
            <a:r>
              <a:rPr kumimoji="1"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78413" y="3251200"/>
            <a:ext cx="2449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1 </a:t>
            </a:r>
            <a:r>
              <a: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kg = 1000 g = 10</a:t>
            </a:r>
            <a:r>
              <a:rPr kumimoji="1" lang="en-US" altLang="zh-CN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 g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54328" y="3708400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1 </a:t>
            </a:r>
            <a:r>
              <a: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g = 1000 mg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 = 10</a:t>
            </a:r>
            <a:r>
              <a:rPr lang="zh-CN" altLang="en-US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mg</a:t>
            </a:r>
          </a:p>
        </p:txBody>
      </p:sp>
      <p:sp>
        <p:nvSpPr>
          <p:cNvPr id="61459" name="AutoShape 19"/>
          <p:cNvSpPr/>
          <p:nvPr>
            <p:custDataLst>
              <p:tags r:id="rId13"/>
            </p:custDataLst>
          </p:nvPr>
        </p:nvSpPr>
        <p:spPr bwMode="auto">
          <a:xfrm>
            <a:off x="4716466" y="5029202"/>
            <a:ext cx="225425" cy="1375833"/>
          </a:xfrm>
          <a:prstGeom prst="leftBrace">
            <a:avLst>
              <a:gd name="adj1" fmla="val 107019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400"/>
          </a:p>
        </p:txBody>
      </p:sp>
      <p:sp>
        <p:nvSpPr>
          <p:cNvPr id="61460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59338" y="4751917"/>
            <a:ext cx="755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两放</a:t>
            </a:r>
          </a:p>
        </p:txBody>
      </p:sp>
      <p:sp>
        <p:nvSpPr>
          <p:cNvPr id="61461" name="AutoShape 21"/>
          <p:cNvSpPr/>
          <p:nvPr>
            <p:custDataLst>
              <p:tags r:id="rId15"/>
            </p:custDataLst>
          </p:nvPr>
        </p:nvSpPr>
        <p:spPr bwMode="auto">
          <a:xfrm>
            <a:off x="5651502" y="4679953"/>
            <a:ext cx="290513" cy="791633"/>
          </a:xfrm>
          <a:prstGeom prst="leftBrace">
            <a:avLst>
              <a:gd name="adj1" fmla="val 1830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400"/>
          </a:p>
        </p:txBody>
      </p:sp>
      <p:sp>
        <p:nvSpPr>
          <p:cNvPr id="61462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1866" y="4536019"/>
            <a:ext cx="1652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放在水平台上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11866" y="5111751"/>
            <a:ext cx="1652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游码放“零”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59338" y="5543551"/>
            <a:ext cx="2089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一调：调平衡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9875" y="5583767"/>
            <a:ext cx="2089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左物右码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59341" y="6085417"/>
            <a:ext cx="3602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读数： </a:t>
            </a:r>
            <a:r>
              <a:rPr lang="en-US" altLang="zh-CN" b="1" i="1">
                <a:solidFill>
                  <a:srgbClr val="FF33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物体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b="1" i="1">
                <a:solidFill>
                  <a:srgbClr val="FF33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砝码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b="1" i="1">
                <a:solidFill>
                  <a:srgbClr val="FF33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游码示数</a:t>
            </a:r>
          </a:p>
        </p:txBody>
      </p:sp>
      <p:grpSp>
        <p:nvGrpSpPr>
          <p:cNvPr id="38934" name="Group 22"/>
          <p:cNvGrpSpPr/>
          <p:nvPr>
            <p:custDataLst>
              <p:tags r:id="rId21"/>
            </p:custDataLst>
          </p:nvPr>
        </p:nvGrpSpPr>
        <p:grpSpPr>
          <a:xfrm>
            <a:off x="431800" y="876302"/>
            <a:ext cx="2789238" cy="920751"/>
            <a:chOff x="0" y="0"/>
            <a:chExt cx="2231" cy="580"/>
          </a:xfrm>
        </p:grpSpPr>
        <p:pic>
          <p:nvPicPr>
            <p:cNvPr id="38935" name="圆角矩形 1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animBg="1"/>
      <p:bldP spid="61444" grpId="0"/>
      <p:bldP spid="61445" grpId="0"/>
      <p:bldP spid="61446" grpId="0"/>
      <p:bldP spid="61447" grpId="0"/>
      <p:bldP spid="61451" grpId="0" animBg="1"/>
      <p:bldP spid="61452" grpId="0"/>
      <p:bldP spid="61453" grpId="0"/>
      <p:bldP spid="61456" grpId="0"/>
      <p:bldP spid="61457" grpId="0"/>
      <p:bldP spid="61458" grpId="0"/>
      <p:bldP spid="61459" grpId="0" animBg="1"/>
      <p:bldP spid="61460" grpId="0"/>
      <p:bldP spid="61461" grpId="0" animBg="1"/>
      <p:bldP spid="61462" grpId="0"/>
      <p:bldP spid="61463" grpId="0"/>
      <p:bldP spid="61464" grpId="0"/>
      <p:bldP spid="61466" grpId="0"/>
      <p:bldP spid="614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custDataLst>
              <p:tags r:id="rId1"/>
            </p:custDataLst>
          </p:nvPr>
        </p:nvSpPr>
        <p:spPr>
          <a:xfrm>
            <a:off x="4811713" y="3162300"/>
            <a:ext cx="3598862" cy="1014730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6000" kern="0">
                <a:solidFill>
                  <a:srgbClr val="007E27"/>
                </a:solidFill>
              </a:rPr>
              <a:t>THANKS</a:t>
            </a:r>
          </a:p>
        </p:txBody>
      </p:sp>
      <p:pic>
        <p:nvPicPr>
          <p:cNvPr id="54277" name="New picture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87000" y="12115800"/>
            <a:ext cx="317500" cy="228600"/>
          </a:xfrm>
          <a:prstGeom prst="cube">
            <a:avLst/>
          </a:prstGeom>
        </p:spPr>
      </p:pic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1011320" y="1461284"/>
            <a:ext cx="3312368" cy="3312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62" y="1563156"/>
            <a:ext cx="2646853" cy="3107864"/>
          </a:xfrm>
          <a:prstGeom prst="rect">
            <a:avLst/>
          </a:prstGeom>
        </p:spPr>
      </p:pic>
      <p:pic>
        <p:nvPicPr>
          <p:cNvPr id="54278" name="New picture"/>
          <p:cNvPicPr/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446000" y="109728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 spd="slow" advClick="0" advTm="2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316" y="1124485"/>
            <a:ext cx="747077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3300"/>
                </a:solidFill>
              </a:rPr>
              <a:t>    </a:t>
            </a:r>
            <a:r>
              <a:rPr lang="zh-CN" altLang="en-US" sz="2400" b="1">
                <a:solidFill>
                  <a:srgbClr val="FF3300"/>
                </a:solidFill>
              </a:rPr>
              <a:t>讨论：</a:t>
            </a:r>
            <a:r>
              <a:rPr lang="zh-CN" altLang="en-US" sz="2000" b="1"/>
              <a:t> 比较铁钉和铁锤；大小玻璃杯；课桌和课椅除了形状不同外还有什么区别?</a:t>
            </a:r>
            <a:endParaRPr lang="zh-CN" altLang="en-US" sz="2000"/>
          </a:p>
        </p:txBody>
      </p:sp>
      <p:sp>
        <p:nvSpPr>
          <p:cNvPr id="81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3" y="4840819"/>
            <a:ext cx="52673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u="sng">
                <a:solidFill>
                  <a:srgbClr val="FF0066"/>
                </a:solidFill>
                <a:latin typeface="Arial" panose="020B0604020202020204" pitchFamily="34" charset="0"/>
              </a:rPr>
              <a:t>物体所含物质的多少叫做物体的质量,用符号</a:t>
            </a:r>
            <a:r>
              <a:rPr lang="en-US" altLang="zh-CN" sz="2400" b="1" i="1" u="sng">
                <a:solidFill>
                  <a:srgbClr val="FF0066"/>
                </a:solidFill>
                <a:latin typeface="Arial" panose="020B0604020202020204" pitchFamily="34" charset="0"/>
              </a:rPr>
              <a:t>m</a:t>
            </a:r>
            <a:r>
              <a:rPr lang="zh-CN" altLang="en-US" sz="2400" b="1" u="sng">
                <a:solidFill>
                  <a:srgbClr val="FF0066"/>
                </a:solidFill>
                <a:latin typeface="Arial" panose="020B0604020202020204" pitchFamily="34" charset="0"/>
              </a:rPr>
              <a:t>表示。</a:t>
            </a:r>
          </a:p>
        </p:txBody>
      </p:sp>
      <p:sp>
        <p:nvSpPr>
          <p:cNvPr id="81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1" y="2408769"/>
            <a:ext cx="72234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利用日常生活中已有的“</a:t>
            </a:r>
            <a:r>
              <a:rPr lang="zh-CN" altLang="en-US" sz="2000" b="1" u="sng">
                <a:latin typeface="Arial" panose="020B0604020202020204" pitchFamily="34" charset="0"/>
              </a:rPr>
              <a:t>东西有多少</a:t>
            </a:r>
            <a:r>
              <a:rPr lang="zh-CN" altLang="en-US" sz="2000" b="1">
                <a:latin typeface="Arial" panose="020B0604020202020204" pitchFamily="34" charset="0"/>
              </a:rPr>
              <a:t>”的知识,可知铁锤比铁钉</a:t>
            </a:r>
            <a:endParaRPr lang="en-US" altLang="zh-CN" sz="2000" b="1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含的铁多；大的玻璃杯比小的玻璃杯含的玻璃多,课桌比课椅含</a:t>
            </a:r>
            <a:endParaRPr lang="en-US" altLang="zh-CN" sz="2000" b="1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的木材多,从而可知</a:t>
            </a:r>
            <a:r>
              <a:rPr lang="zh-CN" altLang="en-US" sz="2000" b="1" u="sng">
                <a:latin typeface="宋体" panose="02010600030101010101" pitchFamily="2" charset="-122"/>
              </a:rPr>
              <a:t>组成物体的物质有多有少</a:t>
            </a:r>
            <a:r>
              <a:rPr lang="zh-CN" altLang="en-US" sz="2000" b="1">
                <a:latin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846669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FF3300"/>
                </a:solidFill>
              </a:rPr>
              <a:t>　</a:t>
            </a:r>
            <a:r>
              <a:rPr lang="zh-CN" altLang="en-US" sz="2400" b="1">
                <a:solidFill>
                  <a:srgbClr val="FF3300"/>
                </a:solidFill>
              </a:rPr>
              <a:t>讨论:</a:t>
            </a:r>
            <a:r>
              <a:rPr kumimoji="1" lang="zh-CN" altLang="en-US">
                <a:latin typeface="宋体" panose="02010600030101010101" pitchFamily="2" charset="-122"/>
              </a:rPr>
              <a:t> </a:t>
            </a:r>
            <a:r>
              <a:rPr kumimoji="1" lang="zh-CN" altLang="en-US" sz="2000" b="1">
                <a:latin typeface="宋体" panose="02010600030101010101" pitchFamily="2" charset="-122"/>
              </a:rPr>
              <a:t>物体所含物质的多少，与其状态、形状、所处的空间位置变化有什么关系呢？</a:t>
            </a:r>
            <a:r>
              <a:rPr kumimoji="1"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3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751667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294467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FF3300"/>
                </a:solidFill>
                <a:latin typeface="宋体" panose="02010600030101010101" pitchFamily="2" charset="-122"/>
              </a:rPr>
              <a:t>问题1：</a:t>
            </a:r>
            <a:r>
              <a:rPr kumimoji="1" lang="zh-CN" altLang="en-US" sz="2000" b="1">
                <a:latin typeface="宋体" panose="02010600030101010101" pitchFamily="2" charset="-122"/>
              </a:rPr>
              <a:t>冰块融化成水，物体的状态发生了变化，其质量有变化</a:t>
            </a:r>
            <a:r>
              <a:rPr kumimoji="1" lang="zh-CN" altLang="en-US" sz="2000" b="1">
                <a:latin typeface="Times New Roman" panose="02020603050405020304" pitchFamily="18" charset="0"/>
              </a:rPr>
              <a:t>吗？</a:t>
            </a:r>
          </a:p>
        </p:txBody>
      </p:sp>
      <p:sp>
        <p:nvSpPr>
          <p:cNvPr id="1843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0475" y="287232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1400"/>
          </a:p>
        </p:txBody>
      </p:sp>
      <p:pic>
        <p:nvPicPr>
          <p:cNvPr id="9223" name="Picture 7" descr="http://jmzx.edu.xm.fj.cn/main/wlsyb-new/ktyjwy/XKZH/wl/ckjc-shanghai/7/image/001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327402"/>
            <a:ext cx="3581400" cy="25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35600" y="4123269"/>
            <a:ext cx="3505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solidFill>
                  <a:srgbClr val="FF3300"/>
                </a:solidFill>
                <a:latin typeface="宋体" panose="02010600030101010101" pitchFamily="2" charset="-122"/>
              </a:rPr>
              <a:t>结论：</a:t>
            </a:r>
            <a:r>
              <a:rPr kumimoji="1" lang="zh-CN" altLang="en-US" b="1">
                <a:latin typeface="宋体" panose="02010600030101010101" pitchFamily="2" charset="-122"/>
              </a:rPr>
              <a:t>冰块融化成水，物体的状态发生了变化，但其质量没有变化</a:t>
            </a:r>
            <a:r>
              <a:rPr kumimoji="1" lang="zh-CN" altLang="en-US" b="1">
                <a:latin typeface="Times New Roman" panose="02020603050405020304" pitchFamily="18" charset="0"/>
              </a:rPr>
              <a:t> 。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3" y="6104467"/>
            <a:ext cx="163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latin typeface="宋体" panose="02010600030101010101" pitchFamily="2" charset="-122"/>
              </a:rPr>
              <a:t>冰块融化成水</a:t>
            </a:r>
            <a:r>
              <a:rPr kumimoji="1" lang="zh-CN" altLang="en-US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5" grpId="0"/>
      <p:bldP spid="9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51418"/>
            <a:ext cx="61722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问题2：</a:t>
            </a:r>
            <a:r>
              <a:rPr kumimoji="1" lang="zh-CN" altLang="en-US" sz="2000" b="1">
                <a:latin typeface="宋体" panose="02010600030101010101" pitchFamily="2" charset="-122"/>
              </a:rPr>
              <a:t> 泥团被捏成小动物，物体的形状发生了变化，但其质量有变吗？</a:t>
            </a:r>
          </a:p>
        </p:txBody>
      </p:sp>
      <p:pic>
        <p:nvPicPr>
          <p:cNvPr id="10246" name="Picture 6" descr="http://jmzx.edu.xm.fj.cn/main/wlsyb-new/ktyjwy/XKZH/wl/ckjc-shanghai/7/image/00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286002"/>
            <a:ext cx="41148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2" y="5486400"/>
            <a:ext cx="2101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latin typeface="宋体" panose="02010600030101010101" pitchFamily="2" charset="-122"/>
              </a:rPr>
              <a:t>将泥团捏成小动物</a:t>
            </a:r>
            <a:r>
              <a:rPr kumimoji="1" lang="zh-CN" altLang="en-US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08625" y="3352802"/>
            <a:ext cx="30480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solidFill>
                  <a:srgbClr val="FF3300"/>
                </a:solidFill>
                <a:latin typeface="宋体" panose="02010600030101010101" pitchFamily="2" charset="-122"/>
              </a:rPr>
              <a:t>结论：</a:t>
            </a:r>
            <a:r>
              <a:rPr kumimoji="1" lang="zh-CN" altLang="en-US" b="1">
                <a:latin typeface="宋体" panose="02010600030101010101" pitchFamily="2" charset="-122"/>
              </a:rPr>
              <a:t>泥团被捏成小动物，物体的形状发生了变化，但其质量没有变化。</a:t>
            </a:r>
            <a:r>
              <a:rPr kumimoji="1" lang="zh-CN" altLang="en-US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7" grpId="0"/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70797_pic[1]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269759"/>
            <a:ext cx="2347173" cy="22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675220"/>
            <a:ext cx="647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   问题3：</a:t>
            </a:r>
            <a:r>
              <a:rPr kumimoji="1" lang="zh-CN" altLang="en-US" sz="2000" b="1">
                <a:latin typeface="Times New Roman" panose="02020603050405020304" pitchFamily="18" charset="0"/>
              </a:rPr>
              <a:t> 将质量为200</a:t>
            </a:r>
            <a:r>
              <a:rPr kumimoji="1" lang="en-US" altLang="zh-CN" sz="2000" b="1">
                <a:latin typeface="Times New Roman" panose="02020603050405020304" pitchFamily="18" charset="0"/>
              </a:rPr>
              <a:t>g</a:t>
            </a:r>
            <a:r>
              <a:rPr kumimoji="1" lang="zh-CN" altLang="en-US" sz="2000" b="1">
                <a:latin typeface="Times New Roman" panose="02020603050405020304" pitchFamily="18" charset="0"/>
              </a:rPr>
              <a:t>的苹果从地球拿到月球上去，苹果的质量有没有变化？</a:t>
            </a:r>
          </a:p>
        </p:txBody>
      </p:sp>
      <p:pic>
        <p:nvPicPr>
          <p:cNvPr id="11269" name="Picture 5" descr="Earthinf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27" y="2269759"/>
            <a:ext cx="2214736" cy="22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moon[1]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278" y="2269759"/>
            <a:ext cx="2143878" cy="22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3189819"/>
            <a:ext cx="533400" cy="484716"/>
          </a:xfrm>
          <a:prstGeom prst="rightArrow">
            <a:avLst>
              <a:gd name="adj1" fmla="val 50000"/>
              <a:gd name="adj2" fmla="val 275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400"/>
          </a:p>
        </p:txBody>
      </p:sp>
      <p:sp>
        <p:nvSpPr>
          <p:cNvPr id="1127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850" y="5060953"/>
            <a:ext cx="8496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由此可见：</a:t>
            </a:r>
            <a:r>
              <a:rPr kumimoji="1" lang="zh-CN" altLang="en-US" sz="2000" b="1">
                <a:solidFill>
                  <a:srgbClr val="FF3300"/>
                </a:solidFill>
                <a:latin typeface="宋体" panose="02010600030101010101" pitchFamily="2" charset="-122"/>
              </a:rPr>
              <a:t>质量是物体的一个基本属性，与物体的状态、形状、所处的空间位置变化无关。</a:t>
            </a:r>
            <a:r>
              <a:rPr kumimoji="1" lang="zh-CN" altLang="en-US" sz="20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4" grpId="0" animBg="1"/>
      <p:bldP spid="112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6263" y="1839321"/>
            <a:ext cx="69484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111111"/>
                </a:solidFill>
                <a:latin typeface="Times New Roman" panose="02020603050405020304" pitchFamily="18" charset="0"/>
              </a:rPr>
              <a:t> 1</a:t>
            </a:r>
            <a:r>
              <a:rPr lang="zh-CN" altLang="en-US" sz="20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000" b="1">
                <a:solidFill>
                  <a:srgbClr val="111111"/>
                </a:solidFill>
                <a:latin typeface="宋体" panose="02010600030101010101" pitchFamily="2" charset="-122"/>
              </a:rPr>
              <a:t>物体的质量不随物体的形状的改变而改变；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111111"/>
                </a:solidFill>
                <a:latin typeface="Times New Roman" panose="02020603050405020304" pitchFamily="18" charset="0"/>
              </a:rPr>
              <a:t> 2</a:t>
            </a:r>
            <a:r>
              <a:rPr lang="zh-CN" altLang="en-US" sz="20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000" b="1">
                <a:solidFill>
                  <a:srgbClr val="111111"/>
                </a:solidFill>
                <a:latin typeface="宋体" panose="02010600030101010101" pitchFamily="2" charset="-122"/>
              </a:rPr>
              <a:t>物体的质量不随物体的状态的改变而改变；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111111"/>
                </a:solidFill>
                <a:latin typeface="Times New Roman" panose="02020603050405020304" pitchFamily="18" charset="0"/>
              </a:rPr>
              <a:t> 3</a:t>
            </a:r>
            <a:r>
              <a:rPr lang="zh-CN" altLang="en-US" sz="20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000" b="1">
                <a:solidFill>
                  <a:srgbClr val="111111"/>
                </a:solidFill>
                <a:latin typeface="宋体" panose="02010600030101010101" pitchFamily="2" charset="-122"/>
              </a:rPr>
              <a:t>物体的质量不随物体的位置的改变而改变；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111111"/>
                </a:solidFill>
                <a:latin typeface="Times New Roman" panose="02020603050405020304" pitchFamily="18" charset="0"/>
              </a:rPr>
              <a:t> 4</a:t>
            </a:r>
            <a:r>
              <a:rPr kumimoji="1" lang="zh-CN" altLang="en-US" sz="20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000" b="1">
                <a:solidFill>
                  <a:srgbClr val="111111"/>
                </a:solidFill>
                <a:latin typeface="Times New Roman" panose="02020603050405020304" pitchFamily="18" charset="0"/>
              </a:rPr>
              <a:t>物体</a:t>
            </a:r>
            <a:r>
              <a:rPr lang="zh-CN" altLang="en-US" sz="2000" b="1">
                <a:solidFill>
                  <a:srgbClr val="111111"/>
                </a:solidFill>
                <a:latin typeface="宋体" panose="02010600030101010101" pitchFamily="2" charset="-122"/>
              </a:rPr>
              <a:t>的质量不随物体的温度的改变而改变。</a:t>
            </a:r>
            <a:endParaRPr lang="en-US" altLang="zh-CN" sz="2000" b="1">
              <a:solidFill>
                <a:srgbClr val="111111"/>
              </a:solidFill>
              <a:latin typeface="宋体" panose="02010600030101010101" pitchFamily="2" charset="-122"/>
            </a:endParaRPr>
          </a:p>
        </p:txBody>
      </p:sp>
      <p:pic>
        <p:nvPicPr>
          <p:cNvPr id="21507" name="Picture 3" descr="3869d14ea404dd3db3de05a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8782" y="4649313"/>
            <a:ext cx="2086640" cy="200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加热工件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924" y="4651984"/>
            <a:ext cx="2163543" cy="20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用铁打一把镰刀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38" y="4649313"/>
            <a:ext cx="2130242" cy="20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100" y="706967"/>
            <a:ext cx="549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66CC"/>
                </a:solidFill>
                <a:latin typeface="Arial" panose="020B0604020202020204" pitchFamily="34" charset="0"/>
              </a:rPr>
              <a:t>质量是物体的属性：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2363" y="2829986"/>
            <a:ext cx="27352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请你换算：</a:t>
            </a:r>
            <a:r>
              <a:rPr kumimoji="1" lang="zh-CN" altLang="en-US" b="1">
                <a:latin typeface="Times New Roman" panose="02020603050405020304" pitchFamily="18" charset="0"/>
              </a:rPr>
              <a:t>    </a:t>
            </a:r>
            <a:endParaRPr kumimoji="1" lang="en-US" altLang="zh-CN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b="1">
                <a:latin typeface="Times New Roman" panose="02020603050405020304" pitchFamily="18" charset="0"/>
              </a:rPr>
              <a:t>5 </a:t>
            </a:r>
            <a:r>
              <a:rPr kumimoji="1" lang="en-US" altLang="zh-CN" b="1">
                <a:latin typeface="Times New Roman" panose="02020603050405020304" pitchFamily="18" charset="0"/>
              </a:rPr>
              <a:t>t  =______  kg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b="1">
                <a:latin typeface="Times New Roman" panose="02020603050405020304" pitchFamily="18" charset="0"/>
              </a:rPr>
              <a:t>50 kg  =______  g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b="1">
                <a:latin typeface="Times New Roman" panose="02020603050405020304" pitchFamily="18" charset="0"/>
              </a:rPr>
              <a:t>10 g  =_____  mg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b="1">
                <a:latin typeface="Times New Roman" panose="02020603050405020304" pitchFamily="18" charset="0"/>
              </a:rPr>
              <a:t>50 mg  =______  g</a:t>
            </a:r>
            <a:r>
              <a:rPr kumimoji="1" lang="en-US" altLang="zh-CN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536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40" y="2821518"/>
            <a:ext cx="4275529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（1）质量单位符号:</a:t>
            </a:r>
            <a:r>
              <a:rPr lang="zh-CN" altLang="en-US" sz="2000" b="1">
                <a:latin typeface="Arial" panose="020B0604020202020204" pitchFamily="34" charset="0"/>
              </a:rPr>
              <a:t>  </a:t>
            </a:r>
            <a:endParaRPr lang="en-US" altLang="zh-CN" sz="20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</a:rPr>
              <a:t>吨(</a:t>
            </a:r>
            <a:r>
              <a:rPr lang="en-US" altLang="zh-CN" sz="2000" b="1">
                <a:latin typeface="Arial" panose="020B0604020202020204" pitchFamily="34" charset="0"/>
              </a:rPr>
              <a:t>t)   </a:t>
            </a:r>
            <a:r>
              <a:rPr lang="zh-CN" altLang="en-US" sz="2000" b="1">
                <a:latin typeface="Arial" panose="020B0604020202020204" pitchFamily="34" charset="0"/>
              </a:rPr>
              <a:t>千克(</a:t>
            </a:r>
            <a:r>
              <a:rPr lang="en-US" altLang="zh-CN" sz="2000" b="1">
                <a:latin typeface="Arial" panose="020B0604020202020204" pitchFamily="34" charset="0"/>
              </a:rPr>
              <a:t>kg)    </a:t>
            </a:r>
            <a:r>
              <a:rPr lang="zh-CN" altLang="en-US" sz="2000" b="1">
                <a:latin typeface="Arial" panose="020B0604020202020204" pitchFamily="34" charset="0"/>
              </a:rPr>
              <a:t>克(</a:t>
            </a:r>
            <a:r>
              <a:rPr lang="en-US" altLang="zh-CN" sz="2000" b="1">
                <a:latin typeface="Arial" panose="020B0604020202020204" pitchFamily="34" charset="0"/>
              </a:rPr>
              <a:t>g)   </a:t>
            </a:r>
            <a:r>
              <a:rPr lang="zh-CN" altLang="en-US" sz="2000" b="1">
                <a:latin typeface="Arial" panose="020B0604020202020204" pitchFamily="34" charset="0"/>
              </a:rPr>
              <a:t>毫克(</a:t>
            </a:r>
            <a:r>
              <a:rPr lang="en-US" altLang="zh-CN" sz="2000" b="1">
                <a:latin typeface="Arial" panose="020B0604020202020204" pitchFamily="34" charset="0"/>
              </a:rPr>
              <a:t>mg)</a:t>
            </a:r>
            <a:r>
              <a:rPr lang="en-US" altLang="zh-CN">
                <a:latin typeface="Arial" panose="020B0604020202020204" pitchFamily="34" charset="0"/>
              </a:rPr>
              <a:t>。</a:t>
            </a:r>
          </a:p>
          <a:p>
            <a:pPr eaLnBrk="1" hangingPunct="1">
              <a:lnSpc>
                <a:spcPct val="110000"/>
              </a:lnSpc>
            </a:pPr>
            <a:endParaRPr lang="en-US" altLang="zh-CN" sz="20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（2）质量单位换算：</a:t>
            </a:r>
            <a:r>
              <a:rPr lang="zh-CN" altLang="en-US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kumimoji="1" lang="zh-CN" altLang="en-US" sz="2000" b="1">
                <a:latin typeface="Times New Roman" panose="02020603050405020304" pitchFamily="18" charset="0"/>
              </a:rPr>
              <a:t>1 </a:t>
            </a:r>
            <a:r>
              <a:rPr kumimoji="1" lang="en-US" altLang="zh-CN" sz="2000" b="1">
                <a:latin typeface="Times New Roman" panose="02020603050405020304" pitchFamily="18" charset="0"/>
              </a:rPr>
              <a:t>t = 1000 kg = 10</a:t>
            </a:r>
            <a:r>
              <a:rPr kumimoji="1" lang="en-US" altLang="zh-CN" sz="2000" b="1" baseline="30000">
                <a:latin typeface="Times New Roman" panose="02020603050405020304" pitchFamily="18" charset="0"/>
              </a:rPr>
              <a:t>3</a:t>
            </a:r>
            <a:r>
              <a:rPr kumimoji="1" lang="en-US" altLang="zh-CN" sz="2000" b="1">
                <a:latin typeface="Times New Roman" panose="02020603050405020304" pitchFamily="18" charset="0"/>
              </a:rPr>
              <a:t> kg</a:t>
            </a:r>
            <a:endParaRPr kumimoji="1" lang="zh-CN" altLang="en-US" sz="2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latin typeface="Times New Roman" panose="02020603050405020304" pitchFamily="18" charset="0"/>
              </a:rPr>
              <a:t>1 </a:t>
            </a:r>
            <a:r>
              <a:rPr kumimoji="1" lang="en-US" altLang="zh-CN" sz="2000" b="1">
                <a:latin typeface="Times New Roman" panose="02020603050405020304" pitchFamily="18" charset="0"/>
              </a:rPr>
              <a:t>kg = 1000 g = 10</a:t>
            </a:r>
            <a:r>
              <a:rPr kumimoji="1" lang="en-US" altLang="zh-CN" sz="2000" b="1" baseline="30000">
                <a:latin typeface="Times New Roman" panose="02020603050405020304" pitchFamily="18" charset="0"/>
              </a:rPr>
              <a:t>3 </a:t>
            </a:r>
            <a:r>
              <a:rPr kumimoji="1" lang="en-US" altLang="zh-CN" sz="2000" b="1">
                <a:latin typeface="Times New Roman" panose="02020603050405020304" pitchFamily="18" charset="0"/>
              </a:rPr>
              <a:t>g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000" b="1">
                <a:latin typeface="Times New Roman" panose="02020603050405020304" pitchFamily="18" charset="0"/>
              </a:rPr>
              <a:t>1 </a:t>
            </a:r>
            <a:r>
              <a:rPr kumimoji="1" lang="en-US" altLang="zh-CN" sz="2000" b="1">
                <a:latin typeface="Times New Roman" panose="02020603050405020304" pitchFamily="18" charset="0"/>
              </a:rPr>
              <a:t>g = 1000 mg</a:t>
            </a:r>
            <a:r>
              <a:rPr lang="zh-CN" altLang="en-US" sz="2000" b="1">
                <a:latin typeface="Arial" panose="020B0604020202020204" pitchFamily="34" charset="0"/>
              </a:rPr>
              <a:t> = 10</a:t>
            </a:r>
            <a:r>
              <a:rPr lang="zh-CN" altLang="en-US" sz="2000" b="1" baseline="30000">
                <a:latin typeface="Arial" panose="020B0604020202020204" pitchFamily="34" charset="0"/>
              </a:rPr>
              <a:t>3 </a:t>
            </a:r>
            <a:r>
              <a:rPr lang="en-US" altLang="zh-CN" sz="2000" b="1">
                <a:latin typeface="Arial" panose="020B0604020202020204" pitchFamily="34" charset="0"/>
              </a:rPr>
              <a:t>mg</a:t>
            </a:r>
          </a:p>
        </p:txBody>
      </p:sp>
      <p:sp>
        <p:nvSpPr>
          <p:cNvPr id="153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541" y="3212976"/>
            <a:ext cx="840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  <a:r>
              <a:rPr kumimoji="1" lang="zh-CN" altLang="en-US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48341" y="3645024"/>
            <a:ext cx="840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  <a:r>
              <a:rPr kumimoji="1" lang="zh-CN" altLang="en-US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6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5741" y="4077072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  <a:r>
              <a:rPr kumimoji="1" lang="zh-CN" altLang="en-US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00740" y="4499828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0.05</a:t>
            </a:r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1316" y="1021766"/>
            <a:ext cx="7399337" cy="168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质量的单位</a:t>
            </a:r>
            <a:r>
              <a:rPr lang="zh-CN" altLang="en-US" sz="1400">
                <a:solidFill>
                  <a:srgbClr val="FF3300"/>
                </a:solidFill>
                <a:latin typeface="宋体" panose="02010600030101010101" pitchFamily="2" charset="-122"/>
              </a:rPr>
              <a:t/>
            </a:r>
            <a:br>
              <a:rPr lang="zh-CN" altLang="en-US" sz="1400">
                <a:solidFill>
                  <a:srgbClr val="FF3300"/>
                </a:solidFill>
                <a:latin typeface="宋体" panose="02010600030101010101" pitchFamily="2" charset="-122"/>
              </a:rPr>
            </a:br>
            <a:endParaRPr lang="zh-CN" altLang="en-US" sz="140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>
                <a:latin typeface="宋体" panose="02010600030101010101" pitchFamily="2" charset="-122"/>
              </a:rPr>
              <a:t>吨、千克、克等都是质量的单位,除了上述质量单位外,常用的质量单位还有毫克,现在</a:t>
            </a:r>
            <a:r>
              <a:rPr lang="zh-CN" altLang="en-US" b="1" u="sng">
                <a:solidFill>
                  <a:srgbClr val="FF3300"/>
                </a:solidFill>
                <a:latin typeface="宋体" panose="02010600030101010101" pitchFamily="2" charset="-122"/>
              </a:rPr>
              <a:t>国际上通用的质量单位是千克(</a:t>
            </a:r>
            <a:r>
              <a:rPr lang="en-US" altLang="zh-CN" b="1" u="sng">
                <a:solidFill>
                  <a:srgbClr val="FF3300"/>
                </a:solidFill>
                <a:latin typeface="宋体" panose="02010600030101010101" pitchFamily="2" charset="-122"/>
              </a:rPr>
              <a:t>kg)</a:t>
            </a:r>
            <a:r>
              <a:rPr lang="en-US" altLang="zh-CN" b="1">
                <a:latin typeface="宋体" panose="02010600030101010101" pitchFamily="2" charset="-122"/>
              </a:rPr>
              <a:t> </a:t>
            </a:r>
            <a:r>
              <a:rPr lang="zh-CN" altLang="en-US" b="1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85000"/>
              </a:lnSpc>
            </a:pPr>
            <a:endParaRPr lang="zh-CN" alt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6" grpId="0"/>
      <p:bldP spid="15367" grpId="0"/>
      <p:bldP spid="15368" grpId="0"/>
      <p:bldP spid="1536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863" y="1817568"/>
            <a:ext cx="56896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solidFill>
                  <a:srgbClr val="111111"/>
                </a:solidFill>
                <a:latin typeface="宋体" panose="02010600030101010101" pitchFamily="2" charset="-122"/>
              </a:rPr>
              <a:t>测量工具</a:t>
            </a:r>
            <a:endParaRPr lang="en-US" altLang="zh-CN" sz="2800" b="1">
              <a:solidFill>
                <a:srgbClr val="111111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11111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111111"/>
                </a:solidFill>
                <a:latin typeface="宋体" panose="02010600030101010101" pitchFamily="2" charset="-122"/>
              </a:rPr>
              <a:t>）实验室中：</a:t>
            </a:r>
          </a:p>
        </p:txBody>
      </p:sp>
      <p:pic>
        <p:nvPicPr>
          <p:cNvPr id="65539" name="Picture 3" descr="物理天平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91" y="3289302"/>
            <a:ext cx="45751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新图像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813" y="933453"/>
            <a:ext cx="4076700" cy="30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1800" y="867835"/>
            <a:ext cx="3892412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二、测量质量的工具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heme/theme1.xml><?xml version="1.0" encoding="utf-8"?>
<a:theme xmlns:a="http://schemas.openxmlformats.org/drawingml/2006/main" name="主题1">
  <a:themeElements>
    <a:clrScheme name="自定义 28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BAC4"/>
      </a:accent1>
      <a:accent2>
        <a:srgbClr val="DD4659"/>
      </a:accent2>
      <a:accent3>
        <a:srgbClr val="EDBE49"/>
      </a:accent3>
      <a:accent4>
        <a:srgbClr val="3CBAC4"/>
      </a:accent4>
      <a:accent5>
        <a:srgbClr val="DD4659"/>
      </a:accent5>
      <a:accent6>
        <a:srgbClr val="EDBE4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1">
  <a:themeElements>
    <a:clrScheme name="自定义 28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BAC4"/>
      </a:accent1>
      <a:accent2>
        <a:srgbClr val="DD4659"/>
      </a:accent2>
      <a:accent3>
        <a:srgbClr val="EDBE49"/>
      </a:accent3>
      <a:accent4>
        <a:srgbClr val="3CBAC4"/>
      </a:accent4>
      <a:accent5>
        <a:srgbClr val="DD4659"/>
      </a:accent5>
      <a:accent6>
        <a:srgbClr val="EDBE4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1418</Words>
  <Application>Microsoft Office PowerPoint</Application>
  <PresentationFormat>全屏显示(4:3)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主题1</vt:lpstr>
      <vt:lpstr>1_主题1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称量原理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2021-03-09T17:28:14Z</cp:lastPrinted>
  <dcterms:created xsi:type="dcterms:W3CDTF">2021-03-09T17:28:14Z</dcterms:created>
  <dcterms:modified xsi:type="dcterms:W3CDTF">2021-05-03T01:30:21Z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