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sldIdLst>
    <p:sldId id="281" r:id="rId3"/>
    <p:sldId id="256" r:id="rId4"/>
    <p:sldId id="275" r:id="rId5"/>
    <p:sldId id="276" r:id="rId6"/>
    <p:sldId id="278" r:id="rId7"/>
    <p:sldId id="260" r:id="rId8"/>
    <p:sldId id="279" r:id="rId9"/>
    <p:sldId id="309" r:id="rId10"/>
    <p:sldId id="283" r:id="rId11"/>
    <p:sldId id="284" r:id="rId12"/>
    <p:sldId id="285" r:id="rId13"/>
    <p:sldId id="286" r:id="rId14"/>
    <p:sldId id="290" r:id="rId15"/>
    <p:sldId id="288" r:id="rId16"/>
    <p:sldId id="289" r:id="rId17"/>
    <p:sldId id="280" r:id="rId18"/>
    <p:sldId id="319" r:id="rId19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xkb1.com" initials="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slideMaster" Target="slideMasters/slideMaster1.xml" /><Relationship Id="rId20" Type="http://schemas.openxmlformats.org/officeDocument/2006/relationships/tags" Target="tags/tag1.xml" /><Relationship Id="rId21" Type="http://schemas.openxmlformats.org/officeDocument/2006/relationships/presProps" Target="presProps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wmf" /><Relationship Id="rId10" Type="http://schemas.openxmlformats.org/officeDocument/2006/relationships/image" Target="../media/image23.wmf" /><Relationship Id="rId2" Type="http://schemas.openxmlformats.org/officeDocument/2006/relationships/image" Target="../media/image15.wmf" /><Relationship Id="rId3" Type="http://schemas.openxmlformats.org/officeDocument/2006/relationships/image" Target="../media/image16.wmf" /><Relationship Id="rId4" Type="http://schemas.openxmlformats.org/officeDocument/2006/relationships/image" Target="../media/image17.wmf" /><Relationship Id="rId5" Type="http://schemas.openxmlformats.org/officeDocument/2006/relationships/image" Target="../media/image18.wmf" /><Relationship Id="rId6" Type="http://schemas.openxmlformats.org/officeDocument/2006/relationships/image" Target="../media/image19.wmf" /><Relationship Id="rId7" Type="http://schemas.openxmlformats.org/officeDocument/2006/relationships/image" Target="../media/image20.wmf" /><Relationship Id="rId8" Type="http://schemas.openxmlformats.org/officeDocument/2006/relationships/image" Target="../media/image21.wmf" /><Relationship Id="rId9" Type="http://schemas.openxmlformats.org/officeDocument/2006/relationships/image" Target="../media/image22.w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-3810" y="-12065"/>
            <a:ext cx="12200890" cy="68586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wmf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2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5.bin" TargetMode="Internal" /><Relationship Id="rId11" Type="http://schemas.openxmlformats.org/officeDocument/2006/relationships/image" Target="../media/image18.wmf" /><Relationship Id="rId12" Type="http://schemas.openxmlformats.org/officeDocument/2006/relationships/oleObject" Target="../embeddings/oleObject6.bin" TargetMode="Internal" /><Relationship Id="rId13" Type="http://schemas.openxmlformats.org/officeDocument/2006/relationships/image" Target="../media/image19.wmf" /><Relationship Id="rId14" Type="http://schemas.openxmlformats.org/officeDocument/2006/relationships/oleObject" Target="../embeddings/oleObject7.bin" TargetMode="Internal" /><Relationship Id="rId15" Type="http://schemas.openxmlformats.org/officeDocument/2006/relationships/image" Target="../media/image20.wmf" /><Relationship Id="rId16" Type="http://schemas.openxmlformats.org/officeDocument/2006/relationships/oleObject" Target="../embeddings/oleObject8.bin" TargetMode="Internal" /><Relationship Id="rId17" Type="http://schemas.openxmlformats.org/officeDocument/2006/relationships/image" Target="../media/image21.wmf" /><Relationship Id="rId18" Type="http://schemas.openxmlformats.org/officeDocument/2006/relationships/oleObject" Target="../embeddings/oleObject9.bin" TargetMode="Internal" /><Relationship Id="rId19" Type="http://schemas.openxmlformats.org/officeDocument/2006/relationships/image" Target="../media/image22.wmf" /><Relationship Id="rId2" Type="http://schemas.openxmlformats.org/officeDocument/2006/relationships/oleObject" Target="../embeddings/oleObject1.bin" TargetMode="Internal" /><Relationship Id="rId20" Type="http://schemas.openxmlformats.org/officeDocument/2006/relationships/oleObject" Target="../embeddings/oleObject10.bin" TargetMode="Internal" /><Relationship Id="rId21" Type="http://schemas.openxmlformats.org/officeDocument/2006/relationships/image" Target="../media/image23.wmf" /><Relationship Id="rId22" Type="http://schemas.openxmlformats.org/officeDocument/2006/relationships/vmlDrawing" Target="../drawings/vmlDrawing1.vml" /><Relationship Id="rId3" Type="http://schemas.openxmlformats.org/officeDocument/2006/relationships/image" Target="../media/image14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15.wmf" /><Relationship Id="rId6" Type="http://schemas.openxmlformats.org/officeDocument/2006/relationships/oleObject" Target="../embeddings/oleObject3.bin" TargetMode="Internal" /><Relationship Id="rId7" Type="http://schemas.openxmlformats.org/officeDocument/2006/relationships/image" Target="../media/image16.wmf" /><Relationship Id="rId8" Type="http://schemas.openxmlformats.org/officeDocument/2006/relationships/oleObject" Target="../embeddings/oleObject4.bin" TargetMode="Internal" /><Relationship Id="rId9" Type="http://schemas.openxmlformats.org/officeDocument/2006/relationships/image" Target="../media/image17.wmf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Relationship Id="rId3" Type="http://schemas.openxmlformats.org/officeDocument/2006/relationships/image" Target="../media/image4.jpeg" /><Relationship Id="rId4" Type="http://schemas.openxmlformats.org/officeDocument/2006/relationships/image" Target="../media/image5.jpeg" /><Relationship Id="rId5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NULL" TargetMode="External" /><Relationship Id="rId3" Type="http://schemas.openxmlformats.org/officeDocument/2006/relationships/image" Target="../media/image7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png" /><Relationship Id="rId3" Type="http://schemas.openxmlformats.org/officeDocument/2006/relationships/audio" Target="../media/audio11.wav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7" name="Picture 5" descr="PE037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625" y="231775"/>
            <a:ext cx="1247775" cy="1003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7"/>
          <p:cNvSpPr txBox="1"/>
          <p:nvPr/>
        </p:nvSpPr>
        <p:spPr>
          <a:xfrm>
            <a:off x="352425" y="4276725"/>
            <a:ext cx="7383463" cy="644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牛顿第一定律</a:t>
            </a: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172" name="Rectangle 11"/>
          <p:cNvSpPr/>
          <p:nvPr/>
        </p:nvSpPr>
        <p:spPr>
          <a:xfrm>
            <a:off x="474663" y="5026025"/>
            <a:ext cx="8377237" cy="12525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一切物体在没有受到外力作用的时候，总保持匀速直线运动状态或静止状态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100" name="Text Box 14"/>
          <p:cNvSpPr txBox="1"/>
          <p:nvPr/>
        </p:nvSpPr>
        <p:spPr>
          <a:xfrm>
            <a:off x="4364038" y="66675"/>
            <a:ext cx="5248275" cy="1014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60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温故知新</a:t>
            </a:r>
            <a:endParaRPr lang="zh-CN" altLang="en-US" sz="60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7175" name="文本框 7174"/>
          <p:cNvSpPr txBox="1"/>
          <p:nvPr/>
        </p:nvSpPr>
        <p:spPr>
          <a:xfrm>
            <a:off x="352425" y="1019175"/>
            <a:ext cx="5694363" cy="646113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同一直线上二力的合成？</a:t>
            </a: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63675" y="1727200"/>
            <a:ext cx="3159125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）方向相同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3675" y="2432050"/>
            <a:ext cx="3159125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）方向相反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75213" y="1665288"/>
            <a:ext cx="2441575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F=F</a:t>
            </a:r>
            <a:r>
              <a:rPr lang="en-US" altLang="zh-CN" sz="4000" b="1" baseline="-2500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en-US" altLang="zh-CN" sz="4000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+F</a:t>
            </a:r>
            <a:r>
              <a:rPr lang="en-US" altLang="zh-CN" sz="4000" b="1" baseline="-2500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endParaRPr lang="en-US" altLang="zh-CN" sz="4000" b="1" baseline="-25000">
              <a:solidFill>
                <a:srgbClr val="C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75213" y="2370138"/>
            <a:ext cx="3262312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F=F</a:t>
            </a:r>
            <a:r>
              <a:rPr lang="en-US" altLang="zh-CN" sz="4000" b="1" baseline="-2500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en-US" altLang="zh-CN" sz="4000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-F</a:t>
            </a:r>
            <a:r>
              <a:rPr lang="en-US" altLang="zh-CN" sz="4000" b="1" baseline="-25000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endParaRPr lang="en-US" altLang="zh-CN" sz="4000" b="1" baseline="-25000">
              <a:solidFill>
                <a:srgbClr val="C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2425" y="3016250"/>
            <a:ext cx="4545013" cy="11985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2</a:t>
            </a: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、相互作用力的特点</a:t>
            </a: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06450" y="3692525"/>
            <a:ext cx="9530079" cy="58356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+mn-ea"/>
              </a:rPr>
              <a:t>大小相等，方向相反，作用点不同，在同一条直线上</a:t>
            </a:r>
            <a:endParaRPr lang="zh-CN" altLang="en-US" sz="3200" noProof="1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sym typeface="+mn-ea"/>
            </a:endParaRPr>
          </a:p>
        </p:txBody>
      </p:sp>
      <p:sp>
        <p:nvSpPr>
          <p:cNvPr id="7173" name="Rectangle 12"/>
          <p:cNvSpPr/>
          <p:nvPr/>
        </p:nvSpPr>
        <p:spPr>
          <a:xfrm>
            <a:off x="611188" y="2644775"/>
            <a:ext cx="9725025" cy="3906838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 fontAlgn="base">
              <a:spcBef>
                <a:spcPct val="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6600" b="1" strike="noStrike" noProof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       那么，物体处于静止状态或匀速直线运动状态，是否就一定不受力呢？</a:t>
            </a:r>
            <a:endParaRPr lang="zh-CN" altLang="en-US" sz="6600" b="1" strike="noStrike" noProof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marL="342900" indent="-342900" algn="l" fontAlgn="base">
              <a:spcBef>
                <a:spcPct val="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endParaRPr lang="zh-CN" altLang="en-US" sz="6600" b="1" strike="noStrike" noProof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5" grpId="0"/>
      <p:bldP spid="7172" grpId="0"/>
      <p:bldP spid="71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396875" y="669925"/>
            <a:ext cx="11368088" cy="4527550"/>
          </a:xfrm>
        </p:spPr>
        <p:txBody>
          <a:bodyPr anchor="t"/>
          <a:lstStyle/>
          <a:p>
            <a:pPr marL="0" indent="0">
              <a:buNone/>
            </a:pPr>
            <a:r>
              <a:rPr lang="en-US" altLang="zh-CN" sz="4000" b="1"/>
              <a:t>2</a:t>
            </a:r>
            <a:r>
              <a:rPr lang="zh-CN" altLang="en-US" sz="4000" b="1"/>
              <a:t>、物体如果在两个力的作用下，能保持</a:t>
            </a:r>
            <a:r>
              <a:rPr lang="en-US" altLang="zh-CN" sz="4000" b="1"/>
              <a:t>________</a:t>
            </a:r>
            <a:r>
              <a:rPr lang="zh-CN" altLang="en-US" sz="4000" b="1"/>
              <a:t>   或  </a:t>
            </a:r>
            <a:r>
              <a:rPr lang="en-US" altLang="zh-CN" sz="4000" b="1"/>
              <a:t>____________</a:t>
            </a:r>
            <a:r>
              <a:rPr lang="zh-CN" altLang="en-US" sz="4000" b="1"/>
              <a:t> 状态，我们就说该物体处于平衡状态。这两个力就互称平衡力。</a:t>
            </a:r>
            <a:endParaRPr lang="zh-CN" altLang="en-US" sz="4000" b="1"/>
          </a:p>
          <a:p>
            <a:pPr marL="0" indent="0">
              <a:buNone/>
            </a:pPr>
            <a:endParaRPr lang="zh-CN" altLang="en-US" sz="4000" b="1"/>
          </a:p>
          <a:p>
            <a:pPr marL="0" indent="0">
              <a:buNone/>
            </a:pPr>
            <a:r>
              <a:rPr lang="en-US" altLang="zh-CN" sz="4000" b="1"/>
              <a:t>3</a:t>
            </a:r>
            <a:r>
              <a:rPr lang="zh-CN" altLang="en-US" sz="4000" b="1"/>
              <a:t>、二力平衡的条件是：两个力大小相等，方向</a:t>
            </a:r>
            <a:r>
              <a:rPr lang="en-US" altLang="zh-CN" sz="4000" b="1"/>
              <a:t>_________</a:t>
            </a:r>
            <a:r>
              <a:rPr lang="zh-CN" altLang="en-US" sz="4000" b="1"/>
              <a:t>，且作用在</a:t>
            </a:r>
            <a:r>
              <a:rPr lang="en-US" altLang="zh-CN" sz="4000" b="1"/>
              <a:t>____________</a:t>
            </a:r>
            <a:r>
              <a:rPr lang="zh-CN" altLang="en-US" sz="4000" b="1"/>
              <a:t>。 </a:t>
            </a:r>
            <a:endParaRPr lang="zh-CN" altLang="en-US" sz="4000" b="1"/>
          </a:p>
        </p:txBody>
      </p:sp>
      <p:sp>
        <p:nvSpPr>
          <p:cNvPr id="6" name="文本框 5"/>
          <p:cNvSpPr txBox="1"/>
          <p:nvPr/>
        </p:nvSpPr>
        <p:spPr>
          <a:xfrm>
            <a:off x="9532620" y="525144"/>
            <a:ext cx="2633980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静止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96975" y="1137919"/>
            <a:ext cx="3377564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匀速直线运动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2310" y="3548379"/>
            <a:ext cx="2633981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相反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593715" y="3548379"/>
            <a:ext cx="3392806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同一直线上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内容占位符 2"/>
          <p:cNvSpPr>
            <a:spLocks noGrp="1"/>
          </p:cNvSpPr>
          <p:nvPr>
            <p:ph idx="1"/>
          </p:nvPr>
        </p:nvSpPr>
        <p:spPr>
          <a:xfrm>
            <a:off x="396875" y="669925"/>
            <a:ext cx="11368088" cy="4527550"/>
          </a:xfrm>
        </p:spPr>
        <p:txBody>
          <a:bodyPr anchor="t"/>
          <a:lstStyle/>
          <a:p>
            <a:pPr marL="0" indent="0">
              <a:buNone/>
            </a:pPr>
            <a:r>
              <a:rPr lang="en-US" altLang="zh-CN" sz="4000" b="1"/>
              <a:t>4</a:t>
            </a:r>
            <a:r>
              <a:rPr lang="zh-CN" altLang="en-US" sz="4000" b="1"/>
              <a:t>、在下面这些情形中，哪个选项中的两个力是平衡力（    ）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          </a:t>
            </a:r>
            <a:endParaRPr lang="zh-CN" altLang="en-US" sz="4000" b="1"/>
          </a:p>
        </p:txBody>
      </p:sp>
      <p:pic>
        <p:nvPicPr>
          <p:cNvPr id="8194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2476500"/>
            <a:ext cx="10347325" cy="190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783080" y="1165860"/>
            <a:ext cx="125095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endParaRPr lang="en-US" altLang="zh-CN" sz="6000" noProof="1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内容占位符 2"/>
          <p:cNvSpPr>
            <a:spLocks noGrp="1"/>
          </p:cNvSpPr>
          <p:nvPr>
            <p:ph idx="1"/>
          </p:nvPr>
        </p:nvSpPr>
        <p:spPr>
          <a:xfrm>
            <a:off x="396875" y="669925"/>
            <a:ext cx="11368088" cy="4527550"/>
          </a:xfrm>
        </p:spPr>
        <p:txBody>
          <a:bodyPr anchor="t"/>
          <a:lstStyle/>
          <a:p>
            <a:pPr marL="0" indent="0">
              <a:buNone/>
            </a:pPr>
            <a:r>
              <a:rPr lang="en-US" altLang="zh-CN" sz="3600" b="1"/>
              <a:t>5</a:t>
            </a:r>
            <a:r>
              <a:rPr lang="zh-CN" altLang="en-US" sz="3600" b="1"/>
              <a:t>、跳伞运动员从高空竖直下落过程中，开始阶段速度越来越大，则此时他所受空气阻力_____重力，后来匀速下落，此时受空气阻力</a:t>
            </a:r>
            <a:r>
              <a:rPr lang="en-US" altLang="zh-CN" sz="3600" b="1"/>
              <a:t>______</a:t>
            </a:r>
            <a:r>
              <a:rPr lang="zh-CN" altLang="en-US" sz="3600" b="1"/>
              <a:t>重力（填“大于”、“小于”或“等于”）</a:t>
            </a:r>
            <a:endParaRPr lang="zh-CN" altLang="en-US" sz="3600" b="1"/>
          </a:p>
          <a:p>
            <a:pPr marL="0" indent="0">
              <a:buNone/>
            </a:pPr>
            <a:endParaRPr lang="zh-CN" altLang="en-US" sz="3600" b="1"/>
          </a:p>
          <a:p>
            <a:pPr marL="0" indent="0">
              <a:buNone/>
            </a:pPr>
            <a:r>
              <a:rPr lang="en-US" altLang="zh-CN" sz="3600" b="1"/>
              <a:t>6</a:t>
            </a:r>
            <a:r>
              <a:rPr lang="zh-CN" altLang="en-US" sz="3600" b="1"/>
              <a:t>、用30N的力握住重为15N的瓶子悬空静止不动，则手与瓶子之间的摩擦力的大小为_____，若将手的握力增加到40牛，则手与瓶子之间的摩擦力的大小将______（填“增大”、“减小”或“不变”）</a:t>
            </a:r>
            <a:endParaRPr lang="zh-CN" altLang="en-US" sz="3600" b="1"/>
          </a:p>
        </p:txBody>
      </p:sp>
      <p:sp>
        <p:nvSpPr>
          <p:cNvPr id="6" name="文本框 5"/>
          <p:cNvSpPr txBox="1"/>
          <p:nvPr/>
        </p:nvSpPr>
        <p:spPr>
          <a:xfrm>
            <a:off x="7284085" y="1142365"/>
            <a:ext cx="2633980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小于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45785" y="1573529"/>
            <a:ext cx="2633979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等于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41135" y="3771265"/>
            <a:ext cx="2633981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15N</a:t>
            </a:r>
            <a:endParaRPr lang="en-US" altLang="zh-CN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798685" y="4317364"/>
            <a:ext cx="2633980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不变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内容占位符 2"/>
          <p:cNvSpPr>
            <a:spLocks noGrp="1"/>
          </p:cNvSpPr>
          <p:nvPr>
            <p:ph idx="1"/>
          </p:nvPr>
        </p:nvSpPr>
        <p:spPr>
          <a:xfrm>
            <a:off x="396875" y="669925"/>
            <a:ext cx="11368088" cy="4527550"/>
          </a:xfrm>
        </p:spPr>
        <p:txBody>
          <a:bodyPr anchor="t"/>
          <a:lstStyle/>
          <a:p>
            <a:pPr marL="0" indent="0">
              <a:buNone/>
            </a:pPr>
            <a:r>
              <a:rPr lang="en-US" altLang="zh-CN" sz="4000" b="1"/>
              <a:t>7</a:t>
            </a:r>
            <a:r>
              <a:rPr lang="zh-CN" altLang="en-US" sz="4000" b="1"/>
              <a:t>、请画出静止在桌面上的茶杯受力的示意图，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并分析物体是否受到平衡力的作用。</a:t>
            </a:r>
            <a:endParaRPr lang="zh-CN" altLang="en-US" sz="4000" b="1"/>
          </a:p>
        </p:txBody>
      </p:sp>
      <p:grpSp>
        <p:nvGrpSpPr>
          <p:cNvPr id="10242" name="组合 1073742870"/>
          <p:cNvGrpSpPr/>
          <p:nvPr/>
        </p:nvGrpSpPr>
        <p:grpSpPr>
          <a:xfrm>
            <a:off x="4276725" y="2860675"/>
            <a:ext cx="2800350" cy="2755900"/>
            <a:chOff x="4521" y="7136"/>
            <a:chExt cx="1176" cy="916"/>
          </a:xfrm>
        </p:grpSpPr>
        <p:sp>
          <p:nvSpPr>
            <p:cNvPr id="10243" name="直接连接符 1073742871"/>
            <p:cNvSpPr/>
            <p:nvPr/>
          </p:nvSpPr>
          <p:spPr>
            <a:xfrm>
              <a:off x="4521" y="7964"/>
              <a:ext cx="117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0244" name="矩形 1073742872"/>
            <p:cNvSpPr/>
            <p:nvPr/>
          </p:nvSpPr>
          <p:spPr>
            <a:xfrm>
              <a:off x="4585" y="7976"/>
              <a:ext cx="1052" cy="76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245" name="组合 1073742873"/>
            <p:cNvGrpSpPr/>
            <p:nvPr/>
          </p:nvGrpSpPr>
          <p:grpSpPr>
            <a:xfrm>
              <a:off x="4809" y="7136"/>
              <a:ext cx="816" cy="840"/>
              <a:chOff x="4901" y="7136"/>
              <a:chExt cx="816" cy="840"/>
            </a:xfrm>
          </p:grpSpPr>
          <p:grpSp>
            <p:nvGrpSpPr>
              <p:cNvPr id="10246" name="组合 1073742874"/>
              <p:cNvGrpSpPr/>
              <p:nvPr/>
            </p:nvGrpSpPr>
            <p:grpSpPr>
              <a:xfrm>
                <a:off x="5445" y="7232"/>
                <a:ext cx="272" cy="568"/>
                <a:chOff x="5445" y="7247"/>
                <a:chExt cx="332" cy="553"/>
              </a:xfrm>
            </p:grpSpPr>
            <p:sp>
              <p:nvSpPr>
                <p:cNvPr id="10247" name="任意多边形 1073742875"/>
                <p:cNvSpPr/>
                <p:nvPr/>
              </p:nvSpPr>
              <p:spPr>
                <a:xfrm>
                  <a:off x="5445" y="7247"/>
                  <a:ext cx="304" cy="517"/>
                </a:xfrm>
                <a:custGeom>
                  <a:rect l="l" t="t" r="r" b="b"/>
                  <a:pathLst>
                    <a:path w="402" h="641">
                      <a:moveTo>
                        <a:pt x="12" y="165"/>
                      </a:moveTo>
                      <a:cubicBezTo>
                        <a:pt x="75" y="120"/>
                        <a:pt x="139" y="76"/>
                        <a:pt x="200" y="53"/>
                      </a:cubicBezTo>
                      <a:cubicBezTo>
                        <a:pt x="261" y="30"/>
                        <a:pt x="349" y="0"/>
                        <a:pt x="376" y="29"/>
                      </a:cubicBezTo>
                      <a:cubicBezTo>
                        <a:pt x="403" y="58"/>
                        <a:pt x="393" y="153"/>
                        <a:pt x="364" y="229"/>
                      </a:cubicBezTo>
                      <a:cubicBezTo>
                        <a:pt x="335" y="305"/>
                        <a:pt x="261" y="420"/>
                        <a:pt x="200" y="489"/>
                      </a:cubicBezTo>
                      <a:cubicBezTo>
                        <a:pt x="139" y="558"/>
                        <a:pt x="69" y="599"/>
                        <a:pt x="0" y="641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248" name="任意多边形 1073742876"/>
                <p:cNvSpPr/>
                <p:nvPr/>
              </p:nvSpPr>
              <p:spPr>
                <a:xfrm>
                  <a:off x="5449" y="7296"/>
                  <a:ext cx="328" cy="504"/>
                </a:xfrm>
                <a:custGeom>
                  <a:rect l="l" t="t" r="r" b="b"/>
                  <a:pathLst>
                    <a:path w="402" h="641">
                      <a:moveTo>
                        <a:pt x="12" y="165"/>
                      </a:moveTo>
                      <a:cubicBezTo>
                        <a:pt x="75" y="120"/>
                        <a:pt x="139" y="76"/>
                        <a:pt x="200" y="53"/>
                      </a:cubicBezTo>
                      <a:cubicBezTo>
                        <a:pt x="261" y="30"/>
                        <a:pt x="349" y="0"/>
                        <a:pt x="376" y="29"/>
                      </a:cubicBezTo>
                      <a:cubicBezTo>
                        <a:pt x="403" y="58"/>
                        <a:pt x="393" y="153"/>
                        <a:pt x="364" y="229"/>
                      </a:cubicBezTo>
                      <a:cubicBezTo>
                        <a:pt x="335" y="305"/>
                        <a:pt x="261" y="420"/>
                        <a:pt x="200" y="489"/>
                      </a:cubicBezTo>
                      <a:cubicBezTo>
                        <a:pt x="139" y="558"/>
                        <a:pt x="69" y="599"/>
                        <a:pt x="0" y="641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249" name="圆柱形 1073742877"/>
              <p:cNvSpPr/>
              <p:nvPr/>
            </p:nvSpPr>
            <p:spPr>
              <a:xfrm>
                <a:off x="4901" y="7136"/>
                <a:ext cx="548" cy="840"/>
              </a:xfrm>
              <a:prstGeom prst="can">
                <a:avLst>
                  <a:gd name="adj" fmla="val 14917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cxnSp>
        <p:nvCxnSpPr>
          <p:cNvPr id="2" name="直接箭头连接符 1"/>
          <p:cNvCxnSpPr/>
          <p:nvPr/>
        </p:nvCxnSpPr>
        <p:spPr>
          <a:xfrm flipH="1">
            <a:off x="5638165" y="4132580"/>
            <a:ext cx="41275" cy="1719263"/>
          </a:xfrm>
          <a:prstGeom prst="straightConnector1">
            <a:avLst/>
          </a:prstGeom>
          <a:ln w="793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5679440" y="2430780"/>
            <a:ext cx="28575" cy="1782763"/>
          </a:xfrm>
          <a:prstGeom prst="straightConnector1">
            <a:avLst/>
          </a:prstGeom>
          <a:ln w="793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5575300" y="4132263"/>
            <a:ext cx="166688" cy="1508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6" name="文本框 5"/>
          <p:cNvSpPr txBox="1"/>
          <p:nvPr/>
        </p:nvSpPr>
        <p:spPr>
          <a:xfrm>
            <a:off x="5470525" y="5468620"/>
            <a:ext cx="1250950" cy="10147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endParaRPr lang="en-US" altLang="zh-CN" sz="6000" noProof="1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7925" y="2063749"/>
            <a:ext cx="1250950" cy="10147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F</a:t>
            </a:r>
            <a:r>
              <a:rPr lang="zh-CN" altLang="en-US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支持</a:t>
            </a:r>
            <a:endParaRPr lang="zh-CN" altLang="en-US" noProof="1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内容占位符 2"/>
          <p:cNvSpPr>
            <a:spLocks noGrp="1"/>
          </p:cNvSpPr>
          <p:nvPr>
            <p:ph idx="1"/>
          </p:nvPr>
        </p:nvSpPr>
        <p:spPr>
          <a:xfrm>
            <a:off x="563563" y="1165225"/>
            <a:ext cx="11369675" cy="4527550"/>
          </a:xfrm>
        </p:spPr>
        <p:txBody>
          <a:bodyPr anchor="t"/>
          <a:lstStyle/>
          <a:p>
            <a:pPr marL="0" indent="0">
              <a:lnSpc>
                <a:spcPct val="140000"/>
              </a:lnSpc>
              <a:buNone/>
            </a:pPr>
            <a:r>
              <a:rPr lang="en-US" altLang="zh-CN" sz="4000" b="1"/>
              <a:t>1</a:t>
            </a:r>
            <a:r>
              <a:rPr lang="zh-CN" altLang="en-US" sz="4000" b="1"/>
              <a:t>、冬天里,某些地方的人们常用狗拉雪橇来代步,一条狗用</a:t>
            </a:r>
            <a:r>
              <a:rPr lang="en-US" altLang="zh-CN" sz="4000" b="1"/>
              <a:t>200N</a:t>
            </a:r>
            <a:r>
              <a:rPr lang="zh-CN" altLang="en-US" sz="4000" b="1"/>
              <a:t>的水平拉力拉着重</a:t>
            </a:r>
            <a:r>
              <a:rPr lang="en-US" altLang="zh-CN" sz="4000" b="1"/>
              <a:t>2000N</a:t>
            </a:r>
            <a:r>
              <a:rPr lang="zh-CN" altLang="en-US" sz="4000" b="1"/>
              <a:t>的雪橇在水平雪面上匀速地向东前进,雪橇受到地面摩擦力的大小是</a:t>
            </a:r>
            <a:r>
              <a:rPr lang="en-US" altLang="zh-CN" sz="4000" b="1"/>
              <a:t>_______</a:t>
            </a:r>
            <a:r>
              <a:rPr lang="zh-CN" altLang="en-US" sz="4000" b="1"/>
              <a:t> N,方向向</a:t>
            </a:r>
            <a:r>
              <a:rPr lang="en-US" altLang="zh-CN" sz="4000" b="1"/>
              <a:t>_______</a:t>
            </a:r>
            <a:r>
              <a:rPr lang="zh-CN" altLang="en-US" sz="4000" b="1"/>
              <a:t> ,此时,雪橇受到的重力和</a:t>
            </a:r>
            <a:r>
              <a:rPr lang="en-US" altLang="zh-CN" sz="4000" b="1"/>
              <a:t>________</a:t>
            </a:r>
            <a:r>
              <a:rPr lang="zh-CN" altLang="en-US" sz="4000" b="1"/>
              <a:t> 是一对平衡力,这个力的大小 </a:t>
            </a:r>
            <a:r>
              <a:rPr lang="en-US" altLang="zh-CN" sz="4000" b="1"/>
              <a:t>__________</a:t>
            </a:r>
            <a:r>
              <a:rPr lang="zh-CN" altLang="en-US" sz="4000" b="1"/>
              <a:t>N,方向 </a:t>
            </a:r>
            <a:r>
              <a:rPr lang="en-US" altLang="zh-CN" sz="4000" b="1"/>
              <a:t>______________</a:t>
            </a:r>
            <a:r>
              <a:rPr lang="zh-CN" altLang="en-US" sz="4000" b="1"/>
              <a:t>．</a:t>
            </a:r>
            <a:endParaRPr lang="zh-CN" altLang="en-US" sz="4000" b="1"/>
          </a:p>
        </p:txBody>
      </p:sp>
      <p:sp>
        <p:nvSpPr>
          <p:cNvPr id="2" name="文本框 1"/>
          <p:cNvSpPr txBox="1"/>
          <p:nvPr/>
        </p:nvSpPr>
        <p:spPr>
          <a:xfrm>
            <a:off x="2757805" y="3731260"/>
            <a:ext cx="2633981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200</a:t>
            </a:r>
            <a:endParaRPr lang="en-US" altLang="zh-CN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16444" y="3929380"/>
            <a:ext cx="2633981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西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24735" y="4782819"/>
            <a:ext cx="2633979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支持力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78585" y="5575935"/>
            <a:ext cx="2633981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2000</a:t>
            </a:r>
            <a:endParaRPr lang="en-US" altLang="zh-CN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59425" y="5489575"/>
            <a:ext cx="2633979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竖直向上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72840" y="151130"/>
            <a:ext cx="3260725" cy="10147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zh-CN" altLang="en-US" sz="6000" strike="noStrike" noProof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课本作业</a:t>
            </a:r>
            <a:endParaRPr lang="zh-CN" altLang="en-US" sz="6000" strike="noStrike" noProof="1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内容占位符 2"/>
          <p:cNvSpPr>
            <a:spLocks noGrp="1"/>
          </p:cNvSpPr>
          <p:nvPr>
            <p:ph idx="1"/>
          </p:nvPr>
        </p:nvSpPr>
        <p:spPr>
          <a:xfrm>
            <a:off x="396875" y="669925"/>
            <a:ext cx="11368088" cy="4527550"/>
          </a:xfrm>
        </p:spPr>
        <p:txBody>
          <a:bodyPr anchor="t"/>
          <a:lstStyle/>
          <a:p>
            <a:pPr marL="0" indent="0">
              <a:buNone/>
            </a:pPr>
            <a:r>
              <a:rPr lang="zh-CN" altLang="en-US" sz="4000" b="1"/>
              <a:t>如图所示，一瓶饮料静置在停止运转的传送带上。请在图中画出饮料瓶受力的示意图。（图中的A点表示饮料瓶的重心） </a:t>
            </a:r>
            <a:endParaRPr lang="zh-CN" altLang="en-US" sz="4000" b="1"/>
          </a:p>
        </p:txBody>
      </p:sp>
      <p:pic>
        <p:nvPicPr>
          <p:cNvPr id="12290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300" y="3306763"/>
            <a:ext cx="3971925" cy="28781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5654675" y="5387340"/>
            <a:ext cx="1250950" cy="10147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endParaRPr lang="en-US" altLang="zh-CN" sz="6000" noProof="1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51245" y="2134869"/>
            <a:ext cx="1250950" cy="10147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F</a:t>
            </a:r>
            <a:r>
              <a:rPr lang="zh-CN" altLang="en-US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支持</a:t>
            </a:r>
            <a:endParaRPr lang="zh-CN" altLang="en-US" noProof="1">
              <a:ln w="66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5682933" y="4110355"/>
            <a:ext cx="42863" cy="1720850"/>
          </a:xfrm>
          <a:prstGeom prst="straightConnector1">
            <a:avLst/>
          </a:prstGeom>
          <a:ln w="793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5726113" y="2327275"/>
            <a:ext cx="28575" cy="1782763"/>
          </a:xfrm>
          <a:prstGeom prst="straightConnector1">
            <a:avLst/>
          </a:prstGeom>
          <a:ln w="79375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Rectangle 2"/>
          <p:cNvSpPr/>
          <p:nvPr/>
        </p:nvSpPr>
        <p:spPr>
          <a:xfrm>
            <a:off x="505460" y="126365"/>
            <a:ext cx="113950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algn="l" fontAlgn="auto">
              <a:lnSpc>
                <a:spcPct val="100000"/>
              </a:lnSpc>
              <a:spcBef>
                <a:spcPct val="0"/>
              </a:spcBef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例：质量为</a:t>
            </a:r>
            <a:r>
              <a:rPr lang="en-US" altLang="x-none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6t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的汽车，在平直的公路上匀速前进，汽车受到几个力？若它所受到的阻力是车重的</a:t>
            </a:r>
            <a:r>
              <a:rPr lang="en-US" altLang="x-none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0.05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倍，求汽车发动机的牵引力。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628" name="Rectangle 4"/>
          <p:cNvSpPr/>
          <p:nvPr/>
        </p:nvSpPr>
        <p:spPr>
          <a:xfrm>
            <a:off x="9219883" y="3191510"/>
            <a:ext cx="1439862" cy="7905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9" name="Line 5"/>
          <p:cNvSpPr/>
          <p:nvPr/>
        </p:nvSpPr>
        <p:spPr>
          <a:xfrm>
            <a:off x="7706995" y="3982085"/>
            <a:ext cx="47529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pSp>
        <p:nvGrpSpPr>
          <p:cNvPr id="26630" name="组合 26629"/>
          <p:cNvGrpSpPr/>
          <p:nvPr/>
        </p:nvGrpSpPr>
        <p:grpSpPr>
          <a:xfrm>
            <a:off x="9867583" y="3556635"/>
            <a:ext cx="504825" cy="2012950"/>
            <a:chExt cx="318" cy="1268"/>
          </a:xfrm>
        </p:grpSpPr>
        <p:grpSp>
          <p:nvGrpSpPr>
            <p:cNvPr id="26631" name="组合 26630"/>
            <p:cNvGrpSpPr/>
            <p:nvPr/>
          </p:nvGrpSpPr>
          <p:grpSpPr>
            <a:xfrm>
              <a:off x="0" y="46"/>
              <a:ext cx="318" cy="1222"/>
              <a:chExt cx="318" cy="1222"/>
            </a:xfrm>
          </p:grpSpPr>
          <p:sp>
            <p:nvSpPr>
              <p:cNvPr id="26632" name="Line 8"/>
              <p:cNvSpPr/>
              <p:nvPr/>
            </p:nvSpPr>
            <p:spPr>
              <a:xfrm flipH="1">
                <a:off x="46" y="0"/>
                <a:ext cx="0" cy="1088"/>
              </a:xfrm>
              <a:prstGeom prst="line">
                <a:avLst/>
              </a:prstGeom>
              <a:ln w="57150" cap="flat" cmpd="sng">
                <a:solidFill>
                  <a:srgbClr val="FF0000"/>
                </a:solidFill>
                <a:prstDash val="solid"/>
                <a:headEnd type="none" w="med" len="med"/>
                <a:tailEnd type="stealth" w="lg" len="lg"/>
              </a:ln>
            </p:spPr>
            <p:txBody>
              <a:bodyPr/>
              <a:lstStyle/>
              <a:p/>
            </p:txBody>
          </p:sp>
          <p:sp>
            <p:nvSpPr>
              <p:cNvPr id="26633" name="Text Box 9"/>
              <p:cNvSpPr txBox="1"/>
              <p:nvPr/>
            </p:nvSpPr>
            <p:spPr>
              <a:xfrm>
                <a:off x="0" y="816"/>
                <a:ext cx="318" cy="4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zh-CN" altLang="en-US" sz="3600" b="1">
                    <a:solidFill>
                      <a:srgbClr val="FF3300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Ｇ</a:t>
                </a:r>
                <a:endParaRPr lang="zh-CN" altLang="en-US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6634" name="Oval 10"/>
            <p:cNvSpPr/>
            <p:nvPr/>
          </p:nvSpPr>
          <p:spPr>
            <a:xfrm>
              <a:off x="0" y="0"/>
              <a:ext cx="91" cy="9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zh-CN" altLang="en-US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636" name="Line 12"/>
          <p:cNvSpPr/>
          <p:nvPr/>
        </p:nvSpPr>
        <p:spPr>
          <a:xfrm flipV="1">
            <a:off x="9954895" y="1907540"/>
            <a:ext cx="12700" cy="164338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stealth" w="lg" len="lg"/>
          </a:ln>
        </p:spPr>
        <p:txBody>
          <a:bodyPr/>
          <a:lstStyle/>
          <a:p/>
        </p:txBody>
      </p:sp>
      <p:grpSp>
        <p:nvGrpSpPr>
          <p:cNvPr id="26638" name="组合 26637"/>
          <p:cNvGrpSpPr/>
          <p:nvPr/>
        </p:nvGrpSpPr>
        <p:grpSpPr>
          <a:xfrm>
            <a:off x="10012680" y="3262948"/>
            <a:ext cx="1368425" cy="368300"/>
            <a:chExt cx="862" cy="232"/>
          </a:xfrm>
        </p:grpSpPr>
        <p:sp>
          <p:nvSpPr>
            <p:cNvPr id="26639" name="Line 15"/>
            <p:cNvSpPr/>
            <p:nvPr/>
          </p:nvSpPr>
          <p:spPr>
            <a:xfrm>
              <a:off x="0" y="227"/>
              <a:ext cx="499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stealth" w="lg" len="lg"/>
            </a:ln>
          </p:spPr>
          <p:txBody>
            <a:bodyPr/>
            <a:lstStyle/>
            <a:p/>
          </p:txBody>
        </p:sp>
        <p:sp>
          <p:nvSpPr>
            <p:cNvPr id="26640" name="Text Box 16"/>
            <p:cNvSpPr txBox="1"/>
            <p:nvPr/>
          </p:nvSpPr>
          <p:spPr>
            <a:xfrm>
              <a:off x="544" y="0"/>
              <a:ext cx="318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endParaRPr lang="en-US" altLang="x-none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6641" name="组合 26640"/>
          <p:cNvGrpSpPr/>
          <p:nvPr/>
        </p:nvGrpSpPr>
        <p:grpSpPr>
          <a:xfrm>
            <a:off x="8643620" y="3340735"/>
            <a:ext cx="1223963" cy="368300"/>
            <a:chExt cx="771" cy="232"/>
          </a:xfrm>
        </p:grpSpPr>
        <p:sp>
          <p:nvSpPr>
            <p:cNvPr id="26642" name="Line 18"/>
            <p:cNvSpPr/>
            <p:nvPr/>
          </p:nvSpPr>
          <p:spPr>
            <a:xfrm flipH="1">
              <a:off x="272" y="182"/>
              <a:ext cx="499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stealth" w="lg" len="lg"/>
            </a:ln>
          </p:spPr>
          <p:txBody>
            <a:bodyPr/>
            <a:lstStyle/>
            <a:p/>
          </p:txBody>
        </p:sp>
        <p:sp>
          <p:nvSpPr>
            <p:cNvPr id="26643" name="Text Box 19"/>
            <p:cNvSpPr txBox="1"/>
            <p:nvPr/>
          </p:nvSpPr>
          <p:spPr>
            <a:xfrm>
              <a:off x="0" y="0"/>
              <a:ext cx="318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endParaRPr lang="en-US" altLang="x-none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2" name="对象 1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10078085" y="1409065"/>
          <a:ext cx="797560" cy="8909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215900" imgH="241300" progId="Equation.KSEE3">
                  <p:embed/>
                </p:oleObj>
              </mc:Choice>
              <mc:Fallback>
                <p:oleObj r:id="rId2" imgW="2159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78085" y="1409065"/>
                        <a:ext cx="797560" cy="890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10875328" y="3342005"/>
          <a:ext cx="610235" cy="56324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4" imgW="165100" imgH="152400" progId="Equation.KSEE3">
                  <p:embed/>
                </p:oleObj>
              </mc:Choice>
              <mc:Fallback>
                <p:oleObj r:id="rId4" imgW="165100" imgH="1524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875328" y="3342005"/>
                        <a:ext cx="610235" cy="563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8277860" y="3164523"/>
          <a:ext cx="797560" cy="8445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6" imgW="215900" imgH="228600" progId="Equation.KSEE3">
                  <p:embed/>
                </p:oleObj>
              </mc:Choice>
              <mc:Fallback>
                <p:oleObj r:id="rId6" imgW="2159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77860" y="3164523"/>
                        <a:ext cx="797560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66040" y="1490345"/>
          <a:ext cx="4574540" cy="72771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8" imgW="1358900" imgH="215900" progId="Equation.KSEE3">
                  <p:embed/>
                </p:oleObj>
              </mc:Choice>
              <mc:Fallback>
                <p:oleObj r:id="rId8" imgW="13589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040" y="1490345"/>
                        <a:ext cx="4574540" cy="727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285115" y="4214495"/>
          <a:ext cx="9618345" cy="51181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10" imgW="3695700" imgH="203200" progId="Equation.KSEE3">
                  <p:embed/>
                </p:oleObj>
              </mc:Choice>
              <mc:Fallback>
                <p:oleObj r:id="rId10" imgW="36957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5115" y="4214495"/>
                        <a:ext cx="9618345" cy="511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753110" y="2136775"/>
          <a:ext cx="4490720" cy="682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12" imgW="1422400" imgH="215900" progId="Equation.KSEE3">
                  <p:embed/>
                </p:oleObj>
              </mc:Choice>
              <mc:Fallback>
                <p:oleObj r:id="rId12" imgW="1422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3110" y="2136775"/>
                        <a:ext cx="449072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753110" y="2819400"/>
          <a:ext cx="7087235" cy="635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14" imgW="2413000" imgH="215900" progId="Equation.KSEE3">
                  <p:embed/>
                </p:oleObj>
              </mc:Choice>
              <mc:Fallback>
                <p:oleObj r:id="rId14" imgW="24130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53110" y="2819400"/>
                        <a:ext cx="7087235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718185" y="3454400"/>
          <a:ext cx="7157085" cy="682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16" imgW="2400300" imgH="228600" progId="Equation.KSEE3">
                  <p:embed/>
                </p:oleObj>
              </mc:Choice>
              <mc:Fallback>
                <p:oleObj r:id="rId16" imgW="24003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18185" y="3454400"/>
                        <a:ext cx="7157085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783590" y="4726940"/>
          <a:ext cx="3404235" cy="71183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18" imgW="1155700" imgH="241300" progId="Equation.KSEE3">
                  <p:embed/>
                </p:oleObj>
              </mc:Choice>
              <mc:Fallback>
                <p:oleObj r:id="rId18" imgW="11557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83590" y="4726940"/>
                        <a:ext cx="3404235" cy="7118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718185" y="5438775"/>
          <a:ext cx="10387965" cy="11531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20" imgW="3898900" imgH="431800" progId="Equation.KSEE3">
                  <p:embed/>
                </p:oleObj>
              </mc:Choice>
              <mc:Fallback>
                <p:oleObj r:id="rId20" imgW="3898900" imgH="4318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18185" y="5438775"/>
                        <a:ext cx="10387965" cy="1153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内容占位符 2"/>
          <p:cNvSpPr>
            <a:spLocks noGrp="1"/>
          </p:cNvSpPr>
          <p:nvPr>
            <p:ph idx="1"/>
          </p:nvPr>
        </p:nvSpPr>
        <p:spPr>
          <a:xfrm>
            <a:off x="263525" y="923925"/>
            <a:ext cx="11833225" cy="4527550"/>
          </a:xfrm>
        </p:spPr>
        <p:txBody>
          <a:bodyPr anchor="t"/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b="1"/>
              <a:t>知识点一：二力平衡</a:t>
            </a:r>
            <a:endParaRPr lang="zh-CN" altLang="en-US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800" b="1"/>
              <a:t>1、平衡状态：包括_________状态和_____</a:t>
            </a:r>
            <a:r>
              <a:rPr lang="en-US" altLang="zh-CN" sz="2800" b="1"/>
              <a:t>____________</a:t>
            </a:r>
            <a:r>
              <a:rPr lang="zh-CN" altLang="en-US" sz="2800" b="1"/>
              <a:t>__________状态。</a:t>
            </a:r>
            <a:endParaRPr lang="zh-CN" altLang="en-US" sz="2800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800" b="1"/>
              <a:t>2、物体如果在两个力的作用下，处于平衡状态，则这两个力就互称为</a:t>
            </a:r>
            <a:endParaRPr lang="zh-CN" altLang="en-US" sz="2800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800" b="1"/>
              <a:t>      __________________。</a:t>
            </a:r>
            <a:endParaRPr lang="zh-CN" altLang="en-US" sz="2800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/>
              <a:t>知识点二：二力平衡条件</a:t>
            </a:r>
            <a:endParaRPr lang="zh-CN" altLang="en-US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800" b="1"/>
              <a:t>1、二力平衡的条件是：作用在____________物体上的两个力大小</a:t>
            </a:r>
            <a:endParaRPr lang="zh-CN" altLang="en-US" sz="2800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800" b="1"/>
              <a:t>     _________、方向________、作用在____________________。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4184015" y="110490"/>
            <a:ext cx="411861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6000" noProof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课堂小结</a:t>
            </a:r>
            <a:endParaRPr lang="zh-CN" altLang="en-US" sz="6000" noProof="1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4105" y="1430020"/>
            <a:ext cx="1978660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静止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790689" y="1430019"/>
            <a:ext cx="3377566" cy="7067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匀速直线运动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30630" y="2695575"/>
            <a:ext cx="2633981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平衡力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76240" y="3985895"/>
            <a:ext cx="2633979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同一</a:t>
            </a:r>
            <a:endParaRPr lang="en-US" altLang="zh-CN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00125" y="4631055"/>
            <a:ext cx="2633981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相等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76624" y="4652010"/>
            <a:ext cx="2633981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相反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565264" y="4631055"/>
            <a:ext cx="3392806" cy="7067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noProof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同一直线上</a:t>
            </a:r>
            <a:endParaRPr lang="zh-CN" altLang="en-US" sz="4000" noProof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  <a:lumMod val="50000"/>
                  </a:schemeClr>
                </a:outerShdw>
              </a:effectLst>
            </a:endParaRPr>
          </a:p>
        </p:txBody>
      </p:sp>
      <p:pic>
        <p:nvPicPr>
          <p:cNvPr id="512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141200" y="106807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12825" y="1162685"/>
            <a:ext cx="10807700" cy="3219450"/>
          </a:xfrm>
        </p:spPr>
        <p:txBody>
          <a:bodyPr/>
          <a:lstStyle/>
          <a:p>
            <a:r>
              <a:rPr lang="en-US" altLang="zh-CN" sz="13800">
                <a:latin typeface="叶根友毛笔行书2.0版" panose="02010601030101010101" charset="-122"/>
                <a:ea typeface="叶根友毛笔行书2.0版" panose="02010601030101010101" charset="-122"/>
              </a:rPr>
              <a:t>7.3</a:t>
            </a:r>
            <a:r>
              <a:rPr lang="zh-CN" altLang="en-US" sz="13800">
                <a:latin typeface="叶根友毛笔行书2.0版" panose="02010601030101010101" charset="-122"/>
                <a:ea typeface="叶根友毛笔行书2.0版" panose="02010601030101010101" charset="-122"/>
              </a:rPr>
              <a:t>力的平衡</a:t>
            </a:r>
            <a:endParaRPr lang="zh-CN" altLang="en-US" sz="13800">
              <a:latin typeface="叶根友毛笔行书2.0版" panose="02010601030101010101" charset="-122"/>
              <a:ea typeface="叶根友毛笔行书2.0版" panose="02010601030101010101" charset="-122"/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AutoShape 4"/>
          <p:cNvSpPr/>
          <p:nvPr/>
        </p:nvSpPr>
        <p:spPr>
          <a:xfrm rot="180000">
            <a:off x="1767205" y="-43815"/>
            <a:ext cx="5517515" cy="1295400"/>
          </a:xfrm>
          <a:prstGeom prst="cloudCallout">
            <a:avLst>
              <a:gd name="adj1" fmla="val -65125"/>
              <a:gd name="adj2" fmla="val -120"/>
            </a:avLst>
          </a:prstGeom>
          <a:solidFill>
            <a:srgbClr val="C0E6C3">
              <a:alpha val="59999"/>
            </a:srgbClr>
          </a:solidFill>
          <a:ln w="12700" cap="sq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anchor="ctr"/>
          <a:lstStyle/>
          <a:p>
            <a:pPr eaLnBrk="1" hangingPunct="1"/>
            <a:r>
              <a:rPr lang="zh-CN" altLang="en-US" sz="2800"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zh-CN" altLang="en-US" sz="4000">
                <a:latin typeface="Times New Roman" panose="02020603050405020304" charset="0"/>
                <a:ea typeface="黑体" panose="02010609060101010101" pitchFamily="2" charset="-122"/>
              </a:rPr>
              <a:t>交流与讨论</a:t>
            </a:r>
            <a:endParaRPr lang="en-US" altLang="zh-CN" sz="400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pic>
        <p:nvPicPr>
          <p:cNvPr id="29699" name="Picture 5" descr="问号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" y="1270"/>
            <a:ext cx="1550035" cy="16275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7158" name="Text Box 6"/>
          <p:cNvSpPr txBox="1"/>
          <p:nvPr/>
        </p:nvSpPr>
        <p:spPr>
          <a:xfrm>
            <a:off x="1270000" y="1216660"/>
            <a:ext cx="616331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  <a:ea typeface="黑体" panose="02010609060101010101" pitchFamily="2" charset="-122"/>
              </a:rPr>
              <a:t>      </a:t>
            </a: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你是否想过物体所受到的合外力为零时，情况会怎样呢？</a:t>
            </a:r>
            <a:endParaRPr lang="en-US" altLang="zh-CN" sz="3200" b="1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177163" name="Picture 11" descr="举重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8045" y="2369185"/>
            <a:ext cx="2403475" cy="3024188"/>
          </a:xfrm>
          <a:prstGeom prst="rect">
            <a:avLst/>
          </a:prstGeom>
          <a:noFill/>
          <a:ln w="57150" cap="flat" cmpd="sng">
            <a:solidFill>
              <a:srgbClr val="339966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808080">
                <a:alpha val="50000"/>
              </a:srgbClr>
            </a:outerShdw>
          </a:effectLst>
        </p:spPr>
      </p:pic>
      <p:pic>
        <p:nvPicPr>
          <p:cNvPr id="177171" name="Picture 19" descr="杯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83" y="3013075"/>
            <a:ext cx="2735262" cy="2255838"/>
          </a:xfrm>
          <a:prstGeom prst="rect">
            <a:avLst/>
          </a:prstGeom>
          <a:noFill/>
          <a:ln w="57150" cap="flat" cmpd="sng">
            <a:solidFill>
              <a:srgbClr val="339966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808080">
                <a:alpha val="50000"/>
              </a:srgbClr>
            </a:outerShdw>
          </a:effectLst>
        </p:spPr>
      </p:pic>
      <p:pic>
        <p:nvPicPr>
          <p:cNvPr id="177172" name="Picture 20" descr="吊车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1368" y="135255"/>
            <a:ext cx="2449512" cy="3024188"/>
          </a:xfrm>
          <a:prstGeom prst="rect">
            <a:avLst/>
          </a:prstGeom>
          <a:noFill/>
          <a:ln w="57150" cap="flat" cmpd="sng">
            <a:solidFill>
              <a:srgbClr val="339966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177177" name="Group 25"/>
          <p:cNvGrpSpPr/>
          <p:nvPr/>
        </p:nvGrpSpPr>
        <p:grpSpPr>
          <a:xfrm>
            <a:off x="1269683" y="2732088"/>
            <a:ext cx="936625" cy="1217612"/>
            <a:chOff x="657" y="2119"/>
            <a:chExt cx="590" cy="767"/>
          </a:xfrm>
        </p:grpSpPr>
        <p:sp>
          <p:nvSpPr>
            <p:cNvPr id="29721" name="Line 21"/>
            <p:cNvSpPr/>
            <p:nvPr/>
          </p:nvSpPr>
          <p:spPr>
            <a:xfrm flipH="1" flipV="1">
              <a:off x="748" y="2341"/>
              <a:ext cx="0" cy="545"/>
            </a:xfrm>
            <a:prstGeom prst="line">
              <a:avLst/>
            </a:prstGeom>
            <a:ln w="57150" cap="sq" cmpd="sng">
              <a:solidFill>
                <a:srgbClr val="3366FF"/>
              </a:solidFill>
              <a:prstDash val="solid"/>
              <a:headEnd type="oval" w="sm" len="sm"/>
              <a:tailEnd type="triangle" w="med" len="lg"/>
            </a:ln>
          </p:spPr>
          <p:txBody>
            <a:bodyPr/>
            <a:lstStyle/>
            <a:p/>
          </p:txBody>
        </p:sp>
        <p:sp>
          <p:nvSpPr>
            <p:cNvPr id="29722" name="Text Box 23"/>
            <p:cNvSpPr txBox="1"/>
            <p:nvPr/>
          </p:nvSpPr>
          <p:spPr>
            <a:xfrm>
              <a:off x="657" y="2119"/>
              <a:ext cx="590" cy="40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>
                  <a:solidFill>
                    <a:srgbClr val="008BEA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F</a:t>
              </a:r>
              <a:r>
                <a:rPr lang="zh-CN" altLang="en-US" sz="1800">
                  <a:solidFill>
                    <a:srgbClr val="008BEA"/>
                  </a:solidFill>
                  <a:latin typeface="Times New Roman" panose="02020603050405020304" charset="0"/>
                  <a:ea typeface="黑体" panose="02010609060101010101" pitchFamily="2" charset="-122"/>
                </a:rPr>
                <a:t>支</a:t>
              </a:r>
              <a:endParaRPr lang="zh-CN" altLang="en-US" sz="1800">
                <a:solidFill>
                  <a:srgbClr val="008BEA"/>
                </a:solidFill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177178" name="Group 26"/>
          <p:cNvGrpSpPr/>
          <p:nvPr/>
        </p:nvGrpSpPr>
        <p:grpSpPr>
          <a:xfrm>
            <a:off x="1269683" y="3949700"/>
            <a:ext cx="936625" cy="1298575"/>
            <a:chOff x="657" y="2886"/>
            <a:chExt cx="590" cy="818"/>
          </a:xfrm>
        </p:grpSpPr>
        <p:sp>
          <p:nvSpPr>
            <p:cNvPr id="29719" name="Line 22"/>
            <p:cNvSpPr/>
            <p:nvPr/>
          </p:nvSpPr>
          <p:spPr>
            <a:xfrm flipH="1">
              <a:off x="748" y="2886"/>
              <a:ext cx="0" cy="544"/>
            </a:xfrm>
            <a:prstGeom prst="line">
              <a:avLst/>
            </a:prstGeom>
            <a:ln w="57150" cap="sq" cmpd="sng">
              <a:solidFill>
                <a:srgbClr val="3366FF"/>
              </a:solidFill>
              <a:prstDash val="solid"/>
              <a:headEnd type="oval" w="sm" len="sm"/>
              <a:tailEnd type="triangle" w="med" len="lg"/>
            </a:ln>
          </p:spPr>
          <p:txBody>
            <a:bodyPr/>
            <a:lstStyle/>
            <a:p/>
          </p:txBody>
        </p:sp>
        <p:sp>
          <p:nvSpPr>
            <p:cNvPr id="29720" name="Text Box 24"/>
            <p:cNvSpPr txBox="1"/>
            <p:nvPr/>
          </p:nvSpPr>
          <p:spPr>
            <a:xfrm>
              <a:off x="657" y="3298"/>
              <a:ext cx="590" cy="40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>
                  <a:solidFill>
                    <a:srgbClr val="008BEA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G</a:t>
              </a:r>
              <a:endParaRPr lang="zh-CN" altLang="en-US" sz="1800">
                <a:solidFill>
                  <a:srgbClr val="008BEA"/>
                </a:solidFill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177186" name="Group 34"/>
          <p:cNvGrpSpPr/>
          <p:nvPr/>
        </p:nvGrpSpPr>
        <p:grpSpPr>
          <a:xfrm>
            <a:off x="9193530" y="1216343"/>
            <a:ext cx="936625" cy="1152525"/>
            <a:chOff x="2744" y="2387"/>
            <a:chExt cx="590" cy="726"/>
          </a:xfrm>
        </p:grpSpPr>
        <p:sp>
          <p:nvSpPr>
            <p:cNvPr id="29717" name="Line 27"/>
            <p:cNvSpPr/>
            <p:nvPr/>
          </p:nvSpPr>
          <p:spPr>
            <a:xfrm flipH="1" flipV="1">
              <a:off x="2835" y="2704"/>
              <a:ext cx="0" cy="409"/>
            </a:xfrm>
            <a:prstGeom prst="line">
              <a:avLst/>
            </a:prstGeom>
            <a:ln w="57150" cap="sq" cmpd="sng">
              <a:solidFill>
                <a:srgbClr val="FF6600"/>
              </a:solidFill>
              <a:prstDash val="solid"/>
              <a:headEnd type="oval" w="sm" len="sm"/>
              <a:tailEnd type="triangle" w="med" len="lg"/>
            </a:ln>
          </p:spPr>
          <p:txBody>
            <a:bodyPr/>
            <a:lstStyle/>
            <a:p/>
          </p:txBody>
        </p:sp>
        <p:sp>
          <p:nvSpPr>
            <p:cNvPr id="29718" name="Text Box 31"/>
            <p:cNvSpPr txBox="1"/>
            <p:nvPr/>
          </p:nvSpPr>
          <p:spPr>
            <a:xfrm>
              <a:off x="2744" y="2387"/>
              <a:ext cx="590" cy="40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>
                  <a:solidFill>
                    <a:srgbClr val="FF66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F</a:t>
              </a:r>
              <a:r>
                <a:rPr lang="zh-CN" altLang="en-US" sz="1800">
                  <a:solidFill>
                    <a:srgbClr val="FF6600"/>
                  </a:solidFill>
                  <a:latin typeface="Times New Roman" panose="02020603050405020304" charset="0"/>
                  <a:ea typeface="黑体" panose="02010609060101010101" pitchFamily="2" charset="-122"/>
                </a:rPr>
                <a:t>拉</a:t>
              </a:r>
              <a:endParaRPr lang="zh-CN" altLang="en-US" sz="1800">
                <a:solidFill>
                  <a:srgbClr val="FF6600"/>
                </a:solidFill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177187" name="Group 35"/>
          <p:cNvGrpSpPr/>
          <p:nvPr/>
        </p:nvGrpSpPr>
        <p:grpSpPr>
          <a:xfrm>
            <a:off x="9193530" y="2365058"/>
            <a:ext cx="936625" cy="931862"/>
            <a:chOff x="2744" y="3113"/>
            <a:chExt cx="590" cy="587"/>
          </a:xfrm>
        </p:grpSpPr>
        <p:sp>
          <p:nvSpPr>
            <p:cNvPr id="29715" name="Line 28"/>
            <p:cNvSpPr/>
            <p:nvPr/>
          </p:nvSpPr>
          <p:spPr>
            <a:xfrm flipH="1">
              <a:off x="2835" y="3113"/>
              <a:ext cx="0" cy="408"/>
            </a:xfrm>
            <a:prstGeom prst="line">
              <a:avLst/>
            </a:prstGeom>
            <a:ln w="57150" cap="sq" cmpd="sng">
              <a:solidFill>
                <a:srgbClr val="FF6600"/>
              </a:solidFill>
              <a:prstDash val="solid"/>
              <a:headEnd type="oval" w="sm" len="sm"/>
              <a:tailEnd type="triangle" w="med" len="lg"/>
            </a:ln>
          </p:spPr>
          <p:txBody>
            <a:bodyPr/>
            <a:lstStyle/>
            <a:p/>
          </p:txBody>
        </p:sp>
        <p:sp>
          <p:nvSpPr>
            <p:cNvPr id="29716" name="Text Box 32"/>
            <p:cNvSpPr txBox="1"/>
            <p:nvPr/>
          </p:nvSpPr>
          <p:spPr>
            <a:xfrm>
              <a:off x="2744" y="3294"/>
              <a:ext cx="590" cy="40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>
                  <a:solidFill>
                    <a:srgbClr val="FF6600"/>
                  </a:solidFill>
                  <a:latin typeface="Times New Roman" panose="02020603050405020304" charset="0"/>
                  <a:ea typeface="黑体" panose="02010609060101010101" pitchFamily="2" charset="-122"/>
                </a:rPr>
                <a:t>G</a:t>
              </a:r>
              <a:endParaRPr lang="zh-CN" altLang="en-US" sz="3600">
                <a:solidFill>
                  <a:srgbClr val="FF6600"/>
                </a:solidFill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177191" name="Group 39"/>
          <p:cNvGrpSpPr/>
          <p:nvPr/>
        </p:nvGrpSpPr>
        <p:grpSpPr>
          <a:xfrm>
            <a:off x="4893945" y="2226310"/>
            <a:ext cx="936625" cy="720725"/>
            <a:chOff x="4150" y="391"/>
            <a:chExt cx="590" cy="454"/>
          </a:xfrm>
        </p:grpSpPr>
        <p:sp>
          <p:nvSpPr>
            <p:cNvPr id="29713" name="Text Box 33"/>
            <p:cNvSpPr txBox="1"/>
            <p:nvPr/>
          </p:nvSpPr>
          <p:spPr>
            <a:xfrm>
              <a:off x="4150" y="391"/>
              <a:ext cx="590" cy="40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>
                  <a:solidFill>
                    <a:srgbClr val="66FFFF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F</a:t>
              </a:r>
              <a:r>
                <a:rPr lang="zh-CN" altLang="en-US" sz="1800">
                  <a:solidFill>
                    <a:srgbClr val="66FFFF"/>
                  </a:solidFill>
                  <a:latin typeface="Times New Roman" panose="02020603050405020304" charset="0"/>
                  <a:ea typeface="黑体" panose="02010609060101010101" pitchFamily="2" charset="-122"/>
                </a:rPr>
                <a:t>支</a:t>
              </a:r>
              <a:endParaRPr lang="zh-CN" altLang="en-US" sz="1800">
                <a:solidFill>
                  <a:srgbClr val="66FFFF"/>
                </a:solidFill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9714" name="Line 36"/>
            <p:cNvSpPr/>
            <p:nvPr/>
          </p:nvSpPr>
          <p:spPr>
            <a:xfrm flipH="1" flipV="1">
              <a:off x="4694" y="482"/>
              <a:ext cx="0" cy="363"/>
            </a:xfrm>
            <a:prstGeom prst="line">
              <a:avLst/>
            </a:prstGeom>
            <a:ln w="57150" cap="sq" cmpd="sng">
              <a:solidFill>
                <a:srgbClr val="00FFFF"/>
              </a:solidFill>
              <a:prstDash val="solid"/>
              <a:headEnd type="oval" w="sm" len="sm"/>
              <a:tailEnd type="triangle" w="med" len="lg"/>
            </a:ln>
          </p:spPr>
          <p:txBody>
            <a:bodyPr/>
            <a:lstStyle/>
            <a:p/>
          </p:txBody>
        </p:sp>
      </p:grpSp>
      <p:grpSp>
        <p:nvGrpSpPr>
          <p:cNvPr id="177192" name="Group 40"/>
          <p:cNvGrpSpPr/>
          <p:nvPr/>
        </p:nvGrpSpPr>
        <p:grpSpPr>
          <a:xfrm>
            <a:off x="4965383" y="2947035"/>
            <a:ext cx="936625" cy="1003300"/>
            <a:chOff x="4195" y="845"/>
            <a:chExt cx="590" cy="632"/>
          </a:xfrm>
        </p:grpSpPr>
        <p:sp>
          <p:nvSpPr>
            <p:cNvPr id="29711" name="Line 37"/>
            <p:cNvSpPr/>
            <p:nvPr/>
          </p:nvSpPr>
          <p:spPr>
            <a:xfrm flipH="1">
              <a:off x="4694" y="845"/>
              <a:ext cx="0" cy="363"/>
            </a:xfrm>
            <a:prstGeom prst="line">
              <a:avLst/>
            </a:prstGeom>
            <a:ln w="57150" cap="sq" cmpd="sng">
              <a:solidFill>
                <a:srgbClr val="00FFFF"/>
              </a:solidFill>
              <a:prstDash val="solid"/>
              <a:headEnd type="oval" w="sm" len="sm"/>
              <a:tailEnd type="triangle" w="med" len="lg"/>
            </a:ln>
          </p:spPr>
          <p:txBody>
            <a:bodyPr/>
            <a:lstStyle/>
            <a:p/>
          </p:txBody>
        </p:sp>
        <p:sp>
          <p:nvSpPr>
            <p:cNvPr id="29712" name="Text Box 38"/>
            <p:cNvSpPr txBox="1"/>
            <p:nvPr/>
          </p:nvSpPr>
          <p:spPr>
            <a:xfrm>
              <a:off x="4195" y="1071"/>
              <a:ext cx="590" cy="40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>
                  <a:solidFill>
                    <a:srgbClr val="66FFFF"/>
                  </a:solidFill>
                  <a:latin typeface="Times New Roman" panose="02020603050405020304" charset="0"/>
                  <a:ea typeface="黑体" panose="02010609060101010101" pitchFamily="2" charset="-122"/>
                </a:rPr>
                <a:t>G</a:t>
              </a:r>
              <a:endParaRPr lang="zh-CN" altLang="en-US" sz="1800">
                <a:solidFill>
                  <a:srgbClr val="66FFFF"/>
                </a:solidFill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sp>
        <p:nvSpPr>
          <p:cNvPr id="177193" name="Text Box 41"/>
          <p:cNvSpPr txBox="1"/>
          <p:nvPr/>
        </p:nvSpPr>
        <p:spPr>
          <a:xfrm>
            <a:off x="7433310" y="3296920"/>
            <a:ext cx="4660265" cy="2861310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</a:pPr>
            <a:r>
              <a:rPr lang="zh-CN" altLang="en-US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  物体如果在两个力的作用下，能保持静止或匀速直线运动状态，该物体处于平衡状态。</a:t>
            </a: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3840" y="5546090"/>
            <a:ext cx="7260590" cy="8299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4800" b="1"/>
              <a:t>这两个力就互称为平衡力</a:t>
            </a:r>
            <a:endParaRPr lang="zh-CN" altLang="en-US" sz="4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93" grpId="0"/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1788160" y="1964690"/>
            <a:ext cx="1077023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3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sym typeface="+mn-ea"/>
              </a:rPr>
              <a:t>二力平衡的条件？</a:t>
            </a:r>
            <a:endParaRPr lang="zh-CN" altLang="en-US" sz="3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991870" y="-13970"/>
            <a:ext cx="3197860" cy="10147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实验探究：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609340" y="-59690"/>
            <a:ext cx="8080375" cy="1106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4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二力平衡的条件</a:t>
            </a:r>
            <a:endParaRPr lang="zh-CN" altLang="en-US" sz="4400" b="1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36220" y="1192530"/>
            <a:ext cx="2489200" cy="58356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sz="3200" b="1" kern="1200" cap="none" spc="0" normalizeH="0" baseline="0" noProof="0">
                <a:latin typeface="+mn-ea"/>
                <a:ea typeface="+mn-ea"/>
                <a:cs typeface="+mn-cs"/>
              </a:rPr>
              <a:t>1.</a:t>
            </a:r>
            <a:r>
              <a:rPr kumimoji="1" lang="zh-CN" altLang="en-US" sz="3200" b="1" kern="1200" cap="none" spc="0" normalizeH="0" baseline="0" noProof="0">
                <a:latin typeface="+mn-ea"/>
                <a:ea typeface="+mn-ea"/>
                <a:cs typeface="+mn-cs"/>
              </a:rPr>
              <a:t>提出问题：</a:t>
            </a:r>
            <a:endParaRPr kumimoji="1" lang="zh-CN" altLang="en-US" sz="3200" b="1" kern="1200" cap="none" spc="0" normalizeH="0" baseline="0" noProof="0">
              <a:latin typeface="+mn-ea"/>
              <a:ea typeface="+mn-ea"/>
              <a:cs typeface="+mn-cs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36220" y="3331845"/>
            <a:ext cx="2926080" cy="58356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zh-CN" sz="3200" b="1" kern="1200" cap="none" spc="0" normalizeH="0" baseline="0" noProof="0">
                <a:latin typeface="+mn-ea"/>
                <a:ea typeface="+mn-ea"/>
                <a:cs typeface="+mn-cs"/>
              </a:rPr>
              <a:t>2.</a:t>
            </a:r>
            <a:r>
              <a:rPr kumimoji="1" lang="zh-CN" altLang="en-US" sz="3200" b="1" kern="1200" cap="none" spc="0" normalizeH="0" baseline="0" noProof="0">
                <a:latin typeface="+mn-ea"/>
                <a:ea typeface="+mn-ea"/>
                <a:cs typeface="+mn-cs"/>
              </a:rPr>
              <a:t>猜想与假设：</a:t>
            </a:r>
            <a:endParaRPr kumimoji="1" lang="zh-CN" altLang="en-US" sz="3200" b="1" kern="1200" cap="none" spc="0" normalizeH="0" baseline="0" noProof="0">
              <a:latin typeface="+mn-ea"/>
              <a:ea typeface="+mn-ea"/>
              <a:cs typeface="+mn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452495" y="4068445"/>
            <a:ext cx="254698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54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大小：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52495" y="4909185"/>
            <a:ext cx="254698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54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方向：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92095" y="5831205"/>
            <a:ext cx="254698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54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作用点：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488940" y="4068445"/>
            <a:ext cx="629729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54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相等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88940" y="4990465"/>
            <a:ext cx="629729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54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相反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55615" y="5831205"/>
            <a:ext cx="629729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54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作用在同一物体上</a:t>
            </a:r>
            <a:endParaRPr lang="zh-CN" altLang="en-US" sz="54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4" grpId="0"/>
      <p:bldP spid="2" grpId="0"/>
      <p:bldP spid="100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3" name="Text Box 5"/>
          <p:cNvSpPr txBox="1"/>
          <p:nvPr/>
        </p:nvSpPr>
        <p:spPr>
          <a:xfrm>
            <a:off x="445135" y="179070"/>
            <a:ext cx="283273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实验器材：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5364" name="Rectangle 6"/>
          <p:cNvSpPr/>
          <p:nvPr/>
        </p:nvSpPr>
        <p:spPr>
          <a:xfrm>
            <a:off x="701675" y="4389120"/>
            <a:ext cx="1078801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说明：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1.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不计纸板、细线重力；细线和滑轮间的摩擦力及空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           气阻力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        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2.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每个砝码均相同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15376" name="图片 15375" descr="c:/users/asus/appdata/roaming/360se6/User Data/temp/7acb0a46f21fbe09b87886c069600c338644adc4.jpg"/>
          <p:cNvPicPr>
            <a:picLocks noChangeAspect="1"/>
          </p:cNvPicPr>
          <p:nvPr/>
        </p:nvPicPr>
        <p:blipFill>
          <a:blip r:embed="rId3" r:link="rId2"/>
          <a:srcRect l="5353" t="11282" r="5353" b="25385"/>
          <a:stretch>
            <a:fillRect/>
          </a:stretch>
        </p:blipFill>
        <p:spPr>
          <a:xfrm>
            <a:off x="3380740" y="2288223"/>
            <a:ext cx="4705350" cy="2027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7" name="文本框 15376"/>
          <p:cNvSpPr txBox="1"/>
          <p:nvPr/>
        </p:nvSpPr>
        <p:spPr>
          <a:xfrm>
            <a:off x="445135" y="1457960"/>
            <a:ext cx="2224405" cy="583565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实验装置：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5378" name="直接连接符 15377"/>
          <p:cNvSpPr/>
          <p:nvPr/>
        </p:nvSpPr>
        <p:spPr>
          <a:xfrm>
            <a:off x="6035040" y="2526348"/>
            <a:ext cx="1030288" cy="14287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15379" name="直接连接符 15378"/>
          <p:cNvSpPr/>
          <p:nvPr/>
        </p:nvSpPr>
        <p:spPr>
          <a:xfrm flipH="1">
            <a:off x="4452303" y="2540635"/>
            <a:ext cx="1001712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15381" name="文本框 15380"/>
          <p:cNvSpPr txBox="1"/>
          <p:nvPr/>
        </p:nvSpPr>
        <p:spPr>
          <a:xfrm>
            <a:off x="4503103" y="1740535"/>
            <a:ext cx="610870" cy="645160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F</a:t>
            </a:r>
            <a:r>
              <a:rPr lang="en-US" altLang="zh-CN" sz="3600" b="1" baseline="-250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1</a:t>
            </a:r>
            <a:endParaRPr lang="en-US" altLang="zh-CN" sz="3600" b="1" baseline="-25000">
              <a:solidFill>
                <a:srgbClr val="FF0000"/>
              </a:solidFill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15382" name="文本框 15381"/>
          <p:cNvSpPr txBox="1"/>
          <p:nvPr/>
        </p:nvSpPr>
        <p:spPr>
          <a:xfrm>
            <a:off x="6438265" y="1746885"/>
            <a:ext cx="610870" cy="645160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F</a:t>
            </a:r>
            <a:r>
              <a:rPr lang="en-US" altLang="zh-CN" sz="3600" b="1" baseline="-250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2</a:t>
            </a:r>
            <a:endParaRPr lang="en-US" altLang="zh-CN" sz="3600" b="1" baseline="-25000">
              <a:solidFill>
                <a:srgbClr val="FF0000"/>
              </a:solidFill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15383" name="矩形 15382"/>
          <p:cNvSpPr/>
          <p:nvPr/>
        </p:nvSpPr>
        <p:spPr>
          <a:xfrm>
            <a:off x="2669540" y="179070"/>
            <a:ext cx="5899150" cy="829945"/>
          </a:xfrm>
          <a:prstGeom prst="rect">
            <a:avLst/>
          </a:prstGeom>
          <a:noFill/>
          <a:ln w="28575">
            <a:noFill/>
          </a:ln>
        </p:spPr>
        <p:txBody>
          <a:bodyPr wrap="none" anchor="t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纸板、砝码、细线、水平工作台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81" grpId="0"/>
      <p:bldP spid="15382" grpId="0"/>
      <p:bldP spid="153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03200" y="4967605"/>
          <a:ext cx="11785600" cy="1870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  <a:gridCol w="2946400"/>
              </a:tblGrid>
              <a:tr h="985520"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zh-CN" altLang="en-US" sz="3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两个力的大小</a:t>
                      </a:r>
                      <a:endParaRPr lang="zh-CN" altLang="en-US" sz="3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zh-CN" altLang="en-US" sz="3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两个力的方向</a:t>
                      </a:r>
                      <a:endParaRPr lang="zh-CN" altLang="en-US" sz="3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zh-CN" altLang="en-US" sz="3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两个力是否在同一直线上</a:t>
                      </a:r>
                      <a:endParaRPr lang="zh-CN" altLang="en-US" sz="3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r>
                        <a:rPr lang="zh-CN" altLang="en-US" sz="32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纸板是否平衡</a:t>
                      </a:r>
                      <a:endParaRPr lang="zh-CN" altLang="en-US" sz="32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803910"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918845" y="6070600"/>
            <a:ext cx="14090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C00000"/>
                </a:solidFill>
              </a:rPr>
              <a:t>相等</a:t>
            </a:r>
            <a:endParaRPr lang="zh-CN" altLang="en-US" sz="4000" b="1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92855" y="6070600"/>
            <a:ext cx="14090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C00000"/>
                </a:solidFill>
              </a:rPr>
              <a:t>相反</a:t>
            </a:r>
            <a:endParaRPr lang="zh-CN" altLang="en-US" sz="4000" b="1">
              <a:solidFill>
                <a:srgbClr val="C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74180" y="6070600"/>
            <a:ext cx="14090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C00000"/>
                </a:solidFill>
              </a:rPr>
              <a:t>是</a:t>
            </a:r>
            <a:endParaRPr lang="zh-CN" altLang="en-US" sz="4000" b="1">
              <a:solidFill>
                <a:srgbClr val="C0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949815" y="6070600"/>
            <a:ext cx="14090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C00000"/>
                </a:solidFill>
              </a:rPr>
              <a:t>是</a:t>
            </a:r>
            <a:endParaRPr lang="zh-CN" altLang="en-US" sz="4000" b="1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95" y="55880"/>
            <a:ext cx="6410325" cy="47910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20395" y="2459990"/>
            <a:ext cx="11231880" cy="19380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4000" b="1"/>
              <a:t>二力平衡的条件：</a:t>
            </a:r>
            <a:endParaRPr lang="zh-CN" altLang="en-US" sz="4000" b="1"/>
          </a:p>
          <a:p>
            <a:r>
              <a:rPr lang="zh-CN" altLang="en-US" sz="4000" b="1"/>
              <a:t>          作用在同一物体上的两个力大小相等、方向相反、作用在同一直线上</a:t>
            </a:r>
            <a:endParaRPr lang="zh-CN" altLang="en-US" sz="4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3"/>
          <p:cNvSpPr/>
          <p:nvPr/>
        </p:nvSpPr>
        <p:spPr>
          <a:xfrm>
            <a:off x="1270" y="-1270"/>
            <a:ext cx="6378575" cy="9772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9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1.用弹簧测力计测量物体重力时，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fontAlgn="auto">
              <a:lnSpc>
                <a:spcPct val="9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为什么要求物体</a:t>
            </a:r>
            <a:r>
              <a:rPr lang="zh-CN" altLang="en-US" sz="3200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稳定后才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能读数？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483" name="Text Box 5"/>
          <p:cNvSpPr txBox="1"/>
          <p:nvPr/>
        </p:nvSpPr>
        <p:spPr>
          <a:xfrm>
            <a:off x="5336540" y="2133600"/>
            <a:ext cx="63023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2.实验探究滑动摩擦力与哪些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因素有关时，为什么要使物体在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水平方向做</a:t>
            </a:r>
            <a:r>
              <a:rPr lang="zh-CN" altLang="en-US" sz="3200" b="1">
                <a:solidFill>
                  <a:srgbClr val="C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匀速直线运动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484" name="Text Box 4"/>
          <p:cNvSpPr txBox="1"/>
          <p:nvPr/>
        </p:nvSpPr>
        <p:spPr>
          <a:xfrm>
            <a:off x="8771255" y="-1270"/>
            <a:ext cx="3243580" cy="14198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l" fontAlgn="auto">
              <a:lnSpc>
                <a:spcPct val="90000"/>
              </a:lnSpc>
              <a:spcBef>
                <a:spcPct val="0"/>
              </a:spcBef>
            </a:pPr>
            <a:r>
              <a:rPr lang="en-US" altLang="zh-CN" sz="4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二力平衡</a:t>
            </a:r>
            <a:endParaRPr lang="zh-CN" altLang="en-US" sz="4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fontAlgn="auto">
              <a:lnSpc>
                <a:spcPct val="90000"/>
              </a:lnSpc>
              <a:spcBef>
                <a:spcPct val="0"/>
              </a:spcBef>
            </a:pPr>
            <a:r>
              <a:rPr lang="zh-CN" altLang="en-US" sz="4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条件的应用</a:t>
            </a:r>
            <a:endParaRPr lang="zh-CN" altLang="en-US" sz="4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1517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0" y="908685"/>
            <a:ext cx="3344545" cy="59766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455" y="3942715"/>
            <a:ext cx="8479790" cy="284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194945" y="914400"/>
          <a:ext cx="11884025" cy="5330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785"/>
                <a:gridCol w="4600575"/>
                <a:gridCol w="4558665"/>
              </a:tblGrid>
              <a:tr h="71501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相互作用力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相互平衡的两个力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大小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09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方向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作用对象（点）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41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作用时间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457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力的作用效果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endParaRPr lang="en-US" altLang="zh-CN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065270" y="1737995"/>
            <a:ext cx="2148840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12700">
                  <a:solidFill>
                    <a:srgbClr val="FF0000"/>
                  </a:solidFill>
                  <a:prstDash val="solid"/>
                </a:ln>
              </a:rPr>
              <a:t>相等</a:t>
            </a:r>
            <a:endParaRPr lang="zh-CN" altLang="en-US" sz="40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31860" y="1659890"/>
            <a:ext cx="2148840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12700">
                  <a:solidFill>
                    <a:srgbClr val="FF0000"/>
                  </a:solidFill>
                  <a:prstDash val="solid"/>
                </a:ln>
              </a:rPr>
              <a:t>相等</a:t>
            </a:r>
            <a:endParaRPr lang="zh-CN" altLang="en-US" sz="40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68650" y="2647950"/>
            <a:ext cx="554545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 w="12700">
                  <a:solidFill>
                    <a:srgbClr val="FF0000"/>
                  </a:solidFill>
                  <a:prstDash val="solid"/>
                </a:ln>
              </a:rPr>
              <a:t>相反，且在同一直线上</a:t>
            </a:r>
            <a:endParaRPr lang="zh-CN" altLang="en-US" sz="32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75575" y="2647950"/>
            <a:ext cx="424751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 w="12700">
                  <a:solidFill>
                    <a:srgbClr val="FF0000"/>
                  </a:solidFill>
                  <a:prstDash val="solid"/>
                </a:ln>
              </a:rPr>
              <a:t>相反，且在同一直线上</a:t>
            </a:r>
            <a:endParaRPr lang="zh-CN" altLang="en-US" sz="32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81020" y="3561080"/>
            <a:ext cx="445770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 w="12700">
                  <a:solidFill>
                    <a:srgbClr val="FF0000"/>
                  </a:solidFill>
                  <a:prstDash val="solid"/>
                </a:ln>
              </a:rPr>
              <a:t>分别作用在两个物体上</a:t>
            </a:r>
            <a:endParaRPr lang="zh-CN" altLang="en-US" sz="32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04810" y="3561080"/>
            <a:ext cx="446151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 w="12700">
                  <a:solidFill>
                    <a:srgbClr val="FF0000"/>
                  </a:solidFill>
                  <a:prstDash val="solid"/>
                </a:ln>
              </a:rPr>
              <a:t>作用在同一物体上</a:t>
            </a:r>
            <a:endParaRPr lang="zh-CN" altLang="en-US" sz="32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93770" y="4525010"/>
            <a:ext cx="41446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 w="12700">
                  <a:solidFill>
                    <a:srgbClr val="FF0000"/>
                  </a:solidFill>
                  <a:prstDash val="solid"/>
                </a:ln>
              </a:rPr>
              <a:t>同时产生，同时消失</a:t>
            </a:r>
            <a:endParaRPr lang="zh-CN" altLang="en-US" sz="32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321675" y="4525010"/>
            <a:ext cx="41446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>
                <a:ln w="12700">
                  <a:solidFill>
                    <a:srgbClr val="FF0000"/>
                  </a:solidFill>
                  <a:prstDash val="solid"/>
                </a:ln>
              </a:rPr>
              <a:t>相互独立的</a:t>
            </a:r>
            <a:endParaRPr lang="zh-CN" altLang="en-US" sz="32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98620" y="5486400"/>
            <a:ext cx="2148840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12700">
                  <a:solidFill>
                    <a:srgbClr val="FF0000"/>
                  </a:solidFill>
                  <a:prstDash val="solid"/>
                </a:ln>
              </a:rPr>
              <a:t>不同</a:t>
            </a:r>
            <a:endParaRPr lang="zh-CN" altLang="en-US" sz="40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931785" y="5424170"/>
            <a:ext cx="3935095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12700">
                  <a:solidFill>
                    <a:srgbClr val="FF0000"/>
                  </a:solidFill>
                  <a:prstDash val="solid"/>
                </a:ln>
              </a:rPr>
              <a:t>使物体保持平衡</a:t>
            </a:r>
            <a:endParaRPr lang="zh-CN" altLang="en-US" sz="4000">
              <a:ln w="12700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441450" y="45085"/>
            <a:ext cx="1048893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 indent="0"/>
            <a:r>
              <a:rPr lang="zh-CN" altLang="en-US" sz="5400" b="1">
                <a:ln w="127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平衡力与相互作用力的区别</a:t>
            </a:r>
            <a:endParaRPr lang="zh-CN" altLang="en-US" sz="5400" b="1">
              <a:ln w="12700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内容占位符 2"/>
          <p:cNvSpPr>
            <a:spLocks noGrp="1"/>
          </p:cNvSpPr>
          <p:nvPr>
            <p:ph idx="1"/>
          </p:nvPr>
        </p:nvSpPr>
        <p:spPr>
          <a:xfrm>
            <a:off x="609600" y="517525"/>
            <a:ext cx="11306810" cy="4526280"/>
          </a:xfrm>
        </p:spPr>
        <p:txBody>
          <a:bodyPr anchor="t"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b="1"/>
              <a:t>1</a:t>
            </a:r>
            <a:r>
              <a:rPr lang="zh-CN" altLang="en-US" b="1"/>
              <a:t>、如图所示，用弹簧测力计沿水平方向拉动水平桌面上的物体，使其作</a:t>
            </a:r>
            <a:r>
              <a:rPr lang="zh-CN" altLang="en-US" b="1">
                <a:solidFill>
                  <a:srgbClr val="FF0000"/>
                </a:solidFill>
              </a:rPr>
              <a:t>匀速直线运动</a:t>
            </a:r>
            <a:r>
              <a:rPr lang="zh-CN" altLang="en-US" b="1"/>
              <a:t>。以下叙述中的两个力属于一对</a:t>
            </a:r>
            <a:r>
              <a:rPr lang="zh-CN" altLang="en-US" b="1">
                <a:solidFill>
                  <a:srgbClr val="FF0000"/>
                </a:solidFill>
              </a:rPr>
              <a:t>平衡力</a:t>
            </a:r>
            <a:r>
              <a:rPr lang="zh-CN" altLang="en-US" b="1"/>
              <a:t>的是（  </a:t>
            </a:r>
            <a:r>
              <a:rPr lang="en-US" altLang="zh-CN" b="1"/>
              <a:t>     </a:t>
            </a:r>
            <a:r>
              <a:rPr lang="zh-CN" altLang="en-US" b="1"/>
              <a:t>）</a:t>
            </a:r>
            <a:endParaRPr lang="zh-CN" altLang="en-US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/>
              <a:t>  A.物体对桌面的压力与桌面对物体的支持力</a:t>
            </a:r>
            <a:endParaRPr lang="zh-CN" altLang="en-US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/>
              <a:t>B.物体对桌面的压力与物体所受的重力</a:t>
            </a:r>
            <a:endParaRPr lang="zh-CN" altLang="en-US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/>
              <a:t>C.弹簧侧力计对物体的拉力与物体所受的重力</a:t>
            </a:r>
            <a:endParaRPr lang="zh-CN" altLang="en-US" b="1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/>
              <a:t>D.弹簧测力计对物体的拉力与桌面对物体的摩擦力</a:t>
            </a:r>
            <a:endParaRPr lang="zh-CN" altLang="en-US" b="1"/>
          </a:p>
        </p:txBody>
      </p:sp>
      <p:pic>
        <p:nvPicPr>
          <p:cNvPr id="6146" name="图片 2" descr="IMG_2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420" y="4621530"/>
            <a:ext cx="4819650" cy="18240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0224135" y="966470"/>
            <a:ext cx="1250950" cy="10147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6000" noProof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endParaRPr lang="en-US" altLang="zh-CN" sz="6000" noProof="1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 Light</vt:lpstr>
      <vt:lpstr>Calibri</vt:lpstr>
      <vt:lpstr>黑体</vt:lpstr>
      <vt:lpstr>宋体</vt:lpstr>
      <vt:lpstr>Wingdings</vt:lpstr>
      <vt:lpstr>叶根友毛笔行书2.0版</vt:lpstr>
      <vt:lpstr>Times New Roman</vt:lpstr>
      <vt:lpstr>微软雅黑</vt:lpstr>
      <vt:lpstr>楷体</vt:lpstr>
      <vt:lpstr>Tahoma</vt:lpstr>
      <vt:lpstr>Office 主题</vt:lpstr>
      <vt:lpstr>PowerPoint Presentation</vt:lpstr>
      <vt:lpstr>7.3力的平衡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2021-03-04T10:27:12Z</cp:lastPrinted>
  <dcterms:created xsi:type="dcterms:W3CDTF">2021-03-04T10:27:12Z</dcterms:created>
  <dcterms:modified xsi:type="dcterms:W3CDTF">2021-03-04T02:27:13Z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