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2"/>
    <p:sldMasterId id="2147483662" r:id="rId3"/>
    <p:sldMasterId id="2147483672" r:id="rId4"/>
  </p:sldMasterIdLst>
  <p:notesMasterIdLst>
    <p:notesMasterId r:id="rId5"/>
  </p:notesMasterIdLst>
  <p:handoutMasterIdLst>
    <p:handoutMasterId r:id="rId6"/>
  </p:handoutMasterIdLst>
  <p:sldIdLst>
    <p:sldId id="466" r:id="rId7"/>
    <p:sldId id="289" r:id="rId8"/>
    <p:sldId id="496" r:id="rId9"/>
    <p:sldId id="311" r:id="rId10"/>
    <p:sldId id="308" r:id="rId11"/>
    <p:sldId id="497" r:id="rId12"/>
    <p:sldId id="395" r:id="rId13"/>
    <p:sldId id="313" r:id="rId14"/>
    <p:sldId id="426" r:id="rId15"/>
    <p:sldId id="427" r:id="rId16"/>
    <p:sldId id="428" r:id="rId17"/>
    <p:sldId id="429" r:id="rId18"/>
    <p:sldId id="402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7" r:id="rId38"/>
    <p:sldId id="538" r:id="rId39"/>
  </p:sldIdLst>
  <p:sldSz cx="9144000" cy="5143500" type="screen16x9"/>
  <p:notesSz cx="9947275" cy="6858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324" y="-102"/>
      </p:cViewPr>
      <p:guideLst>
        <p:guide orient="horz" pos="1588"/>
        <p:guide pos="29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3.xml" /><Relationship Id="rId40" Type="http://schemas.openxmlformats.org/officeDocument/2006/relationships/tags" Target="tags/tag9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>
                <a:solidFill>
                  <a:prstClr val="black"/>
                </a:solidFill>
              </a:rPr>
              <a:t/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8096"/>
            <a:ext cx="3086100" cy="27389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8096"/>
            <a:ext cx="2057400" cy="273892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fade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DE992C8C-F093-4FD8-8873-42F5D5B5915D}" type="datetimeFigureOut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859"/>
            <a:ext cx="41148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+mn-lt"/>
                <a:ea typeface="+mn-ea"/>
              </a:defRPr>
            </a:lvl1pPr>
          </a:lstStyle>
          <a:p>
            <a:pPr defTabSz="685800">
              <a:defRPr/>
            </a:pPr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859"/>
            <a:ext cx="2743200" cy="364395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685800">
              <a:defRPr/>
            </a:pPr>
            <a:fld id="{BBC06761-3C82-4EBB-ABA8-C6146A0EBDEA}" type="slidenum">
              <a:rPr lang="zh-CN" altLang="en-US" sz="1350">
                <a:solidFill>
                  <a:prstClr val="black"/>
                </a:solidFill>
              </a:rPr>
              <a:t/>
            </a:fld>
            <a:endParaRPr lang="zh-CN" altLang="en-US" sz="135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KSO_TEMPLATE" hidden="1"/>
          <p:cNvSpPr/>
          <p:nvPr userDrawn="1">
            <p:custDataLst>
              <p:tags r:id="rId1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0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24.xml" /><Relationship Id="rId3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 spd="slow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530" indent="-21463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rtl="0" eaLnBrk="0" fontAlgn="base" hangingPunct="0">
        <a:spcBef>
          <a:spcPct val="19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tags" Target="../tags/tag7.xml" /><Relationship Id="rId5" Type="http://schemas.openxmlformats.org/officeDocument/2006/relationships/tags" Target="../tags/tag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gif" /><Relationship Id="rId3" Type="http://schemas.openxmlformats.org/officeDocument/2006/relationships/image" Target="../media/image3.gif" /><Relationship Id="rId4" Type="http://schemas.openxmlformats.org/officeDocument/2006/relationships/image" Target="../media/image4.gi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Relationship Id="rId3" Type="http://schemas.openxmlformats.org/officeDocument/2006/relationships/image" Target="../media/image24.gif" /><Relationship Id="rId4" Type="http://schemas.openxmlformats.org/officeDocument/2006/relationships/image" Target="../media/image25.gif" /><Relationship Id="rId5" Type="http://schemas.openxmlformats.org/officeDocument/2006/relationships/image" Target="../media/image26.gi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Relationship Id="rId3" Type="http://schemas.openxmlformats.org/officeDocument/2006/relationships/hyperlink" Target="&#30416;&#27700;&#36873;&#31181;.mp4" TargetMode="External" /><Relationship Id="rId4" Type="http://schemas.openxmlformats.org/officeDocument/2006/relationships/image" Target="../media/image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0.gif" /><Relationship Id="rId3" Type="http://schemas.openxmlformats.org/officeDocument/2006/relationships/hyperlink" Target="&#36718;&#33337;&#30340;&#21407;&#29702;.mp4" TargetMode="External" /><Relationship Id="rId4" Type="http://schemas.openxmlformats.org/officeDocument/2006/relationships/image" Target="../media/image7.png" /><Relationship Id="rId5" Type="http://schemas.openxmlformats.org/officeDocument/2006/relationships/image" Target="../media/image31.gif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gif" /><Relationship Id="rId3" Type="http://schemas.openxmlformats.org/officeDocument/2006/relationships/hyperlink" Target="&#29233;&#21098;&#36753;-&#28508;&#27700;&#33351;&#30340;&#28014;&#27785;.mp4" TargetMode="External" /><Relationship Id="rId4" Type="http://schemas.openxmlformats.org/officeDocument/2006/relationships/image" Target="../media/image7.png" /><Relationship Id="rId5" Type="http://schemas.openxmlformats.org/officeDocument/2006/relationships/image" Target="../media/image31.gif" /><Relationship Id="rId6" Type="http://schemas.openxmlformats.org/officeDocument/2006/relationships/image" Target="../media/image3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jpeg" /><Relationship Id="rId3" Type="http://schemas.openxmlformats.org/officeDocument/2006/relationships/image" Target="../media/image35.gif" /><Relationship Id="rId4" Type="http://schemas.openxmlformats.org/officeDocument/2006/relationships/image" Target="../media/image36.gif" /><Relationship Id="rId5" Type="http://schemas.openxmlformats.org/officeDocument/2006/relationships/image" Target="../media/image7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7.jpeg" /><Relationship Id="rId3" Type="http://schemas.openxmlformats.org/officeDocument/2006/relationships/image" Target="../media/image38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9.png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40.wmf" /><Relationship Id="rId5" Type="http://schemas.openxmlformats.org/officeDocument/2006/relationships/image" Target="../media/image7.png" /><Relationship Id="rId6" Type="http://schemas.openxmlformats.org/officeDocument/2006/relationships/vmlDrawing" Target="../drawings/vmlDrawing1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41.wmf" /><Relationship Id="rId4" Type="http://schemas.openxmlformats.org/officeDocument/2006/relationships/image" Target="../media/image7.png" /><Relationship Id="rId5" Type="http://schemas.openxmlformats.org/officeDocument/2006/relationships/image" Target="../media/image42.png" /><Relationship Id="rId6" Type="http://schemas.openxmlformats.org/officeDocument/2006/relationships/image" Target="../media/image43.png" /><Relationship Id="rId7" Type="http://schemas.openxmlformats.org/officeDocument/2006/relationships/vmlDrawing" Target="../drawings/vmlDrawing2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png" /><Relationship Id="rId3" Type="http://schemas.openxmlformats.org/officeDocument/2006/relationships/image" Target="../media/image9.jpeg" /><Relationship Id="rId4" Type="http://schemas.openxmlformats.org/officeDocument/2006/relationships/hyperlink" Target="&#28014;&#21147;&#20135;&#29983;&#30340;&#21407;&#22240;.mp4" TargetMode="Ex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G:\resource\8x101\jpg\0490400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5"/>
            <a:ext cx="9144000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33400" y="2283460"/>
            <a:ext cx="7772400" cy="2214880"/>
          </a:xfrm>
        </p:spPr>
        <p:txBody>
          <a:bodyPr>
            <a:noAutofit/>
          </a:bodyPr>
          <a:lstStyle/>
          <a:p>
            <a:pPr algn="ctr" fontAlgn="base">
              <a:lnSpc>
                <a:spcPct val="110000"/>
              </a:lnSpc>
              <a:buClrTx/>
              <a:buSzTx/>
              <a:buFontTx/>
            </a:pPr>
            <a:br>
              <a:rPr lang="zh-CN" altLang="en-US" sz="4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+mn-cs"/>
              </a:rPr>
            </a:br>
            <a:r>
              <a:rPr lang="zh-CN" altLang="en-US" sz="4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+mn-cs"/>
              </a:rPr>
              <a:t>第十章  浮力</a:t>
            </a:r>
            <a:br>
              <a:rPr lang="zh-CN" altLang="en-US" sz="4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+mn-cs"/>
              </a:rPr>
            </a:br>
            <a:br>
              <a:rPr lang="zh-CN" altLang="en-US" sz="4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+mn-cs"/>
              </a:rPr>
            </a:br>
          </a:p>
        </p:txBody>
      </p:sp>
    </p:spTree>
    <p:custDataLst>
      <p:tags r:id="rId5"/>
    </p:custDataLst>
  </p:cSld>
  <p:clrMapOvr>
    <a:masterClrMapping/>
  </p:clrMapOvr>
  <p:transition spd="slow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1362" name="图片 2713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897" y="2827232"/>
            <a:ext cx="1566863" cy="1918097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71363" name="图片 2713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7663" y="873416"/>
            <a:ext cx="621506" cy="307657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71364" name="文本框 271363"/>
          <p:cNvSpPr txBox="1"/>
          <p:nvPr/>
        </p:nvSpPr>
        <p:spPr>
          <a:xfrm>
            <a:off x="220266" y="1108921"/>
            <a:ext cx="173156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baseline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defRPr>
            </a:lvl1pPr>
            <a:lvl2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2pPr>
            <a:lvl3pPr lvl="2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3pPr>
            <a:lvl4pPr lvl="3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4pPr>
            <a:lvl5pPr lvl="4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/>
              <a:t>实验</a:t>
            </a:r>
            <a:r>
              <a:rPr lang="zh-CN" altLang="en-US">
                <a:sym typeface="+mn-ea"/>
              </a:rPr>
              <a:t>设计</a:t>
            </a:r>
            <a:r>
              <a:rPr lang="zh-CN" altLang="en-US"/>
              <a:t>：</a:t>
            </a:r>
          </a:p>
        </p:txBody>
      </p:sp>
      <p:sp>
        <p:nvSpPr>
          <p:cNvPr id="271365" name="文本框 271364"/>
          <p:cNvSpPr txBox="1"/>
          <p:nvPr/>
        </p:nvSpPr>
        <p:spPr>
          <a:xfrm>
            <a:off x="304418" y="1612720"/>
            <a:ext cx="691134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⑴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把物体浸没在水中，观察弹簧测力计的读数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271366" name="文本框 271365"/>
          <p:cNvSpPr txBox="1"/>
          <p:nvPr/>
        </p:nvSpPr>
        <p:spPr>
          <a:xfrm>
            <a:off x="294799" y="2810325"/>
            <a:ext cx="777151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⑵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改变物体在水</a:t>
            </a:r>
            <a:r>
              <a:rPr lang="zh-CN" altLang="en-US" sz="24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中的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深度，再观察弹簧测力计的读数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271367" name="文本框 271366"/>
          <p:cNvSpPr txBox="1"/>
          <p:nvPr/>
        </p:nvSpPr>
        <p:spPr>
          <a:xfrm>
            <a:off x="294799" y="4014761"/>
            <a:ext cx="4798695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⑶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比较两次的读数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和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271368" name="文本框 271367"/>
          <p:cNvSpPr txBox="1"/>
          <p:nvPr/>
        </p:nvSpPr>
        <p:spPr>
          <a:xfrm>
            <a:off x="1269921" y="2215012"/>
            <a:ext cx="452628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CC00C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测力计的读数  </a:t>
            </a:r>
            <a:r>
              <a:rPr lang="en-US" altLang="zh-CN" sz="2400" b="1" i="1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= 2 N</a:t>
            </a:r>
            <a:endParaRPr lang="en-US" altLang="zh-CN" sz="2400" b="1">
              <a:solidFill>
                <a:srgbClr val="CC00C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1369" name="文本框 271368"/>
          <p:cNvSpPr txBox="1"/>
          <p:nvPr/>
        </p:nvSpPr>
        <p:spPr>
          <a:xfrm>
            <a:off x="1305544" y="3362394"/>
            <a:ext cx="3402806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CC00CC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测力计的读数  </a:t>
            </a:r>
            <a:r>
              <a:rPr lang="en-US" altLang="zh-CN" sz="2400" b="1" i="1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</a:t>
            </a:r>
            <a:r>
              <a:rPr lang="en-US" altLang="zh-CN" sz="2400" b="1" baseline="-25000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= 2 N</a:t>
            </a:r>
            <a:endParaRPr lang="zh-CN" altLang="en-US" sz="2400" b="1">
              <a:solidFill>
                <a:srgbClr val="CC00CC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1370" name="文本框 271369"/>
          <p:cNvSpPr txBox="1"/>
          <p:nvPr/>
        </p:nvSpPr>
        <p:spPr>
          <a:xfrm>
            <a:off x="161448" y="4564354"/>
            <a:ext cx="7633335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结论：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Times New Roman" panose="02020603050405020304" charset="0"/>
              </a:rPr>
              <a:t>浮力的大小跟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Times New Roman" panose="02020603050405020304" charset="0"/>
              </a:rPr>
              <a:t>物体在液体中的深度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Times New Roman" panose="02020603050405020304" charset="0"/>
              </a:rPr>
              <a:t>无关。</a:t>
            </a:r>
          </a:p>
        </p:txBody>
      </p:sp>
      <p:sp>
        <p:nvSpPr>
          <p:cNvPr id="271372" name="文本框 271371"/>
          <p:cNvSpPr txBox="1"/>
          <p:nvPr/>
        </p:nvSpPr>
        <p:spPr>
          <a:xfrm>
            <a:off x="1357265" y="580907"/>
            <a:ext cx="6376988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探究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：浮力可能与物体浸入液体的深度有关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13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6296" pathEditMode="relative" ptsTypes="">
                                      <p:cBhvr>
                                        <p:cTn id="34" dur="2000" fill="hold"/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71365" grpId="1"/>
      <p:bldP spid="271366" grpId="2"/>
      <p:bldP spid="271367" grpId="3"/>
      <p:bldP spid="271368" grpId="4"/>
      <p:bldP spid="271369" grpId="5"/>
      <p:bldP spid="271370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6987" name="任意多边形 166986"/>
          <p:cNvSpPr/>
          <p:nvPr/>
        </p:nvSpPr>
        <p:spPr>
          <a:xfrm>
            <a:off x="6929438" y="3200850"/>
            <a:ext cx="739379" cy="1160860"/>
          </a:xfrm>
          <a:custGeom>
            <a:rect l="0" t="0" r="0" b="0"/>
            <a:pathLst>
              <a:path w="621" h="975">
                <a:moveTo>
                  <a:pt x="23" y="38"/>
                </a:moveTo>
                <a:cubicBezTo>
                  <a:pt x="46" y="61"/>
                  <a:pt x="204" y="144"/>
                  <a:pt x="250" y="174"/>
                </a:cubicBezTo>
                <a:cubicBezTo>
                  <a:pt x="296" y="204"/>
                  <a:pt x="273" y="175"/>
                  <a:pt x="296" y="220"/>
                </a:cubicBezTo>
                <a:cubicBezTo>
                  <a:pt x="319" y="265"/>
                  <a:pt x="348" y="334"/>
                  <a:pt x="386" y="447"/>
                </a:cubicBezTo>
                <a:cubicBezTo>
                  <a:pt x="424" y="560"/>
                  <a:pt x="484" y="825"/>
                  <a:pt x="522" y="900"/>
                </a:cubicBezTo>
                <a:cubicBezTo>
                  <a:pt x="560" y="975"/>
                  <a:pt x="605" y="938"/>
                  <a:pt x="613" y="900"/>
                </a:cubicBezTo>
                <a:cubicBezTo>
                  <a:pt x="621" y="862"/>
                  <a:pt x="598" y="779"/>
                  <a:pt x="568" y="673"/>
                </a:cubicBezTo>
                <a:cubicBezTo>
                  <a:pt x="538" y="567"/>
                  <a:pt x="508" y="371"/>
                  <a:pt x="432" y="265"/>
                </a:cubicBezTo>
                <a:cubicBezTo>
                  <a:pt x="356" y="159"/>
                  <a:pt x="182" y="76"/>
                  <a:pt x="114" y="38"/>
                </a:cubicBezTo>
                <a:cubicBezTo>
                  <a:pt x="46" y="0"/>
                  <a:pt x="0" y="15"/>
                  <a:pt x="23" y="3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14" name="矩形 166913"/>
          <p:cNvSpPr/>
          <p:nvPr/>
        </p:nvSpPr>
        <p:spPr>
          <a:xfrm>
            <a:off x="1259681" y="3246094"/>
            <a:ext cx="1295400" cy="113466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15" name="矩形 166914"/>
          <p:cNvSpPr/>
          <p:nvPr/>
        </p:nvSpPr>
        <p:spPr>
          <a:xfrm>
            <a:off x="2609850" y="4170733"/>
            <a:ext cx="756047" cy="216694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16" name="任意多边形 166915"/>
          <p:cNvSpPr/>
          <p:nvPr/>
        </p:nvSpPr>
        <p:spPr>
          <a:xfrm>
            <a:off x="2609850" y="3462787"/>
            <a:ext cx="756047" cy="917972"/>
          </a:xfrm>
          <a:custGeom>
            <a:rect l="0" t="0" r="0" b="0"/>
            <a:pathLst>
              <a:path w="452" h="771">
                <a:moveTo>
                  <a:pt x="0" y="0"/>
                </a:moveTo>
                <a:lnTo>
                  <a:pt x="0" y="771"/>
                </a:lnTo>
                <a:lnTo>
                  <a:pt x="454" y="771"/>
                </a:lnTo>
                <a:lnTo>
                  <a:pt x="454" y="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66917" name="组合 166916"/>
          <p:cNvGrpSpPr/>
          <p:nvPr/>
        </p:nvGrpSpPr>
        <p:grpSpPr>
          <a:xfrm>
            <a:off x="1259681" y="2868666"/>
            <a:ext cx="1565672" cy="1512094"/>
            <a:chOff x="68" y="2115"/>
            <a:chExt cx="1315" cy="1270"/>
          </a:xfrm>
        </p:grpSpPr>
        <p:sp>
          <p:nvSpPr>
            <p:cNvPr id="166918" name="平行四边形 166917"/>
            <p:cNvSpPr/>
            <p:nvPr/>
          </p:nvSpPr>
          <p:spPr>
            <a:xfrm rot="5400000">
              <a:off x="1133" y="2318"/>
              <a:ext cx="272" cy="227"/>
            </a:xfrm>
            <a:prstGeom prst="parallelogram">
              <a:avLst>
                <a:gd name="adj" fmla="val 54985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19" name="任意多边形 166918"/>
            <p:cNvSpPr/>
            <p:nvPr/>
          </p:nvSpPr>
          <p:spPr>
            <a:xfrm>
              <a:off x="68" y="2115"/>
              <a:ext cx="1088" cy="1270"/>
            </a:xfrm>
            <a:custGeom>
              <a:rect l="0" t="0" r="0" b="0"/>
              <a:pathLst>
                <a:path w="1088" h="1361">
                  <a:moveTo>
                    <a:pt x="0" y="0"/>
                  </a:moveTo>
                  <a:lnTo>
                    <a:pt x="0" y="1361"/>
                  </a:lnTo>
                  <a:lnTo>
                    <a:pt x="1088" y="1361"/>
                  </a:lnTo>
                  <a:lnTo>
                    <a:pt x="1088" y="45"/>
                  </a:ln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20" name="直接连接符 166919"/>
            <p:cNvSpPr/>
            <p:nvPr/>
          </p:nvSpPr>
          <p:spPr>
            <a:xfrm flipH="1">
              <a:off x="1156" y="2305"/>
              <a:ext cx="0" cy="127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66921" name="矩形 166920"/>
          <p:cNvSpPr/>
          <p:nvPr/>
        </p:nvSpPr>
        <p:spPr>
          <a:xfrm>
            <a:off x="3473054" y="3246094"/>
            <a:ext cx="1295400" cy="113466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22" name="矩形 166921"/>
          <p:cNvSpPr/>
          <p:nvPr/>
        </p:nvSpPr>
        <p:spPr>
          <a:xfrm>
            <a:off x="4823222" y="3948562"/>
            <a:ext cx="756047" cy="432197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23" name="任意多边形 166922"/>
          <p:cNvSpPr/>
          <p:nvPr/>
        </p:nvSpPr>
        <p:spPr>
          <a:xfrm>
            <a:off x="4823222" y="3462787"/>
            <a:ext cx="756047" cy="917972"/>
          </a:xfrm>
          <a:custGeom>
            <a:rect l="0" t="0" r="0" b="0"/>
            <a:pathLst>
              <a:path w="452" h="771">
                <a:moveTo>
                  <a:pt x="0" y="0"/>
                </a:moveTo>
                <a:lnTo>
                  <a:pt x="0" y="771"/>
                </a:lnTo>
                <a:lnTo>
                  <a:pt x="454" y="771"/>
                </a:lnTo>
                <a:lnTo>
                  <a:pt x="454" y="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66924" name="组合 166923"/>
          <p:cNvGrpSpPr/>
          <p:nvPr/>
        </p:nvGrpSpPr>
        <p:grpSpPr>
          <a:xfrm>
            <a:off x="3473054" y="2868666"/>
            <a:ext cx="1565672" cy="1512094"/>
            <a:chOff x="68" y="2115"/>
            <a:chExt cx="1315" cy="1270"/>
          </a:xfrm>
        </p:grpSpPr>
        <p:sp>
          <p:nvSpPr>
            <p:cNvPr id="166925" name="平行四边形 166924"/>
            <p:cNvSpPr/>
            <p:nvPr/>
          </p:nvSpPr>
          <p:spPr>
            <a:xfrm rot="5400000">
              <a:off x="1133" y="2318"/>
              <a:ext cx="272" cy="227"/>
            </a:xfrm>
            <a:prstGeom prst="parallelogram">
              <a:avLst>
                <a:gd name="adj" fmla="val 54985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26" name="任意多边形 166925"/>
            <p:cNvSpPr/>
            <p:nvPr/>
          </p:nvSpPr>
          <p:spPr>
            <a:xfrm>
              <a:off x="68" y="2115"/>
              <a:ext cx="1088" cy="1270"/>
            </a:xfrm>
            <a:custGeom>
              <a:rect l="0" t="0" r="0" b="0"/>
              <a:pathLst>
                <a:path w="1088" h="1361">
                  <a:moveTo>
                    <a:pt x="0" y="0"/>
                  </a:moveTo>
                  <a:lnTo>
                    <a:pt x="0" y="1361"/>
                  </a:lnTo>
                  <a:lnTo>
                    <a:pt x="1088" y="1361"/>
                  </a:lnTo>
                  <a:lnTo>
                    <a:pt x="1088" y="45"/>
                  </a:ln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27" name="直接连接符 166926"/>
            <p:cNvSpPr/>
            <p:nvPr/>
          </p:nvSpPr>
          <p:spPr>
            <a:xfrm flipH="1">
              <a:off x="1156" y="2305"/>
              <a:ext cx="0" cy="127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166928" name="矩形 166927"/>
          <p:cNvSpPr/>
          <p:nvPr/>
        </p:nvSpPr>
        <p:spPr>
          <a:xfrm>
            <a:off x="5687616" y="3246094"/>
            <a:ext cx="1295400" cy="1134666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29" name="矩形 166928"/>
          <p:cNvSpPr/>
          <p:nvPr/>
        </p:nvSpPr>
        <p:spPr>
          <a:xfrm>
            <a:off x="7037785" y="3549703"/>
            <a:ext cx="756047" cy="831056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30" name="任意多边形 166929"/>
          <p:cNvSpPr/>
          <p:nvPr/>
        </p:nvSpPr>
        <p:spPr>
          <a:xfrm>
            <a:off x="7037785" y="3462787"/>
            <a:ext cx="756047" cy="917972"/>
          </a:xfrm>
          <a:custGeom>
            <a:rect l="0" t="0" r="0" b="0"/>
            <a:pathLst>
              <a:path w="452" h="771">
                <a:moveTo>
                  <a:pt x="0" y="0"/>
                </a:moveTo>
                <a:lnTo>
                  <a:pt x="0" y="771"/>
                </a:lnTo>
                <a:lnTo>
                  <a:pt x="454" y="771"/>
                </a:lnTo>
                <a:lnTo>
                  <a:pt x="454" y="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166931" name="组合 166930"/>
          <p:cNvGrpSpPr/>
          <p:nvPr/>
        </p:nvGrpSpPr>
        <p:grpSpPr>
          <a:xfrm>
            <a:off x="5687616" y="2868666"/>
            <a:ext cx="1565672" cy="1512094"/>
            <a:chOff x="68" y="2115"/>
            <a:chExt cx="1315" cy="1270"/>
          </a:xfrm>
        </p:grpSpPr>
        <p:sp>
          <p:nvSpPr>
            <p:cNvPr id="166932" name="平行四边形 166931"/>
            <p:cNvSpPr/>
            <p:nvPr/>
          </p:nvSpPr>
          <p:spPr>
            <a:xfrm rot="5400000">
              <a:off x="1133" y="2318"/>
              <a:ext cx="272" cy="227"/>
            </a:xfrm>
            <a:prstGeom prst="parallelogram">
              <a:avLst>
                <a:gd name="adj" fmla="val 54985"/>
              </a:avLst>
            </a:prstGeom>
            <a:noFill/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33" name="任意多边形 166932"/>
            <p:cNvSpPr/>
            <p:nvPr/>
          </p:nvSpPr>
          <p:spPr>
            <a:xfrm>
              <a:off x="68" y="2115"/>
              <a:ext cx="1088" cy="1270"/>
            </a:xfrm>
            <a:custGeom>
              <a:rect l="0" t="0" r="0" b="0"/>
              <a:pathLst>
                <a:path w="1088" h="1361">
                  <a:moveTo>
                    <a:pt x="0" y="0"/>
                  </a:moveTo>
                  <a:lnTo>
                    <a:pt x="0" y="1361"/>
                  </a:lnTo>
                  <a:lnTo>
                    <a:pt x="1088" y="1361"/>
                  </a:lnTo>
                  <a:lnTo>
                    <a:pt x="1088" y="45"/>
                  </a:lnTo>
                </a:path>
              </a:pathLst>
            </a:custGeom>
            <a:noFill/>
            <a:ln w="28575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66934" name="直接连接符 166933"/>
            <p:cNvSpPr/>
            <p:nvPr/>
          </p:nvSpPr>
          <p:spPr>
            <a:xfrm flipH="1">
              <a:off x="1156" y="2305"/>
              <a:ext cx="0" cy="127"/>
            </a:xfrm>
            <a:prstGeom prst="line">
              <a:avLst/>
            </a:prstGeom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166935" name="组合 166934"/>
          <p:cNvGrpSpPr/>
          <p:nvPr/>
        </p:nvGrpSpPr>
        <p:grpSpPr>
          <a:xfrm>
            <a:off x="1529954" y="858891"/>
            <a:ext cx="756047" cy="2603897"/>
            <a:chOff x="295" y="427"/>
            <a:chExt cx="635" cy="2187"/>
          </a:xfrm>
        </p:grpSpPr>
        <p:sp>
          <p:nvSpPr>
            <p:cNvPr id="166936" name="矩形 166935"/>
            <p:cNvSpPr/>
            <p:nvPr/>
          </p:nvSpPr>
          <p:spPr>
            <a:xfrm>
              <a:off x="295" y="1979"/>
              <a:ext cx="635" cy="635"/>
            </a:xfrm>
            <a:prstGeom prst="rect">
              <a:avLst/>
            </a:prstGeom>
            <a:solidFill>
              <a:srgbClr val="CC9900"/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66937" name="组合 166936"/>
            <p:cNvGrpSpPr/>
            <p:nvPr/>
          </p:nvGrpSpPr>
          <p:grpSpPr>
            <a:xfrm>
              <a:off x="493" y="427"/>
              <a:ext cx="190" cy="1587"/>
              <a:chOff x="493" y="427"/>
              <a:chExt cx="190" cy="1587"/>
            </a:xfrm>
          </p:grpSpPr>
          <p:sp>
            <p:nvSpPr>
              <p:cNvPr id="166938" name="矩形 166937"/>
              <p:cNvSpPr/>
              <p:nvPr/>
            </p:nvSpPr>
            <p:spPr>
              <a:xfrm>
                <a:off x="493" y="574"/>
                <a:ext cx="190" cy="816"/>
              </a:xfrm>
              <a:prstGeom prst="rect">
                <a:avLst/>
              </a:prstGeom>
              <a:gradFill rotWithShape="0">
                <a:gsLst>
                  <a:gs pos="0">
                    <a:srgbClr val="B2B2B2">
                      <a:gamma/>
                      <a:tint val="48235"/>
                      <a:invGamma/>
                    </a:srgbClr>
                  </a:gs>
                  <a:gs pos="100000">
                    <a:srgbClr val="B2B2B2"/>
                  </a:gs>
                </a:gsLst>
                <a:lin ang="18900000" scaled="1"/>
              </a:gra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39" name="任意多边形 166938"/>
              <p:cNvSpPr/>
              <p:nvPr/>
            </p:nvSpPr>
            <p:spPr>
              <a:xfrm>
                <a:off x="513" y="427"/>
                <a:ext cx="144" cy="144"/>
              </a:xfrm>
              <a:custGeom>
                <a:gdLst>
                  <a:gd name="txL" fmla="*/ 3163 w 21600"/>
                  <a:gd name="txT" fmla="*/ 3163 h 21600"/>
                  <a:gd name="txR" fmla="*/ 18437 w 21600"/>
                  <a:gd name="txB" fmla="*/ 18437 h 21600"/>
                </a:gdLst>
                <a:cxnLst>
                  <a:cxn ang="270">
                    <a:pos x="10800" y="0"/>
                  </a:cxn>
                  <a:cxn ang="270">
                    <a:pos x="3163" y="3163"/>
                  </a:cxn>
                  <a:cxn ang="180">
                    <a:pos x="0" y="10800"/>
                  </a:cxn>
                  <a:cxn ang="90">
                    <a:pos x="3163" y="18437"/>
                  </a:cxn>
                  <a:cxn ang="90">
                    <a:pos x="10800" y="21600"/>
                  </a:cxn>
                  <a:cxn ang="90">
                    <a:pos x="18437" y="18437"/>
                  </a:cxn>
                  <a:cxn ang="0">
                    <a:pos x="21600" y="10800"/>
                  </a:cxn>
                  <a:cxn ang="270">
                    <a:pos x="18437" y="3163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arcTo wR="10800" hR="10800" stAng="10800000" swAng="5400000"/>
                    <a:arcTo wR="10800" hR="10800" stAng="-5400000" swAng="5400000"/>
                    <a:arcTo wR="10800" hR="10800" stAng="0" swAng="5400000"/>
                    <a:arcTo wR="10800" hR="10800" stAng="5400000" swAng="5400000"/>
                    <a:close/>
                    <a:moveTo>
                      <a:pt x="5400" y="10800"/>
                    </a:moveTo>
                    <a:arcTo wR="5400" hR="5400" stAng="10800000" swAng="-5400000"/>
                    <a:arcTo wR="5400" hR="5400" stAng="5400000" swAng="-5400000"/>
                    <a:arcTo wR="5400" hR="5400" stAng="0" swAng="-5400000"/>
                    <a:arcTo wR="5400" hR="5400" stAng="-5400000" swAng="-5400000"/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40" name="任意多边形 166939"/>
              <p:cNvSpPr/>
              <p:nvPr/>
            </p:nvSpPr>
            <p:spPr>
              <a:xfrm>
                <a:off x="539" y="1774"/>
                <a:ext cx="136" cy="240"/>
              </a:xfrm>
              <a:custGeom>
                <a:rect l="0" t="0" r="0" b="0"/>
                <a:pathLst>
                  <a:path w="496" h="728">
                    <a:moveTo>
                      <a:pt x="184" y="0"/>
                    </a:moveTo>
                    <a:cubicBezTo>
                      <a:pt x="176" y="0"/>
                      <a:pt x="208" y="88"/>
                      <a:pt x="184" y="144"/>
                    </a:cubicBezTo>
                    <a:cubicBezTo>
                      <a:pt x="160" y="200"/>
                      <a:pt x="64" y="256"/>
                      <a:pt x="40" y="336"/>
                    </a:cubicBezTo>
                    <a:cubicBezTo>
                      <a:pt x="16" y="416"/>
                      <a:pt x="0" y="560"/>
                      <a:pt x="40" y="624"/>
                    </a:cubicBezTo>
                    <a:cubicBezTo>
                      <a:pt x="80" y="688"/>
                      <a:pt x="208" y="728"/>
                      <a:pt x="280" y="720"/>
                    </a:cubicBezTo>
                    <a:cubicBezTo>
                      <a:pt x="352" y="712"/>
                      <a:pt x="448" y="632"/>
                      <a:pt x="472" y="576"/>
                    </a:cubicBezTo>
                    <a:cubicBezTo>
                      <a:pt x="496" y="520"/>
                      <a:pt x="432" y="400"/>
                      <a:pt x="424" y="384"/>
                    </a:cubicBezTo>
                    <a:cubicBezTo>
                      <a:pt x="416" y="368"/>
                      <a:pt x="424" y="448"/>
                      <a:pt x="424" y="480"/>
                    </a:cubicBezTo>
                    <a:cubicBezTo>
                      <a:pt x="424" y="512"/>
                      <a:pt x="448" y="544"/>
                      <a:pt x="424" y="576"/>
                    </a:cubicBezTo>
                    <a:cubicBezTo>
                      <a:pt x="400" y="608"/>
                      <a:pt x="328" y="664"/>
                      <a:pt x="280" y="672"/>
                    </a:cubicBezTo>
                    <a:cubicBezTo>
                      <a:pt x="232" y="680"/>
                      <a:pt x="176" y="656"/>
                      <a:pt x="136" y="624"/>
                    </a:cubicBezTo>
                    <a:cubicBezTo>
                      <a:pt x="96" y="592"/>
                      <a:pt x="48" y="520"/>
                      <a:pt x="40" y="480"/>
                    </a:cubicBezTo>
                    <a:cubicBezTo>
                      <a:pt x="32" y="440"/>
                      <a:pt x="56" y="440"/>
                      <a:pt x="88" y="384"/>
                    </a:cubicBezTo>
                    <a:cubicBezTo>
                      <a:pt x="120" y="328"/>
                      <a:pt x="208" y="208"/>
                      <a:pt x="232" y="144"/>
                    </a:cubicBezTo>
                    <a:cubicBezTo>
                      <a:pt x="256" y="80"/>
                      <a:pt x="192" y="0"/>
                      <a:pt x="184" y="0"/>
                    </a:cubicBezTo>
                    <a:close/>
                  </a:path>
                </a:pathLst>
              </a:custGeom>
              <a:solidFill>
                <a:srgbClr val="B2B2B2">
                  <a:alpha val="100000"/>
                </a:srgbClr>
              </a:solidFill>
              <a:ln w="1905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41" name="矩形 166940"/>
              <p:cNvSpPr/>
              <p:nvPr/>
            </p:nvSpPr>
            <p:spPr>
              <a:xfrm>
                <a:off x="512" y="1390"/>
                <a:ext cx="145" cy="363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42" name="直接连接符 166941"/>
              <p:cNvSpPr/>
              <p:nvPr/>
            </p:nvSpPr>
            <p:spPr>
              <a:xfrm>
                <a:off x="512" y="1434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43" name="直接连接符 166942"/>
              <p:cNvSpPr/>
              <p:nvPr/>
            </p:nvSpPr>
            <p:spPr>
              <a:xfrm>
                <a:off x="512" y="1488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44" name="直接连接符 166943"/>
              <p:cNvSpPr/>
              <p:nvPr/>
            </p:nvSpPr>
            <p:spPr>
              <a:xfrm>
                <a:off x="512" y="1542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45" name="直接连接符 166944"/>
              <p:cNvSpPr/>
              <p:nvPr/>
            </p:nvSpPr>
            <p:spPr>
              <a:xfrm>
                <a:off x="521" y="1597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46" name="直接连接符 166945"/>
              <p:cNvSpPr/>
              <p:nvPr/>
            </p:nvSpPr>
            <p:spPr>
              <a:xfrm>
                <a:off x="512" y="1652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47" name="直接连接符 166946"/>
              <p:cNvSpPr/>
              <p:nvPr/>
            </p:nvSpPr>
            <p:spPr>
              <a:xfrm>
                <a:off x="513" y="1706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66948" name="组合 166947"/>
          <p:cNvGrpSpPr/>
          <p:nvPr/>
        </p:nvGrpSpPr>
        <p:grpSpPr>
          <a:xfrm>
            <a:off x="3743325" y="1137497"/>
            <a:ext cx="756047" cy="2519363"/>
            <a:chOff x="2154" y="634"/>
            <a:chExt cx="635" cy="2116"/>
          </a:xfrm>
        </p:grpSpPr>
        <p:sp>
          <p:nvSpPr>
            <p:cNvPr id="166949" name="矩形 166948"/>
            <p:cNvSpPr/>
            <p:nvPr/>
          </p:nvSpPr>
          <p:spPr>
            <a:xfrm>
              <a:off x="2154" y="2115"/>
              <a:ext cx="635" cy="635"/>
            </a:xfrm>
            <a:prstGeom prst="rect">
              <a:avLst/>
            </a:prstGeom>
            <a:solidFill>
              <a:srgbClr val="CC9900"/>
            </a:solidFill>
            <a:ln w="127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66950" name="组合 166949"/>
            <p:cNvGrpSpPr/>
            <p:nvPr/>
          </p:nvGrpSpPr>
          <p:grpSpPr>
            <a:xfrm>
              <a:off x="2381" y="634"/>
              <a:ext cx="190" cy="1515"/>
              <a:chOff x="2381" y="634"/>
              <a:chExt cx="190" cy="1515"/>
            </a:xfrm>
          </p:grpSpPr>
          <p:sp>
            <p:nvSpPr>
              <p:cNvPr id="166951" name="任意多边形 166950"/>
              <p:cNvSpPr/>
              <p:nvPr/>
            </p:nvSpPr>
            <p:spPr>
              <a:xfrm>
                <a:off x="2401" y="634"/>
                <a:ext cx="144" cy="144"/>
              </a:xfrm>
              <a:custGeom>
                <a:gdLst>
                  <a:gd name="txL" fmla="*/ 3163 w 21600"/>
                  <a:gd name="txT" fmla="*/ 3163 h 21600"/>
                  <a:gd name="txR" fmla="*/ 18437 w 21600"/>
                  <a:gd name="txB" fmla="*/ 18437 h 21600"/>
                </a:gdLst>
                <a:cxnLst>
                  <a:cxn ang="270">
                    <a:pos x="10800" y="0"/>
                  </a:cxn>
                  <a:cxn ang="270">
                    <a:pos x="3163" y="3163"/>
                  </a:cxn>
                  <a:cxn ang="180">
                    <a:pos x="0" y="10800"/>
                  </a:cxn>
                  <a:cxn ang="90">
                    <a:pos x="3163" y="18437"/>
                  </a:cxn>
                  <a:cxn ang="90">
                    <a:pos x="10800" y="21600"/>
                  </a:cxn>
                  <a:cxn ang="90">
                    <a:pos x="18437" y="18437"/>
                  </a:cxn>
                  <a:cxn ang="0">
                    <a:pos x="21600" y="10800"/>
                  </a:cxn>
                  <a:cxn ang="270">
                    <a:pos x="18437" y="3163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arcTo wR="10800" hR="10800" stAng="10800000" swAng="5400000"/>
                    <a:arcTo wR="10800" hR="10800" stAng="-5400000" swAng="5400000"/>
                    <a:arcTo wR="10800" hR="10800" stAng="0" swAng="5400000"/>
                    <a:arcTo wR="10800" hR="10800" stAng="5400000" swAng="5400000"/>
                    <a:close/>
                    <a:moveTo>
                      <a:pt x="5400" y="10800"/>
                    </a:moveTo>
                    <a:arcTo wR="5400" hR="5400" stAng="10800000" swAng="-5400000"/>
                    <a:arcTo wR="5400" hR="5400" stAng="5400000" swAng="-5400000"/>
                    <a:arcTo wR="5400" hR="5400" stAng="0" swAng="-5400000"/>
                    <a:arcTo wR="5400" hR="5400" stAng="-5400000" swAng="-5400000"/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52" name="任意多边形 166951"/>
              <p:cNvSpPr/>
              <p:nvPr/>
            </p:nvSpPr>
            <p:spPr>
              <a:xfrm>
                <a:off x="2427" y="1909"/>
                <a:ext cx="136" cy="240"/>
              </a:xfrm>
              <a:custGeom>
                <a:rect l="0" t="0" r="0" b="0"/>
                <a:pathLst>
                  <a:path w="496" h="728">
                    <a:moveTo>
                      <a:pt x="184" y="0"/>
                    </a:moveTo>
                    <a:cubicBezTo>
                      <a:pt x="176" y="0"/>
                      <a:pt x="208" y="88"/>
                      <a:pt x="184" y="144"/>
                    </a:cubicBezTo>
                    <a:cubicBezTo>
                      <a:pt x="160" y="200"/>
                      <a:pt x="64" y="256"/>
                      <a:pt x="40" y="336"/>
                    </a:cubicBezTo>
                    <a:cubicBezTo>
                      <a:pt x="16" y="416"/>
                      <a:pt x="0" y="560"/>
                      <a:pt x="40" y="624"/>
                    </a:cubicBezTo>
                    <a:cubicBezTo>
                      <a:pt x="80" y="688"/>
                      <a:pt x="208" y="728"/>
                      <a:pt x="280" y="720"/>
                    </a:cubicBezTo>
                    <a:cubicBezTo>
                      <a:pt x="352" y="712"/>
                      <a:pt x="448" y="632"/>
                      <a:pt x="472" y="576"/>
                    </a:cubicBezTo>
                    <a:cubicBezTo>
                      <a:pt x="496" y="520"/>
                      <a:pt x="432" y="400"/>
                      <a:pt x="424" y="384"/>
                    </a:cubicBezTo>
                    <a:cubicBezTo>
                      <a:pt x="416" y="368"/>
                      <a:pt x="424" y="448"/>
                      <a:pt x="424" y="480"/>
                    </a:cubicBezTo>
                    <a:cubicBezTo>
                      <a:pt x="424" y="512"/>
                      <a:pt x="448" y="544"/>
                      <a:pt x="424" y="576"/>
                    </a:cubicBezTo>
                    <a:cubicBezTo>
                      <a:pt x="400" y="608"/>
                      <a:pt x="328" y="664"/>
                      <a:pt x="280" y="672"/>
                    </a:cubicBezTo>
                    <a:cubicBezTo>
                      <a:pt x="232" y="680"/>
                      <a:pt x="176" y="656"/>
                      <a:pt x="136" y="624"/>
                    </a:cubicBezTo>
                    <a:cubicBezTo>
                      <a:pt x="96" y="592"/>
                      <a:pt x="48" y="520"/>
                      <a:pt x="40" y="480"/>
                    </a:cubicBezTo>
                    <a:cubicBezTo>
                      <a:pt x="32" y="440"/>
                      <a:pt x="56" y="440"/>
                      <a:pt x="88" y="384"/>
                    </a:cubicBezTo>
                    <a:cubicBezTo>
                      <a:pt x="120" y="328"/>
                      <a:pt x="208" y="208"/>
                      <a:pt x="232" y="144"/>
                    </a:cubicBezTo>
                    <a:cubicBezTo>
                      <a:pt x="256" y="80"/>
                      <a:pt x="192" y="0"/>
                      <a:pt x="184" y="0"/>
                    </a:cubicBezTo>
                    <a:close/>
                  </a:path>
                </a:pathLst>
              </a:custGeom>
              <a:solidFill>
                <a:srgbClr val="B2B2B2">
                  <a:alpha val="100000"/>
                </a:srgbClr>
              </a:solidFill>
              <a:ln w="1905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53" name="矩形 166952"/>
              <p:cNvSpPr/>
              <p:nvPr/>
            </p:nvSpPr>
            <p:spPr>
              <a:xfrm>
                <a:off x="2400" y="1525"/>
                <a:ext cx="145" cy="363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54" name="直接连接符 166953"/>
              <p:cNvSpPr/>
              <p:nvPr/>
            </p:nvSpPr>
            <p:spPr>
              <a:xfrm>
                <a:off x="2400" y="1569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55" name="直接连接符 166954"/>
              <p:cNvSpPr/>
              <p:nvPr/>
            </p:nvSpPr>
            <p:spPr>
              <a:xfrm>
                <a:off x="2400" y="1623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56" name="直接连接符 166955"/>
              <p:cNvSpPr/>
              <p:nvPr/>
            </p:nvSpPr>
            <p:spPr>
              <a:xfrm>
                <a:off x="2400" y="1677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57" name="直接连接符 166956"/>
              <p:cNvSpPr/>
              <p:nvPr/>
            </p:nvSpPr>
            <p:spPr>
              <a:xfrm>
                <a:off x="2409" y="1732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58" name="直接连接符 166957"/>
              <p:cNvSpPr/>
              <p:nvPr/>
            </p:nvSpPr>
            <p:spPr>
              <a:xfrm>
                <a:off x="2400" y="1787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59" name="直接连接符 166958"/>
              <p:cNvSpPr/>
              <p:nvPr/>
            </p:nvSpPr>
            <p:spPr>
              <a:xfrm>
                <a:off x="2401" y="1841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60" name="矩形 166959"/>
              <p:cNvSpPr/>
              <p:nvPr/>
            </p:nvSpPr>
            <p:spPr>
              <a:xfrm>
                <a:off x="2381" y="781"/>
                <a:ext cx="190" cy="816"/>
              </a:xfrm>
              <a:prstGeom prst="rect">
                <a:avLst/>
              </a:prstGeom>
              <a:gradFill rotWithShape="0">
                <a:gsLst>
                  <a:gs pos="0">
                    <a:srgbClr val="B2B2B2">
                      <a:gamma/>
                      <a:tint val="48235"/>
                      <a:invGamma/>
                    </a:srgbClr>
                  </a:gs>
                  <a:gs pos="100000">
                    <a:srgbClr val="B2B2B2"/>
                  </a:gs>
                </a:gsLst>
                <a:lin ang="18900000" scaled="1"/>
              </a:gra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grpSp>
        <p:nvGrpSpPr>
          <p:cNvPr id="166961" name="组合 166960"/>
          <p:cNvGrpSpPr/>
          <p:nvPr/>
        </p:nvGrpSpPr>
        <p:grpSpPr>
          <a:xfrm>
            <a:off x="5957888" y="1756622"/>
            <a:ext cx="756047" cy="2387203"/>
            <a:chOff x="4014" y="881"/>
            <a:chExt cx="635" cy="2005"/>
          </a:xfrm>
        </p:grpSpPr>
        <p:sp>
          <p:nvSpPr>
            <p:cNvPr id="166962" name="矩形 166961"/>
            <p:cNvSpPr/>
            <p:nvPr/>
          </p:nvSpPr>
          <p:spPr>
            <a:xfrm>
              <a:off x="4014" y="2251"/>
              <a:ext cx="635" cy="635"/>
            </a:xfrm>
            <a:prstGeom prst="rect">
              <a:avLst/>
            </a:prstGeom>
            <a:solidFill>
              <a:srgbClr val="CC9900"/>
            </a:soli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166963" name="组合 166962"/>
            <p:cNvGrpSpPr/>
            <p:nvPr/>
          </p:nvGrpSpPr>
          <p:grpSpPr>
            <a:xfrm>
              <a:off x="4213" y="881"/>
              <a:ext cx="190" cy="1404"/>
              <a:chOff x="4195" y="881"/>
              <a:chExt cx="190" cy="1404"/>
            </a:xfrm>
          </p:grpSpPr>
          <p:sp>
            <p:nvSpPr>
              <p:cNvPr id="166964" name="任意多边形 166963"/>
              <p:cNvSpPr/>
              <p:nvPr/>
            </p:nvSpPr>
            <p:spPr>
              <a:xfrm>
                <a:off x="4214" y="881"/>
                <a:ext cx="144" cy="144"/>
              </a:xfrm>
              <a:custGeom>
                <a:gdLst>
                  <a:gd name="txL" fmla="*/ 3163 w 21600"/>
                  <a:gd name="txT" fmla="*/ 3163 h 21600"/>
                  <a:gd name="txR" fmla="*/ 18437 w 21600"/>
                  <a:gd name="txB" fmla="*/ 18437 h 21600"/>
                </a:gdLst>
                <a:cxnLst>
                  <a:cxn ang="270">
                    <a:pos x="10800" y="0"/>
                  </a:cxn>
                  <a:cxn ang="270">
                    <a:pos x="3163" y="3163"/>
                  </a:cxn>
                  <a:cxn ang="180">
                    <a:pos x="0" y="10800"/>
                  </a:cxn>
                  <a:cxn ang="90">
                    <a:pos x="3163" y="18437"/>
                  </a:cxn>
                  <a:cxn ang="90">
                    <a:pos x="10800" y="21600"/>
                  </a:cxn>
                  <a:cxn ang="90">
                    <a:pos x="18437" y="18437"/>
                  </a:cxn>
                  <a:cxn ang="0">
                    <a:pos x="21600" y="10800"/>
                  </a:cxn>
                  <a:cxn ang="270">
                    <a:pos x="18437" y="3163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arcTo wR="10800" hR="10800" stAng="10800000" swAng="5400000"/>
                    <a:arcTo wR="10800" hR="10800" stAng="-5400000" swAng="5400000"/>
                    <a:arcTo wR="10800" hR="10800" stAng="0" swAng="5400000"/>
                    <a:arcTo wR="10800" hR="10800" stAng="5400000" swAng="5400000"/>
                    <a:close/>
                    <a:moveTo>
                      <a:pt x="5400" y="10800"/>
                    </a:moveTo>
                    <a:arcTo wR="5400" hR="5400" stAng="10800000" swAng="-5400000"/>
                    <a:arcTo wR="5400" hR="5400" stAng="5400000" swAng="-5400000"/>
                    <a:arcTo wR="5400" hR="5400" stAng="0" swAng="-5400000"/>
                    <a:arcTo wR="5400" hR="5400" stAng="-5400000" swAng="-5400000"/>
                    <a:close/>
                  </a:path>
                </a:pathLst>
              </a:custGeom>
              <a:solidFill>
                <a:schemeClr val="bg2"/>
              </a:solidFill>
              <a:ln w="190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65" name="任意多边形 166964"/>
              <p:cNvSpPr/>
              <p:nvPr/>
            </p:nvSpPr>
            <p:spPr>
              <a:xfrm>
                <a:off x="4241" y="2045"/>
                <a:ext cx="136" cy="240"/>
              </a:xfrm>
              <a:custGeom>
                <a:rect l="0" t="0" r="0" b="0"/>
                <a:pathLst>
                  <a:path w="496" h="728">
                    <a:moveTo>
                      <a:pt x="184" y="0"/>
                    </a:moveTo>
                    <a:cubicBezTo>
                      <a:pt x="176" y="0"/>
                      <a:pt x="208" y="88"/>
                      <a:pt x="184" y="144"/>
                    </a:cubicBezTo>
                    <a:cubicBezTo>
                      <a:pt x="160" y="200"/>
                      <a:pt x="64" y="256"/>
                      <a:pt x="40" y="336"/>
                    </a:cubicBezTo>
                    <a:cubicBezTo>
                      <a:pt x="16" y="416"/>
                      <a:pt x="0" y="560"/>
                      <a:pt x="40" y="624"/>
                    </a:cubicBezTo>
                    <a:cubicBezTo>
                      <a:pt x="80" y="688"/>
                      <a:pt x="208" y="728"/>
                      <a:pt x="280" y="720"/>
                    </a:cubicBezTo>
                    <a:cubicBezTo>
                      <a:pt x="352" y="712"/>
                      <a:pt x="448" y="632"/>
                      <a:pt x="472" y="576"/>
                    </a:cubicBezTo>
                    <a:cubicBezTo>
                      <a:pt x="496" y="520"/>
                      <a:pt x="432" y="400"/>
                      <a:pt x="424" y="384"/>
                    </a:cubicBezTo>
                    <a:cubicBezTo>
                      <a:pt x="416" y="368"/>
                      <a:pt x="424" y="448"/>
                      <a:pt x="424" y="480"/>
                    </a:cubicBezTo>
                    <a:cubicBezTo>
                      <a:pt x="424" y="512"/>
                      <a:pt x="448" y="544"/>
                      <a:pt x="424" y="576"/>
                    </a:cubicBezTo>
                    <a:cubicBezTo>
                      <a:pt x="400" y="608"/>
                      <a:pt x="328" y="664"/>
                      <a:pt x="280" y="672"/>
                    </a:cubicBezTo>
                    <a:cubicBezTo>
                      <a:pt x="232" y="680"/>
                      <a:pt x="176" y="656"/>
                      <a:pt x="136" y="624"/>
                    </a:cubicBezTo>
                    <a:cubicBezTo>
                      <a:pt x="96" y="592"/>
                      <a:pt x="48" y="520"/>
                      <a:pt x="40" y="480"/>
                    </a:cubicBezTo>
                    <a:cubicBezTo>
                      <a:pt x="32" y="440"/>
                      <a:pt x="56" y="440"/>
                      <a:pt x="88" y="384"/>
                    </a:cubicBezTo>
                    <a:cubicBezTo>
                      <a:pt x="120" y="328"/>
                      <a:pt x="208" y="208"/>
                      <a:pt x="232" y="144"/>
                    </a:cubicBezTo>
                    <a:cubicBezTo>
                      <a:pt x="256" y="80"/>
                      <a:pt x="192" y="0"/>
                      <a:pt x="184" y="0"/>
                    </a:cubicBezTo>
                    <a:close/>
                  </a:path>
                </a:pathLst>
              </a:custGeom>
              <a:solidFill>
                <a:srgbClr val="B2B2B2">
                  <a:alpha val="100000"/>
                </a:srgbClr>
              </a:solidFill>
              <a:ln w="19050" cap="flat" cmpd="sng">
                <a:solidFill>
                  <a:schemeClr val="bg2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66" name="矩形 166965"/>
              <p:cNvSpPr/>
              <p:nvPr/>
            </p:nvSpPr>
            <p:spPr>
              <a:xfrm>
                <a:off x="4214" y="1661"/>
                <a:ext cx="145" cy="363"/>
              </a:xfrm>
              <a:prstGeom prst="rect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66967" name="直接连接符 166966"/>
              <p:cNvSpPr/>
              <p:nvPr/>
            </p:nvSpPr>
            <p:spPr>
              <a:xfrm>
                <a:off x="4214" y="1705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68" name="直接连接符 166967"/>
              <p:cNvSpPr/>
              <p:nvPr/>
            </p:nvSpPr>
            <p:spPr>
              <a:xfrm>
                <a:off x="4214" y="1759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69" name="直接连接符 166968"/>
              <p:cNvSpPr/>
              <p:nvPr/>
            </p:nvSpPr>
            <p:spPr>
              <a:xfrm>
                <a:off x="4214" y="1813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70" name="直接连接符 166969"/>
              <p:cNvSpPr/>
              <p:nvPr/>
            </p:nvSpPr>
            <p:spPr>
              <a:xfrm>
                <a:off x="4223" y="1868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71" name="直接连接符 166970"/>
              <p:cNvSpPr/>
              <p:nvPr/>
            </p:nvSpPr>
            <p:spPr>
              <a:xfrm>
                <a:off x="4214" y="1923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72" name="直接连接符 166971"/>
              <p:cNvSpPr/>
              <p:nvPr/>
            </p:nvSpPr>
            <p:spPr>
              <a:xfrm>
                <a:off x="4215" y="1977"/>
                <a:ext cx="136" cy="0"/>
              </a:xfrm>
              <a:prstGeom prst="line">
                <a:avLst/>
              </a:prstGeom>
              <a:ln w="571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6973" name="矩形 166972"/>
              <p:cNvSpPr/>
              <p:nvPr/>
            </p:nvSpPr>
            <p:spPr>
              <a:xfrm>
                <a:off x="4195" y="1026"/>
                <a:ext cx="190" cy="816"/>
              </a:xfrm>
              <a:prstGeom prst="rect">
                <a:avLst/>
              </a:prstGeom>
              <a:gradFill rotWithShape="0">
                <a:gsLst>
                  <a:gs pos="0">
                    <a:srgbClr val="B2B2B2">
                      <a:gamma/>
                      <a:tint val="48235"/>
                      <a:invGamma/>
                    </a:srgbClr>
                  </a:gs>
                  <a:gs pos="100000">
                    <a:srgbClr val="B2B2B2"/>
                  </a:gs>
                </a:gsLst>
                <a:lin ang="18900000" scaled="1"/>
              </a:gradFill>
              <a:ln w="19050" cap="flat" cmpd="sng">
                <a:solidFill>
                  <a:schemeClr val="bg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166974" name="矩形 166973"/>
          <p:cNvSpPr/>
          <p:nvPr/>
        </p:nvSpPr>
        <p:spPr>
          <a:xfrm>
            <a:off x="1530668" y="3246094"/>
            <a:ext cx="755333" cy="215741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75" name="矩形 166974"/>
          <p:cNvSpPr/>
          <p:nvPr/>
        </p:nvSpPr>
        <p:spPr>
          <a:xfrm>
            <a:off x="3743325" y="3268954"/>
            <a:ext cx="756761" cy="388144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76" name="矩形 166975"/>
          <p:cNvSpPr/>
          <p:nvPr/>
        </p:nvSpPr>
        <p:spPr>
          <a:xfrm>
            <a:off x="5957888" y="3394207"/>
            <a:ext cx="756285" cy="74342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78" name="矩形 166977"/>
          <p:cNvSpPr/>
          <p:nvPr/>
        </p:nvSpPr>
        <p:spPr>
          <a:xfrm>
            <a:off x="0" y="4452262"/>
            <a:ext cx="901036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Times New Roman" panose="02020603050405020304" charset="0"/>
              </a:rPr>
              <a:t>结论：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物体浸入部分越多，排开的水的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体积越大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，所受浮力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越大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。</a:t>
            </a:r>
            <a:r>
              <a:rPr lang="zh-CN" altLang="en-US" sz="2400" b="1" u="sng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 </a:t>
            </a:r>
            <a:r>
              <a:rPr lang="zh-CN" altLang="en-US" sz="2400" b="1">
                <a:effectLst>
                  <a:outerShdw blurRad="38100" dist="38100" dir="2700000">
                    <a:srgbClr val="FFFFFF"/>
                  </a:outerShdw>
                </a:effectLst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 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166979" name="文本框 166978"/>
          <p:cNvSpPr txBox="1"/>
          <p:nvPr/>
        </p:nvSpPr>
        <p:spPr>
          <a:xfrm>
            <a:off x="7006829" y="3765206"/>
            <a:ext cx="944165" cy="64516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zh-CN" altLang="en-US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物体排开的水</a:t>
            </a:r>
          </a:p>
        </p:txBody>
      </p:sp>
      <p:sp>
        <p:nvSpPr>
          <p:cNvPr id="166980" name="文本框 166979"/>
          <p:cNvSpPr txBox="1"/>
          <p:nvPr/>
        </p:nvSpPr>
        <p:spPr>
          <a:xfrm>
            <a:off x="5878116" y="4480772"/>
            <a:ext cx="309880" cy="460375"/>
          </a:xfrm>
          <a:prstGeom prst="rect">
            <a:avLst/>
          </a:prstGeom>
          <a:noFill/>
          <a:ln w="28575">
            <a:noFill/>
          </a:ln>
        </p:spPr>
        <p:txBody>
          <a:bodyPr wrap="none" anchor="t">
            <a:spAutoFit/>
          </a:bodyPr>
          <a:lstStyle/>
          <a:p>
            <a:endParaRPr sz="2400">
              <a:effectLst>
                <a:outerShdw blurRad="38100" dist="38100" dir="2700000">
                  <a:srgbClr val="FFFFFF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6985" name="任意多边形 166984"/>
          <p:cNvSpPr/>
          <p:nvPr/>
        </p:nvSpPr>
        <p:spPr>
          <a:xfrm>
            <a:off x="2527697" y="3209185"/>
            <a:ext cx="739378" cy="1160859"/>
          </a:xfrm>
          <a:custGeom>
            <a:rect l="0" t="0" r="0" b="0"/>
            <a:pathLst>
              <a:path w="621" h="975">
                <a:moveTo>
                  <a:pt x="23" y="38"/>
                </a:moveTo>
                <a:cubicBezTo>
                  <a:pt x="46" y="61"/>
                  <a:pt x="204" y="144"/>
                  <a:pt x="250" y="174"/>
                </a:cubicBezTo>
                <a:cubicBezTo>
                  <a:pt x="296" y="204"/>
                  <a:pt x="273" y="175"/>
                  <a:pt x="296" y="220"/>
                </a:cubicBezTo>
                <a:cubicBezTo>
                  <a:pt x="319" y="265"/>
                  <a:pt x="348" y="334"/>
                  <a:pt x="386" y="447"/>
                </a:cubicBezTo>
                <a:cubicBezTo>
                  <a:pt x="424" y="560"/>
                  <a:pt x="484" y="825"/>
                  <a:pt x="522" y="900"/>
                </a:cubicBezTo>
                <a:cubicBezTo>
                  <a:pt x="560" y="975"/>
                  <a:pt x="605" y="938"/>
                  <a:pt x="613" y="900"/>
                </a:cubicBezTo>
                <a:cubicBezTo>
                  <a:pt x="621" y="862"/>
                  <a:pt x="598" y="779"/>
                  <a:pt x="568" y="673"/>
                </a:cubicBezTo>
                <a:cubicBezTo>
                  <a:pt x="538" y="567"/>
                  <a:pt x="508" y="371"/>
                  <a:pt x="432" y="265"/>
                </a:cubicBezTo>
                <a:cubicBezTo>
                  <a:pt x="356" y="159"/>
                  <a:pt x="182" y="76"/>
                  <a:pt x="114" y="38"/>
                </a:cubicBezTo>
                <a:cubicBezTo>
                  <a:pt x="46" y="0"/>
                  <a:pt x="0" y="15"/>
                  <a:pt x="23" y="3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66986" name="任意多边形 166985"/>
          <p:cNvSpPr/>
          <p:nvPr/>
        </p:nvSpPr>
        <p:spPr>
          <a:xfrm>
            <a:off x="4716066" y="3200850"/>
            <a:ext cx="739378" cy="1160860"/>
          </a:xfrm>
          <a:custGeom>
            <a:rect l="0" t="0" r="0" b="0"/>
            <a:pathLst>
              <a:path w="621" h="975">
                <a:moveTo>
                  <a:pt x="23" y="38"/>
                </a:moveTo>
                <a:cubicBezTo>
                  <a:pt x="46" y="61"/>
                  <a:pt x="204" y="144"/>
                  <a:pt x="250" y="174"/>
                </a:cubicBezTo>
                <a:cubicBezTo>
                  <a:pt x="296" y="204"/>
                  <a:pt x="273" y="175"/>
                  <a:pt x="296" y="220"/>
                </a:cubicBezTo>
                <a:cubicBezTo>
                  <a:pt x="319" y="265"/>
                  <a:pt x="348" y="334"/>
                  <a:pt x="386" y="447"/>
                </a:cubicBezTo>
                <a:cubicBezTo>
                  <a:pt x="424" y="560"/>
                  <a:pt x="484" y="825"/>
                  <a:pt x="522" y="900"/>
                </a:cubicBezTo>
                <a:cubicBezTo>
                  <a:pt x="560" y="975"/>
                  <a:pt x="605" y="938"/>
                  <a:pt x="613" y="900"/>
                </a:cubicBezTo>
                <a:cubicBezTo>
                  <a:pt x="621" y="862"/>
                  <a:pt x="598" y="779"/>
                  <a:pt x="568" y="673"/>
                </a:cubicBezTo>
                <a:cubicBezTo>
                  <a:pt x="538" y="567"/>
                  <a:pt x="508" y="371"/>
                  <a:pt x="432" y="265"/>
                </a:cubicBezTo>
                <a:cubicBezTo>
                  <a:pt x="356" y="159"/>
                  <a:pt x="182" y="76"/>
                  <a:pt x="114" y="38"/>
                </a:cubicBezTo>
                <a:cubicBezTo>
                  <a:pt x="46" y="0"/>
                  <a:pt x="0" y="15"/>
                  <a:pt x="23" y="38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2609374" y="4170019"/>
            <a:ext cx="756761" cy="20002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2857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271372" name="文本框 271371"/>
          <p:cNvSpPr txBox="1"/>
          <p:nvPr/>
        </p:nvSpPr>
        <p:spPr>
          <a:xfrm>
            <a:off x="1461088" y="568510"/>
            <a:ext cx="6376988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zh-CN" altLang="en-US"/>
              <a:t>探究</a:t>
            </a:r>
            <a:r>
              <a:rPr lang="en-US" altLang="zh-CN"/>
              <a:t>2</a:t>
            </a:r>
            <a:r>
              <a:rPr lang="zh-CN" altLang="en-US"/>
              <a:t>：浮力可能与物体浸入液体的体积有关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6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6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6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6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4" presetID="27" presetClass="emph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166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4" presetID="27" presetClass="emph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64" presetID="27" presetClass="emph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hold"/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hold"/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1669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1" presetID="27" presetClass="emph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hold"/>
                                        <p:tgtEl>
                                          <p:spTgt spid="166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hold"/>
                                        <p:tgtEl>
                                          <p:spTgt spid="166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hold"/>
                                        <p:tgtEl>
                                          <p:spTgt spid="166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hold"/>
                                        <p:tgtEl>
                                          <p:spTgt spid="1669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autoRev="1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autoRev="1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3170" name="组合 263169"/>
          <p:cNvGrpSpPr/>
          <p:nvPr/>
        </p:nvGrpSpPr>
        <p:grpSpPr>
          <a:xfrm>
            <a:off x="2153841" y="1172263"/>
            <a:ext cx="382190" cy="2471738"/>
            <a:chOff x="657" y="300"/>
            <a:chExt cx="372" cy="2404"/>
          </a:xfrm>
        </p:grpSpPr>
        <p:grpSp>
          <p:nvGrpSpPr>
            <p:cNvPr id="263171" name="组合 263170"/>
            <p:cNvGrpSpPr/>
            <p:nvPr/>
          </p:nvGrpSpPr>
          <p:grpSpPr>
            <a:xfrm>
              <a:off x="657" y="300"/>
              <a:ext cx="363" cy="1804"/>
              <a:chOff x="2880" y="583"/>
              <a:chExt cx="816" cy="2620"/>
            </a:xfrm>
          </p:grpSpPr>
          <p:sp>
            <p:nvSpPr>
              <p:cNvPr id="263172" name="矩形 263171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173" name="直接连接符 263172"/>
              <p:cNvSpPr/>
              <p:nvPr/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74" name="椭圆 263173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175" name="直接连接符 263174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76" name="直接连接符 263175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77" name="直接连接符 263176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78" name="直接连接符 263177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79" name="直接连接符 263178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0" name="直接连接符 263179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1" name="直接连接符 263180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2" name="直接连接符 263181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3" name="直接连接符 263182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4" name="直接连接符 263183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5" name="直接连接符 263184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6" name="直接连接符 263185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7" name="直接连接符 263186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8" name="直接连接符 263187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89" name="直接连接符 263188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0" name="直接连接符 263189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1" name="直接连接符 263190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2" name="直接连接符 263191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3" name="直接连接符 263192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4" name="直接连接符 263193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5" name="直接连接符 263194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6" name="直接连接符 263195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7" name="直接连接符 263196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8" name="直接连接符 263197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199" name="直接连接符 263198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00" name="直接连接符 263199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01" name="任意多边形 263200"/>
              <p:cNvSpPr/>
              <p:nvPr/>
            </p:nvSpPr>
            <p:spPr>
              <a:xfrm>
                <a:off x="3152" y="3022"/>
                <a:ext cx="158" cy="181"/>
              </a:xfrm>
              <a:custGeom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02" name="组合 263201"/>
            <p:cNvGrpSpPr/>
            <p:nvPr/>
          </p:nvGrpSpPr>
          <p:grpSpPr>
            <a:xfrm>
              <a:off x="703" y="2086"/>
              <a:ext cx="227" cy="618"/>
              <a:chOff x="703" y="2540"/>
              <a:chExt cx="227" cy="618"/>
            </a:xfrm>
          </p:grpSpPr>
          <p:sp>
            <p:nvSpPr>
              <p:cNvPr id="263203" name="直接连接符 263202"/>
              <p:cNvSpPr/>
              <p:nvPr/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04" name="矩形 263203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05" name="组合 263204"/>
            <p:cNvGrpSpPr/>
            <p:nvPr/>
          </p:nvGrpSpPr>
          <p:grpSpPr>
            <a:xfrm rot="5400000">
              <a:off x="806" y="1349"/>
              <a:ext cx="92" cy="353"/>
              <a:chOff x="2380" y="2205"/>
              <a:chExt cx="92" cy="353"/>
            </a:xfrm>
          </p:grpSpPr>
          <p:sp>
            <p:nvSpPr>
              <p:cNvPr id="263206" name="等腰三角形 263205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07" name="等腰三角形 263206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63208" name="直接连接符 263207"/>
          <p:cNvSpPr/>
          <p:nvPr/>
        </p:nvSpPr>
        <p:spPr>
          <a:xfrm flipH="1">
            <a:off x="2482691" y="1964029"/>
            <a:ext cx="2425065" cy="8096"/>
          </a:xfrm>
          <a:prstGeom prst="line">
            <a:avLst/>
          </a:prstGeom>
          <a:ln w="41275" cap="flat" cmpd="sng">
            <a:solidFill>
              <a:srgbClr val="00B05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63209" name="组合 263208"/>
          <p:cNvGrpSpPr/>
          <p:nvPr/>
        </p:nvGrpSpPr>
        <p:grpSpPr>
          <a:xfrm>
            <a:off x="3126581" y="1171072"/>
            <a:ext cx="839391" cy="2799160"/>
            <a:chOff x="2608" y="299"/>
            <a:chExt cx="817" cy="2723"/>
          </a:xfrm>
        </p:grpSpPr>
        <p:grpSp>
          <p:nvGrpSpPr>
            <p:cNvPr id="263210" name="组合 263209"/>
            <p:cNvGrpSpPr/>
            <p:nvPr/>
          </p:nvGrpSpPr>
          <p:grpSpPr>
            <a:xfrm>
              <a:off x="2608" y="2069"/>
              <a:ext cx="817" cy="953"/>
              <a:chOff x="1519" y="2751"/>
              <a:chExt cx="817" cy="953"/>
            </a:xfrm>
          </p:grpSpPr>
          <p:sp>
            <p:nvSpPr>
              <p:cNvPr id="263211" name="矩形 263210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12" name="直接连接符 263211"/>
              <p:cNvSpPr/>
              <p:nvPr/>
            </p:nvSpPr>
            <p:spPr>
              <a:xfrm flipH="1"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13" name="直接连接符 263212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14" name="直接连接符 263213"/>
              <p:cNvSpPr/>
              <p:nvPr/>
            </p:nvSpPr>
            <p:spPr>
              <a:xfrm flipH="1"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263215" name="组合 263214"/>
            <p:cNvGrpSpPr/>
            <p:nvPr/>
          </p:nvGrpSpPr>
          <p:grpSpPr>
            <a:xfrm>
              <a:off x="2880" y="299"/>
              <a:ext cx="363" cy="1804"/>
              <a:chOff x="2880" y="583"/>
              <a:chExt cx="816" cy="2620"/>
            </a:xfrm>
          </p:grpSpPr>
          <p:sp>
            <p:nvSpPr>
              <p:cNvPr id="263216" name="矩形 263215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17" name="直接连接符 263216"/>
              <p:cNvSpPr/>
              <p:nvPr/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18" name="椭圆 263217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19" name="直接连接符 263218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0" name="直接连接符 263219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1" name="直接连接符 263220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2" name="直接连接符 263221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3" name="直接连接符 263222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4" name="直接连接符 263223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5" name="直接连接符 263224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6" name="直接连接符 263225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7" name="直接连接符 263226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8" name="直接连接符 263227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29" name="直接连接符 263228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0" name="直接连接符 263229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1" name="直接连接符 263230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2" name="直接连接符 263231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3" name="直接连接符 263232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4" name="直接连接符 263233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5" name="直接连接符 263234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6" name="直接连接符 263235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7" name="直接连接符 263236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8" name="直接连接符 263237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39" name="直接连接符 263238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0" name="直接连接符 263239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1" name="直接连接符 263240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2" name="直接连接符 263241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3" name="直接连接符 263242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4" name="直接连接符 263243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45" name="任意多边形 263244"/>
              <p:cNvSpPr/>
              <p:nvPr/>
            </p:nvSpPr>
            <p:spPr>
              <a:xfrm>
                <a:off x="3152" y="3022"/>
                <a:ext cx="158" cy="181"/>
              </a:xfrm>
              <a:custGeom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46" name="组合 263245"/>
            <p:cNvGrpSpPr/>
            <p:nvPr/>
          </p:nvGrpSpPr>
          <p:grpSpPr>
            <a:xfrm rot="5400000">
              <a:off x="3010" y="759"/>
              <a:ext cx="92" cy="353"/>
              <a:chOff x="2380" y="2205"/>
              <a:chExt cx="92" cy="353"/>
            </a:xfrm>
          </p:grpSpPr>
          <p:sp>
            <p:nvSpPr>
              <p:cNvPr id="263247" name="等腰三角形 263246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48" name="等腰三角形 263247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49" name="组合 263248"/>
            <p:cNvGrpSpPr/>
            <p:nvPr/>
          </p:nvGrpSpPr>
          <p:grpSpPr>
            <a:xfrm>
              <a:off x="2926" y="2113"/>
              <a:ext cx="227" cy="618"/>
              <a:chOff x="703" y="2540"/>
              <a:chExt cx="227" cy="618"/>
            </a:xfrm>
          </p:grpSpPr>
          <p:sp>
            <p:nvSpPr>
              <p:cNvPr id="263250" name="直接连接符 263249"/>
              <p:cNvSpPr/>
              <p:nvPr/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51" name="矩形 263250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63252" name="直接连接符 263251"/>
          <p:cNvSpPr/>
          <p:nvPr/>
        </p:nvSpPr>
        <p:spPr>
          <a:xfrm flipH="1">
            <a:off x="2153841" y="1818772"/>
            <a:ext cx="1241822" cy="5954"/>
          </a:xfrm>
          <a:prstGeom prst="line">
            <a:avLst/>
          </a:prstGeom>
          <a:ln w="41275" cap="flat" cmpd="sng">
            <a:solidFill>
              <a:schemeClr val="accent2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63253" name="组合 263252"/>
          <p:cNvGrpSpPr/>
          <p:nvPr/>
        </p:nvGrpSpPr>
        <p:grpSpPr>
          <a:xfrm>
            <a:off x="4529138" y="1170596"/>
            <a:ext cx="839391" cy="2799160"/>
            <a:chOff x="2154" y="269"/>
            <a:chExt cx="705" cy="2351"/>
          </a:xfrm>
        </p:grpSpPr>
        <p:grpSp>
          <p:nvGrpSpPr>
            <p:cNvPr id="263254" name="组合 263253"/>
            <p:cNvGrpSpPr/>
            <p:nvPr/>
          </p:nvGrpSpPr>
          <p:grpSpPr>
            <a:xfrm>
              <a:off x="2154" y="1797"/>
              <a:ext cx="705" cy="823"/>
              <a:chOff x="1519" y="2751"/>
              <a:chExt cx="817" cy="953"/>
            </a:xfrm>
          </p:grpSpPr>
          <p:sp>
            <p:nvSpPr>
              <p:cNvPr id="263255" name="矩形 263254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56" name="直接连接符 263255"/>
              <p:cNvSpPr/>
              <p:nvPr/>
            </p:nvSpPr>
            <p:spPr>
              <a:xfrm flipH="1"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57" name="直接连接符 263256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58" name="直接连接符 263257"/>
              <p:cNvSpPr/>
              <p:nvPr/>
            </p:nvSpPr>
            <p:spPr>
              <a:xfrm flipH="1"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263259" name="组合 263258"/>
            <p:cNvGrpSpPr/>
            <p:nvPr/>
          </p:nvGrpSpPr>
          <p:grpSpPr>
            <a:xfrm>
              <a:off x="2389" y="269"/>
              <a:ext cx="313" cy="1558"/>
              <a:chOff x="2880" y="583"/>
              <a:chExt cx="816" cy="2620"/>
            </a:xfrm>
          </p:grpSpPr>
          <p:sp>
            <p:nvSpPr>
              <p:cNvPr id="263260" name="矩形 263259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61" name="直接连接符 263260"/>
              <p:cNvSpPr/>
              <p:nvPr/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2" name="椭圆 263261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63" name="直接连接符 263262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4" name="直接连接符 263263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5" name="直接连接符 263264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6" name="直接连接符 263265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7" name="直接连接符 263266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8" name="直接连接符 263267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69" name="直接连接符 263268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0" name="直接连接符 263269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1" name="直接连接符 263270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2" name="直接连接符 263271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3" name="直接连接符 263272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4" name="直接连接符 263273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5" name="直接连接符 263274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6" name="直接连接符 263275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7" name="直接连接符 263276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8" name="直接连接符 263277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79" name="直接连接符 263278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0" name="直接连接符 263279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1" name="直接连接符 263280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2" name="直接连接符 263281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3" name="直接连接符 263282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4" name="直接连接符 263283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5" name="直接连接符 263284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6" name="直接连接符 263285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7" name="直接连接符 263286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8" name="直接连接符 263287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89" name="任意多边形 263288"/>
              <p:cNvSpPr/>
              <p:nvPr/>
            </p:nvSpPr>
            <p:spPr>
              <a:xfrm>
                <a:off x="3152" y="3022"/>
                <a:ext cx="158" cy="181"/>
              </a:xfrm>
              <a:custGeom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90" name="组合 263289"/>
            <p:cNvGrpSpPr/>
            <p:nvPr/>
          </p:nvGrpSpPr>
          <p:grpSpPr>
            <a:xfrm rot="5400000">
              <a:off x="2493" y="778"/>
              <a:ext cx="80" cy="304"/>
              <a:chOff x="2380" y="2205"/>
              <a:chExt cx="92" cy="353"/>
            </a:xfrm>
          </p:grpSpPr>
          <p:sp>
            <p:nvSpPr>
              <p:cNvPr id="263291" name="等腰三角形 263290"/>
              <p:cNvSpPr/>
              <p:nvPr/>
            </p:nvSpPr>
            <p:spPr>
              <a:xfrm>
                <a:off x="2381" y="220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63292" name="等腰三角形 263291"/>
              <p:cNvSpPr/>
              <p:nvPr/>
            </p:nvSpPr>
            <p:spPr>
              <a:xfrm flipV="1">
                <a:off x="2380" y="237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263293" name="组合 263292"/>
            <p:cNvGrpSpPr/>
            <p:nvPr/>
          </p:nvGrpSpPr>
          <p:grpSpPr>
            <a:xfrm>
              <a:off x="2428" y="1835"/>
              <a:ext cx="196" cy="534"/>
              <a:chOff x="703" y="2540"/>
              <a:chExt cx="227" cy="618"/>
            </a:xfrm>
          </p:grpSpPr>
          <p:sp>
            <p:nvSpPr>
              <p:cNvPr id="263294" name="直接连接符 263293"/>
              <p:cNvSpPr/>
              <p:nvPr/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3295" name="矩形 263294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263297" name="文本框 263296"/>
          <p:cNvSpPr txBox="1"/>
          <p:nvPr/>
        </p:nvSpPr>
        <p:spPr>
          <a:xfrm>
            <a:off x="612458" y="4363852"/>
            <a:ext cx="7919156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baseline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defRPr>
            </a:lvl1pPr>
            <a:lvl2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2pPr>
            <a:lvl3pPr lvl="2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3pPr>
            <a:lvl4pPr lvl="3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4pPr>
            <a:lvl5pPr lvl="4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latin typeface="Arial" panose="020b0604020202020204" pitchFamily="34" charset="0"/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/>
              <a:t>结论：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浸在液体中的物体所受的浮力与</a:t>
            </a:r>
            <a:r>
              <a:rPr lang="zh-CN" altLang="en-US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液体的密度</a:t>
            </a:r>
            <a:r>
              <a:rPr lang="zh-CN" altLang="en-US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有关。</a:t>
            </a:r>
          </a:p>
        </p:txBody>
      </p:sp>
      <p:sp>
        <p:nvSpPr>
          <p:cNvPr id="263298" name="文本框 263297"/>
          <p:cNvSpPr txBox="1"/>
          <p:nvPr/>
        </p:nvSpPr>
        <p:spPr>
          <a:xfrm>
            <a:off x="3288506" y="4016666"/>
            <a:ext cx="48577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水</a:t>
            </a:r>
          </a:p>
        </p:txBody>
      </p:sp>
      <p:sp>
        <p:nvSpPr>
          <p:cNvPr id="263299" name="文本框 263298"/>
          <p:cNvSpPr txBox="1"/>
          <p:nvPr/>
        </p:nvSpPr>
        <p:spPr>
          <a:xfrm>
            <a:off x="4569619" y="4033335"/>
            <a:ext cx="86439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酒精</a:t>
            </a:r>
          </a:p>
        </p:txBody>
      </p:sp>
      <p:sp>
        <p:nvSpPr>
          <p:cNvPr id="263301" name="直接连接符 263300"/>
          <p:cNvSpPr/>
          <p:nvPr/>
        </p:nvSpPr>
        <p:spPr>
          <a:xfrm>
            <a:off x="2532460" y="2414085"/>
            <a:ext cx="917972" cy="0"/>
          </a:xfrm>
          <a:prstGeom prst="line">
            <a:avLst/>
          </a:prstGeom>
          <a:ln w="41275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63302" name="直接连接符 263301"/>
          <p:cNvSpPr/>
          <p:nvPr/>
        </p:nvSpPr>
        <p:spPr>
          <a:xfrm flipV="1">
            <a:off x="3543300" y="2414085"/>
            <a:ext cx="2871788" cy="3810"/>
          </a:xfrm>
          <a:prstGeom prst="line">
            <a:avLst/>
          </a:prstGeom>
          <a:ln w="41275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2" name="组合 1"/>
          <p:cNvGrpSpPr/>
          <p:nvPr/>
        </p:nvGrpSpPr>
        <p:grpSpPr>
          <a:xfrm>
            <a:off x="6016466" y="1157261"/>
            <a:ext cx="839391" cy="2799160"/>
            <a:chOff x="2154" y="269"/>
            <a:chExt cx="705" cy="2351"/>
          </a:xfrm>
        </p:grpSpPr>
        <p:grpSp>
          <p:nvGrpSpPr>
            <p:cNvPr id="3" name="组合 2"/>
            <p:cNvGrpSpPr/>
            <p:nvPr/>
          </p:nvGrpSpPr>
          <p:grpSpPr>
            <a:xfrm>
              <a:off x="2154" y="1797"/>
              <a:ext cx="705" cy="823"/>
              <a:chOff x="1519" y="2751"/>
              <a:chExt cx="817" cy="953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519" y="3022"/>
                <a:ext cx="817" cy="681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  <a:ln w="508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5" name="直接连接符 4"/>
              <p:cNvSpPr/>
              <p:nvPr/>
            </p:nvSpPr>
            <p:spPr>
              <a:xfrm flipH="1">
                <a:off x="1519" y="2797"/>
                <a:ext cx="0" cy="907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6" name="直接连接符 5"/>
              <p:cNvSpPr/>
              <p:nvPr/>
            </p:nvSpPr>
            <p:spPr>
              <a:xfrm>
                <a:off x="1519" y="3704"/>
                <a:ext cx="817" cy="0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7" name="直接连接符 6"/>
              <p:cNvSpPr/>
              <p:nvPr/>
            </p:nvSpPr>
            <p:spPr>
              <a:xfrm flipH="1" flipV="1">
                <a:off x="2336" y="2751"/>
                <a:ext cx="0" cy="953"/>
              </a:xfrm>
              <a:prstGeom prst="line">
                <a:avLst/>
              </a:prstGeom>
              <a:ln w="508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389" y="269"/>
              <a:ext cx="313" cy="1558"/>
              <a:chOff x="2880" y="583"/>
              <a:chExt cx="816" cy="262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880" y="935"/>
                <a:ext cx="816" cy="1769"/>
              </a:xfrm>
              <a:prstGeom prst="rect">
                <a:avLst/>
              </a:prstGeom>
              <a:solidFill>
                <a:schemeClr val="accent1"/>
              </a:solidFill>
              <a:ln w="31750" cap="flat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0" name="直接连接符 9"/>
              <p:cNvSpPr/>
              <p:nvPr/>
            </p:nvSpPr>
            <p:spPr>
              <a:xfrm flipH="1">
                <a:off x="3300" y="799"/>
                <a:ext cx="0" cy="2223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188" y="583"/>
                <a:ext cx="227" cy="227"/>
              </a:xfrm>
              <a:prstGeom prst="ellipse">
                <a:avLst/>
              </a:prstGeom>
              <a:solidFill>
                <a:srgbClr val="FF6600"/>
              </a:solidFill>
              <a:ln w="412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12" name="直接连接符 11"/>
              <p:cNvSpPr/>
              <p:nvPr/>
            </p:nvSpPr>
            <p:spPr>
              <a:xfrm>
                <a:off x="3116" y="1052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3" name="直接连接符 12"/>
              <p:cNvSpPr/>
              <p:nvPr/>
            </p:nvSpPr>
            <p:spPr>
              <a:xfrm>
                <a:off x="3199" y="112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4" name="直接连接符 13"/>
              <p:cNvSpPr/>
              <p:nvPr/>
            </p:nvSpPr>
            <p:spPr>
              <a:xfrm>
                <a:off x="3198" y="1176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" name="直接连接符 14"/>
              <p:cNvSpPr/>
              <p:nvPr/>
            </p:nvSpPr>
            <p:spPr>
              <a:xfrm>
                <a:off x="3197" y="1230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6" name="直接连接符 15"/>
              <p:cNvSpPr/>
              <p:nvPr/>
            </p:nvSpPr>
            <p:spPr>
              <a:xfrm>
                <a:off x="3195" y="1293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7" name="直接连接符 16"/>
              <p:cNvSpPr/>
              <p:nvPr/>
            </p:nvSpPr>
            <p:spPr>
              <a:xfrm>
                <a:off x="3133" y="1353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" name="直接连接符 17"/>
              <p:cNvSpPr/>
              <p:nvPr/>
            </p:nvSpPr>
            <p:spPr>
              <a:xfrm>
                <a:off x="3207" y="14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9" name="直接连接符 18"/>
              <p:cNvSpPr/>
              <p:nvPr/>
            </p:nvSpPr>
            <p:spPr>
              <a:xfrm>
                <a:off x="3206" y="14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0" name="直接连接符 19"/>
              <p:cNvSpPr/>
              <p:nvPr/>
            </p:nvSpPr>
            <p:spPr>
              <a:xfrm>
                <a:off x="3205" y="15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1" name="直接连接符 20"/>
              <p:cNvSpPr/>
              <p:nvPr/>
            </p:nvSpPr>
            <p:spPr>
              <a:xfrm>
                <a:off x="3203" y="15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2" name="直接连接符 21"/>
              <p:cNvSpPr/>
              <p:nvPr/>
            </p:nvSpPr>
            <p:spPr>
              <a:xfrm>
                <a:off x="3141" y="16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" name="直接连接符 22"/>
              <p:cNvSpPr/>
              <p:nvPr/>
            </p:nvSpPr>
            <p:spPr>
              <a:xfrm>
                <a:off x="3209" y="171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4" name="直接连接符 23"/>
              <p:cNvSpPr/>
              <p:nvPr/>
            </p:nvSpPr>
            <p:spPr>
              <a:xfrm>
                <a:off x="3208" y="176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5" name="直接连接符 24"/>
              <p:cNvSpPr/>
              <p:nvPr/>
            </p:nvSpPr>
            <p:spPr>
              <a:xfrm>
                <a:off x="3207" y="1822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6" name="直接连接符 25"/>
              <p:cNvSpPr/>
              <p:nvPr/>
            </p:nvSpPr>
            <p:spPr>
              <a:xfrm>
                <a:off x="3205" y="188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7" name="直接连接符 26"/>
              <p:cNvSpPr/>
              <p:nvPr/>
            </p:nvSpPr>
            <p:spPr>
              <a:xfrm>
                <a:off x="3143" y="1945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8" name="直接连接符 27"/>
              <p:cNvSpPr/>
              <p:nvPr/>
            </p:nvSpPr>
            <p:spPr>
              <a:xfrm>
                <a:off x="3197" y="20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9" name="直接连接符 28"/>
              <p:cNvSpPr/>
              <p:nvPr/>
            </p:nvSpPr>
            <p:spPr>
              <a:xfrm>
                <a:off x="3196" y="207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0" name="直接连接符 29"/>
              <p:cNvSpPr/>
              <p:nvPr/>
            </p:nvSpPr>
            <p:spPr>
              <a:xfrm>
                <a:off x="3195" y="2125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" name="直接连接符 30"/>
              <p:cNvSpPr/>
              <p:nvPr/>
            </p:nvSpPr>
            <p:spPr>
              <a:xfrm>
                <a:off x="3193" y="218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2" name="直接连接符 31"/>
              <p:cNvSpPr/>
              <p:nvPr/>
            </p:nvSpPr>
            <p:spPr>
              <a:xfrm>
                <a:off x="3131" y="2248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3" name="直接连接符 32"/>
              <p:cNvSpPr/>
              <p:nvPr/>
            </p:nvSpPr>
            <p:spPr>
              <a:xfrm>
                <a:off x="3207" y="231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4" name="直接连接符 33"/>
              <p:cNvSpPr/>
              <p:nvPr/>
            </p:nvSpPr>
            <p:spPr>
              <a:xfrm>
                <a:off x="3206" y="2364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5" name="直接连接符 34"/>
              <p:cNvSpPr/>
              <p:nvPr/>
            </p:nvSpPr>
            <p:spPr>
              <a:xfrm>
                <a:off x="3205" y="2418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6" name="直接连接符 35"/>
              <p:cNvSpPr/>
              <p:nvPr/>
            </p:nvSpPr>
            <p:spPr>
              <a:xfrm>
                <a:off x="3203" y="2481"/>
                <a:ext cx="181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7" name="直接连接符 36"/>
              <p:cNvSpPr/>
              <p:nvPr/>
            </p:nvSpPr>
            <p:spPr>
              <a:xfrm>
                <a:off x="3141" y="2541"/>
                <a:ext cx="340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8" name="任意多边形 37"/>
              <p:cNvSpPr/>
              <p:nvPr/>
            </p:nvSpPr>
            <p:spPr>
              <a:xfrm>
                <a:off x="3152" y="3022"/>
                <a:ext cx="158" cy="181"/>
              </a:xfrm>
              <a:custGeom>
                <a:rect l="0" t="0" r="0" b="0"/>
                <a:pathLst>
                  <a:path w="158" h="181">
                    <a:moveTo>
                      <a:pt x="151" y="0"/>
                    </a:moveTo>
                    <a:cubicBezTo>
                      <a:pt x="154" y="53"/>
                      <a:pt x="158" y="106"/>
                      <a:pt x="151" y="136"/>
                    </a:cubicBezTo>
                    <a:cubicBezTo>
                      <a:pt x="144" y="166"/>
                      <a:pt x="129" y="181"/>
                      <a:pt x="106" y="181"/>
                    </a:cubicBezTo>
                    <a:cubicBezTo>
                      <a:pt x="83" y="181"/>
                      <a:pt x="30" y="159"/>
                      <a:pt x="15" y="136"/>
                    </a:cubicBezTo>
                    <a:cubicBezTo>
                      <a:pt x="0" y="113"/>
                      <a:pt x="7" y="79"/>
                      <a:pt x="15" y="45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5400000">
              <a:off x="2506" y="575"/>
              <a:ext cx="79" cy="313"/>
              <a:chOff x="2152" y="2185"/>
              <a:chExt cx="91" cy="363"/>
            </a:xfrm>
          </p:grpSpPr>
          <p:sp>
            <p:nvSpPr>
              <p:cNvPr id="40" name="等腰三角形 39"/>
              <p:cNvSpPr/>
              <p:nvPr/>
            </p:nvSpPr>
            <p:spPr>
              <a:xfrm>
                <a:off x="2152" y="2185"/>
                <a:ext cx="91" cy="18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flipV="1">
                <a:off x="2152" y="2367"/>
                <a:ext cx="91" cy="181"/>
              </a:xfrm>
              <a:prstGeom prst="triangle">
                <a:avLst>
                  <a:gd name="adj" fmla="val 50551"/>
                </a:avLst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2428" y="1835"/>
              <a:ext cx="196" cy="534"/>
              <a:chOff x="703" y="2540"/>
              <a:chExt cx="227" cy="618"/>
            </a:xfrm>
          </p:grpSpPr>
          <p:sp>
            <p:nvSpPr>
              <p:cNvPr id="43" name="直接连接符 42"/>
              <p:cNvSpPr/>
              <p:nvPr/>
            </p:nvSpPr>
            <p:spPr>
              <a:xfrm flipH="1">
                <a:off x="821" y="2540"/>
                <a:ext cx="0" cy="318"/>
              </a:xfrm>
              <a:prstGeom prst="line">
                <a:avLst/>
              </a:prstGeom>
              <a:ln w="412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44" name="矩形 43"/>
              <p:cNvSpPr/>
              <p:nvPr/>
            </p:nvSpPr>
            <p:spPr>
              <a:xfrm>
                <a:off x="703" y="2840"/>
                <a:ext cx="227" cy="318"/>
              </a:xfrm>
              <a:prstGeom prst="rect">
                <a:avLst/>
              </a:prstGeom>
              <a:solidFill>
                <a:srgbClr val="000000"/>
              </a:solidFill>
              <a:ln w="412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</p:grpSp>
      <p:sp>
        <p:nvSpPr>
          <p:cNvPr id="45" name="直接连接符 44"/>
          <p:cNvSpPr/>
          <p:nvPr/>
        </p:nvSpPr>
        <p:spPr>
          <a:xfrm flipH="1">
            <a:off x="2483168" y="1717807"/>
            <a:ext cx="3719036" cy="5715"/>
          </a:xfrm>
          <a:prstGeom prst="line">
            <a:avLst/>
          </a:prstGeom>
          <a:ln w="41275" cap="flat" cmpd="sng">
            <a:solidFill>
              <a:srgbClr val="00206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6" name="文本框 45"/>
          <p:cNvSpPr txBox="1"/>
          <p:nvPr/>
        </p:nvSpPr>
        <p:spPr>
          <a:xfrm>
            <a:off x="6247924" y="4033335"/>
            <a:ext cx="86439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1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盐水</a:t>
            </a:r>
          </a:p>
        </p:txBody>
      </p:sp>
      <p:sp>
        <p:nvSpPr>
          <p:cNvPr id="271372" name="文本框 271371"/>
          <p:cNvSpPr txBox="1"/>
          <p:nvPr/>
        </p:nvSpPr>
        <p:spPr>
          <a:xfrm>
            <a:off x="1813322" y="552588"/>
            <a:ext cx="5512594" cy="4603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defRPr>
            </a:lvl1pPr>
          </a:lstStyle>
          <a:p>
            <a:r>
              <a:rPr lang="zh-CN" altLang="en-US"/>
              <a:t>探究</a:t>
            </a:r>
            <a:r>
              <a:rPr lang="en-US" altLang="zh-CN"/>
              <a:t>3</a:t>
            </a:r>
            <a:r>
              <a:rPr lang="zh-CN" altLang="en-US"/>
              <a:t>：浮力可能与液体的密度有关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97" grpId="0"/>
      <p:bldP spid="263299" grpId="1"/>
      <p:bldP spid="4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7234" name="组合 137233"/>
          <p:cNvGrpSpPr/>
          <p:nvPr/>
        </p:nvGrpSpPr>
        <p:grpSpPr>
          <a:xfrm>
            <a:off x="645796" y="684967"/>
            <a:ext cx="2140744" cy="466725"/>
            <a:chOff x="387" y="2048"/>
            <a:chExt cx="1798" cy="392"/>
          </a:xfrm>
        </p:grpSpPr>
        <p:sp>
          <p:nvSpPr>
            <p:cNvPr id="137232" name="文本框 137231"/>
            <p:cNvSpPr txBox="1"/>
            <p:nvPr/>
          </p:nvSpPr>
          <p:spPr>
            <a:xfrm>
              <a:off x="387" y="2048"/>
              <a:ext cx="170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eaLnBrk="1" hangingPunct="1"/>
              <a:endParaRPr lang="zh-CN" altLang="en-US" sz="2400" b="1">
                <a:solidFill>
                  <a:schemeClr val="bg1"/>
                </a:solidFill>
                <a:latin typeface="Calibri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233" name="文本框 137232"/>
            <p:cNvSpPr txBox="1"/>
            <p:nvPr/>
          </p:nvSpPr>
          <p:spPr>
            <a:xfrm>
              <a:off x="471" y="2052"/>
              <a:ext cx="1714" cy="38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  <a:lvl1pPr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1" i="0" u="none" baseline="0">
                  <a:solidFill>
                    <a:srgbClr val="0000FF"/>
                  </a:solidFill>
                  <a:latin typeface="黑体" pitchFamily="49" charset="-122"/>
                  <a:ea typeface="黑体" pitchFamily="49" charset="-122"/>
                  <a:cs typeface="楷体" panose="02010609060101010101" charset="-122"/>
                </a:defRPr>
              </a:lvl1pPr>
              <a:lvl2pPr lvl="1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baseline="0">
                  <a:latin typeface="Arial" panose="020b0604020202020204" pitchFamily="34" charset="0"/>
                </a:defRPr>
              </a:lvl2pPr>
              <a:lvl3pPr lvl="2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baseline="0">
                  <a:latin typeface="Arial" panose="020b0604020202020204" pitchFamily="34" charset="0"/>
                </a:defRPr>
              </a:lvl3pPr>
              <a:lvl4pPr lvl="3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baseline="0">
                  <a:latin typeface="Arial" panose="020b0604020202020204" pitchFamily="34" charset="0"/>
                </a:defRPr>
              </a:lvl4pPr>
              <a:lvl5pPr lvl="4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baseline="0">
                  <a:latin typeface="Arial" panose="020b0604020202020204" pitchFamily="34" charset="0"/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altLang="zh-CN"/>
                <a:t>【</a:t>
              </a:r>
              <a:r>
                <a:rPr lang="zh-CN" altLang="en-US"/>
                <a:t>实验结论</a:t>
              </a:r>
              <a:r>
                <a:rPr lang="en-US" altLang="zh-CN"/>
                <a:t>】</a:t>
              </a:r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05838" y="1534642"/>
            <a:ext cx="7443217" cy="23904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l" eaLnBrk="1" hangingPunct="1">
              <a:lnSpc>
                <a:spcPct val="120000"/>
              </a:lnSpc>
            </a:pPr>
            <a:r>
              <a:rPr lang="zh-CN" altLang="en-US" sz="2800" b="1">
                <a:ea typeface="宋体" panose="02010600030101010101" pitchFamily="2" charset="-122"/>
              </a:rPr>
              <a:t>       物体在液体中所受的</a:t>
            </a: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</a:rPr>
              <a:t>浮力大小，</a:t>
            </a:r>
            <a:r>
              <a:rPr lang="zh-CN" altLang="en-US" sz="2800" b="1">
                <a:ea typeface="宋体" panose="02010600030101010101" pitchFamily="2" charset="-122"/>
              </a:rPr>
              <a:t>跟它</a:t>
            </a: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</a:rPr>
              <a:t>浸在液体中的体积</a:t>
            </a:r>
            <a:r>
              <a:rPr lang="zh-CN" altLang="en-US" sz="2800" b="1">
                <a:ea typeface="宋体" panose="02010600030101010101" pitchFamily="2" charset="-122"/>
              </a:rPr>
              <a:t>有关，跟</a:t>
            </a: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</a:rPr>
              <a:t>液体的密度</a:t>
            </a:r>
            <a:r>
              <a:rPr lang="zh-CN" altLang="en-US" sz="2800" b="1">
                <a:ea typeface="宋体" panose="02010600030101010101" pitchFamily="2" charset="-122"/>
              </a:rPr>
              <a:t>有关。    </a:t>
            </a:r>
            <a:endParaRPr lang="en-US" altLang="zh-CN" sz="2800" b="1">
              <a:ea typeface="宋体" panose="02010600030101010101" pitchFamily="2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zh-CN" altLang="en-US" sz="2800" b="1">
                <a:ea typeface="宋体" panose="02010600030101010101" pitchFamily="2" charset="-122"/>
              </a:rPr>
              <a:t>       浸在液体中的体积越大、液体的密度越大，浮力就越大。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809365" y="445770"/>
            <a:ext cx="2349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latin typeface="Times New Roman" panose="02020603050405020304" charset="0"/>
                <a:ea typeface="黑体" pitchFamily="49" charset="-122"/>
              </a:rPr>
              <a:t>浮力的大小</a:t>
            </a:r>
          </a:p>
        </p:txBody>
      </p:sp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1111" y="1126861"/>
            <a:ext cx="9141619" cy="519113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algn="ctr" defTabSz="1219200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  <a:cs typeface="黑体" panose="02010609060101010101" pitchFamily="49" charset="-122"/>
              </a:rPr>
              <a:t>探究：浮力的大小跟排开液体所受重力的关系</a:t>
            </a:r>
          </a:p>
        </p:txBody>
      </p:sp>
      <p:sp>
        <p:nvSpPr>
          <p:cNvPr id="22531" name="文本框 22530"/>
          <p:cNvSpPr txBox="1"/>
          <p:nvPr/>
        </p:nvSpPr>
        <p:spPr>
          <a:xfrm>
            <a:off x="161925" y="1746250"/>
            <a:ext cx="461980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实验器材</a:t>
            </a: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石块、铝块、铁块、溢水杯、空杯、测力计、水</a:t>
            </a:r>
          </a:p>
        </p:txBody>
      </p:sp>
      <p:pic>
        <p:nvPicPr>
          <p:cNvPr id="22532" name="图片 22531" descr="测出石块的重力"/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0930" y="1776731"/>
            <a:ext cx="898533" cy="31979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22532"/>
          <p:cNvSpPr txBox="1"/>
          <p:nvPr/>
        </p:nvSpPr>
        <p:spPr>
          <a:xfrm>
            <a:off x="345439" y="3162737"/>
            <a:ext cx="4134485" cy="8299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⑴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用弹簧测力计先测出石块的重力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273685" y="4064635"/>
            <a:ext cx="4277995" cy="82994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⑵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用弹簧测力计再测出空杯子的重力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杯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22535" name="图片 22534" descr="测出空杯的重力"/>
          <p:cNvPicPr>
            <a:picLocks noChangeAspect="1"/>
          </p:cNvPicPr>
          <p:nvPr/>
        </p:nvPicPr>
        <p:blipFill>
          <a:blip r:embed="rId3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2295" y="1764665"/>
            <a:ext cx="924482" cy="32100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圆角矩形标注 22535"/>
          <p:cNvSpPr/>
          <p:nvPr/>
        </p:nvSpPr>
        <p:spPr>
          <a:xfrm>
            <a:off x="5645785" y="2007870"/>
            <a:ext cx="1286510" cy="487680"/>
          </a:xfrm>
          <a:prstGeom prst="wedgeRoundRectCallout">
            <a:avLst>
              <a:gd name="adj1" fmla="val -56910"/>
              <a:gd name="adj2" fmla="val 116796"/>
              <a:gd name="adj3" fmla="val 16667"/>
            </a:avLst>
          </a:prstGeom>
          <a:solidFill>
            <a:srgbClr val="CCFFCC">
              <a:alpha val="58000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1.15N</a:t>
            </a:r>
          </a:p>
        </p:txBody>
      </p:sp>
      <p:sp>
        <p:nvSpPr>
          <p:cNvPr id="22537" name="圆角矩形标注 22536"/>
          <p:cNvSpPr/>
          <p:nvPr/>
        </p:nvSpPr>
        <p:spPr>
          <a:xfrm>
            <a:off x="7722165" y="1797465"/>
            <a:ext cx="1286510" cy="517525"/>
          </a:xfrm>
          <a:prstGeom prst="wedgeRoundRectCallout">
            <a:avLst>
              <a:gd name="adj1" fmla="val -54931"/>
              <a:gd name="adj2" fmla="val 64523"/>
              <a:gd name="adj3" fmla="val 16667"/>
            </a:avLst>
          </a:prstGeom>
          <a:solidFill>
            <a:srgbClr val="CCFFCC">
              <a:alpha val="58000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>
                <a:latin typeface="Times New Roman" panose="02020603050405020304" charset="0"/>
                <a:ea typeface="宋体" panose="02010600030101010101" pitchFamily="2" charset="-122"/>
              </a:rPr>
              <a:t>0.45N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8703" y="2602801"/>
            <a:ext cx="281346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实验步骤</a:t>
            </a: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3" grpId="1"/>
      <p:bldP spid="22534" grpId="2"/>
      <p:bldP spid="22536" grpId="3"/>
      <p:bldP spid="22537" grpId="4"/>
      <p:bldP spid="4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文本框 23553"/>
          <p:cNvSpPr txBox="1"/>
          <p:nvPr/>
        </p:nvSpPr>
        <p:spPr>
          <a:xfrm>
            <a:off x="263525" y="880110"/>
            <a:ext cx="2068830" cy="30460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⑶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把石块浸没在盛满水的溢水杯里，用空杯承接从溢水杯里被排开的水，读出此时弹簧测力计的示数  </a:t>
            </a:r>
            <a:r>
              <a:rPr lang="zh-CN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23555" name="图片 23554" descr="浮力大小实验2"/>
          <p:cNvPicPr>
            <a:picLocks noChangeAspect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120" y="355600"/>
            <a:ext cx="3659505" cy="4844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文本框 23555"/>
          <p:cNvSpPr txBox="1"/>
          <p:nvPr/>
        </p:nvSpPr>
        <p:spPr>
          <a:xfrm>
            <a:off x="4279265" y="2299335"/>
            <a:ext cx="2051685" cy="156845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⑷用弹簧测力计测出盛接了水后杯子的总重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总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</p:txBody>
      </p:sp>
      <p:pic>
        <p:nvPicPr>
          <p:cNvPr id="23557" name="图片 23556" descr="浮力大小实验3"/>
          <p:cNvPicPr>
            <a:picLocks noChangeAspect="1"/>
          </p:cNvPicPr>
          <p:nvPr/>
        </p:nvPicPr>
        <p:blipFill>
          <a:blip r:embed="rId3">
            <a:clrChange>
              <a:clrFrom>
                <a:srgbClr val="DBDFE0"/>
              </a:clrFrom>
              <a:clrTo>
                <a:srgbClr val="DBDF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8447" y="823833"/>
            <a:ext cx="1555715" cy="4319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圆角矩形标注 23557"/>
          <p:cNvSpPr/>
          <p:nvPr/>
        </p:nvSpPr>
        <p:spPr>
          <a:xfrm>
            <a:off x="3361155" y="1046002"/>
            <a:ext cx="918086" cy="647780"/>
          </a:xfrm>
          <a:prstGeom prst="wedgeRoundRectCallout">
            <a:avLst>
              <a:gd name="adj1" fmla="val -78792"/>
              <a:gd name="adj2" fmla="val 20037"/>
              <a:gd name="adj3" fmla="val 16667"/>
            </a:avLst>
          </a:prstGeom>
          <a:solidFill>
            <a:srgbClr val="CCFFCC">
              <a:alpha val="58000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0.70N</a:t>
            </a:r>
          </a:p>
        </p:txBody>
      </p:sp>
      <p:sp>
        <p:nvSpPr>
          <p:cNvPr id="23559" name="圆角矩形标注 23558"/>
          <p:cNvSpPr/>
          <p:nvPr/>
        </p:nvSpPr>
        <p:spPr>
          <a:xfrm>
            <a:off x="7305121" y="975598"/>
            <a:ext cx="918085" cy="647780"/>
          </a:xfrm>
          <a:prstGeom prst="wedgeRoundRectCallout">
            <a:avLst>
              <a:gd name="adj1" fmla="val -91024"/>
              <a:gd name="adj2" fmla="val 75045"/>
              <a:gd name="adj3" fmla="val 16667"/>
            </a:avLst>
          </a:prstGeom>
          <a:solidFill>
            <a:srgbClr val="CCFFCC">
              <a:alpha val="58000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0.90N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7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1"/>
      <p:bldP spid="23558" grpId="2"/>
      <p:bldP spid="2355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24577"/>
          <p:cNvSpPr txBox="1"/>
          <p:nvPr/>
        </p:nvSpPr>
        <p:spPr>
          <a:xfrm>
            <a:off x="3209174" y="469481"/>
            <a:ext cx="261580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en-US" altLang="zh-CN"/>
              <a:t>【</a:t>
            </a:r>
            <a:r>
              <a:rPr lang="zh-CN" altLang="en-US"/>
              <a:t>实验数据分析</a:t>
            </a:r>
            <a:r>
              <a:rPr lang="en-US" altLang="zh-CN"/>
              <a:t>】</a:t>
            </a:r>
            <a:endParaRPr lang="zh-CN" altLang="en-US"/>
          </a:p>
        </p:txBody>
      </p:sp>
      <p:graphicFrame>
        <p:nvGraphicFramePr>
          <p:cNvPr id="24638" name="表格 24637"/>
          <p:cNvGraphicFramePr>
            <a:graphicFrameLocks noGrp="1"/>
          </p:cNvGraphicFramePr>
          <p:nvPr/>
        </p:nvGraphicFramePr>
        <p:xfrm>
          <a:off x="243281" y="1031315"/>
          <a:ext cx="8632190" cy="3168023"/>
        </p:xfrm>
        <a:graphic>
          <a:graphicData uri="http://schemas.openxmlformats.org/drawingml/2006/table">
            <a:tbl>
              <a:tblPr/>
              <a:tblGrid>
                <a:gridCol w="981512"/>
                <a:gridCol w="805343"/>
                <a:gridCol w="1023020"/>
                <a:gridCol w="1837055"/>
                <a:gridCol w="1173480"/>
                <a:gridCol w="1482725"/>
                <a:gridCol w="1329055"/>
              </a:tblGrid>
              <a:tr h="1531620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</a:rPr>
                        <a:t>研究对象</a:t>
                      </a: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物重</a:t>
                      </a: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空杯重 </a:t>
                      </a: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zh-CN" altLang="en-US" sz="24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杯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物体浸没水中时弹簧测力计示数</a:t>
                      </a: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′/N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杯、水总重  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zh-CN" altLang="en-US" sz="24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总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浮力的大小</a:t>
                      </a: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F</a:t>
                      </a:r>
                      <a:r>
                        <a:rPr lang="zh-CN" altLang="en-US" sz="24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浮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排开水的重力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2400" b="1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zh-CN" altLang="en-US" sz="2400" b="1" baseline="-25000">
                          <a:latin typeface="Times New Roman" panose="02020603050405020304" charset="0"/>
                          <a:cs typeface="Times New Roman" panose="02020603050405020304" charset="0"/>
                        </a:rPr>
                        <a:t>排</a:t>
                      </a: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/N</a:t>
                      </a: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</a:tr>
              <a:tr h="521335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</a:rPr>
                        <a:t>石块</a:t>
                      </a: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0.45</a:t>
                      </a: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</a:tr>
              <a:tr h="564515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</a:rPr>
                        <a:t>铝块</a:t>
                      </a: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0.45</a:t>
                      </a: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</a:tr>
              <a:tr h="550545"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</a:rPr>
                        <a:t>铁块</a:t>
                      </a:r>
                    </a:p>
                  </a:txBody>
                  <a:tcPr marL="68588" marR="68588" marT="34294" marB="3429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0.45</a:t>
                      </a: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8" marR="68588" marT="34294" marB="3429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E3BA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621" name="文本框 24620"/>
          <p:cNvSpPr txBox="1"/>
          <p:nvPr/>
        </p:nvSpPr>
        <p:spPr>
          <a:xfrm>
            <a:off x="1187321" y="2615327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1.15</a:t>
            </a:r>
          </a:p>
        </p:txBody>
      </p:sp>
      <p:sp>
        <p:nvSpPr>
          <p:cNvPr id="24622" name="文本框 24621"/>
          <p:cNvSpPr txBox="1"/>
          <p:nvPr/>
        </p:nvSpPr>
        <p:spPr>
          <a:xfrm>
            <a:off x="3559935" y="2664222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0.70</a:t>
            </a:r>
          </a:p>
        </p:txBody>
      </p:sp>
      <p:sp>
        <p:nvSpPr>
          <p:cNvPr id="24623" name="文本框 24622"/>
          <p:cNvSpPr txBox="1"/>
          <p:nvPr/>
        </p:nvSpPr>
        <p:spPr>
          <a:xfrm>
            <a:off x="5015250" y="2633742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0.90</a:t>
            </a:r>
          </a:p>
        </p:txBody>
      </p:sp>
      <p:sp>
        <p:nvSpPr>
          <p:cNvPr id="24624" name="文本框 24623"/>
          <p:cNvSpPr txBox="1"/>
          <p:nvPr/>
        </p:nvSpPr>
        <p:spPr>
          <a:xfrm>
            <a:off x="6438633" y="2616964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0.45</a:t>
            </a:r>
          </a:p>
        </p:txBody>
      </p:sp>
      <p:sp>
        <p:nvSpPr>
          <p:cNvPr id="24625" name="文本框 24624"/>
          <p:cNvSpPr txBox="1"/>
          <p:nvPr/>
        </p:nvSpPr>
        <p:spPr>
          <a:xfrm>
            <a:off x="7824756" y="2633742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0.45</a:t>
            </a:r>
          </a:p>
        </p:txBody>
      </p:sp>
      <p:sp>
        <p:nvSpPr>
          <p:cNvPr id="24626" name="文本框 24625"/>
          <p:cNvSpPr txBox="1"/>
          <p:nvPr/>
        </p:nvSpPr>
        <p:spPr>
          <a:xfrm>
            <a:off x="1187321" y="3124579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0.54</a:t>
            </a:r>
          </a:p>
        </p:txBody>
      </p:sp>
      <p:sp>
        <p:nvSpPr>
          <p:cNvPr id="24627" name="文本框 24626"/>
          <p:cNvSpPr txBox="1"/>
          <p:nvPr/>
        </p:nvSpPr>
        <p:spPr>
          <a:xfrm>
            <a:off x="3559935" y="3177916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0.34</a:t>
            </a:r>
          </a:p>
        </p:txBody>
      </p:sp>
      <p:sp>
        <p:nvSpPr>
          <p:cNvPr id="24628" name="文本框 24627"/>
          <p:cNvSpPr txBox="1"/>
          <p:nvPr/>
        </p:nvSpPr>
        <p:spPr>
          <a:xfrm>
            <a:off x="6438633" y="3190348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0.20</a:t>
            </a:r>
          </a:p>
        </p:txBody>
      </p:sp>
      <p:sp>
        <p:nvSpPr>
          <p:cNvPr id="24629" name="文本框 24628"/>
          <p:cNvSpPr txBox="1"/>
          <p:nvPr/>
        </p:nvSpPr>
        <p:spPr>
          <a:xfrm>
            <a:off x="7824756" y="3207126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0.20</a:t>
            </a:r>
          </a:p>
        </p:txBody>
      </p:sp>
      <p:sp>
        <p:nvSpPr>
          <p:cNvPr id="24630" name="文本框 24629"/>
          <p:cNvSpPr txBox="1"/>
          <p:nvPr/>
        </p:nvSpPr>
        <p:spPr>
          <a:xfrm>
            <a:off x="5015250" y="3226179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0.65</a:t>
            </a:r>
          </a:p>
        </p:txBody>
      </p:sp>
      <p:sp>
        <p:nvSpPr>
          <p:cNvPr id="24631" name="文本框 24630"/>
          <p:cNvSpPr txBox="1"/>
          <p:nvPr/>
        </p:nvSpPr>
        <p:spPr>
          <a:xfrm>
            <a:off x="1187321" y="3743764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0.78</a:t>
            </a:r>
          </a:p>
        </p:txBody>
      </p:sp>
      <p:sp>
        <p:nvSpPr>
          <p:cNvPr id="24632" name="文本框 24631"/>
          <p:cNvSpPr txBox="1"/>
          <p:nvPr/>
        </p:nvSpPr>
        <p:spPr>
          <a:xfrm>
            <a:off x="3559935" y="3743764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0.68</a:t>
            </a:r>
          </a:p>
        </p:txBody>
      </p:sp>
      <p:sp>
        <p:nvSpPr>
          <p:cNvPr id="24633" name="文本框 24632"/>
          <p:cNvSpPr txBox="1"/>
          <p:nvPr/>
        </p:nvSpPr>
        <p:spPr>
          <a:xfrm>
            <a:off x="6438633" y="3726986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0.10</a:t>
            </a:r>
          </a:p>
        </p:txBody>
      </p:sp>
      <p:sp>
        <p:nvSpPr>
          <p:cNvPr id="24634" name="文本框 24633"/>
          <p:cNvSpPr txBox="1"/>
          <p:nvPr/>
        </p:nvSpPr>
        <p:spPr>
          <a:xfrm>
            <a:off x="5015250" y="3743764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0.55</a:t>
            </a:r>
          </a:p>
        </p:txBody>
      </p:sp>
      <p:sp>
        <p:nvSpPr>
          <p:cNvPr id="24635" name="文本框 24634"/>
          <p:cNvSpPr txBox="1"/>
          <p:nvPr/>
        </p:nvSpPr>
        <p:spPr>
          <a:xfrm>
            <a:off x="7824756" y="3743764"/>
            <a:ext cx="809725" cy="4603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0.10</a:t>
            </a:r>
          </a:p>
        </p:txBody>
      </p:sp>
      <p:sp>
        <p:nvSpPr>
          <p:cNvPr id="24637" name="文本框 24636"/>
          <p:cNvSpPr txBox="1"/>
          <p:nvPr/>
        </p:nvSpPr>
        <p:spPr>
          <a:xfrm>
            <a:off x="767715" y="4352925"/>
            <a:ext cx="7304405" cy="5320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比较浮力的大小和物体排开水的重力，你发现了什么？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4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0FF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1" grpId="0"/>
      <p:bldP spid="24622" grpId="1"/>
      <p:bldP spid="24623" grpId="2"/>
      <p:bldP spid="24624" grpId="3"/>
      <p:bldP spid="24625" grpId="4"/>
      <p:bldP spid="24626" grpId="5"/>
      <p:bldP spid="24627" grpId="6"/>
      <p:bldP spid="24628" grpId="7"/>
      <p:bldP spid="24629" grpId="8"/>
      <p:bldP spid="24630" grpId="9"/>
      <p:bldP spid="24631" grpId="10"/>
      <p:bldP spid="24632" grpId="11"/>
      <p:bldP spid="24633" grpId="12"/>
      <p:bldP spid="24634" grpId="13"/>
      <p:bldP spid="24635" grpId="14"/>
      <p:bldP spid="24637" grpId="1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4" name="Text Box 2"/>
          <p:cNvSpPr txBox="1"/>
          <p:nvPr/>
        </p:nvSpPr>
        <p:spPr>
          <a:xfrm>
            <a:off x="3437573" y="1102995"/>
            <a:ext cx="2592387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charset="0"/>
                <a:ea typeface="黑体" pitchFamily="49" charset="-122"/>
              </a:rPr>
              <a:t>实验结论：</a:t>
            </a:r>
          </a:p>
        </p:txBody>
      </p:sp>
      <p:sp>
        <p:nvSpPr>
          <p:cNvPr id="136195" name="Text Box 3"/>
          <p:cNvSpPr txBox="1"/>
          <p:nvPr/>
        </p:nvSpPr>
        <p:spPr>
          <a:xfrm>
            <a:off x="494030" y="2342833"/>
            <a:ext cx="8388350" cy="1187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charset="0"/>
                <a:ea typeface="黑体" pitchFamily="49" charset="-122"/>
              </a:rPr>
              <a:t>浸在液体中的物体所受的浮力的大小</a:t>
            </a:r>
            <a:r>
              <a:rPr lang="zh-CN" altLang="en-US" sz="2400" u="sng">
                <a:latin typeface="Times New Roman" panose="02020603050405020304" charset="0"/>
                <a:ea typeface="黑体" pitchFamily="49" charset="-122"/>
              </a:rPr>
              <a:t>              </a:t>
            </a:r>
            <a:r>
              <a:rPr lang="zh-CN" altLang="en-US" sz="2400">
                <a:latin typeface="Times New Roman" panose="02020603050405020304" charset="0"/>
                <a:ea typeface="黑体" pitchFamily="49" charset="-122"/>
              </a:rPr>
              <a:t>（填“等于”、“大于”或“小于”）被物体排开的液体所受的</a:t>
            </a:r>
            <a:r>
              <a:rPr lang="zh-CN" altLang="en-US" sz="2400" u="sng">
                <a:latin typeface="Times New Roman" panose="02020603050405020304" charset="0"/>
                <a:ea typeface="黑体" pitchFamily="49" charset="-122"/>
              </a:rPr>
              <a:t>                </a:t>
            </a:r>
            <a:r>
              <a:rPr lang="zh-CN" altLang="en-US" sz="2400">
                <a:latin typeface="Times New Roman" panose="02020603050405020304" charset="0"/>
                <a:ea typeface="黑体" pitchFamily="49" charset="-122"/>
              </a:rPr>
              <a:t>。这便是著名的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</a:rPr>
              <a:t>阿基米德原理</a:t>
            </a:r>
            <a:r>
              <a:rPr lang="zh-CN" altLang="en-US" sz="2400">
                <a:latin typeface="Times New Roman" panose="02020603050405020304" charset="0"/>
                <a:ea typeface="黑体" pitchFamily="49" charset="-122"/>
              </a:rPr>
              <a:t>。</a:t>
            </a:r>
          </a:p>
        </p:txBody>
      </p:sp>
      <p:sp>
        <p:nvSpPr>
          <p:cNvPr id="136196" name="Text Box 4"/>
          <p:cNvSpPr txBox="1"/>
          <p:nvPr/>
        </p:nvSpPr>
        <p:spPr>
          <a:xfrm>
            <a:off x="5550535" y="2246313"/>
            <a:ext cx="10795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</a:rPr>
              <a:t>等于</a:t>
            </a:r>
          </a:p>
        </p:txBody>
      </p:sp>
      <p:sp>
        <p:nvSpPr>
          <p:cNvPr id="136197" name="Text Box 5"/>
          <p:cNvSpPr txBox="1"/>
          <p:nvPr/>
        </p:nvSpPr>
        <p:spPr>
          <a:xfrm>
            <a:off x="7012940" y="2708275"/>
            <a:ext cx="1079500" cy="457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</a:rPr>
              <a:t>重力</a:t>
            </a:r>
          </a:p>
        </p:txBody>
      </p:sp>
      <p:pic>
        <p:nvPicPr>
          <p:cNvPr id="136198" name="Picture 6" descr="阿基米德人头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40" y="495935"/>
            <a:ext cx="1134745" cy="1399540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1"/>
      <p:bldP spid="136196" grpId="2"/>
      <p:bldP spid="136197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8962" name="文本框 168961"/>
          <p:cNvSpPr txBox="1"/>
          <p:nvPr/>
        </p:nvSpPr>
        <p:spPr>
          <a:xfrm>
            <a:off x="1600200" y="1371600"/>
            <a:ext cx="5715000" cy="865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</a:t>
            </a:r>
            <a:r>
              <a:rPr lang="zh-CN" altLang="en-US" sz="2100" b="1">
                <a:latin typeface="宋体" pitchFamily="2" charset="-122"/>
                <a:ea typeface="宋体" panose="02010600030101010101" pitchFamily="2" charset="-122"/>
              </a:rPr>
              <a:t>内容：</a:t>
            </a:r>
            <a:r>
              <a:rPr lang="zh-CN" altLang="en-US" sz="21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浸在液体中的物体所受的浮力，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en-US" sz="21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   大小等于它排开液体的重力。</a:t>
            </a:r>
          </a:p>
        </p:txBody>
      </p:sp>
      <p:sp>
        <p:nvSpPr>
          <p:cNvPr id="168963" name="文本框 168962"/>
          <p:cNvSpPr txBox="1"/>
          <p:nvPr/>
        </p:nvSpPr>
        <p:spPr>
          <a:xfrm>
            <a:off x="1601391" y="2437210"/>
            <a:ext cx="436602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．数学表达式：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浮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</a:p>
        </p:txBody>
      </p:sp>
      <p:sp>
        <p:nvSpPr>
          <p:cNvPr id="168964" name="文本框 168963"/>
          <p:cNvSpPr txBox="1"/>
          <p:nvPr/>
        </p:nvSpPr>
        <p:spPr>
          <a:xfrm>
            <a:off x="1616869" y="4139803"/>
            <a:ext cx="54864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．适用范围：</a:t>
            </a:r>
            <a:r>
              <a:rPr lang="zh-CN" altLang="en-US" sz="21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液体和气体</a:t>
            </a:r>
            <a:endParaRPr lang="zh-CN" altLang="en-US" sz="2100" b="1" baseline="-250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68965" name="文本框 168964"/>
          <p:cNvSpPr txBox="1"/>
          <p:nvPr/>
        </p:nvSpPr>
        <p:spPr>
          <a:xfrm>
            <a:off x="1601391" y="3145631"/>
            <a:ext cx="5332809" cy="865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．用于计算的导出式：</a:t>
            </a:r>
          </a:p>
          <a:p>
            <a:pPr>
              <a:lnSpc>
                <a:spcPct val="120000"/>
              </a:lnSpc>
            </a:pP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     F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浮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= 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  <a:r>
              <a:rPr lang="en-US" altLang="zh-CN" sz="21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= 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m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g= </a:t>
            </a:r>
            <a:r>
              <a:rPr lang="el-GR" altLang="zh-CN" sz="2100" b="1" i="1">
                <a:solidFill>
                  <a:srgbClr val="FF0000"/>
                </a:solidFill>
                <a:latin typeface="Euclid Symbol" pitchFamily="18" charset="2"/>
                <a:ea typeface="宋体" panose="02010600030101010101" pitchFamily="2" charset="-122"/>
              </a:rPr>
              <a:t>r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液 </a:t>
            </a:r>
            <a:r>
              <a:rPr lang="en-US" altLang="zh-CN" sz="2100" b="1" i="1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gV</a:t>
            </a:r>
            <a:r>
              <a:rPr lang="zh-CN" altLang="en-US" sz="21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</a:p>
        </p:txBody>
      </p:sp>
      <p:grpSp>
        <p:nvGrpSpPr>
          <p:cNvPr id="168966" name="组合 168965"/>
          <p:cNvGrpSpPr/>
          <p:nvPr/>
        </p:nvGrpSpPr>
        <p:grpSpPr>
          <a:xfrm>
            <a:off x="6428185" y="1390650"/>
            <a:ext cx="1385888" cy="2374106"/>
            <a:chOff x="8456" y="4165"/>
            <a:chExt cx="2908" cy="4984"/>
          </a:xfrm>
        </p:grpSpPr>
        <p:pic>
          <p:nvPicPr>
            <p:cNvPr id="168967" name="Picture 112" descr="8-29-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6" y="4165"/>
              <a:ext cx="2908" cy="4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8968" name="等腰三角形 168967"/>
            <p:cNvSpPr/>
            <p:nvPr/>
          </p:nvSpPr>
          <p:spPr>
            <a:xfrm flipV="1">
              <a:off x="10323" y="8160"/>
              <a:ext cx="693" cy="336"/>
            </a:xfrm>
            <a:prstGeom prst="triangle">
              <a:avLst>
                <a:gd name="adj" fmla="val 50000"/>
              </a:avLst>
            </a:prstGeom>
            <a:noFill/>
            <a:ln w="19050" cap="flat" cmpd="sng">
              <a:solidFill>
                <a:srgbClr val="3333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168971" name="矩形 168970"/>
          <p:cNvSpPr/>
          <p:nvPr/>
        </p:nvSpPr>
        <p:spPr>
          <a:xfrm>
            <a:off x="1963341" y="477441"/>
            <a:ext cx="4743450" cy="4226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u="none" kern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algn="l"/>
            <a:r>
              <a:rPr lang="zh-CN" altLang="en-US" sz="2400">
                <a:solidFill>
                  <a:schemeClr val="tx1"/>
                </a:solidFill>
                <a:ea typeface="宋体" panose="02010600030101010101" pitchFamily="2" charset="-122"/>
              </a:rPr>
              <a:t>一、阿基米德原理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1"/>
      <p:bldP spid="168964" grpId="2"/>
      <p:bldP spid="168965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6404610" y="1367155"/>
            <a:ext cx="2390140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F0FFF"/>
            </a:solidFill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2400" b="1" baseline="-250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浮 </a:t>
            </a:r>
            <a:r>
              <a:rPr lang="en-US" altLang="zh-CN" sz="2400" b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= </a:t>
            </a:r>
            <a:r>
              <a:rPr lang="en-US" altLang="zh-CN" sz="2400" b="1" i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G</a:t>
            </a:r>
            <a:r>
              <a:rPr lang="zh-CN" altLang="en-US" sz="2400" b="1" baseline="-250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排</a:t>
            </a:r>
            <a:r>
              <a:rPr lang="el-GR" altLang="zh-CN" sz="2400" b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=</a:t>
            </a:r>
            <a:r>
              <a:rPr lang="el-GR" altLang="zh-CN" sz="2400" b="1" i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l-GR" sz="2400" b="1" baseline="-250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液</a:t>
            </a:r>
            <a:r>
              <a:rPr lang="en-US" altLang="zh-CN" sz="2400" b="1" i="1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gV</a:t>
            </a:r>
            <a:r>
              <a:rPr lang="zh-CN" altLang="en-US" sz="2400" b="1" baseline="-25000">
                <a:solidFill>
                  <a:srgbClr val="FF505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排</a:t>
            </a:r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5234" name="矩形 95233"/>
          <p:cNvSpPr/>
          <p:nvPr/>
        </p:nvSpPr>
        <p:spPr>
          <a:xfrm>
            <a:off x="561975" y="1255078"/>
            <a:ext cx="1155700" cy="829945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浸入液</a:t>
            </a:r>
          </a:p>
          <a:p>
            <a:pPr algn="ctr"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体中</a:t>
            </a:r>
          </a:p>
        </p:txBody>
      </p:sp>
      <p:grpSp>
        <p:nvGrpSpPr>
          <p:cNvPr id="95235" name="组合 95234"/>
          <p:cNvGrpSpPr/>
          <p:nvPr/>
        </p:nvGrpSpPr>
        <p:grpSpPr>
          <a:xfrm>
            <a:off x="1733550" y="687070"/>
            <a:ext cx="1797685" cy="1859915"/>
            <a:chOff x="1212" y="663"/>
            <a:chExt cx="916" cy="2593"/>
          </a:xfrm>
        </p:grpSpPr>
        <p:grpSp>
          <p:nvGrpSpPr>
            <p:cNvPr id="95236" name="组合 95235"/>
            <p:cNvGrpSpPr/>
            <p:nvPr/>
          </p:nvGrpSpPr>
          <p:grpSpPr>
            <a:xfrm>
              <a:off x="1215" y="663"/>
              <a:ext cx="913" cy="1157"/>
              <a:chOff x="1215" y="663"/>
              <a:chExt cx="913" cy="1157"/>
            </a:xfrm>
          </p:grpSpPr>
          <p:sp>
            <p:nvSpPr>
              <p:cNvPr id="95237" name="矩形 95236"/>
              <p:cNvSpPr/>
              <p:nvPr/>
            </p:nvSpPr>
            <p:spPr>
              <a:xfrm>
                <a:off x="1678" y="663"/>
                <a:ext cx="450" cy="1157"/>
              </a:xfrm>
              <a:prstGeom prst="rect">
                <a:avLst/>
              </a:prstGeom>
              <a:noFill/>
              <a:ln w="1905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ctr">
                <a:spAutoFit/>
              </a:bodyPr>
              <a:lstStyle/>
              <a:p>
                <a:pPr algn="ctr" eaLnBrk="1" hangingPunct="1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全部</a:t>
                </a:r>
              </a:p>
              <a:p>
                <a:pPr algn="ctr" eaLnBrk="1" hangingPunct="1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浸没</a:t>
                </a:r>
              </a:p>
            </p:txBody>
          </p:sp>
          <p:sp>
            <p:nvSpPr>
              <p:cNvPr id="95238" name="直接连接符 95237"/>
              <p:cNvSpPr/>
              <p:nvPr/>
            </p:nvSpPr>
            <p:spPr>
              <a:xfrm flipH="1">
                <a:off x="1215" y="1470"/>
                <a:ext cx="459" cy="265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95239" name="组合 95238"/>
            <p:cNvGrpSpPr/>
            <p:nvPr/>
          </p:nvGrpSpPr>
          <p:grpSpPr>
            <a:xfrm>
              <a:off x="1212" y="2099"/>
              <a:ext cx="916" cy="1157"/>
              <a:chOff x="1212" y="2099"/>
              <a:chExt cx="916" cy="1157"/>
            </a:xfrm>
          </p:grpSpPr>
          <p:sp>
            <p:nvSpPr>
              <p:cNvPr id="95240" name="矩形 95239"/>
              <p:cNvSpPr/>
              <p:nvPr/>
            </p:nvSpPr>
            <p:spPr>
              <a:xfrm>
                <a:off x="1678" y="2099"/>
                <a:ext cx="450" cy="1157"/>
              </a:xfrm>
              <a:prstGeom prst="rect">
                <a:avLst/>
              </a:prstGeom>
              <a:noFill/>
              <a:ln w="1905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anchor="ctr">
                <a:spAutoFit/>
              </a:bodyPr>
              <a:lstStyle/>
              <a:p>
                <a:pPr algn="ctr" eaLnBrk="1" hangingPunct="1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部分</a:t>
                </a:r>
              </a:p>
              <a:p>
                <a:pPr algn="ctr" eaLnBrk="1" hangingPunct="1"/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charset="0"/>
                    <a:ea typeface="宋体" panose="02010600030101010101" pitchFamily="2" charset="-122"/>
                  </a:rPr>
                  <a:t>浸入</a:t>
                </a:r>
              </a:p>
            </p:txBody>
          </p:sp>
          <p:sp>
            <p:nvSpPr>
              <p:cNvPr id="95241" name="直接连接符 95240"/>
              <p:cNvSpPr/>
              <p:nvPr/>
            </p:nvSpPr>
            <p:spPr>
              <a:xfrm>
                <a:off x="1212" y="2196"/>
                <a:ext cx="468" cy="257"/>
              </a:xfrm>
              <a:prstGeom prst="line">
                <a:avLst/>
              </a:prstGeom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95242" name="组合 95241"/>
          <p:cNvGrpSpPr/>
          <p:nvPr/>
        </p:nvGrpSpPr>
        <p:grpSpPr>
          <a:xfrm>
            <a:off x="3546104" y="906773"/>
            <a:ext cx="2182866" cy="460202"/>
            <a:chOff x="2070" y="961"/>
            <a:chExt cx="1204" cy="559"/>
          </a:xfrm>
        </p:grpSpPr>
        <p:sp>
          <p:nvSpPr>
            <p:cNvPr id="95243" name="矩形 95242"/>
            <p:cNvSpPr/>
            <p:nvPr/>
          </p:nvSpPr>
          <p:spPr>
            <a:xfrm>
              <a:off x="2624" y="961"/>
              <a:ext cx="650" cy="559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排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=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物</a:t>
              </a:r>
            </a:p>
          </p:txBody>
        </p:sp>
        <p:sp>
          <p:nvSpPr>
            <p:cNvPr id="95244" name="直接连接符 95243"/>
            <p:cNvSpPr/>
            <p:nvPr/>
          </p:nvSpPr>
          <p:spPr>
            <a:xfrm flipV="1">
              <a:off x="2070" y="1233"/>
              <a:ext cx="554" cy="1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</p:grpSp>
      <p:grpSp>
        <p:nvGrpSpPr>
          <p:cNvPr id="95245" name="组合 95244"/>
          <p:cNvGrpSpPr/>
          <p:nvPr/>
        </p:nvGrpSpPr>
        <p:grpSpPr>
          <a:xfrm>
            <a:off x="3545840" y="1828158"/>
            <a:ext cx="2183130" cy="460202"/>
            <a:chOff x="2068" y="2397"/>
            <a:chExt cx="1206" cy="559"/>
          </a:xfrm>
        </p:grpSpPr>
        <p:sp>
          <p:nvSpPr>
            <p:cNvPr id="95246" name="矩形 95245"/>
            <p:cNvSpPr/>
            <p:nvPr/>
          </p:nvSpPr>
          <p:spPr>
            <a:xfrm>
              <a:off x="2623" y="2397"/>
              <a:ext cx="651" cy="559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排</a:t>
              </a:r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&lt;</a:t>
              </a:r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V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物</a:t>
              </a:r>
            </a:p>
          </p:txBody>
        </p:sp>
        <p:sp>
          <p:nvSpPr>
            <p:cNvPr id="95247" name="直接连接符 95246"/>
            <p:cNvSpPr/>
            <p:nvPr/>
          </p:nvSpPr>
          <p:spPr>
            <a:xfrm>
              <a:off x="2068" y="2709"/>
              <a:ext cx="555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stealth" w="lg" len="lg"/>
            </a:ln>
          </p:spPr>
          <p:txBody>
            <a:bodyPr/>
            <a:lstStyle/>
            <a:p/>
          </p:txBody>
        </p:sp>
      </p:grpSp>
      <p:sp>
        <p:nvSpPr>
          <p:cNvPr id="95252" name="直接连接符 95251"/>
          <p:cNvSpPr/>
          <p:nvPr/>
        </p:nvSpPr>
        <p:spPr>
          <a:xfrm rot="19980000">
            <a:off x="5701665" y="1944370"/>
            <a:ext cx="755015" cy="31115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5" name="直接连接符 4"/>
          <p:cNvSpPr/>
          <p:nvPr/>
        </p:nvSpPr>
        <p:spPr>
          <a:xfrm rot="1560000" flipV="1">
            <a:off x="5704205" y="1240155"/>
            <a:ext cx="727710" cy="51435"/>
          </a:xfrm>
          <a:prstGeom prst="line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96258" name="文本框 96257"/>
          <p:cNvSpPr txBox="1"/>
          <p:nvPr/>
        </p:nvSpPr>
        <p:spPr>
          <a:xfrm>
            <a:off x="370205" y="2666540"/>
            <a:ext cx="8424545" cy="21236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 </a:t>
            </a:r>
            <a:r>
              <a:rPr lang="en-US" altLang="zh-CN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是指排开的液体的体积，不一定等于物体的体积。</a:t>
            </a:r>
          </a:p>
          <a:p>
            <a:pPr eaLnBrk="1" hangingPunct="1">
              <a:lnSpc>
                <a:spcPct val="150000"/>
              </a:lnSpc>
            </a:pPr>
            <a:r>
              <a:rPr 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 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由</a:t>
            </a:r>
            <a:r>
              <a:rPr lang="en-US" altLang="zh-CN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ρ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液</a:t>
            </a:r>
            <a:r>
              <a:rPr lang="en-US" altLang="zh-CN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gV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可以看出，浮力的大小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只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跟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液体的密度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和物体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排开液体的体积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这两个因素有关，而跟物体本身的体积、密度、形状、在液体中的深度、在液体中是否运动、液体的多少等因素无关。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9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/>
          <p:cNvSpPr txBox="1"/>
          <p:nvPr/>
        </p:nvSpPr>
        <p:spPr>
          <a:xfrm>
            <a:off x="3517265" y="294640"/>
            <a:ext cx="198120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浮 力</a:t>
            </a:r>
          </a:p>
        </p:txBody>
      </p:sp>
      <p:pic>
        <p:nvPicPr>
          <p:cNvPr id="17" name="图片 16" descr="timg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8" y="1049588"/>
            <a:ext cx="3205035" cy="197883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4941" y="3266414"/>
            <a:ext cx="8721566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    海洋中的巨大冰山能漂浮在水上,鸭子能在水中游弋,孔明灯能够升空，托起冰山、鸭子、孔明灯等的力就是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浮力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380" y="1049587"/>
            <a:ext cx="2815573" cy="19788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60" y="1049587"/>
            <a:ext cx="2701347" cy="197883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90" name="矩形 114689"/>
          <p:cNvSpPr/>
          <p:nvPr/>
        </p:nvSpPr>
        <p:spPr>
          <a:xfrm>
            <a:off x="873699" y="1743446"/>
            <a:ext cx="2118995" cy="2239010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3311525" y="579755"/>
            <a:ext cx="25203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latin typeface="Times New Roman" panose="02020603050405020304" charset="0"/>
                <a:ea typeface="黑体" pitchFamily="49" charset="-122"/>
              </a:rPr>
              <a:t>物体的浮沉条件</a:t>
            </a:r>
          </a:p>
        </p:txBody>
      </p:sp>
      <p:grpSp>
        <p:nvGrpSpPr>
          <p:cNvPr id="114707" name="组合 114706"/>
          <p:cNvGrpSpPr/>
          <p:nvPr/>
        </p:nvGrpSpPr>
        <p:grpSpPr>
          <a:xfrm>
            <a:off x="1639225" y="2566354"/>
            <a:ext cx="594195" cy="579906"/>
            <a:chOff x="2880" y="709"/>
            <a:chExt cx="499" cy="487"/>
          </a:xfrm>
        </p:grpSpPr>
        <p:sp>
          <p:nvSpPr>
            <p:cNvPr id="114708" name="椭圆 114707"/>
            <p:cNvSpPr/>
            <p:nvPr/>
          </p:nvSpPr>
          <p:spPr>
            <a:xfrm>
              <a:off x="2880" y="709"/>
              <a:ext cx="499" cy="487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709" name="椭圆 114708"/>
            <p:cNvSpPr/>
            <p:nvPr/>
          </p:nvSpPr>
          <p:spPr>
            <a:xfrm>
              <a:off x="3107" y="935"/>
              <a:ext cx="46" cy="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4710" name="组合 114709"/>
          <p:cNvGrpSpPr/>
          <p:nvPr/>
        </p:nvGrpSpPr>
        <p:grpSpPr>
          <a:xfrm>
            <a:off x="1934615" y="1982876"/>
            <a:ext cx="860928" cy="1739718"/>
            <a:chOff x="4261" y="445"/>
            <a:chExt cx="723" cy="1461"/>
          </a:xfrm>
        </p:grpSpPr>
        <p:sp>
          <p:nvSpPr>
            <p:cNvPr id="114711" name="直接连接符 114710"/>
            <p:cNvSpPr/>
            <p:nvPr/>
          </p:nvSpPr>
          <p:spPr>
            <a:xfrm>
              <a:off x="4261" y="1189"/>
              <a:ext cx="3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2" name="直接连接符 114711"/>
            <p:cNvSpPr/>
            <p:nvPr/>
          </p:nvSpPr>
          <p:spPr>
            <a:xfrm flipH="1" flipV="1">
              <a:off x="4263" y="603"/>
              <a:ext cx="0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3" name="文本框 114712"/>
            <p:cNvSpPr txBox="1"/>
            <p:nvPr/>
          </p:nvSpPr>
          <p:spPr>
            <a:xfrm>
              <a:off x="4304" y="4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714" name="文本框 114713"/>
            <p:cNvSpPr txBox="1"/>
            <p:nvPr/>
          </p:nvSpPr>
          <p:spPr>
            <a:xfrm>
              <a:off x="4359" y="1519"/>
              <a:ext cx="60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  <a:r>
                <a:rPr lang="zh-CN" altLang="en-US" sz="2400" b="1" i="1" baseline="-25000">
                  <a:solidFill>
                    <a:schemeClr val="tx1"/>
                  </a:solidFill>
                  <a:uFillTx/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物</a:t>
              </a:r>
            </a:p>
          </p:txBody>
        </p:sp>
        <p:sp>
          <p:nvSpPr>
            <p:cNvPr id="10" name="直接连接符 9"/>
            <p:cNvSpPr/>
            <p:nvPr/>
          </p:nvSpPr>
          <p:spPr>
            <a:xfrm>
              <a:off x="4264" y="1189"/>
              <a:ext cx="3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6" name="文本框 5"/>
          <p:cNvSpPr txBox="1"/>
          <p:nvPr/>
        </p:nvSpPr>
        <p:spPr>
          <a:xfrm>
            <a:off x="3479165" y="1599404"/>
            <a:ext cx="525930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</a:rPr>
              <a:t>    浸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没在液体中的物体，受到两个力：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竖直向下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重力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竖直向上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浮力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79165" y="3076732"/>
            <a:ext cx="50646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mtClean="0">
                <a:latin typeface="楷体" panose="02010609060101010101" charset="-122"/>
                <a:ea typeface="楷体" panose="02010609060101010101" charset="-122"/>
              </a:rPr>
              <a:t>    根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据物体所受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浮力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重力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大小的不同，物体的浮沉存在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三种情况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6" grpId="1"/>
      <p:bldP spid="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90" name="矩形 114689"/>
          <p:cNvSpPr/>
          <p:nvPr/>
        </p:nvSpPr>
        <p:spPr>
          <a:xfrm>
            <a:off x="26035" y="1452245"/>
            <a:ext cx="9086850" cy="2239010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4691" name="组合 114690"/>
          <p:cNvGrpSpPr/>
          <p:nvPr/>
        </p:nvGrpSpPr>
        <p:grpSpPr>
          <a:xfrm>
            <a:off x="1287580" y="2325813"/>
            <a:ext cx="594195" cy="579906"/>
            <a:chOff x="2880" y="709"/>
            <a:chExt cx="499" cy="487"/>
          </a:xfrm>
        </p:grpSpPr>
        <p:sp>
          <p:nvSpPr>
            <p:cNvPr id="114692" name="椭圆 114691"/>
            <p:cNvSpPr/>
            <p:nvPr/>
          </p:nvSpPr>
          <p:spPr>
            <a:xfrm>
              <a:off x="2880" y="709"/>
              <a:ext cx="499" cy="487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693" name="椭圆 114692"/>
            <p:cNvSpPr/>
            <p:nvPr/>
          </p:nvSpPr>
          <p:spPr>
            <a:xfrm>
              <a:off x="3107" y="935"/>
              <a:ext cx="46" cy="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4694" name="组合 114693"/>
          <p:cNvGrpSpPr/>
          <p:nvPr/>
        </p:nvGrpSpPr>
        <p:grpSpPr>
          <a:xfrm>
            <a:off x="945828" y="1648263"/>
            <a:ext cx="1295560" cy="1894518"/>
            <a:chOff x="688" y="503"/>
            <a:chExt cx="1088" cy="1591"/>
          </a:xfrm>
        </p:grpSpPr>
        <p:sp>
          <p:nvSpPr>
            <p:cNvPr id="114695" name="直接连接符 114694"/>
            <p:cNvSpPr/>
            <p:nvPr/>
          </p:nvSpPr>
          <p:spPr>
            <a:xfrm flipV="1">
              <a:off x="1224" y="503"/>
              <a:ext cx="6" cy="817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696" name="直接连接符 114695"/>
            <p:cNvSpPr/>
            <p:nvPr/>
          </p:nvSpPr>
          <p:spPr>
            <a:xfrm flipH="1">
              <a:off x="1224" y="1318"/>
              <a:ext cx="0" cy="454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697" name="文本框 114696"/>
            <p:cNvSpPr txBox="1"/>
            <p:nvPr/>
          </p:nvSpPr>
          <p:spPr>
            <a:xfrm>
              <a:off x="688" y="605"/>
              <a:ext cx="514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698" name="文本框 114697"/>
            <p:cNvSpPr txBox="1"/>
            <p:nvPr/>
          </p:nvSpPr>
          <p:spPr>
            <a:xfrm>
              <a:off x="1111" y="1707"/>
              <a:ext cx="66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  <a:r>
                <a:rPr lang="zh-CN" altLang="en-US" sz="2400" b="1" i="1" baseline="-25000">
                  <a:uFillTx/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  <a:sym typeface="+mn-ea"/>
                </a:rPr>
                <a:t>物</a:t>
              </a:r>
              <a:endParaRPr lang="en-US" altLang="zh-CN" sz="2400" b="1" i="1"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14699" name="组合 114698"/>
          <p:cNvGrpSpPr/>
          <p:nvPr/>
        </p:nvGrpSpPr>
        <p:grpSpPr>
          <a:xfrm>
            <a:off x="7083996" y="2313748"/>
            <a:ext cx="594195" cy="579906"/>
            <a:chOff x="2880" y="709"/>
            <a:chExt cx="499" cy="487"/>
          </a:xfrm>
        </p:grpSpPr>
        <p:sp>
          <p:nvSpPr>
            <p:cNvPr id="114700" name="椭圆 114699"/>
            <p:cNvSpPr/>
            <p:nvPr/>
          </p:nvSpPr>
          <p:spPr>
            <a:xfrm>
              <a:off x="2880" y="709"/>
              <a:ext cx="499" cy="487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701" name="椭圆 114700"/>
            <p:cNvSpPr/>
            <p:nvPr/>
          </p:nvSpPr>
          <p:spPr>
            <a:xfrm>
              <a:off x="3107" y="935"/>
              <a:ext cx="46" cy="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4702" name="组合 114701"/>
          <p:cNvGrpSpPr/>
          <p:nvPr/>
        </p:nvGrpSpPr>
        <p:grpSpPr>
          <a:xfrm>
            <a:off x="6906570" y="1844584"/>
            <a:ext cx="1313422" cy="1820691"/>
            <a:chOff x="2413" y="677"/>
            <a:chExt cx="1103" cy="1529"/>
          </a:xfrm>
        </p:grpSpPr>
        <p:sp>
          <p:nvSpPr>
            <p:cNvPr id="114703" name="直接连接符 114702"/>
            <p:cNvSpPr/>
            <p:nvPr/>
          </p:nvSpPr>
          <p:spPr>
            <a:xfrm flipH="1">
              <a:off x="2808" y="1330"/>
              <a:ext cx="3" cy="768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04" name="直接连接符 114703"/>
            <p:cNvSpPr/>
            <p:nvPr/>
          </p:nvSpPr>
          <p:spPr>
            <a:xfrm flipV="1">
              <a:off x="2811" y="885"/>
              <a:ext cx="2" cy="445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05" name="文本框 114704"/>
            <p:cNvSpPr txBox="1"/>
            <p:nvPr/>
          </p:nvSpPr>
          <p:spPr>
            <a:xfrm>
              <a:off x="2836" y="677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706" name="文本框 114705"/>
            <p:cNvSpPr txBox="1"/>
            <p:nvPr/>
          </p:nvSpPr>
          <p:spPr>
            <a:xfrm>
              <a:off x="2413" y="1819"/>
              <a:ext cx="56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  <a:r>
                <a:rPr lang="zh-CN" altLang="en-US" sz="2400" b="1" i="1" baseline="-25000">
                  <a:uFillTx/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  <a:sym typeface="+mn-ea"/>
                </a:rPr>
                <a:t>物</a:t>
              </a:r>
              <a:endPara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endParaRPr>
            </a:p>
          </p:txBody>
        </p:sp>
      </p:grpSp>
      <p:grpSp>
        <p:nvGrpSpPr>
          <p:cNvPr id="114707" name="组合 114706"/>
          <p:cNvGrpSpPr/>
          <p:nvPr/>
        </p:nvGrpSpPr>
        <p:grpSpPr>
          <a:xfrm>
            <a:off x="4194526" y="2205303"/>
            <a:ext cx="594195" cy="579906"/>
            <a:chOff x="2880" y="709"/>
            <a:chExt cx="499" cy="487"/>
          </a:xfrm>
        </p:grpSpPr>
        <p:sp>
          <p:nvSpPr>
            <p:cNvPr id="114708" name="椭圆 114707"/>
            <p:cNvSpPr/>
            <p:nvPr/>
          </p:nvSpPr>
          <p:spPr>
            <a:xfrm>
              <a:off x="2880" y="709"/>
              <a:ext cx="499" cy="487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709" name="椭圆 114708"/>
            <p:cNvSpPr/>
            <p:nvPr/>
          </p:nvSpPr>
          <p:spPr>
            <a:xfrm>
              <a:off x="3107" y="935"/>
              <a:ext cx="46" cy="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4710" name="组合 114709"/>
          <p:cNvGrpSpPr/>
          <p:nvPr/>
        </p:nvGrpSpPr>
        <p:grpSpPr>
          <a:xfrm>
            <a:off x="4488646" y="1621825"/>
            <a:ext cx="919276" cy="1724238"/>
            <a:chOff x="4261" y="445"/>
            <a:chExt cx="772" cy="1448"/>
          </a:xfrm>
        </p:grpSpPr>
        <p:sp>
          <p:nvSpPr>
            <p:cNvPr id="114711" name="直接连接符 114710"/>
            <p:cNvSpPr/>
            <p:nvPr/>
          </p:nvSpPr>
          <p:spPr>
            <a:xfrm>
              <a:off x="4261" y="1189"/>
              <a:ext cx="3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2" name="直接连接符 114711"/>
            <p:cNvSpPr/>
            <p:nvPr/>
          </p:nvSpPr>
          <p:spPr>
            <a:xfrm flipH="1" flipV="1">
              <a:off x="4261" y="602"/>
              <a:ext cx="0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3" name="文本框 114712"/>
            <p:cNvSpPr txBox="1"/>
            <p:nvPr/>
          </p:nvSpPr>
          <p:spPr>
            <a:xfrm>
              <a:off x="4304" y="4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714" name="文本框 114713"/>
            <p:cNvSpPr txBox="1"/>
            <p:nvPr/>
          </p:nvSpPr>
          <p:spPr>
            <a:xfrm>
              <a:off x="4342" y="1506"/>
              <a:ext cx="69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  <a:r>
                <a:rPr lang="zh-CN" altLang="en-US" sz="2400" b="1" i="1" baseline="-25000">
                  <a:uFillTx/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  <a:sym typeface="+mn-ea"/>
                </a:rPr>
                <a:t>物</a:t>
              </a:r>
              <a:endPara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endParaRPr>
            </a:p>
          </p:txBody>
        </p:sp>
      </p:grpSp>
      <p:sp>
        <p:nvSpPr>
          <p:cNvPr id="114715" name="文本框 114714"/>
          <p:cNvSpPr txBox="1"/>
          <p:nvPr/>
        </p:nvSpPr>
        <p:spPr>
          <a:xfrm>
            <a:off x="229870" y="3703320"/>
            <a:ext cx="15157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&gt;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solidFill>
                  <a:schemeClr val="accent4">
                    <a:lumMod val="40000"/>
                    <a:lumOff val="60000"/>
                  </a:schemeClr>
                </a:solidFill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</a:p>
        </p:txBody>
      </p:sp>
      <p:sp>
        <p:nvSpPr>
          <p:cNvPr id="114716" name="文本框 114715"/>
          <p:cNvSpPr txBox="1"/>
          <p:nvPr/>
        </p:nvSpPr>
        <p:spPr>
          <a:xfrm>
            <a:off x="1322388" y="3703122"/>
            <a:ext cx="918086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上升</a:t>
            </a:r>
          </a:p>
        </p:txBody>
      </p:sp>
      <p:sp>
        <p:nvSpPr>
          <p:cNvPr id="114717" name="文本框 114716"/>
          <p:cNvSpPr txBox="1"/>
          <p:nvPr/>
        </p:nvSpPr>
        <p:spPr>
          <a:xfrm>
            <a:off x="3829050" y="3703320"/>
            <a:ext cx="13214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solidFill>
                  <a:schemeClr val="accent4">
                    <a:lumMod val="40000"/>
                    <a:lumOff val="60000"/>
                  </a:schemeClr>
                </a:solidFill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</a:p>
        </p:txBody>
      </p:sp>
      <p:sp>
        <p:nvSpPr>
          <p:cNvPr id="114718" name="文本框 114717"/>
          <p:cNvSpPr txBox="1"/>
          <p:nvPr/>
        </p:nvSpPr>
        <p:spPr>
          <a:xfrm>
            <a:off x="6644005" y="3703320"/>
            <a:ext cx="13703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&lt;</a:t>
            </a:r>
            <a:r>
              <a:rPr lang="en-US" altLang="zh-CN" sz="2400" b="1" i="1">
                <a:solidFill>
                  <a:schemeClr val="hlink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solidFill>
                  <a:schemeClr val="accent4">
                    <a:lumMod val="40000"/>
                    <a:lumOff val="60000"/>
                  </a:schemeClr>
                </a:solidFill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</a:p>
        </p:txBody>
      </p:sp>
      <p:sp>
        <p:nvSpPr>
          <p:cNvPr id="114719" name="文本框 114718"/>
          <p:cNvSpPr txBox="1"/>
          <p:nvPr/>
        </p:nvSpPr>
        <p:spPr>
          <a:xfrm>
            <a:off x="7806690" y="3703320"/>
            <a:ext cx="8077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下沉</a:t>
            </a:r>
          </a:p>
        </p:txBody>
      </p:sp>
      <p:sp>
        <p:nvSpPr>
          <p:cNvPr id="114720" name="文本框 114719"/>
          <p:cNvSpPr txBox="1"/>
          <p:nvPr/>
        </p:nvSpPr>
        <p:spPr>
          <a:xfrm>
            <a:off x="4906645" y="3703320"/>
            <a:ext cx="10363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悬浮</a:t>
            </a:r>
          </a:p>
        </p:txBody>
      </p:sp>
      <p:sp>
        <p:nvSpPr>
          <p:cNvPr id="114722" name="文本框 114721"/>
          <p:cNvSpPr txBox="1"/>
          <p:nvPr/>
        </p:nvSpPr>
        <p:spPr>
          <a:xfrm>
            <a:off x="106045" y="4163695"/>
            <a:ext cx="33826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上升到液面呈漂浮状态，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浮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逐渐减</a:t>
            </a:r>
            <a:r>
              <a:rPr lang="zh-CN" altLang="en-US" sz="2000" b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小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到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浮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G</a:t>
            </a:r>
            <a:r>
              <a:rPr lang="zh-CN" altLang="en-US" sz="2000" b="1" i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</a:p>
        </p:txBody>
      </p:sp>
      <p:sp>
        <p:nvSpPr>
          <p:cNvPr id="114723" name="文本框 114722"/>
          <p:cNvSpPr txBox="1"/>
          <p:nvPr/>
        </p:nvSpPr>
        <p:spPr>
          <a:xfrm>
            <a:off x="6137356" y="4276089"/>
            <a:ext cx="2754974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下沉至容器底部，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000" b="1" baseline="-25000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浮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不变，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浮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+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支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G</a:t>
            </a:r>
            <a:r>
              <a:rPr lang="zh-CN" altLang="en-US" sz="2000" b="1" i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</a:p>
        </p:txBody>
      </p:sp>
      <p:sp>
        <p:nvSpPr>
          <p:cNvPr id="114724" name="文本框 114723"/>
          <p:cNvSpPr txBox="1"/>
          <p:nvPr/>
        </p:nvSpPr>
        <p:spPr>
          <a:xfrm>
            <a:off x="3600337" y="2167183"/>
            <a:ext cx="448921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悬浮</a:t>
            </a:r>
          </a:p>
        </p:txBody>
      </p:sp>
      <p:grpSp>
        <p:nvGrpSpPr>
          <p:cNvPr id="114725" name="组合 114724"/>
          <p:cNvGrpSpPr/>
          <p:nvPr/>
        </p:nvGrpSpPr>
        <p:grpSpPr>
          <a:xfrm>
            <a:off x="948686" y="953699"/>
            <a:ext cx="968098" cy="1351527"/>
            <a:chOff x="706" y="-39"/>
            <a:chExt cx="813" cy="1135"/>
          </a:xfrm>
        </p:grpSpPr>
        <p:sp>
          <p:nvSpPr>
            <p:cNvPr id="114726" name="直接连接符 114725"/>
            <p:cNvSpPr/>
            <p:nvPr/>
          </p:nvSpPr>
          <p:spPr>
            <a:xfrm>
              <a:off x="1247" y="502"/>
              <a:ext cx="1" cy="412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27" name="直接连接符 114726"/>
            <p:cNvSpPr/>
            <p:nvPr/>
          </p:nvSpPr>
          <p:spPr>
            <a:xfrm flipV="1">
              <a:off x="1247" y="111"/>
              <a:ext cx="1" cy="391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28" name="文本框 114727"/>
            <p:cNvSpPr txBox="1"/>
            <p:nvPr/>
          </p:nvSpPr>
          <p:spPr>
            <a:xfrm>
              <a:off x="706" y="-39"/>
              <a:ext cx="51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729" name="文本框 114728"/>
            <p:cNvSpPr txBox="1"/>
            <p:nvPr/>
          </p:nvSpPr>
          <p:spPr>
            <a:xfrm>
              <a:off x="1292" y="709"/>
              <a:ext cx="227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</a:p>
          </p:txBody>
        </p:sp>
      </p:grpSp>
      <p:grpSp>
        <p:nvGrpSpPr>
          <p:cNvPr id="114735" name="组合 114734"/>
          <p:cNvGrpSpPr/>
          <p:nvPr/>
        </p:nvGrpSpPr>
        <p:grpSpPr>
          <a:xfrm>
            <a:off x="5943748" y="2830688"/>
            <a:ext cx="1532099" cy="561844"/>
            <a:chOff x="890" y="2210"/>
            <a:chExt cx="1483" cy="1054"/>
          </a:xfrm>
        </p:grpSpPr>
        <p:sp>
          <p:nvSpPr>
            <p:cNvPr id="114736" name="直接连接符 114735"/>
            <p:cNvSpPr/>
            <p:nvPr/>
          </p:nvSpPr>
          <p:spPr>
            <a:xfrm flipH="1" flipV="1">
              <a:off x="2277" y="2681"/>
              <a:ext cx="1" cy="583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37" name="文本框 114736"/>
            <p:cNvSpPr txBox="1"/>
            <p:nvPr/>
          </p:nvSpPr>
          <p:spPr>
            <a:xfrm>
              <a:off x="890" y="2210"/>
              <a:ext cx="1483" cy="8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sz="2400" b="1">
                  <a:solidFill>
                    <a:srgbClr val="FF0000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solidFill>
                    <a:srgbClr val="FF0000"/>
                  </a:solidFill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支</a:t>
              </a:r>
              <a:endParaRPr lang="zh-CN" altLang="en-US" sz="2400" b="1" i="1" baseline="-25000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</p:grpSp>
      <p:sp>
        <p:nvSpPr>
          <p:cNvPr id="117771" name="矩形 117770"/>
          <p:cNvSpPr/>
          <p:nvPr/>
        </p:nvSpPr>
        <p:spPr>
          <a:xfrm>
            <a:off x="2100342" y="610474"/>
            <a:ext cx="4287440" cy="52197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ea typeface="楷体_GB2312" pitchFamily="49" charset="-122"/>
              </a:rPr>
              <a:t>．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宋体" panose="02010600030101010101" pitchFamily="2" charset="-122"/>
              </a:rPr>
              <a:t>浮力与重力的关系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764 -0.197013" pathEditMode="relative" ptsTypes="">
                                      <p:cBhvr>
                                        <p:cTn id="25" dur="2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764 -0.197013" pathEditMode="relative" ptsTypes="">
                                      <p:cBhvr>
                                        <p:cTn id="27" dur="2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556" pathEditMode="relative" ptsTypes="">
                                      <p:cBhvr>
                                        <p:cTn id="85" dur="2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556" pathEditMode="relative" ptsTypes="">
                                      <p:cBhvr>
                                        <p:cTn id="87" dur="2000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1" dur="500"/>
                                        <p:tgtEl>
                                          <p:spTgt spid="114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5" grpId="0"/>
      <p:bldP spid="114716" grpId="1"/>
      <p:bldP spid="114717" grpId="2"/>
      <p:bldP spid="114718" grpId="3"/>
      <p:bldP spid="114719" grpId="4"/>
      <p:bldP spid="114720" grpId="5"/>
      <p:bldP spid="114722" grpId="6"/>
      <p:bldP spid="114723" grpId="7"/>
      <p:bldP spid="114724" grpId="8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" y="897890"/>
            <a:ext cx="8552815" cy="3853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2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65" y="960647"/>
            <a:ext cx="714463" cy="2143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2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035" y="2152722"/>
            <a:ext cx="647780" cy="144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5"/>
          <p:cNvSpPr txBox="1"/>
          <p:nvPr/>
        </p:nvSpPr>
        <p:spPr>
          <a:xfrm>
            <a:off x="1125855" y="1318260"/>
            <a:ext cx="1005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上升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4682742" y="1765915"/>
            <a:ext cx="539419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悬浮</a:t>
            </a:r>
          </a:p>
        </p:txBody>
      </p:sp>
      <p:sp>
        <p:nvSpPr>
          <p:cNvPr id="202759" name="Text Box 7"/>
          <p:cNvSpPr txBox="1"/>
          <p:nvPr/>
        </p:nvSpPr>
        <p:spPr>
          <a:xfrm>
            <a:off x="7853343" y="3630140"/>
            <a:ext cx="53942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下沉</a:t>
            </a:r>
          </a:p>
        </p:txBody>
      </p:sp>
      <p:sp>
        <p:nvSpPr>
          <p:cNvPr id="15368" name="Text Box 8"/>
          <p:cNvSpPr txBox="1"/>
          <p:nvPr/>
        </p:nvSpPr>
        <p:spPr>
          <a:xfrm>
            <a:off x="1923267" y="437515"/>
            <a:ext cx="551942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鱼鳔的大小变化能使鱼在水中自由沉浮</a:t>
            </a:r>
          </a:p>
        </p:txBody>
      </p:sp>
      <p:pic>
        <p:nvPicPr>
          <p:cNvPr id="15369" name="Picture 9" descr="6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70" y="2505075"/>
            <a:ext cx="850900" cy="1837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Rectangle 10"/>
          <p:cNvSpPr/>
          <p:nvPr/>
        </p:nvSpPr>
        <p:spPr>
          <a:xfrm>
            <a:off x="888165" y="269689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鱼鳔</a:t>
            </a:r>
          </a:p>
        </p:txBody>
      </p:sp>
      <p:sp>
        <p:nvSpPr>
          <p:cNvPr id="15371" name="Rectangle 11"/>
          <p:cNvSpPr/>
          <p:nvPr/>
        </p:nvSpPr>
        <p:spPr>
          <a:xfrm>
            <a:off x="903409" y="3134445"/>
            <a:ext cx="6026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</a:t>
            </a:r>
          </a:p>
        </p:txBody>
      </p:sp>
      <p:sp>
        <p:nvSpPr>
          <p:cNvPr id="15372" name="Rectangle 12"/>
          <p:cNvSpPr/>
          <p:nvPr/>
        </p:nvSpPr>
        <p:spPr>
          <a:xfrm>
            <a:off x="903649" y="3595026"/>
            <a:ext cx="5683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</a:p>
        </p:txBody>
      </p:sp>
      <p:sp>
        <p:nvSpPr>
          <p:cNvPr id="15373" name="Rectangle 13"/>
          <p:cNvSpPr/>
          <p:nvPr/>
        </p:nvSpPr>
        <p:spPr>
          <a:xfrm>
            <a:off x="903649" y="4071561"/>
            <a:ext cx="187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202772" name="Text Box 20"/>
          <p:cNvSpPr txBox="1"/>
          <p:nvPr/>
        </p:nvSpPr>
        <p:spPr>
          <a:xfrm>
            <a:off x="1783715" y="2696845"/>
            <a:ext cx="102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202773" name="Text Box 21"/>
          <p:cNvSpPr txBox="1"/>
          <p:nvPr/>
        </p:nvSpPr>
        <p:spPr>
          <a:xfrm>
            <a:off x="1771015" y="3169285"/>
            <a:ext cx="103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202774" name="Text Box 22"/>
          <p:cNvSpPr txBox="1"/>
          <p:nvPr/>
        </p:nvSpPr>
        <p:spPr>
          <a:xfrm>
            <a:off x="1771015" y="3594735"/>
            <a:ext cx="1049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变大</a:t>
            </a:r>
          </a:p>
        </p:txBody>
      </p:sp>
      <p:sp>
        <p:nvSpPr>
          <p:cNvPr id="202775" name="Text Box 23"/>
          <p:cNvSpPr txBox="1"/>
          <p:nvPr/>
        </p:nvSpPr>
        <p:spPr>
          <a:xfrm>
            <a:off x="1426210" y="4055110"/>
            <a:ext cx="781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&gt;</a:t>
            </a:r>
          </a:p>
        </p:txBody>
      </p:sp>
      <p:sp>
        <p:nvSpPr>
          <p:cNvPr id="2" name="Rectangle 10"/>
          <p:cNvSpPr/>
          <p:nvPr/>
        </p:nvSpPr>
        <p:spPr>
          <a:xfrm>
            <a:off x="3397050" y="296550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鱼鳔</a:t>
            </a:r>
          </a:p>
        </p:txBody>
      </p:sp>
      <p:sp>
        <p:nvSpPr>
          <p:cNvPr id="3" name="Rectangle 11"/>
          <p:cNvSpPr/>
          <p:nvPr/>
        </p:nvSpPr>
        <p:spPr>
          <a:xfrm>
            <a:off x="3412294" y="3403050"/>
            <a:ext cx="6026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</a:t>
            </a:r>
          </a:p>
        </p:txBody>
      </p:sp>
      <p:sp>
        <p:nvSpPr>
          <p:cNvPr id="4" name="Rectangle 12"/>
          <p:cNvSpPr/>
          <p:nvPr/>
        </p:nvSpPr>
        <p:spPr>
          <a:xfrm>
            <a:off x="3412534" y="3863631"/>
            <a:ext cx="5683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</a:p>
        </p:txBody>
      </p:sp>
      <p:sp>
        <p:nvSpPr>
          <p:cNvPr id="5" name="Rectangle 13"/>
          <p:cNvSpPr/>
          <p:nvPr/>
        </p:nvSpPr>
        <p:spPr>
          <a:xfrm>
            <a:off x="3412534" y="4340166"/>
            <a:ext cx="187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6" name="Text Box 20"/>
          <p:cNvSpPr txBox="1"/>
          <p:nvPr/>
        </p:nvSpPr>
        <p:spPr>
          <a:xfrm>
            <a:off x="4292600" y="2965450"/>
            <a:ext cx="102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适中</a:t>
            </a:r>
          </a:p>
        </p:txBody>
      </p:sp>
      <p:sp>
        <p:nvSpPr>
          <p:cNvPr id="7" name="Text Box 21"/>
          <p:cNvSpPr txBox="1"/>
          <p:nvPr/>
        </p:nvSpPr>
        <p:spPr>
          <a:xfrm>
            <a:off x="4279900" y="3437890"/>
            <a:ext cx="103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适中</a:t>
            </a:r>
          </a:p>
        </p:txBody>
      </p:sp>
      <p:sp>
        <p:nvSpPr>
          <p:cNvPr id="8" name="Text Box 22"/>
          <p:cNvSpPr txBox="1"/>
          <p:nvPr/>
        </p:nvSpPr>
        <p:spPr>
          <a:xfrm>
            <a:off x="4279900" y="3863340"/>
            <a:ext cx="1049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适中</a:t>
            </a:r>
          </a:p>
        </p:txBody>
      </p:sp>
      <p:sp>
        <p:nvSpPr>
          <p:cNvPr id="9" name="Text Box 23"/>
          <p:cNvSpPr txBox="1"/>
          <p:nvPr/>
        </p:nvSpPr>
        <p:spPr>
          <a:xfrm>
            <a:off x="3935095" y="4323715"/>
            <a:ext cx="7816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=</a:t>
            </a:r>
          </a:p>
        </p:txBody>
      </p:sp>
      <p:sp>
        <p:nvSpPr>
          <p:cNvPr id="10" name="Rectangle 10"/>
          <p:cNvSpPr/>
          <p:nvPr/>
        </p:nvSpPr>
        <p:spPr>
          <a:xfrm>
            <a:off x="6090720" y="113035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</a:rPr>
              <a:t>鱼鳔</a:t>
            </a:r>
          </a:p>
        </p:txBody>
      </p:sp>
      <p:sp>
        <p:nvSpPr>
          <p:cNvPr id="11" name="Rectangle 11"/>
          <p:cNvSpPr/>
          <p:nvPr/>
        </p:nvSpPr>
        <p:spPr>
          <a:xfrm>
            <a:off x="6105964" y="1567900"/>
            <a:ext cx="60261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排</a:t>
            </a:r>
          </a:p>
        </p:txBody>
      </p:sp>
      <p:sp>
        <p:nvSpPr>
          <p:cNvPr id="12" name="Rectangle 12"/>
          <p:cNvSpPr/>
          <p:nvPr/>
        </p:nvSpPr>
        <p:spPr>
          <a:xfrm>
            <a:off x="6106204" y="2028481"/>
            <a:ext cx="5683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</a:p>
        </p:txBody>
      </p:sp>
      <p:sp>
        <p:nvSpPr>
          <p:cNvPr id="13" name="Rectangle 13"/>
          <p:cNvSpPr/>
          <p:nvPr/>
        </p:nvSpPr>
        <p:spPr>
          <a:xfrm>
            <a:off x="6106204" y="2505016"/>
            <a:ext cx="18719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  <a:r>
              <a:rPr lang="en-US" altLang="zh-CN" sz="2400" b="1" i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</a:p>
        </p:txBody>
      </p:sp>
      <p:sp>
        <p:nvSpPr>
          <p:cNvPr id="14" name="Text Box 20"/>
          <p:cNvSpPr txBox="1"/>
          <p:nvPr/>
        </p:nvSpPr>
        <p:spPr>
          <a:xfrm>
            <a:off x="6986270" y="1130300"/>
            <a:ext cx="10248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变小</a:t>
            </a:r>
          </a:p>
        </p:txBody>
      </p:sp>
      <p:sp>
        <p:nvSpPr>
          <p:cNvPr id="15" name="Text Box 21"/>
          <p:cNvSpPr txBox="1"/>
          <p:nvPr/>
        </p:nvSpPr>
        <p:spPr>
          <a:xfrm>
            <a:off x="6973570" y="1602740"/>
            <a:ext cx="103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变小</a:t>
            </a:r>
          </a:p>
        </p:txBody>
      </p:sp>
      <p:sp>
        <p:nvSpPr>
          <p:cNvPr id="16" name="Text Box 22"/>
          <p:cNvSpPr txBox="1"/>
          <p:nvPr/>
        </p:nvSpPr>
        <p:spPr>
          <a:xfrm>
            <a:off x="6973570" y="2028190"/>
            <a:ext cx="1049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变小</a:t>
            </a:r>
          </a:p>
        </p:txBody>
      </p:sp>
      <p:sp>
        <p:nvSpPr>
          <p:cNvPr id="17" name="Text Box 23"/>
          <p:cNvSpPr txBox="1"/>
          <p:nvPr/>
        </p:nvSpPr>
        <p:spPr>
          <a:xfrm>
            <a:off x="6623685" y="2503170"/>
            <a:ext cx="8375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90" name="矩形 114689"/>
          <p:cNvSpPr/>
          <p:nvPr/>
        </p:nvSpPr>
        <p:spPr>
          <a:xfrm>
            <a:off x="934085" y="1815465"/>
            <a:ext cx="2118995" cy="2239010"/>
          </a:xfrm>
          <a:prstGeom prst="rect">
            <a:avLst/>
          </a:prstGeom>
          <a:solidFill>
            <a:srgbClr val="CCECFF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4707" name="组合 114706"/>
          <p:cNvGrpSpPr/>
          <p:nvPr/>
        </p:nvGrpSpPr>
        <p:grpSpPr>
          <a:xfrm>
            <a:off x="1699611" y="2638373"/>
            <a:ext cx="594195" cy="579906"/>
            <a:chOff x="2880" y="709"/>
            <a:chExt cx="499" cy="487"/>
          </a:xfrm>
        </p:grpSpPr>
        <p:sp>
          <p:nvSpPr>
            <p:cNvPr id="114708" name="椭圆 114707"/>
            <p:cNvSpPr/>
            <p:nvPr/>
          </p:nvSpPr>
          <p:spPr>
            <a:xfrm>
              <a:off x="2880" y="709"/>
              <a:ext cx="499" cy="487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14709" name="椭圆 114708"/>
            <p:cNvSpPr/>
            <p:nvPr/>
          </p:nvSpPr>
          <p:spPr>
            <a:xfrm>
              <a:off x="3107" y="935"/>
              <a:ext cx="46" cy="4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grpSp>
        <p:nvGrpSpPr>
          <p:cNvPr id="114710" name="组合 114709"/>
          <p:cNvGrpSpPr/>
          <p:nvPr/>
        </p:nvGrpSpPr>
        <p:grpSpPr>
          <a:xfrm>
            <a:off x="1995001" y="2054895"/>
            <a:ext cx="990722" cy="1724238"/>
            <a:chOff x="4261" y="445"/>
            <a:chExt cx="832" cy="1448"/>
          </a:xfrm>
        </p:grpSpPr>
        <p:sp>
          <p:nvSpPr>
            <p:cNvPr id="114711" name="直接连接符 114710"/>
            <p:cNvSpPr/>
            <p:nvPr/>
          </p:nvSpPr>
          <p:spPr>
            <a:xfrm>
              <a:off x="4261" y="1189"/>
              <a:ext cx="3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2" name="直接连接符 114711"/>
            <p:cNvSpPr/>
            <p:nvPr/>
          </p:nvSpPr>
          <p:spPr>
            <a:xfrm flipH="1" flipV="1">
              <a:off x="4263" y="603"/>
              <a:ext cx="0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14713" name="文本框 114712"/>
            <p:cNvSpPr txBox="1"/>
            <p:nvPr/>
          </p:nvSpPr>
          <p:spPr>
            <a:xfrm>
              <a:off x="4304" y="445"/>
              <a:ext cx="680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F</a:t>
              </a:r>
              <a:r>
                <a:rPr lang="zh-CN" altLang="en-US" sz="2400" b="1" baseline="-25000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浮</a:t>
              </a:r>
            </a:p>
          </p:txBody>
        </p:sp>
        <p:sp>
          <p:nvSpPr>
            <p:cNvPr id="114714" name="文本框 114713"/>
            <p:cNvSpPr txBox="1"/>
            <p:nvPr/>
          </p:nvSpPr>
          <p:spPr>
            <a:xfrm>
              <a:off x="4342" y="1506"/>
              <a:ext cx="751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</a:rPr>
                <a:t>G</a:t>
              </a:r>
              <a:r>
                <a:rPr lang="zh-CN" altLang="en-US" sz="2400" b="1" i="1" baseline="-25000">
                  <a:uFillTx/>
                  <a:latin typeface="Times New Roman" panose="02020603050405020304" charset="0"/>
                  <a:ea typeface="黑体" pitchFamily="49" charset="-122"/>
                  <a:cs typeface="Times New Roman" panose="02020603050405020304" charset="0"/>
                  <a:sym typeface="+mn-ea"/>
                </a:rPr>
                <a:t>物</a:t>
              </a:r>
              <a:endPara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endParaRPr>
            </a:p>
          </p:txBody>
        </p:sp>
        <p:sp>
          <p:nvSpPr>
            <p:cNvPr id="10" name="直接连接符 9"/>
            <p:cNvSpPr/>
            <p:nvPr/>
          </p:nvSpPr>
          <p:spPr>
            <a:xfrm>
              <a:off x="4264" y="1189"/>
              <a:ext cx="3" cy="589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3" name="文本框 2"/>
          <p:cNvSpPr txBox="1"/>
          <p:nvPr/>
        </p:nvSpPr>
        <p:spPr>
          <a:xfrm>
            <a:off x="3300730" y="1706245"/>
            <a:ext cx="24815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根据</a:t>
            </a:r>
            <a:r>
              <a: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ρ</a:t>
            </a:r>
            <a:r>
              <a:rPr lang="zh-CN" altLang="en-US" sz="2400" b="1" baseline="-250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液</a:t>
            </a:r>
            <a:r>
              <a: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gV</a:t>
            </a:r>
            <a:r>
              <a:rPr lang="zh-CN" altLang="en-US" sz="2400" b="1" baseline="-25000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11850" y="1706245"/>
            <a:ext cx="25755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  <a:r>
              <a:rPr lang="en-US" altLang="zh-CN" sz="2400" b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ρ</a:t>
            </a:r>
            <a:r>
              <a:rPr lang="zh-CN" altLang="en-US" sz="2400" b="1" baseline="-250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物</a:t>
            </a:r>
            <a:r>
              <a:rPr lang="en-US" altLang="zh-CN" sz="2400" b="1" i="1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gV</a:t>
            </a:r>
            <a:r>
              <a:rPr lang="zh-CN" altLang="en-US" sz="2400" b="1" baseline="-25000">
                <a:latin typeface="Times New Roman" panose="02020603050405020304" charset="0"/>
                <a:ea typeface="黑体" pitchFamily="49" charset="-122"/>
                <a:cs typeface="Times New Roman" panose="02020603050405020304" charset="0"/>
              </a:rPr>
              <a:t>物</a:t>
            </a:r>
            <a:endParaRPr lang="zh-CN" altLang="en-US" sz="2400" b="1"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114715" name="文本框 114714"/>
          <p:cNvSpPr txBox="1"/>
          <p:nvPr/>
        </p:nvSpPr>
        <p:spPr>
          <a:xfrm>
            <a:off x="3493135" y="2352040"/>
            <a:ext cx="12827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&gt;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  <a:endParaRPr lang="en-US" altLang="zh-CN" sz="2400" b="1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4716" name="文本框 114715"/>
          <p:cNvSpPr txBox="1"/>
          <p:nvPr/>
        </p:nvSpPr>
        <p:spPr>
          <a:xfrm>
            <a:off x="4727575" y="2363470"/>
            <a:ext cx="1809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上升后漂浮</a:t>
            </a:r>
            <a:endParaRPr lang="en-US" altLang="zh-CN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4717" name="文本框 114716"/>
          <p:cNvSpPr txBox="1"/>
          <p:nvPr/>
        </p:nvSpPr>
        <p:spPr>
          <a:xfrm>
            <a:off x="3493135" y="2956560"/>
            <a:ext cx="1356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  <a:endParaRPr lang="en-US" altLang="zh-CN" sz="2400" b="1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4718" name="文本框 114717"/>
          <p:cNvSpPr txBox="1"/>
          <p:nvPr/>
        </p:nvSpPr>
        <p:spPr>
          <a:xfrm>
            <a:off x="3478530" y="3556000"/>
            <a:ext cx="13716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&lt;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zh-CN" altLang="en-US" sz="2400" b="1" i="1" baseline="-25000">
                <a:uFillTx/>
                <a:latin typeface="Times New Roman" panose="02020603050405020304" charset="0"/>
                <a:ea typeface="黑体" pitchFamily="49" charset="-122"/>
                <a:cs typeface="Times New Roman" panose="02020603050405020304" charset="0"/>
                <a:sym typeface="+mn-ea"/>
              </a:rPr>
              <a:t>物</a:t>
            </a:r>
            <a:endParaRPr lang="en-US" altLang="zh-CN" sz="2400" b="1" i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4719" name="文本框 114718"/>
          <p:cNvSpPr txBox="1"/>
          <p:nvPr/>
        </p:nvSpPr>
        <p:spPr>
          <a:xfrm>
            <a:off x="5227955" y="3556000"/>
            <a:ext cx="8077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下沉</a:t>
            </a:r>
          </a:p>
        </p:txBody>
      </p:sp>
      <p:sp>
        <p:nvSpPr>
          <p:cNvPr id="114720" name="文本框 114719"/>
          <p:cNvSpPr txBox="1"/>
          <p:nvPr/>
        </p:nvSpPr>
        <p:spPr>
          <a:xfrm>
            <a:off x="5216525" y="2956560"/>
            <a:ext cx="831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悬浮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53910" y="2178050"/>
            <a:ext cx="1410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&lt;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液</a:t>
            </a:r>
            <a:endParaRPr lang="en-US" altLang="zh-CN" sz="2400" b="1" i="1">
              <a:solidFill>
                <a:schemeClr val="hlin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53910" y="3416935"/>
            <a:ext cx="1410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&gt;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液</a:t>
            </a:r>
            <a:endParaRPr lang="en-US" altLang="zh-CN" sz="2400" b="1" i="1">
              <a:solidFill>
                <a:schemeClr val="hlin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07555" y="2757805"/>
            <a:ext cx="20218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液</a:t>
            </a:r>
            <a:endParaRPr lang="zh-CN" altLang="en-US" sz="2400" b="1" i="1">
              <a:solidFill>
                <a:schemeClr val="hlin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605" y="4302125"/>
            <a:ext cx="91147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宋体" panose="02010600030101010101" pitchFamily="2" charset="-122"/>
              </a:rPr>
              <a:t>石块不论多小，在水中总会下沉；冰块不论多大，在水中总会漂着。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75301" y="4512309"/>
            <a:ext cx="1410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石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&gt;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水</a:t>
            </a:r>
            <a:endParaRPr lang="zh-CN" altLang="en-US" sz="2400" b="1" baseline="-25000">
              <a:solidFill>
                <a:schemeClr val="hlin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87085" y="4512310"/>
            <a:ext cx="14109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冰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&lt;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水</a:t>
            </a:r>
            <a:endParaRPr lang="zh-CN" altLang="en-US" sz="2400" b="1" baseline="-25000">
              <a:solidFill>
                <a:schemeClr val="hlink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0291" name="矩形 140290"/>
          <p:cNvSpPr/>
          <p:nvPr/>
        </p:nvSpPr>
        <p:spPr>
          <a:xfrm>
            <a:off x="1007745" y="480695"/>
            <a:ext cx="7010400" cy="519113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FF00"/>
                </a:solidFill>
                <a:latin typeface="Times New Roman" panose="02020603050405020304" charset="0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ea typeface="楷体_GB2312" pitchFamily="49" charset="-122"/>
              </a:rPr>
              <a:t>．</a:t>
            </a:r>
            <a:r>
              <a:rPr lang="zh-CN" altLang="en-US" sz="2800" b="1">
                <a:solidFill>
                  <a:srgbClr val="FFFF00"/>
                </a:solidFill>
                <a:ea typeface="宋体" panose="02010600030101010101" pitchFamily="2" charset="-122"/>
              </a:rPr>
              <a:t>物体密度与液体密度间的关系</a:t>
            </a:r>
          </a:p>
        </p:txBody>
      </p:sp>
      <p:sp>
        <p:nvSpPr>
          <p:cNvPr id="140332" name="矩形 140331"/>
          <p:cNvSpPr>
            <a:spLocks noRot="1"/>
          </p:cNvSpPr>
          <p:nvPr/>
        </p:nvSpPr>
        <p:spPr>
          <a:xfrm>
            <a:off x="596583" y="1086485"/>
            <a:ext cx="8370887" cy="5334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u="none" kern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实心物体浸没在液体中，受重力和浮力。</a:t>
            </a:r>
            <a:endParaRPr lang="en-US" altLang="zh-CN" sz="2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18425" y="1678940"/>
            <a:ext cx="12877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排 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=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物</a:t>
            </a:r>
            <a:endParaRPr lang="zh-CN" altLang="en-US" sz="2400" b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5" grpId="0"/>
      <p:bldP spid="114716" grpId="1"/>
      <p:bldP spid="114717" grpId="2"/>
      <p:bldP spid="114718" grpId="3"/>
      <p:bldP spid="114719" grpId="4"/>
      <p:bldP spid="114720" grpId="5"/>
      <p:bldP spid="5" grpId="6"/>
      <p:bldP spid="16" grpId="7"/>
      <p:bldP spid="17" grpId="8"/>
      <p:bldP spid="18" grpId="9"/>
      <p:bldP spid="19" grpId="10"/>
      <p:bldP spid="20" grpId="1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06" y="1604960"/>
            <a:ext cx="3655958" cy="2365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本框 17"/>
          <p:cNvSpPr txBox="1"/>
          <p:nvPr/>
        </p:nvSpPr>
        <p:spPr>
          <a:xfrm>
            <a:off x="4408170" y="1634329"/>
            <a:ext cx="4517390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饱满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的种子在盐水中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下沉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干瘪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的种子则会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漂浮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在盐水面上。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利用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盐水选种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就是把漂浮的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干瘪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种子清除掉，保留下沉的饱满种子。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454194" y="693982"/>
            <a:ext cx="2501990" cy="495548"/>
            <a:chOff x="2506980" y="579256"/>
            <a:chExt cx="3958508" cy="495548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盐水选种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3490" name="Group 34"/>
          <p:cNvGrpSpPr/>
          <p:nvPr/>
        </p:nvGrpSpPr>
        <p:grpSpPr>
          <a:xfrm>
            <a:off x="384810" y="990600"/>
            <a:ext cx="2674938" cy="1785938"/>
            <a:chOff x="204" y="720"/>
            <a:chExt cx="1685" cy="1125"/>
          </a:xfrm>
        </p:grpSpPr>
        <p:sp>
          <p:nvSpPr>
            <p:cNvPr id="395269" name="Rectangle 5" descr="横虚线"/>
            <p:cNvSpPr>
              <a:spLocks noChangeArrowheads="1"/>
            </p:cNvSpPr>
            <p:nvPr/>
          </p:nvSpPr>
          <p:spPr bwMode="auto">
            <a:xfrm>
              <a:off x="210" y="1050"/>
              <a:ext cx="1679" cy="793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38100">
              <a:noFill/>
              <a:miter lim="800000"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395270" name="Line 6"/>
            <p:cNvSpPr>
              <a:spLocks noChangeShapeType="1"/>
            </p:cNvSpPr>
            <p:nvPr/>
          </p:nvSpPr>
          <p:spPr bwMode="auto">
            <a:xfrm flipV="1">
              <a:off x="209" y="1046"/>
              <a:ext cx="1680" cy="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仿宋_GB2312" pitchFamily="49" charset="-122"/>
                <a:cs typeface="+mn-cs"/>
              </a:endParaRPr>
            </a:p>
          </p:txBody>
        </p:sp>
        <p:sp>
          <p:nvSpPr>
            <p:cNvPr id="395271" name="Freeform 7"/>
            <p:cNvSpPr/>
            <p:nvPr/>
          </p:nvSpPr>
          <p:spPr bwMode="auto">
            <a:xfrm>
              <a:off x="204" y="720"/>
              <a:ext cx="1685" cy="1123"/>
            </a:xfrm>
            <a:custGeom>
              <a:cxnLst>
                <a:cxn ang="0">
                  <a:pos x="0" y="0"/>
                </a:cxn>
                <a:cxn ang="0">
                  <a:pos x="0" y="720"/>
                </a:cxn>
                <a:cxn ang="0">
                  <a:pos x="2190" y="720"/>
                </a:cxn>
                <a:cxn ang="0">
                  <a:pos x="2190" y="0"/>
                </a:cxn>
              </a:cxnLst>
              <a:rect l="0" t="0" r="r" b="b"/>
              <a:pathLst>
                <a:path w="2190" h="720">
                  <a:moveTo>
                    <a:pt x="0" y="0"/>
                  </a:moveTo>
                  <a:lnTo>
                    <a:pt x="0" y="720"/>
                  </a:lnTo>
                  <a:lnTo>
                    <a:pt x="2190" y="720"/>
                  </a:lnTo>
                  <a:lnTo>
                    <a:pt x="2190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grpSp>
          <p:nvGrpSpPr>
            <p:cNvPr id="63511" name="xjhzja15"/>
            <p:cNvGrpSpPr/>
            <p:nvPr/>
          </p:nvGrpSpPr>
          <p:grpSpPr>
            <a:xfrm>
              <a:off x="1358" y="1493"/>
              <a:ext cx="401" cy="352"/>
              <a:chOff x="4860" y="2844"/>
              <a:chExt cx="446" cy="406"/>
            </a:xfrm>
          </p:grpSpPr>
          <p:sp>
            <p:nvSpPr>
              <p:cNvPr id="395273" name="Oval 9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6" cy="406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519" name="Text Box 10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63512" name="xjhzja15"/>
            <p:cNvGrpSpPr/>
            <p:nvPr/>
          </p:nvGrpSpPr>
          <p:grpSpPr>
            <a:xfrm>
              <a:off x="356" y="864"/>
              <a:ext cx="485" cy="450"/>
              <a:chOff x="4860" y="2844"/>
              <a:chExt cx="446" cy="406"/>
            </a:xfrm>
          </p:grpSpPr>
          <p:sp>
            <p:nvSpPr>
              <p:cNvPr id="395276" name="Oval 12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6" cy="406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517" name="Text Box 13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</a:t>
                </a:r>
              </a:p>
            </p:txBody>
          </p:sp>
        </p:grpSp>
        <p:grpSp>
          <p:nvGrpSpPr>
            <p:cNvPr id="63513" name="xjhzja15"/>
            <p:cNvGrpSpPr/>
            <p:nvPr/>
          </p:nvGrpSpPr>
          <p:grpSpPr>
            <a:xfrm>
              <a:off x="872" y="1205"/>
              <a:ext cx="414" cy="381"/>
              <a:chOff x="4860" y="2844"/>
              <a:chExt cx="446" cy="406"/>
            </a:xfrm>
          </p:grpSpPr>
          <p:sp>
            <p:nvSpPr>
              <p:cNvPr id="395279" name="Oval 15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6" cy="406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515" name="Text Box 16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 i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B</a:t>
                </a:r>
              </a:p>
            </p:txBody>
          </p:sp>
        </p:grpSp>
      </p:grpSp>
      <p:sp>
        <p:nvSpPr>
          <p:cNvPr id="63491" name="Rectangle 17"/>
          <p:cNvSpPr/>
          <p:nvPr/>
        </p:nvSpPr>
        <p:spPr>
          <a:xfrm>
            <a:off x="3246120" y="1406205"/>
            <a:ext cx="5706110" cy="1421908"/>
          </a:xfrm>
          <a:prstGeom prst="rect">
            <a:avLst/>
          </a:prstGeom>
          <a:noFill/>
          <a:ln w="9525">
            <a:noFill/>
          </a:ln>
        </p:spPr>
        <p:txBody>
          <a:bodyPr wrap="square" lIns="91420" tIns="45710" rIns="91420" bIns="4571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质量相等的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三球，放于同一液体中静止后如图，可知密度最小的是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球，受浮力最小的是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球。</a:t>
            </a:r>
          </a:p>
        </p:txBody>
      </p:sp>
      <p:grpSp>
        <p:nvGrpSpPr>
          <p:cNvPr id="63492" name="Group 18"/>
          <p:cNvGrpSpPr/>
          <p:nvPr/>
        </p:nvGrpSpPr>
        <p:grpSpPr>
          <a:xfrm>
            <a:off x="366395" y="3133725"/>
            <a:ext cx="2697163" cy="1740270"/>
            <a:chOff x="3344" y="1452"/>
            <a:chExt cx="1652" cy="1062"/>
          </a:xfrm>
        </p:grpSpPr>
        <p:grpSp>
          <p:nvGrpSpPr>
            <p:cNvPr id="63494" name="Group 19"/>
            <p:cNvGrpSpPr/>
            <p:nvPr/>
          </p:nvGrpSpPr>
          <p:grpSpPr>
            <a:xfrm>
              <a:off x="3344" y="1452"/>
              <a:ext cx="1652" cy="1062"/>
              <a:chOff x="2416" y="1662"/>
              <a:chExt cx="1816" cy="1197"/>
            </a:xfrm>
          </p:grpSpPr>
          <p:grpSp>
            <p:nvGrpSpPr>
              <p:cNvPr id="63504" name="xjhzja12"/>
              <p:cNvGrpSpPr/>
              <p:nvPr/>
            </p:nvGrpSpPr>
            <p:grpSpPr>
              <a:xfrm>
                <a:off x="2421" y="1963"/>
                <a:ext cx="1809" cy="896"/>
                <a:chOff x="2423" y="1903"/>
                <a:chExt cx="1735" cy="654"/>
              </a:xfrm>
            </p:grpSpPr>
            <p:sp>
              <p:nvSpPr>
                <p:cNvPr id="395285" name="Rectangle 21" descr="横虚线"/>
                <p:cNvSpPr>
                  <a:spLocks noChangeArrowheads="1"/>
                </p:cNvSpPr>
                <p:nvPr/>
              </p:nvSpPr>
              <p:spPr bwMode="auto">
                <a:xfrm>
                  <a:off x="2430" y="1918"/>
                  <a:ext cx="1728" cy="639"/>
                </a:xfrm>
                <a:prstGeom prst="rect">
                  <a:avLst/>
                </a:prstGeom>
                <a:pattFill prst="dashHorz">
                  <a:fgClr>
                    <a:srgbClr val="000000"/>
                  </a:fgClr>
                  <a:bgClr>
                    <a:srgbClr val="FFFFFF"/>
                  </a:bgClr>
                </a:pattFill>
                <a:ln w="38100">
                  <a:noFill/>
                  <a:miter lim="800000"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39528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423" y="1903"/>
                  <a:ext cx="1735" cy="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charset="0"/>
                    <a:ea typeface="仿宋_GB2312" pitchFamily="49" charset="-122"/>
                    <a:cs typeface="+mn-cs"/>
                  </a:endParaRPr>
                </a:p>
              </p:txBody>
            </p:sp>
          </p:grpSp>
          <p:sp>
            <p:nvSpPr>
              <p:cNvPr id="395287" name="Freeform 23"/>
              <p:cNvSpPr/>
              <p:nvPr/>
            </p:nvSpPr>
            <p:spPr bwMode="auto">
              <a:xfrm>
                <a:off x="2416" y="1662"/>
                <a:ext cx="1816" cy="1197"/>
              </a:xfrm>
              <a:custGeom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2190" y="720"/>
                  </a:cxn>
                  <a:cxn ang="0">
                    <a:pos x="2190" y="0"/>
                  </a:cxn>
                </a:cxnLst>
                <a:rect l="0" t="0" r="r" b="b"/>
                <a:pathLst>
                  <a:path w="219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2190" y="720"/>
                    </a:lnTo>
                    <a:lnTo>
                      <a:pt x="2190" y="0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63495" name="xjhzja15"/>
            <p:cNvGrpSpPr/>
            <p:nvPr/>
          </p:nvGrpSpPr>
          <p:grpSpPr>
            <a:xfrm>
              <a:off x="4476" y="2130"/>
              <a:ext cx="393" cy="364"/>
              <a:chOff x="4860" y="2844"/>
              <a:chExt cx="446" cy="406"/>
            </a:xfrm>
          </p:grpSpPr>
          <p:sp>
            <p:nvSpPr>
              <p:cNvPr id="395289" name="Oval 25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6" cy="40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503" name="Text Box 26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</a:t>
                </a:r>
              </a:p>
            </p:txBody>
          </p:sp>
        </p:grpSp>
        <p:grpSp>
          <p:nvGrpSpPr>
            <p:cNvPr id="63496" name="xjhzja15"/>
            <p:cNvGrpSpPr/>
            <p:nvPr/>
          </p:nvGrpSpPr>
          <p:grpSpPr>
            <a:xfrm>
              <a:off x="3568" y="1588"/>
              <a:ext cx="400" cy="380"/>
              <a:chOff x="4860" y="2844"/>
              <a:chExt cx="446" cy="406"/>
            </a:xfrm>
          </p:grpSpPr>
          <p:sp>
            <p:nvSpPr>
              <p:cNvPr id="395292" name="Oval 28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7" cy="40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501" name="Text Box 29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</a:t>
                </a:r>
              </a:p>
            </p:txBody>
          </p:sp>
        </p:grpSp>
        <p:grpSp>
          <p:nvGrpSpPr>
            <p:cNvPr id="63497" name="xjhzja15"/>
            <p:cNvGrpSpPr/>
            <p:nvPr/>
          </p:nvGrpSpPr>
          <p:grpSpPr>
            <a:xfrm>
              <a:off x="3999" y="1881"/>
              <a:ext cx="406" cy="360"/>
              <a:chOff x="4860" y="2844"/>
              <a:chExt cx="446" cy="406"/>
            </a:xfrm>
          </p:grpSpPr>
          <p:sp>
            <p:nvSpPr>
              <p:cNvPr id="395295" name="Oval 31"/>
              <p:cNvSpPr>
                <a:spLocks noChangeArrowheads="1"/>
              </p:cNvSpPr>
              <p:nvPr/>
            </p:nvSpPr>
            <p:spPr bwMode="auto">
              <a:xfrm>
                <a:off x="4860" y="2844"/>
                <a:ext cx="406" cy="40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63499" name="Text Box 32"/>
              <p:cNvSpPr txBox="1"/>
              <p:nvPr/>
            </p:nvSpPr>
            <p:spPr>
              <a:xfrm>
                <a:off x="5006" y="2898"/>
                <a:ext cx="300" cy="31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lIns="0" tIns="0" rIns="0" bIns="0"/>
              <a:lstStyle/>
              <a:p>
                <a:pPr algn="just"/>
                <a:r>
                  <a:rPr lang="en-US" altLang="zh-CN" sz="2400" b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B</a:t>
                </a:r>
              </a:p>
            </p:txBody>
          </p:sp>
        </p:grpSp>
      </p:grpSp>
      <p:sp>
        <p:nvSpPr>
          <p:cNvPr id="63493" name="Rectangle 33"/>
          <p:cNvSpPr/>
          <p:nvPr/>
        </p:nvSpPr>
        <p:spPr>
          <a:xfrm>
            <a:off x="3183890" y="3250176"/>
            <a:ext cx="5768340" cy="1421908"/>
          </a:xfrm>
          <a:prstGeom prst="rect">
            <a:avLst/>
          </a:prstGeom>
          <a:noFill/>
          <a:ln w="9525">
            <a:noFill/>
          </a:ln>
        </p:spPr>
        <p:txBody>
          <a:bodyPr wrap="square" lIns="91420" tIns="45710" rIns="91420" bIns="4571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为体积相同的实心球，放入盛有某种液体的容器中，从图可知：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球的密度最大，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球所受的浮力最小。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33115" y="1472565"/>
            <a:ext cx="127571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 b="1"/>
          </a:p>
        </p:txBody>
      </p:sp>
      <p:sp>
        <p:nvSpPr>
          <p:cNvPr id="2" name="文本框 1"/>
          <p:cNvSpPr txBox="1"/>
          <p:nvPr/>
        </p:nvSpPr>
        <p:spPr>
          <a:xfrm>
            <a:off x="4860290" y="3361055"/>
            <a:ext cx="1275715" cy="3683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zh-CN" altLang="en-US" b="1"/>
          </a:p>
        </p:txBody>
      </p:sp>
      <p:sp>
        <p:nvSpPr>
          <p:cNvPr id="6" name="文本框 5"/>
          <p:cNvSpPr txBox="1"/>
          <p:nvPr/>
        </p:nvSpPr>
        <p:spPr>
          <a:xfrm>
            <a:off x="391795" y="2778125"/>
            <a:ext cx="26314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密度比较，看状态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78975" y="2317750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62290" y="1904745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62290" y="3713589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45305" y="4092892"/>
            <a:ext cx="38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3091018" y="445316"/>
            <a:ext cx="2977042" cy="495548"/>
            <a:chOff x="2506980" y="579256"/>
            <a:chExt cx="3958508" cy="495548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矩形 50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浮力大小的比较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1"/>
      <p:bldP spid="6" grpId="2"/>
      <p:bldP spid="7" grpId="3"/>
      <p:bldP spid="8" grpId="4"/>
      <p:bldP spid="10" grpId="5"/>
      <p:bldP spid="12" grpId="6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3572510" y="394335"/>
            <a:ext cx="25203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itchFamily="49" charset="-122"/>
              </a:rPr>
              <a:t>浮力的应用</a:t>
            </a:r>
          </a:p>
        </p:txBody>
      </p:sp>
      <p:sp>
        <p:nvSpPr>
          <p:cNvPr id="181251" name="文本占位符 181250"/>
          <p:cNvSpPr>
            <a:spLocks noGrp="1"/>
          </p:cNvSpPr>
          <p:nvPr/>
        </p:nvSpPr>
        <p:spPr>
          <a:xfrm>
            <a:off x="161924" y="1623685"/>
            <a:ext cx="8982076" cy="80264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200" b="1">
                <a:latin typeface="宋体" pitchFamily="2" charset="-122"/>
                <a:ea typeface="宋体" panose="02010600030101010101" pitchFamily="2" charset="-122"/>
              </a:rPr>
              <a:t>    早在殷商之前，我国古代人民对浮力就有深入的观察，到殷商时已由制</a:t>
            </a:r>
            <a:r>
              <a:rPr lang="zh-CN" altLang="en-US" sz="2200" b="1">
                <a:solidFill>
                  <a:srgbClr val="FF3300"/>
                </a:solidFill>
                <a:latin typeface="宋体" pitchFamily="2" charset="-122"/>
                <a:ea typeface="宋体" panose="02010600030101010101" pitchFamily="2" charset="-122"/>
              </a:rPr>
              <a:t>独木船</a:t>
            </a:r>
            <a:r>
              <a:rPr lang="zh-CN" altLang="en-US" sz="2200" b="1">
                <a:latin typeface="宋体" pitchFamily="2" charset="-122"/>
                <a:ea typeface="宋体" panose="02010600030101010101" pitchFamily="2" charset="-122"/>
              </a:rPr>
              <a:t>发展到用木板组成大的船体，这是我国最早的木船。</a:t>
            </a:r>
          </a:p>
        </p:txBody>
      </p:sp>
      <p:pic>
        <p:nvPicPr>
          <p:cNvPr id="181252" name="图片 181251" descr="独木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541270"/>
            <a:ext cx="3602990" cy="2404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925830" y="4546600"/>
            <a:ext cx="1478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ea typeface="宋体" panose="02010600030101010101" pitchFamily="2" charset="-122"/>
              </a:rPr>
              <a:t>芦湖独木舟</a:t>
            </a:r>
          </a:p>
        </p:txBody>
      </p:sp>
      <p:pic>
        <p:nvPicPr>
          <p:cNvPr id="175108" name="图片 175107" descr="赣州古浮桥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385" y="2541270"/>
            <a:ext cx="4570095" cy="2491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5107" name="文本占位符 175106"/>
          <p:cNvSpPr>
            <a:spLocks noGrp="1"/>
          </p:cNvSpPr>
          <p:nvPr/>
        </p:nvSpPr>
        <p:spPr>
          <a:xfrm>
            <a:off x="3964940" y="2541270"/>
            <a:ext cx="5179060" cy="12909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Tx/>
              <a:buChar char="•"/>
              <a:defRPr sz="2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</a:rPr>
              <a:t>        周朝以后不仅在小河上能架设浮桥，在黄河、长江这样的大河流上也多次架设过</a:t>
            </a:r>
            <a:r>
              <a:rPr lang="zh-CN" altLang="en-US" sz="2200" b="1">
                <a:solidFill>
                  <a:srgbClr val="FF33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浮桥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2200" b="1">
                <a:solidFill>
                  <a:srgbClr val="0000CC"/>
                </a:solidFill>
                <a:latin typeface="Times New Roman" panose="02020603050405020304" charset="0"/>
                <a:ea typeface="宋体" panose="02010600030101010101" pitchFamily="2" charset="-122"/>
              </a:rPr>
              <a:t>　</a:t>
            </a:r>
            <a:endParaRPr lang="zh-CN" altLang="en-US" sz="22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75109" name="文本框 175108"/>
          <p:cNvSpPr txBox="1"/>
          <p:nvPr/>
        </p:nvSpPr>
        <p:spPr>
          <a:xfrm>
            <a:off x="7731125" y="4621530"/>
            <a:ext cx="93503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浮桥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100828" y="1124385"/>
            <a:ext cx="4938156" cy="495548"/>
            <a:chOff x="2506980" y="579256"/>
            <a:chExt cx="3958508" cy="495548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我国古代对浮力的应用</a:t>
              </a:r>
            </a:p>
          </p:txBody>
        </p:sp>
      </p:grpSp>
    </p:spTree>
  </p:cSld>
  <p:clrMapOvr>
    <a:masterClrMapping/>
  </p:clrMapOvr>
  <p:transition spd="slow">
    <p:random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290215" y="3935583"/>
            <a:ext cx="16375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轮船的原理</a:t>
            </a:r>
          </a:p>
        </p:txBody>
      </p:sp>
      <p:sp>
        <p:nvSpPr>
          <p:cNvPr id="142377" name="文本框 142376"/>
          <p:cNvSpPr txBox="1"/>
          <p:nvPr/>
        </p:nvSpPr>
        <p:spPr>
          <a:xfrm>
            <a:off x="3341914" y="1297229"/>
            <a:ext cx="5802086" cy="9787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工作原理：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将钢铁制做成空心的轮船，可以排开更多的水，使轮船漂浮在水面上。</a:t>
            </a:r>
            <a:endParaRPr lang="en-US" altLang="zh-CN" sz="2400" b="1" i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42383" name="文本框 142382"/>
          <p:cNvSpPr txBox="1"/>
          <p:nvPr/>
        </p:nvSpPr>
        <p:spPr>
          <a:xfrm>
            <a:off x="3674378" y="2282190"/>
            <a:ext cx="5141327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排水量（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m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）：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轮船满载时排开水的质量：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                F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浮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=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m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排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=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船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=m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</a:rPr>
              <a:t>船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g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∴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m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排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</a:rPr>
              <a:t>= 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</a:rPr>
              <a:t>m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船</a:t>
            </a:r>
            <a:endParaRPr lang="en-US" altLang="zh-CN" sz="2400" b="1" baseline="-250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9" name="图片 8" descr="01353e5a6d95bca801213466b763b7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26" y="1609974"/>
            <a:ext cx="2844046" cy="21336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65897" y="4239259"/>
            <a:ext cx="2463165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（漂浮物的特点）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48018" y="520817"/>
            <a:ext cx="2596718" cy="495548"/>
            <a:chOff x="2506980" y="579256"/>
            <a:chExt cx="3958508" cy="495548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轮船</a:t>
              </a:r>
            </a:p>
          </p:txBody>
        </p:sp>
      </p:grpSp>
      <p:pic>
        <p:nvPicPr>
          <p:cNvPr id="22" name="Picture 2" descr="D:\图标图片\f3373a58f30e42a28f0f3dcc05381ad6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 rot="10800000">
            <a:off x="2927758" y="3435667"/>
            <a:ext cx="275076" cy="3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2" name="AutoShape 17"/>
          <p:cNvSpPr/>
          <p:nvPr/>
        </p:nvSpPr>
        <p:spPr>
          <a:xfrm>
            <a:off x="1852026" y="1745962"/>
            <a:ext cx="214396" cy="1168931"/>
          </a:xfrm>
          <a:prstGeom prst="upArrow">
            <a:avLst>
              <a:gd name="adj1" fmla="val 50000"/>
              <a:gd name="adj2" fmla="val 137500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algn="ctr"/>
            <a:endParaRPr lang="zh-CN" altLang="zh-CN" sz="2400">
              <a:solidFill>
                <a:srgbClr val="FF33CC"/>
              </a:solidFill>
              <a:latin typeface="Times New Roman" panose="02020603050405020304" charset="0"/>
            </a:endParaRPr>
          </a:p>
        </p:txBody>
      </p:sp>
      <p:sp>
        <p:nvSpPr>
          <p:cNvPr id="70673" name="AutoShape 18"/>
          <p:cNvSpPr/>
          <p:nvPr/>
        </p:nvSpPr>
        <p:spPr>
          <a:xfrm flipV="1">
            <a:off x="1852026" y="2873619"/>
            <a:ext cx="214396" cy="1062665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algn="ctr"/>
            <a:endParaRPr lang="zh-CN" altLang="zh-CN" sz="2400">
              <a:solidFill>
                <a:srgbClr val="FF33CC"/>
              </a:solidFill>
              <a:latin typeface="Times New Roman" panose="02020603050405020304" charset="0"/>
            </a:endParaRPr>
          </a:p>
        </p:txBody>
      </p:sp>
      <p:sp>
        <p:nvSpPr>
          <p:cNvPr id="70674" name="Text Box 19"/>
          <p:cNvSpPr txBox="1"/>
          <p:nvPr/>
        </p:nvSpPr>
        <p:spPr>
          <a:xfrm>
            <a:off x="2066941" y="1526858"/>
            <a:ext cx="1179179" cy="5180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charset="0"/>
              </a:rPr>
              <a:t>F</a:t>
            </a:r>
            <a:r>
              <a:rPr lang="zh-CN" altLang="en-US" sz="2800" b="1" baseline="-25000">
                <a:solidFill>
                  <a:srgbClr val="FF0066"/>
                </a:solidFill>
                <a:latin typeface="Times New Roman" panose="02020603050405020304" charset="0"/>
              </a:rPr>
              <a:t>浮</a:t>
            </a:r>
            <a:endParaRPr lang="zh-CN" altLang="en-US" sz="2800" b="1" baseline="-25000">
              <a:solidFill>
                <a:srgbClr val="3366FF"/>
              </a:solidFill>
              <a:latin typeface="Times New Roman" panose="02020603050405020304" charset="0"/>
            </a:endParaRPr>
          </a:p>
        </p:txBody>
      </p:sp>
      <p:sp>
        <p:nvSpPr>
          <p:cNvPr id="70675" name="Text Box 20"/>
          <p:cNvSpPr txBox="1"/>
          <p:nvPr/>
        </p:nvSpPr>
        <p:spPr>
          <a:xfrm>
            <a:off x="2177431" y="3435461"/>
            <a:ext cx="7503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charset="0"/>
              </a:rPr>
              <a:t>G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船</a:t>
            </a:r>
          </a:p>
        </p:txBody>
      </p:sp>
    </p:spTree>
  </p:cSld>
  <p:clrMapOvr>
    <a:masterClrMapping/>
  </p:clrMapOvr>
  <p:transition spd="slow">
    <p:random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170" name="矩形 135169"/>
          <p:cNvSpPr/>
          <p:nvPr/>
        </p:nvSpPr>
        <p:spPr>
          <a:xfrm>
            <a:off x="405765" y="701675"/>
            <a:ext cx="833247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sz="2400" b="1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轮船总是漂浮在水面</a:t>
            </a:r>
            <a:r>
              <a:rPr lang="zh-CN" altLang="en-US" sz="2400" b="1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上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zh-CN" altLang="en-US" sz="2400" b="1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一艘轮船从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河里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驶向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大海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，它受到的重力大小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（变大、变小、不变）；它受到的浮力大小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（变大、变小、不变）；它排开水的体积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（变大、变小、不变）；轮船是下沉些还是上浮些？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en-US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35171" name="组合 135170"/>
          <p:cNvGrpSpPr/>
          <p:nvPr/>
        </p:nvGrpSpPr>
        <p:grpSpPr>
          <a:xfrm>
            <a:off x="1142577" y="4205807"/>
            <a:ext cx="3600895" cy="978815"/>
            <a:chExt cx="2832" cy="1248"/>
          </a:xfrm>
        </p:grpSpPr>
        <p:sp>
          <p:nvSpPr>
            <p:cNvPr id="135172" name="矩形 135171"/>
            <p:cNvSpPr/>
            <p:nvPr/>
          </p:nvSpPr>
          <p:spPr>
            <a:xfrm>
              <a:off x="0" y="0"/>
              <a:ext cx="2832" cy="1248"/>
            </a:xfrm>
            <a:prstGeom prst="rect">
              <a:avLst/>
            </a:prstGeom>
            <a:solidFill>
              <a:srgbClr val="66FF33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73" name="文本框 135172"/>
            <p:cNvSpPr txBox="1"/>
            <p:nvPr/>
          </p:nvSpPr>
          <p:spPr>
            <a:xfrm>
              <a:off x="816" y="548"/>
              <a:ext cx="816" cy="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Times New Roman" panose="02020603050405020304" charset="0"/>
                  <a:ea typeface="隶书" panose="02010509060101010101" pitchFamily="49" charset="-122"/>
                </a:rPr>
                <a:t>河水</a:t>
              </a:r>
            </a:p>
          </p:txBody>
        </p:sp>
      </p:grpSp>
      <p:grpSp>
        <p:nvGrpSpPr>
          <p:cNvPr id="135174" name="组合 135173"/>
          <p:cNvGrpSpPr/>
          <p:nvPr/>
        </p:nvGrpSpPr>
        <p:grpSpPr>
          <a:xfrm>
            <a:off x="4756570" y="4199853"/>
            <a:ext cx="3257952" cy="978815"/>
            <a:chExt cx="2928" cy="1248"/>
          </a:xfrm>
        </p:grpSpPr>
        <p:sp>
          <p:nvSpPr>
            <p:cNvPr id="135175" name="矩形 135174"/>
            <p:cNvSpPr/>
            <p:nvPr/>
          </p:nvSpPr>
          <p:spPr>
            <a:xfrm>
              <a:off x="0" y="0"/>
              <a:ext cx="2928" cy="1248"/>
            </a:xfrm>
            <a:prstGeom prst="rect">
              <a:avLst/>
            </a:prstGeom>
            <a:solidFill>
              <a:srgbClr val="C9D7D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76" name="文本框 135175"/>
            <p:cNvSpPr txBox="1"/>
            <p:nvPr/>
          </p:nvSpPr>
          <p:spPr>
            <a:xfrm>
              <a:off x="1248" y="548"/>
              <a:ext cx="816" cy="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Times New Roman" panose="02020603050405020304" charset="0"/>
                  <a:ea typeface="隶书" panose="02010509060101010101" pitchFamily="49" charset="-122"/>
                </a:rPr>
                <a:t>海水</a:t>
              </a:r>
            </a:p>
          </p:txBody>
        </p:sp>
      </p:grpSp>
      <p:sp>
        <p:nvSpPr>
          <p:cNvPr id="135177" name="矩形 135176"/>
          <p:cNvSpPr/>
          <p:nvPr/>
        </p:nvSpPr>
        <p:spPr>
          <a:xfrm>
            <a:off x="2301689" y="1787978"/>
            <a:ext cx="847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不变</a:t>
            </a:r>
          </a:p>
        </p:txBody>
      </p:sp>
      <p:sp>
        <p:nvSpPr>
          <p:cNvPr id="135178" name="矩形 135177"/>
          <p:cNvSpPr/>
          <p:nvPr/>
        </p:nvSpPr>
        <p:spPr>
          <a:xfrm>
            <a:off x="2865120" y="1214844"/>
            <a:ext cx="8782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不变</a:t>
            </a:r>
          </a:p>
        </p:txBody>
      </p:sp>
      <p:sp>
        <p:nvSpPr>
          <p:cNvPr id="135179" name="矩形 135178"/>
          <p:cNvSpPr/>
          <p:nvPr/>
        </p:nvSpPr>
        <p:spPr>
          <a:xfrm>
            <a:off x="1261110" y="2312670"/>
            <a:ext cx="9188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变小</a:t>
            </a:r>
          </a:p>
        </p:txBody>
      </p:sp>
      <p:grpSp>
        <p:nvGrpSpPr>
          <p:cNvPr id="135180" name="组合 135179"/>
          <p:cNvGrpSpPr/>
          <p:nvPr/>
        </p:nvGrpSpPr>
        <p:grpSpPr>
          <a:xfrm>
            <a:off x="2698606" y="3056922"/>
            <a:ext cx="2629225" cy="1486083"/>
            <a:chExt cx="2208" cy="1248"/>
          </a:xfrm>
        </p:grpSpPr>
        <p:sp>
          <p:nvSpPr>
            <p:cNvPr id="135181" name="任意多边形 135180"/>
            <p:cNvSpPr/>
            <p:nvPr/>
          </p:nvSpPr>
          <p:spPr>
            <a:xfrm>
              <a:off x="0" y="576"/>
              <a:ext cx="2208" cy="480"/>
            </a:xfrm>
            <a:custGeom>
              <a:gdLst>
                <a:gd name="txL" fmla="*/ 4666 w 21600"/>
                <a:gd name="txT" fmla="*/ 4666 h 21600"/>
                <a:gd name="txR" fmla="*/ 16933 w 21600"/>
                <a:gd name="txB" fmla="*/ 16933 h 21600"/>
              </a:gdLst>
              <a:cxnLst>
                <a:cxn ang="0">
                  <a:pos x="18733" y="10800"/>
                </a:cxn>
                <a:cxn ang="90">
                  <a:pos x="10800" y="21600"/>
                </a:cxn>
                <a:cxn ang="180">
                  <a:pos x="2866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733" y="21600"/>
                  </a:lnTo>
                  <a:lnTo>
                    <a:pt x="15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82" name="直接连接符 135181"/>
            <p:cNvSpPr/>
            <p:nvPr/>
          </p:nvSpPr>
          <p:spPr>
            <a:xfrm flipH="1">
              <a:off x="1536" y="0"/>
              <a:ext cx="0" cy="57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5183" name="直角三角形 135182"/>
            <p:cNvSpPr/>
            <p:nvPr/>
          </p:nvSpPr>
          <p:spPr>
            <a:xfrm flipH="1">
              <a:off x="1152" y="0"/>
              <a:ext cx="384" cy="240"/>
            </a:xfrm>
            <a:prstGeom prst="rtTriangle">
              <a:avLst/>
            </a:prstGeom>
            <a:solidFill>
              <a:srgbClr val="FF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84" name="任意多边形 135183"/>
            <p:cNvSpPr/>
            <p:nvPr/>
          </p:nvSpPr>
          <p:spPr>
            <a:xfrm>
              <a:off x="480" y="960"/>
              <a:ext cx="1248" cy="288"/>
            </a:xfrm>
            <a:custGeom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135185" name="组合 135184"/>
          <p:cNvGrpSpPr/>
          <p:nvPr/>
        </p:nvGrpSpPr>
        <p:grpSpPr>
          <a:xfrm>
            <a:off x="2698916" y="3056712"/>
            <a:ext cx="2629225" cy="1486083"/>
            <a:chExt cx="2208" cy="1248"/>
          </a:xfrm>
        </p:grpSpPr>
        <p:sp>
          <p:nvSpPr>
            <p:cNvPr id="135186" name="任意多边形 135185"/>
            <p:cNvSpPr/>
            <p:nvPr/>
          </p:nvSpPr>
          <p:spPr>
            <a:xfrm>
              <a:off x="0" y="576"/>
              <a:ext cx="2208" cy="480"/>
            </a:xfrm>
            <a:custGeom>
              <a:gdLst>
                <a:gd name="txL" fmla="*/ 4666 w 21600"/>
                <a:gd name="txT" fmla="*/ 4666 h 21600"/>
                <a:gd name="txR" fmla="*/ 16933 w 21600"/>
                <a:gd name="txB" fmla="*/ 16933 h 21600"/>
              </a:gdLst>
              <a:cxnLst>
                <a:cxn ang="0">
                  <a:pos x="18733" y="10800"/>
                </a:cxn>
                <a:cxn ang="90">
                  <a:pos x="10800" y="21600"/>
                </a:cxn>
                <a:cxn ang="180">
                  <a:pos x="2866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733" y="21600"/>
                  </a:lnTo>
                  <a:lnTo>
                    <a:pt x="1586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87" name="直接连接符 135186"/>
            <p:cNvSpPr/>
            <p:nvPr/>
          </p:nvSpPr>
          <p:spPr>
            <a:xfrm flipH="1">
              <a:off x="1536" y="0"/>
              <a:ext cx="0" cy="57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5188" name="直角三角形 135187"/>
            <p:cNvSpPr/>
            <p:nvPr/>
          </p:nvSpPr>
          <p:spPr>
            <a:xfrm flipH="1">
              <a:off x="1152" y="0"/>
              <a:ext cx="384" cy="240"/>
            </a:xfrm>
            <a:prstGeom prst="rtTriangle">
              <a:avLst/>
            </a:prstGeom>
            <a:solidFill>
              <a:srgbClr val="FF0066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35189" name="任意多边形 135188"/>
            <p:cNvSpPr/>
            <p:nvPr/>
          </p:nvSpPr>
          <p:spPr>
            <a:xfrm>
              <a:off x="480" y="960"/>
              <a:ext cx="1248" cy="288"/>
            </a:xfrm>
            <a:custGeom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FFFF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" name="矩形 1"/>
          <p:cNvSpPr/>
          <p:nvPr/>
        </p:nvSpPr>
        <p:spPr>
          <a:xfrm>
            <a:off x="1660525" y="2877185"/>
            <a:ext cx="9188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上浮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292 -0.001852 L 0.014583 -0.005555 L 0.021875 -0.007406 L 0.029167 -0.009258 L 0.036458 -0.012961 L 0.04375 -0.012961 L 0.051042 -0.012961 L 0.059375 -0.016665 L 0.066667 -0.018516 L 0.073958 -0.018516 L 0.08125 -0.018516 L 0.089583 -0.022219 L 0.096875 -0.022219 L 0.105208 -0.022219 L 0.1125 -0.022219 L 0.120833 -0.022219 L 0.129167 -0.022219 L 0.136458 -0.022219 L 0.14375 -0.022219 L 0.151042 -0.022219 L 0.158333 -0.022219 L 0.165625 -0.022219 L 0.172917 -0.022219 L 0.180208 -0.022219 L 0.1875 -0.024071 L 0.194792 -0.024071 L 0.202083 -0.027774 L 0.209375 -0.027774 L 0.216667 -0.027774 L 0.223958 -0.027774 L 0.23125 -0.027774 L 0.238542 -0.027774 L 0.245833 -0.027774 L 0.253125 -0.027774 L 0.260417 -0.027774 L 0.26875 -0.027774 L 0.276042 -0.027774 L 0.283333 -0.027774" pathEditMode="relative" ptsTypes="">
                                      <p:cBhvr>
                                        <p:cTn id="12" dur="2000" fill="hold"/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7" grpId="1"/>
      <p:bldP spid="135178" grpId="2"/>
      <p:bldP spid="135179" grpId="3"/>
      <p:bldP spid="2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1224030" y="4004881"/>
            <a:ext cx="20268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</a:rPr>
              <a:t>潜水艇的原理</a:t>
            </a:r>
          </a:p>
        </p:txBody>
      </p:sp>
      <p:pic>
        <p:nvPicPr>
          <p:cNvPr id="10" name="图片 9" descr="timg (1)">
            <a:hlinkClick r:id="rId3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1985068"/>
            <a:ext cx="3107690" cy="19519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55060" y="4004881"/>
            <a:ext cx="2604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Times New Roman" panose="02020603050405020304" charset="0"/>
                <a:ea typeface="宋体" panose="02010600030101010101" pitchFamily="2" charset="-122"/>
              </a:rPr>
              <a:t>潜水艇的工作过程</a:t>
            </a:r>
          </a:p>
        </p:txBody>
      </p:sp>
      <p:sp>
        <p:nvSpPr>
          <p:cNvPr id="145412" name="文本框 145411"/>
          <p:cNvSpPr txBox="1"/>
          <p:nvPr/>
        </p:nvSpPr>
        <p:spPr>
          <a:xfrm>
            <a:off x="867055" y="1238867"/>
            <a:ext cx="55175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工作原理：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</a:rPr>
              <a:t>靠改变自身重力上浮和下潜。</a:t>
            </a:r>
            <a:endParaRPr lang="en-US" altLang="zh-CN" sz="2400" b="1" i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148018" y="520817"/>
            <a:ext cx="2596718" cy="495548"/>
            <a:chOff x="2506980" y="579256"/>
            <a:chExt cx="3958508" cy="49554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潜水艇</a:t>
              </a:r>
            </a:p>
          </p:txBody>
        </p:sp>
      </p:grpSp>
      <p:pic>
        <p:nvPicPr>
          <p:cNvPr id="12" name="Picture 2" descr="D:\图标图片\f3373a58f30e42a28f0f3dcc05381ad6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 rot="10800000">
            <a:off x="7998199" y="3635880"/>
            <a:ext cx="275076" cy="3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31" name="图片 1454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85" y="1844040"/>
            <a:ext cx="2962275" cy="2092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90" name="矩形 122889"/>
          <p:cNvSpPr/>
          <p:nvPr/>
        </p:nvSpPr>
        <p:spPr>
          <a:xfrm>
            <a:off x="565785" y="1943100"/>
            <a:ext cx="3829050" cy="400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．符号：</a:t>
            </a:r>
            <a:r>
              <a:rPr lang="en-US" altLang="zh-CN" sz="27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100" b="1" i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altLang="en-US" sz="2100" b="1" baseline="-25000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浮</a:t>
            </a:r>
          </a:p>
        </p:txBody>
      </p:sp>
      <p:sp>
        <p:nvSpPr>
          <p:cNvPr id="122892" name="矩形 122891"/>
          <p:cNvSpPr/>
          <p:nvPr/>
        </p:nvSpPr>
        <p:spPr>
          <a:xfrm>
            <a:off x="565785" y="2521585"/>
            <a:ext cx="56007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3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．浮力的方向：        </a:t>
            </a:r>
            <a:r>
              <a:rPr lang="zh-CN" altLang="en-US" sz="21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竖直向上</a:t>
            </a:r>
            <a:endParaRPr lang="zh-CN" altLang="en-US" sz="21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22893" name="矩形 122892"/>
          <p:cNvSpPr/>
          <p:nvPr/>
        </p:nvSpPr>
        <p:spPr>
          <a:xfrm>
            <a:off x="551498" y="3260725"/>
            <a:ext cx="5600700" cy="514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4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．浮力的施力物体：</a:t>
            </a:r>
            <a:r>
              <a:rPr lang="zh-CN" altLang="en-US" sz="21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液体或气体</a:t>
            </a:r>
          </a:p>
        </p:txBody>
      </p:sp>
      <p:sp>
        <p:nvSpPr>
          <p:cNvPr id="9222" name="矩形 122894"/>
          <p:cNvSpPr/>
          <p:nvPr/>
        </p:nvSpPr>
        <p:spPr>
          <a:xfrm>
            <a:off x="1255395" y="443230"/>
            <a:ext cx="1428750" cy="514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浮力</a:t>
            </a:r>
          </a:p>
        </p:txBody>
      </p:sp>
      <p:sp>
        <p:nvSpPr>
          <p:cNvPr id="9223" name="矩形 122895"/>
          <p:cNvSpPr/>
          <p:nvPr/>
        </p:nvSpPr>
        <p:spPr>
          <a:xfrm>
            <a:off x="1711960" y="470297"/>
            <a:ext cx="11976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 i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rPr>
              <a:t>F</a:t>
            </a:r>
            <a:r>
              <a:rPr lang="zh-CN" altLang="en-US" sz="2400" b="1" baseline="-25000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rPr>
              <a:t>浮</a:t>
            </a:r>
            <a:r>
              <a:rPr lang="zh-CN" altLang="en-US" sz="24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rPr>
              <a:t>）</a:t>
            </a:r>
          </a:p>
        </p:txBody>
      </p:sp>
      <p:sp>
        <p:nvSpPr>
          <p:cNvPr id="122903" name="文本框 122902"/>
          <p:cNvSpPr txBox="1"/>
          <p:nvPr/>
        </p:nvSpPr>
        <p:spPr>
          <a:xfrm>
            <a:off x="548958" y="931149"/>
            <a:ext cx="5603081" cy="737235"/>
          </a:xfrm>
          <a:prstGeom prst="rect">
            <a:avLst/>
          </a:prstGeom>
          <a:noFill/>
          <a:ln w="9525">
            <a:noFill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Wireframe">
            <a:bevelT w="13500" h="13500" prst="angle"/>
            <a:bevelB w="13500" h="13500" prst="angle"/>
          </a:sp3d>
        </p:spPr>
        <p:txBody>
          <a:bodyPr anchor="t">
            <a:spAutoFit/>
            <a:flatTx/>
          </a:bodyPr>
          <a:lstStyle/>
          <a:p>
            <a:pPr eaLnBrk="0" hangingPunct="0"/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r>
              <a:rPr lang="zh-CN" altLang="en-US" sz="2100" b="1">
                <a:latin typeface="Arial" panose="020b0604020202020204" pitchFamily="34" charset="0"/>
              </a:rPr>
              <a:t>．浮力：浸在液体</a:t>
            </a:r>
            <a:r>
              <a:rPr lang="zh-CN" altLang="en-US" sz="2100" b="1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（或气体）</a:t>
            </a:r>
            <a:r>
              <a:rPr lang="zh-CN" altLang="en-US" sz="2100" b="1">
                <a:latin typeface="Arial" panose="020b0604020202020204" pitchFamily="34" charset="0"/>
              </a:rPr>
              <a:t>中的物体受到向上托的力叫浮力。</a:t>
            </a:r>
          </a:p>
        </p:txBody>
      </p:sp>
      <p:pic>
        <p:nvPicPr>
          <p:cNvPr id="115727" name="图片 115726" descr="013000000536211208183946460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30" y="62865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29" name="图片 115728" descr="孔明灯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30" y="2370455"/>
            <a:ext cx="2100263" cy="2366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/>
      <p:bldP spid="122892" grpId="1"/>
      <p:bldP spid="122893" grpId="2"/>
      <p:bldP spid="122903" grpId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5" name="Picture 4" descr="U2143P27T1D497180F3DT200804250920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65" y="1762125"/>
            <a:ext cx="4166235" cy="205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矩形 5"/>
          <p:cNvSpPr/>
          <p:nvPr/>
        </p:nvSpPr>
        <p:spPr>
          <a:xfrm>
            <a:off x="231775" y="1193165"/>
            <a:ext cx="8679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利用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密度比空气密度小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  <a:sym typeface="+mn-ea"/>
              </a:rPr>
              <a:t>的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sym typeface="+mn-ea"/>
              </a:rPr>
              <a:t>氦气、氢气、热空气等气体来工作的。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u=112075768,475247213&amp;fm=26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30" y="3727450"/>
            <a:ext cx="4166870" cy="1219200"/>
          </a:xfrm>
          <a:prstGeom prst="rect">
            <a:avLst/>
          </a:prstGeom>
        </p:spPr>
      </p:pic>
      <p:pic>
        <p:nvPicPr>
          <p:cNvPr id="4" name="图片 3" descr="timg (3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1762125"/>
            <a:ext cx="4488815" cy="31845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148018" y="520817"/>
            <a:ext cx="2596718" cy="495548"/>
            <a:chOff x="2506980" y="579256"/>
            <a:chExt cx="3958508" cy="49554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气球和飞艇</a:t>
              </a:r>
            </a:p>
          </p:txBody>
        </p:sp>
      </p:grpSp>
    </p:spTree>
  </p:cSld>
  <p:clrMapOvr>
    <a:masterClrMapping/>
  </p:clrMapOvr>
  <p:transition spd="slow">
    <p:random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9" name="Text Box 3"/>
          <p:cNvSpPr txBox="1"/>
          <p:nvPr/>
        </p:nvSpPr>
        <p:spPr>
          <a:xfrm>
            <a:off x="1385888" y="951310"/>
            <a:ext cx="1241822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1">
                <a:latin typeface="Times New Roman" panose="02020603050405020304" charset="0"/>
              </a:rPr>
              <a:t>⑴</a:t>
            </a:r>
            <a:r>
              <a:rPr lang="zh-CN" altLang="en-US" b="1">
                <a:latin typeface="黑体" pitchFamily="49" charset="-122"/>
                <a:ea typeface="黑体" pitchFamily="49" charset="-122"/>
              </a:rPr>
              <a:t>密度计</a:t>
            </a:r>
          </a:p>
        </p:txBody>
      </p:sp>
      <p:pic>
        <p:nvPicPr>
          <p:cNvPr id="91140" name="Picture 4" descr="密度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19" y="519113"/>
            <a:ext cx="1135856" cy="1944291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91141" name="Group 5"/>
          <p:cNvGrpSpPr/>
          <p:nvPr/>
        </p:nvGrpSpPr>
        <p:grpSpPr>
          <a:xfrm>
            <a:off x="1601391" y="2571750"/>
            <a:ext cx="594122" cy="1728788"/>
            <a:chOff x="385" y="2296"/>
            <a:chExt cx="499" cy="1316"/>
          </a:xfrm>
        </p:grpSpPr>
        <p:grpSp>
          <p:nvGrpSpPr>
            <p:cNvPr id="114826" name="Group 6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114863" name="Line 7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864" name="Line 8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865" name="Line 9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827" name="Line 10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28" name="Line 11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29" name="Line 12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0" name="Line 13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1" name="Line 14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2" name="Line 15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3" name="Line 16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4" name="Line 17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5" name="Line 18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6" name="Line 19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7" name="Line 20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8" name="Line 21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39" name="Line 22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0" name="Line 23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1" name="Line 24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2" name="Line 25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3" name="Line 26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4" name="Line 27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5" name="Line 28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6" name="Line 29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7" name="Line 30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8" name="Line 31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49" name="Line 32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0" name="Line 33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1" name="Line 34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2" name="Line 35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3" name="Line 36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4" name="Line 37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5" name="Line 38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6" name="Line 39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7" name="Line 40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8" name="Line 41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59" name="Line 42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60" name="Line 43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61" name="Line 44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62" name="Line 45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grpSp>
        <p:nvGrpSpPr>
          <p:cNvPr id="91182" name="Group 46"/>
          <p:cNvGrpSpPr/>
          <p:nvPr/>
        </p:nvGrpSpPr>
        <p:grpSpPr>
          <a:xfrm>
            <a:off x="2789635" y="2571750"/>
            <a:ext cx="594122" cy="1728788"/>
            <a:chOff x="385" y="2296"/>
            <a:chExt cx="499" cy="1316"/>
          </a:xfrm>
        </p:grpSpPr>
        <p:grpSp>
          <p:nvGrpSpPr>
            <p:cNvPr id="114786" name="Group 47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114823" name="Line 48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824" name="Line 49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825" name="Line 50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787" name="Line 51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88" name="Line 52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89" name="Line 53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0" name="Line 54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1" name="Line 55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2" name="Line 56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3" name="Line 57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4" name="Line 58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5" name="Line 59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6" name="Line 60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7" name="Line 61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8" name="Line 62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99" name="Line 63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0" name="Line 64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1" name="Line 65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2" name="Line 66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3" name="Line 67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4" name="Line 68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5" name="Line 69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6" name="Line 70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7" name="Line 71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8" name="Line 72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09" name="Line 73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0" name="Line 74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1" name="Line 75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2" name="Line 76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3" name="Line 77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4" name="Line 78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5" name="Line 79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6" name="Line 80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7" name="Line 81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8" name="Line 82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19" name="Line 83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20" name="Line 84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21" name="Line 85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822" name="Line 86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grpSp>
        <p:nvGrpSpPr>
          <p:cNvPr id="91223" name="Group 87"/>
          <p:cNvGrpSpPr/>
          <p:nvPr/>
        </p:nvGrpSpPr>
        <p:grpSpPr>
          <a:xfrm>
            <a:off x="3977879" y="2571750"/>
            <a:ext cx="594122" cy="1728788"/>
            <a:chOff x="385" y="2296"/>
            <a:chExt cx="499" cy="1316"/>
          </a:xfrm>
        </p:grpSpPr>
        <p:grpSp>
          <p:nvGrpSpPr>
            <p:cNvPr id="114746" name="Group 88"/>
            <p:cNvGrpSpPr/>
            <p:nvPr/>
          </p:nvGrpSpPr>
          <p:grpSpPr>
            <a:xfrm>
              <a:off x="385" y="2296"/>
              <a:ext cx="499" cy="1316"/>
              <a:chOff x="385" y="2296"/>
              <a:chExt cx="499" cy="1316"/>
            </a:xfrm>
          </p:grpSpPr>
          <p:sp>
            <p:nvSpPr>
              <p:cNvPr id="114783" name="Line 89"/>
              <p:cNvSpPr/>
              <p:nvPr/>
            </p:nvSpPr>
            <p:spPr>
              <a:xfrm flipH="1">
                <a:off x="385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84" name="Line 90"/>
              <p:cNvSpPr/>
              <p:nvPr/>
            </p:nvSpPr>
            <p:spPr>
              <a:xfrm flipH="1">
                <a:off x="884" y="2296"/>
                <a:ext cx="0" cy="1315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85" name="Line 91"/>
              <p:cNvSpPr/>
              <p:nvPr/>
            </p:nvSpPr>
            <p:spPr>
              <a:xfrm>
                <a:off x="385" y="3612"/>
                <a:ext cx="499" cy="0"/>
              </a:xfrm>
              <a:prstGeom prst="line">
                <a:avLst/>
              </a:prstGeom>
              <a:ln w="28575" cap="sq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747" name="Line 92"/>
            <p:cNvSpPr/>
            <p:nvPr/>
          </p:nvSpPr>
          <p:spPr>
            <a:xfrm>
              <a:off x="385" y="2523"/>
              <a:ext cx="499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48" name="Line 93"/>
            <p:cNvSpPr/>
            <p:nvPr/>
          </p:nvSpPr>
          <p:spPr>
            <a:xfrm>
              <a:off x="385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49" name="Line 94"/>
            <p:cNvSpPr/>
            <p:nvPr/>
          </p:nvSpPr>
          <p:spPr>
            <a:xfrm>
              <a:off x="521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0" name="Line 95"/>
            <p:cNvSpPr/>
            <p:nvPr/>
          </p:nvSpPr>
          <p:spPr>
            <a:xfrm>
              <a:off x="657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1" name="Line 96"/>
            <p:cNvSpPr/>
            <p:nvPr/>
          </p:nvSpPr>
          <p:spPr>
            <a:xfrm>
              <a:off x="793" y="261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2" name="Line 97"/>
            <p:cNvSpPr/>
            <p:nvPr/>
          </p:nvSpPr>
          <p:spPr>
            <a:xfrm>
              <a:off x="612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3" name="Line 98"/>
            <p:cNvSpPr/>
            <p:nvPr/>
          </p:nvSpPr>
          <p:spPr>
            <a:xfrm>
              <a:off x="431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4" name="Line 99"/>
            <p:cNvSpPr/>
            <p:nvPr/>
          </p:nvSpPr>
          <p:spPr>
            <a:xfrm>
              <a:off x="748" y="2704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5" name="Line 100"/>
            <p:cNvSpPr/>
            <p:nvPr/>
          </p:nvSpPr>
          <p:spPr>
            <a:xfrm>
              <a:off x="385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6" name="Line 101"/>
            <p:cNvSpPr/>
            <p:nvPr/>
          </p:nvSpPr>
          <p:spPr>
            <a:xfrm>
              <a:off x="567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7" name="Line 102"/>
            <p:cNvSpPr/>
            <p:nvPr/>
          </p:nvSpPr>
          <p:spPr>
            <a:xfrm>
              <a:off x="748" y="2795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8" name="Line 103"/>
            <p:cNvSpPr/>
            <p:nvPr/>
          </p:nvSpPr>
          <p:spPr>
            <a:xfrm>
              <a:off x="431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59" name="Line 104"/>
            <p:cNvSpPr/>
            <p:nvPr/>
          </p:nvSpPr>
          <p:spPr>
            <a:xfrm>
              <a:off x="612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0" name="Line 105"/>
            <p:cNvSpPr/>
            <p:nvPr/>
          </p:nvSpPr>
          <p:spPr>
            <a:xfrm>
              <a:off x="793" y="288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1" name="Line 106"/>
            <p:cNvSpPr/>
            <p:nvPr/>
          </p:nvSpPr>
          <p:spPr>
            <a:xfrm>
              <a:off x="476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2" name="Line 107"/>
            <p:cNvSpPr/>
            <p:nvPr/>
          </p:nvSpPr>
          <p:spPr>
            <a:xfrm>
              <a:off x="612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3" name="Line 108"/>
            <p:cNvSpPr/>
            <p:nvPr/>
          </p:nvSpPr>
          <p:spPr>
            <a:xfrm>
              <a:off x="748" y="2976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4" name="Line 109"/>
            <p:cNvSpPr/>
            <p:nvPr/>
          </p:nvSpPr>
          <p:spPr>
            <a:xfrm>
              <a:off x="385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5" name="Line 110"/>
            <p:cNvSpPr/>
            <p:nvPr/>
          </p:nvSpPr>
          <p:spPr>
            <a:xfrm>
              <a:off x="521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6" name="Line 111"/>
            <p:cNvSpPr/>
            <p:nvPr/>
          </p:nvSpPr>
          <p:spPr>
            <a:xfrm>
              <a:off x="657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7" name="Line 112"/>
            <p:cNvSpPr/>
            <p:nvPr/>
          </p:nvSpPr>
          <p:spPr>
            <a:xfrm>
              <a:off x="793" y="3067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8" name="Line 113"/>
            <p:cNvSpPr/>
            <p:nvPr/>
          </p:nvSpPr>
          <p:spPr>
            <a:xfrm>
              <a:off x="431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69" name="Line 114"/>
            <p:cNvSpPr/>
            <p:nvPr/>
          </p:nvSpPr>
          <p:spPr>
            <a:xfrm>
              <a:off x="567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0" name="Line 115"/>
            <p:cNvSpPr/>
            <p:nvPr/>
          </p:nvSpPr>
          <p:spPr>
            <a:xfrm>
              <a:off x="385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1" name="Line 116"/>
            <p:cNvSpPr/>
            <p:nvPr/>
          </p:nvSpPr>
          <p:spPr>
            <a:xfrm>
              <a:off x="748" y="3158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2" name="Line 117"/>
            <p:cNvSpPr/>
            <p:nvPr/>
          </p:nvSpPr>
          <p:spPr>
            <a:xfrm>
              <a:off x="431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3" name="Line 118"/>
            <p:cNvSpPr/>
            <p:nvPr/>
          </p:nvSpPr>
          <p:spPr>
            <a:xfrm>
              <a:off x="612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4" name="Line 119"/>
            <p:cNvSpPr/>
            <p:nvPr/>
          </p:nvSpPr>
          <p:spPr>
            <a:xfrm>
              <a:off x="431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5" name="Line 120"/>
            <p:cNvSpPr/>
            <p:nvPr/>
          </p:nvSpPr>
          <p:spPr>
            <a:xfrm>
              <a:off x="793" y="324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6" name="Line 121"/>
            <p:cNvSpPr/>
            <p:nvPr/>
          </p:nvSpPr>
          <p:spPr>
            <a:xfrm>
              <a:off x="567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7" name="Line 122"/>
            <p:cNvSpPr/>
            <p:nvPr/>
          </p:nvSpPr>
          <p:spPr>
            <a:xfrm>
              <a:off x="703" y="3339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8" name="Line 123"/>
            <p:cNvSpPr/>
            <p:nvPr/>
          </p:nvSpPr>
          <p:spPr>
            <a:xfrm>
              <a:off x="748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79" name="Line 124"/>
            <p:cNvSpPr/>
            <p:nvPr/>
          </p:nvSpPr>
          <p:spPr>
            <a:xfrm>
              <a:off x="612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80" name="Line 125"/>
            <p:cNvSpPr/>
            <p:nvPr/>
          </p:nvSpPr>
          <p:spPr>
            <a:xfrm>
              <a:off x="476" y="3430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81" name="Line 126"/>
            <p:cNvSpPr/>
            <p:nvPr/>
          </p:nvSpPr>
          <p:spPr>
            <a:xfrm>
              <a:off x="567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  <p:sp>
          <p:nvSpPr>
            <p:cNvPr id="114782" name="Line 127"/>
            <p:cNvSpPr/>
            <p:nvPr/>
          </p:nvSpPr>
          <p:spPr>
            <a:xfrm>
              <a:off x="703" y="3521"/>
              <a:ext cx="91" cy="0"/>
            </a:xfrm>
            <a:prstGeom prst="line">
              <a:avLst/>
            </a:prstGeom>
            <a:ln w="12700" cap="sq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grpSp>
        <p:nvGrpSpPr>
          <p:cNvPr id="91264" name="Group 128"/>
          <p:cNvGrpSpPr/>
          <p:nvPr/>
        </p:nvGrpSpPr>
        <p:grpSpPr>
          <a:xfrm>
            <a:off x="3006329" y="1491854"/>
            <a:ext cx="161925" cy="1639490"/>
            <a:chOff x="1565" y="2008"/>
            <a:chExt cx="136" cy="1377"/>
          </a:xfrm>
        </p:grpSpPr>
        <p:grpSp>
          <p:nvGrpSpPr>
            <p:cNvPr id="114733" name="Group 129"/>
            <p:cNvGrpSpPr/>
            <p:nvPr/>
          </p:nvGrpSpPr>
          <p:grpSpPr>
            <a:xfrm>
              <a:off x="1565" y="2008"/>
              <a:ext cx="136" cy="1377"/>
              <a:chOff x="567" y="2205"/>
              <a:chExt cx="136" cy="1377"/>
            </a:xfrm>
          </p:grpSpPr>
          <p:grpSp>
            <p:nvGrpSpPr>
              <p:cNvPr id="114735" name="Group 130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114742" name="Group 131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114744" name="Freeform 132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4745" name="Freeform 133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114743" name="Line 134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14736" name="Line 135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37" name="Line 136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38" name="Line 137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39" name="Line 138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40" name="Line 139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41" name="Line 140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734" name="Line 141"/>
            <p:cNvSpPr/>
            <p:nvPr/>
          </p:nvSpPr>
          <p:spPr>
            <a:xfrm>
              <a:off x="1610" y="2416"/>
              <a:ext cx="45" cy="0"/>
            </a:xfrm>
            <a:prstGeom prst="line">
              <a:avLst/>
            </a:prstGeom>
            <a:ln w="28575" cap="sq" cmpd="sng">
              <a:solidFill>
                <a:srgbClr val="3366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grpSp>
        <p:nvGrpSpPr>
          <p:cNvPr id="91278" name="Group 142"/>
          <p:cNvGrpSpPr/>
          <p:nvPr/>
        </p:nvGrpSpPr>
        <p:grpSpPr>
          <a:xfrm>
            <a:off x="4193381" y="1491854"/>
            <a:ext cx="161925" cy="1639490"/>
            <a:chOff x="2562" y="1797"/>
            <a:chExt cx="136" cy="1377"/>
          </a:xfrm>
        </p:grpSpPr>
        <p:grpSp>
          <p:nvGrpSpPr>
            <p:cNvPr id="114720" name="Group 143"/>
            <p:cNvGrpSpPr/>
            <p:nvPr/>
          </p:nvGrpSpPr>
          <p:grpSpPr>
            <a:xfrm>
              <a:off x="2562" y="1797"/>
              <a:ext cx="136" cy="1377"/>
              <a:chOff x="567" y="2205"/>
              <a:chExt cx="136" cy="1377"/>
            </a:xfrm>
          </p:grpSpPr>
          <p:grpSp>
            <p:nvGrpSpPr>
              <p:cNvPr id="114722" name="Group 144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114729" name="Group 145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114731" name="Freeform 146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4732" name="Freeform 147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114730" name="Line 148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14723" name="Line 149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24" name="Line 150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25" name="Line 151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26" name="Line 152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27" name="Line 153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28" name="Line 154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721" name="Line 155"/>
            <p:cNvSpPr/>
            <p:nvPr/>
          </p:nvSpPr>
          <p:spPr>
            <a:xfrm>
              <a:off x="2608" y="2409"/>
              <a:ext cx="45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sp>
        <p:nvSpPr>
          <p:cNvPr id="91292" name="Text Box 156"/>
          <p:cNvSpPr txBox="1"/>
          <p:nvPr/>
        </p:nvSpPr>
        <p:spPr>
          <a:xfrm>
            <a:off x="1547813" y="4407694"/>
            <a:ext cx="648891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latin typeface="Times New Roman" panose="02020603050405020304" charset="0"/>
                <a:ea typeface="黑体" pitchFamily="49" charset="-122"/>
              </a:rPr>
              <a:t>水</a:t>
            </a:r>
          </a:p>
        </p:txBody>
      </p:sp>
      <p:sp>
        <p:nvSpPr>
          <p:cNvPr id="91293" name="Text Box 157"/>
          <p:cNvSpPr txBox="1"/>
          <p:nvPr/>
        </p:nvSpPr>
        <p:spPr>
          <a:xfrm>
            <a:off x="2681288" y="4407694"/>
            <a:ext cx="917972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latin typeface="Times New Roman" panose="02020603050405020304" charset="0"/>
                <a:ea typeface="黑体" pitchFamily="49" charset="-122"/>
              </a:rPr>
              <a:t>液体甲</a:t>
            </a:r>
          </a:p>
        </p:txBody>
      </p:sp>
      <p:sp>
        <p:nvSpPr>
          <p:cNvPr id="91294" name="Text Box 158"/>
          <p:cNvSpPr txBox="1"/>
          <p:nvPr/>
        </p:nvSpPr>
        <p:spPr>
          <a:xfrm>
            <a:off x="3869531" y="4407694"/>
            <a:ext cx="917972" cy="36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latin typeface="Times New Roman" panose="02020603050405020304" charset="0"/>
                <a:ea typeface="黑体" pitchFamily="49" charset="-122"/>
              </a:rPr>
              <a:t>液体乙</a:t>
            </a:r>
          </a:p>
        </p:txBody>
      </p:sp>
      <p:grpSp>
        <p:nvGrpSpPr>
          <p:cNvPr id="91295" name="Group 159"/>
          <p:cNvGrpSpPr/>
          <p:nvPr/>
        </p:nvGrpSpPr>
        <p:grpSpPr>
          <a:xfrm>
            <a:off x="1818085" y="1600200"/>
            <a:ext cx="161925" cy="1639491"/>
            <a:chOff x="567" y="2205"/>
            <a:chExt cx="136" cy="1377"/>
          </a:xfrm>
        </p:grpSpPr>
        <p:grpSp>
          <p:nvGrpSpPr>
            <p:cNvPr id="114707" name="Group 160"/>
            <p:cNvGrpSpPr/>
            <p:nvPr/>
          </p:nvGrpSpPr>
          <p:grpSpPr>
            <a:xfrm>
              <a:off x="567" y="2205"/>
              <a:ext cx="136" cy="1377"/>
              <a:chOff x="567" y="2205"/>
              <a:chExt cx="136" cy="1377"/>
            </a:xfrm>
          </p:grpSpPr>
          <p:grpSp>
            <p:nvGrpSpPr>
              <p:cNvPr id="114709" name="Group 161"/>
              <p:cNvGrpSpPr/>
              <p:nvPr/>
            </p:nvGrpSpPr>
            <p:grpSpPr>
              <a:xfrm>
                <a:off x="567" y="2205"/>
                <a:ext cx="136" cy="1377"/>
                <a:chOff x="567" y="2205"/>
                <a:chExt cx="136" cy="1377"/>
              </a:xfrm>
            </p:grpSpPr>
            <p:grpSp>
              <p:nvGrpSpPr>
                <p:cNvPr id="114716" name="Group 162"/>
                <p:cNvGrpSpPr/>
                <p:nvPr/>
              </p:nvGrpSpPr>
              <p:grpSpPr>
                <a:xfrm>
                  <a:off x="567" y="2205"/>
                  <a:ext cx="136" cy="1377"/>
                  <a:chOff x="975" y="2205"/>
                  <a:chExt cx="214" cy="1559"/>
                </a:xfrm>
              </p:grpSpPr>
              <p:sp>
                <p:nvSpPr>
                  <p:cNvPr id="114718" name="Freeform 163"/>
                  <p:cNvSpPr/>
                  <p:nvPr/>
                </p:nvSpPr>
                <p:spPr>
                  <a:xfrm>
                    <a:off x="1039" y="2205"/>
                    <a:ext cx="86" cy="1024"/>
                  </a:xfrm>
                  <a:custGeom>
                    <a:cxnLst>
                      <a:cxn ang="0">
                        <a:pos x="6" y="1024"/>
                      </a:cxn>
                      <a:cxn ang="0">
                        <a:pos x="0" y="0"/>
                      </a:cxn>
                      <a:cxn ang="0">
                        <a:pos x="80" y="0"/>
                      </a:cxn>
                      <a:cxn ang="0">
                        <a:pos x="86" y="1020"/>
                      </a:cxn>
                    </a:cxnLst>
                    <a:pathLst>
                      <a:path w="86" h="1024">
                        <a:moveTo>
                          <a:pt x="6" y="1024"/>
                        </a:moveTo>
                        <a:lnTo>
                          <a:pt x="0" y="0"/>
                        </a:lnTo>
                        <a:lnTo>
                          <a:pt x="80" y="0"/>
                        </a:lnTo>
                        <a:lnTo>
                          <a:pt x="86" y="1020"/>
                        </a:ln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114719" name="Freeform 164"/>
                  <p:cNvSpPr/>
                  <p:nvPr/>
                </p:nvSpPr>
                <p:spPr>
                  <a:xfrm>
                    <a:off x="975" y="3216"/>
                    <a:ext cx="214" cy="548"/>
                  </a:xfrm>
                  <a:custGeom>
                    <a:cxnLst>
                      <a:cxn ang="0">
                        <a:pos x="151" y="6"/>
                      </a:cxn>
                      <a:cxn ang="0">
                        <a:pos x="198" y="91"/>
                      </a:cxn>
                      <a:cxn ang="0">
                        <a:pos x="214" y="169"/>
                      </a:cxn>
                      <a:cxn ang="0">
                        <a:pos x="196" y="249"/>
                      </a:cxn>
                      <a:cxn ang="0">
                        <a:pos x="166" y="297"/>
                      </a:cxn>
                      <a:cxn ang="0">
                        <a:pos x="130" y="333"/>
                      </a:cxn>
                      <a:cxn ang="0">
                        <a:pos x="122" y="517"/>
                      </a:cxn>
                      <a:cxn ang="0">
                        <a:pos x="94" y="519"/>
                      </a:cxn>
                      <a:cxn ang="0">
                        <a:pos x="92" y="427"/>
                      </a:cxn>
                      <a:cxn ang="0">
                        <a:pos x="90" y="333"/>
                      </a:cxn>
                      <a:cxn ang="0">
                        <a:pos x="28" y="271"/>
                      </a:cxn>
                      <a:cxn ang="0">
                        <a:pos x="2" y="183"/>
                      </a:cxn>
                      <a:cxn ang="0">
                        <a:pos x="18" y="99"/>
                      </a:cxn>
                      <a:cxn ang="0">
                        <a:pos x="73" y="0"/>
                      </a:cxn>
                    </a:cxnLst>
                    <a:pathLst>
                      <a:path w="214" h="548">
                        <a:moveTo>
                          <a:pt x="151" y="6"/>
                        </a:moveTo>
                        <a:cubicBezTo>
                          <a:pt x="159" y="20"/>
                          <a:pt x="188" y="64"/>
                          <a:pt x="198" y="91"/>
                        </a:cubicBezTo>
                        <a:cubicBezTo>
                          <a:pt x="208" y="118"/>
                          <a:pt x="214" y="143"/>
                          <a:pt x="214" y="169"/>
                        </a:cubicBezTo>
                        <a:cubicBezTo>
                          <a:pt x="214" y="195"/>
                          <a:pt x="204" y="228"/>
                          <a:pt x="196" y="249"/>
                        </a:cubicBezTo>
                        <a:cubicBezTo>
                          <a:pt x="188" y="270"/>
                          <a:pt x="177" y="283"/>
                          <a:pt x="166" y="297"/>
                        </a:cubicBezTo>
                        <a:cubicBezTo>
                          <a:pt x="155" y="311"/>
                          <a:pt x="137" y="296"/>
                          <a:pt x="130" y="333"/>
                        </a:cubicBezTo>
                        <a:cubicBezTo>
                          <a:pt x="123" y="370"/>
                          <a:pt x="128" y="486"/>
                          <a:pt x="122" y="517"/>
                        </a:cubicBezTo>
                        <a:cubicBezTo>
                          <a:pt x="116" y="548"/>
                          <a:pt x="99" y="534"/>
                          <a:pt x="94" y="519"/>
                        </a:cubicBezTo>
                        <a:cubicBezTo>
                          <a:pt x="89" y="504"/>
                          <a:pt x="93" y="458"/>
                          <a:pt x="92" y="427"/>
                        </a:cubicBezTo>
                        <a:cubicBezTo>
                          <a:pt x="91" y="396"/>
                          <a:pt x="101" y="359"/>
                          <a:pt x="90" y="333"/>
                        </a:cubicBezTo>
                        <a:cubicBezTo>
                          <a:pt x="79" y="307"/>
                          <a:pt x="43" y="296"/>
                          <a:pt x="28" y="271"/>
                        </a:cubicBezTo>
                        <a:cubicBezTo>
                          <a:pt x="13" y="246"/>
                          <a:pt x="4" y="212"/>
                          <a:pt x="2" y="183"/>
                        </a:cubicBezTo>
                        <a:cubicBezTo>
                          <a:pt x="0" y="154"/>
                          <a:pt x="6" y="130"/>
                          <a:pt x="18" y="99"/>
                        </a:cubicBezTo>
                        <a:cubicBezTo>
                          <a:pt x="30" y="68"/>
                          <a:pt x="62" y="21"/>
                          <a:pt x="73" y="0"/>
                        </a:cubicBezTo>
                      </a:path>
                    </a:pathLst>
                  </a:custGeom>
                  <a:solidFill>
                    <a:schemeClr val="accent1">
                      <a:alpha val="59999"/>
                    </a:schemeClr>
                  </a:solidFill>
                  <a:ln w="12700" cap="sq" cmpd="sng">
                    <a:solidFill>
                      <a:schemeClr val="tx1">
                        <a:alpha val="10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114717" name="Line 165"/>
                <p:cNvSpPr/>
                <p:nvPr/>
              </p:nvSpPr>
              <p:spPr>
                <a:xfrm>
                  <a:off x="612" y="2416"/>
                  <a:ext cx="45" cy="0"/>
                </a:xfrm>
                <a:prstGeom prst="line">
                  <a:avLst/>
                </a:prstGeom>
                <a:ln w="28575" cap="sq" cmpd="sng">
                  <a:solidFill>
                    <a:srgbClr val="FF0000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14710" name="Line 166"/>
              <p:cNvSpPr/>
              <p:nvPr/>
            </p:nvSpPr>
            <p:spPr>
              <a:xfrm>
                <a:off x="612" y="2516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11" name="Line 167"/>
              <p:cNvSpPr/>
              <p:nvPr/>
            </p:nvSpPr>
            <p:spPr>
              <a:xfrm>
                <a:off x="612" y="2614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12" name="Line 168"/>
              <p:cNvSpPr/>
              <p:nvPr/>
            </p:nvSpPr>
            <p:spPr>
              <a:xfrm>
                <a:off x="612" y="2713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13" name="Line 169"/>
              <p:cNvSpPr/>
              <p:nvPr/>
            </p:nvSpPr>
            <p:spPr>
              <a:xfrm>
                <a:off x="612" y="28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14" name="Line 170"/>
              <p:cNvSpPr/>
              <p:nvPr/>
            </p:nvSpPr>
            <p:spPr>
              <a:xfrm>
                <a:off x="612" y="2915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  <p:sp>
            <p:nvSpPr>
              <p:cNvPr id="114715" name="Line 171"/>
              <p:cNvSpPr/>
              <p:nvPr/>
            </p:nvSpPr>
            <p:spPr>
              <a:xfrm>
                <a:off x="612" y="3017"/>
                <a:ext cx="45" cy="0"/>
              </a:xfrm>
              <a:prstGeom prst="line">
                <a:avLst/>
              </a:prstGeom>
              <a:ln w="28575" cap="sq" cmpd="sng">
                <a:solidFill>
                  <a:srgbClr val="FF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/>
            </p:txBody>
          </p:sp>
        </p:grpSp>
        <p:sp>
          <p:nvSpPr>
            <p:cNvPr id="114708" name="Line 172"/>
            <p:cNvSpPr/>
            <p:nvPr/>
          </p:nvSpPr>
          <p:spPr>
            <a:xfrm>
              <a:off x="612" y="2416"/>
              <a:ext cx="45" cy="0"/>
            </a:xfrm>
            <a:prstGeom prst="line">
              <a:avLst/>
            </a:prstGeom>
            <a:ln w="28575" cap="sq" cmpd="sng">
              <a:solidFill>
                <a:srgbClr val="0000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/>
          </p:txBody>
        </p:sp>
      </p:grpSp>
      <p:sp>
        <p:nvSpPr>
          <p:cNvPr id="91309" name="AutoShape 173"/>
          <p:cNvSpPr/>
          <p:nvPr/>
        </p:nvSpPr>
        <p:spPr>
          <a:xfrm>
            <a:off x="2033588" y="1869281"/>
            <a:ext cx="647700" cy="594122"/>
          </a:xfrm>
          <a:prstGeom prst="wedgeRoundRectCallout">
            <a:avLst>
              <a:gd name="adj1" fmla="val -52940"/>
              <a:gd name="adj2" fmla="val 113727"/>
              <a:gd name="adj3" fmla="val 16667"/>
            </a:avLst>
          </a:prstGeom>
          <a:solidFill>
            <a:srgbClr val="CCFFCC">
              <a:alpha val="59999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>
                <a:latin typeface="Times New Roman" panose="02020603050405020304" charset="0"/>
              </a:rPr>
              <a:t>1.0</a:t>
            </a:r>
          </a:p>
        </p:txBody>
      </p:sp>
      <p:sp>
        <p:nvSpPr>
          <p:cNvPr id="91310" name="AutoShape 174"/>
          <p:cNvSpPr/>
          <p:nvPr/>
        </p:nvSpPr>
        <p:spPr>
          <a:xfrm>
            <a:off x="3275410" y="1869281"/>
            <a:ext cx="594122" cy="594122"/>
          </a:xfrm>
          <a:prstGeom prst="wedgeRoundRectCallout">
            <a:avLst>
              <a:gd name="adj1" fmla="val -61421"/>
              <a:gd name="adj2" fmla="val 113727"/>
              <a:gd name="adj3" fmla="val 16667"/>
            </a:avLst>
          </a:prstGeom>
          <a:solidFill>
            <a:srgbClr val="CCFFCC">
              <a:alpha val="59999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>
                <a:latin typeface="Times New Roman" panose="02020603050405020304" charset="0"/>
              </a:rPr>
              <a:t>1.2</a:t>
            </a:r>
          </a:p>
        </p:txBody>
      </p:sp>
      <p:sp>
        <p:nvSpPr>
          <p:cNvPr id="91311" name="AutoShape 175"/>
          <p:cNvSpPr/>
          <p:nvPr/>
        </p:nvSpPr>
        <p:spPr>
          <a:xfrm>
            <a:off x="4463654" y="1869281"/>
            <a:ext cx="648890" cy="540544"/>
          </a:xfrm>
          <a:prstGeom prst="wedgeRoundRectCallout">
            <a:avLst>
              <a:gd name="adj1" fmla="val -65412"/>
              <a:gd name="adj2" fmla="val 126653"/>
              <a:gd name="adj3" fmla="val 16667"/>
            </a:avLst>
          </a:prstGeom>
          <a:solidFill>
            <a:srgbClr val="CCFFCC">
              <a:alpha val="59999"/>
            </a:srgbClr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CN">
                <a:latin typeface="Times New Roman" panose="02020603050405020304" charset="0"/>
              </a:rPr>
              <a:t>1.4</a:t>
            </a:r>
          </a:p>
        </p:txBody>
      </p:sp>
      <p:sp>
        <p:nvSpPr>
          <p:cNvPr id="91312" name="Text Box 176"/>
          <p:cNvSpPr txBox="1"/>
          <p:nvPr/>
        </p:nvSpPr>
        <p:spPr>
          <a:xfrm>
            <a:off x="2357438" y="951310"/>
            <a:ext cx="3996928" cy="64516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folHlink"/>
                </a:solidFill>
                <a:latin typeface="Times New Roman" panose="02020603050405020304" charset="0"/>
                <a:ea typeface="黑体" pitchFamily="49" charset="-122"/>
              </a:rPr>
              <a:t>——</a:t>
            </a:r>
            <a:r>
              <a:rPr lang="zh-CN" altLang="en-US" b="1">
                <a:solidFill>
                  <a:schemeClr val="folHlink"/>
                </a:solidFill>
                <a:latin typeface="Times New Roman" panose="02020603050405020304" charset="0"/>
                <a:ea typeface="黑体" pitchFamily="49" charset="-122"/>
              </a:rPr>
              <a:t>利用密度计在各种液体中总是漂浮的状态，</a:t>
            </a:r>
            <a:r>
              <a:rPr lang="en-US" altLang="zh-CN" b="1">
                <a:solidFill>
                  <a:schemeClr val="folHlink"/>
                </a:solidFill>
                <a:latin typeface="Times New Roman" panose="02020603050405020304" charset="0"/>
              </a:rPr>
              <a:t>F</a:t>
            </a:r>
            <a:r>
              <a:rPr lang="zh-CN" altLang="en-US" sz="1200" b="1">
                <a:solidFill>
                  <a:schemeClr val="folHlink"/>
                </a:solidFill>
                <a:latin typeface="黑体" pitchFamily="49" charset="-122"/>
                <a:ea typeface="黑体" pitchFamily="49" charset="-122"/>
              </a:rPr>
              <a:t>浮</a:t>
            </a:r>
            <a:r>
              <a:rPr lang="zh-CN" altLang="zh-CN" b="1">
                <a:solidFill>
                  <a:schemeClr val="folHlink"/>
                </a:solidFill>
                <a:latin typeface="Times New Roman" panose="02020603050405020304" charset="0"/>
              </a:rPr>
              <a:t>＝</a:t>
            </a:r>
            <a:r>
              <a:rPr lang="en-US" altLang="zh-CN" b="1">
                <a:solidFill>
                  <a:schemeClr val="folHlink"/>
                </a:solidFill>
                <a:latin typeface="Times New Roman" panose="02020603050405020304" charset="0"/>
              </a:rPr>
              <a:t>G </a:t>
            </a:r>
            <a:r>
              <a:rPr lang="zh-CN" altLang="en-US" b="1">
                <a:solidFill>
                  <a:schemeClr val="folHlink"/>
                </a:solidFill>
                <a:latin typeface="Times New Roman" panose="02020603050405020304" charset="0"/>
              </a:rPr>
              <a:t>，</a:t>
            </a:r>
            <a:r>
              <a:rPr lang="zh-CN" altLang="en-US" b="1">
                <a:solidFill>
                  <a:schemeClr val="folHlink"/>
                </a:solidFill>
                <a:latin typeface="Times New Roman" panose="02020603050405020304" charset="0"/>
                <a:ea typeface="黑体" pitchFamily="49" charset="-122"/>
              </a:rPr>
              <a:t>浮力大小不变。</a:t>
            </a:r>
          </a:p>
        </p:txBody>
      </p:sp>
      <p:pic>
        <p:nvPicPr>
          <p:cNvPr id="91313" name="Picture 177" descr="煤油和密度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19" y="2680097"/>
            <a:ext cx="1134666" cy="1944290"/>
          </a:xfrm>
          <a:prstGeom prst="rect">
            <a:avLst/>
          </a:prstGeom>
          <a:noFill/>
          <a:ln w="57150" cap="flat" cmpd="sng">
            <a:solidFill>
              <a:srgbClr val="339966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2.22222E-06 L -3.05556E-06 0.19769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1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9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9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9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4.44444E-06 L 3.05556E-06 0.17662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1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4.44444E-06 L 2.77778E-06 0.1243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91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91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91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91292" grpId="1"/>
      <p:bldP spid="91293" grpId="2"/>
      <p:bldP spid="91294" grpId="3"/>
      <p:bldP spid="91309" grpId="4"/>
      <p:bldP spid="91310" grpId="5"/>
      <p:bldP spid="91311" grpId="6"/>
      <p:bldP spid="91312" grpId="7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 descr="f4e74307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45" y="3324225"/>
            <a:ext cx="2524125" cy="1476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170" y="1083310"/>
            <a:ext cx="8963025" cy="40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利用如图中的量筒和水，测量小酒杯的密度（指图中小酒杯材料的密度）。实验步骤如下：</a:t>
            </a: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向量筒中倒入适量的水，测出水的体积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。（水的密度为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ρ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）</a:t>
            </a: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将小酒杯放入量筒中，让其漂浮，读出水面所对的刻度值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将小酒杯浸没在水中，读出此时量筒中水面所对的刻度值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lang="zh-CN" altLang="en-US" sz="24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小酒杯的质量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(5)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小酒杯的体积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______________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en-US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sz="10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sz="16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altLang="zh-CN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(6)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小酒杯的密度为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ρ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</a:p>
          <a:p>
            <a:r>
              <a:rPr lang="zh-CN" altLang="en-US" sz="1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    </a:t>
            </a:r>
            <a:r>
              <a:rPr lang="en-US" altLang="zh-CN" sz="16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__________________</a:t>
            </a:r>
            <a:endParaRPr lang="en-US" altLang="zh-CN" sz="24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（用所测得的物理量和已知量来表示）。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72765" y="2925445"/>
            <a:ext cx="14954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0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（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84220" y="3324225"/>
            <a:ext cx="7715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en-US" altLang="zh-CN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20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endParaRPr lang="zh-CN" altLang="en-US" sz="2000" b="1"/>
          </a:p>
        </p:txBody>
      </p:sp>
      <p:graphicFrame>
        <p:nvGraphicFramePr>
          <p:cNvPr id="15" name="对象 14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3236603" y="3814445"/>
          <a:ext cx="1474765" cy="84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3" progId="Equation.DSMT4">
                  <p:embed/>
                </p:oleObj>
              </mc:Choice>
              <mc:Fallback>
                <p:oleObj name="Equation" r:id="rId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6603" y="3814445"/>
                        <a:ext cx="1474765" cy="84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2323750" y="520817"/>
            <a:ext cx="4672668" cy="495548"/>
            <a:chOff x="2506980" y="579256"/>
            <a:chExt cx="3958508" cy="49554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593872" y="579256"/>
              <a:ext cx="38716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利用漂浮条件测密度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20" name="左中括号 12319"/>
          <p:cNvSpPr/>
          <p:nvPr/>
        </p:nvSpPr>
        <p:spPr>
          <a:xfrm rot="-5400000">
            <a:off x="1670685" y="1499235"/>
            <a:ext cx="1378585" cy="124777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9" name="直接连接符 12318"/>
          <p:cNvSpPr/>
          <p:nvPr/>
        </p:nvSpPr>
        <p:spPr>
          <a:xfrm flipV="1">
            <a:off x="1736090" y="1880235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" name="左中括号 1"/>
          <p:cNvSpPr/>
          <p:nvPr/>
        </p:nvSpPr>
        <p:spPr>
          <a:xfrm rot="-5400000">
            <a:off x="2101850" y="1647190"/>
            <a:ext cx="516255" cy="46672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直接连接符 2"/>
          <p:cNvSpPr/>
          <p:nvPr/>
        </p:nvSpPr>
        <p:spPr>
          <a:xfrm flipV="1">
            <a:off x="2593340" y="1880870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4" name="左中括号 3"/>
          <p:cNvSpPr/>
          <p:nvPr/>
        </p:nvSpPr>
        <p:spPr>
          <a:xfrm rot="-5400000">
            <a:off x="3483610" y="1499235"/>
            <a:ext cx="1378585" cy="124777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直接连接符 4"/>
          <p:cNvSpPr/>
          <p:nvPr/>
        </p:nvSpPr>
        <p:spPr>
          <a:xfrm flipV="1">
            <a:off x="3549015" y="1765935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6" name="左中括号 5"/>
          <p:cNvSpPr/>
          <p:nvPr/>
        </p:nvSpPr>
        <p:spPr>
          <a:xfrm rot="-5400000">
            <a:off x="3914775" y="1722755"/>
            <a:ext cx="516255" cy="46672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/>
          <p:nvPr/>
        </p:nvSpPr>
        <p:spPr>
          <a:xfrm flipV="1">
            <a:off x="4406265" y="1766570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8" name="左中括号 7"/>
          <p:cNvSpPr/>
          <p:nvPr/>
        </p:nvSpPr>
        <p:spPr>
          <a:xfrm rot="-5400000">
            <a:off x="5455285" y="1499235"/>
            <a:ext cx="1378585" cy="124777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直接连接符 8"/>
          <p:cNvSpPr/>
          <p:nvPr/>
        </p:nvSpPr>
        <p:spPr>
          <a:xfrm flipV="1">
            <a:off x="5520690" y="1829435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0" name="左中括号 9"/>
          <p:cNvSpPr/>
          <p:nvPr/>
        </p:nvSpPr>
        <p:spPr>
          <a:xfrm rot="-5400000">
            <a:off x="5886450" y="1596390"/>
            <a:ext cx="516255" cy="466725"/>
          </a:xfrm>
          <a:prstGeom prst="leftBracket">
            <a:avLst>
              <a:gd name="adj" fmla="val 966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直接连接符 10"/>
          <p:cNvSpPr/>
          <p:nvPr/>
        </p:nvSpPr>
        <p:spPr>
          <a:xfrm flipV="1">
            <a:off x="6377940" y="1830070"/>
            <a:ext cx="390525" cy="635"/>
          </a:xfrm>
          <a:prstGeom prst="line">
            <a:avLst/>
          </a:prstGeom>
          <a:ln w="38100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14" name="组合 13"/>
          <p:cNvGrpSpPr/>
          <p:nvPr/>
        </p:nvGrpSpPr>
        <p:grpSpPr>
          <a:xfrm>
            <a:off x="3598545" y="1135380"/>
            <a:ext cx="688340" cy="1062355"/>
            <a:chOff x="4256" y="4477"/>
            <a:chExt cx="1084" cy="1673"/>
          </a:xfrm>
        </p:grpSpPr>
        <p:sp>
          <p:nvSpPr>
            <p:cNvPr id="12" name="椭圆 11"/>
            <p:cNvSpPr/>
            <p:nvPr/>
          </p:nvSpPr>
          <p:spPr>
            <a:xfrm>
              <a:off x="4890" y="5730"/>
              <a:ext cx="450" cy="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256" y="4477"/>
              <a:ext cx="870" cy="1275"/>
            </a:xfrm>
            <a:custGeom>
              <a:gdLst>
                <a:gd name="connisteX0" fmla="*/ 0 w 552450"/>
                <a:gd name="connsiteY0" fmla="*/ 0 h 809625"/>
                <a:gd name="connisteX1" fmla="*/ 85725 w 552450"/>
                <a:gd name="connsiteY1" fmla="*/ 95250 h 809625"/>
                <a:gd name="connisteX2" fmla="*/ 171450 w 552450"/>
                <a:gd name="connsiteY2" fmla="*/ 171450 h 809625"/>
                <a:gd name="connisteX3" fmla="*/ 238125 w 552450"/>
                <a:gd name="connsiteY3" fmla="*/ 200025 h 809625"/>
                <a:gd name="connisteX4" fmla="*/ 304800 w 552450"/>
                <a:gd name="connsiteY4" fmla="*/ 257175 h 809625"/>
                <a:gd name="connisteX5" fmla="*/ 381000 w 552450"/>
                <a:gd name="connsiteY5" fmla="*/ 342900 h 809625"/>
                <a:gd name="connisteX6" fmla="*/ 419100 w 552450"/>
                <a:gd name="connsiteY6" fmla="*/ 409575 h 809625"/>
                <a:gd name="connisteX7" fmla="*/ 447675 w 552450"/>
                <a:gd name="connsiteY7" fmla="*/ 476250 h 809625"/>
                <a:gd name="connisteX8" fmla="*/ 476250 w 552450"/>
                <a:gd name="connsiteY8" fmla="*/ 542925 h 809625"/>
                <a:gd name="connisteX9" fmla="*/ 504825 w 552450"/>
                <a:gd name="connsiteY9" fmla="*/ 609600 h 809625"/>
                <a:gd name="connisteX10" fmla="*/ 523875 w 552450"/>
                <a:gd name="connsiteY10" fmla="*/ 676275 h 809625"/>
                <a:gd name="connisteX11" fmla="*/ 542925 w 552450"/>
                <a:gd name="connsiteY11" fmla="*/ 742950 h 809625"/>
                <a:gd name="connisteX12" fmla="*/ 552450 w 552450"/>
                <a:gd name="connsiteY12" fmla="*/ 809625 h 80962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552450" h="809625">
                  <a:moveTo>
                    <a:pt x="0" y="0"/>
                  </a:moveTo>
                  <a:cubicBezTo>
                    <a:pt x="15240" y="17780"/>
                    <a:pt x="51435" y="60960"/>
                    <a:pt x="85725" y="95250"/>
                  </a:cubicBezTo>
                  <a:cubicBezTo>
                    <a:pt x="120015" y="129540"/>
                    <a:pt x="140970" y="150495"/>
                    <a:pt x="171450" y="171450"/>
                  </a:cubicBezTo>
                  <a:cubicBezTo>
                    <a:pt x="201930" y="192405"/>
                    <a:pt x="211455" y="182880"/>
                    <a:pt x="238125" y="200025"/>
                  </a:cubicBezTo>
                  <a:cubicBezTo>
                    <a:pt x="264795" y="217170"/>
                    <a:pt x="276225" y="228600"/>
                    <a:pt x="304800" y="257175"/>
                  </a:cubicBezTo>
                  <a:cubicBezTo>
                    <a:pt x="333375" y="285750"/>
                    <a:pt x="358140" y="312420"/>
                    <a:pt x="381000" y="342900"/>
                  </a:cubicBezTo>
                  <a:cubicBezTo>
                    <a:pt x="403860" y="373380"/>
                    <a:pt x="405765" y="382905"/>
                    <a:pt x="419100" y="409575"/>
                  </a:cubicBezTo>
                  <a:cubicBezTo>
                    <a:pt x="432435" y="436245"/>
                    <a:pt x="436245" y="449580"/>
                    <a:pt x="447675" y="476250"/>
                  </a:cubicBezTo>
                  <a:cubicBezTo>
                    <a:pt x="459105" y="502920"/>
                    <a:pt x="464820" y="516255"/>
                    <a:pt x="476250" y="542925"/>
                  </a:cubicBezTo>
                  <a:cubicBezTo>
                    <a:pt x="487680" y="569595"/>
                    <a:pt x="495300" y="582930"/>
                    <a:pt x="504825" y="609600"/>
                  </a:cubicBezTo>
                  <a:cubicBezTo>
                    <a:pt x="514350" y="636270"/>
                    <a:pt x="516255" y="649605"/>
                    <a:pt x="523875" y="676275"/>
                  </a:cubicBezTo>
                  <a:cubicBezTo>
                    <a:pt x="531495" y="702945"/>
                    <a:pt x="537210" y="716280"/>
                    <a:pt x="542925" y="742950"/>
                  </a:cubicBezTo>
                  <a:cubicBezTo>
                    <a:pt x="548640" y="769620"/>
                    <a:pt x="551180" y="797560"/>
                    <a:pt x="552450" y="80962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20030" y="1023620"/>
            <a:ext cx="669925" cy="1767205"/>
            <a:chOff x="4285" y="3367"/>
            <a:chExt cx="1055" cy="2783"/>
          </a:xfrm>
        </p:grpSpPr>
        <p:sp>
          <p:nvSpPr>
            <p:cNvPr id="16" name="椭圆 15"/>
            <p:cNvSpPr/>
            <p:nvPr/>
          </p:nvSpPr>
          <p:spPr>
            <a:xfrm>
              <a:off x="4890" y="5730"/>
              <a:ext cx="450" cy="4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285" y="3367"/>
              <a:ext cx="841" cy="2385"/>
            </a:xfrm>
            <a:custGeom>
              <a:gdLst>
                <a:gd name="connisteX0" fmla="*/ 0 w 552450"/>
                <a:gd name="connsiteY0" fmla="*/ 0 h 809625"/>
                <a:gd name="connisteX1" fmla="*/ 85725 w 552450"/>
                <a:gd name="connsiteY1" fmla="*/ 95250 h 809625"/>
                <a:gd name="connisteX2" fmla="*/ 171450 w 552450"/>
                <a:gd name="connsiteY2" fmla="*/ 171450 h 809625"/>
                <a:gd name="connisteX3" fmla="*/ 238125 w 552450"/>
                <a:gd name="connsiteY3" fmla="*/ 200025 h 809625"/>
                <a:gd name="connisteX4" fmla="*/ 304800 w 552450"/>
                <a:gd name="connsiteY4" fmla="*/ 257175 h 809625"/>
                <a:gd name="connisteX5" fmla="*/ 381000 w 552450"/>
                <a:gd name="connsiteY5" fmla="*/ 342900 h 809625"/>
                <a:gd name="connisteX6" fmla="*/ 419100 w 552450"/>
                <a:gd name="connsiteY6" fmla="*/ 409575 h 809625"/>
                <a:gd name="connisteX7" fmla="*/ 447675 w 552450"/>
                <a:gd name="connsiteY7" fmla="*/ 476250 h 809625"/>
                <a:gd name="connisteX8" fmla="*/ 476250 w 552450"/>
                <a:gd name="connsiteY8" fmla="*/ 542925 h 809625"/>
                <a:gd name="connisteX9" fmla="*/ 504825 w 552450"/>
                <a:gd name="connsiteY9" fmla="*/ 609600 h 809625"/>
                <a:gd name="connisteX10" fmla="*/ 523875 w 552450"/>
                <a:gd name="connsiteY10" fmla="*/ 676275 h 809625"/>
                <a:gd name="connisteX11" fmla="*/ 542925 w 552450"/>
                <a:gd name="connsiteY11" fmla="*/ 742950 h 809625"/>
                <a:gd name="connisteX12" fmla="*/ 552450 w 552450"/>
                <a:gd name="connsiteY12" fmla="*/ 809625 h 809625"/>
              </a:gdLst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552450" h="809625">
                  <a:moveTo>
                    <a:pt x="0" y="0"/>
                  </a:moveTo>
                  <a:cubicBezTo>
                    <a:pt x="15240" y="17780"/>
                    <a:pt x="51435" y="60960"/>
                    <a:pt x="85725" y="95250"/>
                  </a:cubicBezTo>
                  <a:cubicBezTo>
                    <a:pt x="120015" y="129540"/>
                    <a:pt x="140970" y="150495"/>
                    <a:pt x="171450" y="171450"/>
                  </a:cubicBezTo>
                  <a:cubicBezTo>
                    <a:pt x="201930" y="192405"/>
                    <a:pt x="211455" y="182880"/>
                    <a:pt x="238125" y="200025"/>
                  </a:cubicBezTo>
                  <a:cubicBezTo>
                    <a:pt x="264795" y="217170"/>
                    <a:pt x="276225" y="228600"/>
                    <a:pt x="304800" y="257175"/>
                  </a:cubicBezTo>
                  <a:cubicBezTo>
                    <a:pt x="333375" y="285750"/>
                    <a:pt x="358140" y="312420"/>
                    <a:pt x="381000" y="342900"/>
                  </a:cubicBezTo>
                  <a:cubicBezTo>
                    <a:pt x="403860" y="373380"/>
                    <a:pt x="405765" y="382905"/>
                    <a:pt x="419100" y="409575"/>
                  </a:cubicBezTo>
                  <a:cubicBezTo>
                    <a:pt x="432435" y="436245"/>
                    <a:pt x="436245" y="449580"/>
                    <a:pt x="447675" y="476250"/>
                  </a:cubicBezTo>
                  <a:cubicBezTo>
                    <a:pt x="459105" y="502920"/>
                    <a:pt x="464820" y="516255"/>
                    <a:pt x="476250" y="542925"/>
                  </a:cubicBezTo>
                  <a:cubicBezTo>
                    <a:pt x="487680" y="569595"/>
                    <a:pt x="495300" y="582930"/>
                    <a:pt x="504825" y="609600"/>
                  </a:cubicBezTo>
                  <a:cubicBezTo>
                    <a:pt x="514350" y="636270"/>
                    <a:pt x="516255" y="649605"/>
                    <a:pt x="523875" y="676275"/>
                  </a:cubicBezTo>
                  <a:cubicBezTo>
                    <a:pt x="531495" y="702945"/>
                    <a:pt x="537210" y="716280"/>
                    <a:pt x="542925" y="742950"/>
                  </a:cubicBezTo>
                  <a:cubicBezTo>
                    <a:pt x="548640" y="769620"/>
                    <a:pt x="551180" y="797560"/>
                    <a:pt x="552450" y="809625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4050" y="1752600"/>
            <a:ext cx="1047750" cy="445135"/>
            <a:chOff x="1060" y="2460"/>
            <a:chExt cx="1650" cy="701"/>
          </a:xfrm>
        </p:grpSpPr>
        <p:sp>
          <p:nvSpPr>
            <p:cNvPr id="18" name="文本框 17"/>
            <p:cNvSpPr txBox="1"/>
            <p:nvPr/>
          </p:nvSpPr>
          <p:spPr>
            <a:xfrm>
              <a:off x="1060" y="2533"/>
              <a:ext cx="1210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</a:rPr>
                <a:t>量杯</a:t>
              </a: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V="1">
              <a:off x="2020" y="2460"/>
              <a:ext cx="690" cy="28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42315" y="979805"/>
            <a:ext cx="1315085" cy="569595"/>
            <a:chOff x="1060" y="2533"/>
            <a:chExt cx="2071" cy="897"/>
          </a:xfrm>
        </p:grpSpPr>
        <p:sp>
          <p:nvSpPr>
            <p:cNvPr id="22" name="文本框 21"/>
            <p:cNvSpPr txBox="1"/>
            <p:nvPr/>
          </p:nvSpPr>
          <p:spPr>
            <a:xfrm>
              <a:off x="1060" y="2533"/>
              <a:ext cx="1210" cy="6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>
                  <a:latin typeface="楷体" panose="02010609060101010101" charset="-122"/>
                  <a:ea typeface="楷体" panose="02010609060101010101" charset="-122"/>
                </a:rPr>
                <a:t>小杯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2020" y="2740"/>
              <a:ext cx="1111" cy="69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298132" y="2976728"/>
            <a:ext cx="8606790" cy="119789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向量杯中倒入适量的水，将小杯漂浮在水面，记下量杯的示数</a:t>
            </a:r>
            <a:r>
              <a:rPr lang="zh-CN" altLang="en-US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12000"/>
              </a:lnSpc>
            </a:pP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将石块放入小杯中，记下量杯的示数</a:t>
            </a:r>
            <a:r>
              <a:rPr lang="zh-CN" altLang="en-US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200" b="1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12000"/>
              </a:lnSpc>
            </a:pP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200" b="1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)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将石块从小杯中取出，放入量杯中的水中，记下量杯的示数</a:t>
            </a:r>
            <a:r>
              <a:rPr lang="zh-CN" altLang="en-US" sz="2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</a:t>
            </a:r>
            <a:r>
              <a:rPr lang="zh-CN" altLang="en-US" sz="22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200" b="1"/>
          </a:p>
        </p:txBody>
      </p:sp>
      <p:graphicFrame>
        <p:nvGraphicFramePr>
          <p:cNvPr id="26" name="对象 25">
            <a:hlinkClick action="ppaction://ole?verb=0"/>
          </p:cNvPr>
          <p:cNvGraphicFramePr>
            <a:graphicFrameLocks noChangeAspect="1"/>
          </p:cNvGraphicFramePr>
          <p:nvPr/>
        </p:nvGraphicFramePr>
        <p:xfrm>
          <a:off x="4490720" y="4117975"/>
          <a:ext cx="1489710" cy="8312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2" progId="Equation.KSEE3">
                  <p:embed/>
                </p:oleObj>
              </mc:Choice>
              <mc:Fallback>
                <p:oleObj r:id="rId2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0720" y="4117975"/>
                        <a:ext cx="1489710" cy="831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2446655" y="4303395"/>
            <a:ext cx="204406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石块的密度</a:t>
            </a:r>
            <a:r>
              <a:rPr lang="zh-CN" altLang="en-US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ρ</a:t>
            </a:r>
            <a:r>
              <a:rPr lang="zh-CN" altLang="en-US" sz="2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endParaRPr lang="zh-CN" altLang="en-US" sz="2400" b="1"/>
          </a:p>
        </p:txBody>
      </p:sp>
      <p:grpSp>
        <p:nvGrpSpPr>
          <p:cNvPr id="37" name="组合 36"/>
          <p:cNvGrpSpPr/>
          <p:nvPr/>
        </p:nvGrpSpPr>
        <p:grpSpPr>
          <a:xfrm>
            <a:off x="2593340" y="520817"/>
            <a:ext cx="4554080" cy="495548"/>
            <a:chOff x="2506980" y="579256"/>
            <a:chExt cx="3958508" cy="495548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80" y="593791"/>
              <a:ext cx="3958508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2593872" y="579256"/>
              <a:ext cx="3871616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1971675"/>
                </a:tabLst>
              </a:pP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用量杯测石块密度</a:t>
              </a:r>
            </a:p>
          </p:txBody>
        </p:sp>
      </p:grpSp>
      <p:pic>
        <p:nvPicPr>
          <p:cNvPr id="12321" name="New picture" hidden="1"/>
          <p:cNvPicPr/>
          <p:nvPr/>
        </p:nvPicPr>
        <p:blipFill>
          <a:blip r:embed="rId5"/>
          <a:stretch>
            <a:fillRect/>
          </a:stretch>
        </p:blipFill>
        <p:spPr>
          <a:xfrm>
            <a:off x="12534900" y="10807700"/>
            <a:ext cx="254000" cy="444500"/>
          </a:xfrm>
          <a:prstGeom prst="cube">
            <a:avLst/>
          </a:prstGeom>
        </p:spPr>
      </p:pic>
      <p:pic>
        <p:nvPicPr>
          <p:cNvPr id="12322" name="New picture" hidden="1"/>
          <p:cNvPicPr/>
          <p:nvPr/>
        </p:nvPicPr>
        <p:blipFill>
          <a:blip r:embed="rId6"/>
          <a:stretch>
            <a:fillRect/>
          </a:stretch>
        </p:blipFill>
        <p:spPr>
          <a:xfrm>
            <a:off x="10223500" y="10604500"/>
            <a:ext cx="406400" cy="495300"/>
          </a:xfrm>
          <a:prstGeom prst="cube">
            <a:avLst/>
          </a:prstGeom>
        </p:spPr>
      </p:pic>
    </p:spTree>
  </p:cSld>
  <p:clrMapOvr>
    <a:masterClrMapping/>
  </p:clrMapOvr>
  <p:transition spd="slow"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文本框 71"/>
          <p:cNvSpPr txBox="1"/>
          <p:nvPr/>
        </p:nvSpPr>
        <p:spPr>
          <a:xfrm>
            <a:off x="3477578" y="2023084"/>
            <a:ext cx="724853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700" b="1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zh-CN" altLang="en-US" sz="27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拉</a:t>
            </a:r>
          </a:p>
        </p:txBody>
      </p:sp>
      <p:sp>
        <p:nvSpPr>
          <p:cNvPr id="65" name="矩形 64"/>
          <p:cNvSpPr/>
          <p:nvPr/>
        </p:nvSpPr>
        <p:spPr>
          <a:xfrm>
            <a:off x="3882866" y="2506954"/>
            <a:ext cx="539591" cy="3143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  <a:scene3d>
            <a:camera prst="obliqueTopRight"/>
            <a:lightRig rig="threePt" dir="t"/>
          </a:scene3d>
        </p:spPr>
        <p:txBody>
          <a:bodyPr/>
          <a:lstStyle/>
          <a:p>
            <a:endParaRPr lang="zh-CN" altLang="en-US" sz="1350"/>
          </a:p>
        </p:txBody>
      </p:sp>
      <p:cxnSp>
        <p:nvCxnSpPr>
          <p:cNvPr id="66" name="直接箭头连接符 65"/>
          <p:cNvCxnSpPr/>
          <p:nvPr/>
        </p:nvCxnSpPr>
        <p:spPr>
          <a:xfrm>
            <a:off x="4151948" y="1824011"/>
            <a:ext cx="953" cy="833914"/>
          </a:xfrm>
          <a:prstGeom prst="straightConnector1">
            <a:avLst/>
          </a:prstGeom>
          <a:ln w="34925" cmpd="sng">
            <a:solidFill>
              <a:srgbClr val="FF0000"/>
            </a:solidFill>
            <a:prstDash val="solid"/>
            <a:headEnd type="arrow" w="sm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4251008" y="1632082"/>
            <a:ext cx="685324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700" b="1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zh-CN" altLang="en-US" sz="27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277678" y="3462311"/>
            <a:ext cx="438150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700" b="1" i="1">
                <a:latin typeface="Times New Roman" panose="02020603050405020304" charset="0"/>
                <a:cs typeface="Times New Roman" panose="02020603050405020304" charset="0"/>
              </a:rPr>
              <a:t>G</a:t>
            </a:r>
          </a:p>
        </p:txBody>
      </p:sp>
      <p:cxnSp>
        <p:nvCxnSpPr>
          <p:cNvPr id="70" name="直接箭头连接符 69"/>
          <p:cNvCxnSpPr/>
          <p:nvPr/>
        </p:nvCxnSpPr>
        <p:spPr>
          <a:xfrm flipH="1" flipV="1">
            <a:off x="4150995" y="2257875"/>
            <a:ext cx="0" cy="400050"/>
          </a:xfrm>
          <a:prstGeom prst="straightConnector1">
            <a:avLst/>
          </a:prstGeom>
          <a:ln w="41275" cmpd="sng">
            <a:solidFill>
              <a:srgbClr val="002060"/>
            </a:solidFill>
            <a:prstDash val="solid"/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4150995" y="2657925"/>
            <a:ext cx="953" cy="1250156"/>
          </a:xfrm>
          <a:prstGeom prst="straightConnector1">
            <a:avLst/>
          </a:prstGeom>
          <a:ln w="41275" cmpd="sng">
            <a:solidFill>
              <a:srgbClr val="C00000"/>
            </a:solidFill>
            <a:prstDash val="solid"/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5417344" y="1583505"/>
            <a:ext cx="2945606" cy="1337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物块在水中保持静止，受力平衡，即</a:t>
            </a:r>
          </a:p>
          <a:p>
            <a:pPr algn="ctr"/>
            <a:r>
              <a:rPr lang="en-US" altLang="zh-CN" sz="27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</a:t>
            </a:r>
            <a:r>
              <a:rPr lang="en-US" altLang="zh-CN" sz="27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7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7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浮</a:t>
            </a:r>
            <a:r>
              <a:rPr lang="en-US" altLang="zh-CN" sz="27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r>
              <a:rPr lang="en-US" altLang="zh-CN" sz="27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700" b="1" baseline="-250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拉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5254943" y="3360870"/>
            <a:ext cx="3409474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物块在水中所受浮力</a:t>
            </a:r>
          </a:p>
          <a:p>
            <a:pPr algn="ctr"/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27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浮</a:t>
            </a:r>
            <a:r>
              <a:rPr lang="en-US" altLang="zh-CN" sz="27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=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G-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F</a:t>
            </a:r>
            <a:r>
              <a:rPr lang="zh-CN" altLang="en-US" sz="27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拉</a:t>
            </a:r>
            <a:r>
              <a:rPr lang="en-US" altLang="zh-CN" sz="2700" b="1">
                <a:solidFill>
                  <a:srgbClr val="FF0000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7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7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-F</a:t>
            </a:r>
            <a:r>
              <a:rPr lang="en-US" altLang="zh-CN" sz="2700" b="1" baseline="-250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2</a:t>
            </a:r>
            <a:endParaRPr lang="en-US" altLang="zh-CN" sz="2700" b="1" baseline="-25000">
              <a:solidFill>
                <a:srgbClr val="FF0000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941994" y="468583"/>
            <a:ext cx="3948153" cy="495548"/>
            <a:chOff x="2506978" y="579256"/>
            <a:chExt cx="6246546" cy="495548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78" y="593791"/>
              <a:ext cx="6036545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矩形 61"/>
            <p:cNvSpPr/>
            <p:nvPr/>
          </p:nvSpPr>
          <p:spPr>
            <a:xfrm>
              <a:off x="2593871" y="579256"/>
              <a:ext cx="61596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浮力的测量</a:t>
              </a:r>
              <a:r>
                <a:rPr lang="en-US" altLang="zh-CN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——</a:t>
              </a:r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称重法</a:t>
              </a:r>
            </a:p>
          </p:txBody>
        </p:sp>
      </p:grpSp>
      <p:pic>
        <p:nvPicPr>
          <p:cNvPr id="117775" name="图片 1177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699135"/>
            <a:ext cx="2646363" cy="3744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65" grpId="1"/>
      <p:bldP spid="67" grpId="2"/>
      <p:bldP spid="69" grpId="3"/>
      <p:bldP spid="74" grpId="4"/>
      <p:bldP spid="75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/>
          <p:cNvSpPr/>
          <p:nvPr/>
        </p:nvSpPr>
        <p:spPr>
          <a:xfrm>
            <a:off x="3359468" y="3032257"/>
            <a:ext cx="571500" cy="619125"/>
          </a:xfrm>
          <a:prstGeom prst="rect">
            <a:avLst/>
          </a:prstGeom>
          <a:solidFill>
            <a:srgbClr val="00FF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/>
          <a:lstStyle/>
          <a:p>
            <a:endParaRPr lang="zh-CN" altLang="en-US" sz="1350"/>
          </a:p>
        </p:txBody>
      </p:sp>
      <p:sp>
        <p:nvSpPr>
          <p:cNvPr id="45" name="圆柱形 44"/>
          <p:cNvSpPr/>
          <p:nvPr/>
        </p:nvSpPr>
        <p:spPr>
          <a:xfrm>
            <a:off x="2662714" y="1910689"/>
            <a:ext cx="2114550" cy="2664143"/>
          </a:xfrm>
          <a:prstGeom prst="can">
            <a:avLst>
              <a:gd name="adj" fmla="val 28681"/>
            </a:avLst>
          </a:prstGeom>
          <a:solidFill>
            <a:srgbClr val="00FF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6" name="圆柱形 45"/>
          <p:cNvSpPr/>
          <p:nvPr/>
        </p:nvSpPr>
        <p:spPr>
          <a:xfrm>
            <a:off x="2662714" y="1206315"/>
            <a:ext cx="2114550" cy="3368516"/>
          </a:xfrm>
          <a:prstGeom prst="can">
            <a:avLst>
              <a:gd name="adj" fmla="val 2822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4035" name="矩形 44034"/>
          <p:cNvSpPr/>
          <p:nvPr/>
        </p:nvSpPr>
        <p:spPr>
          <a:xfrm>
            <a:off x="241935" y="3006382"/>
            <a:ext cx="2024380" cy="1568450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浮力是由于液体对物体向上和向下的压力差产生的。</a:t>
            </a:r>
          </a:p>
        </p:txBody>
      </p:sp>
      <p:sp>
        <p:nvSpPr>
          <p:cNvPr id="240646" name="直接连接符 240645"/>
          <p:cNvSpPr/>
          <p:nvPr/>
        </p:nvSpPr>
        <p:spPr>
          <a:xfrm flipH="1">
            <a:off x="4802505" y="3509936"/>
            <a:ext cx="500063" cy="95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cxnSp>
        <p:nvCxnSpPr>
          <p:cNvPr id="240648" name="直接箭头连接符 240647"/>
          <p:cNvCxnSpPr/>
          <p:nvPr/>
        </p:nvCxnSpPr>
        <p:spPr>
          <a:xfrm flipH="1">
            <a:off x="5230178" y="2200725"/>
            <a:ext cx="3334" cy="1307306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stealth" w="med" len="lg"/>
            <a:tailEnd type="stealth" w="med" len="lg"/>
          </a:ln>
        </p:spPr>
      </p:cxnSp>
      <p:sp>
        <p:nvSpPr>
          <p:cNvPr id="240649" name="直接连接符 240648"/>
          <p:cNvSpPr/>
          <p:nvPr/>
        </p:nvSpPr>
        <p:spPr>
          <a:xfrm>
            <a:off x="4881086" y="2201677"/>
            <a:ext cx="476" cy="71580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40650" name="文本框 240649"/>
          <p:cNvSpPr txBox="1"/>
          <p:nvPr/>
        </p:nvSpPr>
        <p:spPr>
          <a:xfrm>
            <a:off x="5124926" y="2686976"/>
            <a:ext cx="400050" cy="368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b="1" i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altLang="zh-CN" b="1" baseline="-25000">
                <a:latin typeface="Times New Roman" panose="02020603050405020304" charset="0"/>
                <a:ea typeface="宋体" panose="02010600030101010101" pitchFamily="2" charset="-122"/>
              </a:rPr>
              <a:t>2</a:t>
            </a:r>
            <a:endParaRPr lang="en-US" altLang="zh-CN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40651" name="文本框 240650"/>
          <p:cNvSpPr txBox="1"/>
          <p:nvPr/>
        </p:nvSpPr>
        <p:spPr>
          <a:xfrm>
            <a:off x="4777264" y="2369794"/>
            <a:ext cx="452914" cy="36933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b="1" i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r>
              <a:rPr lang="en-US" altLang="zh-CN" b="1" baseline="-25000">
                <a:latin typeface="Times New Roman" panose="02020603050405020304" charset="0"/>
                <a:ea typeface="宋体" panose="02010600030101010101" pitchFamily="2" charset="-122"/>
              </a:rPr>
              <a:t>1</a:t>
            </a:r>
            <a:endParaRPr lang="en-US" altLang="zh-CN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40658" name="直接连接符 240657"/>
          <p:cNvSpPr/>
          <p:nvPr/>
        </p:nvSpPr>
        <p:spPr>
          <a:xfrm>
            <a:off x="4781074" y="2918434"/>
            <a:ext cx="2857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40659" name="直接连接符 240658"/>
          <p:cNvSpPr/>
          <p:nvPr/>
        </p:nvSpPr>
        <p:spPr>
          <a:xfrm>
            <a:off x="4777264" y="2201201"/>
            <a:ext cx="550069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" name="直接连接符 10"/>
          <p:cNvSpPr/>
          <p:nvPr/>
        </p:nvSpPr>
        <p:spPr>
          <a:xfrm flipH="1" flipV="1">
            <a:off x="4059079" y="3510889"/>
            <a:ext cx="743426" cy="953"/>
          </a:xfrm>
          <a:prstGeom prst="line">
            <a:avLst/>
          </a:prstGeom>
          <a:ln w="12700" cap="flat" cmpd="sng">
            <a:solidFill>
              <a:schemeClr val="accent1">
                <a:shade val="50000"/>
              </a:schemeClr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2" name="直接连接符 11"/>
          <p:cNvSpPr/>
          <p:nvPr/>
        </p:nvSpPr>
        <p:spPr>
          <a:xfrm flipH="1" flipV="1">
            <a:off x="4009073" y="2917481"/>
            <a:ext cx="743426" cy="953"/>
          </a:xfrm>
          <a:prstGeom prst="line">
            <a:avLst/>
          </a:prstGeom>
          <a:ln w="12700" cap="flat" cmpd="sng">
            <a:solidFill>
              <a:schemeClr val="accent1">
                <a:shade val="50000"/>
              </a:schemeClr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3" name="直接连接符 12"/>
          <p:cNvSpPr/>
          <p:nvPr/>
        </p:nvSpPr>
        <p:spPr>
          <a:xfrm>
            <a:off x="3147060" y="3099885"/>
            <a:ext cx="216218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6" name="直接连接符 15"/>
          <p:cNvSpPr/>
          <p:nvPr/>
        </p:nvSpPr>
        <p:spPr>
          <a:xfrm flipH="1">
            <a:off x="4009073" y="3048926"/>
            <a:ext cx="194310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7" name="直接连接符 16"/>
          <p:cNvSpPr/>
          <p:nvPr/>
        </p:nvSpPr>
        <p:spPr>
          <a:xfrm>
            <a:off x="3068955" y="3261810"/>
            <a:ext cx="294323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8" name="直接连接符 17"/>
          <p:cNvSpPr/>
          <p:nvPr/>
        </p:nvSpPr>
        <p:spPr>
          <a:xfrm flipH="1">
            <a:off x="4009073" y="3210851"/>
            <a:ext cx="307658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9" name="直接连接符 18"/>
          <p:cNvSpPr/>
          <p:nvPr/>
        </p:nvSpPr>
        <p:spPr>
          <a:xfrm>
            <a:off x="3003233" y="3423735"/>
            <a:ext cx="360045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0" name="直接连接符 19"/>
          <p:cNvSpPr/>
          <p:nvPr/>
        </p:nvSpPr>
        <p:spPr>
          <a:xfrm flipH="1">
            <a:off x="4009073" y="3372776"/>
            <a:ext cx="378619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1" name="直接连接符 20"/>
          <p:cNvSpPr/>
          <p:nvPr/>
        </p:nvSpPr>
        <p:spPr>
          <a:xfrm>
            <a:off x="2949893" y="3585660"/>
            <a:ext cx="413385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2" name="直接连接符 21"/>
          <p:cNvSpPr/>
          <p:nvPr/>
        </p:nvSpPr>
        <p:spPr>
          <a:xfrm flipH="1">
            <a:off x="4009073" y="3534701"/>
            <a:ext cx="447675" cy="47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3" name="直接连接符 22"/>
          <p:cNvSpPr/>
          <p:nvPr/>
        </p:nvSpPr>
        <p:spPr>
          <a:xfrm>
            <a:off x="3449479" y="2857474"/>
            <a:ext cx="476" cy="13477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4" name="直接连接符 23"/>
          <p:cNvSpPr/>
          <p:nvPr/>
        </p:nvSpPr>
        <p:spPr>
          <a:xfrm flipH="1">
            <a:off x="3557111" y="2857474"/>
            <a:ext cx="476" cy="13477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5" name="直接连接符 24"/>
          <p:cNvSpPr/>
          <p:nvPr/>
        </p:nvSpPr>
        <p:spPr>
          <a:xfrm>
            <a:off x="3664744" y="2857474"/>
            <a:ext cx="953" cy="13477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6" name="直接连接符 25"/>
          <p:cNvSpPr/>
          <p:nvPr/>
        </p:nvSpPr>
        <p:spPr>
          <a:xfrm>
            <a:off x="3772853" y="2856997"/>
            <a:ext cx="476" cy="13525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7" name="直接连接符 26"/>
          <p:cNvSpPr/>
          <p:nvPr/>
        </p:nvSpPr>
        <p:spPr>
          <a:xfrm>
            <a:off x="3881438" y="2857474"/>
            <a:ext cx="476" cy="13477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9" name="直接连接符 28"/>
          <p:cNvSpPr/>
          <p:nvPr/>
        </p:nvSpPr>
        <p:spPr>
          <a:xfrm flipH="1" flipV="1">
            <a:off x="3399235" y="3648763"/>
            <a:ext cx="0" cy="486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0" name="直接连接符 29"/>
          <p:cNvSpPr/>
          <p:nvPr/>
        </p:nvSpPr>
        <p:spPr>
          <a:xfrm flipH="1" flipV="1">
            <a:off x="3527584" y="3648763"/>
            <a:ext cx="0" cy="486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1" name="直接连接符 30"/>
          <p:cNvSpPr/>
          <p:nvPr/>
        </p:nvSpPr>
        <p:spPr>
          <a:xfrm flipH="1" flipV="1">
            <a:off x="3655219" y="3648763"/>
            <a:ext cx="0" cy="486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2" name="直接连接符 31"/>
          <p:cNvSpPr/>
          <p:nvPr/>
        </p:nvSpPr>
        <p:spPr>
          <a:xfrm flipH="1" flipV="1">
            <a:off x="3769995" y="3648763"/>
            <a:ext cx="0" cy="486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3" name="直接连接符 32"/>
          <p:cNvSpPr/>
          <p:nvPr/>
        </p:nvSpPr>
        <p:spPr>
          <a:xfrm flipH="1" flipV="1">
            <a:off x="3895487" y="3648763"/>
            <a:ext cx="0" cy="48696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4" name="直接连接符 33"/>
          <p:cNvSpPr/>
          <p:nvPr/>
        </p:nvSpPr>
        <p:spPr>
          <a:xfrm>
            <a:off x="3665696" y="2669355"/>
            <a:ext cx="476" cy="322898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5" name="直接连接符 34"/>
          <p:cNvSpPr/>
          <p:nvPr/>
        </p:nvSpPr>
        <p:spPr>
          <a:xfrm flipV="1">
            <a:off x="3654743" y="3649001"/>
            <a:ext cx="476" cy="761524"/>
          </a:xfrm>
          <a:prstGeom prst="line">
            <a:avLst/>
          </a:prstGeom>
          <a:ln w="3810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36" name="文本框 35"/>
          <p:cNvSpPr txBox="1"/>
          <p:nvPr/>
        </p:nvSpPr>
        <p:spPr>
          <a:xfrm>
            <a:off x="3773170" y="2343785"/>
            <a:ext cx="11779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向下</a:t>
            </a:r>
            <a:endParaRPr lang="zh-CN" altLang="en-US" sz="2400" b="1" baseline="-25000">
              <a:solidFill>
                <a:srgbClr val="FF0000"/>
              </a:solidFill>
              <a:latin typeface="Times New Roman" panose="0202060305040502030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i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45865" y="4012565"/>
            <a:ext cx="11360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  <a:sym typeface="+mn-ea"/>
              </a:rPr>
              <a:t>向上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" name="直接连接符 27"/>
          <p:cNvSpPr/>
          <p:nvPr/>
        </p:nvSpPr>
        <p:spPr>
          <a:xfrm>
            <a:off x="4123849" y="2904146"/>
            <a:ext cx="7620" cy="6072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40" name="文本框 39"/>
          <p:cNvSpPr txBox="1"/>
          <p:nvPr/>
        </p:nvSpPr>
        <p:spPr>
          <a:xfrm>
            <a:off x="4102418" y="3089407"/>
            <a:ext cx="400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b="1" i="1">
                <a:latin typeface="Times New Roman" panose="02020603050405020304" charset="0"/>
                <a:ea typeface="宋体" panose="02010600030101010101" pitchFamily="2" charset="-122"/>
              </a:rPr>
              <a:t>h</a:t>
            </a:r>
            <a:endParaRPr lang="en-US" altLang="zh-CN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04091" y="434700"/>
            <a:ext cx="3257638" cy="495548"/>
            <a:chOff x="2506978" y="579256"/>
            <a:chExt cx="6246546" cy="495548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"/>
            <a:stretch>
              <a:fillRect/>
            </a:stretch>
          </p:blipFill>
          <p:spPr bwMode="auto">
            <a:xfrm>
              <a:off x="2506978" y="593791"/>
              <a:ext cx="6036545" cy="48101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矩形 56"/>
            <p:cNvSpPr/>
            <p:nvPr/>
          </p:nvSpPr>
          <p:spPr>
            <a:xfrm>
              <a:off x="2593871" y="579256"/>
              <a:ext cx="61596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>
                  <a:solidFill>
                    <a:prstClr val="black"/>
                  </a:solidFill>
                  <a:latin typeface="黑体" pitchFamily="49" charset="-122"/>
                  <a:ea typeface="黑体" pitchFamily="49" charset="-122"/>
                  <a:cs typeface="Times New Roman" panose="02020603050405020304" charset="0"/>
                </a:rPr>
                <a:t>浮力产生的原因</a:t>
              </a:r>
            </a:p>
          </p:txBody>
        </p:sp>
      </p:grpSp>
      <p:pic>
        <p:nvPicPr>
          <p:cNvPr id="512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935" y="1158619"/>
            <a:ext cx="2104696" cy="158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7" name="文本框 120856"/>
          <p:cNvSpPr txBox="1"/>
          <p:nvPr/>
        </p:nvSpPr>
        <p:spPr>
          <a:xfrm>
            <a:off x="5177155" y="1100455"/>
            <a:ext cx="3817938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四个侧面所受压力关系</a:t>
            </a:r>
            <a:r>
              <a:rPr lang="en-US" altLang="zh-CN" sz="2000" b="1" i="1"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en-US" altLang="zh-CN" sz="2000" b="1" i="1"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2000" b="1" baseline="-25000">
                <a:latin typeface="Times New Roman" panose="02020603050405020304" charset="0"/>
                <a:ea typeface="楷体_GB2312" pitchFamily="49" charset="-122"/>
              </a:rPr>
              <a:t>合</a:t>
            </a:r>
            <a:r>
              <a:rPr lang="en-US" altLang="zh-CN" sz="2000" b="1">
                <a:latin typeface="Times New Roman" panose="02020603050405020304" charset="0"/>
                <a:ea typeface="楷体_GB2312" pitchFamily="49" charset="-122"/>
              </a:rPr>
              <a:t>=0</a:t>
            </a:r>
          </a:p>
        </p:txBody>
      </p:sp>
      <p:sp>
        <p:nvSpPr>
          <p:cNvPr id="120859" name="文本框 120858"/>
          <p:cNvSpPr txBox="1"/>
          <p:nvPr/>
        </p:nvSpPr>
        <p:spPr>
          <a:xfrm>
            <a:off x="5679440" y="1710055"/>
            <a:ext cx="4122738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上、下两面所受压力关系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charset="0"/>
              </a:rPr>
              <a:t>   </a:t>
            </a:r>
            <a:r>
              <a:rPr lang="en-US" altLang="en-US" sz="2000" b="1">
                <a:latin typeface="Times New Roman" panose="02020603050405020304" charset="0"/>
              </a:rPr>
              <a:t>∵</a:t>
            </a:r>
            <a:r>
              <a:rPr lang="en-US" altLang="zh-CN" sz="2000" b="1" i="1">
                <a:latin typeface="Times New Roman" panose="02020603050405020304" charset="0"/>
                <a:ea typeface="楷体_GB2312" pitchFamily="49" charset="-122"/>
              </a:rPr>
              <a:t>p</a:t>
            </a:r>
            <a:r>
              <a:rPr lang="zh-CN" altLang="en-US" sz="2000" b="1" baseline="-25000">
                <a:latin typeface="Times New Roman" panose="02020603050405020304" charset="0"/>
                <a:ea typeface="楷体_GB2312" pitchFamily="49" charset="-122"/>
              </a:rPr>
              <a:t>向上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＞ </a:t>
            </a:r>
            <a:r>
              <a:rPr lang="en-US" altLang="zh-CN" sz="2000" b="1" i="1">
                <a:latin typeface="Times New Roman" panose="02020603050405020304" charset="0"/>
                <a:ea typeface="楷体_GB2312" pitchFamily="49" charset="-122"/>
              </a:rPr>
              <a:t>p</a:t>
            </a:r>
            <a:r>
              <a:rPr lang="zh-CN" altLang="en-US" sz="2000" b="1" baseline="-25000">
                <a:latin typeface="Times New Roman" panose="02020603050405020304" charset="0"/>
                <a:ea typeface="楷体_GB2312" pitchFamily="49" charset="-122"/>
              </a:rPr>
              <a:t>向下 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en-US" altLang="en-US" sz="2000" b="1">
                <a:latin typeface="Times New Roman" panose="02020603050405020304" charset="0"/>
              </a:rPr>
              <a:t>∴</a:t>
            </a:r>
            <a:r>
              <a:rPr lang="en-US" altLang="zh-CN" sz="2000" b="1">
                <a:latin typeface="Times New Roman" panose="02020603050405020304" charset="0"/>
                <a:ea typeface="宋体" panose="02010600030101010101" pitchFamily="2" charset="-122"/>
              </a:rPr>
              <a:t>  </a:t>
            </a:r>
            <a:r>
              <a:rPr lang="en-US" altLang="zh-CN" sz="2000" b="1" i="1"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2000" b="1" baseline="-25000">
                <a:latin typeface="Times New Roman" panose="02020603050405020304" charset="0"/>
                <a:ea typeface="楷体_GB2312" pitchFamily="49" charset="-122"/>
              </a:rPr>
              <a:t>向上</a:t>
            </a:r>
            <a:r>
              <a:rPr lang="zh-CN" altLang="en-US" sz="2000" b="1">
                <a:latin typeface="Times New Roman" panose="02020603050405020304" charset="0"/>
                <a:ea typeface="宋体" panose="02010600030101010101" pitchFamily="2" charset="-122"/>
              </a:rPr>
              <a:t>＞ </a:t>
            </a:r>
            <a:r>
              <a:rPr lang="en-US" altLang="zh-CN" sz="2000" b="1" i="1"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2000" b="1" baseline="-25000">
                <a:latin typeface="Times New Roman" panose="02020603050405020304" charset="0"/>
                <a:ea typeface="楷体_GB2312" pitchFamily="49" charset="-122"/>
              </a:rPr>
              <a:t>向下</a:t>
            </a:r>
          </a:p>
        </p:txBody>
      </p:sp>
      <p:sp>
        <p:nvSpPr>
          <p:cNvPr id="120866" name="文本框 120865"/>
          <p:cNvSpPr txBox="1"/>
          <p:nvPr/>
        </p:nvSpPr>
        <p:spPr>
          <a:xfrm>
            <a:off x="5752465" y="3372485"/>
            <a:ext cx="32004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 b="1" i="1"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浮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=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向上</a:t>
            </a:r>
            <a:r>
              <a:rPr lang="en-US" altLang="zh-CN" sz="32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-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F</a:t>
            </a:r>
            <a:r>
              <a:rPr lang="zh-CN" altLang="en-US" sz="3200" b="1" baseline="-2500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向下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34" presetID="1" presetClass="entr" presetSubtype="0" fill="hold" grpId="7" nodeType="afterEffect">
                                  <p:stCondLst>
                                    <p:cond delay="1001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1" presetClass="entr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" presetClass="entr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1" presetClass="entr" presetSubtype="0" fill="hold" grpId="9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1"/>
      <p:bldP spid="46" grpId="2"/>
      <p:bldP spid="44035" grpId="3"/>
      <p:bldP spid="240650" grpId="4"/>
      <p:bldP spid="240651" grpId="5"/>
      <p:bldP spid="36" grpId="6"/>
      <p:bldP spid="37" grpId="7"/>
      <p:bldP spid="40" grpId="8"/>
      <p:bldP spid="120857" grpId="9"/>
      <p:bldP spid="120859" grpId="10"/>
      <p:bldP spid="120866" grpId="1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12" name="文本框 119811"/>
          <p:cNvSpPr txBox="1"/>
          <p:nvPr/>
        </p:nvSpPr>
        <p:spPr>
          <a:xfrm>
            <a:off x="1180941" y="1371600"/>
            <a:ext cx="459740" cy="2286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b="1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19820" name="文本框 119819"/>
          <p:cNvSpPr txBox="1"/>
          <p:nvPr/>
        </p:nvSpPr>
        <p:spPr>
          <a:xfrm>
            <a:off x="1432322" y="4192191"/>
            <a:ext cx="6568678" cy="8655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 1.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将乒乓球放入瓶内，向瓶里倒水，乒乓球不浮起。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zh-CN" sz="2100" b="1">
                <a:latin typeface="Times New Roman" panose="02020603050405020304" charset="0"/>
                <a:ea typeface="宋体" panose="02010600030101010101" pitchFamily="2" charset="-122"/>
              </a:rPr>
              <a:t> 2.</a:t>
            </a:r>
            <a:r>
              <a:rPr lang="zh-CN" altLang="en-US" sz="2100" b="1">
                <a:latin typeface="Times New Roman" panose="02020603050405020304" charset="0"/>
                <a:ea typeface="宋体" panose="02010600030101010101" pitchFamily="2" charset="-122"/>
              </a:rPr>
              <a:t>将瓶下口堵住，乒乓球浮起。</a:t>
            </a:r>
            <a:endParaRPr lang="en-US" altLang="zh-CN" sz="21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2291" name="图片 11982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04" y="1525191"/>
            <a:ext cx="2058590" cy="21609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11982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947" y="1525191"/>
            <a:ext cx="2003822" cy="2160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矩形 119830"/>
          <p:cNvSpPr/>
          <p:nvPr/>
        </p:nvSpPr>
        <p:spPr>
          <a:xfrm>
            <a:off x="1714500" y="236220"/>
            <a:ext cx="2514600" cy="514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浮力的产生</a:t>
            </a:r>
          </a:p>
        </p:txBody>
      </p:sp>
      <p:sp>
        <p:nvSpPr>
          <p:cNvPr id="119832" name="矩形 119831"/>
          <p:cNvSpPr/>
          <p:nvPr/>
        </p:nvSpPr>
        <p:spPr>
          <a:xfrm>
            <a:off x="1714500" y="884635"/>
            <a:ext cx="2013347" cy="460375"/>
          </a:xfrm>
          <a:prstGeom prst="rect">
            <a:avLst/>
          </a:prstGeom>
          <a:solidFill>
            <a:srgbClr val="99330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24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宋体" pitchFamily="2" charset="-122"/>
                <a:ea typeface="宋体" panose="02010600030101010101" pitchFamily="2" charset="-122"/>
                <a:cs typeface="+mn-cs"/>
                <a:sym typeface="+mn-ea"/>
              </a:rPr>
              <a:t> 实验与观察</a:t>
            </a:r>
          </a:p>
        </p:txBody>
      </p:sp>
      <p:sp>
        <p:nvSpPr>
          <p:cNvPr id="12295" name="下箭头 119832"/>
          <p:cNvSpPr/>
          <p:nvPr/>
        </p:nvSpPr>
        <p:spPr>
          <a:xfrm>
            <a:off x="3356372" y="2369344"/>
            <a:ext cx="135731" cy="404813"/>
          </a:xfrm>
          <a:prstGeom prst="downArrow">
            <a:avLst>
              <a:gd name="adj1" fmla="val 50000"/>
              <a:gd name="adj2" fmla="val 74547"/>
            </a:avLst>
          </a:prstGeom>
          <a:solidFill>
            <a:srgbClr val="CC0000"/>
          </a:solidFill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 eaLnBrk="0" hangingPunct="0"/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12296" name="矩形 119833"/>
          <p:cNvSpPr/>
          <p:nvPr/>
        </p:nvSpPr>
        <p:spPr>
          <a:xfrm>
            <a:off x="1545709" y="3787378"/>
            <a:ext cx="1343660" cy="478155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1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实验现象</a:t>
            </a:r>
            <a:r>
              <a:rPr lang="en-US" altLang="zh-CN" sz="2100" b="1">
                <a:solidFill>
                  <a:srgbClr val="CC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: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文本占位符 47105"/>
          <p:cNvSpPr/>
          <p:nvPr/>
        </p:nvSpPr>
        <p:spPr>
          <a:xfrm>
            <a:off x="468503" y="200253"/>
            <a:ext cx="8385334" cy="113442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Ø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¡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Ø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anose="05020102010507070707" pitchFamily="18" charset="2"/>
              <a:buChar char="¡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注意：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物体下表面没有液体（与底部密合）时，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不受</a:t>
            </a:r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  <a:cs typeface="楷体" panose="02010609060101010101" charset="-122"/>
              </a:rPr>
              <a:t>浮力。</a:t>
            </a:r>
          </a:p>
        </p:txBody>
      </p:sp>
      <p:sp>
        <p:nvSpPr>
          <p:cNvPr id="47108" name="文本框 47107"/>
          <p:cNvSpPr txBox="1"/>
          <p:nvPr/>
        </p:nvSpPr>
        <p:spPr>
          <a:xfrm>
            <a:off x="975265" y="3944689"/>
            <a:ext cx="3202781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陷在河底泥沙里的牛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7"/>
          <a:stretch>
            <a:fillRect/>
          </a:stretch>
        </p:blipFill>
        <p:spPr>
          <a:xfrm>
            <a:off x="5042178" y="1451775"/>
            <a:ext cx="3909581" cy="22965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91175" y="4072705"/>
            <a:ext cx="2659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立在河床上的桥墩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95" y="1282700"/>
            <a:ext cx="3980815" cy="263461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9" name="矩形 12290"/>
          <p:cNvSpPr>
            <a:spLocks noChangeArrowheads="1"/>
          </p:cNvSpPr>
          <p:nvPr/>
        </p:nvSpPr>
        <p:spPr bwMode="auto">
          <a:xfrm>
            <a:off x="1" y="1151785"/>
            <a:ext cx="9143999" cy="540544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spc="100">
                <a:solidFill>
                  <a:srgbClr val="FFFF00"/>
                </a:solidFill>
                <a:uFillTx/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2400" b="1" spc="100">
                <a:solidFill>
                  <a:srgbClr val="FFFF00"/>
                </a:solidFill>
                <a:uFillTx/>
                <a:latin typeface="黑体" pitchFamily="49" charset="-122"/>
                <a:ea typeface="黑体" pitchFamily="49" charset="-122"/>
              </a:rPr>
              <a:t>探究浮力的大小跟哪些因素有关</a:t>
            </a:r>
          </a:p>
        </p:txBody>
      </p:sp>
      <p:sp>
        <p:nvSpPr>
          <p:cNvPr id="123915" name="矩形 123914"/>
          <p:cNvSpPr/>
          <p:nvPr/>
        </p:nvSpPr>
        <p:spPr>
          <a:xfrm>
            <a:off x="775056" y="1904111"/>
            <a:ext cx="5351780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u="none" kern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浮力大小和什么因素有关？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351" y="2485908"/>
            <a:ext cx="142218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猜想</a:t>
            </a: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</a:endParaRPr>
          </a:p>
        </p:txBody>
      </p:sp>
      <p:sp>
        <p:nvSpPr>
          <p:cNvPr id="123918" name="矩形 123917"/>
          <p:cNvSpPr/>
          <p:nvPr/>
        </p:nvSpPr>
        <p:spPr>
          <a:xfrm>
            <a:off x="911305" y="2977836"/>
            <a:ext cx="7733824" cy="76723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1" u="none" kern="1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algn="l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可能跟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固体的密度</a:t>
            </a: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液体的密度</a:t>
            </a: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固体浸入液体的体积</a:t>
            </a: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ea typeface="宋体" panose="02010600030101010101" pitchFamily="2" charset="-122"/>
              </a:rPr>
              <a:t>固体浸入液体的深度</a:t>
            </a:r>
            <a:r>
              <a:rPr lang="zh-CN" altLang="en-US" sz="2400">
                <a:solidFill>
                  <a:schemeClr val="tx1"/>
                </a:solidFill>
                <a:latin typeface="宋体" pitchFamily="2" charset="-122"/>
                <a:ea typeface="宋体" panose="02010600030101010101" pitchFamily="2" charset="-122"/>
              </a:rPr>
              <a:t>等因素有关。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646351" y="4026489"/>
            <a:ext cx="204094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baseline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defRPr>
            </a:lvl1pPr>
            <a:lvl2pPr lvl="1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lvl="2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lvl="3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lvl="4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r>
              <a:rPr lang="en-US" altLang="zh-CN"/>
              <a:t>【</a:t>
            </a:r>
            <a:r>
              <a:rPr lang="zh-CN" altLang="en-US"/>
              <a:t>实验方法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7" name="TextBox 3"/>
          <p:cNvSpPr txBox="1"/>
          <p:nvPr/>
        </p:nvSpPr>
        <p:spPr>
          <a:xfrm>
            <a:off x="2687294" y="4027779"/>
            <a:ext cx="173156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l" eaLnBrk="1" hangingPunct="1"/>
            <a:r>
              <a:rPr lang="zh-CN" altLang="en-US" sz="2400" b="1">
                <a:latin typeface="宋体" pitchFamily="2" charset="-122"/>
                <a:ea typeface="宋体" panose="02010600030101010101" pitchFamily="2" charset="-122"/>
              </a:rPr>
              <a:t>控制变量法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15615" y="366395"/>
            <a:ext cx="3684905" cy="461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 决定浮力大小的因素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3918" grpId="1"/>
      <p:bldP spid="6" grpId="2"/>
      <p:bldP spid="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5000" name="组合 124999"/>
          <p:cNvGrpSpPr/>
          <p:nvPr/>
        </p:nvGrpSpPr>
        <p:grpSpPr>
          <a:xfrm>
            <a:off x="6507004" y="427646"/>
            <a:ext cx="2038350" cy="3770710"/>
            <a:chOff x="896" y="536"/>
            <a:chExt cx="1712" cy="3167"/>
          </a:xfrm>
        </p:grpSpPr>
        <p:pic>
          <p:nvPicPr>
            <p:cNvPr id="143368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2" y="536"/>
              <a:ext cx="980" cy="27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4986" name="文本框 124985"/>
            <p:cNvSpPr txBox="1"/>
            <p:nvPr/>
          </p:nvSpPr>
          <p:spPr>
            <a:xfrm>
              <a:off x="896" y="3316"/>
              <a:ext cx="1712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latin typeface="宋体" pitchFamily="2" charset="-122"/>
                  <a:ea typeface="宋体" panose="02010600030101010101" pitchFamily="2" charset="-122"/>
                </a:rPr>
                <a:t>弹簧测力计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479278" y="726122"/>
            <a:ext cx="204094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实验器材</a:t>
            </a: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itchFamily="49" charset="-122"/>
              <a:ea typeface="黑体" pitchFamily="49" charset="-122"/>
              <a:cs typeface="楷体" panose="02010609060101010101" charset="-122"/>
            </a:endParaRPr>
          </a:p>
        </p:txBody>
      </p:sp>
      <p:grpSp>
        <p:nvGrpSpPr>
          <p:cNvPr id="124998" name="组合 124997"/>
          <p:cNvGrpSpPr/>
          <p:nvPr/>
        </p:nvGrpSpPr>
        <p:grpSpPr>
          <a:xfrm>
            <a:off x="571190" y="1695424"/>
            <a:ext cx="1157196" cy="1441276"/>
            <a:chOff x="1459" y="2188"/>
            <a:chExt cx="837" cy="798"/>
          </a:xfrm>
        </p:grpSpPr>
        <p:sp>
          <p:nvSpPr>
            <p:cNvPr id="124981" name="文本框 124980"/>
            <p:cNvSpPr txBox="1"/>
            <p:nvPr/>
          </p:nvSpPr>
          <p:spPr>
            <a:xfrm>
              <a:off x="1459" y="2731"/>
              <a:ext cx="837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zh-CN" altLang="en-US" sz="2400" b="1">
                  <a:latin typeface="宋体" pitchFamily="2" charset="-122"/>
                  <a:ea typeface="宋体" panose="02010600030101010101" pitchFamily="2" charset="-122"/>
                </a:rPr>
                <a:t>圆柱体</a:t>
              </a:r>
            </a:p>
          </p:txBody>
        </p:sp>
        <p:grpSp>
          <p:nvGrpSpPr>
            <p:cNvPr id="124997" name="组合 124996"/>
            <p:cNvGrpSpPr/>
            <p:nvPr/>
          </p:nvGrpSpPr>
          <p:grpSpPr>
            <a:xfrm>
              <a:off x="1730" y="2188"/>
              <a:ext cx="243" cy="426"/>
              <a:chOff x="1730" y="2188"/>
              <a:chExt cx="243" cy="426"/>
            </a:xfrm>
          </p:grpSpPr>
          <p:grpSp>
            <p:nvGrpSpPr>
              <p:cNvPr id="124995" name="组合 124994"/>
              <p:cNvGrpSpPr/>
              <p:nvPr/>
            </p:nvGrpSpPr>
            <p:grpSpPr>
              <a:xfrm>
                <a:off x="1730" y="2245"/>
                <a:ext cx="243" cy="369"/>
                <a:chOff x="1730" y="2245"/>
                <a:chExt cx="243" cy="255"/>
              </a:xfrm>
            </p:grpSpPr>
            <p:sp>
              <p:nvSpPr>
                <p:cNvPr id="124935" name="矩形 124934"/>
                <p:cNvSpPr/>
                <p:nvPr/>
              </p:nvSpPr>
              <p:spPr>
                <a:xfrm>
                  <a:off x="1730" y="2245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24936" name="矩形 124935"/>
                <p:cNvSpPr/>
                <p:nvPr/>
              </p:nvSpPr>
              <p:spPr>
                <a:xfrm>
                  <a:off x="1730" y="2330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sp>
              <p:nvSpPr>
                <p:cNvPr id="124937" name="矩形 124936"/>
                <p:cNvSpPr/>
                <p:nvPr/>
              </p:nvSpPr>
              <p:spPr>
                <a:xfrm>
                  <a:off x="1730" y="2415"/>
                  <a:ext cx="243" cy="85"/>
                </a:xfrm>
                <a:prstGeom prst="rect">
                  <a:avLst/>
                </a:prstGeom>
                <a:solidFill>
                  <a:schemeClr val="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  <p:sp>
            <p:nvSpPr>
              <p:cNvPr id="124996" name="任意多边形 124995"/>
              <p:cNvSpPr/>
              <p:nvPr/>
            </p:nvSpPr>
            <p:spPr>
              <a:xfrm>
                <a:off x="1831" y="2188"/>
                <a:ext cx="57" cy="57"/>
              </a:xfrm>
              <a:custGeom>
                <a:rect l="0" t="0" r="0" b="0"/>
                <a:pathLst>
                  <a:path w="201" h="356">
                    <a:moveTo>
                      <a:pt x="1" y="90"/>
                    </a:moveTo>
                    <a:cubicBezTo>
                      <a:pt x="3" y="80"/>
                      <a:pt x="0" y="46"/>
                      <a:pt x="15" y="31"/>
                    </a:cubicBezTo>
                    <a:cubicBezTo>
                      <a:pt x="30" y="16"/>
                      <a:pt x="61" y="0"/>
                      <a:pt x="89" y="1"/>
                    </a:cubicBezTo>
                    <a:cubicBezTo>
                      <a:pt x="117" y="2"/>
                      <a:pt x="170" y="15"/>
                      <a:pt x="186" y="39"/>
                    </a:cubicBezTo>
                    <a:cubicBezTo>
                      <a:pt x="202" y="63"/>
                      <a:pt x="200" y="118"/>
                      <a:pt x="185" y="142"/>
                    </a:cubicBezTo>
                    <a:cubicBezTo>
                      <a:pt x="170" y="166"/>
                      <a:pt x="109" y="150"/>
                      <a:pt x="93" y="186"/>
                    </a:cubicBezTo>
                    <a:cubicBezTo>
                      <a:pt x="77" y="222"/>
                      <a:pt x="89" y="321"/>
                      <a:pt x="88" y="356"/>
                    </a:cubicBezTo>
                  </a:path>
                </a:pathLst>
              </a:custGeom>
              <a:noFill/>
              <a:ln w="28575" cap="flat" cmpd="sng">
                <a:solidFill>
                  <a:schemeClr val="tx1">
                    <a:alpha val="10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4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090738" y="1695424"/>
            <a:ext cx="742950" cy="1603772"/>
            <a:chOff x="9920" y="3997"/>
            <a:chExt cx="1560" cy="3368"/>
          </a:xfrm>
        </p:grpSpPr>
        <p:grpSp>
          <p:nvGrpSpPr>
            <p:cNvPr id="124984" name="组合 124983"/>
            <p:cNvGrpSpPr/>
            <p:nvPr/>
          </p:nvGrpSpPr>
          <p:grpSpPr>
            <a:xfrm>
              <a:off x="9920" y="3997"/>
              <a:ext cx="1560" cy="3368"/>
              <a:chOff x="2976" y="2400"/>
              <a:chExt cx="624" cy="1347"/>
            </a:xfrm>
            <a:solidFill>
              <a:schemeClr val="bg1"/>
            </a:solidFill>
          </p:grpSpPr>
          <p:sp>
            <p:nvSpPr>
              <p:cNvPr id="124959" name="文本框 124958"/>
              <p:cNvSpPr txBox="1"/>
              <p:nvPr/>
            </p:nvSpPr>
            <p:spPr>
              <a:xfrm>
                <a:off x="3120" y="3360"/>
                <a:ext cx="432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400" b="1">
                    <a:latin typeface="宋体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/>
                  <a:t>水</a:t>
                </a:r>
              </a:p>
            </p:txBody>
          </p:sp>
          <p:grpSp>
            <p:nvGrpSpPr>
              <p:cNvPr id="124970" name="组合 124969"/>
              <p:cNvGrpSpPr/>
              <p:nvPr/>
            </p:nvGrpSpPr>
            <p:grpSpPr>
              <a:xfrm>
                <a:off x="2976" y="2400"/>
                <a:ext cx="624" cy="912"/>
                <a:chOff x="1920" y="2400"/>
                <a:chExt cx="624" cy="912"/>
              </a:xfrm>
              <a:grpFill/>
            </p:grpSpPr>
            <p:grpSp>
              <p:nvGrpSpPr>
                <p:cNvPr id="124971" name="xjhzja8"/>
                <p:cNvGrpSpPr/>
                <p:nvPr/>
              </p:nvGrpSpPr>
              <p:grpSpPr>
                <a:xfrm>
                  <a:off x="1920" y="2400"/>
                  <a:ext cx="624" cy="912"/>
                  <a:chOff x="7740" y="816"/>
                  <a:chExt cx="1740" cy="1890"/>
                </a:xfrm>
                <a:grpFill/>
              </p:grpSpPr>
              <p:sp>
                <p:nvSpPr>
                  <p:cNvPr id="124972" name="流程图: 可选过程 124971"/>
                  <p:cNvSpPr/>
                  <p:nvPr/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grp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124973" name="任意多边形 124972"/>
                  <p:cNvSpPr/>
                  <p:nvPr/>
                </p:nvSpPr>
                <p:spPr>
                  <a:xfrm>
                    <a:off x="7740" y="816"/>
                    <a:ext cx="1740" cy="1129"/>
                  </a:xfrm>
                  <a:custGeom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124974" name="矩形 124973"/>
                <p:cNvSpPr/>
                <p:nvPr/>
              </p:nvSpPr>
              <p:spPr>
                <a:xfrm>
                  <a:off x="2003" y="2600"/>
                  <a:ext cx="511" cy="29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</p:grpSp>
        <p:sp>
          <p:nvSpPr>
            <p:cNvPr id="5" name="圆角矩形 4"/>
            <p:cNvSpPr/>
            <p:nvPr/>
          </p:nvSpPr>
          <p:spPr>
            <a:xfrm>
              <a:off x="10121" y="4900"/>
              <a:ext cx="1284" cy="137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00425" y="1703616"/>
            <a:ext cx="800100" cy="1603772"/>
            <a:chOff x="12670" y="3997"/>
            <a:chExt cx="1680" cy="3368"/>
          </a:xfrm>
        </p:grpSpPr>
        <p:grpSp>
          <p:nvGrpSpPr>
            <p:cNvPr id="6" name="组合 5"/>
            <p:cNvGrpSpPr/>
            <p:nvPr/>
          </p:nvGrpSpPr>
          <p:grpSpPr>
            <a:xfrm>
              <a:off x="12670" y="3997"/>
              <a:ext cx="1680" cy="3368"/>
              <a:chOff x="2976" y="2400"/>
              <a:chExt cx="672" cy="134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2976" y="3360"/>
                <a:ext cx="672" cy="3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400" b="1">
                    <a:latin typeface="宋体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/>
                  <a:t>酒精</a:t>
                </a: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976" y="2400"/>
                <a:ext cx="624" cy="912"/>
                <a:chOff x="1920" y="2400"/>
                <a:chExt cx="624" cy="912"/>
              </a:xfrm>
            </p:grpSpPr>
            <p:grpSp>
              <p:nvGrpSpPr>
                <p:cNvPr id="10" name="xjhzja8"/>
                <p:cNvGrpSpPr/>
                <p:nvPr/>
              </p:nvGrpSpPr>
              <p:grpSpPr>
                <a:xfrm>
                  <a:off x="1920" y="2400"/>
                  <a:ext cx="624" cy="912"/>
                  <a:chOff x="7740" y="816"/>
                  <a:chExt cx="1740" cy="1890"/>
                </a:xfrm>
              </p:grpSpPr>
              <p:sp>
                <p:nvSpPr>
                  <p:cNvPr id="11" name="流程图: 可选过程 10"/>
                  <p:cNvSpPr/>
                  <p:nvPr/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12" name="任意多边形 11"/>
                  <p:cNvSpPr/>
                  <p:nvPr/>
                </p:nvSpPr>
                <p:spPr>
                  <a:xfrm>
                    <a:off x="7740" y="816"/>
                    <a:ext cx="1740" cy="1129"/>
                  </a:xfrm>
                  <a:custGeom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13" name="矩形 12"/>
                <p:cNvSpPr/>
                <p:nvPr/>
              </p:nvSpPr>
              <p:spPr>
                <a:xfrm>
                  <a:off x="2001" y="2600"/>
                  <a:ext cx="516" cy="292"/>
                </a:xfrm>
                <a:prstGeom prst="rect">
                  <a:avLst/>
                </a:prstGeom>
                <a:solidFill>
                  <a:schemeClr val="bg2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</p:grpSp>
        <p:sp>
          <p:nvSpPr>
            <p:cNvPr id="14" name="圆角矩形 13"/>
            <p:cNvSpPr/>
            <p:nvPr/>
          </p:nvSpPr>
          <p:spPr>
            <a:xfrm>
              <a:off x="12872" y="5050"/>
              <a:ext cx="1291" cy="1227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44417" y="1694948"/>
            <a:ext cx="1007269" cy="1604769"/>
            <a:chOff x="15702" y="3996"/>
            <a:chExt cx="2115" cy="3370"/>
          </a:xfrm>
        </p:grpSpPr>
        <p:grpSp>
          <p:nvGrpSpPr>
            <p:cNvPr id="15" name="组合 14"/>
            <p:cNvGrpSpPr/>
            <p:nvPr/>
          </p:nvGrpSpPr>
          <p:grpSpPr>
            <a:xfrm>
              <a:off x="15702" y="3996"/>
              <a:ext cx="2115" cy="3370"/>
              <a:chOff x="2976" y="2400"/>
              <a:chExt cx="846" cy="1348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056" y="3360"/>
                <a:ext cx="766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400" b="1">
                    <a:latin typeface="宋体" pitchFamily="2" charset="-122"/>
                    <a:ea typeface="宋体" panose="02010600030101010101" pitchFamily="2" charset="-122"/>
                  </a:defRPr>
                </a:lvl1pPr>
              </a:lstStyle>
              <a:p>
                <a:r>
                  <a:rPr lang="zh-CN" altLang="en-US"/>
                  <a:t>盐水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976" y="2400"/>
                <a:ext cx="624" cy="912"/>
                <a:chOff x="1920" y="2400"/>
                <a:chExt cx="624" cy="912"/>
              </a:xfrm>
            </p:grpSpPr>
            <p:grpSp>
              <p:nvGrpSpPr>
                <p:cNvPr id="18" name="xjhzja8"/>
                <p:cNvGrpSpPr/>
                <p:nvPr/>
              </p:nvGrpSpPr>
              <p:grpSpPr>
                <a:xfrm>
                  <a:off x="1920" y="2400"/>
                  <a:ext cx="624" cy="912"/>
                  <a:chOff x="7740" y="816"/>
                  <a:chExt cx="1740" cy="1890"/>
                </a:xfrm>
              </p:grpSpPr>
              <p:sp>
                <p:nvSpPr>
                  <p:cNvPr id="19" name="流程图: 可选过程 18"/>
                  <p:cNvSpPr/>
                  <p:nvPr/>
                </p:nvSpPr>
                <p:spPr>
                  <a:xfrm>
                    <a:off x="7965" y="1746"/>
                    <a:ext cx="1440" cy="960"/>
                  </a:xfrm>
                  <a:prstGeom prst="flowChartAlternateProcess">
                    <a:avLst/>
                  </a:pr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sp>
                <p:nvSpPr>
                  <p:cNvPr id="20" name="任意多边形 19"/>
                  <p:cNvSpPr/>
                  <p:nvPr/>
                </p:nvSpPr>
                <p:spPr>
                  <a:xfrm>
                    <a:off x="7740" y="816"/>
                    <a:ext cx="1740" cy="1129"/>
                  </a:xfrm>
                  <a:custGeom>
                    <a:rect l="0" t="0" r="0" b="0"/>
                    <a:pathLst>
                      <a:path w="1740" h="1129">
                        <a:moveTo>
                          <a:pt x="225" y="1129"/>
                        </a:moveTo>
                        <a:lnTo>
                          <a:pt x="225" y="360"/>
                        </a:lnTo>
                        <a:lnTo>
                          <a:pt x="225" y="180"/>
                        </a:lnTo>
                        <a:lnTo>
                          <a:pt x="0" y="45"/>
                        </a:lnTo>
                        <a:lnTo>
                          <a:pt x="285" y="0"/>
                        </a:lnTo>
                        <a:lnTo>
                          <a:pt x="1740" y="0"/>
                        </a:lnTo>
                        <a:lnTo>
                          <a:pt x="1665" y="120"/>
                        </a:lnTo>
                        <a:lnTo>
                          <a:pt x="1665" y="1129"/>
                        </a:lnTo>
                      </a:path>
                    </a:pathLst>
                  </a:custGeom>
                  <a:solidFill>
                    <a:srgbClr val="FFFFF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21" name="矩形 20"/>
                <p:cNvSpPr/>
                <p:nvPr/>
              </p:nvSpPr>
              <p:spPr>
                <a:xfrm>
                  <a:off x="2001" y="2600"/>
                  <a:ext cx="516" cy="29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2400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</p:grpSp>
        </p:grpSp>
        <p:sp>
          <p:nvSpPr>
            <p:cNvPr id="22" name="圆角矩形 21"/>
            <p:cNvSpPr/>
            <p:nvPr/>
          </p:nvSpPr>
          <p:spPr>
            <a:xfrm>
              <a:off x="15902" y="4830"/>
              <a:ext cx="1290" cy="144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07914" y="3526083"/>
            <a:ext cx="204094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实验过程</a:t>
            </a:r>
            <a:r>
              <a:rPr lang="en-US" altLang="zh-CN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楷体" panose="02010609060101010101" charset="-122"/>
              </a:rPr>
              <a:t>】</a:t>
            </a:r>
            <a:endParaRPr lang="zh-CN" altLang="en-US" sz="2400" b="1">
              <a:solidFill>
                <a:srgbClr val="0000FF"/>
              </a:solidFill>
              <a:latin typeface="黑体" pitchFamily="49" charset="-122"/>
              <a:ea typeface="黑体" pitchFamily="49" charset="-122"/>
              <a:cs typeface="楷体" panose="0201060906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82664" y="419835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探究浮力的大小跟哪些因素有关。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50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9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D" val="custom20184553_1*a*1"/>
  <p:tag name="KSO_WM_UNIT_INDEX" val="1"/>
  <p:tag name="KSO_WM_UNIT_ISCONTENTSTITLE" val="0"/>
  <p:tag name="KSO_WM_UNIT_LAYERLEVEL" val="1"/>
  <p:tag name="KSO_WM_UNIT_PRESET_TEXT" val="空白演示"/>
  <p:tag name="KSO_WM_UNIT_TYPE" val="a"/>
  <p:tag name="KSO_WM_UNIT_VALUE" val="10"/>
</p:tagLst>
</file>

<file path=ppt/tags/tag8.xml><?xml version="1.0" encoding="utf-8"?>
<p:tagLst xmlns:p="http://schemas.openxmlformats.org/presentationml/2006/main">
  <p:tag name="KSO_WM_BEAUTIFY_FLAG" val="#wm#"/>
  <p:tag name="KSO_WM_SLIDE_ID" val="custom20184553_1"/>
  <p:tag name="KSO_WM_SLIDE_INDEX" val="1"/>
  <p:tag name="KSO_WM_SLIDE_ITEM_CNT" val="2"/>
  <p:tag name="KSO_WM_SLIDE_LAYOUT" val="a_b"/>
  <p:tag name="KSO_WM_SLIDE_LAYOUT_CNT" val="1_1"/>
  <p:tag name="KSO_WM_SLIDE_MODEL_TYPE" val="cover"/>
  <p:tag name="KSO_WM_SLIDE_POSITION" val="66*144"/>
  <p:tag name="KSO_WM_SLIDE_SIZE" val="828*343"/>
  <p:tag name="KSO_WM_SLIDE_SUBTYPE" val="pureTxt"/>
  <p:tag name="KSO_WM_SLIDE_TYPE" val="title"/>
  <p:tag name="KSO_WM_TAG_VERSION" val="1.0"/>
  <p:tag name="KSO_WM_TEMPLATE_CATEGORY" val="custom"/>
  <p:tag name="KSO_WM_TEMPLATE_INDEX" val="20184553"/>
  <p:tag name="KSO_WM_TEMPLATE_JOB_ID" val="2"/>
  <p:tag name="KSO_WM_TEMPLATE_OUTLINE_ID" val="15"/>
  <p:tag name="KSO_WM_TEMPLATE_SCENE_ID" val="1"/>
  <p:tag name="KSO_WM_TEMPLATE_THUMBS_INDEX" val="1、6、10、14、20、26、27、28、29、31"/>
  <p:tag name="KSO_WM_TEMPLATE_TOPIC_DEFAULT" val="1"/>
  <p:tag name="KSO_WM_TEMPLATE_TOPIC_ID" val="2869567"/>
</p:tagLst>
</file>

<file path=ppt/tags/tag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1">
  <a:themeElements>
    <a:clrScheme name="自定义 159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《七彩课堂》课件模板（新）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266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微软雅黑</vt:lpstr>
      <vt:lpstr>Impact</vt:lpstr>
      <vt:lpstr>宋体</vt:lpstr>
      <vt:lpstr>Calibri</vt:lpstr>
      <vt:lpstr>Calibri Light</vt:lpstr>
      <vt:lpstr>黑体</vt:lpstr>
      <vt:lpstr>楷体</vt:lpstr>
      <vt:lpstr>Times New Roman</vt:lpstr>
      <vt:lpstr>Wingdings</vt:lpstr>
      <vt:lpstr>楷体_GB2312</vt:lpstr>
      <vt:lpstr>Wingdings 2</vt:lpstr>
      <vt:lpstr>Euclid Symbol</vt:lpstr>
      <vt:lpstr>仿宋_GB2312</vt:lpstr>
      <vt:lpstr>隶书</vt:lpstr>
      <vt:lpstr>1</vt:lpstr>
      <vt:lpstr>第十章  浮力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20.0500</AppVersion>
  <TotalTime>0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2020-12-14T14:07:13Z</cp:lastPrinted>
  <dcterms:created xsi:type="dcterms:W3CDTF">2020-12-14T14:07:13Z</dcterms:created>
  <dcterms:modified xsi:type="dcterms:W3CDTF">2021-01-08T11:45:48Z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