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8" r:id="rId1"/>
    <p:sldMasterId id="2147483926" r:id="rId2"/>
    <p:sldMasterId id="2147483955" r:id="rId3"/>
    <p:sldMasterId id="2147483979" r:id="rId4"/>
  </p:sldMasterIdLst>
  <p:notesMasterIdLst>
    <p:notesMasterId r:id="rId38"/>
  </p:notesMasterIdLst>
  <p:sldIdLst>
    <p:sldId id="256" r:id="rId5"/>
    <p:sldId id="350" r:id="rId6"/>
    <p:sldId id="351" r:id="rId7"/>
    <p:sldId id="352" r:id="rId8"/>
    <p:sldId id="381" r:id="rId9"/>
    <p:sldId id="382" r:id="rId10"/>
    <p:sldId id="354" r:id="rId11"/>
    <p:sldId id="383" r:id="rId12"/>
    <p:sldId id="384" r:id="rId13"/>
    <p:sldId id="385" r:id="rId14"/>
    <p:sldId id="353" r:id="rId15"/>
    <p:sldId id="410" r:id="rId16"/>
    <p:sldId id="389" r:id="rId17"/>
    <p:sldId id="386" r:id="rId18"/>
    <p:sldId id="387" r:id="rId19"/>
    <p:sldId id="388" r:id="rId20"/>
    <p:sldId id="390" r:id="rId21"/>
    <p:sldId id="391" r:id="rId22"/>
    <p:sldId id="392" r:id="rId23"/>
    <p:sldId id="393" r:id="rId24"/>
    <p:sldId id="394" r:id="rId25"/>
    <p:sldId id="395" r:id="rId26"/>
    <p:sldId id="396" r:id="rId27"/>
    <p:sldId id="397" r:id="rId28"/>
    <p:sldId id="398" r:id="rId29"/>
    <p:sldId id="399" r:id="rId30"/>
    <p:sldId id="400" r:id="rId31"/>
    <p:sldId id="406" r:id="rId32"/>
    <p:sldId id="408" r:id="rId33"/>
    <p:sldId id="402" r:id="rId34"/>
    <p:sldId id="407" r:id="rId35"/>
    <p:sldId id="401" r:id="rId36"/>
    <p:sldId id="409" r:id="rId37"/>
  </p:sldIdLst>
  <p:sldSz cx="12192000" cy="6858000"/>
  <p:notesSz cx="6858000" cy="9144000"/>
  <p:custDataLst>
    <p:tags r:id="rId3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  <p:ext uri="{1BD7E111-0CB8-44D6-8891-C1BB2F81B7CC}">
      <p1710:readonlyRecommended xmlns:p1710="http://schemas.microsoft.com/office/powerpoint/2017/10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度样式 4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229" autoAdjust="0"/>
  </p:normalViewPr>
  <p:slideViewPr>
    <p:cSldViewPr snapToGrid="0">
      <p:cViewPr varScale="1">
        <p:scale>
          <a:sx n="97" d="100"/>
          <a:sy n="97" d="100"/>
        </p:scale>
        <p:origin x="-1074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ags" Target="tags/tag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1B8FDD-6573-4463-976A-6E23E12B7E60}" type="datetimeFigureOut">
              <a:rPr lang="zh-CN" altLang="en-US" smtClean="0"/>
              <a:t>2021/3/6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BD8531-5E9F-400E-AE58-B19DC6BF829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708454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BD8531-5E9F-400E-AE58-B19DC6BF829B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637940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CN" altLang="en-US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70FEF-3E19-49BE-BDB9-40FF1EE98D27}" type="datetimeFigureOut">
              <a:rPr lang="zh-CN" altLang="en-US" smtClean="0"/>
              <a:t>2021/3/6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E514-672C-451D-80B7-CBF3EE4249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480165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70FEF-3E19-49BE-BDB9-40FF1EE98D27}" type="datetimeFigureOut">
              <a:rPr lang="zh-CN" altLang="en-US" smtClean="0"/>
              <a:t>2021/3/6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E514-672C-451D-80B7-CBF3EE4249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3217813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70FEF-3E19-49BE-BDB9-40FF1EE98D27}" type="datetimeFigureOut">
              <a:rPr lang="zh-CN" altLang="en-US" smtClean="0"/>
              <a:t>2021/3/6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E514-672C-451D-80B7-CBF3EE4249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1213088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CN" altLang="en-US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70FEF-3E19-49BE-BDB9-40FF1EE98D27}" type="datetimeFigureOut">
              <a:rPr lang="zh-CN" altLang="en-US" smtClean="0"/>
              <a:t>2021/3/6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E514-672C-451D-80B7-CBF3EE4249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6227777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70FEF-3E19-49BE-BDB9-40FF1EE98D27}" type="datetimeFigureOut">
              <a:rPr lang="zh-CN" altLang="en-US" smtClean="0"/>
              <a:t>2021/3/6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E514-672C-451D-80B7-CBF3EE4249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5674952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70FEF-3E19-49BE-BDB9-40FF1EE98D27}" type="datetimeFigureOut">
              <a:rPr lang="zh-CN" altLang="en-US" smtClean="0"/>
              <a:t>2021/3/6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E514-672C-451D-80B7-CBF3EE4249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09876462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70FEF-3E19-49BE-BDB9-40FF1EE98D27}" type="datetimeFigureOut">
              <a:rPr lang="zh-CN" altLang="en-US" smtClean="0"/>
              <a:t>2021/3/6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E514-672C-451D-80B7-CBF3EE4249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63555079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ct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ct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70FEF-3E19-49BE-BDB9-40FF1EE98D27}" type="datetimeFigureOut">
              <a:rPr lang="zh-CN" altLang="en-US" smtClean="0"/>
              <a:t>2021/3/6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E514-672C-451D-80B7-CBF3EE4249E5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338989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70FEF-3E19-49BE-BDB9-40FF1EE98D27}" type="datetimeFigureOut">
              <a:rPr lang="zh-CN" altLang="en-US" smtClean="0"/>
              <a:t>2021/3/6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E514-672C-451D-80B7-CBF3EE4249E5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039489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70FEF-3E19-49BE-BDB9-40FF1EE98D27}" type="datetimeFigureOut">
              <a:rPr lang="zh-CN" altLang="en-US" smtClean="0"/>
              <a:t>2021/3/6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E514-672C-451D-80B7-CBF3EE4249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02120950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70FEF-3E19-49BE-BDB9-40FF1EE98D27}" type="datetimeFigureOut">
              <a:rPr lang="zh-CN" altLang="en-US" smtClean="0"/>
              <a:t>2021/3/6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E514-672C-451D-80B7-CBF3EE4249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47238364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70FEF-3E19-49BE-BDB9-40FF1EE98D27}" type="datetimeFigureOut">
              <a:rPr lang="zh-CN" altLang="en-US" smtClean="0"/>
              <a:t>2021/3/6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E514-672C-451D-80B7-CBF3EE4249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46806122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70FEF-3E19-49BE-BDB9-40FF1EE98D27}" type="datetimeFigureOut">
              <a:rPr lang="zh-CN" altLang="en-US" smtClean="0"/>
              <a:t>2021/3/6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E514-672C-451D-80B7-CBF3EE4249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21645745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70FEF-3E19-49BE-BDB9-40FF1EE98D27}" type="datetimeFigureOut">
              <a:rPr lang="zh-CN" altLang="en-US" smtClean="0"/>
              <a:t>2021/3/6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E514-672C-451D-80B7-CBF3EE4249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70859823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70FEF-3E19-49BE-BDB9-40FF1EE98D27}" type="datetimeFigureOut">
              <a:rPr lang="zh-CN" altLang="en-US" smtClean="0"/>
              <a:t>2021/3/6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E514-672C-451D-80B7-CBF3EE4249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41480947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CN" altLang="en-US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70FEF-3E19-49BE-BDB9-40FF1EE98D27}" type="datetimeFigureOut">
              <a:rPr lang="zh-CN" altLang="en-US" smtClean="0"/>
              <a:t>2021/3/6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E514-672C-451D-80B7-CBF3EE4249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9088284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70FEF-3E19-49BE-BDB9-40FF1EE98D27}" type="datetimeFigureOut">
              <a:rPr lang="zh-CN" altLang="en-US" smtClean="0"/>
              <a:t>2021/3/6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E514-672C-451D-80B7-CBF3EE4249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55937921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70FEF-3E19-49BE-BDB9-40FF1EE98D27}" type="datetimeFigureOut">
              <a:rPr lang="zh-CN" altLang="en-US" smtClean="0"/>
              <a:t>2021/3/6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E514-672C-451D-80B7-CBF3EE4249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58715438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70FEF-3E19-49BE-BDB9-40FF1EE98D27}" type="datetimeFigureOut">
              <a:rPr lang="zh-CN" altLang="en-US" smtClean="0"/>
              <a:t>2021/3/6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E514-672C-451D-80B7-CBF3EE4249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33607167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ct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ct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70FEF-3E19-49BE-BDB9-40FF1EE98D27}" type="datetimeFigureOut">
              <a:rPr lang="zh-CN" altLang="en-US" smtClean="0"/>
              <a:t>2021/3/6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E514-672C-451D-80B7-CBF3EE4249E5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833920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70FEF-3E19-49BE-BDB9-40FF1EE98D27}" type="datetimeFigureOut">
              <a:rPr lang="zh-CN" altLang="en-US" smtClean="0"/>
              <a:t>2021/3/6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E514-672C-451D-80B7-CBF3EE4249E5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541146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70FEF-3E19-49BE-BDB9-40FF1EE98D27}" type="datetimeFigureOut">
              <a:rPr lang="zh-CN" altLang="en-US" smtClean="0"/>
              <a:t>2021/3/6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E514-672C-451D-80B7-CBF3EE4249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4806270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70FEF-3E19-49BE-BDB9-40FF1EE98D27}" type="datetimeFigureOut">
              <a:rPr lang="zh-CN" altLang="en-US" smtClean="0"/>
              <a:t>2021/3/6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E514-672C-451D-80B7-CBF3EE4249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07258453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70FEF-3E19-49BE-BDB9-40FF1EE98D27}" type="datetimeFigureOut">
              <a:rPr lang="zh-CN" altLang="en-US" smtClean="0"/>
              <a:t>2021/3/6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E514-672C-451D-80B7-CBF3EE4249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6001626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70FEF-3E19-49BE-BDB9-40FF1EE98D27}" type="datetimeFigureOut">
              <a:rPr lang="zh-CN" altLang="en-US" smtClean="0"/>
              <a:t>2021/3/6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E514-672C-451D-80B7-CBF3EE4249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93042621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70FEF-3E19-49BE-BDB9-40FF1EE98D27}" type="datetimeFigureOut">
              <a:rPr lang="zh-CN" altLang="en-US" smtClean="0"/>
              <a:t>2021/3/6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E514-672C-451D-80B7-CBF3EE4249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25429099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70FEF-3E19-49BE-BDB9-40FF1EE98D27}" type="datetimeFigureOut">
              <a:rPr lang="zh-CN" altLang="en-US" smtClean="0"/>
              <a:t>2021/3/6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E514-672C-451D-80B7-CBF3EE4249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00360274"/>
      </p:ext>
    </p:extLst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CN" altLang="en-US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70FEF-3E19-49BE-BDB9-40FF1EE98D27}" type="datetimeFigureOut">
              <a:rPr lang="zh-CN" altLang="en-US" smtClean="0"/>
              <a:t>2021/3/6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E514-672C-451D-80B7-CBF3EE4249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24610429"/>
      </p:ext>
    </p:extLst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70FEF-3E19-49BE-BDB9-40FF1EE98D27}" type="datetimeFigureOut">
              <a:rPr lang="zh-CN" altLang="en-US" smtClean="0"/>
              <a:t>2021/3/6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E514-672C-451D-80B7-CBF3EE4249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7876153"/>
      </p:ext>
    </p:extLst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70FEF-3E19-49BE-BDB9-40FF1EE98D27}" type="datetimeFigureOut">
              <a:rPr lang="zh-CN" altLang="en-US" smtClean="0"/>
              <a:t>2021/3/6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E514-672C-451D-80B7-CBF3EE4249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74789725"/>
      </p:ext>
    </p:extLst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70FEF-3E19-49BE-BDB9-40FF1EE98D27}" type="datetimeFigureOut">
              <a:rPr lang="zh-CN" altLang="en-US" smtClean="0"/>
              <a:t>2021/3/6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E514-672C-451D-80B7-CBF3EE4249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84850610"/>
      </p:ext>
    </p:extLst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ct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ct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70FEF-3E19-49BE-BDB9-40FF1EE98D27}" type="datetimeFigureOut">
              <a:rPr lang="zh-CN" altLang="en-US" smtClean="0"/>
              <a:t>2021/3/6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E514-672C-451D-80B7-CBF3EE4249E5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502458"/>
      </p:ext>
    </p:extLst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70FEF-3E19-49BE-BDB9-40FF1EE98D27}" type="datetimeFigureOut">
              <a:rPr lang="zh-CN" altLang="en-US" smtClean="0"/>
              <a:t>2021/3/6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E514-672C-451D-80B7-CBF3EE4249E5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886773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70FEF-3E19-49BE-BDB9-40FF1EE98D27}" type="datetimeFigureOut">
              <a:rPr lang="zh-CN" altLang="en-US" smtClean="0"/>
              <a:t>2021/3/6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E514-672C-451D-80B7-CBF3EE4249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1698589"/>
      </p:ext>
    </p:extLst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70FEF-3E19-49BE-BDB9-40FF1EE98D27}" type="datetimeFigureOut">
              <a:rPr lang="zh-CN" altLang="en-US" smtClean="0"/>
              <a:t>2021/3/6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E514-672C-451D-80B7-CBF3EE4249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6596921"/>
      </p:ext>
    </p:extLst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70FEF-3E19-49BE-BDB9-40FF1EE98D27}" type="datetimeFigureOut">
              <a:rPr lang="zh-CN" altLang="en-US" smtClean="0"/>
              <a:t>2021/3/6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E514-672C-451D-80B7-CBF3EE4249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24945279"/>
      </p:ext>
    </p:extLst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70FEF-3E19-49BE-BDB9-40FF1EE98D27}" type="datetimeFigureOut">
              <a:rPr lang="zh-CN" altLang="en-US" smtClean="0"/>
              <a:t>2021/3/6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E514-672C-451D-80B7-CBF3EE4249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30030863"/>
      </p:ext>
    </p:extLst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70FEF-3E19-49BE-BDB9-40FF1EE98D27}" type="datetimeFigureOut">
              <a:rPr lang="zh-CN" altLang="en-US" smtClean="0"/>
              <a:t>2021/3/6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E514-672C-451D-80B7-CBF3EE4249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04673979"/>
      </p:ext>
    </p:extLst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70FEF-3E19-49BE-BDB9-40FF1EE98D27}" type="datetimeFigureOut">
              <a:rPr lang="zh-CN" altLang="en-US" smtClean="0"/>
              <a:t>2021/3/6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E514-672C-451D-80B7-CBF3EE4249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4910160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ct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ct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70FEF-3E19-49BE-BDB9-40FF1EE98D27}" type="datetimeFigureOut">
              <a:rPr lang="zh-CN" altLang="en-US" smtClean="0"/>
              <a:t>2021/3/6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E514-672C-451D-80B7-CBF3EE4249E5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472153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70FEF-3E19-49BE-BDB9-40FF1EE98D27}" type="datetimeFigureOut">
              <a:rPr lang="zh-CN" altLang="en-US" smtClean="0"/>
              <a:t>2021/3/6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E514-672C-451D-80B7-CBF3EE4249E5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061865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70FEF-3E19-49BE-BDB9-40FF1EE98D27}" type="datetimeFigureOut">
              <a:rPr lang="zh-CN" altLang="en-US" smtClean="0"/>
              <a:t>2021/3/6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E514-672C-451D-80B7-CBF3EE4249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22884006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70FEF-3E19-49BE-BDB9-40FF1EE98D27}" type="datetimeFigureOut">
              <a:rPr lang="zh-CN" altLang="en-US" smtClean="0"/>
              <a:t>2021/3/6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E514-672C-451D-80B7-CBF3EE4249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80056460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70FEF-3E19-49BE-BDB9-40FF1EE98D27}" type="datetimeFigureOut">
              <a:rPr lang="zh-CN" altLang="en-US" smtClean="0"/>
              <a:t>2021/3/6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E514-672C-451D-80B7-CBF3EE4249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810671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4C70FEF-3E19-49BE-BDB9-40FF1EE98D27}" type="datetimeFigureOut">
              <a:rPr lang="zh-CN" altLang="en-US" smtClean="0"/>
              <a:t>2021/3/6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0E514-672C-451D-80B7-CBF3EE4249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38694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4C70FEF-3E19-49BE-BDB9-40FF1EE98D27}" type="datetimeFigureOut">
              <a:rPr lang="zh-CN" altLang="en-US" smtClean="0"/>
              <a:t>2021/3/6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0E514-672C-451D-80B7-CBF3EE4249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83135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7" r:id="rId1"/>
    <p:sldLayoutId id="2147483928" r:id="rId2"/>
    <p:sldLayoutId id="2147483929" r:id="rId3"/>
    <p:sldLayoutId id="2147483930" r:id="rId4"/>
    <p:sldLayoutId id="2147483931" r:id="rId5"/>
    <p:sldLayoutId id="2147483932" r:id="rId6"/>
    <p:sldLayoutId id="2147483933" r:id="rId7"/>
    <p:sldLayoutId id="2147483934" r:id="rId8"/>
    <p:sldLayoutId id="2147483935" r:id="rId9"/>
    <p:sldLayoutId id="2147483936" r:id="rId10"/>
    <p:sldLayoutId id="2147483937" r:id="rId1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4C70FEF-3E19-49BE-BDB9-40FF1EE98D27}" type="datetimeFigureOut">
              <a:rPr lang="zh-CN" altLang="en-US" smtClean="0"/>
              <a:t>2021/3/6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0E514-672C-451D-80B7-CBF3EE4249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8776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6" r:id="rId1"/>
    <p:sldLayoutId id="2147483957" r:id="rId2"/>
    <p:sldLayoutId id="2147483958" r:id="rId3"/>
    <p:sldLayoutId id="2147483959" r:id="rId4"/>
    <p:sldLayoutId id="2147483960" r:id="rId5"/>
    <p:sldLayoutId id="2147483961" r:id="rId6"/>
    <p:sldLayoutId id="2147483962" r:id="rId7"/>
    <p:sldLayoutId id="2147483963" r:id="rId8"/>
    <p:sldLayoutId id="2147483964" r:id="rId9"/>
    <p:sldLayoutId id="2147483965" r:id="rId10"/>
    <p:sldLayoutId id="2147483966" r:id="rId1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4C70FEF-3E19-49BE-BDB9-40FF1EE98D27}" type="datetimeFigureOut">
              <a:rPr lang="zh-CN" altLang="en-US" smtClean="0"/>
              <a:t>2021/3/6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0E514-672C-451D-80B7-CBF3EE4249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77206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0" r:id="rId1"/>
    <p:sldLayoutId id="2147483981" r:id="rId2"/>
    <p:sldLayoutId id="2147483982" r:id="rId3"/>
    <p:sldLayoutId id="2147483983" r:id="rId4"/>
    <p:sldLayoutId id="2147483984" r:id="rId5"/>
    <p:sldLayoutId id="2147483985" r:id="rId6"/>
    <p:sldLayoutId id="2147483986" r:id="rId7"/>
    <p:sldLayoutId id="2147483987" r:id="rId8"/>
    <p:sldLayoutId id="2147483988" r:id="rId9"/>
    <p:sldLayoutId id="2147483989" r:id="rId10"/>
    <p:sldLayoutId id="2147483990" r:id="rId1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image" Target="../media/image14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AA25377-C399-4B87-B6F6-0D02302DE820}"/>
              </a:ext>
            </a:extLst>
          </p:cNvPr>
          <p:cNvGrpSpPr/>
          <p:nvPr/>
        </p:nvGrpSpPr>
        <p:grpSpPr>
          <a:xfrm>
            <a:off x="0" y="0"/>
            <a:ext cx="12192000" cy="6869083"/>
            <a:chOff x="0" y="0"/>
            <a:chExt cx="12192000" cy="6869083"/>
          </a:xfr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35000">
                <a:schemeClr val="accent6">
                  <a:lumMod val="0"/>
                  <a:lumOff val="100000"/>
                </a:schemeClr>
              </a:gs>
              <a:gs pos="100000">
                <a:schemeClr val="accent6">
                  <a:lumMod val="100000"/>
                </a:schemeClr>
              </a:gs>
            </a:gsLst>
            <a:path path="shape">
              <a:fillToRect l="50000" t="50000" r="50000" b="50000"/>
            </a:path>
          </a:gradFill>
        </p:grpSpPr>
        <p:sp>
          <p:nvSpPr>
            <p:cNvPr id="2" name="矩形 1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DF8AC0D-047C-4F3E-AC57-35A7F3760151}"/>
                </a:ext>
              </a:extLst>
            </p:cNvPr>
            <p:cNvSpPr/>
            <p:nvPr/>
          </p:nvSpPr>
          <p:spPr>
            <a:xfrm>
              <a:off x="0" y="72000"/>
              <a:ext cx="12192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矩形 6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AD1BF38-7DA7-4597-8F90-FC0D3521DDA0}"/>
                </a:ext>
              </a:extLst>
            </p:cNvPr>
            <p:cNvSpPr/>
            <p:nvPr/>
          </p:nvSpPr>
          <p:spPr>
            <a:xfrm>
              <a:off x="0" y="6742800"/>
              <a:ext cx="12192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1ECE4058-4641-4FD4-8872-2C2659B92D8E}"/>
                </a:ext>
              </a:extLst>
            </p:cNvPr>
            <p:cNvSpPr/>
            <p:nvPr/>
          </p:nvSpPr>
          <p:spPr>
            <a:xfrm>
              <a:off x="64800" y="180000"/>
              <a:ext cx="12060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FFCE86AD-26E4-46CE-92F4-8A4F120200B1}"/>
                </a:ext>
              </a:extLst>
            </p:cNvPr>
            <p:cNvSpPr/>
            <p:nvPr/>
          </p:nvSpPr>
          <p:spPr>
            <a:xfrm>
              <a:off x="66000" y="6634800"/>
              <a:ext cx="12060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" name="矩形 2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5EC1BC71-29D9-4549-9CEF-168F7E3C3713}"/>
                </a:ext>
              </a:extLst>
            </p:cNvPr>
            <p:cNvSpPr/>
            <p:nvPr/>
          </p:nvSpPr>
          <p:spPr>
            <a:xfrm>
              <a:off x="72000" y="0"/>
              <a:ext cx="54000" cy="686908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矩形 10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CBDD749B-8556-40CE-A392-5F49EDA15F0E}"/>
                </a:ext>
              </a:extLst>
            </p:cNvPr>
            <p:cNvSpPr/>
            <p:nvPr/>
          </p:nvSpPr>
          <p:spPr>
            <a:xfrm>
              <a:off x="12067200" y="0"/>
              <a:ext cx="54000" cy="686908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A2123EEB-E013-4895-B0A3-5A345A25D825}"/>
                </a:ext>
              </a:extLst>
            </p:cNvPr>
            <p:cNvSpPr/>
            <p:nvPr/>
          </p:nvSpPr>
          <p:spPr>
            <a:xfrm>
              <a:off x="180000" y="64800"/>
              <a:ext cx="54000" cy="673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矩形 14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D689208D-92DB-4A9C-B110-DD1E958A4169}"/>
                </a:ext>
              </a:extLst>
            </p:cNvPr>
            <p:cNvSpPr/>
            <p:nvPr/>
          </p:nvSpPr>
          <p:spPr>
            <a:xfrm>
              <a:off x="11959200" y="64800"/>
              <a:ext cx="54000" cy="673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2" name="文本框 11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2110C1ED-F9E8-4524-9F3F-6953584AC1E4}"/>
              </a:ext>
            </a:extLst>
          </p:cNvPr>
          <p:cNvSpPr txBox="1"/>
          <p:nvPr/>
        </p:nvSpPr>
        <p:spPr>
          <a:xfrm>
            <a:off x="3455923" y="2834282"/>
            <a:ext cx="6096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8000">
                <a:latin typeface="华文行楷" panose="02010800040101010101" pitchFamily="2" charset="-122"/>
                <a:ea typeface="华文行楷" panose="02010800040101010101" pitchFamily="2" charset="-122"/>
              </a:rPr>
              <a:t>第九章 压强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CE365F57-D929-460B-9446-821F9737A6B0}"/>
              </a:ext>
            </a:extLst>
          </p:cNvPr>
          <p:cNvSpPr txBox="1"/>
          <p:nvPr/>
        </p:nvSpPr>
        <p:spPr>
          <a:xfrm>
            <a:off x="4093002" y="1717346"/>
            <a:ext cx="54589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>
                <a:latin typeface="隶书" panose="02010509060101010101" pitchFamily="49" charset="-122"/>
                <a:ea typeface="隶书" panose="02010509060101010101" pitchFamily="49" charset="-122"/>
              </a:rPr>
              <a:t>八   年  级（下）</a:t>
            </a: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F0D005FF-AFC4-47B3-9A00-6B826F591613}"/>
              </a:ext>
            </a:extLst>
          </p:cNvPr>
          <p:cNvSpPr/>
          <p:nvPr/>
        </p:nvSpPr>
        <p:spPr>
          <a:xfrm>
            <a:off x="2002262" y="375508"/>
            <a:ext cx="9003321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7200">
                <a:latin typeface="隶书" panose="02010509060101010101" pitchFamily="49" charset="-122"/>
                <a:ea typeface="隶书" panose="02010509060101010101" pitchFamily="49" charset="-122"/>
              </a:rPr>
              <a:t>初中物理</a:t>
            </a:r>
            <a:r>
              <a:rPr lang="zh-CN" altLang="en-US" sz="6600">
                <a:latin typeface="隶书" panose="02010509060101010101" pitchFamily="49" charset="-122"/>
                <a:ea typeface="隶书" panose="02010509060101010101" pitchFamily="49" charset="-122"/>
              </a:rPr>
              <a:t>（人教版）</a:t>
            </a: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39F8B9A3-D476-48E4-8F20-D9554DBA1A27}"/>
              </a:ext>
            </a:extLst>
          </p:cNvPr>
          <p:cNvSpPr txBox="1"/>
          <p:nvPr/>
        </p:nvSpPr>
        <p:spPr>
          <a:xfrm>
            <a:off x="2524971" y="4356177"/>
            <a:ext cx="7957905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1000">
                <a:latin typeface="华文行楷" panose="02010800040101010101" pitchFamily="2" charset="-122"/>
                <a:ea typeface="华文行楷" panose="02010800040101010101" pitchFamily="2" charset="-122"/>
              </a:rPr>
              <a:t>第</a:t>
            </a:r>
            <a:r>
              <a:rPr lang="en-US" altLang="zh-CN" sz="11000">
                <a:latin typeface="华文行楷" panose="02010800040101010101" pitchFamily="2" charset="-122"/>
                <a:ea typeface="华文行楷" panose="02010800040101010101" pitchFamily="2" charset="-122"/>
              </a:rPr>
              <a:t>1</a:t>
            </a:r>
            <a:r>
              <a:rPr lang="zh-CN" altLang="en-US" sz="11000">
                <a:latin typeface="华文行楷" panose="02010800040101010101" pitchFamily="2" charset="-122"/>
                <a:ea typeface="华文行楷" panose="02010800040101010101" pitchFamily="2" charset="-122"/>
              </a:rPr>
              <a:t>节  压 强</a:t>
            </a:r>
          </a:p>
        </p:txBody>
      </p:sp>
    </p:spTree>
    <p:extLst>
      <p:ext uri="{BB962C8B-B14F-4D97-AF65-F5344CB8AC3E}">
        <p14:creationId xmlns:p14="http://schemas.microsoft.com/office/powerpoint/2010/main" val="9137739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7" grpId="0"/>
      <p:bldP spid="14" grpId="0"/>
      <p:bldP spid="1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AA25377-C399-4B87-B6F6-0D02302DE820}"/>
              </a:ext>
            </a:extLst>
          </p:cNvPr>
          <p:cNvGrpSpPr/>
          <p:nvPr/>
        </p:nvGrpSpPr>
        <p:grpSpPr>
          <a:xfrm>
            <a:off x="0" y="0"/>
            <a:ext cx="12192000" cy="6869083"/>
            <a:chOff x="0" y="0"/>
            <a:chExt cx="12192000" cy="6869083"/>
          </a:xfr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35000">
                <a:schemeClr val="accent6">
                  <a:lumMod val="0"/>
                  <a:lumOff val="100000"/>
                </a:schemeClr>
              </a:gs>
              <a:gs pos="100000">
                <a:schemeClr val="accent6">
                  <a:lumMod val="100000"/>
                </a:schemeClr>
              </a:gs>
            </a:gsLst>
            <a:path path="shape">
              <a:fillToRect l="50000" t="50000" r="50000" b="50000"/>
            </a:path>
          </a:gradFill>
        </p:grpSpPr>
        <p:sp>
          <p:nvSpPr>
            <p:cNvPr id="2" name="矩形 1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DF8AC0D-047C-4F3E-AC57-35A7F3760151}"/>
                </a:ext>
              </a:extLst>
            </p:cNvPr>
            <p:cNvSpPr/>
            <p:nvPr/>
          </p:nvSpPr>
          <p:spPr>
            <a:xfrm>
              <a:off x="0" y="72000"/>
              <a:ext cx="12192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矩形 6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AD1BF38-7DA7-4597-8F90-FC0D3521DDA0}"/>
                </a:ext>
              </a:extLst>
            </p:cNvPr>
            <p:cNvSpPr/>
            <p:nvPr/>
          </p:nvSpPr>
          <p:spPr>
            <a:xfrm>
              <a:off x="0" y="6742800"/>
              <a:ext cx="12192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1ECE4058-4641-4FD4-8872-2C2659B92D8E}"/>
                </a:ext>
              </a:extLst>
            </p:cNvPr>
            <p:cNvSpPr/>
            <p:nvPr/>
          </p:nvSpPr>
          <p:spPr>
            <a:xfrm>
              <a:off x="64800" y="180000"/>
              <a:ext cx="12060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FFCE86AD-26E4-46CE-92F4-8A4F120200B1}"/>
                </a:ext>
              </a:extLst>
            </p:cNvPr>
            <p:cNvSpPr/>
            <p:nvPr/>
          </p:nvSpPr>
          <p:spPr>
            <a:xfrm>
              <a:off x="66000" y="6634800"/>
              <a:ext cx="12060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" name="矩形 2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5EC1BC71-29D9-4549-9CEF-168F7E3C3713}"/>
                </a:ext>
              </a:extLst>
            </p:cNvPr>
            <p:cNvSpPr/>
            <p:nvPr/>
          </p:nvSpPr>
          <p:spPr>
            <a:xfrm>
              <a:off x="72000" y="0"/>
              <a:ext cx="54000" cy="686908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矩形 10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CBDD749B-8556-40CE-A392-5F49EDA15F0E}"/>
                </a:ext>
              </a:extLst>
            </p:cNvPr>
            <p:cNvSpPr/>
            <p:nvPr/>
          </p:nvSpPr>
          <p:spPr>
            <a:xfrm>
              <a:off x="12067200" y="0"/>
              <a:ext cx="54000" cy="686908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A2123EEB-E013-4895-B0A3-5A345A25D825}"/>
                </a:ext>
              </a:extLst>
            </p:cNvPr>
            <p:cNvSpPr/>
            <p:nvPr/>
          </p:nvSpPr>
          <p:spPr>
            <a:xfrm>
              <a:off x="180000" y="64800"/>
              <a:ext cx="54000" cy="673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矩形 14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D689208D-92DB-4A9C-B110-DD1E958A4169}"/>
                </a:ext>
              </a:extLst>
            </p:cNvPr>
            <p:cNvSpPr/>
            <p:nvPr/>
          </p:nvSpPr>
          <p:spPr>
            <a:xfrm>
              <a:off x="11959200" y="64800"/>
              <a:ext cx="54000" cy="673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5" name="文本框 4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67928AF9-CE77-4803-9C77-95C86422F298}"/>
              </a:ext>
            </a:extLst>
          </p:cNvPr>
          <p:cNvSpPr txBox="1"/>
          <p:nvPr/>
        </p:nvSpPr>
        <p:spPr>
          <a:xfrm>
            <a:off x="1620000" y="1112400"/>
            <a:ext cx="3833217" cy="58477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>
                <a:latin typeface="微软雅黑" panose="020B0503020204020204" pitchFamily="34" charset="-122"/>
                <a:ea typeface="微软雅黑" panose="020B0503020204020204" pitchFamily="34" charset="-122"/>
              </a:rPr>
              <a:t>压力与重力的比较</a:t>
            </a:r>
          </a:p>
        </p:txBody>
      </p:sp>
      <p:graphicFrame>
        <p:nvGraphicFramePr>
          <p:cNvPr id="16" name="表格 5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4E6961D2-5C38-4927-81FA-95376581DD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1439128"/>
              </p:ext>
            </p:extLst>
          </p:nvPr>
        </p:nvGraphicFramePr>
        <p:xfrm>
          <a:off x="1822791" y="1813689"/>
          <a:ext cx="8245441" cy="4640556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474839">
                  <a:extLst>
                    <a:ext uri="{9D8B030D-6E8A-4147-A177-3AD203B41FA5}">
                      <a16:col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3453748965"/>
                    </a:ext>
                  </a:extLst>
                </a:gridCol>
                <a:gridCol w="4283041">
                  <a:extLst>
                    <a:ext uri="{9D8B030D-6E8A-4147-A177-3AD203B41FA5}">
                      <a16:col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4155442359"/>
                    </a:ext>
                  </a:extLst>
                </a:gridCol>
                <a:gridCol w="2487561">
                  <a:extLst>
                    <a:ext uri="{9D8B030D-6E8A-4147-A177-3AD203B41FA5}">
                      <a16:col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1501862256"/>
                    </a:ext>
                  </a:extLst>
                </a:gridCol>
              </a:tblGrid>
              <a:tr h="179818">
                <a:tc>
                  <a:txBody>
                    <a:bodyPr/>
                    <a:lstStyle/>
                    <a:p>
                      <a:endParaRPr lang="zh-CN" altLang="en-US" sz="20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b="0" cap="none" spc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 压力</a:t>
                      </a:r>
                    </a:p>
                  </a:txBody>
                  <a:tcPr marT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b="0" cap="none" spc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重力</a:t>
                      </a:r>
                    </a:p>
                  </a:txBody>
                  <a:tcPr marT="3600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120783929"/>
                  </a:ext>
                </a:extLst>
              </a:tr>
              <a:tr h="404869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定  义</a:t>
                      </a:r>
                    </a:p>
                  </a:txBody>
                  <a:tcPr marL="72000" marT="180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>
                          <a:solidFill>
                            <a:srgbClr val="00B05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垂直</a:t>
                      </a:r>
                      <a:r>
                        <a:rPr lang="zh-CN" altLang="en-US" sz="200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作用于物体表面的力</a:t>
                      </a:r>
                    </a:p>
                  </a:txBody>
                  <a:tcPr marR="0" marT="18000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200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由于</a:t>
                      </a:r>
                      <a:r>
                        <a:rPr lang="zh-CN" altLang="en-US" sz="2000">
                          <a:solidFill>
                            <a:srgbClr val="00B05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地球的吸引</a:t>
                      </a:r>
                      <a:r>
                        <a:rPr lang="zh-CN" altLang="en-US" sz="200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而使物体受到的力</a:t>
                      </a:r>
                    </a:p>
                  </a:txBody>
                  <a:tcPr marL="0" marR="0" marT="4680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15158981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00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产生原因</a:t>
                      </a:r>
                    </a:p>
                  </a:txBody>
                  <a:tcPr marL="72000" marT="18000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00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由于物体之间</a:t>
                      </a:r>
                      <a:r>
                        <a:rPr lang="zh-CN" altLang="en-US" sz="2000">
                          <a:solidFill>
                            <a:srgbClr val="00B05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相互挤压</a:t>
                      </a:r>
                      <a:r>
                        <a:rPr lang="zh-CN" altLang="en-US" sz="200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而产生的</a:t>
                      </a:r>
                      <a:endParaRPr lang="en-US" altLang="zh-CN" sz="200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18000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00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由于</a:t>
                      </a:r>
                      <a:r>
                        <a:rPr lang="zh-CN" altLang="en-US" sz="2000">
                          <a:solidFill>
                            <a:srgbClr val="00B05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地球的吸引</a:t>
                      </a:r>
                      <a:r>
                        <a:rPr lang="zh-CN" altLang="en-US" sz="200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而产生</a:t>
                      </a:r>
                    </a:p>
                  </a:txBody>
                  <a:tcPr marL="0" marR="0" marT="46800" marB="4680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13459776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00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大  小</a:t>
                      </a:r>
                    </a:p>
                  </a:txBody>
                  <a:tcPr marL="72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00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由受力分析具体得出</a:t>
                      </a:r>
                    </a:p>
                  </a:txBody>
                  <a:tcPr marL="0" marR="0" marT="4680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200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G = mg</a:t>
                      </a:r>
                      <a:endParaRPr lang="zh-CN" altLang="en-US" sz="200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R="0" marT="4680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3166963528"/>
                  </a:ext>
                </a:extLst>
              </a:tr>
              <a:tr h="32539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000" kern="120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作用点</a:t>
                      </a:r>
                      <a:endParaRPr lang="zh-CN" altLang="en-US" sz="2000" kern="1200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360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000">
                          <a:solidFill>
                            <a:srgbClr val="00B05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受压物体表面</a:t>
                      </a:r>
                    </a:p>
                  </a:txBody>
                  <a:tcPr marL="72000" marR="0" marT="3600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000">
                          <a:solidFill>
                            <a:srgbClr val="00B05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物体的重心</a:t>
                      </a:r>
                    </a:p>
                  </a:txBody>
                  <a:tcPr marR="0" marT="3600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3494970130"/>
                  </a:ext>
                </a:extLst>
              </a:tr>
              <a:tr h="422063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方  向</a:t>
                      </a:r>
                    </a:p>
                  </a:txBody>
                  <a:tcPr marL="72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00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垂直</a:t>
                      </a:r>
                      <a:r>
                        <a:rPr lang="zh-CN" altLang="en-US" sz="200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于受压物体表面且指向被压物体</a:t>
                      </a:r>
                      <a:endParaRPr lang="en-US" altLang="zh-CN" sz="200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4680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000">
                          <a:solidFill>
                            <a:srgbClr val="00B05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竖直向下</a:t>
                      </a:r>
                    </a:p>
                  </a:txBody>
                  <a:tcPr marR="0" marT="4680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1352569722"/>
                  </a:ext>
                </a:extLst>
              </a:tr>
              <a:tr h="414973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施力物体</a:t>
                      </a:r>
                    </a:p>
                  </a:txBody>
                  <a:tcPr marL="108000" marR="108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对受力物体产生挤压作用的物体</a:t>
                      </a:r>
                    </a:p>
                  </a:txBody>
                  <a:tcPr marL="0" marR="0" marT="4680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00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地球</a:t>
                      </a:r>
                    </a:p>
                  </a:txBody>
                  <a:tcPr marR="0" marT="4680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377977457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CN" altLang="en-US" sz="2000" kern="120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注  意</a:t>
                      </a:r>
                      <a:endParaRPr lang="zh-CN" altLang="en-US" sz="2000" kern="1200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180000" marR="324000" marT="360000" marB="0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</a:pPr>
                      <a:r>
                        <a:rPr lang="zh-CN" altLang="en-US" sz="200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压力不一定是由物体受到的重力而引起的。物体由于受到重力的作用，可以产生压力，但压力的大小不一定等于物体重力的大小</a:t>
                      </a:r>
                    </a:p>
                  </a:txBody>
                  <a:tcPr marR="0" marT="0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zh-CN" altLang="en-US" sz="2000">
                        <a:solidFill>
                          <a:srgbClr val="0070C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2385803811"/>
                  </a:ext>
                </a:extLst>
              </a:tr>
            </a:tbl>
          </a:graphicData>
        </a:graphic>
      </p:graphicFrame>
      <p:sp>
        <p:nvSpPr>
          <p:cNvPr id="31" name="文本框 30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2204AB55-73B3-479C-B436-5D609EF5C77A}"/>
              </a:ext>
            </a:extLst>
          </p:cNvPr>
          <p:cNvSpPr txBox="1"/>
          <p:nvPr/>
        </p:nvSpPr>
        <p:spPr>
          <a:xfrm>
            <a:off x="288001" y="288000"/>
            <a:ext cx="23175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>
                <a:solidFill>
                  <a:srgbClr val="0070C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一、压力</a:t>
            </a:r>
          </a:p>
        </p:txBody>
      </p:sp>
    </p:spTree>
    <p:extLst>
      <p:ext uri="{BB962C8B-B14F-4D97-AF65-F5344CB8AC3E}">
        <p14:creationId xmlns:p14="http://schemas.microsoft.com/office/powerpoint/2010/main" val="249563947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AA25377-C399-4B87-B6F6-0D02302DE820}"/>
              </a:ext>
            </a:extLst>
          </p:cNvPr>
          <p:cNvGrpSpPr/>
          <p:nvPr/>
        </p:nvGrpSpPr>
        <p:grpSpPr>
          <a:xfrm>
            <a:off x="0" y="0"/>
            <a:ext cx="12192000" cy="6869083"/>
            <a:chOff x="0" y="0"/>
            <a:chExt cx="12192000" cy="6869083"/>
          </a:xfr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35000">
                <a:schemeClr val="accent6">
                  <a:lumMod val="0"/>
                  <a:lumOff val="100000"/>
                </a:schemeClr>
              </a:gs>
              <a:gs pos="100000">
                <a:schemeClr val="accent6">
                  <a:lumMod val="100000"/>
                </a:schemeClr>
              </a:gs>
            </a:gsLst>
            <a:path path="shape">
              <a:fillToRect l="50000" t="50000" r="50000" b="50000"/>
            </a:path>
          </a:gradFill>
        </p:grpSpPr>
        <p:sp>
          <p:nvSpPr>
            <p:cNvPr id="2" name="矩形 1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DF8AC0D-047C-4F3E-AC57-35A7F3760151}"/>
                </a:ext>
              </a:extLst>
            </p:cNvPr>
            <p:cNvSpPr/>
            <p:nvPr/>
          </p:nvSpPr>
          <p:spPr>
            <a:xfrm>
              <a:off x="0" y="72000"/>
              <a:ext cx="12192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矩形 6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AD1BF38-7DA7-4597-8F90-FC0D3521DDA0}"/>
                </a:ext>
              </a:extLst>
            </p:cNvPr>
            <p:cNvSpPr/>
            <p:nvPr/>
          </p:nvSpPr>
          <p:spPr>
            <a:xfrm>
              <a:off x="0" y="6742800"/>
              <a:ext cx="12192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1ECE4058-4641-4FD4-8872-2C2659B92D8E}"/>
                </a:ext>
              </a:extLst>
            </p:cNvPr>
            <p:cNvSpPr/>
            <p:nvPr/>
          </p:nvSpPr>
          <p:spPr>
            <a:xfrm>
              <a:off x="64800" y="180000"/>
              <a:ext cx="12060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FFCE86AD-26E4-46CE-92F4-8A4F120200B1}"/>
                </a:ext>
              </a:extLst>
            </p:cNvPr>
            <p:cNvSpPr/>
            <p:nvPr/>
          </p:nvSpPr>
          <p:spPr>
            <a:xfrm>
              <a:off x="66000" y="6634800"/>
              <a:ext cx="12060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" name="矩形 2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5EC1BC71-29D9-4549-9CEF-168F7E3C3713}"/>
                </a:ext>
              </a:extLst>
            </p:cNvPr>
            <p:cNvSpPr/>
            <p:nvPr/>
          </p:nvSpPr>
          <p:spPr>
            <a:xfrm>
              <a:off x="72000" y="0"/>
              <a:ext cx="54000" cy="686908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矩形 10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CBDD749B-8556-40CE-A392-5F49EDA15F0E}"/>
                </a:ext>
              </a:extLst>
            </p:cNvPr>
            <p:cNvSpPr/>
            <p:nvPr/>
          </p:nvSpPr>
          <p:spPr>
            <a:xfrm>
              <a:off x="12067200" y="0"/>
              <a:ext cx="54000" cy="686908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A2123EEB-E013-4895-B0A3-5A345A25D825}"/>
                </a:ext>
              </a:extLst>
            </p:cNvPr>
            <p:cNvSpPr/>
            <p:nvPr/>
          </p:nvSpPr>
          <p:spPr>
            <a:xfrm>
              <a:off x="180000" y="64800"/>
              <a:ext cx="54000" cy="673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矩形 14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D689208D-92DB-4A9C-B110-DD1E958A4169}"/>
                </a:ext>
              </a:extLst>
            </p:cNvPr>
            <p:cNvSpPr/>
            <p:nvPr/>
          </p:nvSpPr>
          <p:spPr>
            <a:xfrm>
              <a:off x="11959200" y="64800"/>
              <a:ext cx="54000" cy="673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4" name="文本框 23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63E7491B-92F5-44BD-9C9E-CA4F247C11A1}"/>
              </a:ext>
            </a:extLst>
          </p:cNvPr>
          <p:cNvSpPr txBox="1"/>
          <p:nvPr/>
        </p:nvSpPr>
        <p:spPr>
          <a:xfrm>
            <a:off x="1620000" y="1578950"/>
            <a:ext cx="9000000" cy="743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压力会使物体的表面产生凹陷的效果。</a:t>
            </a: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F2097CE5-63A0-462E-94BC-4F7B06F5D1FB}"/>
              </a:ext>
            </a:extLst>
          </p:cNvPr>
          <p:cNvSpPr txBox="1"/>
          <p:nvPr/>
        </p:nvSpPr>
        <p:spPr>
          <a:xfrm>
            <a:off x="288000" y="288000"/>
            <a:ext cx="49280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>
                <a:solidFill>
                  <a:srgbClr val="0070C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二、压力的作用效果</a:t>
            </a:r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F637A3F9-B514-4095-A098-14D36795DC2E}"/>
              </a:ext>
            </a:extLst>
          </p:cNvPr>
          <p:cNvSpPr txBox="1"/>
          <p:nvPr/>
        </p:nvSpPr>
        <p:spPr>
          <a:xfrm>
            <a:off x="1620000" y="2798340"/>
            <a:ext cx="9000000" cy="222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>
                <a:latin typeface="微软雅黑" panose="020B0503020204020204" pitchFamily="34" charset="-122"/>
                <a:ea typeface="微软雅黑" panose="020B0503020204020204" pitchFamily="34" charset="-122"/>
              </a:rPr>
              <a:t>许多情况下，虽然我们的肉眼看不到物体表面出现的凹陷，这是因为物体表面凹陷程度太小的缘故，实际上，这种凹陷还是存在的。</a:t>
            </a:r>
          </a:p>
        </p:txBody>
      </p:sp>
    </p:spTree>
    <p:extLst>
      <p:ext uri="{BB962C8B-B14F-4D97-AF65-F5344CB8AC3E}">
        <p14:creationId xmlns:p14="http://schemas.microsoft.com/office/powerpoint/2010/main" val="344336611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AA25377-C399-4B87-B6F6-0D02302DE820}"/>
              </a:ext>
            </a:extLst>
          </p:cNvPr>
          <p:cNvGrpSpPr/>
          <p:nvPr/>
        </p:nvGrpSpPr>
        <p:grpSpPr>
          <a:xfrm>
            <a:off x="0" y="0"/>
            <a:ext cx="12192000" cy="6869083"/>
            <a:chOff x="0" y="0"/>
            <a:chExt cx="12192000" cy="6869083"/>
          </a:xfr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35000">
                <a:schemeClr val="accent6">
                  <a:lumMod val="0"/>
                  <a:lumOff val="100000"/>
                </a:schemeClr>
              </a:gs>
              <a:gs pos="100000">
                <a:schemeClr val="accent6">
                  <a:lumMod val="100000"/>
                </a:schemeClr>
              </a:gs>
            </a:gsLst>
            <a:path path="shape">
              <a:fillToRect l="50000" t="50000" r="50000" b="50000"/>
            </a:path>
          </a:gradFill>
        </p:grpSpPr>
        <p:sp>
          <p:nvSpPr>
            <p:cNvPr id="2" name="矩形 1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DF8AC0D-047C-4F3E-AC57-35A7F3760151}"/>
                </a:ext>
              </a:extLst>
            </p:cNvPr>
            <p:cNvSpPr/>
            <p:nvPr/>
          </p:nvSpPr>
          <p:spPr>
            <a:xfrm>
              <a:off x="0" y="72000"/>
              <a:ext cx="12192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矩形 6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AD1BF38-7DA7-4597-8F90-FC0D3521DDA0}"/>
                </a:ext>
              </a:extLst>
            </p:cNvPr>
            <p:cNvSpPr/>
            <p:nvPr/>
          </p:nvSpPr>
          <p:spPr>
            <a:xfrm>
              <a:off x="0" y="6742800"/>
              <a:ext cx="12192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1ECE4058-4641-4FD4-8872-2C2659B92D8E}"/>
                </a:ext>
              </a:extLst>
            </p:cNvPr>
            <p:cNvSpPr/>
            <p:nvPr/>
          </p:nvSpPr>
          <p:spPr>
            <a:xfrm>
              <a:off x="64800" y="180000"/>
              <a:ext cx="12060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FFCE86AD-26E4-46CE-92F4-8A4F120200B1}"/>
                </a:ext>
              </a:extLst>
            </p:cNvPr>
            <p:cNvSpPr/>
            <p:nvPr/>
          </p:nvSpPr>
          <p:spPr>
            <a:xfrm>
              <a:off x="66000" y="6634800"/>
              <a:ext cx="12060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" name="矩形 2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5EC1BC71-29D9-4549-9CEF-168F7E3C3713}"/>
                </a:ext>
              </a:extLst>
            </p:cNvPr>
            <p:cNvSpPr/>
            <p:nvPr/>
          </p:nvSpPr>
          <p:spPr>
            <a:xfrm>
              <a:off x="72000" y="0"/>
              <a:ext cx="54000" cy="686908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矩形 10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CBDD749B-8556-40CE-A392-5F49EDA15F0E}"/>
                </a:ext>
              </a:extLst>
            </p:cNvPr>
            <p:cNvSpPr/>
            <p:nvPr/>
          </p:nvSpPr>
          <p:spPr>
            <a:xfrm>
              <a:off x="12067200" y="0"/>
              <a:ext cx="54000" cy="686908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A2123EEB-E013-4895-B0A3-5A345A25D825}"/>
                </a:ext>
              </a:extLst>
            </p:cNvPr>
            <p:cNvSpPr/>
            <p:nvPr/>
          </p:nvSpPr>
          <p:spPr>
            <a:xfrm>
              <a:off x="180000" y="64800"/>
              <a:ext cx="54000" cy="673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矩形 14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D689208D-92DB-4A9C-B110-DD1E958A4169}"/>
                </a:ext>
              </a:extLst>
            </p:cNvPr>
            <p:cNvSpPr/>
            <p:nvPr/>
          </p:nvSpPr>
          <p:spPr>
            <a:xfrm>
              <a:off x="11959200" y="64800"/>
              <a:ext cx="54000" cy="673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19" name="图片 18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E228F55A-AA36-4728-A8DA-6C790F4021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1343" y="1373086"/>
            <a:ext cx="6536105" cy="3732689"/>
          </a:xfrm>
          <a:prstGeom prst="rect">
            <a:avLst/>
          </a:prstGeom>
        </p:spPr>
      </p:pic>
      <p:sp>
        <p:nvSpPr>
          <p:cNvPr id="20" name="文本框 19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3C44D8BF-57E7-4424-B878-5FAB4EE8948D}"/>
              </a:ext>
            </a:extLst>
          </p:cNvPr>
          <p:cNvSpPr txBox="1"/>
          <p:nvPr/>
        </p:nvSpPr>
        <p:spPr>
          <a:xfrm>
            <a:off x="5670952" y="5183857"/>
            <a:ext cx="4966496" cy="581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雪地中体重差不多的两人</a:t>
            </a:r>
          </a:p>
        </p:txBody>
      </p:sp>
      <p:grpSp>
        <p:nvGrpSpPr>
          <p:cNvPr id="22" name="组合 21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79573581-EC66-42BA-9206-E8F170CA8C82}"/>
              </a:ext>
            </a:extLst>
          </p:cNvPr>
          <p:cNvGrpSpPr/>
          <p:nvPr/>
        </p:nvGrpSpPr>
        <p:grpSpPr>
          <a:xfrm>
            <a:off x="711557" y="1373086"/>
            <a:ext cx="3165064" cy="4177081"/>
            <a:chOff x="1268361" y="1613961"/>
            <a:chExt cx="2729257" cy="3032879"/>
          </a:xfrm>
          <a:solidFill>
            <a:schemeClr val="bg1"/>
          </a:solidFill>
        </p:grpSpPr>
        <p:sp>
          <p:nvSpPr>
            <p:cNvPr id="10" name="对话气泡: 椭圆形 9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BA784FDA-60B5-4676-AB04-BDC023097524}"/>
                </a:ext>
              </a:extLst>
            </p:cNvPr>
            <p:cNvSpPr/>
            <p:nvPr/>
          </p:nvSpPr>
          <p:spPr>
            <a:xfrm>
              <a:off x="1268361" y="1613961"/>
              <a:ext cx="2729257" cy="3032879"/>
            </a:xfrm>
            <a:prstGeom prst="wedgeEllipseCallout">
              <a:avLst>
                <a:gd name="adj1" fmla="val 102465"/>
                <a:gd name="adj2" fmla="val -30611"/>
              </a:avLst>
            </a:prstGeom>
            <a:grpFill/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1" name="文本框 20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24A8D92-935D-4DDB-959C-34D984BAE688}"/>
                </a:ext>
              </a:extLst>
            </p:cNvPr>
            <p:cNvSpPr txBox="1"/>
            <p:nvPr/>
          </p:nvSpPr>
          <p:spPr>
            <a:xfrm>
              <a:off x="1803755" y="2266003"/>
              <a:ext cx="1658468" cy="2058175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2400">
                  <a:latin typeface="微软雅黑" panose="020B0503020204020204" pitchFamily="34" charset="-122"/>
                  <a:ea typeface="微软雅黑" panose="020B0503020204020204" pitchFamily="34" charset="-122"/>
                </a:rPr>
                <a:t>我们体重差不多，你为什么陷进去了，而我没有陷进去呢？</a:t>
              </a:r>
            </a:p>
          </p:txBody>
        </p:sp>
      </p:grpSp>
      <p:sp>
        <p:nvSpPr>
          <p:cNvPr id="38" name="文本框 37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EE9F0B86-2A54-4258-8F0B-43C21B4C178E}"/>
              </a:ext>
            </a:extLst>
          </p:cNvPr>
          <p:cNvSpPr txBox="1"/>
          <p:nvPr/>
        </p:nvSpPr>
        <p:spPr>
          <a:xfrm>
            <a:off x="288000" y="288000"/>
            <a:ext cx="49280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>
                <a:solidFill>
                  <a:srgbClr val="0070C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二、压力的作用效果</a:t>
            </a:r>
          </a:p>
        </p:txBody>
      </p:sp>
    </p:spTree>
    <p:extLst>
      <p:ext uri="{BB962C8B-B14F-4D97-AF65-F5344CB8AC3E}">
        <p14:creationId xmlns:p14="http://schemas.microsoft.com/office/powerpoint/2010/main" val="317949908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AA25377-C399-4B87-B6F6-0D02302DE820}"/>
              </a:ext>
            </a:extLst>
          </p:cNvPr>
          <p:cNvGrpSpPr/>
          <p:nvPr/>
        </p:nvGrpSpPr>
        <p:grpSpPr>
          <a:xfrm>
            <a:off x="0" y="0"/>
            <a:ext cx="12192000" cy="6869083"/>
            <a:chOff x="0" y="0"/>
            <a:chExt cx="12192000" cy="6869083"/>
          </a:xfr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35000">
                <a:schemeClr val="accent6">
                  <a:lumMod val="0"/>
                  <a:lumOff val="100000"/>
                </a:schemeClr>
              </a:gs>
              <a:gs pos="100000">
                <a:schemeClr val="accent6">
                  <a:lumMod val="100000"/>
                </a:schemeClr>
              </a:gs>
            </a:gsLst>
            <a:path path="shape">
              <a:fillToRect l="50000" t="50000" r="50000" b="50000"/>
            </a:path>
          </a:gradFill>
        </p:grpSpPr>
        <p:sp>
          <p:nvSpPr>
            <p:cNvPr id="2" name="矩形 1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DF8AC0D-047C-4F3E-AC57-35A7F3760151}"/>
                </a:ext>
              </a:extLst>
            </p:cNvPr>
            <p:cNvSpPr/>
            <p:nvPr/>
          </p:nvSpPr>
          <p:spPr>
            <a:xfrm>
              <a:off x="0" y="72000"/>
              <a:ext cx="12192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矩形 6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AD1BF38-7DA7-4597-8F90-FC0D3521DDA0}"/>
                </a:ext>
              </a:extLst>
            </p:cNvPr>
            <p:cNvSpPr/>
            <p:nvPr/>
          </p:nvSpPr>
          <p:spPr>
            <a:xfrm>
              <a:off x="0" y="6742800"/>
              <a:ext cx="12192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1ECE4058-4641-4FD4-8872-2C2659B92D8E}"/>
                </a:ext>
              </a:extLst>
            </p:cNvPr>
            <p:cNvSpPr/>
            <p:nvPr/>
          </p:nvSpPr>
          <p:spPr>
            <a:xfrm>
              <a:off x="64800" y="180000"/>
              <a:ext cx="12060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FFCE86AD-26E4-46CE-92F4-8A4F120200B1}"/>
                </a:ext>
              </a:extLst>
            </p:cNvPr>
            <p:cNvSpPr/>
            <p:nvPr/>
          </p:nvSpPr>
          <p:spPr>
            <a:xfrm>
              <a:off x="66000" y="6634800"/>
              <a:ext cx="12060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" name="矩形 2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5EC1BC71-29D9-4549-9CEF-168F7E3C3713}"/>
                </a:ext>
              </a:extLst>
            </p:cNvPr>
            <p:cNvSpPr/>
            <p:nvPr/>
          </p:nvSpPr>
          <p:spPr>
            <a:xfrm>
              <a:off x="72000" y="0"/>
              <a:ext cx="54000" cy="686908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矩形 10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CBDD749B-8556-40CE-A392-5F49EDA15F0E}"/>
                </a:ext>
              </a:extLst>
            </p:cNvPr>
            <p:cNvSpPr/>
            <p:nvPr/>
          </p:nvSpPr>
          <p:spPr>
            <a:xfrm>
              <a:off x="12067200" y="0"/>
              <a:ext cx="54000" cy="686908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A2123EEB-E013-4895-B0A3-5A345A25D825}"/>
                </a:ext>
              </a:extLst>
            </p:cNvPr>
            <p:cNvSpPr/>
            <p:nvPr/>
          </p:nvSpPr>
          <p:spPr>
            <a:xfrm>
              <a:off x="180000" y="64800"/>
              <a:ext cx="54000" cy="673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矩形 14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D689208D-92DB-4A9C-B110-DD1E958A4169}"/>
                </a:ext>
              </a:extLst>
            </p:cNvPr>
            <p:cNvSpPr/>
            <p:nvPr/>
          </p:nvSpPr>
          <p:spPr>
            <a:xfrm>
              <a:off x="11959200" y="64800"/>
              <a:ext cx="54000" cy="673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0" name="文本框 19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663ADC32-43C4-4654-A6AC-A18B5AB6069C}"/>
              </a:ext>
            </a:extLst>
          </p:cNvPr>
          <p:cNvSpPr txBox="1"/>
          <p:nvPr/>
        </p:nvSpPr>
        <p:spPr>
          <a:xfrm>
            <a:off x="1620000" y="1112400"/>
            <a:ext cx="1793668" cy="55399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CN" altLang="en-US" sz="3000">
                <a:latin typeface="微软雅黑" panose="020B0503020204020204" pitchFamily="34" charset="-122"/>
                <a:ea typeface="微软雅黑" panose="020B0503020204020204" pitchFamily="34" charset="-122"/>
              </a:rPr>
              <a:t>想想议议</a:t>
            </a:r>
            <a:endParaRPr lang="zh-CN" altLang="en-US" sz="300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63E7491B-92F5-44BD-9C9E-CA4F247C11A1}"/>
              </a:ext>
            </a:extLst>
          </p:cNvPr>
          <p:cNvSpPr txBox="1"/>
          <p:nvPr/>
        </p:nvSpPr>
        <p:spPr>
          <a:xfrm>
            <a:off x="4674435" y="1768800"/>
            <a:ext cx="3824949" cy="3698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>
                <a:latin typeface="微软雅黑" panose="020B0503020204020204" pitchFamily="34" charset="-122"/>
                <a:ea typeface="微软雅黑" panose="020B0503020204020204" pitchFamily="34" charset="-122"/>
              </a:rPr>
              <a:t>小小的蚊子能轻而易举地用口器把皮肤刺破；沙漠中的骆驼却不会陷入沙中。这是为什么呢？</a:t>
            </a:r>
          </a:p>
        </p:txBody>
      </p:sp>
      <p:grpSp>
        <p:nvGrpSpPr>
          <p:cNvPr id="27" name="组合 26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F4D9E6D-6AF7-401B-92C9-12FF83C4A425}"/>
              </a:ext>
            </a:extLst>
          </p:cNvPr>
          <p:cNvGrpSpPr/>
          <p:nvPr/>
        </p:nvGrpSpPr>
        <p:grpSpPr>
          <a:xfrm>
            <a:off x="1424102" y="1962135"/>
            <a:ext cx="2943023" cy="2962597"/>
            <a:chOff x="1365459" y="3515031"/>
            <a:chExt cx="2943023" cy="2962597"/>
          </a:xfrm>
        </p:grpSpPr>
        <p:pic>
          <p:nvPicPr>
            <p:cNvPr id="23" name="图片 22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5A44AEE1-5525-412F-B379-A808909878C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65459" y="3515031"/>
              <a:ext cx="2943023" cy="2511771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25" name="文本框 24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F57830FD-64E7-43D1-87A5-685FA370548B}"/>
                </a:ext>
              </a:extLst>
            </p:cNvPr>
            <p:cNvSpPr txBox="1"/>
            <p:nvPr/>
          </p:nvSpPr>
          <p:spPr>
            <a:xfrm>
              <a:off x="2079493" y="6077518"/>
              <a:ext cx="153470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>
                  <a:latin typeface="微软雅黑" panose="020B0503020204020204" pitchFamily="34" charset="-122"/>
                  <a:ea typeface="微软雅黑" panose="020B0503020204020204" pitchFamily="34" charset="-122"/>
                </a:rPr>
                <a:t>吸血的蚊子</a:t>
              </a:r>
            </a:p>
          </p:txBody>
        </p:sp>
      </p:grpSp>
      <p:grpSp>
        <p:nvGrpSpPr>
          <p:cNvPr id="28" name="组合 27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0D3F895B-D8C6-493E-8A81-7DFC97BF8E8A}"/>
              </a:ext>
            </a:extLst>
          </p:cNvPr>
          <p:cNvGrpSpPr/>
          <p:nvPr/>
        </p:nvGrpSpPr>
        <p:grpSpPr>
          <a:xfrm>
            <a:off x="8408360" y="3187358"/>
            <a:ext cx="3082350" cy="3094301"/>
            <a:chOff x="7744191" y="3102000"/>
            <a:chExt cx="3082350" cy="3094301"/>
          </a:xfrm>
        </p:grpSpPr>
        <p:pic>
          <p:nvPicPr>
            <p:cNvPr id="21" name="图片 20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1679C39E-DA89-473D-BC3C-60DF176B93D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4191" y="3102000"/>
              <a:ext cx="3082350" cy="2674528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26" name="文本框 25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C0C24F07-5E98-4A8F-9599-77EAB4D37DEA}"/>
                </a:ext>
              </a:extLst>
            </p:cNvPr>
            <p:cNvSpPr txBox="1"/>
            <p:nvPr/>
          </p:nvSpPr>
          <p:spPr>
            <a:xfrm>
              <a:off x="8522293" y="5796191"/>
              <a:ext cx="177331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>
                  <a:latin typeface="微软雅黑" panose="020B0503020204020204" pitchFamily="34" charset="-122"/>
                  <a:ea typeface="微软雅黑" panose="020B0503020204020204" pitchFamily="34" charset="-122"/>
                </a:rPr>
                <a:t>沙漠中的骆驼</a:t>
              </a:r>
            </a:p>
          </p:txBody>
        </p:sp>
      </p:grpSp>
      <p:sp>
        <p:nvSpPr>
          <p:cNvPr id="22" name="文本框 21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F2097CE5-63A0-462E-94BC-4F7B06F5D1FB}"/>
              </a:ext>
            </a:extLst>
          </p:cNvPr>
          <p:cNvSpPr txBox="1"/>
          <p:nvPr/>
        </p:nvSpPr>
        <p:spPr>
          <a:xfrm>
            <a:off x="288000" y="288000"/>
            <a:ext cx="49280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>
                <a:solidFill>
                  <a:srgbClr val="0070C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二、压力的作用效果</a:t>
            </a:r>
          </a:p>
        </p:txBody>
      </p:sp>
    </p:spTree>
    <p:extLst>
      <p:ext uri="{BB962C8B-B14F-4D97-AF65-F5344CB8AC3E}">
        <p14:creationId xmlns:p14="http://schemas.microsoft.com/office/powerpoint/2010/main" val="357763324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AA25377-C399-4B87-B6F6-0D02302DE820}"/>
              </a:ext>
            </a:extLst>
          </p:cNvPr>
          <p:cNvGrpSpPr/>
          <p:nvPr/>
        </p:nvGrpSpPr>
        <p:grpSpPr>
          <a:xfrm>
            <a:off x="0" y="0"/>
            <a:ext cx="12192000" cy="6869083"/>
            <a:chOff x="0" y="0"/>
            <a:chExt cx="12192000" cy="6869083"/>
          </a:xfr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35000">
                <a:schemeClr val="accent6">
                  <a:lumMod val="0"/>
                  <a:lumOff val="100000"/>
                </a:schemeClr>
              </a:gs>
              <a:gs pos="100000">
                <a:schemeClr val="accent6">
                  <a:lumMod val="100000"/>
                </a:schemeClr>
              </a:gs>
            </a:gsLst>
            <a:path path="shape">
              <a:fillToRect l="50000" t="50000" r="50000" b="50000"/>
            </a:path>
          </a:gradFill>
        </p:grpSpPr>
        <p:sp>
          <p:nvSpPr>
            <p:cNvPr id="2" name="矩形 1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DF8AC0D-047C-4F3E-AC57-35A7F3760151}"/>
                </a:ext>
              </a:extLst>
            </p:cNvPr>
            <p:cNvSpPr/>
            <p:nvPr/>
          </p:nvSpPr>
          <p:spPr>
            <a:xfrm>
              <a:off x="0" y="72000"/>
              <a:ext cx="12192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矩形 6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AD1BF38-7DA7-4597-8F90-FC0D3521DDA0}"/>
                </a:ext>
              </a:extLst>
            </p:cNvPr>
            <p:cNvSpPr/>
            <p:nvPr/>
          </p:nvSpPr>
          <p:spPr>
            <a:xfrm>
              <a:off x="0" y="6742800"/>
              <a:ext cx="12192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1ECE4058-4641-4FD4-8872-2C2659B92D8E}"/>
                </a:ext>
              </a:extLst>
            </p:cNvPr>
            <p:cNvSpPr/>
            <p:nvPr/>
          </p:nvSpPr>
          <p:spPr>
            <a:xfrm>
              <a:off x="64800" y="180000"/>
              <a:ext cx="12060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FFCE86AD-26E4-46CE-92F4-8A4F120200B1}"/>
                </a:ext>
              </a:extLst>
            </p:cNvPr>
            <p:cNvSpPr/>
            <p:nvPr/>
          </p:nvSpPr>
          <p:spPr>
            <a:xfrm>
              <a:off x="66000" y="6634800"/>
              <a:ext cx="12060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" name="矩形 2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5EC1BC71-29D9-4549-9CEF-168F7E3C3713}"/>
                </a:ext>
              </a:extLst>
            </p:cNvPr>
            <p:cNvSpPr/>
            <p:nvPr/>
          </p:nvSpPr>
          <p:spPr>
            <a:xfrm>
              <a:off x="72000" y="0"/>
              <a:ext cx="54000" cy="686908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矩形 10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CBDD749B-8556-40CE-A392-5F49EDA15F0E}"/>
                </a:ext>
              </a:extLst>
            </p:cNvPr>
            <p:cNvSpPr/>
            <p:nvPr/>
          </p:nvSpPr>
          <p:spPr>
            <a:xfrm>
              <a:off x="12067200" y="0"/>
              <a:ext cx="54000" cy="686908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A2123EEB-E013-4895-B0A3-5A345A25D825}"/>
                </a:ext>
              </a:extLst>
            </p:cNvPr>
            <p:cNvSpPr/>
            <p:nvPr/>
          </p:nvSpPr>
          <p:spPr>
            <a:xfrm>
              <a:off x="180000" y="64800"/>
              <a:ext cx="54000" cy="673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矩形 14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D689208D-92DB-4A9C-B110-DD1E958A4169}"/>
                </a:ext>
              </a:extLst>
            </p:cNvPr>
            <p:cNvSpPr/>
            <p:nvPr/>
          </p:nvSpPr>
          <p:spPr>
            <a:xfrm>
              <a:off x="11959200" y="64800"/>
              <a:ext cx="54000" cy="673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4" name="文本框 23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63E7491B-92F5-44BD-9C9E-CA4F247C11A1}"/>
              </a:ext>
            </a:extLst>
          </p:cNvPr>
          <p:cNvSpPr txBox="1"/>
          <p:nvPr/>
        </p:nvSpPr>
        <p:spPr>
          <a:xfrm>
            <a:off x="1620000" y="1112400"/>
            <a:ext cx="9000000" cy="249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zh-CN" altLang="en-US" sz="3200">
                <a:latin typeface="微软雅黑" panose="020B0503020204020204" pitchFamily="34" charset="-122"/>
                <a:ea typeface="微软雅黑" panose="020B0503020204020204" pitchFamily="34" charset="-122"/>
              </a:rPr>
              <a:t>从上述事例可以看出：蚊子的口器对皮肤的压力虽然不大，但由于口器十分尖锐，因而能轻易刺穿皮肤；骆驼虽重，但脚掌面积很大，因而不会深陷沙中。</a:t>
            </a:r>
            <a:endParaRPr lang="en-US" altLang="zh-CN" sz="32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EC0ED4EC-F10C-4313-B4FA-7872F03CEE17}"/>
              </a:ext>
            </a:extLst>
          </p:cNvPr>
          <p:cNvSpPr txBox="1"/>
          <p:nvPr/>
        </p:nvSpPr>
        <p:spPr>
          <a:xfrm>
            <a:off x="1620000" y="3748098"/>
            <a:ext cx="9000000" cy="743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猜想：压力的作用效果可能与哪些因素有关？</a:t>
            </a:r>
            <a:endParaRPr lang="en-US" altLang="zh-CN" sz="320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B4BAC73-45E3-435A-94AD-C2ACBE5B6E18}"/>
              </a:ext>
            </a:extLst>
          </p:cNvPr>
          <p:cNvSpPr txBox="1"/>
          <p:nvPr/>
        </p:nvSpPr>
        <p:spPr>
          <a:xfrm>
            <a:off x="1620000" y="4645260"/>
            <a:ext cx="9000000" cy="743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猜想</a:t>
            </a:r>
            <a:r>
              <a:rPr lang="en-US" altLang="zh-CN" sz="320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320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：压力的作用效果可能跟压力的大小有关？</a:t>
            </a:r>
            <a:endParaRPr lang="en-US" altLang="zh-CN" sz="3200">
              <a:solidFill>
                <a:srgbClr val="00B0F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280B5A51-387C-4D67-8A70-1689ADCE8E86}"/>
              </a:ext>
            </a:extLst>
          </p:cNvPr>
          <p:cNvSpPr txBox="1"/>
          <p:nvPr/>
        </p:nvSpPr>
        <p:spPr>
          <a:xfrm>
            <a:off x="1620000" y="5392921"/>
            <a:ext cx="9000000" cy="743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猜想</a:t>
            </a:r>
            <a:r>
              <a:rPr lang="en-US" altLang="zh-CN" sz="320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320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：压力的作用效果可能跟受力面积有关？</a:t>
            </a:r>
            <a:endParaRPr lang="en-US" altLang="zh-CN" sz="3200">
              <a:solidFill>
                <a:srgbClr val="00B0F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10D656DF-C96A-47BA-9DB2-EDDA8BEB184B}"/>
              </a:ext>
            </a:extLst>
          </p:cNvPr>
          <p:cNvSpPr txBox="1"/>
          <p:nvPr/>
        </p:nvSpPr>
        <p:spPr>
          <a:xfrm>
            <a:off x="288000" y="288000"/>
            <a:ext cx="49280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>
                <a:solidFill>
                  <a:srgbClr val="0070C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二、压力的作用效果</a:t>
            </a:r>
          </a:p>
        </p:txBody>
      </p:sp>
    </p:spTree>
    <p:extLst>
      <p:ext uri="{BB962C8B-B14F-4D97-AF65-F5344CB8AC3E}">
        <p14:creationId xmlns:p14="http://schemas.microsoft.com/office/powerpoint/2010/main" val="178015438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9" grpId="0"/>
      <p:bldP spid="30" grpId="0"/>
      <p:bldP spid="3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AA25377-C399-4B87-B6F6-0D02302DE820}"/>
              </a:ext>
            </a:extLst>
          </p:cNvPr>
          <p:cNvGrpSpPr/>
          <p:nvPr/>
        </p:nvGrpSpPr>
        <p:grpSpPr>
          <a:xfrm>
            <a:off x="0" y="0"/>
            <a:ext cx="12192000" cy="6869083"/>
            <a:chOff x="0" y="0"/>
            <a:chExt cx="12192000" cy="6869083"/>
          </a:xfr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35000">
                <a:schemeClr val="accent6">
                  <a:lumMod val="0"/>
                  <a:lumOff val="100000"/>
                </a:schemeClr>
              </a:gs>
              <a:gs pos="100000">
                <a:schemeClr val="accent6">
                  <a:lumMod val="100000"/>
                </a:schemeClr>
              </a:gs>
            </a:gsLst>
            <a:path path="shape">
              <a:fillToRect l="50000" t="50000" r="50000" b="50000"/>
            </a:path>
          </a:gradFill>
        </p:grpSpPr>
        <p:sp>
          <p:nvSpPr>
            <p:cNvPr id="2" name="矩形 1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DF8AC0D-047C-4F3E-AC57-35A7F3760151}"/>
                </a:ext>
              </a:extLst>
            </p:cNvPr>
            <p:cNvSpPr/>
            <p:nvPr/>
          </p:nvSpPr>
          <p:spPr>
            <a:xfrm>
              <a:off x="0" y="72000"/>
              <a:ext cx="12192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矩形 6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AD1BF38-7DA7-4597-8F90-FC0D3521DDA0}"/>
                </a:ext>
              </a:extLst>
            </p:cNvPr>
            <p:cNvSpPr/>
            <p:nvPr/>
          </p:nvSpPr>
          <p:spPr>
            <a:xfrm>
              <a:off x="0" y="6742800"/>
              <a:ext cx="12192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1ECE4058-4641-4FD4-8872-2C2659B92D8E}"/>
                </a:ext>
              </a:extLst>
            </p:cNvPr>
            <p:cNvSpPr/>
            <p:nvPr/>
          </p:nvSpPr>
          <p:spPr>
            <a:xfrm>
              <a:off x="64800" y="180000"/>
              <a:ext cx="12060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FFCE86AD-26E4-46CE-92F4-8A4F120200B1}"/>
                </a:ext>
              </a:extLst>
            </p:cNvPr>
            <p:cNvSpPr/>
            <p:nvPr/>
          </p:nvSpPr>
          <p:spPr>
            <a:xfrm>
              <a:off x="66000" y="6634800"/>
              <a:ext cx="12060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" name="矩形 2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5EC1BC71-29D9-4549-9CEF-168F7E3C3713}"/>
                </a:ext>
              </a:extLst>
            </p:cNvPr>
            <p:cNvSpPr/>
            <p:nvPr/>
          </p:nvSpPr>
          <p:spPr>
            <a:xfrm>
              <a:off x="72000" y="0"/>
              <a:ext cx="54000" cy="686908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矩形 10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CBDD749B-8556-40CE-A392-5F49EDA15F0E}"/>
                </a:ext>
              </a:extLst>
            </p:cNvPr>
            <p:cNvSpPr/>
            <p:nvPr/>
          </p:nvSpPr>
          <p:spPr>
            <a:xfrm>
              <a:off x="12067200" y="0"/>
              <a:ext cx="54000" cy="686908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A2123EEB-E013-4895-B0A3-5A345A25D825}"/>
                </a:ext>
              </a:extLst>
            </p:cNvPr>
            <p:cNvSpPr/>
            <p:nvPr/>
          </p:nvSpPr>
          <p:spPr>
            <a:xfrm>
              <a:off x="180000" y="64800"/>
              <a:ext cx="54000" cy="673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矩形 14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D689208D-92DB-4A9C-B110-DD1E958A4169}"/>
                </a:ext>
              </a:extLst>
            </p:cNvPr>
            <p:cNvSpPr/>
            <p:nvPr/>
          </p:nvSpPr>
          <p:spPr>
            <a:xfrm>
              <a:off x="11959200" y="64800"/>
              <a:ext cx="54000" cy="673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4" name="文本框 23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63E7491B-92F5-44BD-9C9E-CA4F247C11A1}"/>
              </a:ext>
            </a:extLst>
          </p:cNvPr>
          <p:cNvSpPr txBox="1"/>
          <p:nvPr/>
        </p:nvSpPr>
        <p:spPr>
          <a:xfrm>
            <a:off x="2997759" y="1100402"/>
            <a:ext cx="56535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>
                <a:latin typeface="微软雅黑" panose="020B0503020204020204" pitchFamily="34" charset="-122"/>
                <a:ea typeface="微软雅黑" panose="020B0503020204020204" pitchFamily="34" charset="-122"/>
              </a:rPr>
              <a:t>探究影响压力作用效果的因素</a:t>
            </a:r>
            <a:endParaRPr lang="en-US" altLang="zh-CN" sz="32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EC0ED4EC-F10C-4313-B4FA-7872F03CEE17}"/>
              </a:ext>
            </a:extLst>
          </p:cNvPr>
          <p:cNvSpPr txBox="1"/>
          <p:nvPr/>
        </p:nvSpPr>
        <p:spPr>
          <a:xfrm>
            <a:off x="1620000" y="3812439"/>
            <a:ext cx="9000000" cy="26015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如图：</a:t>
            </a:r>
            <a:endParaRPr lang="en-US" altLang="zh-CN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图甲：把木凳放在海绵上；</a:t>
            </a:r>
            <a:endParaRPr lang="en-US" altLang="zh-CN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图乙：在木凳上放一个砝码；</a:t>
            </a:r>
            <a:endParaRPr lang="en-US" altLang="zh-CN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图丙：把木凳翻过来，凳面朝下，并在其上放一个砝码。</a:t>
            </a:r>
            <a:endParaRPr lang="en-US" altLang="zh-CN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367365EE-0AB4-4CAB-BCEB-EB421924ACCE}"/>
              </a:ext>
            </a:extLst>
          </p:cNvPr>
          <p:cNvSpPr txBox="1"/>
          <p:nvPr/>
        </p:nvSpPr>
        <p:spPr>
          <a:xfrm>
            <a:off x="1620000" y="1112400"/>
            <a:ext cx="1206099" cy="55399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CN" altLang="en-US" sz="3000">
                <a:latin typeface="微软雅黑" panose="020B0503020204020204" pitchFamily="34" charset="-122"/>
                <a:ea typeface="微软雅黑" panose="020B0503020204020204" pitchFamily="34" charset="-122"/>
              </a:rPr>
              <a:t>实 验</a:t>
            </a:r>
          </a:p>
        </p:txBody>
      </p:sp>
      <p:grpSp>
        <p:nvGrpSpPr>
          <p:cNvPr id="32" name="组合 31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D8561A16-668E-446F-A783-1C22323BCF54}"/>
              </a:ext>
            </a:extLst>
          </p:cNvPr>
          <p:cNvGrpSpPr/>
          <p:nvPr/>
        </p:nvGrpSpPr>
        <p:grpSpPr>
          <a:xfrm>
            <a:off x="2893686" y="1789693"/>
            <a:ext cx="6054774" cy="2070487"/>
            <a:chOff x="3002559" y="1596700"/>
            <a:chExt cx="6054774" cy="2070487"/>
          </a:xfrm>
        </p:grpSpPr>
        <p:pic>
          <p:nvPicPr>
            <p:cNvPr id="28" name="图片 27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99E850CA-9A25-4810-B329-3974D3A0642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02559" y="1596700"/>
              <a:ext cx="6054774" cy="1816432"/>
            </a:xfrm>
            <a:prstGeom prst="rect">
              <a:avLst/>
            </a:prstGeom>
          </p:spPr>
        </p:pic>
        <p:grpSp>
          <p:nvGrpSpPr>
            <p:cNvPr id="18" name="组合 17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FF5B9943-C64D-4CF2-A9FD-E1B140D43776}"/>
                </a:ext>
              </a:extLst>
            </p:cNvPr>
            <p:cNvGrpSpPr/>
            <p:nvPr/>
          </p:nvGrpSpPr>
          <p:grpSpPr>
            <a:xfrm>
              <a:off x="4087624" y="3221650"/>
              <a:ext cx="4439672" cy="445537"/>
              <a:chOff x="3835794" y="2980209"/>
              <a:chExt cx="4439672" cy="445537"/>
            </a:xfrm>
          </p:grpSpPr>
          <p:sp>
            <p:nvSpPr>
              <p:cNvPr id="23" name="文本框 22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1D9075BA-E336-40D3-A908-6DDE34807028}"/>
                  </a:ext>
                </a:extLst>
              </p:cNvPr>
              <p:cNvSpPr txBox="1"/>
              <p:nvPr/>
            </p:nvSpPr>
            <p:spPr>
              <a:xfrm>
                <a:off x="3835794" y="3025636"/>
                <a:ext cx="54230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0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甲</a:t>
                </a:r>
              </a:p>
            </p:txBody>
          </p:sp>
          <p:sp>
            <p:nvSpPr>
              <p:cNvPr id="25" name="文本框 24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DFBCB0CC-0740-4ED5-872D-46126A2F18C7}"/>
                  </a:ext>
                </a:extLst>
              </p:cNvPr>
              <p:cNvSpPr txBox="1"/>
              <p:nvPr/>
            </p:nvSpPr>
            <p:spPr>
              <a:xfrm>
                <a:off x="7733164" y="2980209"/>
                <a:ext cx="54230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0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丙</a:t>
                </a:r>
              </a:p>
            </p:txBody>
          </p:sp>
          <p:sp>
            <p:nvSpPr>
              <p:cNvPr id="26" name="文本框 25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2B0B408F-D5BD-498A-BB30-8810B40D2AA5}"/>
                  </a:ext>
                </a:extLst>
              </p:cNvPr>
              <p:cNvSpPr txBox="1"/>
              <p:nvPr/>
            </p:nvSpPr>
            <p:spPr>
              <a:xfrm>
                <a:off x="5682100" y="3009138"/>
                <a:ext cx="54230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0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乙</a:t>
                </a:r>
              </a:p>
            </p:txBody>
          </p:sp>
        </p:grpSp>
      </p:grpSp>
      <p:sp>
        <p:nvSpPr>
          <p:cNvPr id="33" name="文本框 32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F6502516-1263-4C28-9662-7AAD457C7A27}"/>
              </a:ext>
            </a:extLst>
          </p:cNvPr>
          <p:cNvSpPr txBox="1"/>
          <p:nvPr/>
        </p:nvSpPr>
        <p:spPr>
          <a:xfrm>
            <a:off x="288000" y="288000"/>
            <a:ext cx="49280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>
                <a:solidFill>
                  <a:srgbClr val="0070C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二、压力的作用效果</a:t>
            </a:r>
          </a:p>
        </p:txBody>
      </p:sp>
    </p:spTree>
    <p:extLst>
      <p:ext uri="{BB962C8B-B14F-4D97-AF65-F5344CB8AC3E}">
        <p14:creationId xmlns:p14="http://schemas.microsoft.com/office/powerpoint/2010/main" val="274813944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9" grpId="0"/>
      <p:bldP spid="1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AA25377-C399-4B87-B6F6-0D02302DE820}"/>
              </a:ext>
            </a:extLst>
          </p:cNvPr>
          <p:cNvGrpSpPr/>
          <p:nvPr/>
        </p:nvGrpSpPr>
        <p:grpSpPr>
          <a:xfrm>
            <a:off x="0" y="0"/>
            <a:ext cx="12192000" cy="6869083"/>
            <a:chOff x="0" y="0"/>
            <a:chExt cx="12192000" cy="6869083"/>
          </a:xfr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35000">
                <a:schemeClr val="accent6">
                  <a:lumMod val="0"/>
                  <a:lumOff val="100000"/>
                </a:schemeClr>
              </a:gs>
              <a:gs pos="100000">
                <a:schemeClr val="accent6">
                  <a:lumMod val="100000"/>
                </a:schemeClr>
              </a:gs>
            </a:gsLst>
            <a:path path="shape">
              <a:fillToRect l="50000" t="50000" r="50000" b="50000"/>
            </a:path>
          </a:gradFill>
        </p:grpSpPr>
        <p:sp>
          <p:nvSpPr>
            <p:cNvPr id="2" name="矩形 1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DF8AC0D-047C-4F3E-AC57-35A7F3760151}"/>
                </a:ext>
              </a:extLst>
            </p:cNvPr>
            <p:cNvSpPr/>
            <p:nvPr/>
          </p:nvSpPr>
          <p:spPr>
            <a:xfrm>
              <a:off x="0" y="72000"/>
              <a:ext cx="12192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矩形 6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AD1BF38-7DA7-4597-8F90-FC0D3521DDA0}"/>
                </a:ext>
              </a:extLst>
            </p:cNvPr>
            <p:cNvSpPr/>
            <p:nvPr/>
          </p:nvSpPr>
          <p:spPr>
            <a:xfrm>
              <a:off x="0" y="6742800"/>
              <a:ext cx="12192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1ECE4058-4641-4FD4-8872-2C2659B92D8E}"/>
                </a:ext>
              </a:extLst>
            </p:cNvPr>
            <p:cNvSpPr/>
            <p:nvPr/>
          </p:nvSpPr>
          <p:spPr>
            <a:xfrm>
              <a:off x="64800" y="180000"/>
              <a:ext cx="12060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FFCE86AD-26E4-46CE-92F4-8A4F120200B1}"/>
                </a:ext>
              </a:extLst>
            </p:cNvPr>
            <p:cNvSpPr/>
            <p:nvPr/>
          </p:nvSpPr>
          <p:spPr>
            <a:xfrm>
              <a:off x="66000" y="6634800"/>
              <a:ext cx="12060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" name="矩形 2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5EC1BC71-29D9-4549-9CEF-168F7E3C3713}"/>
                </a:ext>
              </a:extLst>
            </p:cNvPr>
            <p:cNvSpPr/>
            <p:nvPr/>
          </p:nvSpPr>
          <p:spPr>
            <a:xfrm>
              <a:off x="72000" y="0"/>
              <a:ext cx="54000" cy="686908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矩形 10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CBDD749B-8556-40CE-A392-5F49EDA15F0E}"/>
                </a:ext>
              </a:extLst>
            </p:cNvPr>
            <p:cNvSpPr/>
            <p:nvPr/>
          </p:nvSpPr>
          <p:spPr>
            <a:xfrm>
              <a:off x="12067200" y="0"/>
              <a:ext cx="54000" cy="686908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A2123EEB-E013-4895-B0A3-5A345A25D825}"/>
                </a:ext>
              </a:extLst>
            </p:cNvPr>
            <p:cNvSpPr/>
            <p:nvPr/>
          </p:nvSpPr>
          <p:spPr>
            <a:xfrm>
              <a:off x="180000" y="64800"/>
              <a:ext cx="54000" cy="673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矩形 14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D689208D-92DB-4A9C-B110-DD1E958A4169}"/>
                </a:ext>
              </a:extLst>
            </p:cNvPr>
            <p:cNvSpPr/>
            <p:nvPr/>
          </p:nvSpPr>
          <p:spPr>
            <a:xfrm>
              <a:off x="11959200" y="64800"/>
              <a:ext cx="54000" cy="673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9" name="文本框 28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EC0ED4EC-F10C-4313-B4FA-7872F03CEE17}"/>
              </a:ext>
            </a:extLst>
          </p:cNvPr>
          <p:cNvSpPr txBox="1"/>
          <p:nvPr/>
        </p:nvSpPr>
        <p:spPr>
          <a:xfrm>
            <a:off x="1620000" y="4068000"/>
            <a:ext cx="9000000" cy="9734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、受力面积相同时，</a:t>
            </a:r>
            <a:r>
              <a:rPr lang="zh-CN" altLang="en-US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压力越大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，压力的作用效果越</a:t>
            </a:r>
            <a:r>
              <a:rPr lang="zh-CN" altLang="en-US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明显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25000"/>
              </a:lnSpc>
            </a:pP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、压力相同时，</a:t>
            </a:r>
            <a:r>
              <a:rPr lang="zh-CN" altLang="en-US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受力面积越小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，压力的作用效果越</a:t>
            </a:r>
            <a:r>
              <a:rPr lang="zh-CN" altLang="en-US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明显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367365EE-0AB4-4CAB-BCEB-EB421924ACCE}"/>
              </a:ext>
            </a:extLst>
          </p:cNvPr>
          <p:cNvSpPr txBox="1"/>
          <p:nvPr/>
        </p:nvSpPr>
        <p:spPr>
          <a:xfrm>
            <a:off x="1620000" y="1112400"/>
            <a:ext cx="1831123" cy="55399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CN" altLang="en-US" sz="3000">
                <a:latin typeface="微软雅黑" panose="020B0503020204020204" pitchFamily="34" charset="-122"/>
                <a:ea typeface="微软雅黑" panose="020B0503020204020204" pitchFamily="34" charset="-122"/>
              </a:rPr>
              <a:t>实验现象</a:t>
            </a:r>
          </a:p>
        </p:txBody>
      </p:sp>
      <p:graphicFrame>
        <p:nvGraphicFramePr>
          <p:cNvPr id="5" name="表格 5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C0B3A1A6-FCA2-472B-9F88-3AFA0E6222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7916165"/>
              </p:ext>
            </p:extLst>
          </p:nvPr>
        </p:nvGraphicFramePr>
        <p:xfrm>
          <a:off x="2086600" y="1785835"/>
          <a:ext cx="8128000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6755">
                  <a:extLst>
                    <a:ext uri="{9D8B030D-6E8A-4147-A177-3AD203B41FA5}">
                      <a16:col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2118988924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64557722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6425283"/>
                    </a:ext>
                  </a:extLst>
                </a:gridCol>
                <a:gridCol w="2629245">
                  <a:extLst>
                    <a:ext uri="{9D8B030D-6E8A-4147-A177-3AD203B41FA5}">
                      <a16:col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30309238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0" cap="none" spc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实验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0" cap="none" spc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压力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0" cap="none" spc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受力面积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0" cap="none" spc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压力作用效果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37266083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0" cap="none" spc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0" cap="none" spc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木凳重力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0" cap="none" spc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凳脚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0" cap="none" spc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明显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34085769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0" cap="none" spc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0" cap="none" spc="0">
                          <a:ln>
                            <a:noFill/>
                          </a:ln>
                          <a:solidFill>
                            <a:srgbClr val="FF66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木凳</a:t>
                      </a:r>
                      <a:r>
                        <a:rPr lang="en-US" altLang="zh-CN" sz="2000" b="0" cap="none" spc="0">
                          <a:ln>
                            <a:noFill/>
                          </a:ln>
                          <a:solidFill>
                            <a:srgbClr val="FF66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r>
                        <a:rPr lang="zh-CN" altLang="en-US" sz="2000" b="0" cap="none" spc="0">
                          <a:ln>
                            <a:noFill/>
                          </a:ln>
                          <a:solidFill>
                            <a:srgbClr val="FF66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＋ 砝码重力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0" cap="none" spc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凳脚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0" cap="none" spc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很明显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210371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0" cap="none" spc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000" b="0" cap="none" spc="0">
                          <a:ln>
                            <a:noFill/>
                          </a:ln>
                          <a:solidFill>
                            <a:srgbClr val="FF66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木凳</a:t>
                      </a:r>
                      <a:r>
                        <a:rPr lang="en-US" altLang="zh-CN" sz="2000" b="0" cap="none" spc="0">
                          <a:ln>
                            <a:noFill/>
                          </a:ln>
                          <a:solidFill>
                            <a:srgbClr val="FF66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r>
                        <a:rPr lang="zh-CN" altLang="en-US" sz="2000" b="0" cap="none" spc="0">
                          <a:ln>
                            <a:noFill/>
                          </a:ln>
                          <a:solidFill>
                            <a:srgbClr val="FF66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＋ 砝码重力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0" cap="none" spc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凳面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0" cap="none" spc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不明显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951510570"/>
                  </a:ext>
                </a:extLst>
              </a:tr>
            </a:tbl>
          </a:graphicData>
        </a:graphic>
      </p:graphicFrame>
      <p:sp>
        <p:nvSpPr>
          <p:cNvPr id="21" name="文本框 20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9D4129B7-648C-4B9F-BF55-76924F21486D}"/>
              </a:ext>
            </a:extLst>
          </p:cNvPr>
          <p:cNvSpPr txBox="1"/>
          <p:nvPr/>
        </p:nvSpPr>
        <p:spPr>
          <a:xfrm>
            <a:off x="1620000" y="3492000"/>
            <a:ext cx="1831123" cy="55399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CN" altLang="en-US" sz="3000">
                <a:latin typeface="微软雅黑" panose="020B0503020204020204" pitchFamily="34" charset="-122"/>
                <a:ea typeface="微软雅黑" panose="020B0503020204020204" pitchFamily="34" charset="-122"/>
              </a:rPr>
              <a:t>实验结论</a:t>
            </a:r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64D0E2E-1DBC-49BA-BB04-EF5AF0F0D01B}"/>
              </a:ext>
            </a:extLst>
          </p:cNvPr>
          <p:cNvSpPr txBox="1"/>
          <p:nvPr/>
        </p:nvSpPr>
        <p:spPr>
          <a:xfrm>
            <a:off x="1620000" y="5220000"/>
            <a:ext cx="9000000" cy="1267206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zh-CN" altLang="en-US" sz="32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压力的作用效果不仅跟压力的大小有关，而且跟受力面积有关。</a:t>
            </a:r>
            <a:endParaRPr lang="en-US" altLang="zh-CN" sz="320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1BD6D270-BD57-4CCB-8A9F-D61415F072F3}"/>
              </a:ext>
            </a:extLst>
          </p:cNvPr>
          <p:cNvSpPr txBox="1"/>
          <p:nvPr/>
        </p:nvSpPr>
        <p:spPr>
          <a:xfrm>
            <a:off x="288000" y="288000"/>
            <a:ext cx="49280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>
                <a:solidFill>
                  <a:srgbClr val="0070C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二、压力的作用效果</a:t>
            </a:r>
          </a:p>
        </p:txBody>
      </p:sp>
    </p:spTree>
    <p:extLst>
      <p:ext uri="{BB962C8B-B14F-4D97-AF65-F5344CB8AC3E}">
        <p14:creationId xmlns:p14="http://schemas.microsoft.com/office/powerpoint/2010/main" val="215213156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16" grpId="0" animBg="1"/>
      <p:bldP spid="21" grpId="0" animBg="1"/>
      <p:bldP spid="2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AA25377-C399-4B87-B6F6-0D02302DE820}"/>
              </a:ext>
            </a:extLst>
          </p:cNvPr>
          <p:cNvGrpSpPr/>
          <p:nvPr/>
        </p:nvGrpSpPr>
        <p:grpSpPr>
          <a:xfrm>
            <a:off x="0" y="0"/>
            <a:ext cx="12192000" cy="6869083"/>
            <a:chOff x="0" y="0"/>
            <a:chExt cx="12192000" cy="6869083"/>
          </a:xfr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35000">
                <a:schemeClr val="accent6">
                  <a:lumMod val="0"/>
                  <a:lumOff val="100000"/>
                </a:schemeClr>
              </a:gs>
              <a:gs pos="100000">
                <a:schemeClr val="accent6">
                  <a:lumMod val="100000"/>
                </a:schemeClr>
              </a:gs>
            </a:gsLst>
            <a:path path="shape">
              <a:fillToRect l="50000" t="50000" r="50000" b="50000"/>
            </a:path>
          </a:gradFill>
        </p:grpSpPr>
        <p:sp>
          <p:nvSpPr>
            <p:cNvPr id="2" name="矩形 1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DF8AC0D-047C-4F3E-AC57-35A7F3760151}"/>
                </a:ext>
              </a:extLst>
            </p:cNvPr>
            <p:cNvSpPr/>
            <p:nvPr/>
          </p:nvSpPr>
          <p:spPr>
            <a:xfrm>
              <a:off x="0" y="72000"/>
              <a:ext cx="12192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矩形 6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AD1BF38-7DA7-4597-8F90-FC0D3521DDA0}"/>
                </a:ext>
              </a:extLst>
            </p:cNvPr>
            <p:cNvSpPr/>
            <p:nvPr/>
          </p:nvSpPr>
          <p:spPr>
            <a:xfrm>
              <a:off x="0" y="6742800"/>
              <a:ext cx="12192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1ECE4058-4641-4FD4-8872-2C2659B92D8E}"/>
                </a:ext>
              </a:extLst>
            </p:cNvPr>
            <p:cNvSpPr/>
            <p:nvPr/>
          </p:nvSpPr>
          <p:spPr>
            <a:xfrm>
              <a:off x="64800" y="180000"/>
              <a:ext cx="12060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FFCE86AD-26E4-46CE-92F4-8A4F120200B1}"/>
                </a:ext>
              </a:extLst>
            </p:cNvPr>
            <p:cNvSpPr/>
            <p:nvPr/>
          </p:nvSpPr>
          <p:spPr>
            <a:xfrm>
              <a:off x="66000" y="6634800"/>
              <a:ext cx="12060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" name="矩形 2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5EC1BC71-29D9-4549-9CEF-168F7E3C3713}"/>
                </a:ext>
              </a:extLst>
            </p:cNvPr>
            <p:cNvSpPr/>
            <p:nvPr/>
          </p:nvSpPr>
          <p:spPr>
            <a:xfrm>
              <a:off x="72000" y="0"/>
              <a:ext cx="54000" cy="686908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矩形 10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CBDD749B-8556-40CE-A392-5F49EDA15F0E}"/>
                </a:ext>
              </a:extLst>
            </p:cNvPr>
            <p:cNvSpPr/>
            <p:nvPr/>
          </p:nvSpPr>
          <p:spPr>
            <a:xfrm>
              <a:off x="12067200" y="0"/>
              <a:ext cx="54000" cy="686908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A2123EEB-E013-4895-B0A3-5A345A25D825}"/>
                </a:ext>
              </a:extLst>
            </p:cNvPr>
            <p:cNvSpPr/>
            <p:nvPr/>
          </p:nvSpPr>
          <p:spPr>
            <a:xfrm>
              <a:off x="180000" y="64800"/>
              <a:ext cx="54000" cy="673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矩形 14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D689208D-92DB-4A9C-B110-DD1E958A4169}"/>
                </a:ext>
              </a:extLst>
            </p:cNvPr>
            <p:cNvSpPr/>
            <p:nvPr/>
          </p:nvSpPr>
          <p:spPr>
            <a:xfrm>
              <a:off x="11959200" y="64800"/>
              <a:ext cx="54000" cy="673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4" name="文本框 23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63E7491B-92F5-44BD-9C9E-CA4F247C11A1}"/>
              </a:ext>
            </a:extLst>
          </p:cNvPr>
          <p:cNvSpPr txBox="1"/>
          <p:nvPr/>
        </p:nvSpPr>
        <p:spPr>
          <a:xfrm>
            <a:off x="1620000" y="2032305"/>
            <a:ext cx="9000000" cy="1482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20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3200">
                <a:latin typeface="微软雅黑" panose="020B0503020204020204" pitchFamily="34" charset="-122"/>
                <a:ea typeface="微软雅黑" panose="020B0503020204020204" pitchFamily="34" charset="-122"/>
              </a:rPr>
              <a:t>、定义：物体</a:t>
            </a:r>
            <a:r>
              <a:rPr lang="zh-CN" altLang="en-US" sz="32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所受压力的大小</a:t>
            </a:r>
            <a:r>
              <a:rPr lang="zh-CN" altLang="en-US" sz="3200">
                <a:latin typeface="微软雅黑" panose="020B0503020204020204" pitchFamily="34" charset="-122"/>
                <a:ea typeface="微软雅黑" panose="020B0503020204020204" pitchFamily="34" charset="-122"/>
              </a:rPr>
              <a:t>与</a:t>
            </a:r>
            <a:r>
              <a:rPr lang="zh-CN" altLang="en-US" sz="32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受力面积</a:t>
            </a:r>
            <a:r>
              <a:rPr lang="zh-CN" altLang="en-US" sz="3200">
                <a:latin typeface="微软雅黑" panose="020B0503020204020204" pitchFamily="34" charset="-122"/>
                <a:ea typeface="微软雅黑" panose="020B0503020204020204" pitchFamily="34" charset="-122"/>
              </a:rPr>
              <a:t>之比叫做</a:t>
            </a:r>
            <a:r>
              <a:rPr lang="zh-CN" altLang="en-US" sz="32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压强</a:t>
            </a:r>
            <a:r>
              <a:rPr lang="zh-CN" altLang="en-US" sz="320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32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B4BAC73-45E3-435A-94AD-C2ACBE5B6E18}"/>
              </a:ext>
            </a:extLst>
          </p:cNvPr>
          <p:cNvSpPr txBox="1"/>
          <p:nvPr/>
        </p:nvSpPr>
        <p:spPr>
          <a:xfrm>
            <a:off x="1620000" y="1112400"/>
            <a:ext cx="9000000" cy="743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压强是表示压力作用效果的物理量。</a:t>
            </a:r>
            <a:endParaRPr lang="en-US" altLang="zh-CN" sz="3200">
              <a:solidFill>
                <a:srgbClr val="00B0F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232A1872-E13D-41F6-9300-562F1DFB2D08}"/>
              </a:ext>
            </a:extLst>
          </p:cNvPr>
          <p:cNvSpPr txBox="1"/>
          <p:nvPr/>
        </p:nvSpPr>
        <p:spPr>
          <a:xfrm>
            <a:off x="288001" y="288000"/>
            <a:ext cx="23175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>
                <a:solidFill>
                  <a:srgbClr val="0070C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三、压强</a:t>
            </a:r>
          </a:p>
        </p:txBody>
      </p:sp>
      <p:grpSp>
        <p:nvGrpSpPr>
          <p:cNvPr id="25" name="组合 24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4952EAF-72F2-404F-A0D4-E8735056345A}"/>
              </a:ext>
            </a:extLst>
          </p:cNvPr>
          <p:cNvGrpSpPr/>
          <p:nvPr/>
        </p:nvGrpSpPr>
        <p:grpSpPr>
          <a:xfrm>
            <a:off x="1620000" y="3640720"/>
            <a:ext cx="7263864" cy="1228703"/>
            <a:chOff x="1759973" y="2775068"/>
            <a:chExt cx="7263864" cy="1228703"/>
          </a:xfrm>
        </p:grpSpPr>
        <p:sp>
          <p:nvSpPr>
            <p:cNvPr id="29" name="文本框 28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EC0ED4EC-F10C-4313-B4FA-7872F03CEE17}"/>
                </a:ext>
              </a:extLst>
            </p:cNvPr>
            <p:cNvSpPr txBox="1"/>
            <p:nvPr/>
          </p:nvSpPr>
          <p:spPr>
            <a:xfrm>
              <a:off x="1759973" y="2954407"/>
              <a:ext cx="1897626" cy="7439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3200">
                  <a:latin typeface="微软雅黑" panose="020B0503020204020204" pitchFamily="34" charset="-122"/>
                  <a:ea typeface="微软雅黑" panose="020B0503020204020204" pitchFamily="34" charset="-122"/>
                </a:rPr>
                <a:t>2</a:t>
              </a:r>
              <a:r>
                <a:rPr lang="zh-CN" altLang="en-US" sz="3200">
                  <a:latin typeface="微软雅黑" panose="020B0503020204020204" pitchFamily="34" charset="-122"/>
                  <a:ea typeface="微软雅黑" panose="020B0503020204020204" pitchFamily="34" charset="-122"/>
                </a:rPr>
                <a:t>、公式：</a:t>
              </a:r>
              <a:endParaRPr lang="en-US" altLang="zh-CN" sz="32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21" name="组合 20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4327E171-6C2B-42DD-BC65-F93A4BE0EAAD}"/>
                </a:ext>
              </a:extLst>
            </p:cNvPr>
            <p:cNvGrpSpPr/>
            <p:nvPr/>
          </p:nvGrpSpPr>
          <p:grpSpPr>
            <a:xfrm>
              <a:off x="3830225" y="2775068"/>
              <a:ext cx="3242898" cy="1199263"/>
              <a:chOff x="5010096" y="3006381"/>
              <a:chExt cx="3242898" cy="1199263"/>
            </a:xfrm>
          </p:grpSpPr>
          <p:sp>
            <p:nvSpPr>
              <p:cNvPr id="17" name="文本框 16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1B45D716-EB7D-4CFA-971E-86E2BFB91BAA}"/>
                  </a:ext>
                </a:extLst>
              </p:cNvPr>
              <p:cNvSpPr txBox="1"/>
              <p:nvPr/>
            </p:nvSpPr>
            <p:spPr>
              <a:xfrm>
                <a:off x="5010096" y="3309251"/>
                <a:ext cx="139070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3200">
                    <a:solidFill>
                      <a:srgbClr val="FF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压强</a:t>
                </a:r>
                <a:r>
                  <a:rPr lang="en-US" altLang="zh-CN" sz="3200">
                    <a:solidFill>
                      <a:srgbClr val="FF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=</a:t>
                </a:r>
              </a:p>
            </p:txBody>
          </p:sp>
          <p:sp>
            <p:nvSpPr>
              <p:cNvPr id="18" name="文本框 17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73B0932C-5F95-4E7A-A7EA-81D4FCF15BEB}"/>
                  </a:ext>
                </a:extLst>
              </p:cNvPr>
              <p:cNvSpPr txBox="1"/>
              <p:nvPr/>
            </p:nvSpPr>
            <p:spPr>
              <a:xfrm>
                <a:off x="6355368" y="3620869"/>
                <a:ext cx="189762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3200">
                    <a:solidFill>
                      <a:srgbClr val="FF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受力面积</a:t>
                </a:r>
                <a:endParaRPr lang="en-US" altLang="zh-CN" sz="32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9" name="文本框 18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4E92EC19-5E2B-42D2-9C0F-DC1943F8400D}"/>
                  </a:ext>
                </a:extLst>
              </p:cNvPr>
              <p:cNvSpPr txBox="1"/>
              <p:nvPr/>
            </p:nvSpPr>
            <p:spPr>
              <a:xfrm>
                <a:off x="6775014" y="3006381"/>
                <a:ext cx="1174859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3200">
                    <a:solidFill>
                      <a:srgbClr val="FF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压力</a:t>
                </a:r>
                <a:endParaRPr lang="en-US" altLang="zh-CN" sz="32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cxnSp>
            <p:nvCxnSpPr>
              <p:cNvPr id="20" name="直接连接符 19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D85E24AF-7133-4C8D-A0B0-903D7ED4C4F4}"/>
                  </a:ext>
                </a:extLst>
              </p:cNvPr>
              <p:cNvCxnSpPr/>
              <p:nvPr/>
            </p:nvCxnSpPr>
            <p:spPr>
              <a:xfrm>
                <a:off x="6284341" y="3601638"/>
                <a:ext cx="1876433" cy="0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组合 26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35A06459-B1FB-4D1E-B621-AA05A751ED7E}"/>
                </a:ext>
              </a:extLst>
            </p:cNvPr>
            <p:cNvGrpSpPr/>
            <p:nvPr/>
          </p:nvGrpSpPr>
          <p:grpSpPr>
            <a:xfrm>
              <a:off x="7706550" y="2820904"/>
              <a:ext cx="1317287" cy="1182867"/>
              <a:chOff x="5010096" y="3065535"/>
              <a:chExt cx="1317287" cy="1182867"/>
            </a:xfrm>
          </p:grpSpPr>
          <p:sp>
            <p:nvSpPr>
              <p:cNvPr id="28" name="文本框 27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F425B7FA-C040-40D5-B9F8-FDA86FA47300}"/>
                  </a:ext>
                </a:extLst>
              </p:cNvPr>
              <p:cNvSpPr txBox="1"/>
              <p:nvPr/>
            </p:nvSpPr>
            <p:spPr>
              <a:xfrm>
                <a:off x="5010096" y="3309251"/>
                <a:ext cx="82280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3200">
                    <a:solidFill>
                      <a:srgbClr val="FF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P</a:t>
                </a:r>
                <a:r>
                  <a:rPr lang="en-US" altLang="zh-CN" sz="32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=</a:t>
                </a:r>
              </a:p>
            </p:txBody>
          </p:sp>
          <p:sp>
            <p:nvSpPr>
              <p:cNvPr id="33" name="文本框 32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231E454C-99BD-4D9F-8DC9-CE4DB3195403}"/>
                  </a:ext>
                </a:extLst>
              </p:cNvPr>
              <p:cNvSpPr txBox="1"/>
              <p:nvPr/>
            </p:nvSpPr>
            <p:spPr>
              <a:xfrm>
                <a:off x="5801449" y="3663627"/>
                <a:ext cx="500141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3200">
                    <a:solidFill>
                      <a:srgbClr val="FF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S</a:t>
                </a:r>
              </a:p>
            </p:txBody>
          </p:sp>
          <p:sp>
            <p:nvSpPr>
              <p:cNvPr id="34" name="文本框 33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754A8B0E-69A9-4A89-806C-578DD7A8371D}"/>
                  </a:ext>
                </a:extLst>
              </p:cNvPr>
              <p:cNvSpPr txBox="1"/>
              <p:nvPr/>
            </p:nvSpPr>
            <p:spPr>
              <a:xfrm>
                <a:off x="5835253" y="3065535"/>
                <a:ext cx="49213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3200">
                    <a:solidFill>
                      <a:srgbClr val="FF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F</a:t>
                </a:r>
              </a:p>
            </p:txBody>
          </p:sp>
          <p:cxnSp>
            <p:nvCxnSpPr>
              <p:cNvPr id="35" name="直接连接符 34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AA672EA5-68FC-4013-ABFA-6954FADEDC6C}"/>
                  </a:ext>
                </a:extLst>
              </p:cNvPr>
              <p:cNvCxnSpPr/>
              <p:nvPr/>
            </p:nvCxnSpPr>
            <p:spPr>
              <a:xfrm>
                <a:off x="5681418" y="3614956"/>
                <a:ext cx="645965" cy="0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3" name="组合 22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CF924AAC-CE8E-4F40-AE81-F3C3815DC534}"/>
              </a:ext>
            </a:extLst>
          </p:cNvPr>
          <p:cNvGrpSpPr/>
          <p:nvPr/>
        </p:nvGrpSpPr>
        <p:grpSpPr>
          <a:xfrm>
            <a:off x="1980245" y="5011584"/>
            <a:ext cx="4400914" cy="1211357"/>
            <a:chOff x="1837731" y="4378820"/>
            <a:chExt cx="4400914" cy="1211357"/>
          </a:xfrm>
          <a:solidFill>
            <a:schemeClr val="accent4">
              <a:lumMod val="40000"/>
              <a:lumOff val="60000"/>
            </a:schemeClr>
          </a:solidFill>
        </p:grpSpPr>
        <p:grpSp>
          <p:nvGrpSpPr>
            <p:cNvPr id="36" name="组合 35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98148A82-64C5-4E49-8D6C-895B9475DE72}"/>
                </a:ext>
              </a:extLst>
            </p:cNvPr>
            <p:cNvGrpSpPr/>
            <p:nvPr/>
          </p:nvGrpSpPr>
          <p:grpSpPr>
            <a:xfrm>
              <a:off x="1837731" y="4378820"/>
              <a:ext cx="4400914" cy="1211357"/>
              <a:chOff x="7628339" y="3177489"/>
              <a:chExt cx="4400914" cy="1211357"/>
            </a:xfrm>
            <a:grpFill/>
          </p:grpSpPr>
          <p:sp>
            <p:nvSpPr>
              <p:cNvPr id="37" name="文本框 36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0C8DC74C-D944-454E-97B2-CA8201F83A6F}"/>
                  </a:ext>
                </a:extLst>
              </p:cNvPr>
              <p:cNvSpPr txBox="1"/>
              <p:nvPr/>
            </p:nvSpPr>
            <p:spPr>
              <a:xfrm>
                <a:off x="7628339" y="3177489"/>
                <a:ext cx="4400914" cy="1211357"/>
              </a:xfrm>
              <a:prstGeom prst="rect">
                <a:avLst/>
              </a:prstGeom>
              <a:grpFill/>
              <a:ln>
                <a:solidFill>
                  <a:schemeClr val="accent5">
                    <a:lumMod val="40000"/>
                    <a:lumOff val="6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5000"/>
                  </a:lnSpc>
                </a:pPr>
                <a:r>
                  <a:rPr lang="en-US" altLang="zh-CN" sz="20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F        </a:t>
                </a:r>
                <a:r>
                  <a:rPr lang="zh-CN" altLang="en-US" sz="20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压力        牛（顿）（</a:t>
                </a:r>
                <a:r>
                  <a:rPr lang="en-US" altLang="zh-CN" sz="20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N</a:t>
                </a:r>
                <a:r>
                  <a:rPr lang="zh-CN" altLang="en-US" sz="20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）</a:t>
                </a:r>
                <a:endParaRPr lang="en-US" altLang="zh-CN" sz="200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  <a:p>
                <a:pPr>
                  <a:lnSpc>
                    <a:spcPct val="125000"/>
                  </a:lnSpc>
                </a:pPr>
                <a:r>
                  <a:rPr lang="en-US" altLang="zh-CN" sz="20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S        </a:t>
                </a:r>
                <a:r>
                  <a:rPr lang="zh-CN" altLang="en-US" sz="20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受力面积       平方米（㎡）</a:t>
                </a:r>
                <a:endParaRPr lang="en-US" altLang="zh-CN" sz="200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  <a:p>
                <a:pPr>
                  <a:lnSpc>
                    <a:spcPct val="125000"/>
                  </a:lnSpc>
                </a:pPr>
                <a:r>
                  <a:rPr lang="en-US" altLang="zh-CN" sz="20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P        </a:t>
                </a:r>
                <a:r>
                  <a:rPr lang="zh-CN" altLang="en-US" sz="20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压强</a:t>
                </a:r>
                <a:r>
                  <a:rPr lang="en-US" altLang="zh-CN" sz="20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       </a:t>
                </a:r>
                <a:r>
                  <a:rPr lang="zh-CN" altLang="en-US" sz="20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帕（斯卡）（</a:t>
                </a:r>
                <a:r>
                  <a:rPr lang="en-US" altLang="zh-CN" sz="20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Pa</a:t>
                </a:r>
                <a:r>
                  <a:rPr lang="zh-CN" altLang="en-US" sz="20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）</a:t>
                </a:r>
                <a:endParaRPr lang="en-US" altLang="zh-CN" sz="200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cxnSp>
            <p:nvCxnSpPr>
              <p:cNvPr id="38" name="直接连接符 37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506801DF-8CD7-4CE0-A9A5-9E24C0711A34}"/>
                  </a:ext>
                </a:extLst>
              </p:cNvPr>
              <p:cNvCxnSpPr/>
              <p:nvPr/>
            </p:nvCxnSpPr>
            <p:spPr>
              <a:xfrm>
                <a:off x="7989027" y="3788281"/>
                <a:ext cx="426943" cy="0"/>
              </a:xfrm>
              <a:prstGeom prst="line">
                <a:avLst/>
              </a:prstGeom>
              <a:grpFill/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直接连接符 38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7873434C-32DE-450B-91B9-63A3CBB98101}"/>
                  </a:ext>
                </a:extLst>
              </p:cNvPr>
              <p:cNvCxnSpPr/>
              <p:nvPr/>
            </p:nvCxnSpPr>
            <p:spPr>
              <a:xfrm>
                <a:off x="9537594" y="3791639"/>
                <a:ext cx="426943" cy="0"/>
              </a:xfrm>
              <a:prstGeom prst="line">
                <a:avLst/>
              </a:prstGeom>
              <a:grpFill/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直接连接符 39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F31E8487-BF91-47A6-84C4-502C3D627FB4}"/>
                  </a:ext>
                </a:extLst>
              </p:cNvPr>
              <p:cNvCxnSpPr/>
              <p:nvPr/>
            </p:nvCxnSpPr>
            <p:spPr>
              <a:xfrm>
                <a:off x="7989027" y="4172242"/>
                <a:ext cx="426943" cy="0"/>
              </a:xfrm>
              <a:prstGeom prst="line">
                <a:avLst/>
              </a:prstGeom>
              <a:grpFill/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直接连接符 40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EB37625A-81F6-46B8-B66C-C6F0892A47B9}"/>
                  </a:ext>
                </a:extLst>
              </p:cNvPr>
              <p:cNvCxnSpPr/>
              <p:nvPr/>
            </p:nvCxnSpPr>
            <p:spPr>
              <a:xfrm>
                <a:off x="9024202" y="4171385"/>
                <a:ext cx="426943" cy="0"/>
              </a:xfrm>
              <a:prstGeom prst="line">
                <a:avLst/>
              </a:prstGeom>
              <a:grpFill/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2" name="直接连接符 41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BB1B372B-E83B-4769-B094-30A7F539E743}"/>
                </a:ext>
              </a:extLst>
            </p:cNvPr>
            <p:cNvCxnSpPr/>
            <p:nvPr/>
          </p:nvCxnSpPr>
          <p:spPr>
            <a:xfrm>
              <a:off x="2198418" y="4567572"/>
              <a:ext cx="426943" cy="0"/>
            </a:xfrm>
            <a:prstGeom prst="line">
              <a:avLst/>
            </a:prstGeom>
            <a:grpFill/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接连接符 42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07238BC7-8A5C-41EA-886A-1FCF7598AFF0}"/>
                </a:ext>
              </a:extLst>
            </p:cNvPr>
            <p:cNvCxnSpPr/>
            <p:nvPr/>
          </p:nvCxnSpPr>
          <p:spPr>
            <a:xfrm>
              <a:off x="3233594" y="4567572"/>
              <a:ext cx="426943" cy="0"/>
            </a:xfrm>
            <a:prstGeom prst="line">
              <a:avLst/>
            </a:prstGeom>
            <a:grpFill/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2845076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3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AA25377-C399-4B87-B6F6-0D02302DE820}"/>
              </a:ext>
            </a:extLst>
          </p:cNvPr>
          <p:cNvGrpSpPr/>
          <p:nvPr/>
        </p:nvGrpSpPr>
        <p:grpSpPr>
          <a:xfrm>
            <a:off x="0" y="0"/>
            <a:ext cx="12192000" cy="6869083"/>
            <a:chOff x="0" y="0"/>
            <a:chExt cx="12192000" cy="6869083"/>
          </a:xfr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35000">
                <a:schemeClr val="accent6">
                  <a:lumMod val="0"/>
                  <a:lumOff val="100000"/>
                </a:schemeClr>
              </a:gs>
              <a:gs pos="100000">
                <a:schemeClr val="accent6">
                  <a:lumMod val="100000"/>
                </a:schemeClr>
              </a:gs>
            </a:gsLst>
            <a:path path="shape">
              <a:fillToRect l="50000" t="50000" r="50000" b="50000"/>
            </a:path>
          </a:gradFill>
        </p:grpSpPr>
        <p:sp>
          <p:nvSpPr>
            <p:cNvPr id="2" name="矩形 1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DF8AC0D-047C-4F3E-AC57-35A7F3760151}"/>
                </a:ext>
              </a:extLst>
            </p:cNvPr>
            <p:cNvSpPr/>
            <p:nvPr/>
          </p:nvSpPr>
          <p:spPr>
            <a:xfrm>
              <a:off x="0" y="72000"/>
              <a:ext cx="12192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矩形 6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AD1BF38-7DA7-4597-8F90-FC0D3521DDA0}"/>
                </a:ext>
              </a:extLst>
            </p:cNvPr>
            <p:cNvSpPr/>
            <p:nvPr/>
          </p:nvSpPr>
          <p:spPr>
            <a:xfrm>
              <a:off x="0" y="6742800"/>
              <a:ext cx="12192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1ECE4058-4641-4FD4-8872-2C2659B92D8E}"/>
                </a:ext>
              </a:extLst>
            </p:cNvPr>
            <p:cNvSpPr/>
            <p:nvPr/>
          </p:nvSpPr>
          <p:spPr>
            <a:xfrm>
              <a:off x="64800" y="180000"/>
              <a:ext cx="12060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FFCE86AD-26E4-46CE-92F4-8A4F120200B1}"/>
                </a:ext>
              </a:extLst>
            </p:cNvPr>
            <p:cNvSpPr/>
            <p:nvPr/>
          </p:nvSpPr>
          <p:spPr>
            <a:xfrm>
              <a:off x="66000" y="6634800"/>
              <a:ext cx="12060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" name="矩形 2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5EC1BC71-29D9-4549-9CEF-168F7E3C3713}"/>
                </a:ext>
              </a:extLst>
            </p:cNvPr>
            <p:cNvSpPr/>
            <p:nvPr/>
          </p:nvSpPr>
          <p:spPr>
            <a:xfrm>
              <a:off x="72000" y="0"/>
              <a:ext cx="54000" cy="686908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矩形 10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CBDD749B-8556-40CE-A392-5F49EDA15F0E}"/>
                </a:ext>
              </a:extLst>
            </p:cNvPr>
            <p:cNvSpPr/>
            <p:nvPr/>
          </p:nvSpPr>
          <p:spPr>
            <a:xfrm>
              <a:off x="12067200" y="0"/>
              <a:ext cx="54000" cy="686908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A2123EEB-E013-4895-B0A3-5A345A25D825}"/>
                </a:ext>
              </a:extLst>
            </p:cNvPr>
            <p:cNvSpPr/>
            <p:nvPr/>
          </p:nvSpPr>
          <p:spPr>
            <a:xfrm>
              <a:off x="180000" y="64800"/>
              <a:ext cx="54000" cy="673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矩形 14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D689208D-92DB-4A9C-B110-DD1E958A4169}"/>
                </a:ext>
              </a:extLst>
            </p:cNvPr>
            <p:cNvSpPr/>
            <p:nvPr/>
          </p:nvSpPr>
          <p:spPr>
            <a:xfrm>
              <a:off x="11959200" y="64800"/>
              <a:ext cx="54000" cy="673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9" name="文本框 28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EC0ED4EC-F10C-4313-B4FA-7872F03CEE17}"/>
              </a:ext>
            </a:extLst>
          </p:cNvPr>
          <p:cNvSpPr txBox="1"/>
          <p:nvPr/>
        </p:nvSpPr>
        <p:spPr>
          <a:xfrm>
            <a:off x="1620000" y="4635519"/>
            <a:ext cx="9000000" cy="1482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200"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sz="320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32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1Pa</a:t>
            </a:r>
            <a:r>
              <a:rPr lang="zh-CN" altLang="en-US" sz="3200">
                <a:latin typeface="微软雅黑" panose="020B0503020204020204" pitchFamily="34" charset="-122"/>
                <a:ea typeface="微软雅黑" panose="020B0503020204020204" pitchFamily="34" charset="-122"/>
              </a:rPr>
              <a:t>的物理意义：每平方米面积上受到的压力是</a:t>
            </a:r>
            <a:r>
              <a:rPr lang="en-US" altLang="zh-CN" sz="3200">
                <a:latin typeface="微软雅黑" panose="020B0503020204020204" pitchFamily="34" charset="-122"/>
                <a:ea typeface="微软雅黑" panose="020B0503020204020204" pitchFamily="34" charset="-122"/>
              </a:rPr>
              <a:t>1N</a:t>
            </a:r>
            <a:r>
              <a:rPr lang="zh-CN" altLang="en-US" sz="320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32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B4BAC73-45E3-435A-94AD-C2ACBE5B6E18}"/>
              </a:ext>
            </a:extLst>
          </p:cNvPr>
          <p:cNvSpPr txBox="1"/>
          <p:nvPr/>
        </p:nvSpPr>
        <p:spPr>
          <a:xfrm>
            <a:off x="1620000" y="1112400"/>
            <a:ext cx="9000000" cy="743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20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3200">
                <a:latin typeface="微软雅黑" panose="020B0503020204020204" pitchFamily="34" charset="-122"/>
                <a:ea typeface="微软雅黑" panose="020B0503020204020204" pitchFamily="34" charset="-122"/>
              </a:rPr>
              <a:t>、物理意义：</a:t>
            </a:r>
            <a:r>
              <a:rPr lang="zh-CN" altLang="en-US" sz="32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物体单位面积所受的力</a:t>
            </a:r>
            <a:r>
              <a:rPr lang="zh-CN" altLang="en-US" sz="320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32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232A1872-E13D-41F6-9300-562F1DFB2D08}"/>
              </a:ext>
            </a:extLst>
          </p:cNvPr>
          <p:cNvSpPr txBox="1"/>
          <p:nvPr/>
        </p:nvSpPr>
        <p:spPr>
          <a:xfrm>
            <a:off x="288001" y="288000"/>
            <a:ext cx="23175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>
                <a:solidFill>
                  <a:srgbClr val="0070C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三、压强</a:t>
            </a:r>
          </a:p>
        </p:txBody>
      </p:sp>
      <p:grpSp>
        <p:nvGrpSpPr>
          <p:cNvPr id="5" name="组合 4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C44C0F7F-B2C6-4F7F-AE9B-14E4DE945FA3}"/>
              </a:ext>
            </a:extLst>
          </p:cNvPr>
          <p:cNvGrpSpPr/>
          <p:nvPr/>
        </p:nvGrpSpPr>
        <p:grpSpPr>
          <a:xfrm>
            <a:off x="1620000" y="2135295"/>
            <a:ext cx="7886322" cy="2221314"/>
            <a:chOff x="1620000" y="2135295"/>
            <a:chExt cx="7886322" cy="2221314"/>
          </a:xfrm>
        </p:grpSpPr>
        <p:sp>
          <p:nvSpPr>
            <p:cNvPr id="24" name="文本框 23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63E7491B-92F5-44BD-9C9E-CA4F247C11A1}"/>
                </a:ext>
              </a:extLst>
            </p:cNvPr>
            <p:cNvSpPr txBox="1"/>
            <p:nvPr/>
          </p:nvSpPr>
          <p:spPr>
            <a:xfrm>
              <a:off x="1620000" y="2135295"/>
              <a:ext cx="4245019" cy="22213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3200">
                  <a:latin typeface="微软雅黑" panose="020B0503020204020204" pitchFamily="34" charset="-122"/>
                  <a:ea typeface="微软雅黑" panose="020B0503020204020204" pitchFamily="34" charset="-122"/>
                </a:rPr>
                <a:t>4</a:t>
              </a:r>
              <a:r>
                <a:rPr lang="zh-CN" altLang="en-US" sz="3200">
                  <a:latin typeface="微软雅黑" panose="020B0503020204020204" pitchFamily="34" charset="-122"/>
                  <a:ea typeface="微软雅黑" panose="020B0503020204020204" pitchFamily="34" charset="-122"/>
                </a:rPr>
                <a:t>、国际单位：</a:t>
              </a:r>
              <a:r>
                <a:rPr lang="zh-CN" altLang="en-US" sz="32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帕斯卡</a:t>
              </a:r>
              <a:endParaRPr lang="en-US" altLang="zh-CN" sz="32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>
                <a:lnSpc>
                  <a:spcPct val="150000"/>
                </a:lnSpc>
              </a:pPr>
              <a:r>
                <a:rPr lang="zh-CN" altLang="en-US" sz="3200">
                  <a:latin typeface="微软雅黑" panose="020B0503020204020204" pitchFamily="34" charset="-122"/>
                  <a:ea typeface="微软雅黑" panose="020B0503020204020204" pitchFamily="34" charset="-122"/>
                </a:rPr>
                <a:t>            简称：</a:t>
              </a:r>
              <a:r>
                <a:rPr lang="zh-CN" altLang="en-US" sz="32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帕</a:t>
              </a:r>
              <a:endParaRPr lang="en-US" altLang="zh-CN" sz="32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>
                <a:lnSpc>
                  <a:spcPct val="150000"/>
                </a:lnSpc>
              </a:pPr>
              <a:r>
                <a:rPr lang="zh-CN" altLang="en-US" sz="3200">
                  <a:latin typeface="微软雅黑" panose="020B0503020204020204" pitchFamily="34" charset="-122"/>
                  <a:ea typeface="微软雅黑" panose="020B0503020204020204" pitchFamily="34" charset="-122"/>
                </a:rPr>
                <a:t>            符号：</a:t>
              </a:r>
              <a:r>
                <a:rPr lang="en-US" altLang="zh-CN" sz="32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Pa</a:t>
              </a:r>
            </a:p>
          </p:txBody>
        </p:sp>
        <p:sp>
          <p:nvSpPr>
            <p:cNvPr id="44" name="文本框 43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02B10F20-2B4E-40B1-9200-0706D3A1806E}"/>
                </a:ext>
              </a:extLst>
            </p:cNvPr>
            <p:cNvSpPr txBox="1"/>
            <p:nvPr/>
          </p:nvSpPr>
          <p:spPr>
            <a:xfrm>
              <a:off x="6368999" y="2958099"/>
              <a:ext cx="3137323" cy="7439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3200">
                  <a:solidFill>
                    <a:srgbClr val="00B0F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1Pa = 1N/</a:t>
              </a:r>
              <a:r>
                <a:rPr lang="zh-CN" altLang="en-US" sz="3200">
                  <a:solidFill>
                    <a:srgbClr val="00B0F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㎡</a:t>
              </a:r>
              <a:endParaRPr lang="en-US" altLang="zh-CN" sz="320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7456425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AA25377-C399-4B87-B6F6-0D02302DE820}"/>
              </a:ext>
            </a:extLst>
          </p:cNvPr>
          <p:cNvGrpSpPr/>
          <p:nvPr/>
        </p:nvGrpSpPr>
        <p:grpSpPr>
          <a:xfrm>
            <a:off x="0" y="0"/>
            <a:ext cx="12192000" cy="6869083"/>
            <a:chOff x="0" y="0"/>
            <a:chExt cx="12192000" cy="6869083"/>
          </a:xfr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35000">
                <a:schemeClr val="accent6">
                  <a:lumMod val="0"/>
                  <a:lumOff val="100000"/>
                </a:schemeClr>
              </a:gs>
              <a:gs pos="100000">
                <a:schemeClr val="accent6">
                  <a:lumMod val="100000"/>
                </a:schemeClr>
              </a:gs>
            </a:gsLst>
            <a:path path="shape">
              <a:fillToRect l="50000" t="50000" r="50000" b="50000"/>
            </a:path>
          </a:gradFill>
        </p:grpSpPr>
        <p:sp>
          <p:nvSpPr>
            <p:cNvPr id="2" name="矩形 1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DF8AC0D-047C-4F3E-AC57-35A7F3760151}"/>
                </a:ext>
              </a:extLst>
            </p:cNvPr>
            <p:cNvSpPr/>
            <p:nvPr/>
          </p:nvSpPr>
          <p:spPr>
            <a:xfrm>
              <a:off x="0" y="72000"/>
              <a:ext cx="12192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矩形 6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AD1BF38-7DA7-4597-8F90-FC0D3521DDA0}"/>
                </a:ext>
              </a:extLst>
            </p:cNvPr>
            <p:cNvSpPr/>
            <p:nvPr/>
          </p:nvSpPr>
          <p:spPr>
            <a:xfrm>
              <a:off x="0" y="6742800"/>
              <a:ext cx="12192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1ECE4058-4641-4FD4-8872-2C2659B92D8E}"/>
                </a:ext>
              </a:extLst>
            </p:cNvPr>
            <p:cNvSpPr/>
            <p:nvPr/>
          </p:nvSpPr>
          <p:spPr>
            <a:xfrm>
              <a:off x="64800" y="180000"/>
              <a:ext cx="12060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FFCE86AD-26E4-46CE-92F4-8A4F120200B1}"/>
                </a:ext>
              </a:extLst>
            </p:cNvPr>
            <p:cNvSpPr/>
            <p:nvPr/>
          </p:nvSpPr>
          <p:spPr>
            <a:xfrm>
              <a:off x="66000" y="6634800"/>
              <a:ext cx="12060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" name="矩形 2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5EC1BC71-29D9-4549-9CEF-168F7E3C3713}"/>
                </a:ext>
              </a:extLst>
            </p:cNvPr>
            <p:cNvSpPr/>
            <p:nvPr/>
          </p:nvSpPr>
          <p:spPr>
            <a:xfrm>
              <a:off x="72000" y="0"/>
              <a:ext cx="54000" cy="686908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矩形 10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CBDD749B-8556-40CE-A392-5F49EDA15F0E}"/>
                </a:ext>
              </a:extLst>
            </p:cNvPr>
            <p:cNvSpPr/>
            <p:nvPr/>
          </p:nvSpPr>
          <p:spPr>
            <a:xfrm>
              <a:off x="12067200" y="0"/>
              <a:ext cx="54000" cy="686908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A2123EEB-E013-4895-B0A3-5A345A25D825}"/>
                </a:ext>
              </a:extLst>
            </p:cNvPr>
            <p:cNvSpPr/>
            <p:nvPr/>
          </p:nvSpPr>
          <p:spPr>
            <a:xfrm>
              <a:off x="180000" y="64800"/>
              <a:ext cx="54000" cy="673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矩形 14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D689208D-92DB-4A9C-B110-DD1E958A4169}"/>
                </a:ext>
              </a:extLst>
            </p:cNvPr>
            <p:cNvSpPr/>
            <p:nvPr/>
          </p:nvSpPr>
          <p:spPr>
            <a:xfrm>
              <a:off x="11959200" y="64800"/>
              <a:ext cx="54000" cy="673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4" name="文本框 23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63E7491B-92F5-44BD-9C9E-CA4F247C11A1}"/>
              </a:ext>
            </a:extLst>
          </p:cNvPr>
          <p:cNvSpPr txBox="1"/>
          <p:nvPr/>
        </p:nvSpPr>
        <p:spPr>
          <a:xfrm>
            <a:off x="1620000" y="3204000"/>
            <a:ext cx="9000000" cy="1482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20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320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32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</a:t>
            </a:r>
            <a:r>
              <a:rPr lang="zh-CN" altLang="en-US" sz="3200">
                <a:latin typeface="微软雅黑" panose="020B0503020204020204" pitchFamily="34" charset="-122"/>
                <a:ea typeface="微软雅黑" panose="020B0503020204020204" pitchFamily="34" charset="-122"/>
              </a:rPr>
              <a:t>是受力面积而不是物体的表面积（</a:t>
            </a:r>
            <a:r>
              <a:rPr lang="zh-CN" altLang="en-US" sz="320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指施加压力的物体与受到压力的物体的实际接触面积</a:t>
            </a:r>
            <a:r>
              <a:rPr lang="zh-CN" altLang="en-US" sz="320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en-US" altLang="zh-CN" sz="32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EC0ED4EC-F10C-4313-B4FA-7872F03CEE17}"/>
              </a:ext>
            </a:extLst>
          </p:cNvPr>
          <p:cNvSpPr txBox="1"/>
          <p:nvPr/>
        </p:nvSpPr>
        <p:spPr>
          <a:xfrm>
            <a:off x="1620000" y="4752000"/>
            <a:ext cx="9000000" cy="1482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20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320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zh-CN" altLang="en-US" sz="32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单位必须要统一</a:t>
            </a:r>
            <a:r>
              <a:rPr lang="zh-CN" altLang="en-US" sz="3200">
                <a:latin typeface="微软雅黑" panose="020B0503020204020204" pitchFamily="34" charset="-122"/>
                <a:ea typeface="微软雅黑" panose="020B0503020204020204" pitchFamily="34" charset="-122"/>
              </a:rPr>
              <a:t>（即力的单位必须取</a:t>
            </a:r>
            <a:r>
              <a:rPr lang="en-US" altLang="zh-CN" sz="3200">
                <a:latin typeface="微软雅黑" panose="020B0503020204020204" pitchFamily="34" charset="-122"/>
                <a:ea typeface="微软雅黑" panose="020B0503020204020204" pitchFamily="34" charset="-122"/>
              </a:rPr>
              <a:t>N</a:t>
            </a:r>
            <a:r>
              <a:rPr lang="zh-CN" altLang="en-US" sz="3200">
                <a:latin typeface="微软雅黑" panose="020B0503020204020204" pitchFamily="34" charset="-122"/>
                <a:ea typeface="微软雅黑" panose="020B0503020204020204" pitchFamily="34" charset="-122"/>
              </a:rPr>
              <a:t>，受力面积的单位必须取㎡）</a:t>
            </a:r>
            <a:endParaRPr lang="en-US" altLang="zh-CN" sz="32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B4BAC73-45E3-435A-94AD-C2ACBE5B6E18}"/>
              </a:ext>
            </a:extLst>
          </p:cNvPr>
          <p:cNvSpPr txBox="1"/>
          <p:nvPr/>
        </p:nvSpPr>
        <p:spPr>
          <a:xfrm>
            <a:off x="1620000" y="1809494"/>
            <a:ext cx="9000000" cy="148265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20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320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32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</a:t>
            </a:r>
            <a:r>
              <a:rPr lang="zh-CN" altLang="en-US" sz="3200">
                <a:latin typeface="微软雅黑" panose="020B0503020204020204" pitchFamily="34" charset="-122"/>
                <a:ea typeface="微软雅黑" panose="020B0503020204020204" pitchFamily="34" charset="-122"/>
              </a:rPr>
              <a:t>是压力而不是重力，水平支持面静止时，</a:t>
            </a:r>
            <a:r>
              <a:rPr lang="en-US" altLang="zh-CN" sz="3200">
                <a:latin typeface="微软雅黑" panose="020B0503020204020204" pitchFamily="34" charset="-122"/>
                <a:ea typeface="微软雅黑" panose="020B0503020204020204" pitchFamily="34" charset="-122"/>
              </a:rPr>
              <a:t>F=G</a:t>
            </a: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232A1872-E13D-41F6-9300-562F1DFB2D08}"/>
              </a:ext>
            </a:extLst>
          </p:cNvPr>
          <p:cNvSpPr txBox="1"/>
          <p:nvPr/>
        </p:nvSpPr>
        <p:spPr>
          <a:xfrm>
            <a:off x="288001" y="288000"/>
            <a:ext cx="23175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>
                <a:solidFill>
                  <a:srgbClr val="0070C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三、压强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0A20CF13-F2DC-48AB-9E9C-B0D42EB28AC5}"/>
              </a:ext>
            </a:extLst>
          </p:cNvPr>
          <p:cNvSpPr txBox="1"/>
          <p:nvPr/>
        </p:nvSpPr>
        <p:spPr>
          <a:xfrm>
            <a:off x="1620000" y="1112400"/>
            <a:ext cx="1206100" cy="553998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zh-CN" altLang="en-US" sz="3000">
                <a:latin typeface="微软雅黑" panose="020B0503020204020204" pitchFamily="34" charset="-122"/>
                <a:ea typeface="微软雅黑" panose="020B0503020204020204" pitchFamily="34" charset="-122"/>
              </a:rPr>
              <a:t>注 意</a:t>
            </a:r>
          </a:p>
        </p:txBody>
      </p:sp>
    </p:spTree>
    <p:extLst>
      <p:ext uri="{BB962C8B-B14F-4D97-AF65-F5344CB8AC3E}">
        <p14:creationId xmlns:p14="http://schemas.microsoft.com/office/powerpoint/2010/main" val="138560340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9" grpId="0"/>
      <p:bldP spid="30" grpId="0" animBg="1"/>
      <p:bldP spid="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AA25377-C399-4B87-B6F6-0D02302DE820}"/>
              </a:ext>
            </a:extLst>
          </p:cNvPr>
          <p:cNvGrpSpPr/>
          <p:nvPr/>
        </p:nvGrpSpPr>
        <p:grpSpPr>
          <a:xfrm>
            <a:off x="0" y="0"/>
            <a:ext cx="12192000" cy="6869083"/>
            <a:chOff x="0" y="0"/>
            <a:chExt cx="12192000" cy="6869083"/>
          </a:xfr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35000">
                <a:schemeClr val="accent6">
                  <a:lumMod val="0"/>
                  <a:lumOff val="100000"/>
                </a:schemeClr>
              </a:gs>
              <a:gs pos="100000">
                <a:schemeClr val="accent6">
                  <a:lumMod val="100000"/>
                </a:schemeClr>
              </a:gs>
            </a:gsLst>
            <a:path path="shape">
              <a:fillToRect l="50000" t="50000" r="50000" b="50000"/>
            </a:path>
          </a:gradFill>
        </p:grpSpPr>
        <p:sp>
          <p:nvSpPr>
            <p:cNvPr id="2" name="矩形 1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DF8AC0D-047C-4F3E-AC57-35A7F3760151}"/>
                </a:ext>
              </a:extLst>
            </p:cNvPr>
            <p:cNvSpPr/>
            <p:nvPr/>
          </p:nvSpPr>
          <p:spPr>
            <a:xfrm>
              <a:off x="0" y="72000"/>
              <a:ext cx="12192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矩形 6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AD1BF38-7DA7-4597-8F90-FC0D3521DDA0}"/>
                </a:ext>
              </a:extLst>
            </p:cNvPr>
            <p:cNvSpPr/>
            <p:nvPr/>
          </p:nvSpPr>
          <p:spPr>
            <a:xfrm>
              <a:off x="0" y="6742800"/>
              <a:ext cx="12192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1ECE4058-4641-4FD4-8872-2C2659B92D8E}"/>
                </a:ext>
              </a:extLst>
            </p:cNvPr>
            <p:cNvSpPr/>
            <p:nvPr/>
          </p:nvSpPr>
          <p:spPr>
            <a:xfrm>
              <a:off x="64800" y="180000"/>
              <a:ext cx="12060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FFCE86AD-26E4-46CE-92F4-8A4F120200B1}"/>
                </a:ext>
              </a:extLst>
            </p:cNvPr>
            <p:cNvSpPr/>
            <p:nvPr/>
          </p:nvSpPr>
          <p:spPr>
            <a:xfrm>
              <a:off x="66000" y="6634800"/>
              <a:ext cx="12060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" name="矩形 2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5EC1BC71-29D9-4549-9CEF-168F7E3C3713}"/>
                </a:ext>
              </a:extLst>
            </p:cNvPr>
            <p:cNvSpPr/>
            <p:nvPr/>
          </p:nvSpPr>
          <p:spPr>
            <a:xfrm>
              <a:off x="72000" y="0"/>
              <a:ext cx="54000" cy="686908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矩形 10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CBDD749B-8556-40CE-A392-5F49EDA15F0E}"/>
                </a:ext>
              </a:extLst>
            </p:cNvPr>
            <p:cNvSpPr/>
            <p:nvPr/>
          </p:nvSpPr>
          <p:spPr>
            <a:xfrm>
              <a:off x="12067200" y="0"/>
              <a:ext cx="54000" cy="686908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A2123EEB-E013-4895-B0A3-5A345A25D825}"/>
                </a:ext>
              </a:extLst>
            </p:cNvPr>
            <p:cNvSpPr/>
            <p:nvPr/>
          </p:nvSpPr>
          <p:spPr>
            <a:xfrm>
              <a:off x="180000" y="64800"/>
              <a:ext cx="54000" cy="673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矩形 14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D689208D-92DB-4A9C-B110-DD1E958A4169}"/>
                </a:ext>
              </a:extLst>
            </p:cNvPr>
            <p:cNvSpPr/>
            <p:nvPr/>
          </p:nvSpPr>
          <p:spPr>
            <a:xfrm>
              <a:off x="11959200" y="64800"/>
              <a:ext cx="54000" cy="673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0" name="文本框 19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46EDCB8C-68CF-41EC-B0F7-29E209F71975}"/>
              </a:ext>
            </a:extLst>
          </p:cNvPr>
          <p:cNvSpPr txBox="1"/>
          <p:nvPr/>
        </p:nvSpPr>
        <p:spPr>
          <a:xfrm>
            <a:off x="288000" y="288000"/>
            <a:ext cx="1793668" cy="55399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CN" altLang="en-US" sz="3000">
                <a:latin typeface="华文行楷" panose="02010800040101010101" pitchFamily="2" charset="-122"/>
                <a:ea typeface="华文行楷" panose="02010800040101010101" pitchFamily="2" charset="-122"/>
              </a:rPr>
              <a:t>学习目标</a:t>
            </a:r>
            <a:endParaRPr lang="zh-CN" altLang="en-US" sz="3000">
              <a:solidFill>
                <a:schemeClr val="tx1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67928AF9-CE77-4803-9C77-95C86422F298}"/>
              </a:ext>
            </a:extLst>
          </p:cNvPr>
          <p:cNvSpPr txBox="1"/>
          <p:nvPr/>
        </p:nvSpPr>
        <p:spPr>
          <a:xfrm>
            <a:off x="1620000" y="1112400"/>
            <a:ext cx="9000000" cy="1482650"/>
          </a:xfrm>
          <a:prstGeom prst="rect">
            <a:avLst/>
          </a:prstGeom>
          <a:noFill/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20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3200">
                <a:latin typeface="微软雅黑" panose="020B0503020204020204" pitchFamily="34" charset="-122"/>
                <a:ea typeface="微软雅黑" panose="020B0503020204020204" pitchFamily="34" charset="-122"/>
              </a:rPr>
              <a:t>、理解压力的概念；知道压力与重力的区别；会画压力的示意图。</a:t>
            </a: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CA3ACC44-F54E-47CE-9B90-81826B102766}"/>
              </a:ext>
            </a:extLst>
          </p:cNvPr>
          <p:cNvSpPr txBox="1"/>
          <p:nvPr/>
        </p:nvSpPr>
        <p:spPr>
          <a:xfrm>
            <a:off x="1620000" y="3636000"/>
            <a:ext cx="9000000" cy="1482650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20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3200">
                <a:latin typeface="微软雅黑" panose="020B0503020204020204" pitchFamily="34" charset="-122"/>
                <a:ea typeface="微软雅黑" panose="020B0503020204020204" pitchFamily="34" charset="-122"/>
              </a:rPr>
              <a:t>、理解压强的概念、公式、单位；</a:t>
            </a:r>
            <a:endParaRPr lang="en-US" altLang="zh-CN" sz="32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3200">
                <a:latin typeface="微软雅黑" panose="020B0503020204020204" pitchFamily="34" charset="-122"/>
                <a:ea typeface="微软雅黑" panose="020B0503020204020204" pitchFamily="34" charset="-122"/>
              </a:rPr>
              <a:t>能用压强公式进行简单地计算；</a:t>
            </a:r>
            <a:endParaRPr lang="en-US" altLang="zh-CN" sz="32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924C68DB-28B0-4B58-8CC7-3CE27F186BAF}"/>
              </a:ext>
            </a:extLst>
          </p:cNvPr>
          <p:cNvSpPr txBox="1"/>
          <p:nvPr/>
        </p:nvSpPr>
        <p:spPr>
          <a:xfrm>
            <a:off x="1650600" y="5400000"/>
            <a:ext cx="9000000" cy="5847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320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3200">
                <a:latin typeface="微软雅黑" panose="020B0503020204020204" pitchFamily="34" charset="-122"/>
                <a:ea typeface="微软雅黑" panose="020B0503020204020204" pitchFamily="34" charset="-122"/>
              </a:rPr>
              <a:t>、知道减小或增大压强的方法</a:t>
            </a:r>
            <a:endParaRPr lang="en-US" altLang="zh-CN" sz="32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9FA17A6A-9F58-440E-9507-90F41874B53B}"/>
              </a:ext>
            </a:extLst>
          </p:cNvPr>
          <p:cNvSpPr txBox="1"/>
          <p:nvPr/>
        </p:nvSpPr>
        <p:spPr>
          <a:xfrm>
            <a:off x="1620000" y="2808000"/>
            <a:ext cx="9000000" cy="584775"/>
          </a:xfrm>
          <a:prstGeom prst="rect">
            <a:avLst/>
          </a:prstGeom>
          <a:noFill/>
          <a:ln>
            <a:solidFill>
              <a:srgbClr val="FF66CC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320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3200">
                <a:latin typeface="微软雅黑" panose="020B0503020204020204" pitchFamily="34" charset="-122"/>
                <a:ea typeface="微软雅黑" panose="020B0503020204020204" pitchFamily="34" charset="-122"/>
              </a:rPr>
              <a:t>、知道影响压力作用效果的因素；</a:t>
            </a:r>
            <a:endParaRPr lang="en-US" altLang="zh-CN" sz="32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0465759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1" grpId="0" animBg="1"/>
      <p:bldP spid="22" grpId="0" animBg="1"/>
      <p:bldP spid="1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AA25377-C399-4B87-B6F6-0D02302DE820}"/>
              </a:ext>
            </a:extLst>
          </p:cNvPr>
          <p:cNvGrpSpPr/>
          <p:nvPr/>
        </p:nvGrpSpPr>
        <p:grpSpPr>
          <a:xfrm>
            <a:off x="0" y="0"/>
            <a:ext cx="12192000" cy="6869083"/>
            <a:chOff x="0" y="0"/>
            <a:chExt cx="12192000" cy="6869083"/>
          </a:xfr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35000">
                <a:schemeClr val="accent6">
                  <a:lumMod val="0"/>
                  <a:lumOff val="100000"/>
                </a:schemeClr>
              </a:gs>
              <a:gs pos="100000">
                <a:schemeClr val="accent6">
                  <a:lumMod val="100000"/>
                </a:schemeClr>
              </a:gs>
            </a:gsLst>
            <a:path path="shape">
              <a:fillToRect l="50000" t="50000" r="50000" b="50000"/>
            </a:path>
          </a:gradFill>
        </p:grpSpPr>
        <p:sp>
          <p:nvSpPr>
            <p:cNvPr id="2" name="矩形 1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DF8AC0D-047C-4F3E-AC57-35A7F3760151}"/>
                </a:ext>
              </a:extLst>
            </p:cNvPr>
            <p:cNvSpPr/>
            <p:nvPr/>
          </p:nvSpPr>
          <p:spPr>
            <a:xfrm>
              <a:off x="0" y="72000"/>
              <a:ext cx="12192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矩形 6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AD1BF38-7DA7-4597-8F90-FC0D3521DDA0}"/>
                </a:ext>
              </a:extLst>
            </p:cNvPr>
            <p:cNvSpPr/>
            <p:nvPr/>
          </p:nvSpPr>
          <p:spPr>
            <a:xfrm>
              <a:off x="0" y="6742800"/>
              <a:ext cx="12192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1ECE4058-4641-4FD4-8872-2C2659B92D8E}"/>
                </a:ext>
              </a:extLst>
            </p:cNvPr>
            <p:cNvSpPr/>
            <p:nvPr/>
          </p:nvSpPr>
          <p:spPr>
            <a:xfrm>
              <a:off x="64800" y="180000"/>
              <a:ext cx="12060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FFCE86AD-26E4-46CE-92F4-8A4F120200B1}"/>
                </a:ext>
              </a:extLst>
            </p:cNvPr>
            <p:cNvSpPr/>
            <p:nvPr/>
          </p:nvSpPr>
          <p:spPr>
            <a:xfrm>
              <a:off x="66000" y="6634800"/>
              <a:ext cx="12060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" name="矩形 2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5EC1BC71-29D9-4549-9CEF-168F7E3C3713}"/>
                </a:ext>
              </a:extLst>
            </p:cNvPr>
            <p:cNvSpPr/>
            <p:nvPr/>
          </p:nvSpPr>
          <p:spPr>
            <a:xfrm>
              <a:off x="72000" y="0"/>
              <a:ext cx="54000" cy="686908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矩形 10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CBDD749B-8556-40CE-A392-5F49EDA15F0E}"/>
                </a:ext>
              </a:extLst>
            </p:cNvPr>
            <p:cNvSpPr/>
            <p:nvPr/>
          </p:nvSpPr>
          <p:spPr>
            <a:xfrm>
              <a:off x="12067200" y="0"/>
              <a:ext cx="54000" cy="686908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A2123EEB-E013-4895-B0A3-5A345A25D825}"/>
                </a:ext>
              </a:extLst>
            </p:cNvPr>
            <p:cNvSpPr/>
            <p:nvPr/>
          </p:nvSpPr>
          <p:spPr>
            <a:xfrm>
              <a:off x="180000" y="64800"/>
              <a:ext cx="54000" cy="673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矩形 14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D689208D-92DB-4A9C-B110-DD1E958A4169}"/>
                </a:ext>
              </a:extLst>
            </p:cNvPr>
            <p:cNvSpPr/>
            <p:nvPr/>
          </p:nvSpPr>
          <p:spPr>
            <a:xfrm>
              <a:off x="11959200" y="64800"/>
              <a:ext cx="54000" cy="673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9" name="文本框 28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EC0ED4EC-F10C-4313-B4FA-7872F03CEE17}"/>
              </a:ext>
            </a:extLst>
          </p:cNvPr>
          <p:cNvSpPr txBox="1"/>
          <p:nvPr/>
        </p:nvSpPr>
        <p:spPr>
          <a:xfrm>
            <a:off x="1620000" y="5665490"/>
            <a:ext cx="9000000" cy="743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答：书对桌面的压强为</a:t>
            </a:r>
            <a:r>
              <a:rPr lang="en-US" altLang="zh-CN" sz="32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60Pa</a:t>
            </a:r>
            <a:r>
              <a:rPr lang="zh-CN" altLang="en-US" sz="32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320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B4BAC73-45E3-435A-94AD-C2ACBE5B6E18}"/>
              </a:ext>
            </a:extLst>
          </p:cNvPr>
          <p:cNvSpPr txBox="1"/>
          <p:nvPr/>
        </p:nvSpPr>
        <p:spPr>
          <a:xfrm>
            <a:off x="1620000" y="1692000"/>
            <a:ext cx="9000000" cy="1482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>
                <a:latin typeface="微软雅黑" panose="020B0503020204020204" pitchFamily="34" charset="-122"/>
                <a:ea typeface="微软雅黑" panose="020B0503020204020204" pitchFamily="34" charset="-122"/>
              </a:rPr>
              <a:t>水平桌面上放一本书，书所受的重力为</a:t>
            </a:r>
            <a:r>
              <a:rPr lang="en-US" altLang="zh-CN" sz="3200">
                <a:latin typeface="微软雅黑" panose="020B0503020204020204" pitchFamily="34" charset="-122"/>
                <a:ea typeface="微软雅黑" panose="020B0503020204020204" pitchFamily="34" charset="-122"/>
              </a:rPr>
              <a:t>3N</a:t>
            </a:r>
            <a:r>
              <a:rPr lang="zh-CN" altLang="en-US" sz="3200">
                <a:latin typeface="微软雅黑" panose="020B0503020204020204" pitchFamily="34" charset="-122"/>
                <a:ea typeface="微软雅黑" panose="020B0503020204020204" pitchFamily="34" charset="-122"/>
              </a:rPr>
              <a:t>，与桌面的接触面积为</a:t>
            </a:r>
            <a:r>
              <a:rPr lang="en-US" altLang="zh-CN" sz="3200">
                <a:latin typeface="微软雅黑" panose="020B0503020204020204" pitchFamily="34" charset="-122"/>
                <a:ea typeface="微软雅黑" panose="020B0503020204020204" pitchFamily="34" charset="-122"/>
              </a:rPr>
              <a:t>5 X 10</a:t>
            </a:r>
            <a:r>
              <a:rPr lang="en-US" altLang="zh-CN" sz="3200" baseline="30000">
                <a:latin typeface="微软雅黑" panose="020B0503020204020204" pitchFamily="34" charset="-122"/>
                <a:ea typeface="微软雅黑" panose="020B0503020204020204" pitchFamily="34" charset="-122"/>
              </a:rPr>
              <a:t>-2</a:t>
            </a:r>
            <a:r>
              <a:rPr lang="zh-CN" altLang="en-US" sz="3200">
                <a:latin typeface="微软雅黑" panose="020B0503020204020204" pitchFamily="34" charset="-122"/>
                <a:ea typeface="微软雅黑" panose="020B0503020204020204" pitchFamily="34" charset="-122"/>
              </a:rPr>
              <a:t>㎡，计算书对桌面的压强。</a:t>
            </a:r>
            <a:endParaRPr lang="en-US" altLang="zh-CN" sz="32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232A1872-E13D-41F6-9300-562F1DFB2D08}"/>
              </a:ext>
            </a:extLst>
          </p:cNvPr>
          <p:cNvSpPr txBox="1"/>
          <p:nvPr/>
        </p:nvSpPr>
        <p:spPr>
          <a:xfrm>
            <a:off x="288001" y="288000"/>
            <a:ext cx="23175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>
                <a:solidFill>
                  <a:srgbClr val="0070C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三、压强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0A20CF13-F2DC-48AB-9E9C-B0D42EB28AC5}"/>
              </a:ext>
            </a:extLst>
          </p:cNvPr>
          <p:cNvSpPr txBox="1"/>
          <p:nvPr/>
        </p:nvSpPr>
        <p:spPr>
          <a:xfrm>
            <a:off x="1620000" y="1112400"/>
            <a:ext cx="1206100" cy="55399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CN" altLang="en-US" sz="3000">
                <a:latin typeface="微软雅黑" panose="020B0503020204020204" pitchFamily="34" charset="-122"/>
                <a:ea typeface="微软雅黑" panose="020B0503020204020204" pitchFamily="34" charset="-122"/>
              </a:rPr>
              <a:t>例 题</a:t>
            </a:r>
          </a:p>
        </p:txBody>
      </p:sp>
      <p:grpSp>
        <p:nvGrpSpPr>
          <p:cNvPr id="14" name="组合 13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D2CFB22A-ADA5-45F2-9EFB-6A6B88933915}"/>
              </a:ext>
            </a:extLst>
          </p:cNvPr>
          <p:cNvGrpSpPr/>
          <p:nvPr/>
        </p:nvGrpSpPr>
        <p:grpSpPr>
          <a:xfrm>
            <a:off x="1620000" y="3204000"/>
            <a:ext cx="9000000" cy="2490692"/>
            <a:chOff x="1757652" y="3113647"/>
            <a:chExt cx="9000000" cy="2490692"/>
          </a:xfrm>
        </p:grpSpPr>
        <p:sp>
          <p:nvSpPr>
            <p:cNvPr id="24" name="文本框 23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63E7491B-92F5-44BD-9C9E-CA4F247C11A1}"/>
                </a:ext>
              </a:extLst>
            </p:cNvPr>
            <p:cNvSpPr txBox="1"/>
            <p:nvPr/>
          </p:nvSpPr>
          <p:spPr>
            <a:xfrm>
              <a:off x="1757652" y="3113647"/>
              <a:ext cx="9000000" cy="22213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32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解：已知：</a:t>
              </a:r>
              <a:r>
                <a:rPr lang="en-US" altLang="zh-CN" sz="32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F = G = 3N        </a:t>
              </a:r>
            </a:p>
            <a:p>
              <a:pPr>
                <a:lnSpc>
                  <a:spcPct val="150000"/>
                </a:lnSpc>
              </a:pPr>
              <a:r>
                <a:rPr lang="en-US" altLang="zh-CN" sz="32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zh-CN" altLang="en-US" sz="32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               </a:t>
              </a:r>
              <a:r>
                <a:rPr lang="en-US" altLang="zh-CN" sz="32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S = 5 X 10</a:t>
              </a:r>
              <a:r>
                <a:rPr lang="en-US" altLang="zh-CN" sz="3200" baseline="300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-2</a:t>
              </a:r>
              <a:r>
                <a:rPr lang="zh-CN" altLang="en-US" sz="32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㎡</a:t>
              </a:r>
              <a:endParaRPr lang="en-US" altLang="zh-CN" sz="32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>
                <a:lnSpc>
                  <a:spcPct val="150000"/>
                </a:lnSpc>
              </a:pPr>
              <a:r>
                <a:rPr lang="zh-CN" altLang="en-US" sz="32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      所以：            </a:t>
              </a:r>
              <a:r>
                <a:rPr lang="en-US" altLang="zh-CN" sz="32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=                   = 60Pa</a:t>
              </a:r>
            </a:p>
          </p:txBody>
        </p:sp>
        <p:grpSp>
          <p:nvGrpSpPr>
            <p:cNvPr id="18" name="组合 17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F53C7E97-9F3E-4FEE-B53E-4471F8055BC8}"/>
                </a:ext>
              </a:extLst>
            </p:cNvPr>
            <p:cNvGrpSpPr/>
            <p:nvPr/>
          </p:nvGrpSpPr>
          <p:grpSpPr>
            <a:xfrm>
              <a:off x="3743266" y="4430796"/>
              <a:ext cx="1496889" cy="1169550"/>
              <a:chOff x="5137278" y="2944545"/>
              <a:chExt cx="1496889" cy="1169550"/>
            </a:xfrm>
          </p:grpSpPr>
          <p:sp>
            <p:nvSpPr>
              <p:cNvPr id="19" name="文本框 18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52DF982F-550C-42C6-A0A1-A65069D4F127}"/>
                  </a:ext>
                </a:extLst>
              </p:cNvPr>
              <p:cNvSpPr txBox="1"/>
              <p:nvPr/>
            </p:nvSpPr>
            <p:spPr>
              <a:xfrm>
                <a:off x="5137278" y="3245029"/>
                <a:ext cx="82280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3200">
                    <a:solidFill>
                      <a:srgbClr val="FF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P=</a:t>
                </a:r>
              </a:p>
            </p:txBody>
          </p:sp>
          <p:sp>
            <p:nvSpPr>
              <p:cNvPr id="20" name="文本框 19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40CC18E6-A475-4155-9835-E1C8EEC629D3}"/>
                  </a:ext>
                </a:extLst>
              </p:cNvPr>
              <p:cNvSpPr txBox="1"/>
              <p:nvPr/>
            </p:nvSpPr>
            <p:spPr>
              <a:xfrm>
                <a:off x="6097734" y="3529320"/>
                <a:ext cx="500141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3200">
                    <a:solidFill>
                      <a:srgbClr val="FF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S</a:t>
                </a:r>
              </a:p>
            </p:txBody>
          </p:sp>
          <p:sp>
            <p:nvSpPr>
              <p:cNvPr id="21" name="文本框 20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94AFE96D-0D16-4CED-B1D8-36860D29978A}"/>
                  </a:ext>
                </a:extLst>
              </p:cNvPr>
              <p:cNvSpPr txBox="1"/>
              <p:nvPr/>
            </p:nvSpPr>
            <p:spPr>
              <a:xfrm>
                <a:off x="6081770" y="2944545"/>
                <a:ext cx="49213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3200">
                    <a:solidFill>
                      <a:srgbClr val="FF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F</a:t>
                </a:r>
              </a:p>
            </p:txBody>
          </p:sp>
          <p:cxnSp>
            <p:nvCxnSpPr>
              <p:cNvPr id="22" name="直接连接符 21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E6126CED-C574-47A9-A285-3FE4B0EC5D5A}"/>
                  </a:ext>
                </a:extLst>
              </p:cNvPr>
              <p:cNvCxnSpPr/>
              <p:nvPr/>
            </p:nvCxnSpPr>
            <p:spPr>
              <a:xfrm>
                <a:off x="5988202" y="3537416"/>
                <a:ext cx="645965" cy="0"/>
              </a:xfrm>
              <a:prstGeom prst="line">
                <a:avLst/>
              </a:prstGeom>
              <a:ln w="317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文本框 22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10E558F9-BDE9-46B4-AF11-EF34F7E75B0B}"/>
                </a:ext>
              </a:extLst>
            </p:cNvPr>
            <p:cNvSpPr txBox="1"/>
            <p:nvPr/>
          </p:nvSpPr>
          <p:spPr>
            <a:xfrm>
              <a:off x="6441703" y="4464000"/>
              <a:ext cx="81100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2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3N</a:t>
              </a:r>
            </a:p>
          </p:txBody>
        </p:sp>
        <p:sp>
          <p:nvSpPr>
            <p:cNvPr id="25" name="文本框 24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F8ECF307-92AC-48F5-A91C-D8D46812FC22}"/>
                </a:ext>
              </a:extLst>
            </p:cNvPr>
            <p:cNvSpPr txBox="1"/>
            <p:nvPr/>
          </p:nvSpPr>
          <p:spPr>
            <a:xfrm>
              <a:off x="5905270" y="5019564"/>
              <a:ext cx="214575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2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5 X 10</a:t>
              </a:r>
              <a:r>
                <a:rPr lang="en-US" altLang="zh-CN" sz="3200" baseline="300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-2</a:t>
              </a:r>
              <a:r>
                <a:rPr lang="zh-CN" altLang="en-US" sz="32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㎡</a:t>
              </a:r>
              <a:endParaRPr lang="en-US" altLang="zh-CN" sz="32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cxnSp>
          <p:nvCxnSpPr>
            <p:cNvPr id="26" name="直接连接符 25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BDE40E6B-6E67-4832-A9A7-CE2CAD1F01BE}"/>
                </a:ext>
              </a:extLst>
            </p:cNvPr>
            <p:cNvCxnSpPr/>
            <p:nvPr/>
          </p:nvCxnSpPr>
          <p:spPr>
            <a:xfrm>
              <a:off x="5876335" y="5040000"/>
              <a:ext cx="1968534" cy="0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7147339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1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AA25377-C399-4B87-B6F6-0D02302DE820}"/>
              </a:ext>
            </a:extLst>
          </p:cNvPr>
          <p:cNvGrpSpPr/>
          <p:nvPr/>
        </p:nvGrpSpPr>
        <p:grpSpPr>
          <a:xfrm>
            <a:off x="0" y="0"/>
            <a:ext cx="12192000" cy="6869083"/>
            <a:chOff x="0" y="0"/>
            <a:chExt cx="12192000" cy="6869083"/>
          </a:xfr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35000">
                <a:schemeClr val="accent6">
                  <a:lumMod val="0"/>
                  <a:lumOff val="100000"/>
                </a:schemeClr>
              </a:gs>
              <a:gs pos="100000">
                <a:schemeClr val="accent6">
                  <a:lumMod val="100000"/>
                </a:schemeClr>
              </a:gs>
            </a:gsLst>
            <a:path path="shape">
              <a:fillToRect l="50000" t="50000" r="50000" b="50000"/>
            </a:path>
          </a:gradFill>
        </p:grpSpPr>
        <p:sp>
          <p:nvSpPr>
            <p:cNvPr id="2" name="矩形 1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DF8AC0D-047C-4F3E-AC57-35A7F3760151}"/>
                </a:ext>
              </a:extLst>
            </p:cNvPr>
            <p:cNvSpPr/>
            <p:nvPr/>
          </p:nvSpPr>
          <p:spPr>
            <a:xfrm>
              <a:off x="0" y="72000"/>
              <a:ext cx="12192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矩形 6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AD1BF38-7DA7-4597-8F90-FC0D3521DDA0}"/>
                </a:ext>
              </a:extLst>
            </p:cNvPr>
            <p:cNvSpPr/>
            <p:nvPr/>
          </p:nvSpPr>
          <p:spPr>
            <a:xfrm>
              <a:off x="0" y="6742800"/>
              <a:ext cx="12192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1ECE4058-4641-4FD4-8872-2C2659B92D8E}"/>
                </a:ext>
              </a:extLst>
            </p:cNvPr>
            <p:cNvSpPr/>
            <p:nvPr/>
          </p:nvSpPr>
          <p:spPr>
            <a:xfrm>
              <a:off x="64800" y="180000"/>
              <a:ext cx="12060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FFCE86AD-26E4-46CE-92F4-8A4F120200B1}"/>
                </a:ext>
              </a:extLst>
            </p:cNvPr>
            <p:cNvSpPr/>
            <p:nvPr/>
          </p:nvSpPr>
          <p:spPr>
            <a:xfrm>
              <a:off x="66000" y="6634800"/>
              <a:ext cx="12060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" name="矩形 2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5EC1BC71-29D9-4549-9CEF-168F7E3C3713}"/>
                </a:ext>
              </a:extLst>
            </p:cNvPr>
            <p:cNvSpPr/>
            <p:nvPr/>
          </p:nvSpPr>
          <p:spPr>
            <a:xfrm>
              <a:off x="72000" y="0"/>
              <a:ext cx="54000" cy="686908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矩形 10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CBDD749B-8556-40CE-A392-5F49EDA15F0E}"/>
                </a:ext>
              </a:extLst>
            </p:cNvPr>
            <p:cNvSpPr/>
            <p:nvPr/>
          </p:nvSpPr>
          <p:spPr>
            <a:xfrm>
              <a:off x="12067200" y="0"/>
              <a:ext cx="54000" cy="686908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A2123EEB-E013-4895-B0A3-5A345A25D825}"/>
                </a:ext>
              </a:extLst>
            </p:cNvPr>
            <p:cNvSpPr/>
            <p:nvPr/>
          </p:nvSpPr>
          <p:spPr>
            <a:xfrm>
              <a:off x="180000" y="64800"/>
              <a:ext cx="54000" cy="673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矩形 14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D689208D-92DB-4A9C-B110-DD1E958A4169}"/>
                </a:ext>
              </a:extLst>
            </p:cNvPr>
            <p:cNvSpPr/>
            <p:nvPr/>
          </p:nvSpPr>
          <p:spPr>
            <a:xfrm>
              <a:off x="11959200" y="64800"/>
              <a:ext cx="54000" cy="673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30" name="文本框 29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B4BAC73-45E3-435A-94AD-C2ACBE5B6E18}"/>
              </a:ext>
            </a:extLst>
          </p:cNvPr>
          <p:cNvSpPr txBox="1"/>
          <p:nvPr/>
        </p:nvSpPr>
        <p:spPr>
          <a:xfrm>
            <a:off x="1620000" y="1698318"/>
            <a:ext cx="2741607" cy="3894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右图中，哪些地方要增大压强？哪些地方要减小压强？它们是通过什么方法增大或减小压强的？</a:t>
            </a:r>
            <a:endParaRPr lang="en-US" altLang="zh-CN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232A1872-E13D-41F6-9300-562F1DFB2D08}"/>
              </a:ext>
            </a:extLst>
          </p:cNvPr>
          <p:cNvSpPr txBox="1"/>
          <p:nvPr/>
        </p:nvSpPr>
        <p:spPr>
          <a:xfrm>
            <a:off x="288000" y="288000"/>
            <a:ext cx="58772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>
                <a:solidFill>
                  <a:srgbClr val="0070C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四、怎样减小或增大压强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0A20CF13-F2DC-48AB-9E9C-B0D42EB28AC5}"/>
              </a:ext>
            </a:extLst>
          </p:cNvPr>
          <p:cNvSpPr txBox="1"/>
          <p:nvPr/>
        </p:nvSpPr>
        <p:spPr>
          <a:xfrm>
            <a:off x="1620000" y="1112400"/>
            <a:ext cx="1773197" cy="55399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CN" altLang="en-US" sz="3000">
                <a:latin typeface="微软雅黑" panose="020B0503020204020204" pitchFamily="34" charset="-122"/>
                <a:ea typeface="微软雅黑" panose="020B0503020204020204" pitchFamily="34" charset="-122"/>
              </a:rPr>
              <a:t>想想议议</a:t>
            </a:r>
          </a:p>
        </p:txBody>
      </p:sp>
      <p:grpSp>
        <p:nvGrpSpPr>
          <p:cNvPr id="41" name="组合 40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D057CB26-DF7E-4E29-BDFA-B5239C01CC74}"/>
              </a:ext>
            </a:extLst>
          </p:cNvPr>
          <p:cNvGrpSpPr/>
          <p:nvPr/>
        </p:nvGrpSpPr>
        <p:grpSpPr>
          <a:xfrm>
            <a:off x="4943876" y="1753493"/>
            <a:ext cx="1987849" cy="1925674"/>
            <a:chOff x="2026981" y="2297253"/>
            <a:chExt cx="1987849" cy="1925674"/>
          </a:xfrm>
        </p:grpSpPr>
        <p:pic>
          <p:nvPicPr>
            <p:cNvPr id="27" name="图片 26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5EACE309-6486-40C0-965D-295F0897535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26981" y="2297253"/>
              <a:ext cx="1987849" cy="1518089"/>
            </a:xfrm>
            <a:prstGeom prst="rect">
              <a:avLst/>
            </a:prstGeom>
          </p:spPr>
        </p:pic>
        <p:sp>
          <p:nvSpPr>
            <p:cNvPr id="40" name="文本框 39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7CFCF46F-4D13-4C4C-954E-00E9935EE230}"/>
                </a:ext>
              </a:extLst>
            </p:cNvPr>
            <p:cNvSpPr txBox="1"/>
            <p:nvPr/>
          </p:nvSpPr>
          <p:spPr>
            <a:xfrm>
              <a:off x="2496105" y="3822817"/>
              <a:ext cx="94824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>
                  <a:latin typeface="微软雅黑" panose="020B0503020204020204" pitchFamily="34" charset="-122"/>
                  <a:ea typeface="微软雅黑" panose="020B0503020204020204" pitchFamily="34" charset="-122"/>
                </a:rPr>
                <a:t>挖土机</a:t>
              </a:r>
            </a:p>
          </p:txBody>
        </p:sp>
      </p:grpSp>
      <p:grpSp>
        <p:nvGrpSpPr>
          <p:cNvPr id="43" name="组合 42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C6643FD1-422D-4B27-B111-F50F28A20E01}"/>
              </a:ext>
            </a:extLst>
          </p:cNvPr>
          <p:cNvGrpSpPr/>
          <p:nvPr/>
        </p:nvGrpSpPr>
        <p:grpSpPr>
          <a:xfrm>
            <a:off x="7224139" y="1736856"/>
            <a:ext cx="2108071" cy="1906324"/>
            <a:chOff x="4688410" y="2242889"/>
            <a:chExt cx="2095848" cy="2047155"/>
          </a:xfrm>
        </p:grpSpPr>
        <p:pic>
          <p:nvPicPr>
            <p:cNvPr id="12" name="图片 11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F17EB20A-2122-43A0-8E71-2FB08FFD851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88410" y="2242889"/>
              <a:ext cx="2095848" cy="1779983"/>
            </a:xfrm>
            <a:prstGeom prst="rect">
              <a:avLst/>
            </a:prstGeom>
          </p:spPr>
        </p:pic>
        <p:sp>
          <p:nvSpPr>
            <p:cNvPr id="42" name="文本框 41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62D00DCA-53EC-4D8F-862D-F84B8FFA1E29}"/>
                </a:ext>
              </a:extLst>
            </p:cNvPr>
            <p:cNvSpPr txBox="1"/>
            <p:nvPr/>
          </p:nvSpPr>
          <p:spPr>
            <a:xfrm>
              <a:off x="5232332" y="3889934"/>
              <a:ext cx="74157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>
                  <a:latin typeface="微软雅黑" panose="020B0503020204020204" pitchFamily="34" charset="-122"/>
                  <a:ea typeface="微软雅黑" panose="020B0503020204020204" pitchFamily="34" charset="-122"/>
                </a:rPr>
                <a:t>书包</a:t>
              </a:r>
            </a:p>
          </p:txBody>
        </p:sp>
      </p:grpSp>
      <p:grpSp>
        <p:nvGrpSpPr>
          <p:cNvPr id="45" name="组合 44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28C99ACA-763D-49DB-8621-8652C2E2152E}"/>
              </a:ext>
            </a:extLst>
          </p:cNvPr>
          <p:cNvGrpSpPr/>
          <p:nvPr/>
        </p:nvGrpSpPr>
        <p:grpSpPr>
          <a:xfrm>
            <a:off x="9273058" y="1826867"/>
            <a:ext cx="1871067" cy="1909437"/>
            <a:chOff x="7761908" y="2428621"/>
            <a:chExt cx="1827187" cy="1783805"/>
          </a:xfrm>
        </p:grpSpPr>
        <p:pic>
          <p:nvPicPr>
            <p:cNvPr id="6" name="图片 5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6CE2468E-456A-41BB-A43E-4E4718D4357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61908" y="2428621"/>
              <a:ext cx="1827187" cy="1384995"/>
            </a:xfrm>
            <a:prstGeom prst="rect">
              <a:avLst/>
            </a:prstGeom>
          </p:spPr>
        </p:pic>
        <p:sp>
          <p:nvSpPr>
            <p:cNvPr id="44" name="文本框 43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C92FE0AB-1E96-4FA6-A1B0-DD07FD1EEE48}"/>
                </a:ext>
              </a:extLst>
            </p:cNvPr>
            <p:cNvSpPr txBox="1"/>
            <p:nvPr/>
          </p:nvSpPr>
          <p:spPr>
            <a:xfrm>
              <a:off x="8040539" y="3812316"/>
              <a:ext cx="129081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>
                  <a:latin typeface="微软雅黑" panose="020B0503020204020204" pitchFamily="34" charset="-122"/>
                  <a:ea typeface="微软雅黑" panose="020B0503020204020204" pitchFamily="34" charset="-122"/>
                </a:rPr>
                <a:t>火车轨道</a:t>
              </a:r>
            </a:p>
          </p:txBody>
        </p:sp>
      </p:grpSp>
      <p:grpSp>
        <p:nvGrpSpPr>
          <p:cNvPr id="47" name="组合 46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6B04E9E3-E05D-430E-BEF4-DB43AC008B9B}"/>
              </a:ext>
            </a:extLst>
          </p:cNvPr>
          <p:cNvGrpSpPr/>
          <p:nvPr/>
        </p:nvGrpSpPr>
        <p:grpSpPr>
          <a:xfrm>
            <a:off x="5060093" y="4150886"/>
            <a:ext cx="1719632" cy="2011616"/>
            <a:chOff x="1871498" y="4255013"/>
            <a:chExt cx="2106946" cy="2185018"/>
          </a:xfrm>
        </p:grpSpPr>
        <p:pic>
          <p:nvPicPr>
            <p:cNvPr id="33" name="图片 32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AB565675-33C3-444D-8B89-24ED5906D89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71498" y="4255013"/>
              <a:ext cx="2106946" cy="1938391"/>
            </a:xfrm>
            <a:prstGeom prst="rect">
              <a:avLst/>
            </a:prstGeom>
          </p:spPr>
        </p:pic>
        <p:sp>
          <p:nvSpPr>
            <p:cNvPr id="46" name="文本框 45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C12B7B08-E5F8-407F-AFCE-B618B9F0C877}"/>
                </a:ext>
              </a:extLst>
            </p:cNvPr>
            <p:cNvSpPr txBox="1"/>
            <p:nvPr/>
          </p:nvSpPr>
          <p:spPr>
            <a:xfrm>
              <a:off x="2348596" y="6005431"/>
              <a:ext cx="1064543" cy="4346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>
                  <a:latin typeface="微软雅黑" panose="020B0503020204020204" pitchFamily="34" charset="-122"/>
                  <a:ea typeface="微软雅黑" panose="020B0503020204020204" pitchFamily="34" charset="-122"/>
                </a:rPr>
                <a:t>图钉</a:t>
              </a:r>
            </a:p>
          </p:txBody>
        </p:sp>
      </p:grpSp>
      <p:grpSp>
        <p:nvGrpSpPr>
          <p:cNvPr id="49" name="组合 48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BEBFC7F8-0E80-47FC-8973-9556F5156AB5}"/>
              </a:ext>
            </a:extLst>
          </p:cNvPr>
          <p:cNvGrpSpPr/>
          <p:nvPr/>
        </p:nvGrpSpPr>
        <p:grpSpPr>
          <a:xfrm>
            <a:off x="7211108" y="4366027"/>
            <a:ext cx="1978311" cy="1861741"/>
            <a:chOff x="4697792" y="4552361"/>
            <a:chExt cx="1978311" cy="1861741"/>
          </a:xfrm>
        </p:grpSpPr>
        <p:pic>
          <p:nvPicPr>
            <p:cNvPr id="35" name="图片 34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11407D29-0318-420B-99DB-A7BBAAECFDB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97792" y="4552361"/>
              <a:ext cx="1978311" cy="1448387"/>
            </a:xfrm>
            <a:prstGeom prst="rect">
              <a:avLst/>
            </a:prstGeom>
          </p:spPr>
        </p:pic>
        <p:sp>
          <p:nvSpPr>
            <p:cNvPr id="48" name="文本框 47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3C5C14F4-AB8A-415F-9A6A-F8A94989675C}"/>
                </a:ext>
              </a:extLst>
            </p:cNvPr>
            <p:cNvSpPr txBox="1"/>
            <p:nvPr/>
          </p:nvSpPr>
          <p:spPr>
            <a:xfrm>
              <a:off x="5356123" y="6013992"/>
              <a:ext cx="74590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>
                  <a:latin typeface="微软雅黑" panose="020B0503020204020204" pitchFamily="34" charset="-122"/>
                  <a:ea typeface="微软雅黑" panose="020B0503020204020204" pitchFamily="34" charset="-122"/>
                </a:rPr>
                <a:t>菜刀</a:t>
              </a:r>
            </a:p>
          </p:txBody>
        </p:sp>
      </p:grpSp>
      <p:grpSp>
        <p:nvGrpSpPr>
          <p:cNvPr id="51" name="组合 50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91C8EFE1-0634-4B67-A575-3B3188BC48CE}"/>
              </a:ext>
            </a:extLst>
          </p:cNvPr>
          <p:cNvGrpSpPr/>
          <p:nvPr/>
        </p:nvGrpSpPr>
        <p:grpSpPr>
          <a:xfrm>
            <a:off x="9616057" y="4087108"/>
            <a:ext cx="1652025" cy="2019557"/>
            <a:chOff x="8043215" y="4373902"/>
            <a:chExt cx="1652025" cy="2019557"/>
          </a:xfrm>
        </p:grpSpPr>
        <p:pic>
          <p:nvPicPr>
            <p:cNvPr id="39" name="图片 38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6BDBEEEC-30A1-4876-90C3-113EAF85573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43215" y="4373902"/>
              <a:ext cx="1652025" cy="1623300"/>
            </a:xfrm>
            <a:prstGeom prst="rect">
              <a:avLst/>
            </a:prstGeom>
          </p:spPr>
        </p:pic>
        <p:sp>
          <p:nvSpPr>
            <p:cNvPr id="50" name="文本框 49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1CE9E5C3-EA22-4AD6-8ACD-640871BF8F16}"/>
                </a:ext>
              </a:extLst>
            </p:cNvPr>
            <p:cNvSpPr txBox="1"/>
            <p:nvPr/>
          </p:nvSpPr>
          <p:spPr>
            <a:xfrm>
              <a:off x="8378358" y="5993349"/>
              <a:ext cx="94824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>
                  <a:latin typeface="微软雅黑" panose="020B0503020204020204" pitchFamily="34" charset="-122"/>
                  <a:ea typeface="微软雅黑" panose="020B0503020204020204" pitchFamily="34" charset="-122"/>
                </a:rPr>
                <a:t>破窗锤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02217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1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AA25377-C399-4B87-B6F6-0D02302DE820}"/>
              </a:ext>
            </a:extLst>
          </p:cNvPr>
          <p:cNvGrpSpPr/>
          <p:nvPr/>
        </p:nvGrpSpPr>
        <p:grpSpPr>
          <a:xfrm>
            <a:off x="0" y="0"/>
            <a:ext cx="12192000" cy="6869083"/>
            <a:chOff x="0" y="0"/>
            <a:chExt cx="12192000" cy="6869083"/>
          </a:xfr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35000">
                <a:schemeClr val="accent6">
                  <a:lumMod val="0"/>
                  <a:lumOff val="100000"/>
                </a:schemeClr>
              </a:gs>
              <a:gs pos="100000">
                <a:schemeClr val="accent6">
                  <a:lumMod val="100000"/>
                </a:schemeClr>
              </a:gs>
            </a:gsLst>
            <a:path path="shape">
              <a:fillToRect l="50000" t="50000" r="50000" b="50000"/>
            </a:path>
          </a:gradFill>
        </p:grpSpPr>
        <p:sp>
          <p:nvSpPr>
            <p:cNvPr id="2" name="矩形 1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DF8AC0D-047C-4F3E-AC57-35A7F3760151}"/>
                </a:ext>
              </a:extLst>
            </p:cNvPr>
            <p:cNvSpPr/>
            <p:nvPr/>
          </p:nvSpPr>
          <p:spPr>
            <a:xfrm>
              <a:off x="0" y="72000"/>
              <a:ext cx="12192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矩形 6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AD1BF38-7DA7-4597-8F90-FC0D3521DDA0}"/>
                </a:ext>
              </a:extLst>
            </p:cNvPr>
            <p:cNvSpPr/>
            <p:nvPr/>
          </p:nvSpPr>
          <p:spPr>
            <a:xfrm>
              <a:off x="0" y="6742800"/>
              <a:ext cx="12192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1ECE4058-4641-4FD4-8872-2C2659B92D8E}"/>
                </a:ext>
              </a:extLst>
            </p:cNvPr>
            <p:cNvSpPr/>
            <p:nvPr/>
          </p:nvSpPr>
          <p:spPr>
            <a:xfrm>
              <a:off x="64800" y="180000"/>
              <a:ext cx="12060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FFCE86AD-26E4-46CE-92F4-8A4F120200B1}"/>
                </a:ext>
              </a:extLst>
            </p:cNvPr>
            <p:cNvSpPr/>
            <p:nvPr/>
          </p:nvSpPr>
          <p:spPr>
            <a:xfrm>
              <a:off x="66000" y="6634800"/>
              <a:ext cx="12060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" name="矩形 2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5EC1BC71-29D9-4549-9CEF-168F7E3C3713}"/>
                </a:ext>
              </a:extLst>
            </p:cNvPr>
            <p:cNvSpPr/>
            <p:nvPr/>
          </p:nvSpPr>
          <p:spPr>
            <a:xfrm>
              <a:off x="72000" y="0"/>
              <a:ext cx="54000" cy="686908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矩形 10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CBDD749B-8556-40CE-A392-5F49EDA15F0E}"/>
                </a:ext>
              </a:extLst>
            </p:cNvPr>
            <p:cNvSpPr/>
            <p:nvPr/>
          </p:nvSpPr>
          <p:spPr>
            <a:xfrm>
              <a:off x="12067200" y="0"/>
              <a:ext cx="54000" cy="686908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A2123EEB-E013-4895-B0A3-5A345A25D825}"/>
                </a:ext>
              </a:extLst>
            </p:cNvPr>
            <p:cNvSpPr/>
            <p:nvPr/>
          </p:nvSpPr>
          <p:spPr>
            <a:xfrm>
              <a:off x="180000" y="64800"/>
              <a:ext cx="54000" cy="673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矩形 14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D689208D-92DB-4A9C-B110-DD1E958A4169}"/>
                </a:ext>
              </a:extLst>
            </p:cNvPr>
            <p:cNvSpPr/>
            <p:nvPr/>
          </p:nvSpPr>
          <p:spPr>
            <a:xfrm>
              <a:off x="11959200" y="64800"/>
              <a:ext cx="54000" cy="673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30" name="文本框 29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B4BAC73-45E3-435A-94AD-C2ACBE5B6E18}"/>
              </a:ext>
            </a:extLst>
          </p:cNvPr>
          <p:cNvSpPr txBox="1"/>
          <p:nvPr/>
        </p:nvSpPr>
        <p:spPr>
          <a:xfrm>
            <a:off x="1620000" y="1112400"/>
            <a:ext cx="9000000" cy="2221314"/>
          </a:xfrm>
          <a:prstGeom prst="rect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挖土机</a:t>
            </a:r>
            <a:r>
              <a:rPr lang="zh-CN" altLang="en-US" sz="3200">
                <a:latin typeface="微软雅黑" panose="020B0503020204020204" pitchFamily="34" charset="-122"/>
                <a:ea typeface="微软雅黑" panose="020B0503020204020204" pitchFamily="34" charset="-122"/>
              </a:rPr>
              <a:t>用宽大的履带，</a:t>
            </a:r>
            <a:r>
              <a:rPr lang="zh-CN" altLang="en-US" sz="320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书包</a:t>
            </a:r>
            <a:r>
              <a:rPr lang="zh-CN" altLang="en-US" sz="3200">
                <a:latin typeface="微软雅黑" panose="020B0503020204020204" pitchFamily="34" charset="-122"/>
                <a:ea typeface="微软雅黑" panose="020B0503020204020204" pitchFamily="34" charset="-122"/>
              </a:rPr>
              <a:t>用宽的书包带，</a:t>
            </a:r>
            <a:r>
              <a:rPr lang="zh-CN" altLang="en-US" sz="320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火车轨道</a:t>
            </a:r>
            <a:r>
              <a:rPr lang="zh-CN" altLang="en-US" sz="3200">
                <a:latin typeface="微软雅黑" panose="020B0503020204020204" pitchFamily="34" charset="-122"/>
                <a:ea typeface="微软雅黑" panose="020B0503020204020204" pitchFamily="34" charset="-122"/>
              </a:rPr>
              <a:t>下面铺放枕木，这些是通过</a:t>
            </a:r>
            <a:r>
              <a:rPr lang="zh-CN" altLang="en-US" sz="32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增大受力面积来减小压强</a:t>
            </a:r>
            <a:r>
              <a:rPr lang="zh-CN" altLang="en-US" sz="3200">
                <a:latin typeface="微软雅黑" panose="020B0503020204020204" pitchFamily="34" charset="-122"/>
                <a:ea typeface="微软雅黑" panose="020B0503020204020204" pitchFamily="34" charset="-122"/>
              </a:rPr>
              <a:t>的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232A1872-E13D-41F6-9300-562F1DFB2D08}"/>
              </a:ext>
            </a:extLst>
          </p:cNvPr>
          <p:cNvSpPr txBox="1"/>
          <p:nvPr/>
        </p:nvSpPr>
        <p:spPr>
          <a:xfrm>
            <a:off x="288000" y="288000"/>
            <a:ext cx="58772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>
                <a:solidFill>
                  <a:srgbClr val="0070C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四、怎样减小或增大压强</a:t>
            </a: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C75A5783-B65C-495A-9D29-94D41006A4DD}"/>
              </a:ext>
            </a:extLst>
          </p:cNvPr>
          <p:cNvSpPr txBox="1"/>
          <p:nvPr/>
        </p:nvSpPr>
        <p:spPr>
          <a:xfrm>
            <a:off x="1620000" y="3672000"/>
            <a:ext cx="9000000" cy="2221314"/>
          </a:xfrm>
          <a:prstGeom prst="rect">
            <a:avLst/>
          </a:prstGeom>
          <a:noFill/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图钉</a:t>
            </a:r>
            <a:r>
              <a:rPr lang="zh-CN" altLang="en-US" sz="3200">
                <a:latin typeface="微软雅黑" panose="020B0503020204020204" pitchFamily="34" charset="-122"/>
                <a:ea typeface="微软雅黑" panose="020B0503020204020204" pitchFamily="34" charset="-122"/>
              </a:rPr>
              <a:t>的一端做成尖的，</a:t>
            </a:r>
            <a:r>
              <a:rPr lang="zh-CN" altLang="en-US" sz="320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菜刀</a:t>
            </a:r>
            <a:r>
              <a:rPr lang="zh-CN" altLang="en-US" sz="3200">
                <a:latin typeface="微软雅黑" panose="020B0503020204020204" pitchFamily="34" charset="-122"/>
                <a:ea typeface="微软雅黑" panose="020B0503020204020204" pitchFamily="34" charset="-122"/>
              </a:rPr>
              <a:t>下端做成薄面，</a:t>
            </a:r>
            <a:r>
              <a:rPr lang="zh-CN" altLang="en-US" sz="320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破窗锤</a:t>
            </a:r>
            <a:r>
              <a:rPr lang="zh-CN" altLang="en-US" sz="3200">
                <a:latin typeface="微软雅黑" panose="020B0503020204020204" pitchFamily="34" charset="-122"/>
                <a:ea typeface="微软雅黑" panose="020B0503020204020204" pitchFamily="34" charset="-122"/>
              </a:rPr>
              <a:t>的敲击端做成尖的，这些是</a:t>
            </a:r>
            <a:r>
              <a:rPr lang="zh-CN" altLang="en-US" sz="32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通过减小受力面积来增大压强</a:t>
            </a:r>
            <a:r>
              <a:rPr lang="zh-CN" altLang="en-US" sz="3200">
                <a:latin typeface="微软雅黑" panose="020B0503020204020204" pitchFamily="34" charset="-122"/>
                <a:ea typeface="微软雅黑" panose="020B0503020204020204" pitchFamily="34" charset="-122"/>
              </a:rPr>
              <a:t>的。</a:t>
            </a:r>
            <a:endParaRPr lang="en-US" altLang="zh-CN" sz="32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3824149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AA25377-C399-4B87-B6F6-0D02302DE820}"/>
              </a:ext>
            </a:extLst>
          </p:cNvPr>
          <p:cNvGrpSpPr/>
          <p:nvPr/>
        </p:nvGrpSpPr>
        <p:grpSpPr>
          <a:xfrm>
            <a:off x="0" y="0"/>
            <a:ext cx="12192000" cy="6869083"/>
            <a:chOff x="0" y="0"/>
            <a:chExt cx="12192000" cy="6869083"/>
          </a:xfr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35000">
                <a:schemeClr val="accent6">
                  <a:lumMod val="0"/>
                  <a:lumOff val="100000"/>
                </a:schemeClr>
              </a:gs>
              <a:gs pos="100000">
                <a:schemeClr val="accent6">
                  <a:lumMod val="100000"/>
                </a:schemeClr>
              </a:gs>
            </a:gsLst>
            <a:path path="shape">
              <a:fillToRect l="50000" t="50000" r="50000" b="50000"/>
            </a:path>
          </a:gradFill>
        </p:grpSpPr>
        <p:sp>
          <p:nvSpPr>
            <p:cNvPr id="2" name="矩形 1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DF8AC0D-047C-4F3E-AC57-35A7F3760151}"/>
                </a:ext>
              </a:extLst>
            </p:cNvPr>
            <p:cNvSpPr/>
            <p:nvPr/>
          </p:nvSpPr>
          <p:spPr>
            <a:xfrm>
              <a:off x="0" y="72000"/>
              <a:ext cx="12192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矩形 6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AD1BF38-7DA7-4597-8F90-FC0D3521DDA0}"/>
                </a:ext>
              </a:extLst>
            </p:cNvPr>
            <p:cNvSpPr/>
            <p:nvPr/>
          </p:nvSpPr>
          <p:spPr>
            <a:xfrm>
              <a:off x="0" y="6742800"/>
              <a:ext cx="12192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1ECE4058-4641-4FD4-8872-2C2659B92D8E}"/>
                </a:ext>
              </a:extLst>
            </p:cNvPr>
            <p:cNvSpPr/>
            <p:nvPr/>
          </p:nvSpPr>
          <p:spPr>
            <a:xfrm>
              <a:off x="64800" y="180000"/>
              <a:ext cx="12060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FFCE86AD-26E4-46CE-92F4-8A4F120200B1}"/>
                </a:ext>
              </a:extLst>
            </p:cNvPr>
            <p:cNvSpPr/>
            <p:nvPr/>
          </p:nvSpPr>
          <p:spPr>
            <a:xfrm>
              <a:off x="66000" y="6634800"/>
              <a:ext cx="12060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" name="矩形 2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5EC1BC71-29D9-4549-9CEF-168F7E3C3713}"/>
                </a:ext>
              </a:extLst>
            </p:cNvPr>
            <p:cNvSpPr/>
            <p:nvPr/>
          </p:nvSpPr>
          <p:spPr>
            <a:xfrm>
              <a:off x="72000" y="0"/>
              <a:ext cx="54000" cy="686908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矩形 10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CBDD749B-8556-40CE-A392-5F49EDA15F0E}"/>
                </a:ext>
              </a:extLst>
            </p:cNvPr>
            <p:cNvSpPr/>
            <p:nvPr/>
          </p:nvSpPr>
          <p:spPr>
            <a:xfrm>
              <a:off x="12067200" y="0"/>
              <a:ext cx="54000" cy="686908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A2123EEB-E013-4895-B0A3-5A345A25D825}"/>
                </a:ext>
              </a:extLst>
            </p:cNvPr>
            <p:cNvSpPr/>
            <p:nvPr/>
          </p:nvSpPr>
          <p:spPr>
            <a:xfrm>
              <a:off x="180000" y="64800"/>
              <a:ext cx="54000" cy="673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矩形 14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D689208D-92DB-4A9C-B110-DD1E958A4169}"/>
                </a:ext>
              </a:extLst>
            </p:cNvPr>
            <p:cNvSpPr/>
            <p:nvPr/>
          </p:nvSpPr>
          <p:spPr>
            <a:xfrm>
              <a:off x="11959200" y="64800"/>
              <a:ext cx="54000" cy="673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6" name="文本框 15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232A1872-E13D-41F6-9300-562F1DFB2D08}"/>
              </a:ext>
            </a:extLst>
          </p:cNvPr>
          <p:cNvSpPr txBox="1"/>
          <p:nvPr/>
        </p:nvSpPr>
        <p:spPr>
          <a:xfrm>
            <a:off x="288000" y="288000"/>
            <a:ext cx="58772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>
                <a:solidFill>
                  <a:srgbClr val="0070C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四、怎样减小或增大压强</a:t>
            </a: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5A6B2D8A-D352-42D3-9E8D-6388E1615C6D}"/>
              </a:ext>
            </a:extLst>
          </p:cNvPr>
          <p:cNvSpPr txBox="1"/>
          <p:nvPr/>
        </p:nvSpPr>
        <p:spPr>
          <a:xfrm>
            <a:off x="1620000" y="4284000"/>
            <a:ext cx="9000000" cy="1482650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>
                <a:latin typeface="微软雅黑" panose="020B0503020204020204" pitchFamily="34" charset="-122"/>
                <a:ea typeface="微软雅黑" panose="020B0503020204020204" pitchFamily="34" charset="-122"/>
              </a:rPr>
              <a:t>任何物体所能承受的压强都有一定的限度，超过这个限度，物体就会被破坏。</a:t>
            </a:r>
            <a:endParaRPr lang="en-US" altLang="zh-CN" sz="32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5" name="组合 4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76ED0CA2-211F-40C7-BDA3-FF9A4B01C86A}"/>
              </a:ext>
            </a:extLst>
          </p:cNvPr>
          <p:cNvGrpSpPr/>
          <p:nvPr/>
        </p:nvGrpSpPr>
        <p:grpSpPr>
          <a:xfrm>
            <a:off x="1620000" y="1440000"/>
            <a:ext cx="4500000" cy="1993354"/>
            <a:chOff x="1620000" y="1112400"/>
            <a:chExt cx="4500000" cy="1993354"/>
          </a:xfrm>
        </p:grpSpPr>
        <p:sp>
          <p:nvSpPr>
            <p:cNvPr id="30" name="文本框 29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B4BAC73-45E3-435A-94AD-C2ACBE5B6E18}"/>
                </a:ext>
              </a:extLst>
            </p:cNvPr>
            <p:cNvSpPr txBox="1"/>
            <p:nvPr/>
          </p:nvSpPr>
          <p:spPr>
            <a:xfrm>
              <a:off x="1620000" y="1112400"/>
              <a:ext cx="45000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2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</a:t>
              </a:r>
              <a:r>
                <a:rPr lang="zh-CN" altLang="en-US" sz="32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、减小压强的方法：</a:t>
              </a:r>
              <a:endParaRPr lang="en-US" altLang="zh-CN" sz="32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7" name="文本框 16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AFBE11C2-4F99-448C-9400-CBE3593E2E1F}"/>
                </a:ext>
              </a:extLst>
            </p:cNvPr>
            <p:cNvSpPr txBox="1"/>
            <p:nvPr/>
          </p:nvSpPr>
          <p:spPr>
            <a:xfrm>
              <a:off x="1620000" y="1798500"/>
              <a:ext cx="45000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（</a:t>
              </a:r>
              <a:r>
                <a:rPr lang="en-US" altLang="zh-CN" sz="32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</a:t>
              </a:r>
              <a:r>
                <a:rPr lang="zh-CN" altLang="en-US" sz="32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）减小压力</a:t>
              </a:r>
              <a:endParaRPr lang="en-US" altLang="zh-CN" sz="32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8" name="文本框 17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D185382E-7EFF-4856-A511-9787447F3E6B}"/>
                </a:ext>
              </a:extLst>
            </p:cNvPr>
            <p:cNvSpPr txBox="1"/>
            <p:nvPr/>
          </p:nvSpPr>
          <p:spPr>
            <a:xfrm>
              <a:off x="1620000" y="2520979"/>
              <a:ext cx="45000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（</a:t>
              </a:r>
              <a:r>
                <a:rPr lang="en-US" altLang="zh-CN" sz="32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</a:t>
              </a:r>
              <a:r>
                <a:rPr lang="zh-CN" altLang="en-US" sz="32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）增大受力面积</a:t>
              </a:r>
              <a:endParaRPr lang="en-US" altLang="zh-CN" sz="32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6" name="组合 5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A52E0F48-C17B-49E0-9B13-B1ED2A31ABE1}"/>
              </a:ext>
            </a:extLst>
          </p:cNvPr>
          <p:cNvGrpSpPr/>
          <p:nvPr/>
        </p:nvGrpSpPr>
        <p:grpSpPr>
          <a:xfrm>
            <a:off x="6156000" y="1440000"/>
            <a:ext cx="4500000" cy="2024775"/>
            <a:chOff x="1620000" y="3240000"/>
            <a:chExt cx="4500000" cy="2024775"/>
          </a:xfrm>
        </p:grpSpPr>
        <p:sp>
          <p:nvSpPr>
            <p:cNvPr id="19" name="文本框 18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BE097FF9-96FB-4D34-8AEF-E0EDAF582463}"/>
                </a:ext>
              </a:extLst>
            </p:cNvPr>
            <p:cNvSpPr txBox="1"/>
            <p:nvPr/>
          </p:nvSpPr>
          <p:spPr>
            <a:xfrm>
              <a:off x="1620000" y="3240000"/>
              <a:ext cx="45000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200">
                  <a:solidFill>
                    <a:srgbClr val="00B0F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</a:t>
              </a:r>
              <a:r>
                <a:rPr lang="zh-CN" altLang="en-US" sz="3200">
                  <a:solidFill>
                    <a:srgbClr val="00B0F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、增大压强的方法：</a:t>
              </a:r>
              <a:endParaRPr lang="en-US" altLang="zh-CN" sz="320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0" name="文本框 19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66717B1E-C217-41A2-AA44-C7CFC41C1586}"/>
                </a:ext>
              </a:extLst>
            </p:cNvPr>
            <p:cNvSpPr txBox="1"/>
            <p:nvPr/>
          </p:nvSpPr>
          <p:spPr>
            <a:xfrm>
              <a:off x="1620000" y="3960000"/>
              <a:ext cx="45000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>
                  <a:solidFill>
                    <a:srgbClr val="00B0F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（</a:t>
              </a:r>
              <a:r>
                <a:rPr lang="en-US" altLang="zh-CN" sz="3200">
                  <a:solidFill>
                    <a:srgbClr val="00B0F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</a:t>
              </a:r>
              <a:r>
                <a:rPr lang="zh-CN" altLang="en-US" sz="3200">
                  <a:solidFill>
                    <a:srgbClr val="00B0F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）增大压力</a:t>
              </a:r>
              <a:endParaRPr lang="en-US" altLang="zh-CN" sz="320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1" name="文本框 20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0EE2D233-9216-4A6D-9365-6AEA5FAE5C9B}"/>
                </a:ext>
              </a:extLst>
            </p:cNvPr>
            <p:cNvSpPr txBox="1"/>
            <p:nvPr/>
          </p:nvSpPr>
          <p:spPr>
            <a:xfrm>
              <a:off x="1620000" y="4680000"/>
              <a:ext cx="45000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>
                  <a:solidFill>
                    <a:srgbClr val="00B0F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（</a:t>
              </a:r>
              <a:r>
                <a:rPr lang="en-US" altLang="zh-CN" sz="3200">
                  <a:solidFill>
                    <a:srgbClr val="00B0F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</a:t>
              </a:r>
              <a:r>
                <a:rPr lang="zh-CN" altLang="en-US" sz="3200">
                  <a:solidFill>
                    <a:srgbClr val="00B0F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）减小受力面积</a:t>
              </a:r>
              <a:endParaRPr lang="en-US" altLang="zh-CN" sz="320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56554314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AA25377-C399-4B87-B6F6-0D02302DE820}"/>
              </a:ext>
            </a:extLst>
          </p:cNvPr>
          <p:cNvGrpSpPr/>
          <p:nvPr/>
        </p:nvGrpSpPr>
        <p:grpSpPr>
          <a:xfrm>
            <a:off x="0" y="0"/>
            <a:ext cx="12192000" cy="6869083"/>
            <a:chOff x="0" y="0"/>
            <a:chExt cx="12192000" cy="6869083"/>
          </a:xfr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35000">
                <a:schemeClr val="accent6">
                  <a:lumMod val="0"/>
                  <a:lumOff val="100000"/>
                </a:schemeClr>
              </a:gs>
              <a:gs pos="100000">
                <a:schemeClr val="accent6">
                  <a:lumMod val="100000"/>
                </a:schemeClr>
              </a:gs>
            </a:gsLst>
            <a:path path="shape">
              <a:fillToRect l="50000" t="50000" r="50000" b="50000"/>
            </a:path>
          </a:gradFill>
        </p:grpSpPr>
        <p:sp>
          <p:nvSpPr>
            <p:cNvPr id="2" name="矩形 1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DF8AC0D-047C-4F3E-AC57-35A7F3760151}"/>
                </a:ext>
              </a:extLst>
            </p:cNvPr>
            <p:cNvSpPr/>
            <p:nvPr/>
          </p:nvSpPr>
          <p:spPr>
            <a:xfrm>
              <a:off x="0" y="72000"/>
              <a:ext cx="12192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矩形 6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AD1BF38-7DA7-4597-8F90-FC0D3521DDA0}"/>
                </a:ext>
              </a:extLst>
            </p:cNvPr>
            <p:cNvSpPr/>
            <p:nvPr/>
          </p:nvSpPr>
          <p:spPr>
            <a:xfrm>
              <a:off x="0" y="6742800"/>
              <a:ext cx="12192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1ECE4058-4641-4FD4-8872-2C2659B92D8E}"/>
                </a:ext>
              </a:extLst>
            </p:cNvPr>
            <p:cNvSpPr/>
            <p:nvPr/>
          </p:nvSpPr>
          <p:spPr>
            <a:xfrm>
              <a:off x="64800" y="180000"/>
              <a:ext cx="12060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FFCE86AD-26E4-46CE-92F4-8A4F120200B1}"/>
                </a:ext>
              </a:extLst>
            </p:cNvPr>
            <p:cNvSpPr/>
            <p:nvPr/>
          </p:nvSpPr>
          <p:spPr>
            <a:xfrm>
              <a:off x="66000" y="6634800"/>
              <a:ext cx="12060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" name="矩形 2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5EC1BC71-29D9-4549-9CEF-168F7E3C3713}"/>
                </a:ext>
              </a:extLst>
            </p:cNvPr>
            <p:cNvSpPr/>
            <p:nvPr/>
          </p:nvSpPr>
          <p:spPr>
            <a:xfrm>
              <a:off x="72000" y="0"/>
              <a:ext cx="54000" cy="686908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矩形 10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CBDD749B-8556-40CE-A392-5F49EDA15F0E}"/>
                </a:ext>
              </a:extLst>
            </p:cNvPr>
            <p:cNvSpPr/>
            <p:nvPr/>
          </p:nvSpPr>
          <p:spPr>
            <a:xfrm>
              <a:off x="12067200" y="0"/>
              <a:ext cx="54000" cy="686908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A2123EEB-E013-4895-B0A3-5A345A25D825}"/>
                </a:ext>
              </a:extLst>
            </p:cNvPr>
            <p:cNvSpPr/>
            <p:nvPr/>
          </p:nvSpPr>
          <p:spPr>
            <a:xfrm>
              <a:off x="180000" y="64800"/>
              <a:ext cx="54000" cy="673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矩形 14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D689208D-92DB-4A9C-B110-DD1E958A4169}"/>
                </a:ext>
              </a:extLst>
            </p:cNvPr>
            <p:cNvSpPr/>
            <p:nvPr/>
          </p:nvSpPr>
          <p:spPr>
            <a:xfrm>
              <a:off x="11959200" y="64800"/>
              <a:ext cx="54000" cy="673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30" name="文本框 29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B4BAC73-45E3-435A-94AD-C2ACBE5B6E18}"/>
              </a:ext>
            </a:extLst>
          </p:cNvPr>
          <p:cNvSpPr txBox="1"/>
          <p:nvPr/>
        </p:nvSpPr>
        <p:spPr>
          <a:xfrm>
            <a:off x="1620000" y="1791098"/>
            <a:ext cx="9000000" cy="74398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>
                <a:latin typeface="微软雅黑" panose="020B0503020204020204" pitchFamily="34" charset="-122"/>
                <a:ea typeface="微软雅黑" panose="020B0503020204020204" pitchFamily="34" charset="-122"/>
              </a:rPr>
              <a:t>下列事例，哪些是增大压强？哪些是减小压强？</a:t>
            </a:r>
            <a:endParaRPr lang="en-US" altLang="zh-CN" sz="32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232A1872-E13D-41F6-9300-562F1DFB2D08}"/>
              </a:ext>
            </a:extLst>
          </p:cNvPr>
          <p:cNvSpPr txBox="1"/>
          <p:nvPr/>
        </p:nvSpPr>
        <p:spPr>
          <a:xfrm>
            <a:off x="288000" y="288000"/>
            <a:ext cx="58772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>
                <a:solidFill>
                  <a:srgbClr val="0070C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四、怎样减小或增大压强</a:t>
            </a: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5A6B2D8A-D352-42D3-9E8D-6388E1615C6D}"/>
              </a:ext>
            </a:extLst>
          </p:cNvPr>
          <p:cNvSpPr txBox="1"/>
          <p:nvPr/>
        </p:nvSpPr>
        <p:spPr>
          <a:xfrm>
            <a:off x="1620000" y="5610142"/>
            <a:ext cx="9000000" cy="743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200">
                <a:latin typeface="微软雅黑" panose="020B0503020204020204" pitchFamily="34" charset="-122"/>
                <a:ea typeface="微软雅黑" panose="020B0503020204020204" pitchFamily="34" charset="-122"/>
              </a:rPr>
              <a:t>6</a:t>
            </a:r>
            <a:r>
              <a:rPr lang="zh-CN" altLang="en-US" sz="3200">
                <a:latin typeface="微软雅黑" panose="020B0503020204020204" pitchFamily="34" charset="-122"/>
                <a:ea typeface="微软雅黑" panose="020B0503020204020204" pitchFamily="34" charset="-122"/>
              </a:rPr>
              <a:t>、滑冰鞋下面是冰刀</a:t>
            </a:r>
            <a:endParaRPr lang="en-US" altLang="zh-CN" sz="32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AFBE11C2-4F99-448C-9400-CBE3593E2E1F}"/>
              </a:ext>
            </a:extLst>
          </p:cNvPr>
          <p:cNvSpPr txBox="1"/>
          <p:nvPr/>
        </p:nvSpPr>
        <p:spPr>
          <a:xfrm>
            <a:off x="1620000" y="2700000"/>
            <a:ext cx="900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3200">
                <a:latin typeface="微软雅黑" panose="020B0503020204020204" pitchFamily="34" charset="-122"/>
                <a:ea typeface="微软雅黑" panose="020B0503020204020204" pitchFamily="34" charset="-122"/>
              </a:rPr>
              <a:t>、拖拉机安装履带</a:t>
            </a:r>
            <a:endParaRPr lang="en-US" altLang="zh-CN" sz="32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D185382E-7EFF-4856-A511-9787447F3E6B}"/>
              </a:ext>
            </a:extLst>
          </p:cNvPr>
          <p:cNvSpPr txBox="1"/>
          <p:nvPr/>
        </p:nvSpPr>
        <p:spPr>
          <a:xfrm>
            <a:off x="1620000" y="3852000"/>
            <a:ext cx="900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3200">
                <a:latin typeface="微软雅黑" panose="020B0503020204020204" pitchFamily="34" charset="-122"/>
                <a:ea typeface="微软雅黑" panose="020B0503020204020204" pitchFamily="34" charset="-122"/>
              </a:rPr>
              <a:t>、载重汽车多装轮子</a:t>
            </a:r>
            <a:endParaRPr lang="en-US" altLang="zh-CN" sz="32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BE097FF9-96FB-4D34-8AEF-E0EDAF582463}"/>
              </a:ext>
            </a:extLst>
          </p:cNvPr>
          <p:cNvSpPr txBox="1"/>
          <p:nvPr/>
        </p:nvSpPr>
        <p:spPr>
          <a:xfrm>
            <a:off x="1620000" y="3276000"/>
            <a:ext cx="900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3200">
                <a:latin typeface="微软雅黑" panose="020B0503020204020204" pitchFamily="34" charset="-122"/>
                <a:ea typeface="微软雅黑" panose="020B0503020204020204" pitchFamily="34" charset="-122"/>
              </a:rPr>
              <a:t>、针做得很尖</a:t>
            </a:r>
            <a:endParaRPr lang="en-US" altLang="zh-CN" sz="32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66717B1E-C217-41A2-AA44-C7CFC41C1586}"/>
              </a:ext>
            </a:extLst>
          </p:cNvPr>
          <p:cNvSpPr txBox="1"/>
          <p:nvPr/>
        </p:nvSpPr>
        <p:spPr>
          <a:xfrm>
            <a:off x="1620000" y="4464000"/>
            <a:ext cx="900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3200">
                <a:latin typeface="微软雅黑" panose="020B0503020204020204" pitchFamily="34" charset="-122"/>
                <a:ea typeface="微软雅黑" panose="020B0503020204020204" pitchFamily="34" charset="-122"/>
              </a:rPr>
              <a:t>、建筑时，楼房打地基</a:t>
            </a:r>
            <a:endParaRPr lang="en-US" altLang="zh-CN" sz="32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0EE2D233-9216-4A6D-9365-6AEA5FAE5C9B}"/>
              </a:ext>
            </a:extLst>
          </p:cNvPr>
          <p:cNvSpPr txBox="1"/>
          <p:nvPr/>
        </p:nvSpPr>
        <p:spPr>
          <a:xfrm>
            <a:off x="1620000" y="5112000"/>
            <a:ext cx="900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sz="3200">
                <a:latin typeface="微软雅黑" panose="020B0503020204020204" pitchFamily="34" charset="-122"/>
                <a:ea typeface="微软雅黑" panose="020B0503020204020204" pitchFamily="34" charset="-122"/>
              </a:rPr>
              <a:t>、坐沙发比坐板凳舒服</a:t>
            </a:r>
            <a:endParaRPr lang="en-US" altLang="zh-CN" sz="32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29E0A19B-C205-4900-8CAA-4070CE222077}"/>
              </a:ext>
            </a:extLst>
          </p:cNvPr>
          <p:cNvSpPr txBox="1"/>
          <p:nvPr/>
        </p:nvSpPr>
        <p:spPr>
          <a:xfrm>
            <a:off x="1620001" y="1112400"/>
            <a:ext cx="1418168" cy="55399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CN" altLang="en-US" sz="3000">
                <a:latin typeface="微软雅黑" panose="020B0503020204020204" pitchFamily="34" charset="-122"/>
                <a:ea typeface="微软雅黑" panose="020B0503020204020204" pitchFamily="34" charset="-122"/>
              </a:rPr>
              <a:t>练一练</a:t>
            </a: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7283C1CA-C35B-4411-9C90-7008CFFEEBDC}"/>
              </a:ext>
            </a:extLst>
          </p:cNvPr>
          <p:cNvSpPr txBox="1"/>
          <p:nvPr/>
        </p:nvSpPr>
        <p:spPr>
          <a:xfrm>
            <a:off x="6660000" y="2772000"/>
            <a:ext cx="14748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减小压强</a:t>
            </a:r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6197CC34-F8F3-4732-9C93-E41531DCE1DC}"/>
              </a:ext>
            </a:extLst>
          </p:cNvPr>
          <p:cNvSpPr txBox="1"/>
          <p:nvPr/>
        </p:nvSpPr>
        <p:spPr>
          <a:xfrm>
            <a:off x="6660000" y="3953650"/>
            <a:ext cx="14748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减小压强</a:t>
            </a:r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A3619EB2-4070-4582-9B69-3EF6075EB92C}"/>
              </a:ext>
            </a:extLst>
          </p:cNvPr>
          <p:cNvSpPr txBox="1"/>
          <p:nvPr/>
        </p:nvSpPr>
        <p:spPr>
          <a:xfrm>
            <a:off x="6660000" y="4568017"/>
            <a:ext cx="14748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减小压强</a:t>
            </a:r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2F5834A6-36B7-49F2-93DC-E3C866F8662B}"/>
              </a:ext>
            </a:extLst>
          </p:cNvPr>
          <p:cNvSpPr txBox="1"/>
          <p:nvPr/>
        </p:nvSpPr>
        <p:spPr>
          <a:xfrm>
            <a:off x="6660000" y="5190484"/>
            <a:ext cx="14748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减小压强</a:t>
            </a: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718E4184-6237-4EE6-893A-81F150FDCCC3}"/>
              </a:ext>
            </a:extLst>
          </p:cNvPr>
          <p:cNvSpPr txBox="1"/>
          <p:nvPr/>
        </p:nvSpPr>
        <p:spPr>
          <a:xfrm>
            <a:off x="6660000" y="5858745"/>
            <a:ext cx="14748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增大压强</a:t>
            </a:r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EAE8BD7A-0235-415E-8C66-B7F4209FEE79}"/>
              </a:ext>
            </a:extLst>
          </p:cNvPr>
          <p:cNvSpPr txBox="1"/>
          <p:nvPr/>
        </p:nvSpPr>
        <p:spPr>
          <a:xfrm>
            <a:off x="6660000" y="3384000"/>
            <a:ext cx="14748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增大压强</a:t>
            </a:r>
          </a:p>
        </p:txBody>
      </p:sp>
    </p:spTree>
    <p:extLst>
      <p:ext uri="{BB962C8B-B14F-4D97-AF65-F5344CB8AC3E}">
        <p14:creationId xmlns:p14="http://schemas.microsoft.com/office/powerpoint/2010/main" val="414310076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8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2" grpId="0"/>
      <p:bldP spid="17" grpId="0"/>
      <p:bldP spid="18" grpId="0"/>
      <p:bldP spid="19" grpId="0"/>
      <p:bldP spid="20" grpId="0"/>
      <p:bldP spid="21" grpId="0"/>
      <p:bldP spid="22" grpId="0" animBg="1"/>
      <p:bldP spid="23" grpId="0"/>
      <p:bldP spid="27" grpId="0"/>
      <p:bldP spid="28" grpId="0"/>
      <p:bldP spid="29" grpId="0"/>
      <p:bldP spid="31" grpId="0"/>
      <p:bldP spid="3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AA25377-C399-4B87-B6F6-0D02302DE820}"/>
              </a:ext>
            </a:extLst>
          </p:cNvPr>
          <p:cNvGrpSpPr/>
          <p:nvPr/>
        </p:nvGrpSpPr>
        <p:grpSpPr>
          <a:xfrm>
            <a:off x="0" y="0"/>
            <a:ext cx="12192000" cy="6869083"/>
            <a:chOff x="0" y="0"/>
            <a:chExt cx="12192000" cy="6869083"/>
          </a:xfr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35000">
                <a:schemeClr val="accent6">
                  <a:lumMod val="0"/>
                  <a:lumOff val="100000"/>
                </a:schemeClr>
              </a:gs>
              <a:gs pos="100000">
                <a:schemeClr val="accent6">
                  <a:lumMod val="100000"/>
                </a:schemeClr>
              </a:gs>
            </a:gsLst>
            <a:path path="shape">
              <a:fillToRect l="50000" t="50000" r="50000" b="50000"/>
            </a:path>
          </a:gradFill>
        </p:grpSpPr>
        <p:sp>
          <p:nvSpPr>
            <p:cNvPr id="2" name="矩形 1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DF8AC0D-047C-4F3E-AC57-35A7F3760151}"/>
                </a:ext>
              </a:extLst>
            </p:cNvPr>
            <p:cNvSpPr/>
            <p:nvPr/>
          </p:nvSpPr>
          <p:spPr>
            <a:xfrm>
              <a:off x="0" y="72000"/>
              <a:ext cx="12192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矩形 6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AD1BF38-7DA7-4597-8F90-FC0D3521DDA0}"/>
                </a:ext>
              </a:extLst>
            </p:cNvPr>
            <p:cNvSpPr/>
            <p:nvPr/>
          </p:nvSpPr>
          <p:spPr>
            <a:xfrm>
              <a:off x="0" y="6742800"/>
              <a:ext cx="12192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1ECE4058-4641-4FD4-8872-2C2659B92D8E}"/>
                </a:ext>
              </a:extLst>
            </p:cNvPr>
            <p:cNvSpPr/>
            <p:nvPr/>
          </p:nvSpPr>
          <p:spPr>
            <a:xfrm>
              <a:off x="64800" y="180000"/>
              <a:ext cx="12060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FFCE86AD-26E4-46CE-92F4-8A4F120200B1}"/>
                </a:ext>
              </a:extLst>
            </p:cNvPr>
            <p:cNvSpPr/>
            <p:nvPr/>
          </p:nvSpPr>
          <p:spPr>
            <a:xfrm>
              <a:off x="66000" y="6634800"/>
              <a:ext cx="12060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" name="矩形 2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5EC1BC71-29D9-4549-9CEF-168F7E3C3713}"/>
                </a:ext>
              </a:extLst>
            </p:cNvPr>
            <p:cNvSpPr/>
            <p:nvPr/>
          </p:nvSpPr>
          <p:spPr>
            <a:xfrm>
              <a:off x="72000" y="0"/>
              <a:ext cx="54000" cy="686908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矩形 10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CBDD749B-8556-40CE-A392-5F49EDA15F0E}"/>
                </a:ext>
              </a:extLst>
            </p:cNvPr>
            <p:cNvSpPr/>
            <p:nvPr/>
          </p:nvSpPr>
          <p:spPr>
            <a:xfrm>
              <a:off x="12067200" y="0"/>
              <a:ext cx="54000" cy="686908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A2123EEB-E013-4895-B0A3-5A345A25D825}"/>
                </a:ext>
              </a:extLst>
            </p:cNvPr>
            <p:cNvSpPr/>
            <p:nvPr/>
          </p:nvSpPr>
          <p:spPr>
            <a:xfrm>
              <a:off x="180000" y="64800"/>
              <a:ext cx="54000" cy="673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矩形 14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D689208D-92DB-4A9C-B110-DD1E958A4169}"/>
                </a:ext>
              </a:extLst>
            </p:cNvPr>
            <p:cNvSpPr/>
            <p:nvPr/>
          </p:nvSpPr>
          <p:spPr>
            <a:xfrm>
              <a:off x="11959200" y="64800"/>
              <a:ext cx="54000" cy="673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6" name="文本框 15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EC0CC2CD-A595-4ACC-86A9-D8F0216B22CA}"/>
              </a:ext>
            </a:extLst>
          </p:cNvPr>
          <p:cNvSpPr txBox="1"/>
          <p:nvPr/>
        </p:nvSpPr>
        <p:spPr>
          <a:xfrm>
            <a:off x="288000" y="288000"/>
            <a:ext cx="1793668" cy="55399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CN" altLang="en-US" sz="3000">
                <a:latin typeface="华文行楷" panose="02010800040101010101" pitchFamily="2" charset="-122"/>
                <a:ea typeface="华文行楷" panose="02010800040101010101" pitchFamily="2" charset="-122"/>
              </a:rPr>
              <a:t>本节小结</a:t>
            </a:r>
            <a:endParaRPr lang="zh-CN" altLang="en-US" sz="3000">
              <a:solidFill>
                <a:schemeClr val="tx1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grpSp>
        <p:nvGrpSpPr>
          <p:cNvPr id="5" name="组合 4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B3AB94D4-AFE3-4BF0-A837-F4B7807E517E}"/>
              </a:ext>
            </a:extLst>
          </p:cNvPr>
          <p:cNvGrpSpPr/>
          <p:nvPr/>
        </p:nvGrpSpPr>
        <p:grpSpPr>
          <a:xfrm>
            <a:off x="1543642" y="950359"/>
            <a:ext cx="8567890" cy="4881059"/>
            <a:chOff x="1065018" y="1155366"/>
            <a:chExt cx="8567890" cy="4881059"/>
          </a:xfrm>
        </p:grpSpPr>
        <p:sp>
          <p:nvSpPr>
            <p:cNvPr id="22" name="AutoShape 39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D0AAEF24-C180-47E1-9C82-69236CE92986}"/>
                </a:ext>
              </a:extLst>
            </p:cNvPr>
            <p:cNvSpPr/>
            <p:nvPr/>
          </p:nvSpPr>
          <p:spPr>
            <a:xfrm>
              <a:off x="2436224" y="1924807"/>
              <a:ext cx="363374" cy="3773064"/>
            </a:xfrm>
            <a:prstGeom prst="leftBrace">
              <a:avLst>
                <a:gd name="adj1" fmla="val 112500"/>
                <a:gd name="adj2" fmla="val 50000"/>
              </a:avLst>
            </a:prstGeom>
            <a:noFill/>
            <a:ln w="31750">
              <a:solidFill>
                <a:srgbClr val="FF0000"/>
              </a:solidFill>
              <a:round/>
            </a:ln>
          </p:spPr>
          <p:txBody>
            <a:bodyPr wrap="none" anchor="ctr" anchorCtr="0">
              <a:noAutofit/>
            </a:bodyPr>
            <a:lstStyle>
              <a:lvl1pPr marL="342900" indent="-342900" algn="l" defTabSz="914400" rtl="0" eaLnBrk="0" fontAlgn="base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Char char="•"/>
                <a:defRPr kumimoji="0" lang="zh-CN" altLang="en-US" sz="3200" b="0" i="0" u="none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0" fontAlgn="base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Char char="–"/>
                <a:defRPr kumimoji="0" lang="zh-CN" altLang="en-US" sz="2800" b="0" i="0" u="none" baseline="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1143000" indent="-228600" algn="l" defTabSz="914400" rtl="0" eaLnBrk="0" fontAlgn="base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Char char="•"/>
                <a:defRPr kumimoji="0" lang="zh-CN" altLang="en-US" sz="2400" b="0" i="0" u="none" baseline="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1600200" indent="-228600" algn="l" defTabSz="914400" rtl="0" eaLnBrk="0" fontAlgn="base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Char char="–"/>
                <a:defRPr kumimoji="0" lang="zh-CN" altLang="en-US" sz="2000" b="0" i="0" u="none" baseline="0"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2057400" indent="-228600" algn="l" defTabSz="914400" rtl="0" eaLnBrk="0" fontAlgn="base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Char char="»"/>
                <a:defRPr kumimoji="0" lang="zh-CN" altLang="en-US" sz="2000" b="0" i="0" u="none" baseline="0">
                  <a:solidFill>
                    <a:schemeClr val="tx1"/>
                  </a:solidFill>
                  <a:latin typeface="+mn-lt"/>
                  <a:ea typeface="+mn-ea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lang="zh-CN" altLang="en-US" sz="2000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lang="zh-CN" altLang="en-US" sz="2000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lang="zh-CN" altLang="en-US" sz="2000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lang="zh-CN" altLang="en-US" sz="2000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endParaRPr lang="zh-CN" altLang="zh-CN" sz="1800"/>
            </a:p>
          </p:txBody>
        </p:sp>
        <p:sp>
          <p:nvSpPr>
            <p:cNvPr id="23" name="Text Box 65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94913A22-569E-4DA7-8B51-81F0E8A28B3E}"/>
                </a:ext>
              </a:extLst>
            </p:cNvPr>
            <p:cNvSpPr/>
            <p:nvPr/>
          </p:nvSpPr>
          <p:spPr>
            <a:xfrm>
              <a:off x="1065018" y="3518951"/>
              <a:ext cx="1260870" cy="584775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  <a:miter lim="800000"/>
            </a:ln>
          </p:spPr>
          <p:txBody>
            <a:bodyPr wrap="square">
              <a:spAutoFit/>
            </a:bodyPr>
            <a:lstStyle>
              <a:lvl1pPr marL="342900" indent="-342900" algn="l" defTabSz="914400" rtl="0" eaLnBrk="0" fontAlgn="base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Char char="•"/>
                <a:defRPr kumimoji="0" lang="zh-CN" altLang="en-US" sz="3200" b="0" i="0" u="none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0" fontAlgn="base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Char char="–"/>
                <a:defRPr kumimoji="0" lang="zh-CN" altLang="en-US" sz="2800" b="0" i="0" u="none" baseline="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1143000" indent="-228600" algn="l" defTabSz="914400" rtl="0" eaLnBrk="0" fontAlgn="base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Char char="•"/>
                <a:defRPr kumimoji="0" lang="zh-CN" altLang="en-US" sz="2400" b="0" i="0" u="none" baseline="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1600200" indent="-228600" algn="l" defTabSz="914400" rtl="0" eaLnBrk="0" fontAlgn="base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Char char="–"/>
                <a:defRPr kumimoji="0" lang="zh-CN" altLang="en-US" sz="2000" b="0" i="0" u="none" baseline="0"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2057400" indent="-228600" algn="l" defTabSz="914400" rtl="0" eaLnBrk="0" fontAlgn="base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Char char="»"/>
                <a:defRPr kumimoji="0" lang="zh-CN" altLang="en-US" sz="2000" b="0" i="0" u="none" baseline="0">
                  <a:solidFill>
                    <a:schemeClr val="tx1"/>
                  </a:solidFill>
                  <a:latin typeface="+mn-lt"/>
                  <a:ea typeface="+mn-ea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lang="zh-CN" altLang="en-US" sz="2000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lang="zh-CN" altLang="en-US" sz="2000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lang="zh-CN" altLang="en-US" sz="2000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lang="zh-CN" altLang="en-US" sz="2000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 marL="0" lvl="0" indent="0" eaLnBrk="1" hangingPunct="1">
                <a:spcBef>
                  <a:spcPct val="50000"/>
                </a:spcBef>
                <a:buNone/>
              </a:pPr>
              <a:r>
                <a:rPr lang="zh-CN" altLang="en-US">
                  <a:latin typeface="微软雅黑" panose="020B0503020204020204" pitchFamily="34" charset="-122"/>
                  <a:ea typeface="微软雅黑" panose="020B0503020204020204" pitchFamily="34" charset="-122"/>
                </a:rPr>
                <a:t>压 强</a:t>
              </a:r>
            </a:p>
          </p:txBody>
        </p:sp>
        <p:sp>
          <p:nvSpPr>
            <p:cNvPr id="24" name="Text Box 66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5FD2312D-FFB9-4321-85F6-93389A9DA27C}"/>
                </a:ext>
              </a:extLst>
            </p:cNvPr>
            <p:cNvSpPr/>
            <p:nvPr/>
          </p:nvSpPr>
          <p:spPr>
            <a:xfrm>
              <a:off x="2880000" y="1728000"/>
              <a:ext cx="1512789" cy="461665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  <a:miter lim="800000"/>
            </a:ln>
          </p:spPr>
          <p:txBody>
            <a:bodyPr wrap="square">
              <a:spAutoFit/>
            </a:bodyPr>
            <a:lstStyle>
              <a:lvl1pPr marL="342900" indent="-342900" algn="l" defTabSz="914400" rtl="0" eaLnBrk="0" fontAlgn="base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Char char="•"/>
                <a:defRPr kumimoji="0" lang="zh-CN" altLang="en-US" sz="3200" b="0" i="0" u="none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0" fontAlgn="base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Char char="–"/>
                <a:defRPr kumimoji="0" lang="zh-CN" altLang="en-US" sz="2800" b="0" i="0" u="none" baseline="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1143000" indent="-228600" algn="l" defTabSz="914400" rtl="0" eaLnBrk="0" fontAlgn="base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Char char="•"/>
                <a:defRPr kumimoji="0" lang="zh-CN" altLang="en-US" sz="2400" b="0" i="0" u="none" baseline="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1600200" indent="-228600" algn="l" defTabSz="914400" rtl="0" eaLnBrk="0" fontAlgn="base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Char char="–"/>
                <a:defRPr kumimoji="0" lang="zh-CN" altLang="en-US" sz="2000" b="0" i="0" u="none" baseline="0"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2057400" indent="-228600" algn="l" defTabSz="914400" rtl="0" eaLnBrk="0" fontAlgn="base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Char char="»"/>
                <a:defRPr kumimoji="0" lang="zh-CN" altLang="en-US" sz="2000" b="0" i="0" u="none" baseline="0">
                  <a:solidFill>
                    <a:schemeClr val="tx1"/>
                  </a:solidFill>
                  <a:latin typeface="+mn-lt"/>
                  <a:ea typeface="+mn-ea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lang="zh-CN" altLang="en-US" sz="2000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lang="zh-CN" altLang="en-US" sz="2000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lang="zh-CN" altLang="en-US" sz="2000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lang="zh-CN" altLang="en-US" sz="2000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 marL="0" indent="0">
                <a:buNone/>
              </a:pPr>
              <a:r>
                <a:rPr lang="zh-CN" altLang="en-US" sz="2400">
                  <a:latin typeface="微软雅黑" panose="020B0503020204020204" pitchFamily="34" charset="-122"/>
                  <a:ea typeface="微软雅黑" panose="020B0503020204020204" pitchFamily="34" charset="-122"/>
                </a:rPr>
                <a:t>一、压力</a:t>
              </a:r>
            </a:p>
          </p:txBody>
        </p:sp>
        <p:sp>
          <p:nvSpPr>
            <p:cNvPr id="25" name="文本框 24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5B3A658F-63F1-4B67-BC3D-33A59FA6B7E1}"/>
                </a:ext>
              </a:extLst>
            </p:cNvPr>
            <p:cNvSpPr txBox="1"/>
            <p:nvPr/>
          </p:nvSpPr>
          <p:spPr>
            <a:xfrm>
              <a:off x="5107396" y="1155366"/>
              <a:ext cx="1581354" cy="1538883"/>
            </a:xfrm>
            <a:prstGeom prst="rect">
              <a:avLst/>
            </a:prstGeom>
            <a:noFill/>
          </p:spPr>
          <p:txBody>
            <a:bodyPr wrap="square" lIns="72000" tIns="0" rIns="72000" bIns="0">
              <a:spAutoFit/>
            </a:bodyPr>
            <a:lstStyle/>
            <a:p>
              <a:r>
                <a:rPr lang="en-US" altLang="zh-CN" sz="2000">
                  <a:latin typeface="微软雅黑" panose="020B0503020204020204" pitchFamily="34" charset="-122"/>
                  <a:ea typeface="微软雅黑" panose="020B0503020204020204" pitchFamily="34" charset="-122"/>
                </a:rPr>
                <a:t>1</a:t>
              </a:r>
              <a:r>
                <a:rPr lang="zh-CN" altLang="en-US" sz="2000">
                  <a:latin typeface="微软雅黑" panose="020B0503020204020204" pitchFamily="34" charset="-122"/>
                  <a:ea typeface="微软雅黑" panose="020B0503020204020204" pitchFamily="34" charset="-122"/>
                </a:rPr>
                <a:t>、定义</a:t>
              </a:r>
              <a:endParaRPr lang="en-US" altLang="zh-CN" sz="20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en-US" altLang="zh-CN" sz="2000">
                  <a:latin typeface="微软雅黑" panose="020B0503020204020204" pitchFamily="34" charset="-122"/>
                  <a:ea typeface="微软雅黑" panose="020B0503020204020204" pitchFamily="34" charset="-122"/>
                </a:rPr>
                <a:t>2</a:t>
              </a:r>
              <a:r>
                <a:rPr lang="zh-CN" altLang="en-US" sz="2000">
                  <a:latin typeface="微软雅黑" panose="020B0503020204020204" pitchFamily="34" charset="-122"/>
                  <a:ea typeface="微软雅黑" panose="020B0503020204020204" pitchFamily="34" charset="-122"/>
                </a:rPr>
                <a:t>、产生原因</a:t>
              </a:r>
              <a:endParaRPr lang="en-US" altLang="zh-CN" sz="20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en-US" altLang="zh-CN" sz="2000">
                  <a:latin typeface="微软雅黑" panose="020B0503020204020204" pitchFamily="34" charset="-122"/>
                  <a:ea typeface="微软雅黑" panose="020B0503020204020204" pitchFamily="34" charset="-122"/>
                </a:rPr>
                <a:t>3</a:t>
              </a:r>
              <a:r>
                <a:rPr lang="zh-CN" altLang="en-US" sz="2000">
                  <a:latin typeface="微软雅黑" panose="020B0503020204020204" pitchFamily="34" charset="-122"/>
                  <a:ea typeface="微软雅黑" panose="020B0503020204020204" pitchFamily="34" charset="-122"/>
                </a:rPr>
                <a:t>、作用点</a:t>
              </a:r>
              <a:endParaRPr lang="en-US" altLang="zh-CN" sz="20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en-US" altLang="zh-CN" sz="2000">
                  <a:latin typeface="微软雅黑" panose="020B0503020204020204" pitchFamily="34" charset="-122"/>
                  <a:ea typeface="微软雅黑" panose="020B0503020204020204" pitchFamily="34" charset="-122"/>
                </a:rPr>
                <a:t>4</a:t>
              </a:r>
              <a:r>
                <a:rPr lang="zh-CN" altLang="en-US" sz="2000">
                  <a:latin typeface="微软雅黑" panose="020B0503020204020204" pitchFamily="34" charset="-122"/>
                  <a:ea typeface="微软雅黑" panose="020B0503020204020204" pitchFamily="34" charset="-122"/>
                </a:rPr>
                <a:t>、方向</a:t>
              </a:r>
              <a:endParaRPr lang="en-US" altLang="zh-CN" sz="20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en-US" altLang="zh-CN" sz="2000">
                  <a:latin typeface="微软雅黑" panose="020B0503020204020204" pitchFamily="34" charset="-122"/>
                  <a:ea typeface="微软雅黑" panose="020B0503020204020204" pitchFamily="34" charset="-122"/>
                </a:rPr>
                <a:t>5</a:t>
              </a:r>
              <a:r>
                <a:rPr lang="zh-CN" altLang="en-US" sz="2000">
                  <a:latin typeface="微软雅黑" panose="020B0503020204020204" pitchFamily="34" charset="-122"/>
                  <a:ea typeface="微软雅黑" panose="020B0503020204020204" pitchFamily="34" charset="-122"/>
                </a:rPr>
                <a:t>、大小</a:t>
              </a:r>
              <a:endParaRPr lang="en-US" altLang="zh-CN" sz="20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7" name="AutoShape 40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AC05C0F2-D5A0-4599-87CC-A3D9BE2589A6}"/>
                </a:ext>
              </a:extLst>
            </p:cNvPr>
            <p:cNvSpPr/>
            <p:nvPr/>
          </p:nvSpPr>
          <p:spPr>
            <a:xfrm>
              <a:off x="4605969" y="1268111"/>
              <a:ext cx="362756" cy="1320815"/>
            </a:xfrm>
            <a:prstGeom prst="leftBrace">
              <a:avLst>
                <a:gd name="adj1" fmla="val 19757"/>
                <a:gd name="adj2" fmla="val 50000"/>
              </a:avLst>
            </a:prstGeom>
            <a:noFill/>
            <a:ln w="31750">
              <a:solidFill>
                <a:srgbClr val="FF0000"/>
              </a:solidFill>
              <a:round/>
            </a:ln>
          </p:spPr>
          <p:txBody>
            <a:bodyPr wrap="none" anchor="ctr" anchorCtr="0">
              <a:noAutofit/>
            </a:bodyPr>
            <a:lstStyle>
              <a:lvl1pPr marL="342900" indent="-342900" algn="l" defTabSz="914400" rtl="0" eaLnBrk="0" fontAlgn="base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Char char="•"/>
                <a:defRPr kumimoji="0" lang="zh-CN" altLang="en-US" sz="3200" b="0" i="0" u="none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0" fontAlgn="base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Char char="–"/>
                <a:defRPr kumimoji="0" lang="zh-CN" altLang="en-US" sz="2800" b="0" i="0" u="none" baseline="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1143000" indent="-228600" algn="l" defTabSz="914400" rtl="0" eaLnBrk="0" fontAlgn="base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Char char="•"/>
                <a:defRPr kumimoji="0" lang="zh-CN" altLang="en-US" sz="2400" b="0" i="0" u="none" baseline="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1600200" indent="-228600" algn="l" defTabSz="914400" rtl="0" eaLnBrk="0" fontAlgn="base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Char char="–"/>
                <a:defRPr kumimoji="0" lang="zh-CN" altLang="en-US" sz="2000" b="0" i="0" u="none" baseline="0"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2057400" indent="-228600" algn="l" defTabSz="914400" rtl="0" eaLnBrk="0" fontAlgn="base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Char char="»"/>
                <a:defRPr kumimoji="0" lang="zh-CN" altLang="en-US" sz="2000" b="0" i="0" u="none" baseline="0">
                  <a:solidFill>
                    <a:schemeClr val="tx1"/>
                  </a:solidFill>
                  <a:latin typeface="+mn-lt"/>
                  <a:ea typeface="+mn-ea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lang="zh-CN" altLang="en-US" sz="2000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lang="zh-CN" altLang="en-US" sz="2000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lang="zh-CN" altLang="en-US" sz="2000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lang="zh-CN" altLang="en-US" sz="2000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endParaRPr lang="zh-CN" altLang="zh-CN" sz="2200"/>
            </a:p>
          </p:txBody>
        </p:sp>
        <p:sp>
          <p:nvSpPr>
            <p:cNvPr id="28" name="AutoShape 40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9F17ECCC-15B6-4B5A-AD52-A0501638F564}"/>
                </a:ext>
              </a:extLst>
            </p:cNvPr>
            <p:cNvSpPr/>
            <p:nvPr/>
          </p:nvSpPr>
          <p:spPr>
            <a:xfrm>
              <a:off x="6625062" y="5409207"/>
              <a:ext cx="241160" cy="555265"/>
            </a:xfrm>
            <a:prstGeom prst="leftBrace">
              <a:avLst>
                <a:gd name="adj1" fmla="val 19757"/>
                <a:gd name="adj2" fmla="val 50000"/>
              </a:avLst>
            </a:prstGeom>
            <a:noFill/>
            <a:ln w="31750">
              <a:solidFill>
                <a:srgbClr val="FF0000"/>
              </a:solidFill>
              <a:round/>
            </a:ln>
          </p:spPr>
          <p:txBody>
            <a:bodyPr wrap="none" anchor="ctr" anchorCtr="0">
              <a:noAutofit/>
            </a:bodyPr>
            <a:lstStyle>
              <a:lvl1pPr marL="342900" indent="-342900" algn="l" defTabSz="914400" rtl="0" eaLnBrk="0" fontAlgn="base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Char char="•"/>
                <a:defRPr kumimoji="0" lang="zh-CN" altLang="en-US" sz="3200" b="0" i="0" u="none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0" fontAlgn="base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Char char="–"/>
                <a:defRPr kumimoji="0" lang="zh-CN" altLang="en-US" sz="2800" b="0" i="0" u="none" baseline="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1143000" indent="-228600" algn="l" defTabSz="914400" rtl="0" eaLnBrk="0" fontAlgn="base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Char char="•"/>
                <a:defRPr kumimoji="0" lang="zh-CN" altLang="en-US" sz="2400" b="0" i="0" u="none" baseline="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1600200" indent="-228600" algn="l" defTabSz="914400" rtl="0" eaLnBrk="0" fontAlgn="base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Char char="–"/>
                <a:defRPr kumimoji="0" lang="zh-CN" altLang="en-US" sz="2000" b="0" i="0" u="none" baseline="0"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2057400" indent="-228600" algn="l" defTabSz="914400" rtl="0" eaLnBrk="0" fontAlgn="base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Char char="»"/>
                <a:defRPr kumimoji="0" lang="zh-CN" altLang="en-US" sz="2000" b="0" i="0" u="none" baseline="0">
                  <a:solidFill>
                    <a:schemeClr val="tx1"/>
                  </a:solidFill>
                  <a:latin typeface="+mn-lt"/>
                  <a:ea typeface="+mn-ea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lang="zh-CN" altLang="en-US" sz="2000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lang="zh-CN" altLang="en-US" sz="2000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lang="zh-CN" altLang="en-US" sz="2000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lang="zh-CN" altLang="en-US" sz="2000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endParaRPr lang="zh-CN" altLang="zh-CN" sz="2200"/>
            </a:p>
          </p:txBody>
        </p:sp>
        <p:sp>
          <p:nvSpPr>
            <p:cNvPr id="31" name="文本框 30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75A51FD0-7DD2-45FD-93D8-F1666F2EF2DB}"/>
                </a:ext>
              </a:extLst>
            </p:cNvPr>
            <p:cNvSpPr txBox="1"/>
            <p:nvPr/>
          </p:nvSpPr>
          <p:spPr>
            <a:xfrm>
              <a:off x="6997000" y="5359317"/>
              <a:ext cx="2635908" cy="677108"/>
            </a:xfrm>
            <a:prstGeom prst="rect">
              <a:avLst/>
            </a:prstGeom>
            <a:noFill/>
          </p:spPr>
          <p:txBody>
            <a:bodyPr wrap="square" lIns="0" tIns="0" rIns="0" bIns="0">
              <a:spAutoFit/>
            </a:bodyPr>
            <a:lstStyle/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</a:pPr>
              <a:r>
                <a:rPr lang="en-US" altLang="zh-CN" sz="2000">
                  <a:latin typeface="微软雅黑" panose="020B0503020204020204" pitchFamily="34" charset="-122"/>
                  <a:ea typeface="微软雅黑" panose="020B0503020204020204" pitchFamily="34" charset="-122"/>
                </a:rPr>
                <a:t>1</a:t>
              </a:r>
              <a:r>
                <a:rPr lang="zh-CN" altLang="en-US" sz="2000">
                  <a:latin typeface="微软雅黑" panose="020B0503020204020204" pitchFamily="34" charset="-122"/>
                  <a:ea typeface="微软雅黑" panose="020B0503020204020204" pitchFamily="34" charset="-122"/>
                </a:rPr>
                <a:t>、减小压强的方法</a:t>
              </a:r>
              <a:endParaRPr lang="en-US" altLang="zh-CN" sz="20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</a:pPr>
              <a:r>
                <a:rPr lang="en-US" altLang="zh-CN" sz="2000">
                  <a:latin typeface="微软雅黑" panose="020B0503020204020204" pitchFamily="34" charset="-122"/>
                  <a:ea typeface="微软雅黑" panose="020B0503020204020204" pitchFamily="34" charset="-122"/>
                </a:rPr>
                <a:t>2</a:t>
              </a:r>
              <a:r>
                <a:rPr lang="zh-CN" altLang="en-US" sz="2000">
                  <a:latin typeface="微软雅黑" panose="020B0503020204020204" pitchFamily="34" charset="-122"/>
                  <a:ea typeface="微软雅黑" panose="020B0503020204020204" pitchFamily="34" charset="-122"/>
                </a:rPr>
                <a:t>、增大压强的方法</a:t>
              </a:r>
              <a:endParaRPr lang="en-US" altLang="zh-CN" sz="20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3" name="Text Box 69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14546AAF-45DB-469C-AB52-EA5272234CBC}"/>
                </a:ext>
              </a:extLst>
            </p:cNvPr>
            <p:cNvSpPr/>
            <p:nvPr/>
          </p:nvSpPr>
          <p:spPr>
            <a:xfrm>
              <a:off x="6287742" y="2949582"/>
              <a:ext cx="3164302" cy="769441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square">
              <a:spAutoFit/>
            </a:bodyPr>
            <a:lstStyle>
              <a:lvl1pPr marL="342900" indent="-342900" algn="l" defTabSz="914400" rtl="0" eaLnBrk="0" fontAlgn="base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Char char="•"/>
                <a:defRPr kumimoji="0" lang="zh-CN" altLang="en-US" sz="3200" b="0" i="0" u="none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0" fontAlgn="base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Char char="–"/>
                <a:defRPr kumimoji="0" lang="zh-CN" altLang="en-US" sz="2800" b="0" i="0" u="none" baseline="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1143000" indent="-228600" algn="l" defTabSz="914400" rtl="0" eaLnBrk="0" fontAlgn="base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Char char="•"/>
                <a:defRPr kumimoji="0" lang="zh-CN" altLang="en-US" sz="2400" b="0" i="0" u="none" baseline="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1600200" indent="-228600" algn="l" defTabSz="914400" rtl="0" eaLnBrk="0" fontAlgn="base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Char char="–"/>
                <a:defRPr kumimoji="0" lang="zh-CN" altLang="en-US" sz="2000" b="0" i="0" u="none" baseline="0"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2057400" indent="-228600" algn="l" defTabSz="914400" rtl="0" eaLnBrk="0" fontAlgn="base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Char char="»"/>
                <a:defRPr kumimoji="0" lang="zh-CN" altLang="en-US" sz="2000" b="0" i="0" u="none" baseline="0">
                  <a:solidFill>
                    <a:schemeClr val="tx1"/>
                  </a:solidFill>
                  <a:latin typeface="+mn-lt"/>
                  <a:ea typeface="+mn-ea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lang="zh-CN" altLang="en-US" sz="2000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lang="zh-CN" altLang="en-US" sz="2000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lang="zh-CN" altLang="en-US" sz="2000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lang="zh-CN" altLang="en-US" sz="2000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 marL="0" indent="0">
                <a:buNone/>
              </a:pPr>
              <a:r>
                <a:rPr lang="en-US" altLang="zh-CN" sz="2000">
                  <a:latin typeface="微软雅黑" panose="020B0503020204020204" pitchFamily="34" charset="-122"/>
                  <a:ea typeface="微软雅黑" panose="020B0503020204020204" pitchFamily="34" charset="-122"/>
                </a:rPr>
                <a:t>1</a:t>
              </a:r>
              <a:r>
                <a:rPr lang="zh-CN" altLang="en-US" sz="2000">
                  <a:latin typeface="微软雅黑" panose="020B0503020204020204" pitchFamily="34" charset="-122"/>
                  <a:ea typeface="微软雅黑" panose="020B0503020204020204" pitchFamily="34" charset="-122"/>
                </a:rPr>
                <a:t>、跟压力的大小有关</a:t>
              </a:r>
              <a:endParaRPr lang="en-US" altLang="zh-CN" sz="20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marL="0" indent="0">
                <a:buNone/>
              </a:pPr>
              <a:r>
                <a:rPr lang="en-US" altLang="zh-CN" sz="2000">
                  <a:latin typeface="微软雅黑" panose="020B0503020204020204" pitchFamily="34" charset="-122"/>
                  <a:ea typeface="微软雅黑" panose="020B0503020204020204" pitchFamily="34" charset="-122"/>
                </a:rPr>
                <a:t>2</a:t>
              </a:r>
              <a:r>
                <a:rPr lang="zh-CN" altLang="en-US" sz="2000">
                  <a:latin typeface="微软雅黑" panose="020B0503020204020204" pitchFamily="34" charset="-122"/>
                  <a:ea typeface="微软雅黑" panose="020B0503020204020204" pitchFamily="34" charset="-122"/>
                </a:rPr>
                <a:t>、跟受力面积有关</a:t>
              </a:r>
              <a:endParaRPr lang="en-US" altLang="zh-CN" sz="20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6" name="Text Box 66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1F46ADEF-EC56-4D90-A5E6-EE302D056A50}"/>
                </a:ext>
              </a:extLst>
            </p:cNvPr>
            <p:cNvSpPr/>
            <p:nvPr/>
          </p:nvSpPr>
          <p:spPr>
            <a:xfrm>
              <a:off x="2880000" y="3113718"/>
              <a:ext cx="2967809" cy="461665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  <a:miter lim="800000"/>
            </a:ln>
          </p:spPr>
          <p:txBody>
            <a:bodyPr wrap="square">
              <a:spAutoFit/>
            </a:bodyPr>
            <a:lstStyle>
              <a:lvl1pPr marL="342900" indent="-342900" algn="l" defTabSz="914400" rtl="0" eaLnBrk="0" fontAlgn="base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Char char="•"/>
                <a:defRPr kumimoji="0" lang="zh-CN" altLang="en-US" sz="3200" b="0" i="0" u="none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0" fontAlgn="base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Char char="–"/>
                <a:defRPr kumimoji="0" lang="zh-CN" altLang="en-US" sz="2800" b="0" i="0" u="none" baseline="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1143000" indent="-228600" algn="l" defTabSz="914400" rtl="0" eaLnBrk="0" fontAlgn="base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Char char="•"/>
                <a:defRPr kumimoji="0" lang="zh-CN" altLang="en-US" sz="2400" b="0" i="0" u="none" baseline="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1600200" indent="-228600" algn="l" defTabSz="914400" rtl="0" eaLnBrk="0" fontAlgn="base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Char char="–"/>
                <a:defRPr kumimoji="0" lang="zh-CN" altLang="en-US" sz="2000" b="0" i="0" u="none" baseline="0"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2057400" indent="-228600" algn="l" defTabSz="914400" rtl="0" eaLnBrk="0" fontAlgn="base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Char char="»"/>
                <a:defRPr kumimoji="0" lang="zh-CN" altLang="en-US" sz="2000" b="0" i="0" u="none" baseline="0">
                  <a:solidFill>
                    <a:schemeClr val="tx1"/>
                  </a:solidFill>
                  <a:latin typeface="+mn-lt"/>
                  <a:ea typeface="+mn-ea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lang="zh-CN" altLang="en-US" sz="2000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lang="zh-CN" altLang="en-US" sz="2000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lang="zh-CN" altLang="en-US" sz="2000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lang="zh-CN" altLang="en-US" sz="2000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 marL="0" indent="0">
                <a:buNone/>
              </a:pPr>
              <a:r>
                <a:rPr lang="zh-CN" altLang="en-US" sz="2400">
                  <a:latin typeface="微软雅黑" panose="020B0503020204020204" pitchFamily="34" charset="-122"/>
                  <a:ea typeface="微软雅黑" panose="020B0503020204020204" pitchFamily="34" charset="-122"/>
                </a:rPr>
                <a:t>二、压力的作用效果</a:t>
              </a:r>
            </a:p>
          </p:txBody>
        </p:sp>
        <p:sp>
          <p:nvSpPr>
            <p:cNvPr id="37" name="Text Box 66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B2A391B9-5ED7-46CB-9AE4-8B33901FEF51}"/>
                </a:ext>
              </a:extLst>
            </p:cNvPr>
            <p:cNvSpPr/>
            <p:nvPr/>
          </p:nvSpPr>
          <p:spPr>
            <a:xfrm>
              <a:off x="2880000" y="4309007"/>
              <a:ext cx="1719891" cy="461665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  <a:miter lim="800000"/>
            </a:ln>
          </p:spPr>
          <p:txBody>
            <a:bodyPr wrap="square">
              <a:spAutoFit/>
            </a:bodyPr>
            <a:lstStyle>
              <a:lvl1pPr marL="342900" indent="-342900" algn="l" defTabSz="914400" rtl="0" eaLnBrk="0" fontAlgn="base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Char char="•"/>
                <a:defRPr kumimoji="0" lang="zh-CN" altLang="en-US" sz="3200" b="0" i="0" u="none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0" fontAlgn="base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Char char="–"/>
                <a:defRPr kumimoji="0" lang="zh-CN" altLang="en-US" sz="2800" b="0" i="0" u="none" baseline="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1143000" indent="-228600" algn="l" defTabSz="914400" rtl="0" eaLnBrk="0" fontAlgn="base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Char char="•"/>
                <a:defRPr kumimoji="0" lang="zh-CN" altLang="en-US" sz="2400" b="0" i="0" u="none" baseline="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1600200" indent="-228600" algn="l" defTabSz="914400" rtl="0" eaLnBrk="0" fontAlgn="base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Char char="–"/>
                <a:defRPr kumimoji="0" lang="zh-CN" altLang="en-US" sz="2000" b="0" i="0" u="none" baseline="0"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2057400" indent="-228600" algn="l" defTabSz="914400" rtl="0" eaLnBrk="0" fontAlgn="base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Char char="»"/>
                <a:defRPr kumimoji="0" lang="zh-CN" altLang="en-US" sz="2000" b="0" i="0" u="none" baseline="0">
                  <a:solidFill>
                    <a:schemeClr val="tx1"/>
                  </a:solidFill>
                  <a:latin typeface="+mn-lt"/>
                  <a:ea typeface="+mn-ea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lang="zh-CN" altLang="en-US" sz="2000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lang="zh-CN" altLang="en-US" sz="2000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lang="zh-CN" altLang="en-US" sz="2000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lang="zh-CN" altLang="en-US" sz="2000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 marL="0" indent="0">
                <a:buNone/>
              </a:pPr>
              <a:r>
                <a:rPr lang="zh-CN" altLang="en-US" sz="2400">
                  <a:latin typeface="微软雅黑" panose="020B0503020204020204" pitchFamily="34" charset="-122"/>
                  <a:ea typeface="微软雅黑" panose="020B0503020204020204" pitchFamily="34" charset="-122"/>
                </a:rPr>
                <a:t>三、压强</a:t>
              </a:r>
            </a:p>
          </p:txBody>
        </p:sp>
        <p:sp>
          <p:nvSpPr>
            <p:cNvPr id="39" name="文本框 38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9EEC217D-CD49-4947-8B0D-E763FFFD090A}"/>
                </a:ext>
              </a:extLst>
            </p:cNvPr>
            <p:cNvSpPr txBox="1"/>
            <p:nvPr/>
          </p:nvSpPr>
          <p:spPr>
            <a:xfrm>
              <a:off x="5173816" y="3957446"/>
              <a:ext cx="2902493" cy="1231106"/>
            </a:xfrm>
            <a:prstGeom prst="rect">
              <a:avLst/>
            </a:prstGeom>
            <a:noFill/>
          </p:spPr>
          <p:txBody>
            <a:bodyPr wrap="square" lIns="72000" tIns="0" rIns="72000" bIns="0">
              <a:spAutoFit/>
            </a:bodyPr>
            <a:lstStyle/>
            <a:p>
              <a:r>
                <a:rPr lang="en-US" altLang="zh-CN" sz="2000">
                  <a:latin typeface="微软雅黑" panose="020B0503020204020204" pitchFamily="34" charset="-122"/>
                  <a:ea typeface="微软雅黑" panose="020B0503020204020204" pitchFamily="34" charset="-122"/>
                </a:rPr>
                <a:t>1</a:t>
              </a:r>
              <a:r>
                <a:rPr lang="zh-CN" altLang="en-US" sz="2000">
                  <a:latin typeface="微软雅黑" panose="020B0503020204020204" pitchFamily="34" charset="-122"/>
                  <a:ea typeface="微软雅黑" panose="020B0503020204020204" pitchFamily="34" charset="-122"/>
                </a:rPr>
                <a:t>、定义</a:t>
              </a:r>
              <a:endParaRPr lang="en-US" altLang="zh-CN" sz="20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en-US" altLang="zh-CN" sz="2000">
                  <a:latin typeface="微软雅黑" panose="020B0503020204020204" pitchFamily="34" charset="-122"/>
                  <a:ea typeface="微软雅黑" panose="020B0503020204020204" pitchFamily="34" charset="-122"/>
                </a:rPr>
                <a:t>2</a:t>
              </a:r>
              <a:r>
                <a:rPr lang="zh-CN" altLang="en-US" sz="2000">
                  <a:latin typeface="微软雅黑" panose="020B0503020204020204" pitchFamily="34" charset="-122"/>
                  <a:ea typeface="微软雅黑" panose="020B0503020204020204" pitchFamily="34" charset="-122"/>
                </a:rPr>
                <a:t>、公式</a:t>
              </a:r>
              <a:endParaRPr lang="en-US" altLang="zh-CN" sz="20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en-US" altLang="zh-CN" sz="2000">
                  <a:latin typeface="微软雅黑" panose="020B0503020204020204" pitchFamily="34" charset="-122"/>
                  <a:ea typeface="微软雅黑" panose="020B0503020204020204" pitchFamily="34" charset="-122"/>
                </a:rPr>
                <a:t>3</a:t>
              </a:r>
              <a:r>
                <a:rPr lang="zh-CN" altLang="en-US" sz="2000">
                  <a:latin typeface="微软雅黑" panose="020B0503020204020204" pitchFamily="34" charset="-122"/>
                  <a:ea typeface="微软雅黑" panose="020B0503020204020204" pitchFamily="34" charset="-122"/>
                </a:rPr>
                <a:t>、物理意义</a:t>
              </a:r>
              <a:endParaRPr lang="en-US" altLang="zh-CN" sz="20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en-US" altLang="zh-CN" sz="2000">
                  <a:latin typeface="微软雅黑" panose="020B0503020204020204" pitchFamily="34" charset="-122"/>
                  <a:ea typeface="微软雅黑" panose="020B0503020204020204" pitchFamily="34" charset="-122"/>
                </a:rPr>
                <a:t>4</a:t>
              </a:r>
              <a:r>
                <a:rPr lang="zh-CN" altLang="en-US" sz="2000">
                  <a:latin typeface="微软雅黑" panose="020B0503020204020204" pitchFamily="34" charset="-122"/>
                  <a:ea typeface="微软雅黑" panose="020B0503020204020204" pitchFamily="34" charset="-122"/>
                </a:rPr>
                <a:t>、单位</a:t>
              </a:r>
              <a:endParaRPr lang="en-US" altLang="zh-CN" sz="20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0" name="Text Box 66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E2A86BE1-E008-4693-BE37-FC075F8535BC}"/>
                </a:ext>
              </a:extLst>
            </p:cNvPr>
            <p:cNvSpPr/>
            <p:nvPr/>
          </p:nvSpPr>
          <p:spPr>
            <a:xfrm>
              <a:off x="2880000" y="5471801"/>
              <a:ext cx="3614284" cy="461665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  <a:miter lim="800000"/>
            </a:ln>
          </p:spPr>
          <p:txBody>
            <a:bodyPr wrap="square">
              <a:spAutoFit/>
            </a:bodyPr>
            <a:lstStyle>
              <a:lvl1pPr marL="342900" indent="-342900" algn="l" defTabSz="914400" rtl="0" eaLnBrk="0" fontAlgn="base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Char char="•"/>
                <a:defRPr kumimoji="0" lang="zh-CN" altLang="en-US" sz="3200" b="0" i="0" u="none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0" fontAlgn="base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Char char="–"/>
                <a:defRPr kumimoji="0" lang="zh-CN" altLang="en-US" sz="2800" b="0" i="0" u="none" baseline="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1143000" indent="-228600" algn="l" defTabSz="914400" rtl="0" eaLnBrk="0" fontAlgn="base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Char char="•"/>
                <a:defRPr kumimoji="0" lang="zh-CN" altLang="en-US" sz="2400" b="0" i="0" u="none" baseline="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1600200" indent="-228600" algn="l" defTabSz="914400" rtl="0" eaLnBrk="0" fontAlgn="base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Char char="–"/>
                <a:defRPr kumimoji="0" lang="zh-CN" altLang="en-US" sz="2000" b="0" i="0" u="none" baseline="0"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2057400" indent="-228600" algn="l" defTabSz="914400" rtl="0" eaLnBrk="0" fontAlgn="base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Char char="»"/>
                <a:defRPr kumimoji="0" lang="zh-CN" altLang="en-US" sz="2000" b="0" i="0" u="none" baseline="0">
                  <a:solidFill>
                    <a:schemeClr val="tx1"/>
                  </a:solidFill>
                  <a:latin typeface="+mn-lt"/>
                  <a:ea typeface="+mn-ea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lang="zh-CN" altLang="en-US" sz="2000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lang="zh-CN" altLang="en-US" sz="2000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lang="zh-CN" altLang="en-US" sz="2000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lang="zh-CN" altLang="en-US" sz="2000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 marL="0" indent="0">
                <a:buNone/>
              </a:pPr>
              <a:r>
                <a:rPr lang="zh-CN" altLang="en-US" sz="2400">
                  <a:latin typeface="微软雅黑" panose="020B0503020204020204" pitchFamily="34" charset="-122"/>
                  <a:ea typeface="微软雅黑" panose="020B0503020204020204" pitchFamily="34" charset="-122"/>
                </a:rPr>
                <a:t>四、怎样减小或增大压强</a:t>
              </a:r>
            </a:p>
          </p:txBody>
        </p:sp>
        <p:sp>
          <p:nvSpPr>
            <p:cNvPr id="41" name="AutoShape 40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AAEF3E12-B334-4B11-BF3D-E7ABDBC3EA16}"/>
                </a:ext>
              </a:extLst>
            </p:cNvPr>
            <p:cNvSpPr/>
            <p:nvPr/>
          </p:nvSpPr>
          <p:spPr>
            <a:xfrm>
              <a:off x="5940024" y="3064039"/>
              <a:ext cx="237382" cy="542510"/>
            </a:xfrm>
            <a:prstGeom prst="leftBrace">
              <a:avLst>
                <a:gd name="adj1" fmla="val 19757"/>
                <a:gd name="adj2" fmla="val 50000"/>
              </a:avLst>
            </a:prstGeom>
            <a:noFill/>
            <a:ln w="31750">
              <a:solidFill>
                <a:srgbClr val="FF0000"/>
              </a:solidFill>
              <a:round/>
            </a:ln>
          </p:spPr>
          <p:txBody>
            <a:bodyPr wrap="none" anchor="ctr" anchorCtr="0">
              <a:noAutofit/>
            </a:bodyPr>
            <a:lstStyle>
              <a:lvl1pPr marL="342900" indent="-342900" algn="l" defTabSz="914400" rtl="0" eaLnBrk="0" fontAlgn="base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Char char="•"/>
                <a:defRPr kumimoji="0" lang="zh-CN" altLang="en-US" sz="3200" b="0" i="0" u="none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0" fontAlgn="base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Char char="–"/>
                <a:defRPr kumimoji="0" lang="zh-CN" altLang="en-US" sz="2800" b="0" i="0" u="none" baseline="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1143000" indent="-228600" algn="l" defTabSz="914400" rtl="0" eaLnBrk="0" fontAlgn="base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Char char="•"/>
                <a:defRPr kumimoji="0" lang="zh-CN" altLang="en-US" sz="2400" b="0" i="0" u="none" baseline="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1600200" indent="-228600" algn="l" defTabSz="914400" rtl="0" eaLnBrk="0" fontAlgn="base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Char char="–"/>
                <a:defRPr kumimoji="0" lang="zh-CN" altLang="en-US" sz="2000" b="0" i="0" u="none" baseline="0"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2057400" indent="-228600" algn="l" defTabSz="914400" rtl="0" eaLnBrk="0" fontAlgn="base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Char char="»"/>
                <a:defRPr kumimoji="0" lang="zh-CN" altLang="en-US" sz="2000" b="0" i="0" u="none" baseline="0">
                  <a:solidFill>
                    <a:schemeClr val="tx1"/>
                  </a:solidFill>
                  <a:latin typeface="+mn-lt"/>
                  <a:ea typeface="+mn-ea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lang="zh-CN" altLang="en-US" sz="2000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lang="zh-CN" altLang="en-US" sz="2000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lang="zh-CN" altLang="en-US" sz="2000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lang="zh-CN" altLang="en-US" sz="2000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endParaRPr lang="zh-CN" altLang="zh-CN" sz="2200"/>
            </a:p>
          </p:txBody>
        </p:sp>
        <p:sp>
          <p:nvSpPr>
            <p:cNvPr id="42" name="AutoShape 40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CB62A5A0-740E-4B46-9EAB-A2FD5761D400}"/>
                </a:ext>
              </a:extLst>
            </p:cNvPr>
            <p:cNvSpPr/>
            <p:nvPr/>
          </p:nvSpPr>
          <p:spPr>
            <a:xfrm>
              <a:off x="4750982" y="4014652"/>
              <a:ext cx="298034" cy="1006980"/>
            </a:xfrm>
            <a:prstGeom prst="leftBrace">
              <a:avLst>
                <a:gd name="adj1" fmla="val 19757"/>
                <a:gd name="adj2" fmla="val 50000"/>
              </a:avLst>
            </a:prstGeom>
            <a:noFill/>
            <a:ln w="31750">
              <a:solidFill>
                <a:srgbClr val="FF0000"/>
              </a:solidFill>
              <a:round/>
            </a:ln>
          </p:spPr>
          <p:txBody>
            <a:bodyPr wrap="none" anchor="ctr" anchorCtr="0">
              <a:noAutofit/>
            </a:bodyPr>
            <a:lstStyle>
              <a:lvl1pPr marL="342900" indent="-342900" algn="l" defTabSz="914400" rtl="0" eaLnBrk="0" fontAlgn="base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Char char="•"/>
                <a:defRPr kumimoji="0" lang="zh-CN" altLang="en-US" sz="3200" b="0" i="0" u="none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0" fontAlgn="base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Char char="–"/>
                <a:defRPr kumimoji="0" lang="zh-CN" altLang="en-US" sz="2800" b="0" i="0" u="none" baseline="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1143000" indent="-228600" algn="l" defTabSz="914400" rtl="0" eaLnBrk="0" fontAlgn="base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Char char="•"/>
                <a:defRPr kumimoji="0" lang="zh-CN" altLang="en-US" sz="2400" b="0" i="0" u="none" baseline="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1600200" indent="-228600" algn="l" defTabSz="914400" rtl="0" eaLnBrk="0" fontAlgn="base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Char char="–"/>
                <a:defRPr kumimoji="0" lang="zh-CN" altLang="en-US" sz="2000" b="0" i="0" u="none" baseline="0"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2057400" indent="-228600" algn="l" defTabSz="914400" rtl="0" eaLnBrk="0" fontAlgn="base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Char char="»"/>
                <a:defRPr kumimoji="0" lang="zh-CN" altLang="en-US" sz="2000" b="0" i="0" u="none" baseline="0">
                  <a:solidFill>
                    <a:schemeClr val="tx1"/>
                  </a:solidFill>
                  <a:latin typeface="+mn-lt"/>
                  <a:ea typeface="+mn-ea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lang="zh-CN" altLang="en-US" sz="2000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lang="zh-CN" altLang="en-US" sz="2000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lang="zh-CN" altLang="en-US" sz="2000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lang="zh-CN" altLang="en-US" sz="2000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endParaRPr lang="zh-CN" altLang="zh-CN" sz="2200"/>
            </a:p>
          </p:txBody>
        </p:sp>
      </p:grpSp>
    </p:spTree>
    <p:extLst>
      <p:ext uri="{BB962C8B-B14F-4D97-AF65-F5344CB8AC3E}">
        <p14:creationId xmlns:p14="http://schemas.microsoft.com/office/powerpoint/2010/main" val="235118748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AA25377-C399-4B87-B6F6-0D02302DE820}"/>
              </a:ext>
            </a:extLst>
          </p:cNvPr>
          <p:cNvGrpSpPr/>
          <p:nvPr/>
        </p:nvGrpSpPr>
        <p:grpSpPr>
          <a:xfrm>
            <a:off x="0" y="0"/>
            <a:ext cx="12192000" cy="6869083"/>
            <a:chOff x="0" y="0"/>
            <a:chExt cx="12192000" cy="6869083"/>
          </a:xfr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35000">
                <a:schemeClr val="accent6">
                  <a:lumMod val="0"/>
                  <a:lumOff val="100000"/>
                </a:schemeClr>
              </a:gs>
              <a:gs pos="100000">
                <a:schemeClr val="accent6">
                  <a:lumMod val="100000"/>
                </a:schemeClr>
              </a:gs>
            </a:gsLst>
            <a:path path="shape">
              <a:fillToRect l="50000" t="50000" r="50000" b="50000"/>
            </a:path>
          </a:gradFill>
        </p:grpSpPr>
        <p:sp>
          <p:nvSpPr>
            <p:cNvPr id="2" name="矩形 1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DF8AC0D-047C-4F3E-AC57-35A7F3760151}"/>
                </a:ext>
              </a:extLst>
            </p:cNvPr>
            <p:cNvSpPr/>
            <p:nvPr/>
          </p:nvSpPr>
          <p:spPr>
            <a:xfrm>
              <a:off x="0" y="72000"/>
              <a:ext cx="12192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矩形 6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AD1BF38-7DA7-4597-8F90-FC0D3521DDA0}"/>
                </a:ext>
              </a:extLst>
            </p:cNvPr>
            <p:cNvSpPr/>
            <p:nvPr/>
          </p:nvSpPr>
          <p:spPr>
            <a:xfrm>
              <a:off x="0" y="6742800"/>
              <a:ext cx="12192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1ECE4058-4641-4FD4-8872-2C2659B92D8E}"/>
                </a:ext>
              </a:extLst>
            </p:cNvPr>
            <p:cNvSpPr/>
            <p:nvPr/>
          </p:nvSpPr>
          <p:spPr>
            <a:xfrm>
              <a:off x="64800" y="180000"/>
              <a:ext cx="12060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FFCE86AD-26E4-46CE-92F4-8A4F120200B1}"/>
                </a:ext>
              </a:extLst>
            </p:cNvPr>
            <p:cNvSpPr/>
            <p:nvPr/>
          </p:nvSpPr>
          <p:spPr>
            <a:xfrm>
              <a:off x="66000" y="6634800"/>
              <a:ext cx="12060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" name="矩形 2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5EC1BC71-29D9-4549-9CEF-168F7E3C3713}"/>
                </a:ext>
              </a:extLst>
            </p:cNvPr>
            <p:cNvSpPr/>
            <p:nvPr/>
          </p:nvSpPr>
          <p:spPr>
            <a:xfrm>
              <a:off x="72000" y="0"/>
              <a:ext cx="54000" cy="686908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矩形 10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CBDD749B-8556-40CE-A392-5F49EDA15F0E}"/>
                </a:ext>
              </a:extLst>
            </p:cNvPr>
            <p:cNvSpPr/>
            <p:nvPr/>
          </p:nvSpPr>
          <p:spPr>
            <a:xfrm>
              <a:off x="12067200" y="0"/>
              <a:ext cx="54000" cy="686908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A2123EEB-E013-4895-B0A3-5A345A25D825}"/>
                </a:ext>
              </a:extLst>
            </p:cNvPr>
            <p:cNvSpPr/>
            <p:nvPr/>
          </p:nvSpPr>
          <p:spPr>
            <a:xfrm>
              <a:off x="180000" y="64800"/>
              <a:ext cx="54000" cy="673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矩形 14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D689208D-92DB-4A9C-B110-DD1E958A4169}"/>
                </a:ext>
              </a:extLst>
            </p:cNvPr>
            <p:cNvSpPr/>
            <p:nvPr/>
          </p:nvSpPr>
          <p:spPr>
            <a:xfrm>
              <a:off x="11959200" y="64800"/>
              <a:ext cx="54000" cy="673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6" name="文本框 15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3C9AC16E-F544-44C7-A60E-DF573BF2B10E}"/>
              </a:ext>
            </a:extLst>
          </p:cNvPr>
          <p:cNvSpPr txBox="1"/>
          <p:nvPr/>
        </p:nvSpPr>
        <p:spPr>
          <a:xfrm>
            <a:off x="288000" y="288000"/>
            <a:ext cx="1793668" cy="55399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CN" altLang="en-US" sz="3000">
                <a:latin typeface="华文行楷" panose="02010800040101010101" pitchFamily="2" charset="-122"/>
                <a:ea typeface="华文行楷" panose="02010800040101010101" pitchFamily="2" charset="-122"/>
              </a:rPr>
              <a:t>巩固练习</a:t>
            </a:r>
            <a:endParaRPr lang="zh-CN" altLang="en-US" sz="3000">
              <a:solidFill>
                <a:schemeClr val="tx1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64EF2D5-089F-42FB-9EB5-383C5E8107AC}"/>
              </a:ext>
            </a:extLst>
          </p:cNvPr>
          <p:cNvSpPr txBox="1"/>
          <p:nvPr/>
        </p:nvSpPr>
        <p:spPr>
          <a:xfrm>
            <a:off x="1620000" y="1440000"/>
            <a:ext cx="9000000" cy="662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、下列说法中，正确的是（        ）</a:t>
            </a: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49BBF8DB-8558-4470-8190-9B7599127BE4}"/>
              </a:ext>
            </a:extLst>
          </p:cNvPr>
          <p:cNvSpPr txBox="1"/>
          <p:nvPr/>
        </p:nvSpPr>
        <p:spPr>
          <a:xfrm>
            <a:off x="6362715" y="1641208"/>
            <a:ext cx="4895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endParaRPr lang="zh-CN" altLang="en-US" sz="280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666D1266-C4A4-420F-B212-34A5AD0EB5F5}"/>
              </a:ext>
            </a:extLst>
          </p:cNvPr>
          <p:cNvSpPr txBox="1"/>
          <p:nvPr/>
        </p:nvSpPr>
        <p:spPr>
          <a:xfrm>
            <a:off x="1620000" y="2520000"/>
            <a:ext cx="7832437" cy="3409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A.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压力方向总是和重力的方向一致</a:t>
            </a:r>
            <a:endParaRPr lang="en-US" altLang="zh-CN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200000"/>
              </a:lnSpc>
            </a:pP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B.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单位面积上受到的压力叫压强</a:t>
            </a:r>
            <a:endParaRPr lang="en-US" altLang="zh-CN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200000"/>
              </a:lnSpc>
            </a:pP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C.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压力的作用效果只与压力大小有关</a:t>
            </a:r>
            <a:endParaRPr lang="en-US" altLang="zh-CN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200000"/>
              </a:lnSpc>
            </a:pP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D.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压力就是压强</a:t>
            </a:r>
          </a:p>
        </p:txBody>
      </p:sp>
    </p:spTree>
    <p:extLst>
      <p:ext uri="{BB962C8B-B14F-4D97-AF65-F5344CB8AC3E}">
        <p14:creationId xmlns:p14="http://schemas.microsoft.com/office/powerpoint/2010/main" val="382523595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AA25377-C399-4B87-B6F6-0D02302DE820}"/>
              </a:ext>
            </a:extLst>
          </p:cNvPr>
          <p:cNvGrpSpPr/>
          <p:nvPr/>
        </p:nvGrpSpPr>
        <p:grpSpPr>
          <a:xfrm>
            <a:off x="0" y="0"/>
            <a:ext cx="12192000" cy="6869083"/>
            <a:chOff x="0" y="0"/>
            <a:chExt cx="12192000" cy="6869083"/>
          </a:xfr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35000">
                <a:schemeClr val="accent6">
                  <a:lumMod val="0"/>
                  <a:lumOff val="100000"/>
                </a:schemeClr>
              </a:gs>
              <a:gs pos="100000">
                <a:schemeClr val="accent6">
                  <a:lumMod val="100000"/>
                </a:schemeClr>
              </a:gs>
            </a:gsLst>
            <a:path path="shape">
              <a:fillToRect l="50000" t="50000" r="50000" b="50000"/>
            </a:path>
          </a:gradFill>
        </p:grpSpPr>
        <p:sp>
          <p:nvSpPr>
            <p:cNvPr id="2" name="矩形 1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DF8AC0D-047C-4F3E-AC57-35A7F3760151}"/>
                </a:ext>
              </a:extLst>
            </p:cNvPr>
            <p:cNvSpPr/>
            <p:nvPr/>
          </p:nvSpPr>
          <p:spPr>
            <a:xfrm>
              <a:off x="0" y="72000"/>
              <a:ext cx="12192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矩形 6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AD1BF38-7DA7-4597-8F90-FC0D3521DDA0}"/>
                </a:ext>
              </a:extLst>
            </p:cNvPr>
            <p:cNvSpPr/>
            <p:nvPr/>
          </p:nvSpPr>
          <p:spPr>
            <a:xfrm>
              <a:off x="0" y="6742800"/>
              <a:ext cx="12192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1ECE4058-4641-4FD4-8872-2C2659B92D8E}"/>
                </a:ext>
              </a:extLst>
            </p:cNvPr>
            <p:cNvSpPr/>
            <p:nvPr/>
          </p:nvSpPr>
          <p:spPr>
            <a:xfrm>
              <a:off x="64800" y="180000"/>
              <a:ext cx="12060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FFCE86AD-26E4-46CE-92F4-8A4F120200B1}"/>
                </a:ext>
              </a:extLst>
            </p:cNvPr>
            <p:cNvSpPr/>
            <p:nvPr/>
          </p:nvSpPr>
          <p:spPr>
            <a:xfrm>
              <a:off x="66000" y="6634800"/>
              <a:ext cx="12060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" name="矩形 2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5EC1BC71-29D9-4549-9CEF-168F7E3C3713}"/>
                </a:ext>
              </a:extLst>
            </p:cNvPr>
            <p:cNvSpPr/>
            <p:nvPr/>
          </p:nvSpPr>
          <p:spPr>
            <a:xfrm>
              <a:off x="72000" y="0"/>
              <a:ext cx="54000" cy="686908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矩形 10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CBDD749B-8556-40CE-A392-5F49EDA15F0E}"/>
                </a:ext>
              </a:extLst>
            </p:cNvPr>
            <p:cNvSpPr/>
            <p:nvPr/>
          </p:nvSpPr>
          <p:spPr>
            <a:xfrm>
              <a:off x="12067200" y="0"/>
              <a:ext cx="54000" cy="686908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A2123EEB-E013-4895-B0A3-5A345A25D825}"/>
                </a:ext>
              </a:extLst>
            </p:cNvPr>
            <p:cNvSpPr/>
            <p:nvPr/>
          </p:nvSpPr>
          <p:spPr>
            <a:xfrm>
              <a:off x="180000" y="64800"/>
              <a:ext cx="54000" cy="673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矩形 14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D689208D-92DB-4A9C-B110-DD1E958A4169}"/>
                </a:ext>
              </a:extLst>
            </p:cNvPr>
            <p:cNvSpPr/>
            <p:nvPr/>
          </p:nvSpPr>
          <p:spPr>
            <a:xfrm>
              <a:off x="11959200" y="64800"/>
              <a:ext cx="54000" cy="673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6" name="文本框 15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3C9AC16E-F544-44C7-A60E-DF573BF2B10E}"/>
              </a:ext>
            </a:extLst>
          </p:cNvPr>
          <p:cNvSpPr txBox="1"/>
          <p:nvPr/>
        </p:nvSpPr>
        <p:spPr>
          <a:xfrm>
            <a:off x="288000" y="288000"/>
            <a:ext cx="1793668" cy="55399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CN" altLang="en-US" sz="3000">
                <a:latin typeface="华文行楷" panose="02010800040101010101" pitchFamily="2" charset="-122"/>
                <a:ea typeface="华文行楷" panose="02010800040101010101" pitchFamily="2" charset="-122"/>
              </a:rPr>
              <a:t>巩固练习</a:t>
            </a:r>
            <a:endParaRPr lang="zh-CN" altLang="en-US" sz="3000">
              <a:solidFill>
                <a:schemeClr val="tx1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64EF2D5-089F-42FB-9EB5-383C5E8107AC}"/>
              </a:ext>
            </a:extLst>
          </p:cNvPr>
          <p:cNvSpPr txBox="1"/>
          <p:nvPr/>
        </p:nvSpPr>
        <p:spPr>
          <a:xfrm>
            <a:off x="1620000" y="1440000"/>
            <a:ext cx="9000000" cy="1308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、一人先站在地面上，后又在地面上走动，则他对地面的压力和压强是（        ）</a:t>
            </a: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49BBF8DB-8558-4470-8190-9B7599127BE4}"/>
              </a:ext>
            </a:extLst>
          </p:cNvPr>
          <p:cNvSpPr txBox="1"/>
          <p:nvPr/>
        </p:nvSpPr>
        <p:spPr>
          <a:xfrm>
            <a:off x="4806269" y="2258390"/>
            <a:ext cx="4895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</a:t>
            </a:r>
            <a:endParaRPr lang="zh-CN" altLang="en-US" sz="280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666D1266-C4A4-420F-B212-34A5AD0EB5F5}"/>
              </a:ext>
            </a:extLst>
          </p:cNvPr>
          <p:cNvSpPr txBox="1"/>
          <p:nvPr/>
        </p:nvSpPr>
        <p:spPr>
          <a:xfrm>
            <a:off x="1620000" y="2880000"/>
            <a:ext cx="7832437" cy="3409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A.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压力减小，压强不变</a:t>
            </a:r>
            <a:endParaRPr lang="en-US" altLang="zh-CN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200000"/>
              </a:lnSpc>
            </a:pP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B.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压力、压强都增大</a:t>
            </a:r>
            <a:endParaRPr lang="en-US" altLang="zh-CN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200000"/>
              </a:lnSpc>
            </a:pP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C.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压力、压强都不变</a:t>
            </a:r>
            <a:endParaRPr lang="en-US" altLang="zh-CN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200000"/>
              </a:lnSpc>
            </a:pP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D.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压力不变，压强变大</a:t>
            </a:r>
          </a:p>
        </p:txBody>
      </p:sp>
    </p:spTree>
    <p:extLst>
      <p:ext uri="{BB962C8B-B14F-4D97-AF65-F5344CB8AC3E}">
        <p14:creationId xmlns:p14="http://schemas.microsoft.com/office/powerpoint/2010/main" val="40460379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AA25377-C399-4B87-B6F6-0D02302DE820}"/>
              </a:ext>
            </a:extLst>
          </p:cNvPr>
          <p:cNvGrpSpPr/>
          <p:nvPr/>
        </p:nvGrpSpPr>
        <p:grpSpPr>
          <a:xfrm>
            <a:off x="0" y="0"/>
            <a:ext cx="12192000" cy="6869083"/>
            <a:chOff x="0" y="0"/>
            <a:chExt cx="12192000" cy="6869083"/>
          </a:xfr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35000">
                <a:schemeClr val="accent6">
                  <a:lumMod val="0"/>
                  <a:lumOff val="100000"/>
                </a:schemeClr>
              </a:gs>
              <a:gs pos="100000">
                <a:schemeClr val="accent6">
                  <a:lumMod val="100000"/>
                </a:schemeClr>
              </a:gs>
            </a:gsLst>
            <a:path path="shape">
              <a:fillToRect l="50000" t="50000" r="50000" b="50000"/>
            </a:path>
          </a:gradFill>
        </p:grpSpPr>
        <p:sp>
          <p:nvSpPr>
            <p:cNvPr id="2" name="矩形 1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DF8AC0D-047C-4F3E-AC57-35A7F3760151}"/>
                </a:ext>
              </a:extLst>
            </p:cNvPr>
            <p:cNvSpPr/>
            <p:nvPr/>
          </p:nvSpPr>
          <p:spPr>
            <a:xfrm>
              <a:off x="0" y="72000"/>
              <a:ext cx="12192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矩形 6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AD1BF38-7DA7-4597-8F90-FC0D3521DDA0}"/>
                </a:ext>
              </a:extLst>
            </p:cNvPr>
            <p:cNvSpPr/>
            <p:nvPr/>
          </p:nvSpPr>
          <p:spPr>
            <a:xfrm>
              <a:off x="0" y="6742800"/>
              <a:ext cx="12192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1ECE4058-4641-4FD4-8872-2C2659B92D8E}"/>
                </a:ext>
              </a:extLst>
            </p:cNvPr>
            <p:cNvSpPr/>
            <p:nvPr/>
          </p:nvSpPr>
          <p:spPr>
            <a:xfrm>
              <a:off x="64800" y="180000"/>
              <a:ext cx="12060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FFCE86AD-26E4-46CE-92F4-8A4F120200B1}"/>
                </a:ext>
              </a:extLst>
            </p:cNvPr>
            <p:cNvSpPr/>
            <p:nvPr/>
          </p:nvSpPr>
          <p:spPr>
            <a:xfrm>
              <a:off x="66000" y="6634800"/>
              <a:ext cx="12060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" name="矩形 2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5EC1BC71-29D9-4549-9CEF-168F7E3C3713}"/>
                </a:ext>
              </a:extLst>
            </p:cNvPr>
            <p:cNvSpPr/>
            <p:nvPr/>
          </p:nvSpPr>
          <p:spPr>
            <a:xfrm>
              <a:off x="72000" y="0"/>
              <a:ext cx="54000" cy="686908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矩形 10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CBDD749B-8556-40CE-A392-5F49EDA15F0E}"/>
                </a:ext>
              </a:extLst>
            </p:cNvPr>
            <p:cNvSpPr/>
            <p:nvPr/>
          </p:nvSpPr>
          <p:spPr>
            <a:xfrm>
              <a:off x="12067200" y="0"/>
              <a:ext cx="54000" cy="686908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A2123EEB-E013-4895-B0A3-5A345A25D825}"/>
                </a:ext>
              </a:extLst>
            </p:cNvPr>
            <p:cNvSpPr/>
            <p:nvPr/>
          </p:nvSpPr>
          <p:spPr>
            <a:xfrm>
              <a:off x="180000" y="64800"/>
              <a:ext cx="54000" cy="673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矩形 14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D689208D-92DB-4A9C-B110-DD1E958A4169}"/>
                </a:ext>
              </a:extLst>
            </p:cNvPr>
            <p:cNvSpPr/>
            <p:nvPr/>
          </p:nvSpPr>
          <p:spPr>
            <a:xfrm>
              <a:off x="11959200" y="64800"/>
              <a:ext cx="54000" cy="673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6" name="文本框 15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3C9AC16E-F544-44C7-A60E-DF573BF2B10E}"/>
              </a:ext>
            </a:extLst>
          </p:cNvPr>
          <p:cNvSpPr txBox="1"/>
          <p:nvPr/>
        </p:nvSpPr>
        <p:spPr>
          <a:xfrm>
            <a:off x="288000" y="288000"/>
            <a:ext cx="1793668" cy="55399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CN" altLang="en-US" sz="3000">
                <a:latin typeface="华文行楷" panose="02010800040101010101" pitchFamily="2" charset="-122"/>
                <a:ea typeface="华文行楷" panose="02010800040101010101" pitchFamily="2" charset="-122"/>
              </a:rPr>
              <a:t>巩固练习</a:t>
            </a:r>
            <a:endParaRPr lang="zh-CN" altLang="en-US" sz="3000">
              <a:solidFill>
                <a:schemeClr val="tx1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64EF2D5-089F-42FB-9EB5-383C5E8107AC}"/>
              </a:ext>
            </a:extLst>
          </p:cNvPr>
          <p:cNvSpPr txBox="1"/>
          <p:nvPr/>
        </p:nvSpPr>
        <p:spPr>
          <a:xfrm>
            <a:off x="1620000" y="1440000"/>
            <a:ext cx="9000000" cy="1308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、一位同学在结冰的湖面上行走时，突然发现脚下的冰即将破裂，他应采取的措施是（        ）</a:t>
            </a: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49BBF8DB-8558-4470-8190-9B7599127BE4}"/>
              </a:ext>
            </a:extLst>
          </p:cNvPr>
          <p:cNvSpPr txBox="1"/>
          <p:nvPr/>
        </p:nvSpPr>
        <p:spPr>
          <a:xfrm>
            <a:off x="6949700" y="2219529"/>
            <a:ext cx="4895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endParaRPr lang="zh-CN" altLang="en-US" sz="280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666D1266-C4A4-420F-B212-34A5AD0EB5F5}"/>
              </a:ext>
            </a:extLst>
          </p:cNvPr>
          <p:cNvSpPr txBox="1"/>
          <p:nvPr/>
        </p:nvSpPr>
        <p:spPr>
          <a:xfrm>
            <a:off x="1620000" y="2808000"/>
            <a:ext cx="7832437" cy="3409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A.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站着不动大声求救</a:t>
            </a:r>
            <a:endParaRPr lang="en-US" altLang="zh-CN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200000"/>
              </a:lnSpc>
            </a:pP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B.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就地趴伏在冰面上慢慢向岸边挪动</a:t>
            </a:r>
            <a:endParaRPr lang="en-US" altLang="zh-CN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200000"/>
              </a:lnSpc>
            </a:pP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C.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赶快跑向岸边</a:t>
            </a:r>
            <a:endParaRPr lang="en-US" altLang="zh-CN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200000"/>
              </a:lnSpc>
            </a:pP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D.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立即改成单脚站立并大声求救</a:t>
            </a:r>
          </a:p>
        </p:txBody>
      </p:sp>
    </p:spTree>
    <p:extLst>
      <p:ext uri="{BB962C8B-B14F-4D97-AF65-F5344CB8AC3E}">
        <p14:creationId xmlns:p14="http://schemas.microsoft.com/office/powerpoint/2010/main" val="43331472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AA25377-C399-4B87-B6F6-0D02302DE820}"/>
              </a:ext>
            </a:extLst>
          </p:cNvPr>
          <p:cNvGrpSpPr/>
          <p:nvPr/>
        </p:nvGrpSpPr>
        <p:grpSpPr>
          <a:xfrm>
            <a:off x="0" y="0"/>
            <a:ext cx="12192000" cy="6869083"/>
            <a:chOff x="0" y="0"/>
            <a:chExt cx="12192000" cy="6869083"/>
          </a:xfr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35000">
                <a:schemeClr val="accent6">
                  <a:lumMod val="0"/>
                  <a:lumOff val="100000"/>
                </a:schemeClr>
              </a:gs>
              <a:gs pos="100000">
                <a:schemeClr val="accent6">
                  <a:lumMod val="100000"/>
                </a:schemeClr>
              </a:gs>
            </a:gsLst>
            <a:path path="shape">
              <a:fillToRect l="50000" t="50000" r="50000" b="50000"/>
            </a:path>
          </a:gradFill>
        </p:grpSpPr>
        <p:sp>
          <p:nvSpPr>
            <p:cNvPr id="2" name="矩形 1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DF8AC0D-047C-4F3E-AC57-35A7F3760151}"/>
                </a:ext>
              </a:extLst>
            </p:cNvPr>
            <p:cNvSpPr/>
            <p:nvPr/>
          </p:nvSpPr>
          <p:spPr>
            <a:xfrm>
              <a:off x="0" y="72000"/>
              <a:ext cx="12192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矩形 6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AD1BF38-7DA7-4597-8F90-FC0D3521DDA0}"/>
                </a:ext>
              </a:extLst>
            </p:cNvPr>
            <p:cNvSpPr/>
            <p:nvPr/>
          </p:nvSpPr>
          <p:spPr>
            <a:xfrm>
              <a:off x="0" y="6742800"/>
              <a:ext cx="12192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1ECE4058-4641-4FD4-8872-2C2659B92D8E}"/>
                </a:ext>
              </a:extLst>
            </p:cNvPr>
            <p:cNvSpPr/>
            <p:nvPr/>
          </p:nvSpPr>
          <p:spPr>
            <a:xfrm>
              <a:off x="64800" y="180000"/>
              <a:ext cx="12060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FFCE86AD-26E4-46CE-92F4-8A4F120200B1}"/>
                </a:ext>
              </a:extLst>
            </p:cNvPr>
            <p:cNvSpPr/>
            <p:nvPr/>
          </p:nvSpPr>
          <p:spPr>
            <a:xfrm>
              <a:off x="66000" y="6634800"/>
              <a:ext cx="12060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" name="矩形 2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5EC1BC71-29D9-4549-9CEF-168F7E3C3713}"/>
                </a:ext>
              </a:extLst>
            </p:cNvPr>
            <p:cNvSpPr/>
            <p:nvPr/>
          </p:nvSpPr>
          <p:spPr>
            <a:xfrm>
              <a:off x="72000" y="0"/>
              <a:ext cx="54000" cy="686908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矩形 10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CBDD749B-8556-40CE-A392-5F49EDA15F0E}"/>
                </a:ext>
              </a:extLst>
            </p:cNvPr>
            <p:cNvSpPr/>
            <p:nvPr/>
          </p:nvSpPr>
          <p:spPr>
            <a:xfrm>
              <a:off x="12067200" y="0"/>
              <a:ext cx="54000" cy="686908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A2123EEB-E013-4895-B0A3-5A345A25D825}"/>
                </a:ext>
              </a:extLst>
            </p:cNvPr>
            <p:cNvSpPr/>
            <p:nvPr/>
          </p:nvSpPr>
          <p:spPr>
            <a:xfrm>
              <a:off x="180000" y="64800"/>
              <a:ext cx="54000" cy="673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矩形 14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D689208D-92DB-4A9C-B110-DD1E958A4169}"/>
                </a:ext>
              </a:extLst>
            </p:cNvPr>
            <p:cNvSpPr/>
            <p:nvPr/>
          </p:nvSpPr>
          <p:spPr>
            <a:xfrm>
              <a:off x="11959200" y="64800"/>
              <a:ext cx="54000" cy="673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6" name="文本框 15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3C9AC16E-F544-44C7-A60E-DF573BF2B10E}"/>
              </a:ext>
            </a:extLst>
          </p:cNvPr>
          <p:cNvSpPr txBox="1"/>
          <p:nvPr/>
        </p:nvSpPr>
        <p:spPr>
          <a:xfrm>
            <a:off x="288000" y="288000"/>
            <a:ext cx="1793668" cy="55399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CN" altLang="en-US" sz="3000">
                <a:latin typeface="华文行楷" panose="02010800040101010101" pitchFamily="2" charset="-122"/>
                <a:ea typeface="华文行楷" panose="02010800040101010101" pitchFamily="2" charset="-122"/>
              </a:rPr>
              <a:t>巩固练习</a:t>
            </a:r>
            <a:endParaRPr lang="zh-CN" altLang="en-US" sz="3000">
              <a:solidFill>
                <a:schemeClr val="tx1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64EF2D5-089F-42FB-9EB5-383C5E8107AC}"/>
              </a:ext>
            </a:extLst>
          </p:cNvPr>
          <p:cNvSpPr txBox="1"/>
          <p:nvPr/>
        </p:nvSpPr>
        <p:spPr>
          <a:xfrm>
            <a:off x="1620000" y="1440000"/>
            <a:ext cx="9000000" cy="1308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、有两块相同的砖，如图放置在水平地面上，其中对地面的压强最大的是（        ）</a:t>
            </a: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49BBF8DB-8558-4470-8190-9B7599127BE4}"/>
              </a:ext>
            </a:extLst>
          </p:cNvPr>
          <p:cNvSpPr txBox="1"/>
          <p:nvPr/>
        </p:nvSpPr>
        <p:spPr>
          <a:xfrm>
            <a:off x="5095795" y="2225664"/>
            <a:ext cx="4895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</a:t>
            </a:r>
            <a:endParaRPr lang="zh-CN" altLang="en-US" sz="280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C6A4CCAD-5409-46B2-8B98-066EB59410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4046" y="3002827"/>
            <a:ext cx="7284380" cy="3043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836450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图片 13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711918C2-6810-4EFF-B885-78366BCC8FA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239" y="2218097"/>
            <a:ext cx="3539672" cy="4416703"/>
          </a:xfrm>
          <a:prstGeom prst="rect">
            <a:avLst/>
          </a:prstGeom>
        </p:spPr>
      </p:pic>
      <p:grpSp>
        <p:nvGrpSpPr>
          <p:cNvPr id="4" name="组合 3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AA25377-C399-4B87-B6F6-0D02302DE820}"/>
              </a:ext>
            </a:extLst>
          </p:cNvPr>
          <p:cNvGrpSpPr/>
          <p:nvPr/>
        </p:nvGrpSpPr>
        <p:grpSpPr>
          <a:xfrm>
            <a:off x="0" y="0"/>
            <a:ext cx="12192000" cy="6869083"/>
            <a:chOff x="0" y="0"/>
            <a:chExt cx="12192000" cy="6869083"/>
          </a:xfr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35000">
                <a:schemeClr val="accent6">
                  <a:lumMod val="0"/>
                  <a:lumOff val="100000"/>
                </a:schemeClr>
              </a:gs>
              <a:gs pos="100000">
                <a:schemeClr val="accent6">
                  <a:lumMod val="100000"/>
                </a:schemeClr>
              </a:gs>
            </a:gsLst>
            <a:path path="shape">
              <a:fillToRect l="50000" t="50000" r="50000" b="50000"/>
            </a:path>
          </a:gradFill>
        </p:grpSpPr>
        <p:sp>
          <p:nvSpPr>
            <p:cNvPr id="2" name="矩形 1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DF8AC0D-047C-4F3E-AC57-35A7F3760151}"/>
                </a:ext>
              </a:extLst>
            </p:cNvPr>
            <p:cNvSpPr/>
            <p:nvPr/>
          </p:nvSpPr>
          <p:spPr>
            <a:xfrm>
              <a:off x="0" y="72000"/>
              <a:ext cx="12192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矩形 6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AD1BF38-7DA7-4597-8F90-FC0D3521DDA0}"/>
                </a:ext>
              </a:extLst>
            </p:cNvPr>
            <p:cNvSpPr/>
            <p:nvPr/>
          </p:nvSpPr>
          <p:spPr>
            <a:xfrm>
              <a:off x="0" y="6742800"/>
              <a:ext cx="12192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1ECE4058-4641-4FD4-8872-2C2659B92D8E}"/>
                </a:ext>
              </a:extLst>
            </p:cNvPr>
            <p:cNvSpPr/>
            <p:nvPr/>
          </p:nvSpPr>
          <p:spPr>
            <a:xfrm>
              <a:off x="64800" y="180000"/>
              <a:ext cx="12060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FFCE86AD-26E4-46CE-92F4-8A4F120200B1}"/>
                </a:ext>
              </a:extLst>
            </p:cNvPr>
            <p:cNvSpPr/>
            <p:nvPr/>
          </p:nvSpPr>
          <p:spPr>
            <a:xfrm>
              <a:off x="66000" y="6634800"/>
              <a:ext cx="12060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" name="矩形 2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5EC1BC71-29D9-4549-9CEF-168F7E3C3713}"/>
                </a:ext>
              </a:extLst>
            </p:cNvPr>
            <p:cNvSpPr/>
            <p:nvPr/>
          </p:nvSpPr>
          <p:spPr>
            <a:xfrm>
              <a:off x="72000" y="0"/>
              <a:ext cx="54000" cy="686908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矩形 10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CBDD749B-8556-40CE-A392-5F49EDA15F0E}"/>
                </a:ext>
              </a:extLst>
            </p:cNvPr>
            <p:cNvSpPr/>
            <p:nvPr/>
          </p:nvSpPr>
          <p:spPr>
            <a:xfrm>
              <a:off x="12067200" y="0"/>
              <a:ext cx="54000" cy="686908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A2123EEB-E013-4895-B0A3-5A345A25D825}"/>
                </a:ext>
              </a:extLst>
            </p:cNvPr>
            <p:cNvSpPr/>
            <p:nvPr/>
          </p:nvSpPr>
          <p:spPr>
            <a:xfrm>
              <a:off x="180000" y="64800"/>
              <a:ext cx="54000" cy="673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矩形 14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D689208D-92DB-4A9C-B110-DD1E958A4169}"/>
                </a:ext>
              </a:extLst>
            </p:cNvPr>
            <p:cNvSpPr/>
            <p:nvPr/>
          </p:nvSpPr>
          <p:spPr>
            <a:xfrm>
              <a:off x="11959200" y="64800"/>
              <a:ext cx="54000" cy="673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6" name="文本框 15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EC0CC2CD-A595-4ACC-86A9-D8F0216B22CA}"/>
              </a:ext>
            </a:extLst>
          </p:cNvPr>
          <p:cNvSpPr txBox="1"/>
          <p:nvPr/>
        </p:nvSpPr>
        <p:spPr>
          <a:xfrm>
            <a:off x="288000" y="288000"/>
            <a:ext cx="1793668" cy="55399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CN" altLang="en-US" sz="3000">
                <a:latin typeface="华文行楷" panose="02010800040101010101" pitchFamily="2" charset="-122"/>
                <a:ea typeface="华文行楷" panose="02010800040101010101" pitchFamily="2" charset="-122"/>
              </a:rPr>
              <a:t>温故知新</a:t>
            </a:r>
            <a:endParaRPr lang="zh-CN" altLang="en-US" sz="3000">
              <a:solidFill>
                <a:schemeClr val="tx1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grpSp>
        <p:nvGrpSpPr>
          <p:cNvPr id="18" name="组合 17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305E29B0-DC86-4513-98D7-2E4BA99E6023}"/>
              </a:ext>
            </a:extLst>
          </p:cNvPr>
          <p:cNvGrpSpPr/>
          <p:nvPr/>
        </p:nvGrpSpPr>
        <p:grpSpPr>
          <a:xfrm>
            <a:off x="4281995" y="952639"/>
            <a:ext cx="6804018" cy="4373895"/>
            <a:chOff x="1401144" y="1634795"/>
            <a:chExt cx="6804018" cy="4373895"/>
          </a:xfrm>
        </p:grpSpPr>
        <p:sp>
          <p:nvSpPr>
            <p:cNvPr id="17" name="思想气泡: 云 16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F6A2D097-E748-4D2D-B790-73947F6871A5}"/>
                </a:ext>
              </a:extLst>
            </p:cNvPr>
            <p:cNvSpPr/>
            <p:nvPr/>
          </p:nvSpPr>
          <p:spPr>
            <a:xfrm>
              <a:off x="1401144" y="1634795"/>
              <a:ext cx="6804018" cy="4373895"/>
            </a:xfrm>
            <a:prstGeom prst="cloudCallout">
              <a:avLst>
                <a:gd name="adj1" fmla="val -64538"/>
                <a:gd name="adj2" fmla="val 28593"/>
              </a:avLst>
            </a:prstGeom>
            <a:solidFill>
              <a:schemeClr val="bg1"/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" name="文本框 18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D9EE5BE2-8E4F-4EBE-A4F3-DD68986DFA67}"/>
                </a:ext>
              </a:extLst>
            </p:cNvPr>
            <p:cNvSpPr txBox="1"/>
            <p:nvPr/>
          </p:nvSpPr>
          <p:spPr>
            <a:xfrm>
              <a:off x="2333783" y="2240753"/>
              <a:ext cx="5174714" cy="29599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3200">
                  <a:latin typeface="微软雅黑" panose="020B0503020204020204" pitchFamily="34" charset="-122"/>
                  <a:ea typeface="微软雅黑" panose="020B0503020204020204" pitchFamily="34" charset="-122"/>
                </a:rPr>
                <a:t>1</a:t>
              </a:r>
              <a:r>
                <a:rPr lang="zh-CN" altLang="en-US" sz="3200">
                  <a:latin typeface="微软雅黑" panose="020B0503020204020204" pitchFamily="34" charset="-122"/>
                  <a:ea typeface="微软雅黑" panose="020B0503020204020204" pitchFamily="34" charset="-122"/>
                </a:rPr>
                <a:t>、力的三要素是什么？力的示意图怎么画？</a:t>
              </a:r>
              <a:endParaRPr lang="en-US" altLang="zh-CN" sz="32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3200">
                  <a:latin typeface="微软雅黑" panose="020B0503020204020204" pitchFamily="34" charset="-122"/>
                  <a:ea typeface="微软雅黑" panose="020B0503020204020204" pitchFamily="34" charset="-122"/>
                </a:rPr>
                <a:t>2</a:t>
              </a:r>
              <a:r>
                <a:rPr lang="zh-CN" altLang="en-US" sz="3200">
                  <a:latin typeface="微软雅黑" panose="020B0503020204020204" pitchFamily="34" charset="-122"/>
                  <a:ea typeface="微软雅黑" panose="020B0503020204020204" pitchFamily="34" charset="-122"/>
                </a:rPr>
                <a:t>、什么是重力？重力的大小、方向又是怎么表示的？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6305335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AA25377-C399-4B87-B6F6-0D02302DE820}"/>
              </a:ext>
            </a:extLst>
          </p:cNvPr>
          <p:cNvGrpSpPr/>
          <p:nvPr/>
        </p:nvGrpSpPr>
        <p:grpSpPr>
          <a:xfrm>
            <a:off x="0" y="0"/>
            <a:ext cx="12192000" cy="6869083"/>
            <a:chOff x="0" y="0"/>
            <a:chExt cx="12192000" cy="6869083"/>
          </a:xfr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35000">
                <a:schemeClr val="accent6">
                  <a:lumMod val="0"/>
                  <a:lumOff val="100000"/>
                </a:schemeClr>
              </a:gs>
              <a:gs pos="100000">
                <a:schemeClr val="accent6">
                  <a:lumMod val="100000"/>
                </a:schemeClr>
              </a:gs>
            </a:gsLst>
            <a:path path="shape">
              <a:fillToRect l="50000" t="50000" r="50000" b="50000"/>
            </a:path>
          </a:gradFill>
        </p:grpSpPr>
        <p:sp>
          <p:nvSpPr>
            <p:cNvPr id="2" name="矩形 1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DF8AC0D-047C-4F3E-AC57-35A7F3760151}"/>
                </a:ext>
              </a:extLst>
            </p:cNvPr>
            <p:cNvSpPr/>
            <p:nvPr/>
          </p:nvSpPr>
          <p:spPr>
            <a:xfrm>
              <a:off x="0" y="72000"/>
              <a:ext cx="12192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矩形 6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AD1BF38-7DA7-4597-8F90-FC0D3521DDA0}"/>
                </a:ext>
              </a:extLst>
            </p:cNvPr>
            <p:cNvSpPr/>
            <p:nvPr/>
          </p:nvSpPr>
          <p:spPr>
            <a:xfrm>
              <a:off x="0" y="6742800"/>
              <a:ext cx="12192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1ECE4058-4641-4FD4-8872-2C2659B92D8E}"/>
                </a:ext>
              </a:extLst>
            </p:cNvPr>
            <p:cNvSpPr/>
            <p:nvPr/>
          </p:nvSpPr>
          <p:spPr>
            <a:xfrm>
              <a:off x="64800" y="180000"/>
              <a:ext cx="12060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FFCE86AD-26E4-46CE-92F4-8A4F120200B1}"/>
                </a:ext>
              </a:extLst>
            </p:cNvPr>
            <p:cNvSpPr/>
            <p:nvPr/>
          </p:nvSpPr>
          <p:spPr>
            <a:xfrm>
              <a:off x="66000" y="6634800"/>
              <a:ext cx="12060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" name="矩形 2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5EC1BC71-29D9-4549-9CEF-168F7E3C3713}"/>
                </a:ext>
              </a:extLst>
            </p:cNvPr>
            <p:cNvSpPr/>
            <p:nvPr/>
          </p:nvSpPr>
          <p:spPr>
            <a:xfrm>
              <a:off x="72000" y="0"/>
              <a:ext cx="54000" cy="686908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矩形 10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CBDD749B-8556-40CE-A392-5F49EDA15F0E}"/>
                </a:ext>
              </a:extLst>
            </p:cNvPr>
            <p:cNvSpPr/>
            <p:nvPr/>
          </p:nvSpPr>
          <p:spPr>
            <a:xfrm>
              <a:off x="12067200" y="0"/>
              <a:ext cx="54000" cy="686908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A2123EEB-E013-4895-B0A3-5A345A25D825}"/>
                </a:ext>
              </a:extLst>
            </p:cNvPr>
            <p:cNvSpPr/>
            <p:nvPr/>
          </p:nvSpPr>
          <p:spPr>
            <a:xfrm>
              <a:off x="180000" y="64800"/>
              <a:ext cx="54000" cy="673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矩形 14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D689208D-92DB-4A9C-B110-DD1E958A4169}"/>
                </a:ext>
              </a:extLst>
            </p:cNvPr>
            <p:cNvSpPr/>
            <p:nvPr/>
          </p:nvSpPr>
          <p:spPr>
            <a:xfrm>
              <a:off x="11959200" y="64800"/>
              <a:ext cx="54000" cy="673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6" name="文本框 15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3C9AC16E-F544-44C7-A60E-DF573BF2B10E}"/>
              </a:ext>
            </a:extLst>
          </p:cNvPr>
          <p:cNvSpPr txBox="1"/>
          <p:nvPr/>
        </p:nvSpPr>
        <p:spPr>
          <a:xfrm>
            <a:off x="288000" y="288000"/>
            <a:ext cx="1793668" cy="55399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CN" altLang="en-US" sz="3000">
                <a:latin typeface="华文行楷" panose="02010800040101010101" pitchFamily="2" charset="-122"/>
                <a:ea typeface="华文行楷" panose="02010800040101010101" pitchFamily="2" charset="-122"/>
              </a:rPr>
              <a:t>巩固练习</a:t>
            </a:r>
            <a:endParaRPr lang="zh-CN" altLang="en-US" sz="3000">
              <a:solidFill>
                <a:schemeClr val="tx1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64EF2D5-089F-42FB-9EB5-383C5E8107AC}"/>
              </a:ext>
            </a:extLst>
          </p:cNvPr>
          <p:cNvSpPr txBox="1"/>
          <p:nvPr/>
        </p:nvSpPr>
        <p:spPr>
          <a:xfrm>
            <a:off x="1620000" y="1188000"/>
            <a:ext cx="9000000" cy="1955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、少儿夏令营活动中，小明看到同学小红和老师在沙地上行走留下的脚印大小不同（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S</a:t>
            </a:r>
            <a:r>
              <a:rPr lang="zh-CN" altLang="en-US" sz="2400" baseline="-25000">
                <a:latin typeface="微软雅黑" panose="020B0503020204020204" pitchFamily="34" charset="-122"/>
                <a:ea typeface="微软雅黑" panose="020B0503020204020204" pitchFamily="34" charset="-122"/>
              </a:rPr>
              <a:t>师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＞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S</a:t>
            </a:r>
            <a:r>
              <a:rPr lang="zh-CN" altLang="en-US" sz="2400" baseline="-25000">
                <a:latin typeface="微软雅黑" panose="020B0503020204020204" pitchFamily="34" charset="-122"/>
                <a:ea typeface="微软雅黑" panose="020B0503020204020204" pitchFamily="34" charset="-122"/>
              </a:rPr>
              <a:t>红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），深浅相同，则她们对沙地的压力及压强相比是（        ）</a:t>
            </a: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49BBF8DB-8558-4470-8190-9B7599127BE4}"/>
              </a:ext>
            </a:extLst>
          </p:cNvPr>
          <p:cNvSpPr txBox="1"/>
          <p:nvPr/>
        </p:nvSpPr>
        <p:spPr>
          <a:xfrm>
            <a:off x="7195508" y="2619995"/>
            <a:ext cx="4895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</a:t>
            </a:r>
            <a:endParaRPr lang="zh-CN" altLang="en-US" sz="280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666D1266-C4A4-420F-B212-34A5AD0EB5F5}"/>
              </a:ext>
            </a:extLst>
          </p:cNvPr>
          <p:cNvSpPr txBox="1"/>
          <p:nvPr/>
        </p:nvSpPr>
        <p:spPr>
          <a:xfrm>
            <a:off x="1620000" y="3481142"/>
            <a:ext cx="7832437" cy="26015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A.F</a:t>
            </a:r>
            <a:r>
              <a:rPr lang="zh-CN" altLang="en-US" sz="2400" baseline="-25000">
                <a:latin typeface="微软雅黑" panose="020B0503020204020204" pitchFamily="34" charset="-122"/>
                <a:ea typeface="微软雅黑" panose="020B0503020204020204" pitchFamily="34" charset="-122"/>
              </a:rPr>
              <a:t>师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＞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F</a:t>
            </a:r>
            <a:r>
              <a:rPr lang="zh-CN" altLang="en-US" sz="2400" baseline="-25000">
                <a:latin typeface="微软雅黑" panose="020B0503020204020204" pitchFamily="34" charset="-122"/>
                <a:ea typeface="微软雅黑" panose="020B0503020204020204" pitchFamily="34" charset="-122"/>
              </a:rPr>
              <a:t>红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P</a:t>
            </a:r>
            <a:r>
              <a:rPr lang="zh-CN" altLang="en-US" sz="2400" baseline="-25000">
                <a:latin typeface="微软雅黑" panose="020B0503020204020204" pitchFamily="34" charset="-122"/>
                <a:ea typeface="微软雅黑" panose="020B0503020204020204" pitchFamily="34" charset="-122"/>
              </a:rPr>
              <a:t>师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＞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P</a:t>
            </a:r>
            <a:r>
              <a:rPr lang="zh-CN" altLang="en-US" sz="2400" baseline="-25000">
                <a:latin typeface="微软雅黑" panose="020B0503020204020204" pitchFamily="34" charset="-122"/>
                <a:ea typeface="微软雅黑" panose="020B0503020204020204" pitchFamily="34" charset="-122"/>
              </a:rPr>
              <a:t>红</a:t>
            </a:r>
            <a:endParaRPr lang="en-US" altLang="zh-CN" sz="2400" baseline="-250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B.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F</a:t>
            </a:r>
            <a:r>
              <a:rPr lang="zh-CN" altLang="en-US" sz="2400" baseline="-25000">
                <a:latin typeface="微软雅黑" panose="020B0503020204020204" pitchFamily="34" charset="-122"/>
                <a:ea typeface="微软雅黑" panose="020B0503020204020204" pitchFamily="34" charset="-122"/>
              </a:rPr>
              <a:t>师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＝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F</a:t>
            </a:r>
            <a:r>
              <a:rPr lang="zh-CN" altLang="en-US" sz="2400" baseline="-25000">
                <a:latin typeface="微软雅黑" panose="020B0503020204020204" pitchFamily="34" charset="-122"/>
                <a:ea typeface="微软雅黑" panose="020B0503020204020204" pitchFamily="34" charset="-122"/>
              </a:rPr>
              <a:t>红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P</a:t>
            </a:r>
            <a:r>
              <a:rPr lang="zh-CN" altLang="en-US" sz="2400" baseline="-25000">
                <a:latin typeface="微软雅黑" panose="020B0503020204020204" pitchFamily="34" charset="-122"/>
                <a:ea typeface="微软雅黑" panose="020B0503020204020204" pitchFamily="34" charset="-122"/>
              </a:rPr>
              <a:t>师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＝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P</a:t>
            </a:r>
            <a:r>
              <a:rPr lang="zh-CN" altLang="en-US" sz="2400" baseline="-25000">
                <a:latin typeface="微软雅黑" panose="020B0503020204020204" pitchFamily="34" charset="-122"/>
                <a:ea typeface="微软雅黑" panose="020B0503020204020204" pitchFamily="34" charset="-122"/>
              </a:rPr>
              <a:t>红</a:t>
            </a:r>
            <a:endParaRPr lang="en-US" altLang="zh-CN" sz="2400" baseline="-250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C.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F</a:t>
            </a:r>
            <a:r>
              <a:rPr lang="zh-CN" altLang="en-US" sz="2400" baseline="-25000">
                <a:latin typeface="微软雅黑" panose="020B0503020204020204" pitchFamily="34" charset="-122"/>
                <a:ea typeface="微软雅黑" panose="020B0503020204020204" pitchFamily="34" charset="-122"/>
              </a:rPr>
              <a:t>师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＞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F</a:t>
            </a:r>
            <a:r>
              <a:rPr lang="zh-CN" altLang="en-US" sz="2400" baseline="-25000">
                <a:latin typeface="微软雅黑" panose="020B0503020204020204" pitchFamily="34" charset="-122"/>
                <a:ea typeface="微软雅黑" panose="020B0503020204020204" pitchFamily="34" charset="-122"/>
              </a:rPr>
              <a:t>红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P</a:t>
            </a:r>
            <a:r>
              <a:rPr lang="zh-CN" altLang="en-US" sz="2400" baseline="-25000">
                <a:latin typeface="微软雅黑" panose="020B0503020204020204" pitchFamily="34" charset="-122"/>
                <a:ea typeface="微软雅黑" panose="020B0503020204020204" pitchFamily="34" charset="-122"/>
              </a:rPr>
              <a:t>师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＜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P</a:t>
            </a:r>
            <a:r>
              <a:rPr lang="zh-CN" altLang="en-US" sz="2400" baseline="-25000">
                <a:latin typeface="微软雅黑" panose="020B0503020204020204" pitchFamily="34" charset="-122"/>
                <a:ea typeface="微软雅黑" panose="020B0503020204020204" pitchFamily="34" charset="-122"/>
              </a:rPr>
              <a:t>红</a:t>
            </a:r>
            <a:endParaRPr lang="en-US" altLang="zh-CN" sz="2400" baseline="-250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D. F</a:t>
            </a:r>
            <a:r>
              <a:rPr lang="zh-CN" altLang="en-US" sz="2400" baseline="-25000">
                <a:latin typeface="微软雅黑" panose="020B0503020204020204" pitchFamily="34" charset="-122"/>
                <a:ea typeface="微软雅黑" panose="020B0503020204020204" pitchFamily="34" charset="-122"/>
              </a:rPr>
              <a:t>师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＞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F</a:t>
            </a:r>
            <a:r>
              <a:rPr lang="zh-CN" altLang="en-US" sz="2400" baseline="-25000">
                <a:latin typeface="微软雅黑" panose="020B0503020204020204" pitchFamily="34" charset="-122"/>
                <a:ea typeface="微软雅黑" panose="020B0503020204020204" pitchFamily="34" charset="-122"/>
              </a:rPr>
              <a:t>红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P</a:t>
            </a:r>
            <a:r>
              <a:rPr lang="zh-CN" altLang="en-US" sz="2400" baseline="-25000">
                <a:latin typeface="微软雅黑" panose="020B0503020204020204" pitchFamily="34" charset="-122"/>
                <a:ea typeface="微软雅黑" panose="020B0503020204020204" pitchFamily="34" charset="-122"/>
              </a:rPr>
              <a:t>师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＝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P</a:t>
            </a:r>
            <a:r>
              <a:rPr lang="zh-CN" altLang="en-US" sz="2400" baseline="-25000">
                <a:latin typeface="微软雅黑" panose="020B0503020204020204" pitchFamily="34" charset="-122"/>
                <a:ea typeface="微软雅黑" panose="020B0503020204020204" pitchFamily="34" charset="-122"/>
              </a:rPr>
              <a:t>红</a:t>
            </a:r>
          </a:p>
        </p:txBody>
      </p:sp>
    </p:spTree>
    <p:extLst>
      <p:ext uri="{BB962C8B-B14F-4D97-AF65-F5344CB8AC3E}">
        <p14:creationId xmlns:p14="http://schemas.microsoft.com/office/powerpoint/2010/main" val="52020955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AA25377-C399-4B87-B6F6-0D02302DE820}"/>
              </a:ext>
            </a:extLst>
          </p:cNvPr>
          <p:cNvGrpSpPr/>
          <p:nvPr/>
        </p:nvGrpSpPr>
        <p:grpSpPr>
          <a:xfrm>
            <a:off x="0" y="0"/>
            <a:ext cx="12192000" cy="6869083"/>
            <a:chOff x="0" y="0"/>
            <a:chExt cx="12192000" cy="6869083"/>
          </a:xfr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35000">
                <a:schemeClr val="accent6">
                  <a:lumMod val="0"/>
                  <a:lumOff val="100000"/>
                </a:schemeClr>
              </a:gs>
              <a:gs pos="100000">
                <a:schemeClr val="accent6">
                  <a:lumMod val="100000"/>
                </a:schemeClr>
              </a:gs>
            </a:gsLst>
            <a:path path="shape">
              <a:fillToRect l="50000" t="50000" r="50000" b="50000"/>
            </a:path>
          </a:gradFill>
        </p:grpSpPr>
        <p:sp>
          <p:nvSpPr>
            <p:cNvPr id="2" name="矩形 1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DF8AC0D-047C-4F3E-AC57-35A7F3760151}"/>
                </a:ext>
              </a:extLst>
            </p:cNvPr>
            <p:cNvSpPr/>
            <p:nvPr/>
          </p:nvSpPr>
          <p:spPr>
            <a:xfrm>
              <a:off x="0" y="72000"/>
              <a:ext cx="12192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矩形 6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AD1BF38-7DA7-4597-8F90-FC0D3521DDA0}"/>
                </a:ext>
              </a:extLst>
            </p:cNvPr>
            <p:cNvSpPr/>
            <p:nvPr/>
          </p:nvSpPr>
          <p:spPr>
            <a:xfrm>
              <a:off x="0" y="6742800"/>
              <a:ext cx="12192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1ECE4058-4641-4FD4-8872-2C2659B92D8E}"/>
                </a:ext>
              </a:extLst>
            </p:cNvPr>
            <p:cNvSpPr/>
            <p:nvPr/>
          </p:nvSpPr>
          <p:spPr>
            <a:xfrm>
              <a:off x="64800" y="180000"/>
              <a:ext cx="12060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FFCE86AD-26E4-46CE-92F4-8A4F120200B1}"/>
                </a:ext>
              </a:extLst>
            </p:cNvPr>
            <p:cNvSpPr/>
            <p:nvPr/>
          </p:nvSpPr>
          <p:spPr>
            <a:xfrm>
              <a:off x="66000" y="6634800"/>
              <a:ext cx="12060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" name="矩形 2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5EC1BC71-29D9-4549-9CEF-168F7E3C3713}"/>
                </a:ext>
              </a:extLst>
            </p:cNvPr>
            <p:cNvSpPr/>
            <p:nvPr/>
          </p:nvSpPr>
          <p:spPr>
            <a:xfrm>
              <a:off x="72000" y="0"/>
              <a:ext cx="54000" cy="686908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矩形 10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CBDD749B-8556-40CE-A392-5F49EDA15F0E}"/>
                </a:ext>
              </a:extLst>
            </p:cNvPr>
            <p:cNvSpPr/>
            <p:nvPr/>
          </p:nvSpPr>
          <p:spPr>
            <a:xfrm>
              <a:off x="12067200" y="0"/>
              <a:ext cx="54000" cy="686908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A2123EEB-E013-4895-B0A3-5A345A25D825}"/>
                </a:ext>
              </a:extLst>
            </p:cNvPr>
            <p:cNvSpPr/>
            <p:nvPr/>
          </p:nvSpPr>
          <p:spPr>
            <a:xfrm>
              <a:off x="180000" y="64800"/>
              <a:ext cx="54000" cy="673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矩形 14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D689208D-92DB-4A9C-B110-DD1E958A4169}"/>
                </a:ext>
              </a:extLst>
            </p:cNvPr>
            <p:cNvSpPr/>
            <p:nvPr/>
          </p:nvSpPr>
          <p:spPr>
            <a:xfrm>
              <a:off x="11959200" y="64800"/>
              <a:ext cx="54000" cy="673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6" name="文本框 15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3C9AC16E-F544-44C7-A60E-DF573BF2B10E}"/>
              </a:ext>
            </a:extLst>
          </p:cNvPr>
          <p:cNvSpPr txBox="1"/>
          <p:nvPr/>
        </p:nvSpPr>
        <p:spPr>
          <a:xfrm>
            <a:off x="288000" y="288000"/>
            <a:ext cx="1793668" cy="55399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CN" altLang="en-US" sz="3000">
                <a:latin typeface="华文行楷" panose="02010800040101010101" pitchFamily="2" charset="-122"/>
                <a:ea typeface="华文行楷" panose="02010800040101010101" pitchFamily="2" charset="-122"/>
              </a:rPr>
              <a:t>巩固练习</a:t>
            </a:r>
            <a:endParaRPr lang="zh-CN" altLang="en-US" sz="3000">
              <a:solidFill>
                <a:schemeClr val="tx1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64EF2D5-089F-42FB-9EB5-383C5E8107AC}"/>
              </a:ext>
            </a:extLst>
          </p:cNvPr>
          <p:cNvSpPr txBox="1"/>
          <p:nvPr/>
        </p:nvSpPr>
        <p:spPr>
          <a:xfrm>
            <a:off x="1969200" y="1465732"/>
            <a:ext cx="9000000" cy="662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6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、画出下列图中物体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受到物体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r>
              <a:rPr lang="zh-CN" altLang="en-US" sz="28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压力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的示意图</a:t>
            </a:r>
          </a:p>
        </p:txBody>
      </p:sp>
      <p:grpSp>
        <p:nvGrpSpPr>
          <p:cNvPr id="10" name="组合 9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B83684C5-F4FA-42D6-AF74-132353756A03}"/>
              </a:ext>
            </a:extLst>
          </p:cNvPr>
          <p:cNvGrpSpPr/>
          <p:nvPr/>
        </p:nvGrpSpPr>
        <p:grpSpPr>
          <a:xfrm>
            <a:off x="2655102" y="2992500"/>
            <a:ext cx="3131652" cy="1535353"/>
            <a:chOff x="3254477" y="3097161"/>
            <a:chExt cx="3131652" cy="1535353"/>
          </a:xfrm>
        </p:grpSpPr>
        <p:sp>
          <p:nvSpPr>
            <p:cNvPr id="5" name="直角三角形 4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CE38F3C1-8A3D-4BD2-98AE-53BD26054307}"/>
                </a:ext>
              </a:extLst>
            </p:cNvPr>
            <p:cNvSpPr/>
            <p:nvPr/>
          </p:nvSpPr>
          <p:spPr>
            <a:xfrm>
              <a:off x="3254477" y="3097161"/>
              <a:ext cx="3131652" cy="1535353"/>
            </a:xfrm>
            <a:prstGeom prst="rtTriangl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2000">
                  <a:latin typeface="微软雅黑" panose="020B0503020204020204" pitchFamily="34" charset="-122"/>
                  <a:ea typeface="微软雅黑" panose="020B0503020204020204" pitchFamily="34" charset="-122"/>
                </a:rPr>
                <a:t>A</a:t>
              </a:r>
              <a:endPara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F7F79A54-AF72-4A70-86C6-158B25F9034D}"/>
                </a:ext>
              </a:extLst>
            </p:cNvPr>
            <p:cNvSpPr/>
            <p:nvPr/>
          </p:nvSpPr>
          <p:spPr>
            <a:xfrm rot="1520339">
              <a:off x="4301728" y="3298646"/>
              <a:ext cx="629265" cy="44245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2000">
                  <a:latin typeface="微软雅黑" panose="020B0503020204020204" pitchFamily="34" charset="-122"/>
                  <a:ea typeface="微软雅黑" panose="020B0503020204020204" pitchFamily="34" charset="-122"/>
                </a:rPr>
                <a:t>B</a:t>
              </a:r>
              <a:endPara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7" name="组合 16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A19B91FC-4707-4C86-912C-900F65A8F5BF}"/>
              </a:ext>
            </a:extLst>
          </p:cNvPr>
          <p:cNvGrpSpPr/>
          <p:nvPr/>
        </p:nvGrpSpPr>
        <p:grpSpPr>
          <a:xfrm>
            <a:off x="7130654" y="4232626"/>
            <a:ext cx="2872878" cy="195678"/>
            <a:chOff x="6982374" y="3702420"/>
            <a:chExt cx="2231923" cy="142491"/>
          </a:xfrm>
        </p:grpSpPr>
        <p:grpSp>
          <p:nvGrpSpPr>
            <p:cNvPr id="12" name="组合 11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23B18D49-50BC-4DB1-80B8-4B25CE529B6B}"/>
                </a:ext>
              </a:extLst>
            </p:cNvPr>
            <p:cNvGrpSpPr/>
            <p:nvPr/>
          </p:nvGrpSpPr>
          <p:grpSpPr>
            <a:xfrm>
              <a:off x="6982374" y="3702421"/>
              <a:ext cx="2231923" cy="142490"/>
              <a:chOff x="1781110" y="5132947"/>
              <a:chExt cx="2231923" cy="142490"/>
            </a:xfrm>
          </p:grpSpPr>
          <p:cxnSp>
            <p:nvCxnSpPr>
              <p:cNvPr id="18" name="直接连接符 17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B7013D9D-4F44-4BD6-B685-01017D44D857}"/>
                  </a:ext>
                </a:extLst>
              </p:cNvPr>
              <p:cNvCxnSpPr/>
              <p:nvPr/>
            </p:nvCxnSpPr>
            <p:spPr>
              <a:xfrm>
                <a:off x="1781110" y="5134844"/>
                <a:ext cx="2231923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2" name="直接连接符 21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BCDE6917-EE0A-4BF9-B695-79FBFC5E7DC5}"/>
                  </a:ext>
                </a:extLst>
              </p:cNvPr>
              <p:cNvCxnSpPr/>
              <p:nvPr/>
            </p:nvCxnSpPr>
            <p:spPr>
              <a:xfrm flipH="1">
                <a:off x="1918763" y="5142219"/>
                <a:ext cx="127819" cy="12781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直接连接符 22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BE360390-882D-4C5D-A169-DE5FCAB9B8E7}"/>
                  </a:ext>
                </a:extLst>
              </p:cNvPr>
              <p:cNvCxnSpPr/>
              <p:nvPr/>
            </p:nvCxnSpPr>
            <p:spPr>
              <a:xfrm flipH="1">
                <a:off x="2110491" y="5142218"/>
                <a:ext cx="127819" cy="12781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直接连接符 23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9CE2B386-BFC5-46C7-8596-637588376DAF}"/>
                  </a:ext>
                </a:extLst>
              </p:cNvPr>
              <p:cNvCxnSpPr/>
              <p:nvPr/>
            </p:nvCxnSpPr>
            <p:spPr>
              <a:xfrm flipH="1">
                <a:off x="2302219" y="5134844"/>
                <a:ext cx="127819" cy="12781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直接连接符 24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AF6FE719-CA00-4AA3-8D1D-A45475735A53}"/>
                  </a:ext>
                </a:extLst>
              </p:cNvPr>
              <p:cNvCxnSpPr/>
              <p:nvPr/>
            </p:nvCxnSpPr>
            <p:spPr>
              <a:xfrm flipH="1">
                <a:off x="2469369" y="5142218"/>
                <a:ext cx="127819" cy="12781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直接连接符 25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DB26DDC5-1BE6-4FB7-AAFB-F80277A1615D}"/>
                  </a:ext>
                </a:extLst>
              </p:cNvPr>
              <p:cNvCxnSpPr/>
              <p:nvPr/>
            </p:nvCxnSpPr>
            <p:spPr>
              <a:xfrm flipH="1">
                <a:off x="2678265" y="5137787"/>
                <a:ext cx="127819" cy="12781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接连接符 26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C06AF2E0-27FE-434F-8E22-8E12BBC4678A}"/>
                  </a:ext>
                </a:extLst>
              </p:cNvPr>
              <p:cNvCxnSpPr/>
              <p:nvPr/>
            </p:nvCxnSpPr>
            <p:spPr>
              <a:xfrm flipH="1">
                <a:off x="3078276" y="5147618"/>
                <a:ext cx="127819" cy="12781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直接连接符 27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5681E51E-3D94-4C51-A887-F9B46B7D0345}"/>
                  </a:ext>
                </a:extLst>
              </p:cNvPr>
              <p:cNvCxnSpPr/>
              <p:nvPr/>
            </p:nvCxnSpPr>
            <p:spPr>
              <a:xfrm flipH="1">
                <a:off x="3246115" y="5146348"/>
                <a:ext cx="127819" cy="12781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直接连接符 28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3A081A78-ACC4-487B-AAA4-F4921F114315}"/>
                  </a:ext>
                </a:extLst>
              </p:cNvPr>
              <p:cNvCxnSpPr/>
              <p:nvPr/>
            </p:nvCxnSpPr>
            <p:spPr>
              <a:xfrm flipH="1">
                <a:off x="3424227" y="5142217"/>
                <a:ext cx="127819" cy="12781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直接连接符 29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F1FC29DF-D284-474C-933B-5307CF4A8978}"/>
                  </a:ext>
                </a:extLst>
              </p:cNvPr>
              <p:cNvCxnSpPr/>
              <p:nvPr/>
            </p:nvCxnSpPr>
            <p:spPr>
              <a:xfrm flipH="1">
                <a:off x="3629715" y="5132947"/>
                <a:ext cx="127819" cy="12781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2" name="直接连接符 31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3B703747-0C97-4036-AF18-16288B8232DF}"/>
                </a:ext>
              </a:extLst>
            </p:cNvPr>
            <p:cNvCxnSpPr/>
            <p:nvPr/>
          </p:nvCxnSpPr>
          <p:spPr>
            <a:xfrm flipH="1">
              <a:off x="8059587" y="3702420"/>
              <a:ext cx="127819" cy="12781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流程图: 手动操作 32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BCB4ABC-625C-4DD5-82E7-650B1E4689C9}"/>
              </a:ext>
            </a:extLst>
          </p:cNvPr>
          <p:cNvSpPr/>
          <p:nvPr/>
        </p:nvSpPr>
        <p:spPr>
          <a:xfrm>
            <a:off x="8196426" y="3129965"/>
            <a:ext cx="694048" cy="1087726"/>
          </a:xfrm>
          <a:prstGeom prst="flowChartManualOperat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000"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endParaRPr lang="zh-CN" altLang="en-US" sz="20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4" name="文本框 33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4050FA60-7356-4048-B7F2-4A6D82E63CF5}"/>
              </a:ext>
            </a:extLst>
          </p:cNvPr>
          <p:cNvSpPr txBox="1"/>
          <p:nvPr/>
        </p:nvSpPr>
        <p:spPr>
          <a:xfrm>
            <a:off x="8367713" y="4500716"/>
            <a:ext cx="6980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endParaRPr lang="zh-CN" altLang="en-US" sz="20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37" name="直接箭头连接符 36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0240DCD-7F26-41E2-A41A-3F6A31F8F57A}"/>
              </a:ext>
            </a:extLst>
          </p:cNvPr>
          <p:cNvCxnSpPr/>
          <p:nvPr/>
        </p:nvCxnSpPr>
        <p:spPr>
          <a:xfrm rot="1789068">
            <a:off x="3655260" y="3542740"/>
            <a:ext cx="17167" cy="84557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9" name="组合 48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D1E2A5B7-2494-44FE-8F14-DA15EF79346B}"/>
              </a:ext>
            </a:extLst>
          </p:cNvPr>
          <p:cNvGrpSpPr/>
          <p:nvPr/>
        </p:nvGrpSpPr>
        <p:grpSpPr>
          <a:xfrm>
            <a:off x="3814127" y="3639907"/>
            <a:ext cx="121264" cy="108000"/>
            <a:chOff x="3814127" y="3639907"/>
            <a:chExt cx="121264" cy="108000"/>
          </a:xfrm>
        </p:grpSpPr>
        <p:cxnSp>
          <p:nvCxnSpPr>
            <p:cNvPr id="38" name="直接连接符 37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2CEF319D-8C13-4DB7-96EF-C92F770CEA2E}"/>
                </a:ext>
              </a:extLst>
            </p:cNvPr>
            <p:cNvCxnSpPr/>
            <p:nvPr/>
          </p:nvCxnSpPr>
          <p:spPr>
            <a:xfrm rot="1789068">
              <a:off x="3814127" y="3721166"/>
              <a:ext cx="108000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接连接符 38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9727045E-1833-4AEB-821C-4C8113A36CF9}"/>
                </a:ext>
              </a:extLst>
            </p:cNvPr>
            <p:cNvCxnSpPr/>
            <p:nvPr/>
          </p:nvCxnSpPr>
          <p:spPr>
            <a:xfrm rot="1789068" flipH="1">
              <a:off x="3935390" y="3639907"/>
              <a:ext cx="1" cy="1080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5" name="直接箭头连接符 44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6E348ECE-6B93-49F9-8767-4CA42C43A9C0}"/>
              </a:ext>
            </a:extLst>
          </p:cNvPr>
          <p:cNvCxnSpPr/>
          <p:nvPr/>
        </p:nvCxnSpPr>
        <p:spPr>
          <a:xfrm rot="21599055">
            <a:off x="8567202" y="4242910"/>
            <a:ext cx="17167" cy="84557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1" name="组合 50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92CB03BB-C353-4A54-87F3-F514C0983E1E}"/>
              </a:ext>
            </a:extLst>
          </p:cNvPr>
          <p:cNvGrpSpPr/>
          <p:nvPr/>
        </p:nvGrpSpPr>
        <p:grpSpPr>
          <a:xfrm>
            <a:off x="8577432" y="4240984"/>
            <a:ext cx="108000" cy="111108"/>
            <a:chOff x="8577432" y="4240984"/>
            <a:chExt cx="108000" cy="111108"/>
          </a:xfrm>
        </p:grpSpPr>
        <p:cxnSp>
          <p:nvCxnSpPr>
            <p:cNvPr id="46" name="直接连接符 45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11359162-0A6E-40FD-832F-90694D9F9F33}"/>
                </a:ext>
              </a:extLst>
            </p:cNvPr>
            <p:cNvCxnSpPr/>
            <p:nvPr/>
          </p:nvCxnSpPr>
          <p:spPr>
            <a:xfrm rot="21599055">
              <a:off x="8577432" y="4352092"/>
              <a:ext cx="108000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接连接符 46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09A98DB7-3DDA-4E62-8E68-4487CE445DBB}"/>
                </a:ext>
              </a:extLst>
            </p:cNvPr>
            <p:cNvCxnSpPr/>
            <p:nvPr/>
          </p:nvCxnSpPr>
          <p:spPr>
            <a:xfrm rot="21599055" flipH="1">
              <a:off x="8676219" y="4240984"/>
              <a:ext cx="1" cy="1080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6456045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AA25377-C399-4B87-B6F6-0D02302DE820}"/>
              </a:ext>
            </a:extLst>
          </p:cNvPr>
          <p:cNvGrpSpPr/>
          <p:nvPr/>
        </p:nvGrpSpPr>
        <p:grpSpPr>
          <a:xfrm>
            <a:off x="0" y="0"/>
            <a:ext cx="12192000" cy="6869083"/>
            <a:chOff x="0" y="0"/>
            <a:chExt cx="12192000" cy="6869083"/>
          </a:xfr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35000">
                <a:schemeClr val="accent6">
                  <a:lumMod val="0"/>
                  <a:lumOff val="100000"/>
                </a:schemeClr>
              </a:gs>
              <a:gs pos="100000">
                <a:schemeClr val="accent6">
                  <a:lumMod val="100000"/>
                </a:schemeClr>
              </a:gs>
            </a:gsLst>
            <a:path path="shape">
              <a:fillToRect l="50000" t="50000" r="50000" b="50000"/>
            </a:path>
          </a:gradFill>
        </p:grpSpPr>
        <p:sp>
          <p:nvSpPr>
            <p:cNvPr id="2" name="矩形 1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DF8AC0D-047C-4F3E-AC57-35A7F3760151}"/>
                </a:ext>
              </a:extLst>
            </p:cNvPr>
            <p:cNvSpPr/>
            <p:nvPr/>
          </p:nvSpPr>
          <p:spPr>
            <a:xfrm>
              <a:off x="0" y="72000"/>
              <a:ext cx="12192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矩形 6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AD1BF38-7DA7-4597-8F90-FC0D3521DDA0}"/>
                </a:ext>
              </a:extLst>
            </p:cNvPr>
            <p:cNvSpPr/>
            <p:nvPr/>
          </p:nvSpPr>
          <p:spPr>
            <a:xfrm>
              <a:off x="0" y="6742800"/>
              <a:ext cx="12192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1ECE4058-4641-4FD4-8872-2C2659B92D8E}"/>
                </a:ext>
              </a:extLst>
            </p:cNvPr>
            <p:cNvSpPr/>
            <p:nvPr/>
          </p:nvSpPr>
          <p:spPr>
            <a:xfrm>
              <a:off x="64800" y="180000"/>
              <a:ext cx="12060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FFCE86AD-26E4-46CE-92F4-8A4F120200B1}"/>
                </a:ext>
              </a:extLst>
            </p:cNvPr>
            <p:cNvSpPr/>
            <p:nvPr/>
          </p:nvSpPr>
          <p:spPr>
            <a:xfrm>
              <a:off x="66000" y="6634800"/>
              <a:ext cx="12060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" name="矩形 2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5EC1BC71-29D9-4549-9CEF-168F7E3C3713}"/>
                </a:ext>
              </a:extLst>
            </p:cNvPr>
            <p:cNvSpPr/>
            <p:nvPr/>
          </p:nvSpPr>
          <p:spPr>
            <a:xfrm>
              <a:off x="72000" y="0"/>
              <a:ext cx="54000" cy="686908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矩形 10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CBDD749B-8556-40CE-A392-5F49EDA15F0E}"/>
                </a:ext>
              </a:extLst>
            </p:cNvPr>
            <p:cNvSpPr/>
            <p:nvPr/>
          </p:nvSpPr>
          <p:spPr>
            <a:xfrm>
              <a:off x="12067200" y="0"/>
              <a:ext cx="54000" cy="686908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A2123EEB-E013-4895-B0A3-5A345A25D825}"/>
                </a:ext>
              </a:extLst>
            </p:cNvPr>
            <p:cNvSpPr/>
            <p:nvPr/>
          </p:nvSpPr>
          <p:spPr>
            <a:xfrm>
              <a:off x="180000" y="64800"/>
              <a:ext cx="54000" cy="673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矩形 14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D689208D-92DB-4A9C-B110-DD1E958A4169}"/>
                </a:ext>
              </a:extLst>
            </p:cNvPr>
            <p:cNvSpPr/>
            <p:nvPr/>
          </p:nvSpPr>
          <p:spPr>
            <a:xfrm>
              <a:off x="11959200" y="64800"/>
              <a:ext cx="54000" cy="673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6" name="文本框 15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3C9AC16E-F544-44C7-A60E-DF573BF2B10E}"/>
              </a:ext>
            </a:extLst>
          </p:cNvPr>
          <p:cNvSpPr txBox="1"/>
          <p:nvPr/>
        </p:nvSpPr>
        <p:spPr>
          <a:xfrm>
            <a:off x="288000" y="288000"/>
            <a:ext cx="1793668" cy="55399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CN" altLang="en-US" sz="3000">
                <a:latin typeface="华文行楷" panose="02010800040101010101" pitchFamily="2" charset="-122"/>
                <a:ea typeface="华文行楷" panose="02010800040101010101" pitchFamily="2" charset="-122"/>
              </a:rPr>
              <a:t>巩固练习</a:t>
            </a:r>
            <a:endParaRPr lang="zh-CN" altLang="en-US" sz="3000">
              <a:solidFill>
                <a:schemeClr val="tx1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64EF2D5-089F-42FB-9EB5-383C5E8107AC}"/>
              </a:ext>
            </a:extLst>
          </p:cNvPr>
          <p:cNvSpPr txBox="1"/>
          <p:nvPr/>
        </p:nvSpPr>
        <p:spPr>
          <a:xfrm>
            <a:off x="1620000" y="1008000"/>
            <a:ext cx="9000000" cy="14351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7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、一只大象重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6 X 10</a:t>
            </a:r>
            <a:r>
              <a:rPr lang="en-US" altLang="zh-CN" sz="2400" baseline="3000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N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，每只脚掌与地面的接触面积为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600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㎝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²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，（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）大象四脚着地站在地面时，对地面的压强多大？（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）抬起两只脚时，对地面的压强又是多大？</a:t>
            </a:r>
          </a:p>
        </p:txBody>
      </p:sp>
      <p:grpSp>
        <p:nvGrpSpPr>
          <p:cNvPr id="14" name="组合 13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DC02D549-FB97-42A0-849E-3EF77410A1F4}"/>
              </a:ext>
            </a:extLst>
          </p:cNvPr>
          <p:cNvGrpSpPr/>
          <p:nvPr/>
        </p:nvGrpSpPr>
        <p:grpSpPr>
          <a:xfrm>
            <a:off x="1400136" y="2697274"/>
            <a:ext cx="5207148" cy="3743461"/>
            <a:chOff x="1615199" y="3100799"/>
            <a:chExt cx="4893756" cy="3743461"/>
          </a:xfrm>
        </p:grpSpPr>
        <p:sp>
          <p:nvSpPr>
            <p:cNvPr id="21" name="文本框 20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666D1266-C4A4-420F-B212-34A5AD0EB5F5}"/>
                </a:ext>
              </a:extLst>
            </p:cNvPr>
            <p:cNvSpPr txBox="1"/>
            <p:nvPr/>
          </p:nvSpPr>
          <p:spPr>
            <a:xfrm>
              <a:off x="1619999" y="3100799"/>
              <a:ext cx="4888956" cy="37434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5000"/>
                </a:lnSpc>
              </a:pPr>
              <a:r>
                <a:rPr lang="zh-CN" altLang="en-US" sz="24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解：</a:t>
              </a:r>
              <a:r>
                <a:rPr lang="en-US" altLang="zh-CN" sz="24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F = G = 6 X 10</a:t>
              </a:r>
              <a:r>
                <a:rPr lang="en-US" altLang="zh-CN" sz="2400" baseline="300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4</a:t>
              </a:r>
              <a:r>
                <a:rPr lang="en-US" altLang="zh-CN" sz="24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N,</a:t>
              </a:r>
            </a:p>
            <a:p>
              <a:pPr>
                <a:lnSpc>
                  <a:spcPct val="125000"/>
                </a:lnSpc>
              </a:pPr>
              <a:r>
                <a:rPr lang="zh-CN" altLang="en-US" sz="24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（</a:t>
              </a:r>
              <a:r>
                <a:rPr lang="en-US" altLang="zh-CN" sz="24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</a:t>
              </a:r>
              <a:r>
                <a:rPr lang="zh-CN" altLang="en-US" sz="24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）当四脚着地站在地面时：</a:t>
              </a:r>
              <a:endParaRPr lang="en-US" altLang="zh-CN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>
                <a:lnSpc>
                  <a:spcPct val="125000"/>
                </a:lnSpc>
              </a:pPr>
              <a:r>
                <a:rPr lang="en-US" altLang="zh-CN" sz="24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S = 600</a:t>
              </a:r>
              <a:r>
                <a:rPr lang="zh-CN" altLang="en-US" sz="24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㎝</a:t>
              </a:r>
              <a:r>
                <a:rPr lang="en-US" altLang="zh-CN" sz="24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² X 4 = 2400</a:t>
              </a:r>
              <a:r>
                <a:rPr lang="zh-CN" altLang="en-US" sz="24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㎝</a:t>
              </a:r>
              <a:r>
                <a:rPr lang="en-US" altLang="zh-CN" sz="24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² = 0.24</a:t>
              </a:r>
              <a:r>
                <a:rPr lang="zh-CN" altLang="en-US" sz="24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㎡</a:t>
              </a:r>
              <a:endParaRPr lang="en-US" altLang="zh-CN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>
                <a:lnSpc>
                  <a:spcPct val="125000"/>
                </a:lnSpc>
              </a:pPr>
              <a:r>
                <a:rPr lang="en-US" altLang="zh-CN" sz="24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        </a:t>
              </a:r>
            </a:p>
            <a:p>
              <a:pPr>
                <a:lnSpc>
                  <a:spcPct val="125000"/>
                </a:lnSpc>
              </a:pPr>
              <a:r>
                <a:rPr lang="en-US" altLang="zh-CN" sz="24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         =                  = 2.5 X 10</a:t>
              </a:r>
              <a:r>
                <a:rPr lang="en-US" altLang="zh-CN" sz="2400" baseline="300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5</a:t>
              </a:r>
              <a:r>
                <a:rPr lang="en-US" altLang="zh-CN" sz="24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Pa</a:t>
              </a:r>
            </a:p>
            <a:p>
              <a:pPr>
                <a:lnSpc>
                  <a:spcPct val="125000"/>
                </a:lnSpc>
              </a:pPr>
              <a:endParaRPr lang="en-US" altLang="zh-CN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>
                <a:lnSpc>
                  <a:spcPct val="125000"/>
                </a:lnSpc>
              </a:pPr>
              <a:r>
                <a:rPr lang="zh-CN" altLang="en-US" sz="24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答：大象四脚着地站在地面时，</a:t>
              </a:r>
              <a:endParaRPr lang="en-US" altLang="zh-CN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>
                <a:lnSpc>
                  <a:spcPct val="125000"/>
                </a:lnSpc>
              </a:pPr>
              <a:r>
                <a:rPr lang="zh-CN" altLang="en-US" sz="24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对地面的压强为</a:t>
              </a:r>
              <a:r>
                <a:rPr lang="en-US" altLang="zh-CN" sz="24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2.5X10</a:t>
              </a:r>
              <a:r>
                <a:rPr lang="en-US" altLang="zh-CN" sz="2400" baseline="300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5</a:t>
              </a:r>
              <a:r>
                <a:rPr lang="en-US" altLang="zh-CN" sz="24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Pa</a:t>
              </a:r>
              <a:r>
                <a:rPr lang="zh-CN" altLang="en-US" sz="24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。</a:t>
              </a:r>
              <a:endParaRPr lang="en-US" altLang="zh-CN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6" name="组合 5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5BB37892-671C-4069-91C7-F4F5D7B53490}"/>
                </a:ext>
              </a:extLst>
            </p:cNvPr>
            <p:cNvGrpSpPr/>
            <p:nvPr/>
          </p:nvGrpSpPr>
          <p:grpSpPr>
            <a:xfrm>
              <a:off x="1615199" y="4775268"/>
              <a:ext cx="966610" cy="897145"/>
              <a:chOff x="3605614" y="4616985"/>
              <a:chExt cx="966610" cy="897145"/>
            </a:xfrm>
          </p:grpSpPr>
          <p:sp>
            <p:nvSpPr>
              <p:cNvPr id="17" name="文本框 16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333EAC2C-5643-48EF-84DC-237ABB911E35}"/>
                  </a:ext>
                </a:extLst>
              </p:cNvPr>
              <p:cNvSpPr txBox="1"/>
              <p:nvPr/>
            </p:nvSpPr>
            <p:spPr>
              <a:xfrm>
                <a:off x="3605614" y="4821633"/>
                <a:ext cx="82280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400">
                    <a:solidFill>
                      <a:srgbClr val="FF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P=</a:t>
                </a:r>
              </a:p>
            </p:txBody>
          </p:sp>
          <p:sp>
            <p:nvSpPr>
              <p:cNvPr id="18" name="文本框 17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E26607B3-84C7-4DEF-87A9-23B6BFEEA360}"/>
                  </a:ext>
                </a:extLst>
              </p:cNvPr>
              <p:cNvSpPr txBox="1"/>
              <p:nvPr/>
            </p:nvSpPr>
            <p:spPr>
              <a:xfrm>
                <a:off x="4072083" y="5052465"/>
                <a:ext cx="50014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400">
                    <a:solidFill>
                      <a:srgbClr val="FF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S</a:t>
                </a:r>
              </a:p>
            </p:txBody>
          </p:sp>
          <p:sp>
            <p:nvSpPr>
              <p:cNvPr id="22" name="文本框 21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6F602A21-D884-43F3-94B4-B7CE4B46885A}"/>
                  </a:ext>
                </a:extLst>
              </p:cNvPr>
              <p:cNvSpPr txBox="1"/>
              <p:nvPr/>
            </p:nvSpPr>
            <p:spPr>
              <a:xfrm>
                <a:off x="4100635" y="4616985"/>
                <a:ext cx="30149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400">
                    <a:solidFill>
                      <a:srgbClr val="FF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F</a:t>
                </a:r>
              </a:p>
            </p:txBody>
          </p:sp>
          <p:cxnSp>
            <p:nvCxnSpPr>
              <p:cNvPr id="23" name="直接连接符 22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1148BBA6-6A23-4AA9-8CF1-F65176650AF9}"/>
                  </a:ext>
                </a:extLst>
              </p:cNvPr>
              <p:cNvCxnSpPr/>
              <p:nvPr/>
            </p:nvCxnSpPr>
            <p:spPr>
              <a:xfrm>
                <a:off x="4100635" y="5052465"/>
                <a:ext cx="322983" cy="0"/>
              </a:xfrm>
              <a:prstGeom prst="line">
                <a:avLst/>
              </a:prstGeom>
              <a:ln w="317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组合 23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7700E189-E335-4EEB-B90F-35122F073586}"/>
                </a:ext>
              </a:extLst>
            </p:cNvPr>
            <p:cNvGrpSpPr/>
            <p:nvPr/>
          </p:nvGrpSpPr>
          <p:grpSpPr>
            <a:xfrm>
              <a:off x="2461755" y="4775267"/>
              <a:ext cx="1923555" cy="897146"/>
              <a:chOff x="3605614" y="4616984"/>
              <a:chExt cx="1923555" cy="897146"/>
            </a:xfrm>
          </p:grpSpPr>
          <p:sp>
            <p:nvSpPr>
              <p:cNvPr id="25" name="文本框 24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A482FBE9-1411-4EAD-812D-18222E9F7812}"/>
                  </a:ext>
                </a:extLst>
              </p:cNvPr>
              <p:cNvSpPr txBox="1"/>
              <p:nvPr/>
            </p:nvSpPr>
            <p:spPr>
              <a:xfrm>
                <a:off x="3605614" y="4821633"/>
                <a:ext cx="82280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altLang="zh-CN" sz="24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26" name="文本框 25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086F2D00-ABBA-4A9D-9438-79A829A81AD7}"/>
                  </a:ext>
                </a:extLst>
              </p:cNvPr>
              <p:cNvSpPr txBox="1"/>
              <p:nvPr/>
            </p:nvSpPr>
            <p:spPr>
              <a:xfrm>
                <a:off x="4166829" y="5052465"/>
                <a:ext cx="126518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400">
                    <a:solidFill>
                      <a:srgbClr val="FF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0.24</a:t>
                </a:r>
                <a:r>
                  <a:rPr lang="zh-CN" altLang="en-US" sz="2400">
                    <a:solidFill>
                      <a:srgbClr val="FF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㎡</a:t>
                </a:r>
                <a:endParaRPr lang="en-US" altLang="zh-CN" sz="24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27" name="文本框 26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EF42958C-258B-4299-9D55-7505AD9B7B82}"/>
                  </a:ext>
                </a:extLst>
              </p:cNvPr>
              <p:cNvSpPr txBox="1"/>
              <p:nvPr/>
            </p:nvSpPr>
            <p:spPr>
              <a:xfrm>
                <a:off x="4067722" y="4616984"/>
                <a:ext cx="146144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400">
                    <a:solidFill>
                      <a:srgbClr val="FF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6 X 10</a:t>
                </a:r>
                <a:r>
                  <a:rPr lang="en-US" altLang="zh-CN" sz="2400" baseline="30000">
                    <a:solidFill>
                      <a:srgbClr val="FF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4</a:t>
                </a:r>
                <a:r>
                  <a:rPr lang="en-US" altLang="zh-CN" sz="2400">
                    <a:solidFill>
                      <a:srgbClr val="FF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N </a:t>
                </a:r>
              </a:p>
            </p:txBody>
          </p:sp>
          <p:cxnSp>
            <p:nvCxnSpPr>
              <p:cNvPr id="28" name="直接连接符 27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13C746D0-02C9-4921-9365-4919EF399749}"/>
                  </a:ext>
                </a:extLst>
              </p:cNvPr>
              <p:cNvCxnSpPr/>
              <p:nvPr/>
            </p:nvCxnSpPr>
            <p:spPr>
              <a:xfrm>
                <a:off x="4017016" y="5052465"/>
                <a:ext cx="1320256" cy="0"/>
              </a:xfrm>
              <a:prstGeom prst="line">
                <a:avLst/>
              </a:prstGeom>
              <a:ln w="317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1" name="组合 40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3B88F188-2617-47E2-8927-323C42123DBF}"/>
              </a:ext>
            </a:extLst>
          </p:cNvPr>
          <p:cNvGrpSpPr/>
          <p:nvPr/>
        </p:nvGrpSpPr>
        <p:grpSpPr>
          <a:xfrm>
            <a:off x="6584236" y="3138460"/>
            <a:ext cx="5266963" cy="3281796"/>
            <a:chOff x="6584237" y="3138460"/>
            <a:chExt cx="4888956" cy="3281796"/>
          </a:xfrm>
        </p:grpSpPr>
        <p:sp>
          <p:nvSpPr>
            <p:cNvPr id="30" name="文本框 29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11D09918-F044-47BE-93EA-9441391E665B}"/>
                </a:ext>
              </a:extLst>
            </p:cNvPr>
            <p:cNvSpPr txBox="1"/>
            <p:nvPr/>
          </p:nvSpPr>
          <p:spPr>
            <a:xfrm>
              <a:off x="6584237" y="3138460"/>
              <a:ext cx="4888956" cy="32817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5000"/>
                </a:lnSpc>
              </a:pPr>
              <a:r>
                <a:rPr lang="zh-CN" altLang="en-US" sz="24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（</a:t>
              </a:r>
              <a:r>
                <a:rPr lang="en-US" altLang="zh-CN" sz="24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</a:t>
              </a:r>
              <a:r>
                <a:rPr lang="zh-CN" altLang="en-US" sz="24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）当两脚着地站在地面时：</a:t>
              </a:r>
              <a:endParaRPr lang="en-US" altLang="zh-CN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>
                <a:lnSpc>
                  <a:spcPct val="125000"/>
                </a:lnSpc>
              </a:pPr>
              <a:r>
                <a:rPr lang="en-US" altLang="zh-CN" sz="24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S= 600</a:t>
              </a:r>
              <a:r>
                <a:rPr lang="zh-CN" altLang="en-US" sz="24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㎝</a:t>
              </a:r>
              <a:r>
                <a:rPr lang="en-US" altLang="zh-CN" sz="24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² X 2 = 1200</a:t>
              </a:r>
              <a:r>
                <a:rPr lang="zh-CN" altLang="en-US" sz="24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㎝</a:t>
              </a:r>
              <a:r>
                <a:rPr lang="en-US" altLang="zh-CN" sz="24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² = 0.12</a:t>
              </a:r>
              <a:r>
                <a:rPr lang="zh-CN" altLang="en-US" sz="24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㎡</a:t>
              </a:r>
              <a:endParaRPr lang="en-US" altLang="zh-CN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>
                <a:lnSpc>
                  <a:spcPct val="125000"/>
                </a:lnSpc>
              </a:pPr>
              <a:endParaRPr lang="en-US" altLang="zh-CN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>
                <a:lnSpc>
                  <a:spcPct val="125000"/>
                </a:lnSpc>
              </a:pPr>
              <a:r>
                <a:rPr lang="en-US" altLang="zh-CN" sz="24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          =                    = 5X10</a:t>
              </a:r>
              <a:r>
                <a:rPr lang="en-US" altLang="zh-CN" sz="2400" baseline="300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5</a:t>
              </a:r>
              <a:r>
                <a:rPr lang="en-US" altLang="zh-CN" sz="24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Pa</a:t>
              </a:r>
            </a:p>
            <a:p>
              <a:pPr>
                <a:lnSpc>
                  <a:spcPct val="125000"/>
                </a:lnSpc>
              </a:pPr>
              <a:endParaRPr lang="en-US" altLang="zh-CN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>
                <a:lnSpc>
                  <a:spcPct val="125000"/>
                </a:lnSpc>
              </a:pPr>
              <a:r>
                <a:rPr lang="zh-CN" altLang="en-US" sz="24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答：抬起两只脚时，对地面的压强是</a:t>
              </a:r>
              <a:r>
                <a:rPr lang="en-US" altLang="zh-CN" sz="24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5X10</a:t>
              </a:r>
              <a:r>
                <a:rPr lang="en-US" altLang="zh-CN" sz="2400" baseline="300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5</a:t>
              </a:r>
              <a:r>
                <a:rPr lang="en-US" altLang="zh-CN" sz="24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Pa</a:t>
              </a:r>
              <a:r>
                <a:rPr lang="zh-CN" altLang="en-US" sz="24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。</a:t>
              </a:r>
              <a:endParaRPr lang="en-US" altLang="zh-CN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31" name="组合 30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1AAD3993-6BB2-4065-9FA5-3463EFD7E0B3}"/>
                </a:ext>
              </a:extLst>
            </p:cNvPr>
            <p:cNvGrpSpPr/>
            <p:nvPr/>
          </p:nvGrpSpPr>
          <p:grpSpPr>
            <a:xfrm>
              <a:off x="6755661" y="4338172"/>
              <a:ext cx="966610" cy="897145"/>
              <a:chOff x="3605614" y="4616985"/>
              <a:chExt cx="966610" cy="897145"/>
            </a:xfrm>
          </p:grpSpPr>
          <p:sp>
            <p:nvSpPr>
              <p:cNvPr id="37" name="文本框 36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EAEA2A9C-2CF9-460D-B607-58C905B51028}"/>
                  </a:ext>
                </a:extLst>
              </p:cNvPr>
              <p:cNvSpPr txBox="1"/>
              <p:nvPr/>
            </p:nvSpPr>
            <p:spPr>
              <a:xfrm>
                <a:off x="3605614" y="4821633"/>
                <a:ext cx="82280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400">
                    <a:solidFill>
                      <a:srgbClr val="FF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P=</a:t>
                </a:r>
              </a:p>
            </p:txBody>
          </p:sp>
          <p:sp>
            <p:nvSpPr>
              <p:cNvPr id="38" name="文本框 37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21BB9920-5F0A-422A-B350-AAF751C8F36C}"/>
                  </a:ext>
                </a:extLst>
              </p:cNvPr>
              <p:cNvSpPr txBox="1"/>
              <p:nvPr/>
            </p:nvSpPr>
            <p:spPr>
              <a:xfrm>
                <a:off x="4072083" y="5052465"/>
                <a:ext cx="50014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400">
                    <a:solidFill>
                      <a:srgbClr val="FF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S</a:t>
                </a:r>
              </a:p>
            </p:txBody>
          </p:sp>
          <p:sp>
            <p:nvSpPr>
              <p:cNvPr id="39" name="文本框 38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32907F00-EA6C-4413-9CB1-C1C686D7BD56}"/>
                  </a:ext>
                </a:extLst>
              </p:cNvPr>
              <p:cNvSpPr txBox="1"/>
              <p:nvPr/>
            </p:nvSpPr>
            <p:spPr>
              <a:xfrm>
                <a:off x="4100635" y="4616985"/>
                <a:ext cx="30149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400">
                    <a:solidFill>
                      <a:srgbClr val="FF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F</a:t>
                </a:r>
              </a:p>
            </p:txBody>
          </p:sp>
          <p:cxnSp>
            <p:nvCxnSpPr>
              <p:cNvPr id="40" name="直接连接符 39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D29419C9-B9CE-4583-8C11-7D6855164242}"/>
                  </a:ext>
                </a:extLst>
              </p:cNvPr>
              <p:cNvCxnSpPr/>
              <p:nvPr/>
            </p:nvCxnSpPr>
            <p:spPr>
              <a:xfrm>
                <a:off x="4100635" y="5052465"/>
                <a:ext cx="322983" cy="0"/>
              </a:xfrm>
              <a:prstGeom prst="line">
                <a:avLst/>
              </a:prstGeom>
              <a:ln w="317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2" name="组合 31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E763997E-5F0E-4184-A57D-F2C32697BCB7}"/>
                </a:ext>
              </a:extLst>
            </p:cNvPr>
            <p:cNvGrpSpPr/>
            <p:nvPr/>
          </p:nvGrpSpPr>
          <p:grpSpPr>
            <a:xfrm>
              <a:off x="7516138" y="4338172"/>
              <a:ext cx="2065890" cy="897146"/>
              <a:chOff x="3605614" y="4616984"/>
              <a:chExt cx="2065890" cy="897146"/>
            </a:xfrm>
          </p:grpSpPr>
          <p:sp>
            <p:nvSpPr>
              <p:cNvPr id="33" name="文本框 32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D41F9D2-B9BF-4795-B364-EB87B516D47C}"/>
                  </a:ext>
                </a:extLst>
              </p:cNvPr>
              <p:cNvSpPr txBox="1"/>
              <p:nvPr/>
            </p:nvSpPr>
            <p:spPr>
              <a:xfrm>
                <a:off x="3605614" y="4821633"/>
                <a:ext cx="82280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altLang="zh-CN" sz="24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34" name="文本框 33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B68454B7-1199-4538-978A-B04C45E1451B}"/>
                  </a:ext>
                </a:extLst>
              </p:cNvPr>
              <p:cNvSpPr txBox="1"/>
              <p:nvPr/>
            </p:nvSpPr>
            <p:spPr>
              <a:xfrm>
                <a:off x="4166829" y="5052465"/>
                <a:ext cx="126518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400">
                    <a:solidFill>
                      <a:srgbClr val="FF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0.12</a:t>
                </a:r>
                <a:r>
                  <a:rPr lang="zh-CN" altLang="en-US" sz="2400">
                    <a:solidFill>
                      <a:srgbClr val="FF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㎡</a:t>
                </a:r>
                <a:endParaRPr lang="en-US" altLang="zh-CN" sz="24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35" name="文本框 34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C3E6B11A-A6B4-4DD6-8E43-AE8699196DB2}"/>
                  </a:ext>
                </a:extLst>
              </p:cNvPr>
              <p:cNvSpPr txBox="1"/>
              <p:nvPr/>
            </p:nvSpPr>
            <p:spPr>
              <a:xfrm>
                <a:off x="4067723" y="4616984"/>
                <a:ext cx="160378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400">
                    <a:solidFill>
                      <a:srgbClr val="FF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6 X 10</a:t>
                </a:r>
                <a:r>
                  <a:rPr lang="en-US" altLang="zh-CN" sz="2400" baseline="30000">
                    <a:solidFill>
                      <a:srgbClr val="FF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4</a:t>
                </a:r>
                <a:r>
                  <a:rPr lang="en-US" altLang="zh-CN" sz="2400">
                    <a:solidFill>
                      <a:srgbClr val="FF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N</a:t>
                </a:r>
              </a:p>
            </p:txBody>
          </p:sp>
          <p:cxnSp>
            <p:nvCxnSpPr>
              <p:cNvPr id="36" name="直接连接符 35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C7516F30-F350-49CB-B960-5DE8C85AEDC8}"/>
                  </a:ext>
                </a:extLst>
              </p:cNvPr>
              <p:cNvCxnSpPr/>
              <p:nvPr/>
            </p:nvCxnSpPr>
            <p:spPr>
              <a:xfrm>
                <a:off x="4017016" y="5052465"/>
                <a:ext cx="1415002" cy="0"/>
              </a:xfrm>
              <a:prstGeom prst="line">
                <a:avLst/>
              </a:prstGeom>
              <a:ln w="317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91507569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AA25377-C399-4B87-B6F6-0D02302DE820}"/>
              </a:ext>
            </a:extLst>
          </p:cNvPr>
          <p:cNvGrpSpPr/>
          <p:nvPr/>
        </p:nvGrpSpPr>
        <p:grpSpPr>
          <a:xfrm>
            <a:off x="0" y="0"/>
            <a:ext cx="12192000" cy="6869083"/>
            <a:chOff x="0" y="0"/>
            <a:chExt cx="12192000" cy="6869083"/>
          </a:xfr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35000">
                <a:schemeClr val="accent6">
                  <a:lumMod val="0"/>
                  <a:lumOff val="100000"/>
                </a:schemeClr>
              </a:gs>
              <a:gs pos="100000">
                <a:schemeClr val="accent6">
                  <a:lumMod val="100000"/>
                </a:schemeClr>
              </a:gs>
            </a:gsLst>
            <a:path path="shape">
              <a:fillToRect l="50000" t="50000" r="50000" b="50000"/>
            </a:path>
          </a:gradFill>
        </p:grpSpPr>
        <p:sp>
          <p:nvSpPr>
            <p:cNvPr id="2" name="矩形 1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DF8AC0D-047C-4F3E-AC57-35A7F3760151}"/>
                </a:ext>
              </a:extLst>
            </p:cNvPr>
            <p:cNvSpPr/>
            <p:nvPr/>
          </p:nvSpPr>
          <p:spPr>
            <a:xfrm>
              <a:off x="0" y="72000"/>
              <a:ext cx="12192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矩形 6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AD1BF38-7DA7-4597-8F90-FC0D3521DDA0}"/>
                </a:ext>
              </a:extLst>
            </p:cNvPr>
            <p:cNvSpPr/>
            <p:nvPr/>
          </p:nvSpPr>
          <p:spPr>
            <a:xfrm>
              <a:off x="0" y="6742800"/>
              <a:ext cx="12192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1ECE4058-4641-4FD4-8872-2C2659B92D8E}"/>
                </a:ext>
              </a:extLst>
            </p:cNvPr>
            <p:cNvSpPr/>
            <p:nvPr/>
          </p:nvSpPr>
          <p:spPr>
            <a:xfrm>
              <a:off x="64800" y="180000"/>
              <a:ext cx="12060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FFCE86AD-26E4-46CE-92F4-8A4F120200B1}"/>
                </a:ext>
              </a:extLst>
            </p:cNvPr>
            <p:cNvSpPr/>
            <p:nvPr/>
          </p:nvSpPr>
          <p:spPr>
            <a:xfrm>
              <a:off x="66000" y="6634800"/>
              <a:ext cx="12060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" name="矩形 2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5EC1BC71-29D9-4549-9CEF-168F7E3C3713}"/>
                </a:ext>
              </a:extLst>
            </p:cNvPr>
            <p:cNvSpPr/>
            <p:nvPr/>
          </p:nvSpPr>
          <p:spPr>
            <a:xfrm>
              <a:off x="72000" y="0"/>
              <a:ext cx="54000" cy="686908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矩形 10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CBDD749B-8556-40CE-A392-5F49EDA15F0E}"/>
                </a:ext>
              </a:extLst>
            </p:cNvPr>
            <p:cNvSpPr/>
            <p:nvPr/>
          </p:nvSpPr>
          <p:spPr>
            <a:xfrm>
              <a:off x="12067200" y="0"/>
              <a:ext cx="54000" cy="686908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A2123EEB-E013-4895-B0A3-5A345A25D825}"/>
                </a:ext>
              </a:extLst>
            </p:cNvPr>
            <p:cNvSpPr/>
            <p:nvPr/>
          </p:nvSpPr>
          <p:spPr>
            <a:xfrm>
              <a:off x="180000" y="64800"/>
              <a:ext cx="54000" cy="673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矩形 14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D689208D-92DB-4A9C-B110-DD1E958A4169}"/>
                </a:ext>
              </a:extLst>
            </p:cNvPr>
            <p:cNvSpPr/>
            <p:nvPr/>
          </p:nvSpPr>
          <p:spPr>
            <a:xfrm>
              <a:off x="11959200" y="64800"/>
              <a:ext cx="54000" cy="673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6" name="文本框 15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3C9AC16E-F544-44C7-A60E-DF573BF2B10E}"/>
              </a:ext>
            </a:extLst>
          </p:cNvPr>
          <p:cNvSpPr txBox="1"/>
          <p:nvPr/>
        </p:nvSpPr>
        <p:spPr>
          <a:xfrm>
            <a:off x="288000" y="288000"/>
            <a:ext cx="1793668" cy="55399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CN" altLang="en-US" sz="3000">
                <a:latin typeface="华文行楷" panose="02010800040101010101" pitchFamily="2" charset="-122"/>
                <a:ea typeface="华文行楷" panose="02010800040101010101" pitchFamily="2" charset="-122"/>
              </a:rPr>
              <a:t>巩固练习</a:t>
            </a:r>
            <a:endParaRPr lang="zh-CN" altLang="en-US" sz="3000">
              <a:solidFill>
                <a:schemeClr val="tx1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64EF2D5-089F-42FB-9EB5-383C5E8107AC}"/>
              </a:ext>
            </a:extLst>
          </p:cNvPr>
          <p:cNvSpPr txBox="1"/>
          <p:nvPr/>
        </p:nvSpPr>
        <p:spPr>
          <a:xfrm>
            <a:off x="1620000" y="1026358"/>
            <a:ext cx="9049783" cy="18968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8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、质量为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20t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的坦克，每条履带与地面的接触面积为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㎡</a:t>
            </a:r>
            <a:endParaRPr lang="en-US" altLang="zh-CN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25000"/>
              </a:lnSpc>
            </a:pP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）坦克所受到的重力是多大？</a:t>
            </a:r>
          </a:p>
          <a:p>
            <a:pPr>
              <a:lnSpc>
                <a:spcPct val="125000"/>
              </a:lnSpc>
            </a:pP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）若冰面所能承受的最大压强为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6 X 10</a:t>
            </a:r>
            <a:r>
              <a:rPr lang="en-US" altLang="zh-CN" sz="2400" baseline="3000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Pa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，坦克能否直接从冰面上通过？</a:t>
            </a:r>
          </a:p>
        </p:txBody>
      </p:sp>
      <p:grpSp>
        <p:nvGrpSpPr>
          <p:cNvPr id="32" name="组合 31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41B8963-1333-4B1F-AC50-346D6C974586}"/>
              </a:ext>
            </a:extLst>
          </p:cNvPr>
          <p:cNvGrpSpPr/>
          <p:nvPr/>
        </p:nvGrpSpPr>
        <p:grpSpPr>
          <a:xfrm>
            <a:off x="1619999" y="3096000"/>
            <a:ext cx="4717936" cy="2820131"/>
            <a:chOff x="1467598" y="3153060"/>
            <a:chExt cx="4286539" cy="2820131"/>
          </a:xfrm>
        </p:grpSpPr>
        <p:sp>
          <p:nvSpPr>
            <p:cNvPr id="33" name="文本框 32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DC4DCF97-DBD3-418E-8F20-5AA64F90AF21}"/>
                </a:ext>
              </a:extLst>
            </p:cNvPr>
            <p:cNvSpPr txBox="1"/>
            <p:nvPr/>
          </p:nvSpPr>
          <p:spPr>
            <a:xfrm>
              <a:off x="1467598" y="3153060"/>
              <a:ext cx="4286539" cy="28201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5000"/>
                </a:lnSpc>
              </a:pPr>
              <a:r>
                <a:rPr lang="zh-CN" altLang="en-US" sz="24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解：（</a:t>
              </a:r>
              <a:r>
                <a:rPr lang="en-US" altLang="zh-CN" sz="24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</a:t>
              </a:r>
              <a:r>
                <a:rPr lang="zh-CN" altLang="en-US" sz="24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）坦克所受到的重力：</a:t>
              </a:r>
              <a:endParaRPr lang="en-US" altLang="zh-CN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>
                <a:lnSpc>
                  <a:spcPct val="125000"/>
                </a:lnSpc>
              </a:pPr>
              <a:r>
                <a:rPr lang="zh-CN" altLang="en-US" sz="24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质量</a:t>
              </a:r>
              <a:r>
                <a:rPr lang="en-US" altLang="zh-CN" sz="24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m = 20t =2 X 10</a:t>
              </a:r>
              <a:r>
                <a:rPr lang="en-US" altLang="zh-CN" sz="2400" baseline="300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4</a:t>
              </a:r>
              <a:r>
                <a:rPr lang="en-US" altLang="zh-CN" sz="24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kg</a:t>
              </a:r>
            </a:p>
            <a:p>
              <a:pPr>
                <a:lnSpc>
                  <a:spcPct val="125000"/>
                </a:lnSpc>
              </a:pPr>
              <a:r>
                <a:rPr lang="en-US" altLang="zh-CN" sz="24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G=mg= 2 X 10</a:t>
              </a:r>
              <a:r>
                <a:rPr lang="en-US" altLang="zh-CN" sz="2400" baseline="300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4</a:t>
              </a:r>
              <a:r>
                <a:rPr lang="en-US" altLang="zh-CN" sz="24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kg X 9.8 N/kg</a:t>
              </a:r>
            </a:p>
            <a:p>
              <a:pPr>
                <a:lnSpc>
                  <a:spcPct val="125000"/>
                </a:lnSpc>
              </a:pPr>
              <a:r>
                <a:rPr lang="en-US" altLang="zh-CN" sz="24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   =1.96 X 10</a:t>
              </a:r>
              <a:r>
                <a:rPr lang="en-US" altLang="zh-CN" sz="2400" baseline="300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5</a:t>
              </a:r>
              <a:r>
                <a:rPr lang="en-US" altLang="zh-CN" sz="24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N</a:t>
              </a:r>
            </a:p>
            <a:p>
              <a:pPr>
                <a:lnSpc>
                  <a:spcPct val="125000"/>
                </a:lnSpc>
              </a:pPr>
              <a:r>
                <a:rPr lang="zh-CN" altLang="en-US" sz="24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答：坦克所受到的重力是</a:t>
              </a:r>
              <a:endParaRPr lang="en-US" altLang="zh-CN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>
                <a:lnSpc>
                  <a:spcPct val="125000"/>
                </a:lnSpc>
              </a:pPr>
              <a:r>
                <a:rPr lang="en-US" altLang="zh-CN" sz="24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1.96 X 10</a:t>
              </a:r>
              <a:r>
                <a:rPr lang="en-US" altLang="zh-CN" sz="2400" baseline="300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5</a:t>
              </a:r>
              <a:r>
                <a:rPr lang="en-US" altLang="zh-CN" sz="24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N</a:t>
              </a:r>
              <a:r>
                <a:rPr lang="zh-CN" altLang="en-US" sz="24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。</a:t>
              </a:r>
              <a:endParaRPr lang="en-US" altLang="zh-CN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6" name="文本框 35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951073B2-1BB3-4C9F-932C-81AD707A2383}"/>
                </a:ext>
              </a:extLst>
            </p:cNvPr>
            <p:cNvSpPr txBox="1"/>
            <p:nvPr/>
          </p:nvSpPr>
          <p:spPr>
            <a:xfrm>
              <a:off x="2461755" y="4979916"/>
              <a:ext cx="8228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altLang="zh-CN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44" name="组合 43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8D03BA3-4BA8-47BD-AE6D-B22BD8389B76}"/>
              </a:ext>
            </a:extLst>
          </p:cNvPr>
          <p:cNvGrpSpPr/>
          <p:nvPr/>
        </p:nvGrpSpPr>
        <p:grpSpPr>
          <a:xfrm>
            <a:off x="6410394" y="3066175"/>
            <a:ext cx="5379958" cy="3358740"/>
            <a:chOff x="6584237" y="3138460"/>
            <a:chExt cx="5111578" cy="3358740"/>
          </a:xfrm>
        </p:grpSpPr>
        <p:sp>
          <p:nvSpPr>
            <p:cNvPr id="45" name="文本框 44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A8982BAE-C0A1-4A7C-8397-67EE4B79DB42}"/>
                </a:ext>
              </a:extLst>
            </p:cNvPr>
            <p:cNvSpPr txBox="1"/>
            <p:nvPr/>
          </p:nvSpPr>
          <p:spPr>
            <a:xfrm>
              <a:off x="6584237" y="3138460"/>
              <a:ext cx="5111578" cy="33587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5000"/>
                </a:lnSpc>
              </a:pPr>
              <a:r>
                <a:rPr lang="zh-CN" altLang="en-US" sz="24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（</a:t>
              </a:r>
              <a:r>
                <a:rPr lang="en-US" altLang="zh-CN" sz="24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</a:t>
              </a:r>
              <a:r>
                <a:rPr lang="zh-CN" altLang="en-US" sz="24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）</a:t>
              </a:r>
              <a:r>
                <a:rPr lang="en-US" altLang="zh-CN" sz="24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F = G =1.96 X 10</a:t>
              </a:r>
              <a:r>
                <a:rPr lang="en-US" altLang="zh-CN" sz="2400" baseline="300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5</a:t>
              </a:r>
              <a:r>
                <a:rPr lang="en-US" altLang="zh-CN" sz="24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N </a:t>
              </a:r>
            </a:p>
            <a:p>
              <a:pPr>
                <a:lnSpc>
                  <a:spcPct val="125000"/>
                </a:lnSpc>
              </a:pPr>
              <a:r>
                <a:rPr lang="en-US" altLang="zh-CN" sz="24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 S = 2</a:t>
              </a:r>
              <a:r>
                <a:rPr lang="zh-CN" altLang="en-US" sz="24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㎡ </a:t>
              </a:r>
              <a:r>
                <a:rPr lang="en-US" altLang="zh-CN" sz="24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X 2= 4</a:t>
              </a:r>
              <a:r>
                <a:rPr lang="zh-CN" altLang="en-US" sz="24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㎡</a:t>
              </a:r>
              <a:endParaRPr lang="en-US" altLang="zh-CN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>
                <a:lnSpc>
                  <a:spcPct val="125000"/>
                </a:lnSpc>
              </a:pPr>
              <a:endParaRPr lang="en-US" altLang="zh-CN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>
                <a:lnSpc>
                  <a:spcPct val="125000"/>
                </a:lnSpc>
              </a:pPr>
              <a:r>
                <a:rPr lang="en-US" altLang="zh-CN" sz="24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          =                     = 4.9 X 10</a:t>
              </a:r>
              <a:r>
                <a:rPr lang="en-US" altLang="zh-CN" sz="2400" baseline="300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4</a:t>
              </a:r>
              <a:r>
                <a:rPr lang="en-US" altLang="zh-CN" sz="24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Pa</a:t>
              </a:r>
            </a:p>
            <a:p>
              <a:pPr>
                <a:lnSpc>
                  <a:spcPct val="125000"/>
                </a:lnSpc>
              </a:pPr>
              <a:endParaRPr lang="en-US" altLang="zh-CN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>
                <a:lnSpc>
                  <a:spcPct val="125000"/>
                </a:lnSpc>
              </a:pPr>
              <a:r>
                <a:rPr lang="en-US" altLang="zh-CN" sz="24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4.9 X10</a:t>
              </a:r>
              <a:r>
                <a:rPr lang="en-US" altLang="zh-CN" sz="2400" baseline="300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4</a:t>
              </a:r>
              <a:r>
                <a:rPr lang="en-US" altLang="zh-CN" sz="24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Pa </a:t>
              </a:r>
              <a:r>
                <a:rPr lang="zh-CN" altLang="en-US" sz="28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＜</a:t>
              </a:r>
              <a:r>
                <a:rPr lang="en-US" altLang="zh-CN" sz="2400"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24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6X10</a:t>
              </a:r>
              <a:r>
                <a:rPr lang="en-US" altLang="zh-CN" sz="2400" baseline="300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4</a:t>
              </a:r>
              <a:r>
                <a:rPr lang="en-US" altLang="zh-CN" sz="24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Pa</a:t>
              </a:r>
              <a:r>
                <a:rPr lang="zh-CN" altLang="en-US" sz="24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，所以能通过</a:t>
              </a:r>
              <a:endParaRPr lang="en-US" altLang="zh-CN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>
                <a:lnSpc>
                  <a:spcPct val="125000"/>
                </a:lnSpc>
              </a:pPr>
              <a:r>
                <a:rPr lang="zh-CN" altLang="en-US" sz="24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答：坦克能直接从冰面上通过。</a:t>
              </a:r>
              <a:endParaRPr lang="en-US" altLang="zh-CN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46" name="组合 45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B3B3C28B-498A-4C0A-ACB5-0B61CE24C911}"/>
                </a:ext>
              </a:extLst>
            </p:cNvPr>
            <p:cNvGrpSpPr/>
            <p:nvPr/>
          </p:nvGrpSpPr>
          <p:grpSpPr>
            <a:xfrm>
              <a:off x="6755661" y="4338172"/>
              <a:ext cx="966610" cy="897145"/>
              <a:chOff x="3605614" y="4616985"/>
              <a:chExt cx="966610" cy="897145"/>
            </a:xfrm>
          </p:grpSpPr>
          <p:sp>
            <p:nvSpPr>
              <p:cNvPr id="52" name="文本框 51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61CE5236-C737-4A51-B826-F94F76544AF1}"/>
                  </a:ext>
                </a:extLst>
              </p:cNvPr>
              <p:cNvSpPr txBox="1"/>
              <p:nvPr/>
            </p:nvSpPr>
            <p:spPr>
              <a:xfrm>
                <a:off x="3605614" y="4821633"/>
                <a:ext cx="82280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400">
                    <a:solidFill>
                      <a:srgbClr val="FF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P=</a:t>
                </a:r>
              </a:p>
            </p:txBody>
          </p:sp>
          <p:sp>
            <p:nvSpPr>
              <p:cNvPr id="53" name="文本框 52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1928B8EA-F4BC-404A-9300-70A274EFF4BC}"/>
                  </a:ext>
                </a:extLst>
              </p:cNvPr>
              <p:cNvSpPr txBox="1"/>
              <p:nvPr/>
            </p:nvSpPr>
            <p:spPr>
              <a:xfrm>
                <a:off x="4072083" y="5052465"/>
                <a:ext cx="50014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400">
                    <a:solidFill>
                      <a:srgbClr val="FF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S</a:t>
                </a:r>
              </a:p>
            </p:txBody>
          </p:sp>
          <p:sp>
            <p:nvSpPr>
              <p:cNvPr id="54" name="文本框 53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7EB2476F-67FF-4D56-A78C-C95AA95D6873}"/>
                  </a:ext>
                </a:extLst>
              </p:cNvPr>
              <p:cNvSpPr txBox="1"/>
              <p:nvPr/>
            </p:nvSpPr>
            <p:spPr>
              <a:xfrm>
                <a:off x="4100635" y="4616985"/>
                <a:ext cx="30149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400">
                    <a:solidFill>
                      <a:srgbClr val="FF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F</a:t>
                </a:r>
              </a:p>
            </p:txBody>
          </p:sp>
          <p:cxnSp>
            <p:nvCxnSpPr>
              <p:cNvPr id="55" name="直接连接符 54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7DB61548-2D73-4C71-A68C-DD4FD42E29B3}"/>
                  </a:ext>
                </a:extLst>
              </p:cNvPr>
              <p:cNvCxnSpPr/>
              <p:nvPr/>
            </p:nvCxnSpPr>
            <p:spPr>
              <a:xfrm>
                <a:off x="4100635" y="5052465"/>
                <a:ext cx="322983" cy="0"/>
              </a:xfrm>
              <a:prstGeom prst="line">
                <a:avLst/>
              </a:prstGeom>
              <a:ln w="317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7" name="组合 46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4D8A9D9F-3CD0-4B60-B493-D411BB218E4C}"/>
                </a:ext>
              </a:extLst>
            </p:cNvPr>
            <p:cNvGrpSpPr/>
            <p:nvPr/>
          </p:nvGrpSpPr>
          <p:grpSpPr>
            <a:xfrm>
              <a:off x="7772860" y="4392232"/>
              <a:ext cx="1897372" cy="889900"/>
              <a:chOff x="3862336" y="4671044"/>
              <a:chExt cx="1897372" cy="889900"/>
            </a:xfrm>
          </p:grpSpPr>
          <p:sp>
            <p:nvSpPr>
              <p:cNvPr id="49" name="文本框 48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BFB2811B-1E90-47C4-BF65-4B90DB303E2E}"/>
                  </a:ext>
                </a:extLst>
              </p:cNvPr>
              <p:cNvSpPr txBox="1"/>
              <p:nvPr/>
            </p:nvSpPr>
            <p:spPr>
              <a:xfrm>
                <a:off x="4278215" y="5099279"/>
                <a:ext cx="78572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400">
                    <a:solidFill>
                      <a:srgbClr val="FF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4</a:t>
                </a:r>
                <a:r>
                  <a:rPr lang="zh-CN" altLang="en-US" sz="2400">
                    <a:solidFill>
                      <a:srgbClr val="FF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㎡</a:t>
                </a:r>
                <a:endParaRPr lang="en-US" altLang="zh-CN" sz="24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50" name="文本框 49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B948564B-CF1C-4FAE-B7E6-D0DBB68B1A41}"/>
                  </a:ext>
                </a:extLst>
              </p:cNvPr>
              <p:cNvSpPr txBox="1"/>
              <p:nvPr/>
            </p:nvSpPr>
            <p:spPr>
              <a:xfrm>
                <a:off x="3862336" y="4671044"/>
                <a:ext cx="189737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400">
                    <a:solidFill>
                      <a:srgbClr val="FF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1.96 X 10</a:t>
                </a:r>
                <a:r>
                  <a:rPr lang="en-US" altLang="zh-CN" sz="2400" baseline="30000">
                    <a:solidFill>
                      <a:srgbClr val="FF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5</a:t>
                </a:r>
                <a:r>
                  <a:rPr lang="en-US" altLang="zh-CN" sz="2400">
                    <a:solidFill>
                      <a:srgbClr val="FF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N</a:t>
                </a:r>
              </a:p>
            </p:txBody>
          </p:sp>
          <p:cxnSp>
            <p:nvCxnSpPr>
              <p:cNvPr id="51" name="直接连接符 50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7A310FCE-D43D-4EDC-BFD4-FAB1C5238A69}"/>
                  </a:ext>
                </a:extLst>
              </p:cNvPr>
              <p:cNvCxnSpPr/>
              <p:nvPr/>
            </p:nvCxnSpPr>
            <p:spPr>
              <a:xfrm>
                <a:off x="3960234" y="5074067"/>
                <a:ext cx="1668688" cy="28953"/>
              </a:xfrm>
              <a:prstGeom prst="line">
                <a:avLst/>
              </a:prstGeom>
              <a:ln w="317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07197112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AA25377-C399-4B87-B6F6-0D02302DE820}"/>
              </a:ext>
            </a:extLst>
          </p:cNvPr>
          <p:cNvGrpSpPr/>
          <p:nvPr/>
        </p:nvGrpSpPr>
        <p:grpSpPr>
          <a:xfrm>
            <a:off x="0" y="0"/>
            <a:ext cx="12192000" cy="6869083"/>
            <a:chOff x="0" y="0"/>
            <a:chExt cx="12192000" cy="6869083"/>
          </a:xfr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35000">
                <a:schemeClr val="accent6">
                  <a:lumMod val="0"/>
                  <a:lumOff val="100000"/>
                </a:schemeClr>
              </a:gs>
              <a:gs pos="100000">
                <a:schemeClr val="accent6">
                  <a:lumMod val="100000"/>
                </a:schemeClr>
              </a:gs>
            </a:gsLst>
            <a:path path="shape">
              <a:fillToRect l="50000" t="50000" r="50000" b="50000"/>
            </a:path>
          </a:gradFill>
        </p:grpSpPr>
        <p:sp>
          <p:nvSpPr>
            <p:cNvPr id="2" name="矩形 1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DF8AC0D-047C-4F3E-AC57-35A7F3760151}"/>
                </a:ext>
              </a:extLst>
            </p:cNvPr>
            <p:cNvSpPr/>
            <p:nvPr/>
          </p:nvSpPr>
          <p:spPr>
            <a:xfrm>
              <a:off x="0" y="72000"/>
              <a:ext cx="12192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矩形 6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AD1BF38-7DA7-4597-8F90-FC0D3521DDA0}"/>
                </a:ext>
              </a:extLst>
            </p:cNvPr>
            <p:cNvSpPr/>
            <p:nvPr/>
          </p:nvSpPr>
          <p:spPr>
            <a:xfrm>
              <a:off x="0" y="6742800"/>
              <a:ext cx="12192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1ECE4058-4641-4FD4-8872-2C2659B92D8E}"/>
                </a:ext>
              </a:extLst>
            </p:cNvPr>
            <p:cNvSpPr/>
            <p:nvPr/>
          </p:nvSpPr>
          <p:spPr>
            <a:xfrm>
              <a:off x="64800" y="180000"/>
              <a:ext cx="12060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FFCE86AD-26E4-46CE-92F4-8A4F120200B1}"/>
                </a:ext>
              </a:extLst>
            </p:cNvPr>
            <p:cNvSpPr/>
            <p:nvPr/>
          </p:nvSpPr>
          <p:spPr>
            <a:xfrm>
              <a:off x="66000" y="6634800"/>
              <a:ext cx="12060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" name="矩形 2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5EC1BC71-29D9-4549-9CEF-168F7E3C3713}"/>
                </a:ext>
              </a:extLst>
            </p:cNvPr>
            <p:cNvSpPr/>
            <p:nvPr/>
          </p:nvSpPr>
          <p:spPr>
            <a:xfrm>
              <a:off x="72000" y="0"/>
              <a:ext cx="54000" cy="686908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矩形 10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CBDD749B-8556-40CE-A392-5F49EDA15F0E}"/>
                </a:ext>
              </a:extLst>
            </p:cNvPr>
            <p:cNvSpPr/>
            <p:nvPr/>
          </p:nvSpPr>
          <p:spPr>
            <a:xfrm>
              <a:off x="12067200" y="0"/>
              <a:ext cx="54000" cy="686908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A2123EEB-E013-4895-B0A3-5A345A25D825}"/>
                </a:ext>
              </a:extLst>
            </p:cNvPr>
            <p:cNvSpPr/>
            <p:nvPr/>
          </p:nvSpPr>
          <p:spPr>
            <a:xfrm>
              <a:off x="180000" y="64800"/>
              <a:ext cx="54000" cy="673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矩形 14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D689208D-92DB-4A9C-B110-DD1E958A4169}"/>
                </a:ext>
              </a:extLst>
            </p:cNvPr>
            <p:cNvSpPr/>
            <p:nvPr/>
          </p:nvSpPr>
          <p:spPr>
            <a:xfrm>
              <a:off x="11959200" y="64800"/>
              <a:ext cx="54000" cy="673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6" name="文本框 15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E9C77BA4-3389-49AE-9968-CE32BA655536}"/>
              </a:ext>
            </a:extLst>
          </p:cNvPr>
          <p:cNvSpPr txBox="1"/>
          <p:nvPr/>
        </p:nvSpPr>
        <p:spPr>
          <a:xfrm>
            <a:off x="288000" y="288000"/>
            <a:ext cx="1793668" cy="55399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CN" altLang="en-US" sz="300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本节内容</a:t>
            </a:r>
          </a:p>
        </p:txBody>
      </p:sp>
      <p:grpSp>
        <p:nvGrpSpPr>
          <p:cNvPr id="42" name="组合 41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BD08E9A2-2150-4B09-8138-D5DF56768B94}"/>
              </a:ext>
            </a:extLst>
          </p:cNvPr>
          <p:cNvGrpSpPr/>
          <p:nvPr/>
        </p:nvGrpSpPr>
        <p:grpSpPr>
          <a:xfrm>
            <a:off x="3043530" y="841998"/>
            <a:ext cx="6102540" cy="5280658"/>
            <a:chOff x="2555460" y="644400"/>
            <a:chExt cx="6102540" cy="5280658"/>
          </a:xfrm>
        </p:grpSpPr>
        <p:grpSp>
          <p:nvGrpSpPr>
            <p:cNvPr id="5" name="组合 4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A1E0423E-54D5-48C0-829A-5BD71ABE60CA}"/>
                </a:ext>
              </a:extLst>
            </p:cNvPr>
            <p:cNvGrpSpPr/>
            <p:nvPr/>
          </p:nvGrpSpPr>
          <p:grpSpPr>
            <a:xfrm>
              <a:off x="2555460" y="645422"/>
              <a:ext cx="702000" cy="5273380"/>
              <a:chOff x="2555460" y="645422"/>
              <a:chExt cx="702000" cy="5273380"/>
            </a:xfrm>
          </p:grpSpPr>
          <p:sp>
            <p:nvSpPr>
              <p:cNvPr id="24" name="矩形 23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1F1586AA-53FB-4790-91AD-988541EB0E0E}"/>
                  </a:ext>
                </a:extLst>
              </p:cNvPr>
              <p:cNvSpPr/>
              <p:nvPr/>
            </p:nvSpPr>
            <p:spPr>
              <a:xfrm>
                <a:off x="2555460" y="1418802"/>
                <a:ext cx="702000" cy="450000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scene3d>
                <a:camera prst="orthographicFront"/>
                <a:lightRig rig="threePt" dir="t"/>
              </a:scene3d>
              <a:sp3d>
                <a:bevelT w="635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216000" tIns="0" rIns="180000" bIns="288000" rtlCol="0" anchor="ctr"/>
              <a:lstStyle/>
              <a:p>
                <a:pPr algn="ctr"/>
                <a:r>
                  <a:rPr lang="zh-CN" altLang="en-US" sz="3200">
                    <a:solidFill>
                      <a:schemeClr val="tx1"/>
                    </a:solidFill>
                    <a:latin typeface="华文行楷" panose="02010800040101010101" pitchFamily="2" charset="-122"/>
                    <a:ea typeface="华文行楷" panose="02010800040101010101" pitchFamily="2" charset="-122"/>
                  </a:rPr>
                  <a:t>压</a:t>
                </a:r>
                <a:endParaRPr lang="en-US" altLang="zh-CN" sz="3200">
                  <a:solidFill>
                    <a:schemeClr val="tx1"/>
                  </a:solidFill>
                  <a:latin typeface="华文行楷" panose="02010800040101010101" pitchFamily="2" charset="-122"/>
                  <a:ea typeface="华文行楷" panose="02010800040101010101" pitchFamily="2" charset="-122"/>
                </a:endParaRPr>
              </a:p>
              <a:p>
                <a:pPr algn="ctr"/>
                <a:endParaRPr lang="en-US" altLang="zh-CN" sz="3200">
                  <a:solidFill>
                    <a:schemeClr val="tx1"/>
                  </a:solidFill>
                  <a:latin typeface="华文行楷" panose="02010800040101010101" pitchFamily="2" charset="-122"/>
                  <a:ea typeface="华文行楷" panose="02010800040101010101" pitchFamily="2" charset="-122"/>
                </a:endParaRPr>
              </a:p>
              <a:p>
                <a:pPr algn="ctr"/>
                <a:endParaRPr lang="en-US" altLang="zh-CN" sz="3200">
                  <a:solidFill>
                    <a:schemeClr val="tx1"/>
                  </a:solidFill>
                  <a:latin typeface="华文行楷" panose="02010800040101010101" pitchFamily="2" charset="-122"/>
                  <a:ea typeface="华文行楷" panose="02010800040101010101" pitchFamily="2" charset="-122"/>
                </a:endParaRPr>
              </a:p>
              <a:p>
                <a:pPr algn="ctr"/>
                <a:r>
                  <a:rPr lang="zh-CN" altLang="en-US" sz="3200">
                    <a:solidFill>
                      <a:schemeClr val="tx1"/>
                    </a:solidFill>
                    <a:latin typeface="华文行楷" panose="02010800040101010101" pitchFamily="2" charset="-122"/>
                    <a:ea typeface="华文行楷" panose="02010800040101010101" pitchFamily="2" charset="-122"/>
                  </a:rPr>
                  <a:t>力</a:t>
                </a:r>
              </a:p>
            </p:txBody>
          </p:sp>
          <p:sp>
            <p:nvSpPr>
              <p:cNvPr id="38" name="椭圆 37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046A77F0-6107-444C-A834-9768443692F1}"/>
                  </a:ext>
                </a:extLst>
              </p:cNvPr>
              <p:cNvSpPr/>
              <p:nvPr/>
            </p:nvSpPr>
            <p:spPr>
              <a:xfrm>
                <a:off x="2555460" y="645422"/>
                <a:ext cx="702000" cy="702000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15875">
                <a:solidFill>
                  <a:schemeClr val="bg1"/>
                </a:solidFill>
              </a:ln>
              <a:effectLst>
                <a:outerShdw blurRad="63500" dist="25400" dir="2700000" algn="tl" rotWithShape="0">
                  <a:prstClr val="black">
                    <a:alpha val="3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CN" altLang="en-US" sz="3200">
                    <a:solidFill>
                      <a:schemeClr val="tx1"/>
                    </a:solidFill>
                    <a:latin typeface="华文行楷" panose="02010800040101010101" pitchFamily="2" charset="-122"/>
                    <a:ea typeface="华文行楷" panose="02010800040101010101" pitchFamily="2" charset="-122"/>
                  </a:rPr>
                  <a:t>一</a:t>
                </a:r>
              </a:p>
            </p:txBody>
          </p:sp>
        </p:grpSp>
        <p:grpSp>
          <p:nvGrpSpPr>
            <p:cNvPr id="6" name="组合 5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03AF4AD3-6E14-45A7-92B7-3D366180293D}"/>
                </a:ext>
              </a:extLst>
            </p:cNvPr>
            <p:cNvGrpSpPr/>
            <p:nvPr/>
          </p:nvGrpSpPr>
          <p:grpSpPr>
            <a:xfrm>
              <a:off x="4356000" y="644400"/>
              <a:ext cx="716080" cy="5280658"/>
              <a:chOff x="3882870" y="644400"/>
              <a:chExt cx="716080" cy="5280658"/>
            </a:xfrm>
          </p:grpSpPr>
          <p:sp>
            <p:nvSpPr>
              <p:cNvPr id="36" name="矩形 35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C2B37779-F0F8-4AF2-BD82-3BD6F6191102}"/>
                  </a:ext>
                </a:extLst>
              </p:cNvPr>
              <p:cNvSpPr/>
              <p:nvPr/>
            </p:nvSpPr>
            <p:spPr>
              <a:xfrm>
                <a:off x="3896950" y="1425058"/>
                <a:ext cx="702000" cy="4500000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scene3d>
                <a:camera prst="orthographicFront"/>
                <a:lightRig rig="threePt" dir="t"/>
              </a:scene3d>
              <a:sp3d>
                <a:bevelT w="635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216000" tIns="36000" rIns="180000" bIns="36000" rtlCol="0" anchor="ctr"/>
              <a:lstStyle/>
              <a:p>
                <a:pPr algn="ctr"/>
                <a:r>
                  <a:rPr lang="zh-CN" altLang="en-US" sz="3200">
                    <a:solidFill>
                      <a:schemeClr val="tx1"/>
                    </a:solidFill>
                    <a:latin typeface="华文行楷" panose="02010800040101010101" pitchFamily="2" charset="-122"/>
                    <a:ea typeface="华文行楷" panose="02010800040101010101" pitchFamily="2" charset="-122"/>
                  </a:rPr>
                  <a:t>压力的作用效果</a:t>
                </a:r>
              </a:p>
            </p:txBody>
          </p:sp>
          <p:sp>
            <p:nvSpPr>
              <p:cNvPr id="39" name="椭圆 38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E55B86C1-9D73-478D-8246-188DD8DDDD91}"/>
                  </a:ext>
                </a:extLst>
              </p:cNvPr>
              <p:cNvSpPr/>
              <p:nvPr/>
            </p:nvSpPr>
            <p:spPr>
              <a:xfrm>
                <a:off x="3882870" y="644400"/>
                <a:ext cx="702000" cy="702000"/>
              </a:xfrm>
              <a:prstGeom prst="ellips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15875">
                <a:solidFill>
                  <a:schemeClr val="bg1"/>
                </a:solidFill>
              </a:ln>
              <a:effectLst>
                <a:outerShdw blurRad="63500" dist="25400" dir="2700000" algn="tl" rotWithShape="0">
                  <a:prstClr val="black">
                    <a:alpha val="3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CN" altLang="en-US" sz="3200">
                    <a:solidFill>
                      <a:schemeClr val="tx1"/>
                    </a:solidFill>
                    <a:latin typeface="华文行楷" panose="02010800040101010101" pitchFamily="2" charset="-122"/>
                    <a:ea typeface="华文行楷" panose="02010800040101010101" pitchFamily="2" charset="-122"/>
                  </a:rPr>
                  <a:t>二</a:t>
                </a:r>
              </a:p>
            </p:txBody>
          </p:sp>
        </p:grpSp>
        <p:grpSp>
          <p:nvGrpSpPr>
            <p:cNvPr id="12" name="组合 11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287AC82C-9724-47FA-BECB-B7C50AAB09B0}"/>
                </a:ext>
              </a:extLst>
            </p:cNvPr>
            <p:cNvGrpSpPr/>
            <p:nvPr/>
          </p:nvGrpSpPr>
          <p:grpSpPr>
            <a:xfrm>
              <a:off x="6156000" y="644400"/>
              <a:ext cx="708271" cy="5280658"/>
              <a:chOff x="5280329" y="644400"/>
              <a:chExt cx="708271" cy="5280658"/>
            </a:xfrm>
          </p:grpSpPr>
          <p:sp>
            <p:nvSpPr>
              <p:cNvPr id="32" name="矩形 31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289277DF-6CAE-4CB4-8367-6F8C654459BE}"/>
                  </a:ext>
                </a:extLst>
              </p:cNvPr>
              <p:cNvSpPr/>
              <p:nvPr/>
            </p:nvSpPr>
            <p:spPr>
              <a:xfrm>
                <a:off x="5280329" y="1425058"/>
                <a:ext cx="702000" cy="4500000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scene3d>
                <a:camera prst="orthographicFront"/>
                <a:lightRig rig="threePt" dir="t"/>
              </a:scene3d>
              <a:sp3d>
                <a:bevelT w="635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bIns="288000" rtlCol="0" anchor="ctr"/>
              <a:lstStyle/>
              <a:p>
                <a:pPr algn="ctr"/>
                <a:r>
                  <a:rPr lang="zh-CN" altLang="en-US" sz="3200">
                    <a:solidFill>
                      <a:schemeClr val="tx1"/>
                    </a:solidFill>
                    <a:latin typeface="华文行楷" panose="02010800040101010101" pitchFamily="2" charset="-122"/>
                    <a:ea typeface="华文行楷" panose="02010800040101010101" pitchFamily="2" charset="-122"/>
                  </a:rPr>
                  <a:t>压</a:t>
                </a:r>
                <a:endParaRPr lang="en-US" altLang="zh-CN" sz="3200">
                  <a:solidFill>
                    <a:schemeClr val="tx1"/>
                  </a:solidFill>
                  <a:latin typeface="华文行楷" panose="02010800040101010101" pitchFamily="2" charset="-122"/>
                  <a:ea typeface="华文行楷" panose="02010800040101010101" pitchFamily="2" charset="-122"/>
                </a:endParaRPr>
              </a:p>
              <a:p>
                <a:pPr algn="ctr"/>
                <a:endParaRPr lang="en-US" altLang="zh-CN" sz="3200">
                  <a:solidFill>
                    <a:schemeClr val="tx1"/>
                  </a:solidFill>
                  <a:latin typeface="华文行楷" panose="02010800040101010101" pitchFamily="2" charset="-122"/>
                  <a:ea typeface="华文行楷" panose="02010800040101010101" pitchFamily="2" charset="-122"/>
                </a:endParaRPr>
              </a:p>
              <a:p>
                <a:pPr algn="ctr"/>
                <a:endParaRPr lang="en-US" altLang="zh-CN" sz="3200">
                  <a:solidFill>
                    <a:schemeClr val="tx1"/>
                  </a:solidFill>
                  <a:latin typeface="华文行楷" panose="02010800040101010101" pitchFamily="2" charset="-122"/>
                  <a:ea typeface="华文行楷" panose="02010800040101010101" pitchFamily="2" charset="-122"/>
                </a:endParaRPr>
              </a:p>
              <a:p>
                <a:pPr algn="ctr"/>
                <a:r>
                  <a:rPr lang="zh-CN" altLang="en-US" sz="3200">
                    <a:solidFill>
                      <a:schemeClr val="tx1"/>
                    </a:solidFill>
                    <a:latin typeface="华文行楷" panose="02010800040101010101" pitchFamily="2" charset="-122"/>
                    <a:ea typeface="华文行楷" panose="02010800040101010101" pitchFamily="2" charset="-122"/>
                  </a:rPr>
                  <a:t>强</a:t>
                </a:r>
              </a:p>
            </p:txBody>
          </p:sp>
          <p:sp>
            <p:nvSpPr>
              <p:cNvPr id="40" name="椭圆 39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2F4AB3AE-D6F2-4676-B029-7253DAAC8532}"/>
                  </a:ext>
                </a:extLst>
              </p:cNvPr>
              <p:cNvSpPr/>
              <p:nvPr/>
            </p:nvSpPr>
            <p:spPr>
              <a:xfrm>
                <a:off x="5286600" y="644400"/>
                <a:ext cx="702000" cy="702000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15875">
                <a:solidFill>
                  <a:schemeClr val="bg1"/>
                </a:solidFill>
              </a:ln>
              <a:effectLst>
                <a:outerShdw blurRad="63500" dist="25400" dir="2700000" algn="tl" rotWithShape="0">
                  <a:prstClr val="black">
                    <a:alpha val="3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CN" altLang="en-US" sz="3200">
                    <a:solidFill>
                      <a:schemeClr val="tx1"/>
                    </a:solidFill>
                    <a:latin typeface="华文行楷" panose="02010800040101010101" pitchFamily="2" charset="-122"/>
                    <a:ea typeface="华文行楷" panose="02010800040101010101" pitchFamily="2" charset="-122"/>
                  </a:rPr>
                  <a:t>三</a:t>
                </a:r>
              </a:p>
            </p:txBody>
          </p:sp>
        </p:grpSp>
        <p:grpSp>
          <p:nvGrpSpPr>
            <p:cNvPr id="14" name="组合 13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720A1D00-0704-4325-BFB4-1B5947B04FEA}"/>
                </a:ext>
              </a:extLst>
            </p:cNvPr>
            <p:cNvGrpSpPr/>
            <p:nvPr/>
          </p:nvGrpSpPr>
          <p:grpSpPr>
            <a:xfrm>
              <a:off x="7956000" y="644400"/>
              <a:ext cx="702000" cy="5274402"/>
              <a:chOff x="7149330" y="644400"/>
              <a:chExt cx="702000" cy="5274402"/>
            </a:xfrm>
          </p:grpSpPr>
          <p:sp>
            <p:nvSpPr>
              <p:cNvPr id="34" name="矩形 33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BF7A4F01-7BB1-4545-A9BD-597DE2029D7F}"/>
                  </a:ext>
                </a:extLst>
              </p:cNvPr>
              <p:cNvSpPr/>
              <p:nvPr/>
            </p:nvSpPr>
            <p:spPr>
              <a:xfrm>
                <a:off x="7149330" y="1418802"/>
                <a:ext cx="702000" cy="4500000"/>
              </a:xfrm>
              <a:prstGeom prst="rect">
                <a:avLst/>
              </a:prstGeom>
              <a:solidFill>
                <a:srgbClr val="66FFFF"/>
              </a:solidFill>
              <a:scene3d>
                <a:camera prst="orthographicFront"/>
                <a:lightRig rig="threePt" dir="t"/>
              </a:scene3d>
              <a:sp3d>
                <a:bevelT w="635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bIns="46800" rtlCol="0" anchor="ctr"/>
              <a:lstStyle/>
              <a:p>
                <a:pPr algn="ctr"/>
                <a:r>
                  <a:rPr lang="zh-CN" altLang="en-US" sz="3200">
                    <a:solidFill>
                      <a:schemeClr val="tx1"/>
                    </a:solidFill>
                    <a:latin typeface="华文行楷" panose="02010800040101010101" pitchFamily="2" charset="-122"/>
                    <a:ea typeface="华文行楷" panose="02010800040101010101" pitchFamily="2" charset="-122"/>
                  </a:rPr>
                  <a:t>怎样减小或增大压强</a:t>
                </a:r>
              </a:p>
            </p:txBody>
          </p:sp>
          <p:sp>
            <p:nvSpPr>
              <p:cNvPr id="41" name="椭圆 40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0CD14714-087A-44A0-9E19-7DC93C33041A}"/>
                  </a:ext>
                </a:extLst>
              </p:cNvPr>
              <p:cNvSpPr/>
              <p:nvPr/>
            </p:nvSpPr>
            <p:spPr>
              <a:xfrm>
                <a:off x="7149330" y="644400"/>
                <a:ext cx="702000" cy="702000"/>
              </a:xfrm>
              <a:prstGeom prst="ellipse">
                <a:avLst/>
              </a:prstGeom>
              <a:solidFill>
                <a:srgbClr val="66FFFF"/>
              </a:solidFill>
              <a:ln w="15875">
                <a:solidFill>
                  <a:schemeClr val="bg1"/>
                </a:solidFill>
              </a:ln>
              <a:effectLst>
                <a:outerShdw blurRad="63500" dist="25400" dir="2700000" algn="tl" rotWithShape="0">
                  <a:prstClr val="black">
                    <a:alpha val="3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CN" altLang="en-US" sz="3200">
                    <a:solidFill>
                      <a:schemeClr val="tx1"/>
                    </a:solidFill>
                    <a:latin typeface="华文行楷" panose="02010800040101010101" pitchFamily="2" charset="-122"/>
                    <a:ea typeface="华文行楷" panose="02010800040101010101" pitchFamily="2" charset="-122"/>
                  </a:rPr>
                  <a:t>四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13319037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AA25377-C399-4B87-B6F6-0D02302DE820}"/>
              </a:ext>
            </a:extLst>
          </p:cNvPr>
          <p:cNvGrpSpPr/>
          <p:nvPr/>
        </p:nvGrpSpPr>
        <p:grpSpPr>
          <a:xfrm>
            <a:off x="0" y="0"/>
            <a:ext cx="12192000" cy="6869083"/>
            <a:chOff x="0" y="0"/>
            <a:chExt cx="12192000" cy="6869083"/>
          </a:xfr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35000">
                <a:schemeClr val="accent6">
                  <a:lumMod val="0"/>
                  <a:lumOff val="100000"/>
                </a:schemeClr>
              </a:gs>
              <a:gs pos="100000">
                <a:schemeClr val="accent6">
                  <a:lumMod val="100000"/>
                </a:schemeClr>
              </a:gs>
            </a:gsLst>
            <a:path path="shape">
              <a:fillToRect l="50000" t="50000" r="50000" b="50000"/>
            </a:path>
          </a:gradFill>
        </p:grpSpPr>
        <p:sp>
          <p:nvSpPr>
            <p:cNvPr id="2" name="矩形 1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DF8AC0D-047C-4F3E-AC57-35A7F3760151}"/>
                </a:ext>
              </a:extLst>
            </p:cNvPr>
            <p:cNvSpPr/>
            <p:nvPr/>
          </p:nvSpPr>
          <p:spPr>
            <a:xfrm>
              <a:off x="0" y="72000"/>
              <a:ext cx="12192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矩形 6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AD1BF38-7DA7-4597-8F90-FC0D3521DDA0}"/>
                </a:ext>
              </a:extLst>
            </p:cNvPr>
            <p:cNvSpPr/>
            <p:nvPr/>
          </p:nvSpPr>
          <p:spPr>
            <a:xfrm>
              <a:off x="0" y="6742800"/>
              <a:ext cx="12192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1ECE4058-4641-4FD4-8872-2C2659B92D8E}"/>
                </a:ext>
              </a:extLst>
            </p:cNvPr>
            <p:cNvSpPr/>
            <p:nvPr/>
          </p:nvSpPr>
          <p:spPr>
            <a:xfrm>
              <a:off x="64800" y="180000"/>
              <a:ext cx="12060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FFCE86AD-26E4-46CE-92F4-8A4F120200B1}"/>
                </a:ext>
              </a:extLst>
            </p:cNvPr>
            <p:cNvSpPr/>
            <p:nvPr/>
          </p:nvSpPr>
          <p:spPr>
            <a:xfrm>
              <a:off x="66000" y="6634800"/>
              <a:ext cx="12060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" name="矩形 2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5EC1BC71-29D9-4549-9CEF-168F7E3C3713}"/>
                </a:ext>
              </a:extLst>
            </p:cNvPr>
            <p:cNvSpPr/>
            <p:nvPr/>
          </p:nvSpPr>
          <p:spPr>
            <a:xfrm>
              <a:off x="72000" y="0"/>
              <a:ext cx="54000" cy="686908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矩形 10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CBDD749B-8556-40CE-A392-5F49EDA15F0E}"/>
                </a:ext>
              </a:extLst>
            </p:cNvPr>
            <p:cNvSpPr/>
            <p:nvPr/>
          </p:nvSpPr>
          <p:spPr>
            <a:xfrm>
              <a:off x="12067200" y="0"/>
              <a:ext cx="54000" cy="686908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A2123EEB-E013-4895-B0A3-5A345A25D825}"/>
                </a:ext>
              </a:extLst>
            </p:cNvPr>
            <p:cNvSpPr/>
            <p:nvPr/>
          </p:nvSpPr>
          <p:spPr>
            <a:xfrm>
              <a:off x="180000" y="64800"/>
              <a:ext cx="54000" cy="673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矩形 14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D689208D-92DB-4A9C-B110-DD1E958A4169}"/>
                </a:ext>
              </a:extLst>
            </p:cNvPr>
            <p:cNvSpPr/>
            <p:nvPr/>
          </p:nvSpPr>
          <p:spPr>
            <a:xfrm>
              <a:off x="11959200" y="64800"/>
              <a:ext cx="54000" cy="673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2" name="文本框 11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F8837B05-E664-48AC-BB45-7C7E625D7AA8}"/>
              </a:ext>
            </a:extLst>
          </p:cNvPr>
          <p:cNvSpPr txBox="1"/>
          <p:nvPr/>
        </p:nvSpPr>
        <p:spPr>
          <a:xfrm>
            <a:off x="288000" y="288000"/>
            <a:ext cx="1793668" cy="55399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CN" altLang="en-US" sz="3000">
                <a:latin typeface="华文行楷" panose="02010800040101010101" pitchFamily="2" charset="-122"/>
                <a:ea typeface="华文行楷" panose="02010800040101010101" pitchFamily="2" charset="-122"/>
              </a:rPr>
              <a:t>课前导入</a:t>
            </a:r>
            <a:endParaRPr lang="zh-CN" altLang="en-US" sz="3000">
              <a:solidFill>
                <a:schemeClr val="tx1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33B3DB98-A606-48C8-B369-3E5E7A8625CC}"/>
              </a:ext>
            </a:extLst>
          </p:cNvPr>
          <p:cNvSpPr txBox="1"/>
          <p:nvPr/>
        </p:nvSpPr>
        <p:spPr>
          <a:xfrm>
            <a:off x="1620000" y="1112400"/>
            <a:ext cx="9000000" cy="1482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>
                <a:latin typeface="微软雅黑" panose="020B0503020204020204" pitchFamily="34" charset="-122"/>
                <a:ea typeface="微软雅黑" panose="020B0503020204020204" pitchFamily="34" charset="-122"/>
              </a:rPr>
              <a:t>分析下图中的几个压力，它们是怎样产生的？作用在物体的哪个位置？方向指向哪？</a:t>
            </a:r>
          </a:p>
        </p:txBody>
      </p:sp>
      <p:grpSp>
        <p:nvGrpSpPr>
          <p:cNvPr id="30" name="组合 29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0F696668-952C-4787-92E3-8B9B222F408E}"/>
              </a:ext>
            </a:extLst>
          </p:cNvPr>
          <p:cNvGrpSpPr/>
          <p:nvPr/>
        </p:nvGrpSpPr>
        <p:grpSpPr>
          <a:xfrm>
            <a:off x="1750053" y="3236568"/>
            <a:ext cx="2374662" cy="2619659"/>
            <a:chOff x="1750053" y="3236568"/>
            <a:chExt cx="2374662" cy="2619659"/>
          </a:xfrm>
        </p:grpSpPr>
        <p:grpSp>
          <p:nvGrpSpPr>
            <p:cNvPr id="22" name="组合 21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93F84CE3-EEE4-4241-B1D4-A1559211F1C9}"/>
                </a:ext>
              </a:extLst>
            </p:cNvPr>
            <p:cNvGrpSpPr/>
            <p:nvPr/>
          </p:nvGrpSpPr>
          <p:grpSpPr>
            <a:xfrm>
              <a:off x="1750053" y="3236568"/>
              <a:ext cx="2374662" cy="2619659"/>
              <a:chOff x="2081668" y="2137666"/>
              <a:chExt cx="2374662" cy="2619659"/>
            </a:xfrm>
          </p:grpSpPr>
          <p:pic>
            <p:nvPicPr>
              <p:cNvPr id="17" name="图片 16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38BCAD83-DDFF-42A3-990A-73C5F583062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081668" y="2137666"/>
                <a:ext cx="2374662" cy="2122517"/>
              </a:xfrm>
              <a:prstGeom prst="rect">
                <a:avLst/>
              </a:prstGeom>
            </p:spPr>
          </p:pic>
          <p:sp>
            <p:nvSpPr>
              <p:cNvPr id="19" name="文本框 18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38ABDFC8-4066-4AB8-B683-9CD21C7FDEC4}"/>
                  </a:ext>
                </a:extLst>
              </p:cNvPr>
              <p:cNvSpPr txBox="1"/>
              <p:nvPr/>
            </p:nvSpPr>
            <p:spPr>
              <a:xfrm>
                <a:off x="2126663" y="4357215"/>
                <a:ext cx="222729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0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手对洗手液的压力</a:t>
                </a:r>
              </a:p>
            </p:txBody>
          </p:sp>
        </p:grpSp>
        <p:cxnSp>
          <p:nvCxnSpPr>
            <p:cNvPr id="10" name="直接箭头连接符 9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B6FA13A0-0388-416A-911B-1BF31C49DEC2}"/>
                </a:ext>
              </a:extLst>
            </p:cNvPr>
            <p:cNvCxnSpPr/>
            <p:nvPr/>
          </p:nvCxnSpPr>
          <p:spPr>
            <a:xfrm flipH="1">
              <a:off x="2477729" y="3755923"/>
              <a:ext cx="0" cy="960884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组合 31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AD9726D3-2B60-4F83-8259-9D40EB78F85C}"/>
              </a:ext>
            </a:extLst>
          </p:cNvPr>
          <p:cNvGrpSpPr/>
          <p:nvPr/>
        </p:nvGrpSpPr>
        <p:grpSpPr>
          <a:xfrm>
            <a:off x="8134400" y="3198923"/>
            <a:ext cx="2543621" cy="2695186"/>
            <a:chOff x="8134400" y="3198923"/>
            <a:chExt cx="2543621" cy="2695186"/>
          </a:xfrm>
        </p:grpSpPr>
        <p:grpSp>
          <p:nvGrpSpPr>
            <p:cNvPr id="24" name="组合 23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B97B3DC0-112B-4C77-92EA-FC63D036061C}"/>
                </a:ext>
              </a:extLst>
            </p:cNvPr>
            <p:cNvGrpSpPr/>
            <p:nvPr/>
          </p:nvGrpSpPr>
          <p:grpSpPr>
            <a:xfrm>
              <a:off x="8134400" y="3198923"/>
              <a:ext cx="2543621" cy="2695186"/>
              <a:chOff x="7053537" y="2137665"/>
              <a:chExt cx="2543621" cy="2695186"/>
            </a:xfrm>
          </p:grpSpPr>
          <p:pic>
            <p:nvPicPr>
              <p:cNvPr id="6" name="图片 5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3B51AB5-1CCC-4A4D-A4CC-10271BA488D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053537" y="2137665"/>
                <a:ext cx="2374662" cy="2122517"/>
              </a:xfrm>
              <a:prstGeom prst="rect">
                <a:avLst/>
              </a:prstGeom>
            </p:spPr>
          </p:pic>
          <p:sp>
            <p:nvSpPr>
              <p:cNvPr id="20" name="文本框 19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BD8C2891-7C3C-4113-A0EE-C0789DE34929}"/>
                  </a:ext>
                </a:extLst>
              </p:cNvPr>
              <p:cNvSpPr txBox="1"/>
              <p:nvPr/>
            </p:nvSpPr>
            <p:spPr>
              <a:xfrm>
                <a:off x="7088800" y="4432741"/>
                <a:ext cx="250835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0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压路机对地面的压力</a:t>
                </a:r>
              </a:p>
            </p:txBody>
          </p:sp>
        </p:grpSp>
        <p:cxnSp>
          <p:nvCxnSpPr>
            <p:cNvPr id="25" name="直接箭头连接符 24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4D3F5E2-3D93-454A-97FC-4F92BD123DEA}"/>
                </a:ext>
              </a:extLst>
            </p:cNvPr>
            <p:cNvCxnSpPr/>
            <p:nvPr/>
          </p:nvCxnSpPr>
          <p:spPr>
            <a:xfrm flipH="1">
              <a:off x="9030929" y="4840998"/>
              <a:ext cx="0" cy="718141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组合 30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C29EFACB-8830-4D3D-8E47-52BFC007A137}"/>
              </a:ext>
            </a:extLst>
          </p:cNvPr>
          <p:cNvGrpSpPr/>
          <p:nvPr/>
        </p:nvGrpSpPr>
        <p:grpSpPr>
          <a:xfrm>
            <a:off x="4923225" y="3236568"/>
            <a:ext cx="2374662" cy="2659426"/>
            <a:chOff x="4923225" y="3236568"/>
            <a:chExt cx="2374662" cy="2659426"/>
          </a:xfrm>
        </p:grpSpPr>
        <p:grpSp>
          <p:nvGrpSpPr>
            <p:cNvPr id="23" name="组合 22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70FB0B43-E01E-4862-8DC7-F9D9253BA60A}"/>
                </a:ext>
              </a:extLst>
            </p:cNvPr>
            <p:cNvGrpSpPr/>
            <p:nvPr/>
          </p:nvGrpSpPr>
          <p:grpSpPr>
            <a:xfrm>
              <a:off x="4923225" y="3236568"/>
              <a:ext cx="2374662" cy="2659426"/>
              <a:chOff x="4443220" y="2137666"/>
              <a:chExt cx="2374662" cy="2659426"/>
            </a:xfrm>
          </p:grpSpPr>
          <p:pic>
            <p:nvPicPr>
              <p:cNvPr id="14" name="图片 13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E51EECBA-BB09-4A51-AD0E-B0B27CC3158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443220" y="2137666"/>
                <a:ext cx="2374662" cy="2122517"/>
              </a:xfrm>
              <a:prstGeom prst="rect">
                <a:avLst/>
              </a:prstGeom>
            </p:spPr>
          </p:pic>
          <p:sp>
            <p:nvSpPr>
              <p:cNvPr id="21" name="文本框 20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7ABF1379-2BA6-4202-843B-23E5B1E2210C}"/>
                  </a:ext>
                </a:extLst>
              </p:cNvPr>
              <p:cNvSpPr txBox="1"/>
              <p:nvPr/>
            </p:nvSpPr>
            <p:spPr>
              <a:xfrm>
                <a:off x="4488979" y="4396982"/>
                <a:ext cx="222729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0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钳子对核桃的压力</a:t>
                </a:r>
              </a:p>
            </p:txBody>
          </p:sp>
        </p:grpSp>
        <p:cxnSp>
          <p:nvCxnSpPr>
            <p:cNvPr id="26" name="直接箭头连接符 25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442CBFC3-DE16-42CC-AF16-C67DFFA57CB3}"/>
                </a:ext>
              </a:extLst>
            </p:cNvPr>
            <p:cNvCxnSpPr/>
            <p:nvPr/>
          </p:nvCxnSpPr>
          <p:spPr>
            <a:xfrm>
              <a:off x="5928851" y="4159946"/>
              <a:ext cx="504285" cy="104012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6435937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AA25377-C399-4B87-B6F6-0D02302DE820}"/>
              </a:ext>
            </a:extLst>
          </p:cNvPr>
          <p:cNvGrpSpPr/>
          <p:nvPr/>
        </p:nvGrpSpPr>
        <p:grpSpPr>
          <a:xfrm>
            <a:off x="0" y="0"/>
            <a:ext cx="12192000" cy="6869083"/>
            <a:chOff x="0" y="0"/>
            <a:chExt cx="12192000" cy="6869083"/>
          </a:xfr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35000">
                <a:schemeClr val="accent6">
                  <a:lumMod val="0"/>
                  <a:lumOff val="100000"/>
                </a:schemeClr>
              </a:gs>
              <a:gs pos="100000">
                <a:schemeClr val="accent6">
                  <a:lumMod val="100000"/>
                </a:schemeClr>
              </a:gs>
            </a:gsLst>
            <a:path path="shape">
              <a:fillToRect l="50000" t="50000" r="50000" b="50000"/>
            </a:path>
          </a:gradFill>
        </p:grpSpPr>
        <p:sp>
          <p:nvSpPr>
            <p:cNvPr id="2" name="矩形 1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DF8AC0D-047C-4F3E-AC57-35A7F3760151}"/>
                </a:ext>
              </a:extLst>
            </p:cNvPr>
            <p:cNvSpPr/>
            <p:nvPr/>
          </p:nvSpPr>
          <p:spPr>
            <a:xfrm>
              <a:off x="0" y="72000"/>
              <a:ext cx="12192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矩形 6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AD1BF38-7DA7-4597-8F90-FC0D3521DDA0}"/>
                </a:ext>
              </a:extLst>
            </p:cNvPr>
            <p:cNvSpPr/>
            <p:nvPr/>
          </p:nvSpPr>
          <p:spPr>
            <a:xfrm>
              <a:off x="0" y="6742800"/>
              <a:ext cx="12192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1ECE4058-4641-4FD4-8872-2C2659B92D8E}"/>
                </a:ext>
              </a:extLst>
            </p:cNvPr>
            <p:cNvSpPr/>
            <p:nvPr/>
          </p:nvSpPr>
          <p:spPr>
            <a:xfrm>
              <a:off x="64800" y="180000"/>
              <a:ext cx="12060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FFCE86AD-26E4-46CE-92F4-8A4F120200B1}"/>
                </a:ext>
              </a:extLst>
            </p:cNvPr>
            <p:cNvSpPr/>
            <p:nvPr/>
          </p:nvSpPr>
          <p:spPr>
            <a:xfrm>
              <a:off x="66000" y="6634800"/>
              <a:ext cx="12060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" name="矩形 2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5EC1BC71-29D9-4549-9CEF-168F7E3C3713}"/>
                </a:ext>
              </a:extLst>
            </p:cNvPr>
            <p:cNvSpPr/>
            <p:nvPr/>
          </p:nvSpPr>
          <p:spPr>
            <a:xfrm>
              <a:off x="72000" y="0"/>
              <a:ext cx="54000" cy="686908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矩形 10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CBDD749B-8556-40CE-A392-5F49EDA15F0E}"/>
                </a:ext>
              </a:extLst>
            </p:cNvPr>
            <p:cNvSpPr/>
            <p:nvPr/>
          </p:nvSpPr>
          <p:spPr>
            <a:xfrm>
              <a:off x="12067200" y="0"/>
              <a:ext cx="54000" cy="686908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A2123EEB-E013-4895-B0A3-5A345A25D825}"/>
                </a:ext>
              </a:extLst>
            </p:cNvPr>
            <p:cNvSpPr/>
            <p:nvPr/>
          </p:nvSpPr>
          <p:spPr>
            <a:xfrm>
              <a:off x="180000" y="64800"/>
              <a:ext cx="54000" cy="673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矩形 14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D689208D-92DB-4A9C-B110-DD1E958A4169}"/>
                </a:ext>
              </a:extLst>
            </p:cNvPr>
            <p:cNvSpPr/>
            <p:nvPr/>
          </p:nvSpPr>
          <p:spPr>
            <a:xfrm>
              <a:off x="11959200" y="64800"/>
              <a:ext cx="54000" cy="673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5" name="文本框 4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67928AF9-CE77-4803-9C77-95C86422F298}"/>
              </a:ext>
            </a:extLst>
          </p:cNvPr>
          <p:cNvSpPr txBox="1"/>
          <p:nvPr/>
        </p:nvSpPr>
        <p:spPr>
          <a:xfrm>
            <a:off x="1620000" y="1112400"/>
            <a:ext cx="9000000" cy="1482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320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3200">
                <a:latin typeface="微软雅黑" panose="020B0503020204020204" pitchFamily="34" charset="-122"/>
                <a:ea typeface="微软雅黑" panose="020B0503020204020204" pitchFamily="34" charset="-122"/>
              </a:rPr>
              <a:t>）手与瓶子</a:t>
            </a:r>
            <a:r>
              <a:rPr lang="zh-CN" altLang="en-US" sz="32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相互挤压</a:t>
            </a:r>
            <a:r>
              <a:rPr lang="zh-CN" altLang="en-US" sz="3200">
                <a:latin typeface="微软雅黑" panose="020B0503020204020204" pitchFamily="34" charset="-122"/>
                <a:ea typeface="微软雅黑" panose="020B0503020204020204" pitchFamily="34" charset="-122"/>
              </a:rPr>
              <a:t>产生压力，手的压力作用在瓶子的</a:t>
            </a:r>
            <a:r>
              <a:rPr lang="zh-CN" altLang="en-US" sz="320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表面上</a:t>
            </a:r>
            <a:r>
              <a:rPr lang="zh-CN" altLang="en-US" sz="3200">
                <a:latin typeface="微软雅黑" panose="020B0503020204020204" pitchFamily="34" charset="-122"/>
                <a:ea typeface="微软雅黑" panose="020B0503020204020204" pitchFamily="34" charset="-122"/>
              </a:rPr>
              <a:t>，并且与</a:t>
            </a:r>
            <a:r>
              <a:rPr lang="zh-CN" altLang="en-US" sz="320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接触面垂直</a:t>
            </a:r>
            <a:r>
              <a:rPr lang="zh-CN" altLang="en-US" sz="320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CA3ACC44-F54E-47CE-9B90-81826B102766}"/>
              </a:ext>
            </a:extLst>
          </p:cNvPr>
          <p:cNvSpPr txBox="1"/>
          <p:nvPr/>
        </p:nvSpPr>
        <p:spPr>
          <a:xfrm>
            <a:off x="1620000" y="2844079"/>
            <a:ext cx="9000000" cy="1482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320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3200">
                <a:latin typeface="微软雅黑" panose="020B0503020204020204" pitchFamily="34" charset="-122"/>
                <a:ea typeface="微软雅黑" panose="020B0503020204020204" pitchFamily="34" charset="-122"/>
              </a:rPr>
              <a:t>）钳子与核桃之间</a:t>
            </a:r>
            <a:r>
              <a:rPr lang="zh-CN" altLang="en-US" sz="32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相互挤压</a:t>
            </a:r>
            <a:r>
              <a:rPr lang="zh-CN" altLang="en-US" sz="3200">
                <a:latin typeface="微软雅黑" panose="020B0503020204020204" pitchFamily="34" charset="-122"/>
                <a:ea typeface="微软雅黑" panose="020B0503020204020204" pitchFamily="34" charset="-122"/>
              </a:rPr>
              <a:t>产生压力，压力作用在</a:t>
            </a:r>
            <a:r>
              <a:rPr lang="zh-CN" altLang="en-US" sz="320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核桃壳上</a:t>
            </a:r>
            <a:r>
              <a:rPr lang="zh-CN" altLang="en-US" sz="3200">
                <a:latin typeface="微软雅黑" panose="020B0503020204020204" pitchFamily="34" charset="-122"/>
                <a:ea typeface="微软雅黑" panose="020B0503020204020204" pitchFamily="34" charset="-122"/>
              </a:rPr>
              <a:t>，并与</a:t>
            </a:r>
            <a:r>
              <a:rPr lang="zh-CN" altLang="en-US" sz="320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核桃面垂直</a:t>
            </a:r>
            <a:r>
              <a:rPr lang="zh-CN" altLang="en-US" sz="320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32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924C68DB-28B0-4B58-8CC7-3CE27F186BAF}"/>
              </a:ext>
            </a:extLst>
          </p:cNvPr>
          <p:cNvSpPr txBox="1"/>
          <p:nvPr/>
        </p:nvSpPr>
        <p:spPr>
          <a:xfrm>
            <a:off x="1620000" y="4399031"/>
            <a:ext cx="9000000" cy="1482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320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3200">
                <a:latin typeface="微软雅黑" panose="020B0503020204020204" pitchFamily="34" charset="-122"/>
                <a:ea typeface="微软雅黑" panose="020B0503020204020204" pitchFamily="34" charset="-122"/>
              </a:rPr>
              <a:t>）压路机的滚筒与地面</a:t>
            </a:r>
            <a:r>
              <a:rPr lang="zh-CN" altLang="en-US" sz="32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相互挤压</a:t>
            </a:r>
            <a:r>
              <a:rPr lang="zh-CN" altLang="en-US" sz="3200">
                <a:latin typeface="微软雅黑" panose="020B0503020204020204" pitchFamily="34" charset="-122"/>
                <a:ea typeface="微软雅黑" panose="020B0503020204020204" pitchFamily="34" charset="-122"/>
              </a:rPr>
              <a:t>产生压力，压力作用在</a:t>
            </a:r>
            <a:r>
              <a:rPr lang="zh-CN" altLang="en-US" sz="320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地面上</a:t>
            </a:r>
            <a:r>
              <a:rPr lang="zh-CN" altLang="en-US" sz="3200">
                <a:latin typeface="微软雅黑" panose="020B0503020204020204" pitchFamily="34" charset="-122"/>
                <a:ea typeface="微软雅黑" panose="020B0503020204020204" pitchFamily="34" charset="-122"/>
              </a:rPr>
              <a:t>，并与</a:t>
            </a:r>
            <a:r>
              <a:rPr lang="zh-CN" altLang="en-US" sz="320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地面垂直</a:t>
            </a:r>
            <a:r>
              <a:rPr lang="zh-CN" altLang="en-US" sz="320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32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C3B57B88-52BF-4847-9358-CDD54357D48F}"/>
              </a:ext>
            </a:extLst>
          </p:cNvPr>
          <p:cNvSpPr txBox="1"/>
          <p:nvPr/>
        </p:nvSpPr>
        <p:spPr>
          <a:xfrm>
            <a:off x="288000" y="288000"/>
            <a:ext cx="1793668" cy="55399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CN" altLang="en-US" sz="3000">
                <a:latin typeface="华文行楷" panose="02010800040101010101" pitchFamily="2" charset="-122"/>
                <a:ea typeface="华文行楷" panose="02010800040101010101" pitchFamily="2" charset="-122"/>
              </a:rPr>
              <a:t>课前导入</a:t>
            </a:r>
            <a:endParaRPr lang="zh-CN" altLang="en-US" sz="3000">
              <a:solidFill>
                <a:schemeClr val="tx1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8424723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1" grpId="0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AA25377-C399-4B87-B6F6-0D02302DE820}"/>
              </a:ext>
            </a:extLst>
          </p:cNvPr>
          <p:cNvGrpSpPr/>
          <p:nvPr/>
        </p:nvGrpSpPr>
        <p:grpSpPr>
          <a:xfrm>
            <a:off x="0" y="0"/>
            <a:ext cx="12192000" cy="6869083"/>
            <a:chOff x="0" y="0"/>
            <a:chExt cx="12192000" cy="6869083"/>
          </a:xfr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35000">
                <a:schemeClr val="accent6">
                  <a:lumMod val="0"/>
                  <a:lumOff val="100000"/>
                </a:schemeClr>
              </a:gs>
              <a:gs pos="100000">
                <a:schemeClr val="accent6">
                  <a:lumMod val="100000"/>
                </a:schemeClr>
              </a:gs>
            </a:gsLst>
            <a:path path="shape">
              <a:fillToRect l="50000" t="50000" r="50000" b="50000"/>
            </a:path>
          </a:gradFill>
        </p:grpSpPr>
        <p:sp>
          <p:nvSpPr>
            <p:cNvPr id="2" name="矩形 1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DF8AC0D-047C-4F3E-AC57-35A7F3760151}"/>
                </a:ext>
              </a:extLst>
            </p:cNvPr>
            <p:cNvSpPr/>
            <p:nvPr/>
          </p:nvSpPr>
          <p:spPr>
            <a:xfrm>
              <a:off x="0" y="72000"/>
              <a:ext cx="12192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矩形 6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AD1BF38-7DA7-4597-8F90-FC0D3521DDA0}"/>
                </a:ext>
              </a:extLst>
            </p:cNvPr>
            <p:cNvSpPr/>
            <p:nvPr/>
          </p:nvSpPr>
          <p:spPr>
            <a:xfrm>
              <a:off x="0" y="6742800"/>
              <a:ext cx="12192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1ECE4058-4641-4FD4-8872-2C2659B92D8E}"/>
                </a:ext>
              </a:extLst>
            </p:cNvPr>
            <p:cNvSpPr/>
            <p:nvPr/>
          </p:nvSpPr>
          <p:spPr>
            <a:xfrm>
              <a:off x="64800" y="180000"/>
              <a:ext cx="12060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FFCE86AD-26E4-46CE-92F4-8A4F120200B1}"/>
                </a:ext>
              </a:extLst>
            </p:cNvPr>
            <p:cNvSpPr/>
            <p:nvPr/>
          </p:nvSpPr>
          <p:spPr>
            <a:xfrm>
              <a:off x="66000" y="6634800"/>
              <a:ext cx="12060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" name="矩形 2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5EC1BC71-29D9-4549-9CEF-168F7E3C3713}"/>
                </a:ext>
              </a:extLst>
            </p:cNvPr>
            <p:cNvSpPr/>
            <p:nvPr/>
          </p:nvSpPr>
          <p:spPr>
            <a:xfrm>
              <a:off x="72000" y="0"/>
              <a:ext cx="54000" cy="686908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矩形 10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CBDD749B-8556-40CE-A392-5F49EDA15F0E}"/>
                </a:ext>
              </a:extLst>
            </p:cNvPr>
            <p:cNvSpPr/>
            <p:nvPr/>
          </p:nvSpPr>
          <p:spPr>
            <a:xfrm>
              <a:off x="12067200" y="0"/>
              <a:ext cx="54000" cy="686908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A2123EEB-E013-4895-B0A3-5A345A25D825}"/>
                </a:ext>
              </a:extLst>
            </p:cNvPr>
            <p:cNvSpPr/>
            <p:nvPr/>
          </p:nvSpPr>
          <p:spPr>
            <a:xfrm>
              <a:off x="180000" y="64800"/>
              <a:ext cx="54000" cy="673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矩形 14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D689208D-92DB-4A9C-B110-DD1E958A4169}"/>
                </a:ext>
              </a:extLst>
            </p:cNvPr>
            <p:cNvSpPr/>
            <p:nvPr/>
          </p:nvSpPr>
          <p:spPr>
            <a:xfrm>
              <a:off x="11959200" y="64800"/>
              <a:ext cx="54000" cy="673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9" name="文本框 18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3CA13460-D20B-4401-8C97-8193BAD8EDBB}"/>
              </a:ext>
            </a:extLst>
          </p:cNvPr>
          <p:cNvSpPr txBox="1"/>
          <p:nvPr/>
        </p:nvSpPr>
        <p:spPr>
          <a:xfrm>
            <a:off x="288001" y="288000"/>
            <a:ext cx="23175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>
                <a:solidFill>
                  <a:srgbClr val="0070C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一、压力</a:t>
            </a: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3FB7959B-2410-4EAA-A2D7-A77EAE852497}"/>
              </a:ext>
            </a:extLst>
          </p:cNvPr>
          <p:cNvSpPr txBox="1"/>
          <p:nvPr/>
        </p:nvSpPr>
        <p:spPr>
          <a:xfrm>
            <a:off x="1620000" y="1112400"/>
            <a:ext cx="900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3200">
                <a:latin typeface="微软雅黑" panose="020B0503020204020204" pitchFamily="34" charset="-122"/>
                <a:ea typeface="微软雅黑" panose="020B0503020204020204" pitchFamily="34" charset="-122"/>
              </a:rPr>
              <a:t>、定义：</a:t>
            </a:r>
            <a:r>
              <a:rPr lang="zh-CN" altLang="en-US" sz="32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垂直</a:t>
            </a:r>
            <a:r>
              <a:rPr lang="zh-CN" altLang="en-US" sz="3200">
                <a:latin typeface="微软雅黑" panose="020B0503020204020204" pitchFamily="34" charset="-122"/>
                <a:ea typeface="微软雅黑" panose="020B0503020204020204" pitchFamily="34" charset="-122"/>
              </a:rPr>
              <a:t>作用于物体表面的力叫做压力</a:t>
            </a: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452A43FA-FAA7-40F5-946A-6CCCBE3484AC}"/>
              </a:ext>
            </a:extLst>
          </p:cNvPr>
          <p:cNvSpPr txBox="1"/>
          <p:nvPr/>
        </p:nvSpPr>
        <p:spPr>
          <a:xfrm>
            <a:off x="1620000" y="1863054"/>
            <a:ext cx="900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3200">
                <a:latin typeface="微软雅黑" panose="020B0503020204020204" pitchFamily="34" charset="-122"/>
                <a:ea typeface="微软雅黑" panose="020B0503020204020204" pitchFamily="34" charset="-122"/>
              </a:rPr>
              <a:t>、产生原因：由于物体之间</a:t>
            </a:r>
            <a:r>
              <a:rPr lang="zh-CN" altLang="en-US" sz="32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相互挤压</a:t>
            </a:r>
            <a:r>
              <a:rPr lang="zh-CN" altLang="en-US" sz="3200">
                <a:latin typeface="微软雅黑" panose="020B0503020204020204" pitchFamily="34" charset="-122"/>
                <a:ea typeface="微软雅黑" panose="020B0503020204020204" pitchFamily="34" charset="-122"/>
              </a:rPr>
              <a:t>而产生的</a:t>
            </a: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CDAECE8C-CA95-40E2-ACEF-E7F8B98B3430}"/>
              </a:ext>
            </a:extLst>
          </p:cNvPr>
          <p:cNvSpPr txBox="1"/>
          <p:nvPr/>
        </p:nvSpPr>
        <p:spPr>
          <a:xfrm>
            <a:off x="1620000" y="3355642"/>
            <a:ext cx="900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3200">
                <a:latin typeface="微软雅黑" panose="020B0503020204020204" pitchFamily="34" charset="-122"/>
                <a:ea typeface="微软雅黑" panose="020B0503020204020204" pitchFamily="34" charset="-122"/>
              </a:rPr>
              <a:t>、方向：</a:t>
            </a:r>
            <a:r>
              <a:rPr lang="zh-CN" altLang="en-US" sz="32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垂直</a:t>
            </a:r>
            <a:r>
              <a:rPr lang="zh-CN" altLang="en-US" sz="3200">
                <a:latin typeface="微软雅黑" panose="020B0503020204020204" pitchFamily="34" charset="-122"/>
                <a:ea typeface="微软雅黑" panose="020B0503020204020204" pitchFamily="34" charset="-122"/>
              </a:rPr>
              <a:t>于受压物体表面且指向被压物体</a:t>
            </a: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99AF39BC-1759-422A-8614-F7D532105FBE}"/>
              </a:ext>
            </a:extLst>
          </p:cNvPr>
          <p:cNvSpPr txBox="1"/>
          <p:nvPr/>
        </p:nvSpPr>
        <p:spPr>
          <a:xfrm>
            <a:off x="1620000" y="2609348"/>
            <a:ext cx="900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3200">
                <a:latin typeface="微软雅黑" panose="020B0503020204020204" pitchFamily="34" charset="-122"/>
                <a:ea typeface="微软雅黑" panose="020B0503020204020204" pitchFamily="34" charset="-122"/>
              </a:rPr>
              <a:t>、作用点：</a:t>
            </a:r>
            <a:r>
              <a:rPr lang="zh-CN" altLang="en-US" sz="32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受压物体表面</a:t>
            </a:r>
          </a:p>
        </p:txBody>
      </p:sp>
      <p:grpSp>
        <p:nvGrpSpPr>
          <p:cNvPr id="24" name="组合 23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4577F172-39A8-4241-A3AB-1C3A7CB0DC54}"/>
              </a:ext>
            </a:extLst>
          </p:cNvPr>
          <p:cNvGrpSpPr/>
          <p:nvPr/>
        </p:nvGrpSpPr>
        <p:grpSpPr>
          <a:xfrm>
            <a:off x="1853491" y="4307727"/>
            <a:ext cx="2231923" cy="1421810"/>
            <a:chOff x="2526890" y="2762865"/>
            <a:chExt cx="2231923" cy="1421810"/>
          </a:xfrm>
        </p:grpSpPr>
        <p:grpSp>
          <p:nvGrpSpPr>
            <p:cNvPr id="25" name="组合 24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F74CF63B-5661-4E82-B9D0-C00F78B266F5}"/>
                </a:ext>
              </a:extLst>
            </p:cNvPr>
            <p:cNvGrpSpPr/>
            <p:nvPr/>
          </p:nvGrpSpPr>
          <p:grpSpPr>
            <a:xfrm>
              <a:off x="2526890" y="2762865"/>
              <a:ext cx="2231923" cy="1337187"/>
              <a:chOff x="2526890" y="2762865"/>
              <a:chExt cx="2231923" cy="1337187"/>
            </a:xfrm>
          </p:grpSpPr>
          <p:grpSp>
            <p:nvGrpSpPr>
              <p:cNvPr id="29" name="组合 28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41DAB180-1C76-4057-BD8D-D7A3DDEEB6B3}"/>
                  </a:ext>
                </a:extLst>
              </p:cNvPr>
              <p:cNvGrpSpPr/>
              <p:nvPr/>
            </p:nvGrpSpPr>
            <p:grpSpPr>
              <a:xfrm>
                <a:off x="2526890" y="2762865"/>
                <a:ext cx="2231923" cy="632205"/>
                <a:chOff x="2526890" y="2762865"/>
                <a:chExt cx="2231923" cy="632205"/>
              </a:xfrm>
            </p:grpSpPr>
            <p:sp>
              <p:nvSpPr>
                <p:cNvPr id="35" name="矩形 34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3CCB03E8-FA38-4D1A-A89B-BAF6A5C7343D}"/>
                    </a:ext>
                  </a:extLst>
                </p:cNvPr>
                <p:cNvSpPr/>
                <p:nvPr/>
              </p:nvSpPr>
              <p:spPr>
                <a:xfrm>
                  <a:off x="3234813" y="2762865"/>
                  <a:ext cx="781742" cy="491612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cxnSp>
              <p:nvCxnSpPr>
                <p:cNvPr id="36" name="直接连接符 35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6B3DAC4C-DAE6-425E-8402-F429AEB01DA3}"/>
                    </a:ext>
                  </a:extLst>
                </p:cNvPr>
                <p:cNvCxnSpPr/>
                <p:nvPr/>
              </p:nvCxnSpPr>
              <p:spPr>
                <a:xfrm>
                  <a:off x="2526890" y="3254477"/>
                  <a:ext cx="2231923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直接连接符 36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6CD34358-46F2-4120-9C58-11960056906A}"/>
                    </a:ext>
                  </a:extLst>
                </p:cNvPr>
                <p:cNvCxnSpPr/>
                <p:nvPr/>
              </p:nvCxnSpPr>
              <p:spPr>
                <a:xfrm flipH="1">
                  <a:off x="2664543" y="3261852"/>
                  <a:ext cx="127819" cy="12781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直接连接符 37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5760A77E-1BEA-4532-8418-18F6C177ABE7}"/>
                    </a:ext>
                  </a:extLst>
                </p:cNvPr>
                <p:cNvCxnSpPr/>
                <p:nvPr/>
              </p:nvCxnSpPr>
              <p:spPr>
                <a:xfrm flipH="1">
                  <a:off x="2856271" y="3261851"/>
                  <a:ext cx="127819" cy="12781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直接连接符 38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626D3C6F-0ECE-47B7-B80C-C4139B06536D}"/>
                    </a:ext>
                  </a:extLst>
                </p:cNvPr>
                <p:cNvCxnSpPr/>
                <p:nvPr/>
              </p:nvCxnSpPr>
              <p:spPr>
                <a:xfrm flipH="1">
                  <a:off x="3047999" y="3254477"/>
                  <a:ext cx="127819" cy="12781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直接连接符 39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0A28205B-61F3-4E32-B9A8-70D1CF9A6D73}"/>
                    </a:ext>
                  </a:extLst>
                </p:cNvPr>
                <p:cNvCxnSpPr/>
                <p:nvPr/>
              </p:nvCxnSpPr>
              <p:spPr>
                <a:xfrm flipH="1">
                  <a:off x="3215149" y="3261851"/>
                  <a:ext cx="127819" cy="12781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直接连接符 40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BC9FDC22-7E6A-4C22-AC95-306BA32441F2}"/>
                    </a:ext>
                  </a:extLst>
                </p:cNvPr>
                <p:cNvCxnSpPr/>
                <p:nvPr/>
              </p:nvCxnSpPr>
              <p:spPr>
                <a:xfrm flipH="1">
                  <a:off x="3424045" y="3257420"/>
                  <a:ext cx="127819" cy="12781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直接连接符 41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C8FEEE63-5D8F-4BF5-972F-10BC2B1FFB4F}"/>
                    </a:ext>
                  </a:extLst>
                </p:cNvPr>
                <p:cNvCxnSpPr/>
                <p:nvPr/>
              </p:nvCxnSpPr>
              <p:spPr>
                <a:xfrm flipH="1">
                  <a:off x="3608439" y="3265981"/>
                  <a:ext cx="127819" cy="12781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直接连接符 42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F63DCD2D-FB2B-4514-8E15-33A02C91A893}"/>
                    </a:ext>
                  </a:extLst>
                </p:cNvPr>
                <p:cNvCxnSpPr/>
                <p:nvPr/>
              </p:nvCxnSpPr>
              <p:spPr>
                <a:xfrm flipH="1">
                  <a:off x="3824056" y="3267251"/>
                  <a:ext cx="127819" cy="12781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直接连接符 43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6B724F3D-1F88-4FC4-9D5B-C71C10AF149A}"/>
                    </a:ext>
                  </a:extLst>
                </p:cNvPr>
                <p:cNvCxnSpPr/>
                <p:nvPr/>
              </p:nvCxnSpPr>
              <p:spPr>
                <a:xfrm flipH="1">
                  <a:off x="3991895" y="3265981"/>
                  <a:ext cx="127819" cy="12781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直接连接符 44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FC59A32C-0377-4CF9-BF20-40898E18B284}"/>
                    </a:ext>
                  </a:extLst>
                </p:cNvPr>
                <p:cNvCxnSpPr/>
                <p:nvPr/>
              </p:nvCxnSpPr>
              <p:spPr>
                <a:xfrm flipH="1">
                  <a:off x="4170007" y="3261850"/>
                  <a:ext cx="127819" cy="12781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直接连接符 45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17F54EA8-039F-4551-82BA-CCA3C759FBD0}"/>
                    </a:ext>
                  </a:extLst>
                </p:cNvPr>
                <p:cNvCxnSpPr/>
                <p:nvPr/>
              </p:nvCxnSpPr>
              <p:spPr>
                <a:xfrm flipH="1">
                  <a:off x="4375495" y="3252580"/>
                  <a:ext cx="127819" cy="12781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0" name="组合 29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01BA5E46-1DE5-4FFA-B9F4-E37C0EDD231F}"/>
                  </a:ext>
                </a:extLst>
              </p:cNvPr>
              <p:cNvGrpSpPr/>
              <p:nvPr/>
            </p:nvGrpSpPr>
            <p:grpSpPr>
              <a:xfrm>
                <a:off x="3625684" y="3252580"/>
                <a:ext cx="118316" cy="847472"/>
                <a:chOff x="3625684" y="3252580"/>
                <a:chExt cx="118316" cy="847472"/>
              </a:xfrm>
            </p:grpSpPr>
            <p:cxnSp>
              <p:nvCxnSpPr>
                <p:cNvPr id="31" name="直接箭头连接符 30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4209ED0D-BF13-4A6C-999D-A6405CFEDB88}"/>
                    </a:ext>
                  </a:extLst>
                </p:cNvPr>
                <p:cNvCxnSpPr>
                  <a:stCxn id="35" idx="2"/>
                </p:cNvCxnSpPr>
                <p:nvPr/>
              </p:nvCxnSpPr>
              <p:spPr>
                <a:xfrm>
                  <a:off x="3625684" y="3254477"/>
                  <a:ext cx="17167" cy="845575"/>
                </a:xfrm>
                <a:prstGeom prst="straightConnector1">
                  <a:avLst/>
                </a:prstGeom>
                <a:ln w="38100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32" name="组合 31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69156F14-6562-4E21-AAB3-B806097A1DFB}"/>
                    </a:ext>
                  </a:extLst>
                </p:cNvPr>
                <p:cNvGrpSpPr/>
                <p:nvPr/>
              </p:nvGrpSpPr>
              <p:grpSpPr>
                <a:xfrm>
                  <a:off x="3636000" y="3252580"/>
                  <a:ext cx="108000" cy="111095"/>
                  <a:chOff x="3636000" y="3252580"/>
                  <a:chExt cx="108000" cy="111095"/>
                </a:xfrm>
              </p:grpSpPr>
              <p:cxnSp>
                <p:nvCxnSpPr>
                  <p:cNvPr id="33" name="直接连接符 32">
                    <a:extLst>
                      <a:ext uri="{FF2B5EF4-FFF2-40B4-BE49-F238E27FC236}">
  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6964F2C5-5D97-4B6C-8623-CC50DC9775E2}"/>
                      </a:ext>
                    </a:extLst>
                  </p:cNvPr>
                  <p:cNvCxnSpPr/>
                  <p:nvPr/>
                </p:nvCxnSpPr>
                <p:spPr>
                  <a:xfrm>
                    <a:off x="3636000" y="3363675"/>
                    <a:ext cx="108000" cy="0"/>
                  </a:xfrm>
                  <a:prstGeom prst="line">
                    <a:avLst/>
                  </a:prstGeom>
                  <a:ln w="38100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4" name="直接连接符 33">
                    <a:extLst>
                      <a:ext uri="{FF2B5EF4-FFF2-40B4-BE49-F238E27FC236}">
  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1474A427-9F8B-4FC4-AF53-FC646D98E8A3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3734803" y="3252580"/>
                    <a:ext cx="1" cy="108000"/>
                  </a:xfrm>
                  <a:prstGeom prst="line">
                    <a:avLst/>
                  </a:prstGeom>
                  <a:ln w="38100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sp>
          <p:nvSpPr>
            <p:cNvPr id="26" name="文本框 25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0DBE67BE-3579-4218-8B80-2F7B41C8CBDB}"/>
                </a:ext>
              </a:extLst>
            </p:cNvPr>
            <p:cNvSpPr txBox="1"/>
            <p:nvPr/>
          </p:nvSpPr>
          <p:spPr>
            <a:xfrm>
              <a:off x="3849470" y="3723010"/>
              <a:ext cx="63667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>
                  <a:latin typeface="微软雅黑" panose="020B0503020204020204" pitchFamily="34" charset="-122"/>
                  <a:ea typeface="微软雅黑" panose="020B0503020204020204" pitchFamily="34" charset="-122"/>
                </a:rPr>
                <a:t>F</a:t>
              </a:r>
              <a:r>
                <a:rPr lang="zh-CN" altLang="en-US">
                  <a:latin typeface="微软雅黑" panose="020B0503020204020204" pitchFamily="34" charset="-122"/>
                  <a:ea typeface="微软雅黑" panose="020B0503020204020204" pitchFamily="34" charset="-122"/>
                </a:rPr>
                <a:t>压</a:t>
              </a:r>
            </a:p>
          </p:txBody>
        </p:sp>
      </p:grpSp>
      <p:grpSp>
        <p:nvGrpSpPr>
          <p:cNvPr id="66" name="组合 65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6775A997-6D2F-43F5-95CC-CCDE9EF683E4}"/>
              </a:ext>
            </a:extLst>
          </p:cNvPr>
          <p:cNvGrpSpPr/>
          <p:nvPr/>
        </p:nvGrpSpPr>
        <p:grpSpPr>
          <a:xfrm rot="2478911">
            <a:off x="5616179" y="4318678"/>
            <a:ext cx="2231923" cy="1421810"/>
            <a:chOff x="2526890" y="2762865"/>
            <a:chExt cx="2231923" cy="1421810"/>
          </a:xfrm>
        </p:grpSpPr>
        <p:grpSp>
          <p:nvGrpSpPr>
            <p:cNvPr id="67" name="组合 66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09CB8189-1F16-45BC-B6FF-0AE129521A2F}"/>
                </a:ext>
              </a:extLst>
            </p:cNvPr>
            <p:cNvGrpSpPr/>
            <p:nvPr/>
          </p:nvGrpSpPr>
          <p:grpSpPr>
            <a:xfrm>
              <a:off x="2526890" y="2762865"/>
              <a:ext cx="2231923" cy="1337187"/>
              <a:chOff x="2526890" y="2762865"/>
              <a:chExt cx="2231923" cy="1337187"/>
            </a:xfrm>
          </p:grpSpPr>
          <p:grpSp>
            <p:nvGrpSpPr>
              <p:cNvPr id="69" name="组合 68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EB8AF481-A065-4B53-86C9-008D486B3073}"/>
                  </a:ext>
                </a:extLst>
              </p:cNvPr>
              <p:cNvGrpSpPr/>
              <p:nvPr/>
            </p:nvGrpSpPr>
            <p:grpSpPr>
              <a:xfrm>
                <a:off x="2526890" y="2762865"/>
                <a:ext cx="2231923" cy="632205"/>
                <a:chOff x="2526890" y="2762865"/>
                <a:chExt cx="2231923" cy="632205"/>
              </a:xfrm>
            </p:grpSpPr>
            <p:sp>
              <p:nvSpPr>
                <p:cNvPr id="75" name="矩形 74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3FA3EB3F-4E38-4058-9D77-B343E999B08E}"/>
                    </a:ext>
                  </a:extLst>
                </p:cNvPr>
                <p:cNvSpPr/>
                <p:nvPr/>
              </p:nvSpPr>
              <p:spPr>
                <a:xfrm>
                  <a:off x="3234813" y="2762865"/>
                  <a:ext cx="781742" cy="491612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cxnSp>
              <p:nvCxnSpPr>
                <p:cNvPr id="76" name="直接连接符 75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493538AD-F1C9-4519-832C-16CBCAA9CDF4}"/>
                    </a:ext>
                  </a:extLst>
                </p:cNvPr>
                <p:cNvCxnSpPr/>
                <p:nvPr/>
              </p:nvCxnSpPr>
              <p:spPr>
                <a:xfrm>
                  <a:off x="2526890" y="3254477"/>
                  <a:ext cx="2231923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直接连接符 76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08420FCD-8EAF-4CC8-A5E4-E33D369DE138}"/>
                    </a:ext>
                  </a:extLst>
                </p:cNvPr>
                <p:cNvCxnSpPr/>
                <p:nvPr/>
              </p:nvCxnSpPr>
              <p:spPr>
                <a:xfrm flipH="1">
                  <a:off x="2664543" y="3261852"/>
                  <a:ext cx="127819" cy="12781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8" name="直接连接符 77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48DC2FDE-0845-4D54-B1C2-45F364AB7B2E}"/>
                    </a:ext>
                  </a:extLst>
                </p:cNvPr>
                <p:cNvCxnSpPr/>
                <p:nvPr/>
              </p:nvCxnSpPr>
              <p:spPr>
                <a:xfrm flipH="1">
                  <a:off x="2856271" y="3261851"/>
                  <a:ext cx="127819" cy="12781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直接连接符 78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615C5790-F38D-4A47-B03E-6FE1ED8FAD51}"/>
                    </a:ext>
                  </a:extLst>
                </p:cNvPr>
                <p:cNvCxnSpPr/>
                <p:nvPr/>
              </p:nvCxnSpPr>
              <p:spPr>
                <a:xfrm flipH="1">
                  <a:off x="3047999" y="3254477"/>
                  <a:ext cx="127819" cy="12781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0" name="直接连接符 79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47B2C1A7-1085-45DD-B3FB-6CA052D89430}"/>
                    </a:ext>
                  </a:extLst>
                </p:cNvPr>
                <p:cNvCxnSpPr/>
                <p:nvPr/>
              </p:nvCxnSpPr>
              <p:spPr>
                <a:xfrm flipH="1">
                  <a:off x="3215149" y="3261851"/>
                  <a:ext cx="127819" cy="12781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" name="直接连接符 80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577A695E-52D4-4D44-BF75-FDF8D17C2C0A}"/>
                    </a:ext>
                  </a:extLst>
                </p:cNvPr>
                <p:cNvCxnSpPr/>
                <p:nvPr/>
              </p:nvCxnSpPr>
              <p:spPr>
                <a:xfrm flipH="1">
                  <a:off x="3424045" y="3257420"/>
                  <a:ext cx="127819" cy="12781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2" name="直接连接符 81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61BAAAEE-DF57-4779-919D-B7C5B7045F7D}"/>
                    </a:ext>
                  </a:extLst>
                </p:cNvPr>
                <p:cNvCxnSpPr/>
                <p:nvPr/>
              </p:nvCxnSpPr>
              <p:spPr>
                <a:xfrm flipH="1">
                  <a:off x="3608439" y="3265981"/>
                  <a:ext cx="127819" cy="12781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直接连接符 82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323F7424-C39D-4E32-9A9D-247C4156B817}"/>
                    </a:ext>
                  </a:extLst>
                </p:cNvPr>
                <p:cNvCxnSpPr/>
                <p:nvPr/>
              </p:nvCxnSpPr>
              <p:spPr>
                <a:xfrm flipH="1">
                  <a:off x="3824056" y="3267251"/>
                  <a:ext cx="127819" cy="12781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" name="直接连接符 83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67F74BB0-3083-440D-B527-6EE533DA2ED6}"/>
                    </a:ext>
                  </a:extLst>
                </p:cNvPr>
                <p:cNvCxnSpPr/>
                <p:nvPr/>
              </p:nvCxnSpPr>
              <p:spPr>
                <a:xfrm flipH="1">
                  <a:off x="3991895" y="3265981"/>
                  <a:ext cx="127819" cy="12781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" name="直接连接符 84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CA563D81-FD34-404F-BE23-6A3083BCAA03}"/>
                    </a:ext>
                  </a:extLst>
                </p:cNvPr>
                <p:cNvCxnSpPr/>
                <p:nvPr/>
              </p:nvCxnSpPr>
              <p:spPr>
                <a:xfrm flipH="1">
                  <a:off x="4170007" y="3261850"/>
                  <a:ext cx="127819" cy="12781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" name="直接连接符 85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9FE490E1-F6AF-4151-B731-513F76D838F4}"/>
                    </a:ext>
                  </a:extLst>
                </p:cNvPr>
                <p:cNvCxnSpPr/>
                <p:nvPr/>
              </p:nvCxnSpPr>
              <p:spPr>
                <a:xfrm flipH="1">
                  <a:off x="4375495" y="3252580"/>
                  <a:ext cx="127819" cy="12781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0" name="组合 69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986212DB-1BBA-45BA-A231-B8C078738A77}"/>
                  </a:ext>
                </a:extLst>
              </p:cNvPr>
              <p:cNvGrpSpPr/>
              <p:nvPr/>
            </p:nvGrpSpPr>
            <p:grpSpPr>
              <a:xfrm>
                <a:off x="3625684" y="3252580"/>
                <a:ext cx="118316" cy="847472"/>
                <a:chOff x="3625684" y="3252580"/>
                <a:chExt cx="118316" cy="847472"/>
              </a:xfrm>
            </p:grpSpPr>
            <p:cxnSp>
              <p:nvCxnSpPr>
                <p:cNvPr id="71" name="直接箭头连接符 70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23FC18F6-A509-4FED-8D48-BE97198BEFDD}"/>
                    </a:ext>
                  </a:extLst>
                </p:cNvPr>
                <p:cNvCxnSpPr>
                  <a:stCxn id="75" idx="2"/>
                </p:cNvCxnSpPr>
                <p:nvPr/>
              </p:nvCxnSpPr>
              <p:spPr>
                <a:xfrm>
                  <a:off x="3625684" y="3254477"/>
                  <a:ext cx="17167" cy="845575"/>
                </a:xfrm>
                <a:prstGeom prst="straightConnector1">
                  <a:avLst/>
                </a:prstGeom>
                <a:ln w="38100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72" name="组合 71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2A95394A-0373-4AD1-B535-36C43D35C6F2}"/>
                    </a:ext>
                  </a:extLst>
                </p:cNvPr>
                <p:cNvGrpSpPr/>
                <p:nvPr/>
              </p:nvGrpSpPr>
              <p:grpSpPr>
                <a:xfrm>
                  <a:off x="3636000" y="3252580"/>
                  <a:ext cx="108000" cy="111095"/>
                  <a:chOff x="3636000" y="3252580"/>
                  <a:chExt cx="108000" cy="111095"/>
                </a:xfrm>
              </p:grpSpPr>
              <p:cxnSp>
                <p:nvCxnSpPr>
                  <p:cNvPr id="73" name="直接连接符 72">
                    <a:extLst>
                      <a:ext uri="{FF2B5EF4-FFF2-40B4-BE49-F238E27FC236}">
  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737D8078-220A-4339-9B41-40A9608A1A68}"/>
                      </a:ext>
                    </a:extLst>
                  </p:cNvPr>
                  <p:cNvCxnSpPr/>
                  <p:nvPr/>
                </p:nvCxnSpPr>
                <p:spPr>
                  <a:xfrm>
                    <a:off x="3636000" y="3363675"/>
                    <a:ext cx="108000" cy="0"/>
                  </a:xfrm>
                  <a:prstGeom prst="line">
                    <a:avLst/>
                  </a:prstGeom>
                  <a:ln w="38100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4" name="直接连接符 73">
                    <a:extLst>
                      <a:ext uri="{FF2B5EF4-FFF2-40B4-BE49-F238E27FC236}">
  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30C7F837-CD5D-4528-B904-9296C0651648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3734803" y="3252580"/>
                    <a:ext cx="1" cy="108000"/>
                  </a:xfrm>
                  <a:prstGeom prst="line">
                    <a:avLst/>
                  </a:prstGeom>
                  <a:ln w="38100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sp>
          <p:nvSpPr>
            <p:cNvPr id="68" name="文本框 67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149E43EA-EEF7-4239-BE7F-F41F8DFA130F}"/>
                </a:ext>
              </a:extLst>
            </p:cNvPr>
            <p:cNvSpPr txBox="1"/>
            <p:nvPr/>
          </p:nvSpPr>
          <p:spPr>
            <a:xfrm rot="19121089">
              <a:off x="3849470" y="3723010"/>
              <a:ext cx="63667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>
                  <a:latin typeface="微软雅黑" panose="020B0503020204020204" pitchFamily="34" charset="-122"/>
                  <a:ea typeface="微软雅黑" panose="020B0503020204020204" pitchFamily="34" charset="-122"/>
                </a:rPr>
                <a:t>F</a:t>
              </a:r>
              <a:r>
                <a:rPr lang="zh-CN" altLang="en-US">
                  <a:latin typeface="微软雅黑" panose="020B0503020204020204" pitchFamily="34" charset="-122"/>
                  <a:ea typeface="微软雅黑" panose="020B0503020204020204" pitchFamily="34" charset="-122"/>
                </a:rPr>
                <a:t>压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9710836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AA25377-C399-4B87-B6F6-0D02302DE820}"/>
              </a:ext>
            </a:extLst>
          </p:cNvPr>
          <p:cNvGrpSpPr/>
          <p:nvPr/>
        </p:nvGrpSpPr>
        <p:grpSpPr>
          <a:xfrm>
            <a:off x="0" y="0"/>
            <a:ext cx="12192000" cy="6869083"/>
            <a:chOff x="0" y="0"/>
            <a:chExt cx="12192000" cy="6869083"/>
          </a:xfr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35000">
                <a:schemeClr val="accent6">
                  <a:lumMod val="0"/>
                  <a:lumOff val="100000"/>
                </a:schemeClr>
              </a:gs>
              <a:gs pos="100000">
                <a:schemeClr val="accent6">
                  <a:lumMod val="100000"/>
                </a:schemeClr>
              </a:gs>
            </a:gsLst>
            <a:path path="shape">
              <a:fillToRect l="50000" t="50000" r="50000" b="50000"/>
            </a:path>
          </a:gradFill>
        </p:grpSpPr>
        <p:sp>
          <p:nvSpPr>
            <p:cNvPr id="2" name="矩形 1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DF8AC0D-047C-4F3E-AC57-35A7F3760151}"/>
                </a:ext>
              </a:extLst>
            </p:cNvPr>
            <p:cNvSpPr/>
            <p:nvPr/>
          </p:nvSpPr>
          <p:spPr>
            <a:xfrm>
              <a:off x="0" y="72000"/>
              <a:ext cx="12192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矩形 6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AD1BF38-7DA7-4597-8F90-FC0D3521DDA0}"/>
                </a:ext>
              </a:extLst>
            </p:cNvPr>
            <p:cNvSpPr/>
            <p:nvPr/>
          </p:nvSpPr>
          <p:spPr>
            <a:xfrm>
              <a:off x="0" y="6742800"/>
              <a:ext cx="12192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1ECE4058-4641-4FD4-8872-2C2659B92D8E}"/>
                </a:ext>
              </a:extLst>
            </p:cNvPr>
            <p:cNvSpPr/>
            <p:nvPr/>
          </p:nvSpPr>
          <p:spPr>
            <a:xfrm>
              <a:off x="64800" y="180000"/>
              <a:ext cx="12060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FFCE86AD-26E4-46CE-92F4-8A4F120200B1}"/>
                </a:ext>
              </a:extLst>
            </p:cNvPr>
            <p:cNvSpPr/>
            <p:nvPr/>
          </p:nvSpPr>
          <p:spPr>
            <a:xfrm>
              <a:off x="66000" y="6634800"/>
              <a:ext cx="12060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" name="矩形 2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5EC1BC71-29D9-4549-9CEF-168F7E3C3713}"/>
                </a:ext>
              </a:extLst>
            </p:cNvPr>
            <p:cNvSpPr/>
            <p:nvPr/>
          </p:nvSpPr>
          <p:spPr>
            <a:xfrm>
              <a:off x="72000" y="0"/>
              <a:ext cx="54000" cy="686908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矩形 10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CBDD749B-8556-40CE-A392-5F49EDA15F0E}"/>
                </a:ext>
              </a:extLst>
            </p:cNvPr>
            <p:cNvSpPr/>
            <p:nvPr/>
          </p:nvSpPr>
          <p:spPr>
            <a:xfrm>
              <a:off x="12067200" y="0"/>
              <a:ext cx="54000" cy="686908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A2123EEB-E013-4895-B0A3-5A345A25D825}"/>
                </a:ext>
              </a:extLst>
            </p:cNvPr>
            <p:cNvSpPr/>
            <p:nvPr/>
          </p:nvSpPr>
          <p:spPr>
            <a:xfrm>
              <a:off x="180000" y="64800"/>
              <a:ext cx="54000" cy="673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矩形 14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D689208D-92DB-4A9C-B110-DD1E958A4169}"/>
                </a:ext>
              </a:extLst>
            </p:cNvPr>
            <p:cNvSpPr/>
            <p:nvPr/>
          </p:nvSpPr>
          <p:spPr>
            <a:xfrm>
              <a:off x="11959200" y="64800"/>
              <a:ext cx="54000" cy="673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9" name="文本框 18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3CA13460-D20B-4401-8C97-8193BAD8EDBB}"/>
              </a:ext>
            </a:extLst>
          </p:cNvPr>
          <p:cNvSpPr txBox="1"/>
          <p:nvPr/>
        </p:nvSpPr>
        <p:spPr>
          <a:xfrm>
            <a:off x="288001" y="288000"/>
            <a:ext cx="23175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>
                <a:solidFill>
                  <a:srgbClr val="0070C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一、压力</a:t>
            </a: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3FB7959B-2410-4EAA-A2D7-A77EAE852497}"/>
              </a:ext>
            </a:extLst>
          </p:cNvPr>
          <p:cNvSpPr txBox="1"/>
          <p:nvPr/>
        </p:nvSpPr>
        <p:spPr>
          <a:xfrm>
            <a:off x="1620000" y="1112400"/>
            <a:ext cx="9000000" cy="743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200"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sz="3200">
                <a:latin typeface="微软雅黑" panose="020B0503020204020204" pitchFamily="34" charset="-122"/>
                <a:ea typeface="微软雅黑" panose="020B0503020204020204" pitchFamily="34" charset="-122"/>
              </a:rPr>
              <a:t>、大小：</a:t>
            </a:r>
          </a:p>
        </p:txBody>
      </p:sp>
      <p:grpSp>
        <p:nvGrpSpPr>
          <p:cNvPr id="56" name="组合 55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7F33B890-E909-4CAE-A708-F9A68C0794E1}"/>
              </a:ext>
            </a:extLst>
          </p:cNvPr>
          <p:cNvGrpSpPr/>
          <p:nvPr/>
        </p:nvGrpSpPr>
        <p:grpSpPr>
          <a:xfrm>
            <a:off x="6535514" y="1968981"/>
            <a:ext cx="2231923" cy="2077505"/>
            <a:chOff x="2526890" y="2107170"/>
            <a:chExt cx="2231923" cy="2077505"/>
          </a:xfrm>
        </p:grpSpPr>
        <p:grpSp>
          <p:nvGrpSpPr>
            <p:cNvPr id="49" name="组合 48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788891C-2EB9-4796-94F5-0F10D49ACAA3}"/>
                </a:ext>
              </a:extLst>
            </p:cNvPr>
            <p:cNvGrpSpPr/>
            <p:nvPr/>
          </p:nvGrpSpPr>
          <p:grpSpPr>
            <a:xfrm>
              <a:off x="2526890" y="2762865"/>
              <a:ext cx="2231923" cy="1337187"/>
              <a:chOff x="2526890" y="2762865"/>
              <a:chExt cx="2231923" cy="1337187"/>
            </a:xfrm>
          </p:grpSpPr>
          <p:grpSp>
            <p:nvGrpSpPr>
              <p:cNvPr id="37" name="组合 36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E1F90F30-0266-4401-B1CE-CA8BC891DEDB}"/>
                  </a:ext>
                </a:extLst>
              </p:cNvPr>
              <p:cNvGrpSpPr/>
              <p:nvPr/>
            </p:nvGrpSpPr>
            <p:grpSpPr>
              <a:xfrm>
                <a:off x="2526890" y="2762865"/>
                <a:ext cx="2231923" cy="632205"/>
                <a:chOff x="2526890" y="2762865"/>
                <a:chExt cx="2231923" cy="632205"/>
              </a:xfrm>
            </p:grpSpPr>
            <p:sp>
              <p:nvSpPr>
                <p:cNvPr id="5" name="矩形 4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C5B78B5A-6703-4988-86B2-BF4E7E6F6A6C}"/>
                    </a:ext>
                  </a:extLst>
                </p:cNvPr>
                <p:cNvSpPr/>
                <p:nvPr/>
              </p:nvSpPr>
              <p:spPr>
                <a:xfrm>
                  <a:off x="3234813" y="2762865"/>
                  <a:ext cx="781742" cy="491612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cxnSp>
              <p:nvCxnSpPr>
                <p:cNvPr id="10" name="直接连接符 9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11029863-68FA-40B5-8B32-2DEC99FBF20A}"/>
                    </a:ext>
                  </a:extLst>
                </p:cNvPr>
                <p:cNvCxnSpPr/>
                <p:nvPr/>
              </p:nvCxnSpPr>
              <p:spPr>
                <a:xfrm>
                  <a:off x="2526890" y="3254477"/>
                  <a:ext cx="2231923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直接连接符 15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B5424A8B-5B6E-4B2B-8CCC-037018F64AE2}"/>
                    </a:ext>
                  </a:extLst>
                </p:cNvPr>
                <p:cNvCxnSpPr/>
                <p:nvPr/>
              </p:nvCxnSpPr>
              <p:spPr>
                <a:xfrm flipH="1">
                  <a:off x="2664543" y="3261852"/>
                  <a:ext cx="127819" cy="12781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直接连接符 23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5BB992D1-EDF3-43A6-AD1F-979D04B90641}"/>
                    </a:ext>
                  </a:extLst>
                </p:cNvPr>
                <p:cNvCxnSpPr/>
                <p:nvPr/>
              </p:nvCxnSpPr>
              <p:spPr>
                <a:xfrm flipH="1">
                  <a:off x="2856271" y="3261851"/>
                  <a:ext cx="127819" cy="12781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直接连接符 24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1D27B099-ABD8-4142-90F1-3D6D66BF45AF}"/>
                    </a:ext>
                  </a:extLst>
                </p:cNvPr>
                <p:cNvCxnSpPr/>
                <p:nvPr/>
              </p:nvCxnSpPr>
              <p:spPr>
                <a:xfrm flipH="1">
                  <a:off x="3047999" y="3254477"/>
                  <a:ext cx="127819" cy="12781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直接连接符 25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EA3C4FF1-774A-48E0-82D3-34656E16D7C5}"/>
                    </a:ext>
                  </a:extLst>
                </p:cNvPr>
                <p:cNvCxnSpPr/>
                <p:nvPr/>
              </p:nvCxnSpPr>
              <p:spPr>
                <a:xfrm flipH="1">
                  <a:off x="3215149" y="3261851"/>
                  <a:ext cx="127819" cy="12781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直接连接符 27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5A3B6B6A-0542-4337-B891-8B41D9E02649}"/>
                    </a:ext>
                  </a:extLst>
                </p:cNvPr>
                <p:cNvCxnSpPr/>
                <p:nvPr/>
              </p:nvCxnSpPr>
              <p:spPr>
                <a:xfrm flipH="1">
                  <a:off x="3424045" y="3257420"/>
                  <a:ext cx="127819" cy="12781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直接连接符 28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A68A919E-9C16-497F-8D8D-F6ECFA66287A}"/>
                    </a:ext>
                  </a:extLst>
                </p:cNvPr>
                <p:cNvCxnSpPr/>
                <p:nvPr/>
              </p:nvCxnSpPr>
              <p:spPr>
                <a:xfrm flipH="1">
                  <a:off x="3608439" y="3265981"/>
                  <a:ext cx="127819" cy="12781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直接连接符 29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497D86E-FB18-407E-9175-21EF4D754C3F}"/>
                    </a:ext>
                  </a:extLst>
                </p:cNvPr>
                <p:cNvCxnSpPr/>
                <p:nvPr/>
              </p:nvCxnSpPr>
              <p:spPr>
                <a:xfrm flipH="1">
                  <a:off x="3824056" y="3267251"/>
                  <a:ext cx="127819" cy="12781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直接连接符 33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3809C3CB-CACD-4F15-A728-8B1DA29A5E13}"/>
                    </a:ext>
                  </a:extLst>
                </p:cNvPr>
                <p:cNvCxnSpPr/>
                <p:nvPr/>
              </p:nvCxnSpPr>
              <p:spPr>
                <a:xfrm flipH="1">
                  <a:off x="3991895" y="3265981"/>
                  <a:ext cx="127819" cy="12781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直接连接符 34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75652E09-DFC8-4872-B1B9-161320061991}"/>
                    </a:ext>
                  </a:extLst>
                </p:cNvPr>
                <p:cNvCxnSpPr/>
                <p:nvPr/>
              </p:nvCxnSpPr>
              <p:spPr>
                <a:xfrm flipH="1">
                  <a:off x="4170007" y="3261850"/>
                  <a:ext cx="127819" cy="12781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直接连接符 35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2FD25CC-8B73-4F23-B862-69344058F062}"/>
                    </a:ext>
                  </a:extLst>
                </p:cNvPr>
                <p:cNvCxnSpPr/>
                <p:nvPr/>
              </p:nvCxnSpPr>
              <p:spPr>
                <a:xfrm flipH="1">
                  <a:off x="4375495" y="3252580"/>
                  <a:ext cx="127819" cy="12781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8" name="组合 47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1358E800-885E-4D32-A94A-6AFD1EFACDF9}"/>
                  </a:ext>
                </a:extLst>
              </p:cNvPr>
              <p:cNvGrpSpPr/>
              <p:nvPr/>
            </p:nvGrpSpPr>
            <p:grpSpPr>
              <a:xfrm>
                <a:off x="3625684" y="3252580"/>
                <a:ext cx="118316" cy="847472"/>
                <a:chOff x="3625684" y="3252580"/>
                <a:chExt cx="118316" cy="847472"/>
              </a:xfrm>
            </p:grpSpPr>
            <p:cxnSp>
              <p:nvCxnSpPr>
                <p:cNvPr id="41" name="直接箭头连接符 40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12B4B780-BF30-4BC6-9D0C-FBB5BD66547F}"/>
                    </a:ext>
                  </a:extLst>
                </p:cNvPr>
                <p:cNvCxnSpPr>
                  <a:stCxn id="5" idx="2"/>
                </p:cNvCxnSpPr>
                <p:nvPr/>
              </p:nvCxnSpPr>
              <p:spPr>
                <a:xfrm>
                  <a:off x="3625684" y="3254477"/>
                  <a:ext cx="17167" cy="845575"/>
                </a:xfrm>
                <a:prstGeom prst="straightConnector1">
                  <a:avLst/>
                </a:prstGeom>
                <a:ln w="38100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47" name="组合 46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1D77AB0F-14F2-4EAE-96D1-19CF5CBB31B6}"/>
                    </a:ext>
                  </a:extLst>
                </p:cNvPr>
                <p:cNvGrpSpPr/>
                <p:nvPr/>
              </p:nvGrpSpPr>
              <p:grpSpPr>
                <a:xfrm>
                  <a:off x="3636000" y="3252580"/>
                  <a:ext cx="108000" cy="111095"/>
                  <a:chOff x="3636000" y="3252580"/>
                  <a:chExt cx="108000" cy="111095"/>
                </a:xfrm>
              </p:grpSpPr>
              <p:cxnSp>
                <p:nvCxnSpPr>
                  <p:cNvPr id="43" name="直接连接符 42">
                    <a:extLst>
                      <a:ext uri="{FF2B5EF4-FFF2-40B4-BE49-F238E27FC236}">
  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B20ACFF2-8D18-490D-A455-73483B6BF7AE}"/>
                      </a:ext>
                    </a:extLst>
                  </p:cNvPr>
                  <p:cNvCxnSpPr/>
                  <p:nvPr/>
                </p:nvCxnSpPr>
                <p:spPr>
                  <a:xfrm>
                    <a:off x="3636000" y="3363675"/>
                    <a:ext cx="108000" cy="0"/>
                  </a:xfrm>
                  <a:prstGeom prst="line">
                    <a:avLst/>
                  </a:prstGeom>
                  <a:ln w="38100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4" name="直接连接符 43">
                    <a:extLst>
                      <a:ext uri="{FF2B5EF4-FFF2-40B4-BE49-F238E27FC236}">
  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EBDB4F0D-D6DD-475E-8F2A-B8D4F1512E0A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3734803" y="3252580"/>
                    <a:ext cx="1" cy="108000"/>
                  </a:xfrm>
                  <a:prstGeom prst="line">
                    <a:avLst/>
                  </a:prstGeom>
                  <a:ln w="38100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sp>
          <p:nvSpPr>
            <p:cNvPr id="50" name="文本框 49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EF6F3FD4-C13F-41AF-B437-8ED099E9DB92}"/>
                </a:ext>
              </a:extLst>
            </p:cNvPr>
            <p:cNvSpPr txBox="1"/>
            <p:nvPr/>
          </p:nvSpPr>
          <p:spPr>
            <a:xfrm>
              <a:off x="3849470" y="3723010"/>
              <a:ext cx="63667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>
                  <a:latin typeface="微软雅黑" panose="020B0503020204020204" pitchFamily="34" charset="-122"/>
                  <a:ea typeface="微软雅黑" panose="020B0503020204020204" pitchFamily="34" charset="-122"/>
                </a:rPr>
                <a:t>F</a:t>
              </a:r>
              <a:r>
                <a:rPr lang="zh-CN" altLang="en-US">
                  <a:latin typeface="微软雅黑" panose="020B0503020204020204" pitchFamily="34" charset="-122"/>
                  <a:ea typeface="微软雅黑" panose="020B0503020204020204" pitchFamily="34" charset="-122"/>
                </a:rPr>
                <a:t>压</a:t>
              </a:r>
            </a:p>
          </p:txBody>
        </p:sp>
        <p:cxnSp>
          <p:nvCxnSpPr>
            <p:cNvPr id="54" name="直接箭头连接符 53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C6195CB0-ACD2-43F0-8ED5-27CF932805BC}"/>
                </a:ext>
              </a:extLst>
            </p:cNvPr>
            <p:cNvCxnSpPr/>
            <p:nvPr/>
          </p:nvCxnSpPr>
          <p:spPr>
            <a:xfrm flipH="1" flipV="1">
              <a:off x="3635517" y="2162671"/>
              <a:ext cx="0" cy="84600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文本框 54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3530B144-19DC-4D73-974F-F74B28E4016A}"/>
                </a:ext>
              </a:extLst>
            </p:cNvPr>
            <p:cNvSpPr txBox="1"/>
            <p:nvPr/>
          </p:nvSpPr>
          <p:spPr>
            <a:xfrm>
              <a:off x="3694979" y="2107170"/>
              <a:ext cx="63667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>
                  <a:latin typeface="微软雅黑" panose="020B0503020204020204" pitchFamily="34" charset="-122"/>
                  <a:ea typeface="微软雅黑" panose="020B0503020204020204" pitchFamily="34" charset="-122"/>
                </a:rPr>
                <a:t>F</a:t>
              </a:r>
              <a:r>
                <a:rPr lang="zh-CN" altLang="en-US">
                  <a:latin typeface="微软雅黑" panose="020B0503020204020204" pitchFamily="34" charset="-122"/>
                  <a:ea typeface="微软雅黑" panose="020B0503020204020204" pitchFamily="34" charset="-122"/>
                </a:rPr>
                <a:t>支</a:t>
              </a:r>
            </a:p>
          </p:txBody>
        </p:sp>
      </p:grpSp>
      <p:grpSp>
        <p:nvGrpSpPr>
          <p:cNvPr id="57" name="组合 56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2A9AA74A-B27F-4B8A-AD0A-E3F908AF13DC}"/>
              </a:ext>
            </a:extLst>
          </p:cNvPr>
          <p:cNvGrpSpPr/>
          <p:nvPr/>
        </p:nvGrpSpPr>
        <p:grpSpPr>
          <a:xfrm>
            <a:off x="8899266" y="1967923"/>
            <a:ext cx="2231923" cy="1912479"/>
            <a:chOff x="2526890" y="2107170"/>
            <a:chExt cx="2231923" cy="1912479"/>
          </a:xfrm>
        </p:grpSpPr>
        <p:grpSp>
          <p:nvGrpSpPr>
            <p:cNvPr id="58" name="组合 57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EBBE3405-CE13-47A1-B9D0-E534F2D129FF}"/>
                </a:ext>
              </a:extLst>
            </p:cNvPr>
            <p:cNvGrpSpPr/>
            <p:nvPr/>
          </p:nvGrpSpPr>
          <p:grpSpPr>
            <a:xfrm>
              <a:off x="2526890" y="2762865"/>
              <a:ext cx="2231923" cy="1091381"/>
              <a:chOff x="2526890" y="2762865"/>
              <a:chExt cx="2231923" cy="1091381"/>
            </a:xfrm>
          </p:grpSpPr>
          <p:grpSp>
            <p:nvGrpSpPr>
              <p:cNvPr id="62" name="组合 61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34C31D2C-A145-4F37-BB91-54E20A0C6B17}"/>
                  </a:ext>
                </a:extLst>
              </p:cNvPr>
              <p:cNvGrpSpPr/>
              <p:nvPr/>
            </p:nvGrpSpPr>
            <p:grpSpPr>
              <a:xfrm>
                <a:off x="2526890" y="2762865"/>
                <a:ext cx="2231923" cy="632205"/>
                <a:chOff x="2526890" y="2762865"/>
                <a:chExt cx="2231923" cy="632205"/>
              </a:xfrm>
            </p:grpSpPr>
            <p:sp>
              <p:nvSpPr>
                <p:cNvPr id="68" name="矩形 67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6B11A491-93BB-4824-84DC-A6C4868FABA3}"/>
                    </a:ext>
                  </a:extLst>
                </p:cNvPr>
                <p:cNvSpPr/>
                <p:nvPr/>
              </p:nvSpPr>
              <p:spPr>
                <a:xfrm>
                  <a:off x="3234813" y="2762865"/>
                  <a:ext cx="781742" cy="491612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cxnSp>
              <p:nvCxnSpPr>
                <p:cNvPr id="69" name="直接连接符 68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D8B7011F-3E46-442F-ADE8-F3BCC53AAE13}"/>
                    </a:ext>
                  </a:extLst>
                </p:cNvPr>
                <p:cNvCxnSpPr/>
                <p:nvPr/>
              </p:nvCxnSpPr>
              <p:spPr>
                <a:xfrm>
                  <a:off x="2526890" y="3254477"/>
                  <a:ext cx="2231923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直接连接符 69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EC58957E-D1AA-4608-A839-133B2D596AE5}"/>
                    </a:ext>
                  </a:extLst>
                </p:cNvPr>
                <p:cNvCxnSpPr/>
                <p:nvPr/>
              </p:nvCxnSpPr>
              <p:spPr>
                <a:xfrm flipH="1">
                  <a:off x="2664543" y="3261852"/>
                  <a:ext cx="127819" cy="12781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直接连接符 70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5E28BBB7-6930-4FCA-A9E4-1ECF68CE5650}"/>
                    </a:ext>
                  </a:extLst>
                </p:cNvPr>
                <p:cNvCxnSpPr/>
                <p:nvPr/>
              </p:nvCxnSpPr>
              <p:spPr>
                <a:xfrm flipH="1">
                  <a:off x="2856271" y="3261851"/>
                  <a:ext cx="127819" cy="12781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直接连接符 71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E5EEE67A-9C22-4097-9A08-A3CD681BE805}"/>
                    </a:ext>
                  </a:extLst>
                </p:cNvPr>
                <p:cNvCxnSpPr/>
                <p:nvPr/>
              </p:nvCxnSpPr>
              <p:spPr>
                <a:xfrm flipH="1">
                  <a:off x="3047999" y="3254477"/>
                  <a:ext cx="127819" cy="12781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" name="直接连接符 72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191B090B-6757-43BA-92B8-E34E04701F1D}"/>
                    </a:ext>
                  </a:extLst>
                </p:cNvPr>
                <p:cNvCxnSpPr/>
                <p:nvPr/>
              </p:nvCxnSpPr>
              <p:spPr>
                <a:xfrm flipH="1">
                  <a:off x="3215149" y="3261851"/>
                  <a:ext cx="127819" cy="12781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" name="直接连接符 73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7B6C7891-57C0-450A-BAF9-35A5528AF6CD}"/>
                    </a:ext>
                  </a:extLst>
                </p:cNvPr>
                <p:cNvCxnSpPr/>
                <p:nvPr/>
              </p:nvCxnSpPr>
              <p:spPr>
                <a:xfrm flipH="1">
                  <a:off x="3424045" y="3257420"/>
                  <a:ext cx="127819" cy="12781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直接连接符 74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DC32ECAC-7A5C-485B-9751-24E6A629478E}"/>
                    </a:ext>
                  </a:extLst>
                </p:cNvPr>
                <p:cNvCxnSpPr/>
                <p:nvPr/>
              </p:nvCxnSpPr>
              <p:spPr>
                <a:xfrm flipH="1">
                  <a:off x="3608439" y="3265981"/>
                  <a:ext cx="127819" cy="12781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直接连接符 75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A7C784C6-15E5-4360-BD46-E7A54DB80A3E}"/>
                    </a:ext>
                  </a:extLst>
                </p:cNvPr>
                <p:cNvCxnSpPr/>
                <p:nvPr/>
              </p:nvCxnSpPr>
              <p:spPr>
                <a:xfrm flipH="1">
                  <a:off x="3824056" y="3267251"/>
                  <a:ext cx="127819" cy="12781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直接连接符 76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93A76E29-C1C6-4D2F-936F-8B6F7306A8D2}"/>
                    </a:ext>
                  </a:extLst>
                </p:cNvPr>
                <p:cNvCxnSpPr/>
                <p:nvPr/>
              </p:nvCxnSpPr>
              <p:spPr>
                <a:xfrm flipH="1">
                  <a:off x="3991895" y="3265981"/>
                  <a:ext cx="127819" cy="12781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8" name="直接连接符 77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A188AD48-395A-4598-99EF-7745E8CD7C7D}"/>
                    </a:ext>
                  </a:extLst>
                </p:cNvPr>
                <p:cNvCxnSpPr/>
                <p:nvPr/>
              </p:nvCxnSpPr>
              <p:spPr>
                <a:xfrm flipH="1">
                  <a:off x="4170007" y="3261850"/>
                  <a:ext cx="127819" cy="12781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直接连接符 78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DB4C5B3B-BBFC-49A2-8DA5-3DD4F7F62175}"/>
                    </a:ext>
                  </a:extLst>
                </p:cNvPr>
                <p:cNvCxnSpPr/>
                <p:nvPr/>
              </p:nvCxnSpPr>
              <p:spPr>
                <a:xfrm flipH="1">
                  <a:off x="4375495" y="3252580"/>
                  <a:ext cx="127819" cy="12781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64" name="直接箭头连接符 63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F6722AE6-0839-4D1E-B448-64770B2F958A}"/>
                  </a:ext>
                </a:extLst>
              </p:cNvPr>
              <p:cNvCxnSpPr/>
              <p:nvPr/>
            </p:nvCxnSpPr>
            <p:spPr>
              <a:xfrm>
                <a:off x="3635179" y="3008671"/>
                <a:ext cx="17167" cy="845575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9" name="文本框 58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B6402242-60C5-4100-B938-F23F570F36D4}"/>
                </a:ext>
              </a:extLst>
            </p:cNvPr>
            <p:cNvSpPr txBox="1"/>
            <p:nvPr/>
          </p:nvSpPr>
          <p:spPr>
            <a:xfrm>
              <a:off x="3793368" y="3557984"/>
              <a:ext cx="63667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>
                  <a:latin typeface="微软雅黑" panose="020B0503020204020204" pitchFamily="34" charset="-122"/>
                  <a:ea typeface="微软雅黑" panose="020B0503020204020204" pitchFamily="34" charset="-122"/>
                </a:rPr>
                <a:t>G</a:t>
              </a:r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cxnSp>
          <p:nvCxnSpPr>
            <p:cNvPr id="60" name="直接箭头连接符 59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C7B43DAA-3A13-41E4-87CC-04212E5CBED8}"/>
                </a:ext>
              </a:extLst>
            </p:cNvPr>
            <p:cNvCxnSpPr/>
            <p:nvPr/>
          </p:nvCxnSpPr>
          <p:spPr>
            <a:xfrm flipH="1" flipV="1">
              <a:off x="3635517" y="2162671"/>
              <a:ext cx="0" cy="84600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文本框 60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DB2276B3-2EC2-4EDF-B9BB-EE37E71CA7E2}"/>
                </a:ext>
              </a:extLst>
            </p:cNvPr>
            <p:cNvSpPr txBox="1"/>
            <p:nvPr/>
          </p:nvSpPr>
          <p:spPr>
            <a:xfrm>
              <a:off x="3694979" y="2107170"/>
              <a:ext cx="63667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>
                  <a:latin typeface="微软雅黑" panose="020B0503020204020204" pitchFamily="34" charset="-122"/>
                  <a:ea typeface="微软雅黑" panose="020B0503020204020204" pitchFamily="34" charset="-122"/>
                </a:rPr>
                <a:t>F</a:t>
              </a:r>
              <a:r>
                <a:rPr lang="zh-CN" altLang="en-US">
                  <a:latin typeface="微软雅黑" panose="020B0503020204020204" pitchFamily="34" charset="-122"/>
                  <a:ea typeface="微软雅黑" panose="020B0503020204020204" pitchFamily="34" charset="-122"/>
                </a:rPr>
                <a:t>支</a:t>
              </a:r>
            </a:p>
          </p:txBody>
        </p:sp>
      </p:grpSp>
      <p:grpSp>
        <p:nvGrpSpPr>
          <p:cNvPr id="80" name="组合 79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0A35D894-6B70-42F8-B07F-A324A58AB3A4}"/>
              </a:ext>
            </a:extLst>
          </p:cNvPr>
          <p:cNvGrpSpPr/>
          <p:nvPr/>
        </p:nvGrpSpPr>
        <p:grpSpPr>
          <a:xfrm rot="2478911">
            <a:off x="6604176" y="4708252"/>
            <a:ext cx="2231923" cy="1421810"/>
            <a:chOff x="2526890" y="2762865"/>
            <a:chExt cx="2231923" cy="1421810"/>
          </a:xfrm>
        </p:grpSpPr>
        <p:grpSp>
          <p:nvGrpSpPr>
            <p:cNvPr id="81" name="组合 80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C264F5D-DFF7-4431-977F-739AC36EE902}"/>
                </a:ext>
              </a:extLst>
            </p:cNvPr>
            <p:cNvGrpSpPr/>
            <p:nvPr/>
          </p:nvGrpSpPr>
          <p:grpSpPr>
            <a:xfrm>
              <a:off x="2526890" y="2762865"/>
              <a:ext cx="2231923" cy="1211612"/>
              <a:chOff x="2526890" y="2762865"/>
              <a:chExt cx="2231923" cy="1211612"/>
            </a:xfrm>
          </p:grpSpPr>
          <p:grpSp>
            <p:nvGrpSpPr>
              <p:cNvPr id="83" name="组合 82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3E586C7F-2A0F-465A-B2E9-593EB8731975}"/>
                  </a:ext>
                </a:extLst>
              </p:cNvPr>
              <p:cNvGrpSpPr/>
              <p:nvPr/>
            </p:nvGrpSpPr>
            <p:grpSpPr>
              <a:xfrm>
                <a:off x="2526890" y="2762865"/>
                <a:ext cx="2231923" cy="632205"/>
                <a:chOff x="2526890" y="2762865"/>
                <a:chExt cx="2231923" cy="632205"/>
              </a:xfrm>
            </p:grpSpPr>
            <p:sp>
              <p:nvSpPr>
                <p:cNvPr id="89" name="矩形 88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54A2D00B-3B19-437C-ABD0-AEABFFAFB3E6}"/>
                    </a:ext>
                  </a:extLst>
                </p:cNvPr>
                <p:cNvSpPr/>
                <p:nvPr/>
              </p:nvSpPr>
              <p:spPr>
                <a:xfrm>
                  <a:off x="3234813" y="2762865"/>
                  <a:ext cx="781742" cy="491612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cxnSp>
              <p:nvCxnSpPr>
                <p:cNvPr id="90" name="直接连接符 89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F0A315C8-3341-46ED-8410-AF4914E6FB0B}"/>
                    </a:ext>
                  </a:extLst>
                </p:cNvPr>
                <p:cNvCxnSpPr/>
                <p:nvPr/>
              </p:nvCxnSpPr>
              <p:spPr>
                <a:xfrm>
                  <a:off x="2526890" y="3254477"/>
                  <a:ext cx="2231923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直接连接符 90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95987020-C1B8-4F38-A602-C2B4CC489737}"/>
                    </a:ext>
                  </a:extLst>
                </p:cNvPr>
                <p:cNvCxnSpPr/>
                <p:nvPr/>
              </p:nvCxnSpPr>
              <p:spPr>
                <a:xfrm flipH="1">
                  <a:off x="2664543" y="3261852"/>
                  <a:ext cx="127819" cy="12781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2" name="直接连接符 91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0921FED0-EA3E-40FC-8FB7-8B3CC2A75262}"/>
                    </a:ext>
                  </a:extLst>
                </p:cNvPr>
                <p:cNvCxnSpPr/>
                <p:nvPr/>
              </p:nvCxnSpPr>
              <p:spPr>
                <a:xfrm flipH="1">
                  <a:off x="2856271" y="3261851"/>
                  <a:ext cx="127819" cy="12781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直接连接符 92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DCEB16F8-6625-4B01-949D-7D1F419A68FC}"/>
                    </a:ext>
                  </a:extLst>
                </p:cNvPr>
                <p:cNvCxnSpPr/>
                <p:nvPr/>
              </p:nvCxnSpPr>
              <p:spPr>
                <a:xfrm flipH="1">
                  <a:off x="3047999" y="3254477"/>
                  <a:ext cx="127819" cy="12781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4" name="直接连接符 93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492DA28B-30ED-4934-9E09-D5F1EA6598A8}"/>
                    </a:ext>
                  </a:extLst>
                </p:cNvPr>
                <p:cNvCxnSpPr/>
                <p:nvPr/>
              </p:nvCxnSpPr>
              <p:spPr>
                <a:xfrm flipH="1">
                  <a:off x="3215149" y="3261851"/>
                  <a:ext cx="127819" cy="12781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5" name="直接连接符 94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3423811A-6290-4567-A689-75E39BBB4D61}"/>
                    </a:ext>
                  </a:extLst>
                </p:cNvPr>
                <p:cNvCxnSpPr/>
                <p:nvPr/>
              </p:nvCxnSpPr>
              <p:spPr>
                <a:xfrm flipH="1">
                  <a:off x="3424045" y="3257420"/>
                  <a:ext cx="127819" cy="12781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" name="直接连接符 95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4AEA6883-009D-4CF1-AC22-3473F34A16B6}"/>
                    </a:ext>
                  </a:extLst>
                </p:cNvPr>
                <p:cNvCxnSpPr/>
                <p:nvPr/>
              </p:nvCxnSpPr>
              <p:spPr>
                <a:xfrm flipH="1">
                  <a:off x="3608439" y="3265981"/>
                  <a:ext cx="127819" cy="12781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直接连接符 96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DAFCC34E-9D81-406D-84CE-1DB1B7789AAB}"/>
                    </a:ext>
                  </a:extLst>
                </p:cNvPr>
                <p:cNvCxnSpPr/>
                <p:nvPr/>
              </p:nvCxnSpPr>
              <p:spPr>
                <a:xfrm flipH="1">
                  <a:off x="3824056" y="3267251"/>
                  <a:ext cx="127819" cy="12781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直接连接符 97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DD8E32B8-E910-43EC-8EB1-F2671E0BE0A8}"/>
                    </a:ext>
                  </a:extLst>
                </p:cNvPr>
                <p:cNvCxnSpPr/>
                <p:nvPr/>
              </p:nvCxnSpPr>
              <p:spPr>
                <a:xfrm flipH="1">
                  <a:off x="3991895" y="3265981"/>
                  <a:ext cx="127819" cy="12781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直接连接符 98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5D6233C9-61B3-4C96-933A-A7F2F136EDE1}"/>
                    </a:ext>
                  </a:extLst>
                </p:cNvPr>
                <p:cNvCxnSpPr/>
                <p:nvPr/>
              </p:nvCxnSpPr>
              <p:spPr>
                <a:xfrm flipH="1">
                  <a:off x="4170007" y="3261850"/>
                  <a:ext cx="127819" cy="12781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直接连接符 99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F535B0C8-22E0-46D2-9D25-27253EBE7F24}"/>
                    </a:ext>
                  </a:extLst>
                </p:cNvPr>
                <p:cNvCxnSpPr/>
                <p:nvPr/>
              </p:nvCxnSpPr>
              <p:spPr>
                <a:xfrm flipH="1">
                  <a:off x="4375495" y="3252580"/>
                  <a:ext cx="127819" cy="12781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4" name="组合 83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34A796B4-A762-49ED-95C4-C9DDDFB722C6}"/>
                  </a:ext>
                </a:extLst>
              </p:cNvPr>
              <p:cNvGrpSpPr/>
              <p:nvPr/>
            </p:nvGrpSpPr>
            <p:grpSpPr>
              <a:xfrm>
                <a:off x="3625683" y="3252580"/>
                <a:ext cx="118317" cy="721897"/>
                <a:chOff x="3625683" y="3252580"/>
                <a:chExt cx="118317" cy="721897"/>
              </a:xfrm>
            </p:grpSpPr>
            <p:cxnSp>
              <p:nvCxnSpPr>
                <p:cNvPr id="85" name="直接箭头连接符 84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26420A4D-F2F6-4748-A2BD-D4C4E6755762}"/>
                    </a:ext>
                  </a:extLst>
                </p:cNvPr>
                <p:cNvCxnSpPr>
                  <a:stCxn id="89" idx="2"/>
                </p:cNvCxnSpPr>
                <p:nvPr/>
              </p:nvCxnSpPr>
              <p:spPr>
                <a:xfrm>
                  <a:off x="3625683" y="3254477"/>
                  <a:ext cx="17167" cy="720000"/>
                </a:xfrm>
                <a:prstGeom prst="straightConnector1">
                  <a:avLst/>
                </a:prstGeom>
                <a:ln w="38100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86" name="组合 85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517F3D79-485A-4531-9178-704BF0430135}"/>
                    </a:ext>
                  </a:extLst>
                </p:cNvPr>
                <p:cNvGrpSpPr/>
                <p:nvPr/>
              </p:nvGrpSpPr>
              <p:grpSpPr>
                <a:xfrm>
                  <a:off x="3636000" y="3252580"/>
                  <a:ext cx="108000" cy="111095"/>
                  <a:chOff x="3636000" y="3252580"/>
                  <a:chExt cx="108000" cy="111095"/>
                </a:xfrm>
              </p:grpSpPr>
              <p:cxnSp>
                <p:nvCxnSpPr>
                  <p:cNvPr id="87" name="直接连接符 86">
                    <a:extLst>
                      <a:ext uri="{FF2B5EF4-FFF2-40B4-BE49-F238E27FC236}">
  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66A6B7D1-01D5-4364-9390-D078407B4AB2}"/>
                      </a:ext>
                    </a:extLst>
                  </p:cNvPr>
                  <p:cNvCxnSpPr/>
                  <p:nvPr/>
                </p:nvCxnSpPr>
                <p:spPr>
                  <a:xfrm>
                    <a:off x="3636000" y="3363675"/>
                    <a:ext cx="108000" cy="0"/>
                  </a:xfrm>
                  <a:prstGeom prst="line">
                    <a:avLst/>
                  </a:prstGeom>
                  <a:ln w="38100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8" name="直接连接符 87">
                    <a:extLst>
                      <a:ext uri="{FF2B5EF4-FFF2-40B4-BE49-F238E27FC236}">
  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C2D81041-D7D6-4594-9862-34381F45B21B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3734803" y="3252580"/>
                    <a:ext cx="1" cy="108000"/>
                  </a:xfrm>
                  <a:prstGeom prst="line">
                    <a:avLst/>
                  </a:prstGeom>
                  <a:ln w="38100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sp>
          <p:nvSpPr>
            <p:cNvPr id="82" name="文本框 81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32FDB817-2DAC-4884-A740-4EBF92605D46}"/>
                </a:ext>
              </a:extLst>
            </p:cNvPr>
            <p:cNvSpPr txBox="1"/>
            <p:nvPr/>
          </p:nvSpPr>
          <p:spPr>
            <a:xfrm rot="19121089">
              <a:off x="3849470" y="3723010"/>
              <a:ext cx="63667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>
                  <a:latin typeface="微软雅黑" panose="020B0503020204020204" pitchFamily="34" charset="-122"/>
                  <a:ea typeface="微软雅黑" panose="020B0503020204020204" pitchFamily="34" charset="-122"/>
                </a:rPr>
                <a:t>F</a:t>
              </a:r>
              <a:r>
                <a:rPr lang="zh-CN" altLang="en-US">
                  <a:latin typeface="微软雅黑" panose="020B0503020204020204" pitchFamily="34" charset="-122"/>
                  <a:ea typeface="微软雅黑" panose="020B0503020204020204" pitchFamily="34" charset="-122"/>
                </a:rPr>
                <a:t>压</a:t>
              </a:r>
            </a:p>
          </p:txBody>
        </p:sp>
      </p:grpSp>
      <p:grpSp>
        <p:nvGrpSpPr>
          <p:cNvPr id="101" name="组合 100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926ADCF5-B4A4-4D0B-9B86-50CC19A12724}"/>
              </a:ext>
            </a:extLst>
          </p:cNvPr>
          <p:cNvGrpSpPr/>
          <p:nvPr/>
        </p:nvGrpSpPr>
        <p:grpSpPr>
          <a:xfrm rot="2628179">
            <a:off x="8533204" y="4806007"/>
            <a:ext cx="2342694" cy="974096"/>
            <a:chOff x="2526890" y="2762865"/>
            <a:chExt cx="2342694" cy="974096"/>
          </a:xfrm>
        </p:grpSpPr>
        <p:grpSp>
          <p:nvGrpSpPr>
            <p:cNvPr id="102" name="组合 101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663218F6-8BB2-4777-8163-F57B35C806DB}"/>
                </a:ext>
              </a:extLst>
            </p:cNvPr>
            <p:cNvGrpSpPr/>
            <p:nvPr/>
          </p:nvGrpSpPr>
          <p:grpSpPr>
            <a:xfrm>
              <a:off x="2526890" y="2762865"/>
              <a:ext cx="2231923" cy="974096"/>
              <a:chOff x="2526890" y="2762865"/>
              <a:chExt cx="2231923" cy="974096"/>
            </a:xfrm>
          </p:grpSpPr>
          <p:grpSp>
            <p:nvGrpSpPr>
              <p:cNvPr id="104" name="组合 103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33EECB8E-CF7C-4E8C-A290-388C6AE5B88C}"/>
                  </a:ext>
                </a:extLst>
              </p:cNvPr>
              <p:cNvGrpSpPr/>
              <p:nvPr/>
            </p:nvGrpSpPr>
            <p:grpSpPr>
              <a:xfrm>
                <a:off x="2526890" y="2762865"/>
                <a:ext cx="2231923" cy="632205"/>
                <a:chOff x="2526890" y="2762865"/>
                <a:chExt cx="2231923" cy="632205"/>
              </a:xfrm>
            </p:grpSpPr>
            <p:sp>
              <p:nvSpPr>
                <p:cNvPr id="106" name="矩形 105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0EF0EC6D-35B8-46EE-BBBD-F50CDB3A7E1A}"/>
                    </a:ext>
                  </a:extLst>
                </p:cNvPr>
                <p:cNvSpPr/>
                <p:nvPr/>
              </p:nvSpPr>
              <p:spPr>
                <a:xfrm>
                  <a:off x="3234813" y="2762865"/>
                  <a:ext cx="781742" cy="491612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cxnSp>
              <p:nvCxnSpPr>
                <p:cNvPr id="107" name="直接连接符 106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36E94C10-4CF5-4BB7-8E64-C5891AA35FF9}"/>
                    </a:ext>
                  </a:extLst>
                </p:cNvPr>
                <p:cNvCxnSpPr/>
                <p:nvPr/>
              </p:nvCxnSpPr>
              <p:spPr>
                <a:xfrm>
                  <a:off x="2526890" y="3254477"/>
                  <a:ext cx="2231923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08" name="直接连接符 107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342F6A6-77DD-4277-B8AE-7974D576E461}"/>
                    </a:ext>
                  </a:extLst>
                </p:cNvPr>
                <p:cNvCxnSpPr/>
                <p:nvPr/>
              </p:nvCxnSpPr>
              <p:spPr>
                <a:xfrm flipH="1">
                  <a:off x="2664543" y="3261852"/>
                  <a:ext cx="127819" cy="12781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9" name="直接连接符 108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77B2C465-0788-4E05-8B18-4F9AE404B59D}"/>
                    </a:ext>
                  </a:extLst>
                </p:cNvPr>
                <p:cNvCxnSpPr/>
                <p:nvPr/>
              </p:nvCxnSpPr>
              <p:spPr>
                <a:xfrm flipH="1">
                  <a:off x="2856271" y="3261851"/>
                  <a:ext cx="127819" cy="12781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0" name="直接连接符 109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787162E7-595C-4D19-93F5-EAF7D8554C38}"/>
                    </a:ext>
                  </a:extLst>
                </p:cNvPr>
                <p:cNvCxnSpPr/>
                <p:nvPr/>
              </p:nvCxnSpPr>
              <p:spPr>
                <a:xfrm flipH="1">
                  <a:off x="3047999" y="3254477"/>
                  <a:ext cx="127819" cy="12781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直接连接符 110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CBDB3BB8-2AE2-49CB-87B6-6BE01175ABC8}"/>
                    </a:ext>
                  </a:extLst>
                </p:cNvPr>
                <p:cNvCxnSpPr/>
                <p:nvPr/>
              </p:nvCxnSpPr>
              <p:spPr>
                <a:xfrm flipH="1">
                  <a:off x="3215149" y="3261851"/>
                  <a:ext cx="127819" cy="12781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" name="直接连接符 111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F69A6B00-5591-450D-B9AA-F4E84E7F1759}"/>
                    </a:ext>
                  </a:extLst>
                </p:cNvPr>
                <p:cNvCxnSpPr/>
                <p:nvPr/>
              </p:nvCxnSpPr>
              <p:spPr>
                <a:xfrm flipH="1">
                  <a:off x="3424045" y="3257420"/>
                  <a:ext cx="127819" cy="12781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3" name="直接连接符 112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3BF79A93-483B-434E-BBF5-894747DA9B78}"/>
                    </a:ext>
                  </a:extLst>
                </p:cNvPr>
                <p:cNvCxnSpPr/>
                <p:nvPr/>
              </p:nvCxnSpPr>
              <p:spPr>
                <a:xfrm flipH="1">
                  <a:off x="3608439" y="3265981"/>
                  <a:ext cx="127819" cy="12781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" name="直接连接符 113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94445C04-1236-43AB-ACF0-2242D6FCD3C7}"/>
                    </a:ext>
                  </a:extLst>
                </p:cNvPr>
                <p:cNvCxnSpPr/>
                <p:nvPr/>
              </p:nvCxnSpPr>
              <p:spPr>
                <a:xfrm flipH="1">
                  <a:off x="3824056" y="3267251"/>
                  <a:ext cx="127819" cy="12781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直接连接符 114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56D1FDF0-0240-4BAF-82BD-B2B289E09E41}"/>
                    </a:ext>
                  </a:extLst>
                </p:cNvPr>
                <p:cNvCxnSpPr/>
                <p:nvPr/>
              </p:nvCxnSpPr>
              <p:spPr>
                <a:xfrm flipH="1">
                  <a:off x="3991895" y="3265981"/>
                  <a:ext cx="127819" cy="12781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" name="直接连接符 115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FA3CE3A7-6B00-4E06-ADA7-35948BBDC4E2}"/>
                    </a:ext>
                  </a:extLst>
                </p:cNvPr>
                <p:cNvCxnSpPr/>
                <p:nvPr/>
              </p:nvCxnSpPr>
              <p:spPr>
                <a:xfrm flipH="1">
                  <a:off x="4170007" y="3261850"/>
                  <a:ext cx="127819" cy="12781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直接连接符 116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65041FB7-3907-4C62-AE4A-C6789B4BCAB1}"/>
                    </a:ext>
                  </a:extLst>
                </p:cNvPr>
                <p:cNvCxnSpPr/>
                <p:nvPr/>
              </p:nvCxnSpPr>
              <p:spPr>
                <a:xfrm flipH="1">
                  <a:off x="4375495" y="3252580"/>
                  <a:ext cx="127819" cy="12781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05" name="直接箭头连接符 104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C18B33B0-CD20-490D-9CEC-91216F8C0653}"/>
                  </a:ext>
                </a:extLst>
              </p:cNvPr>
              <p:cNvCxnSpPr/>
              <p:nvPr/>
            </p:nvCxnSpPr>
            <p:spPr>
              <a:xfrm rot="18971819" flipH="1">
                <a:off x="3927970" y="2890961"/>
                <a:ext cx="0" cy="846000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3" name="文本框 102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13B9EE33-BDC7-4AA5-A835-BE61576AC58E}"/>
                </a:ext>
              </a:extLst>
            </p:cNvPr>
            <p:cNvSpPr txBox="1"/>
            <p:nvPr/>
          </p:nvSpPr>
          <p:spPr>
            <a:xfrm rot="18971819">
              <a:off x="4232906" y="3250459"/>
              <a:ext cx="63667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>
                  <a:latin typeface="微软雅黑" panose="020B0503020204020204" pitchFamily="34" charset="-122"/>
                  <a:ea typeface="微软雅黑" panose="020B0503020204020204" pitchFamily="34" charset="-122"/>
                </a:rPr>
                <a:t>G</a:t>
              </a:r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18" name="文本框 117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0C8CE691-FC65-46B5-93FF-AB4304D7EBB8}"/>
              </a:ext>
            </a:extLst>
          </p:cNvPr>
          <p:cNvSpPr txBox="1"/>
          <p:nvPr/>
        </p:nvSpPr>
        <p:spPr>
          <a:xfrm>
            <a:off x="1620000" y="2071516"/>
            <a:ext cx="4320000" cy="1955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r>
              <a:rPr lang="zh-CN" altLang="en-US" sz="28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水平面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上静止的物体对水平面的压力</a:t>
            </a:r>
            <a:r>
              <a:rPr lang="zh-CN" altLang="en-US" sz="28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等于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物体的重力</a:t>
            </a:r>
          </a:p>
        </p:txBody>
      </p:sp>
      <p:sp>
        <p:nvSpPr>
          <p:cNvPr id="119" name="文本框 118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C3EEBC7C-F907-420E-B3ED-056CE88B6DDC}"/>
              </a:ext>
            </a:extLst>
          </p:cNvPr>
          <p:cNvSpPr txBox="1"/>
          <p:nvPr/>
        </p:nvSpPr>
        <p:spPr>
          <a:xfrm>
            <a:off x="1620000" y="4377628"/>
            <a:ext cx="4320000" cy="1308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r>
              <a:rPr lang="zh-CN" altLang="en-US" sz="28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斜面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上物体对斜面的压力</a:t>
            </a:r>
            <a:r>
              <a:rPr lang="zh-CN" altLang="en-US" sz="28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小于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物体的重力</a:t>
            </a:r>
          </a:p>
        </p:txBody>
      </p:sp>
    </p:spTree>
    <p:extLst>
      <p:ext uri="{BB962C8B-B14F-4D97-AF65-F5344CB8AC3E}">
        <p14:creationId xmlns:p14="http://schemas.microsoft.com/office/powerpoint/2010/main" val="237902082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18" grpId="0"/>
      <p:bldP spid="1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AA25377-C399-4B87-B6F6-0D02302DE820}"/>
              </a:ext>
            </a:extLst>
          </p:cNvPr>
          <p:cNvGrpSpPr/>
          <p:nvPr/>
        </p:nvGrpSpPr>
        <p:grpSpPr>
          <a:xfrm>
            <a:off x="0" y="0"/>
            <a:ext cx="12192000" cy="6869083"/>
            <a:chOff x="0" y="0"/>
            <a:chExt cx="12192000" cy="6869083"/>
          </a:xfr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35000">
                <a:schemeClr val="accent6">
                  <a:lumMod val="0"/>
                  <a:lumOff val="100000"/>
                </a:schemeClr>
              </a:gs>
              <a:gs pos="100000">
                <a:schemeClr val="accent6">
                  <a:lumMod val="100000"/>
                </a:schemeClr>
              </a:gs>
            </a:gsLst>
            <a:path path="shape">
              <a:fillToRect l="50000" t="50000" r="50000" b="50000"/>
            </a:path>
          </a:gradFill>
        </p:grpSpPr>
        <p:sp>
          <p:nvSpPr>
            <p:cNvPr id="2" name="矩形 1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DF8AC0D-047C-4F3E-AC57-35A7F3760151}"/>
                </a:ext>
              </a:extLst>
            </p:cNvPr>
            <p:cNvSpPr/>
            <p:nvPr/>
          </p:nvSpPr>
          <p:spPr>
            <a:xfrm>
              <a:off x="0" y="72000"/>
              <a:ext cx="12192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矩形 6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AD1BF38-7DA7-4597-8F90-FC0D3521DDA0}"/>
                </a:ext>
              </a:extLst>
            </p:cNvPr>
            <p:cNvSpPr/>
            <p:nvPr/>
          </p:nvSpPr>
          <p:spPr>
            <a:xfrm>
              <a:off x="0" y="6742800"/>
              <a:ext cx="12192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1ECE4058-4641-4FD4-8872-2C2659B92D8E}"/>
                </a:ext>
              </a:extLst>
            </p:cNvPr>
            <p:cNvSpPr/>
            <p:nvPr/>
          </p:nvSpPr>
          <p:spPr>
            <a:xfrm>
              <a:off x="64800" y="180000"/>
              <a:ext cx="12060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FFCE86AD-26E4-46CE-92F4-8A4F120200B1}"/>
                </a:ext>
              </a:extLst>
            </p:cNvPr>
            <p:cNvSpPr/>
            <p:nvPr/>
          </p:nvSpPr>
          <p:spPr>
            <a:xfrm>
              <a:off x="66000" y="6634800"/>
              <a:ext cx="12060000" cy="5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" name="矩形 2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5EC1BC71-29D9-4549-9CEF-168F7E3C3713}"/>
                </a:ext>
              </a:extLst>
            </p:cNvPr>
            <p:cNvSpPr/>
            <p:nvPr/>
          </p:nvSpPr>
          <p:spPr>
            <a:xfrm>
              <a:off x="72000" y="0"/>
              <a:ext cx="54000" cy="686908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矩形 10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CBDD749B-8556-40CE-A392-5F49EDA15F0E}"/>
                </a:ext>
              </a:extLst>
            </p:cNvPr>
            <p:cNvSpPr/>
            <p:nvPr/>
          </p:nvSpPr>
          <p:spPr>
            <a:xfrm>
              <a:off x="12067200" y="0"/>
              <a:ext cx="54000" cy="686908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A2123EEB-E013-4895-B0A3-5A345A25D825}"/>
                </a:ext>
              </a:extLst>
            </p:cNvPr>
            <p:cNvSpPr/>
            <p:nvPr/>
          </p:nvSpPr>
          <p:spPr>
            <a:xfrm>
              <a:off x="180000" y="64800"/>
              <a:ext cx="54000" cy="673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矩形 14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D689208D-92DB-4A9C-B110-DD1E958A4169}"/>
                </a:ext>
              </a:extLst>
            </p:cNvPr>
            <p:cNvSpPr/>
            <p:nvPr/>
          </p:nvSpPr>
          <p:spPr>
            <a:xfrm>
              <a:off x="11959200" y="64800"/>
              <a:ext cx="54000" cy="673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9" name="文本框 18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3CA13460-D20B-4401-8C97-8193BAD8EDBB}"/>
              </a:ext>
            </a:extLst>
          </p:cNvPr>
          <p:cNvSpPr txBox="1"/>
          <p:nvPr/>
        </p:nvSpPr>
        <p:spPr>
          <a:xfrm>
            <a:off x="288001" y="288000"/>
            <a:ext cx="23175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>
                <a:solidFill>
                  <a:srgbClr val="0070C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一、压力</a:t>
            </a: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3FB7959B-2410-4EAA-A2D7-A77EAE852497}"/>
              </a:ext>
            </a:extLst>
          </p:cNvPr>
          <p:cNvSpPr txBox="1"/>
          <p:nvPr/>
        </p:nvSpPr>
        <p:spPr>
          <a:xfrm>
            <a:off x="1620000" y="1112400"/>
            <a:ext cx="9000000" cy="743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200"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sz="3200">
                <a:latin typeface="微软雅黑" panose="020B0503020204020204" pitchFamily="34" charset="-122"/>
                <a:ea typeface="微软雅黑" panose="020B0503020204020204" pitchFamily="34" charset="-122"/>
              </a:rPr>
              <a:t>、大小：</a:t>
            </a:r>
          </a:p>
        </p:txBody>
      </p:sp>
      <p:grpSp>
        <p:nvGrpSpPr>
          <p:cNvPr id="56" name="组合 55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7F33B890-E909-4CAE-A708-F9A68C0794E1}"/>
              </a:ext>
            </a:extLst>
          </p:cNvPr>
          <p:cNvGrpSpPr/>
          <p:nvPr/>
        </p:nvGrpSpPr>
        <p:grpSpPr>
          <a:xfrm rot="5400000">
            <a:off x="2532589" y="3218448"/>
            <a:ext cx="2231923" cy="2241764"/>
            <a:chOff x="2526890" y="2019664"/>
            <a:chExt cx="2231923" cy="2241764"/>
          </a:xfrm>
        </p:grpSpPr>
        <p:grpSp>
          <p:nvGrpSpPr>
            <p:cNvPr id="49" name="组合 48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788891C-2EB9-4796-94F5-0F10D49ACAA3}"/>
                </a:ext>
              </a:extLst>
            </p:cNvPr>
            <p:cNvGrpSpPr/>
            <p:nvPr/>
          </p:nvGrpSpPr>
          <p:grpSpPr>
            <a:xfrm>
              <a:off x="2526890" y="2762865"/>
              <a:ext cx="2231923" cy="1337187"/>
              <a:chOff x="2526890" y="2762865"/>
              <a:chExt cx="2231923" cy="1337187"/>
            </a:xfrm>
          </p:grpSpPr>
          <p:grpSp>
            <p:nvGrpSpPr>
              <p:cNvPr id="37" name="组合 36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E1F90F30-0266-4401-B1CE-CA8BC891DEDB}"/>
                  </a:ext>
                </a:extLst>
              </p:cNvPr>
              <p:cNvGrpSpPr/>
              <p:nvPr/>
            </p:nvGrpSpPr>
            <p:grpSpPr>
              <a:xfrm>
                <a:off x="2526890" y="2762865"/>
                <a:ext cx="2231923" cy="632205"/>
                <a:chOff x="2526890" y="2762865"/>
                <a:chExt cx="2231923" cy="632205"/>
              </a:xfrm>
            </p:grpSpPr>
            <p:sp>
              <p:nvSpPr>
                <p:cNvPr id="5" name="矩形 4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C5B78B5A-6703-4988-86B2-BF4E7E6F6A6C}"/>
                    </a:ext>
                  </a:extLst>
                </p:cNvPr>
                <p:cNvSpPr/>
                <p:nvPr/>
              </p:nvSpPr>
              <p:spPr>
                <a:xfrm>
                  <a:off x="3234813" y="2762865"/>
                  <a:ext cx="781742" cy="491612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cxnSp>
              <p:nvCxnSpPr>
                <p:cNvPr id="10" name="直接连接符 9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11029863-68FA-40B5-8B32-2DEC99FBF20A}"/>
                    </a:ext>
                  </a:extLst>
                </p:cNvPr>
                <p:cNvCxnSpPr/>
                <p:nvPr/>
              </p:nvCxnSpPr>
              <p:spPr>
                <a:xfrm>
                  <a:off x="2526890" y="3254477"/>
                  <a:ext cx="2231923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直接连接符 15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B5424A8B-5B6E-4B2B-8CCC-037018F64AE2}"/>
                    </a:ext>
                  </a:extLst>
                </p:cNvPr>
                <p:cNvCxnSpPr/>
                <p:nvPr/>
              </p:nvCxnSpPr>
              <p:spPr>
                <a:xfrm flipH="1">
                  <a:off x="2664543" y="3261852"/>
                  <a:ext cx="127819" cy="12781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直接连接符 23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5BB992D1-EDF3-43A6-AD1F-979D04B90641}"/>
                    </a:ext>
                  </a:extLst>
                </p:cNvPr>
                <p:cNvCxnSpPr/>
                <p:nvPr/>
              </p:nvCxnSpPr>
              <p:spPr>
                <a:xfrm flipH="1">
                  <a:off x="2856271" y="3261851"/>
                  <a:ext cx="127819" cy="12781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直接连接符 24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1D27B099-ABD8-4142-90F1-3D6D66BF45AF}"/>
                    </a:ext>
                  </a:extLst>
                </p:cNvPr>
                <p:cNvCxnSpPr/>
                <p:nvPr/>
              </p:nvCxnSpPr>
              <p:spPr>
                <a:xfrm flipH="1">
                  <a:off x="3047999" y="3254477"/>
                  <a:ext cx="127819" cy="12781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直接连接符 25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EA3C4FF1-774A-48E0-82D3-34656E16D7C5}"/>
                    </a:ext>
                  </a:extLst>
                </p:cNvPr>
                <p:cNvCxnSpPr/>
                <p:nvPr/>
              </p:nvCxnSpPr>
              <p:spPr>
                <a:xfrm flipH="1">
                  <a:off x="3215149" y="3261851"/>
                  <a:ext cx="127819" cy="12781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直接连接符 27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5A3B6B6A-0542-4337-B891-8B41D9E02649}"/>
                    </a:ext>
                  </a:extLst>
                </p:cNvPr>
                <p:cNvCxnSpPr/>
                <p:nvPr/>
              </p:nvCxnSpPr>
              <p:spPr>
                <a:xfrm flipH="1">
                  <a:off x="3424045" y="3257420"/>
                  <a:ext cx="127819" cy="12781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直接连接符 28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A68A919E-9C16-497F-8D8D-F6ECFA66287A}"/>
                    </a:ext>
                  </a:extLst>
                </p:cNvPr>
                <p:cNvCxnSpPr/>
                <p:nvPr/>
              </p:nvCxnSpPr>
              <p:spPr>
                <a:xfrm flipH="1">
                  <a:off x="3608439" y="3265981"/>
                  <a:ext cx="127819" cy="12781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直接连接符 29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497D86E-FB18-407E-9175-21EF4D754C3F}"/>
                    </a:ext>
                  </a:extLst>
                </p:cNvPr>
                <p:cNvCxnSpPr/>
                <p:nvPr/>
              </p:nvCxnSpPr>
              <p:spPr>
                <a:xfrm flipH="1">
                  <a:off x="3824056" y="3267251"/>
                  <a:ext cx="127819" cy="12781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直接连接符 33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3809C3CB-CACD-4F15-A728-8B1DA29A5E13}"/>
                    </a:ext>
                  </a:extLst>
                </p:cNvPr>
                <p:cNvCxnSpPr/>
                <p:nvPr/>
              </p:nvCxnSpPr>
              <p:spPr>
                <a:xfrm flipH="1">
                  <a:off x="3991895" y="3265981"/>
                  <a:ext cx="127819" cy="12781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直接连接符 34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75652E09-DFC8-4872-B1B9-161320061991}"/>
                    </a:ext>
                  </a:extLst>
                </p:cNvPr>
                <p:cNvCxnSpPr/>
                <p:nvPr/>
              </p:nvCxnSpPr>
              <p:spPr>
                <a:xfrm flipH="1">
                  <a:off x="4170007" y="3261850"/>
                  <a:ext cx="127819" cy="12781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直接连接符 35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2FD25CC-8B73-4F23-B862-69344058F062}"/>
                    </a:ext>
                  </a:extLst>
                </p:cNvPr>
                <p:cNvCxnSpPr/>
                <p:nvPr/>
              </p:nvCxnSpPr>
              <p:spPr>
                <a:xfrm flipH="1">
                  <a:off x="4375495" y="3252580"/>
                  <a:ext cx="127819" cy="12781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8" name="组合 47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1358E800-885E-4D32-A94A-6AFD1EFACDF9}"/>
                  </a:ext>
                </a:extLst>
              </p:cNvPr>
              <p:cNvGrpSpPr/>
              <p:nvPr/>
            </p:nvGrpSpPr>
            <p:grpSpPr>
              <a:xfrm>
                <a:off x="3625684" y="3252580"/>
                <a:ext cx="118316" cy="847472"/>
                <a:chOff x="3625684" y="3252580"/>
                <a:chExt cx="118316" cy="847472"/>
              </a:xfrm>
            </p:grpSpPr>
            <p:cxnSp>
              <p:nvCxnSpPr>
                <p:cNvPr id="41" name="直接箭头连接符 40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12B4B780-BF30-4BC6-9D0C-FBB5BD66547F}"/>
                    </a:ext>
                  </a:extLst>
                </p:cNvPr>
                <p:cNvCxnSpPr>
                  <a:stCxn id="5" idx="2"/>
                </p:cNvCxnSpPr>
                <p:nvPr/>
              </p:nvCxnSpPr>
              <p:spPr>
                <a:xfrm>
                  <a:off x="3625684" y="3254477"/>
                  <a:ext cx="17167" cy="845575"/>
                </a:xfrm>
                <a:prstGeom prst="straightConnector1">
                  <a:avLst/>
                </a:prstGeom>
                <a:ln w="38100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47" name="组合 46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1D77AB0F-14F2-4EAE-96D1-19CF5CBB31B6}"/>
                    </a:ext>
                  </a:extLst>
                </p:cNvPr>
                <p:cNvGrpSpPr/>
                <p:nvPr/>
              </p:nvGrpSpPr>
              <p:grpSpPr>
                <a:xfrm>
                  <a:off x="3636000" y="3252580"/>
                  <a:ext cx="108000" cy="111095"/>
                  <a:chOff x="3636000" y="3252580"/>
                  <a:chExt cx="108000" cy="111095"/>
                </a:xfrm>
              </p:grpSpPr>
              <p:cxnSp>
                <p:nvCxnSpPr>
                  <p:cNvPr id="43" name="直接连接符 42">
                    <a:extLst>
                      <a:ext uri="{FF2B5EF4-FFF2-40B4-BE49-F238E27FC236}">
  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B20ACFF2-8D18-490D-A455-73483B6BF7AE}"/>
                      </a:ext>
                    </a:extLst>
                  </p:cNvPr>
                  <p:cNvCxnSpPr/>
                  <p:nvPr/>
                </p:nvCxnSpPr>
                <p:spPr>
                  <a:xfrm>
                    <a:off x="3636000" y="3363675"/>
                    <a:ext cx="108000" cy="0"/>
                  </a:xfrm>
                  <a:prstGeom prst="line">
                    <a:avLst/>
                  </a:prstGeom>
                  <a:ln w="38100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4" name="直接连接符 43">
                    <a:extLst>
                      <a:ext uri="{FF2B5EF4-FFF2-40B4-BE49-F238E27FC236}">
  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EBDB4F0D-D6DD-475E-8F2A-B8D4F1512E0A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3734803" y="3252580"/>
                    <a:ext cx="1" cy="108000"/>
                  </a:xfrm>
                  <a:prstGeom prst="line">
                    <a:avLst/>
                  </a:prstGeom>
                  <a:ln w="38100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sp>
          <p:nvSpPr>
            <p:cNvPr id="50" name="文本框 49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EF6F3FD4-C13F-41AF-B437-8ED099E9DB92}"/>
                </a:ext>
              </a:extLst>
            </p:cNvPr>
            <p:cNvSpPr txBox="1"/>
            <p:nvPr/>
          </p:nvSpPr>
          <p:spPr>
            <a:xfrm rot="16200000">
              <a:off x="3694245" y="3712256"/>
              <a:ext cx="63667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>
                  <a:latin typeface="微软雅黑" panose="020B0503020204020204" pitchFamily="34" charset="-122"/>
                  <a:ea typeface="微软雅黑" panose="020B0503020204020204" pitchFamily="34" charset="-122"/>
                </a:rPr>
                <a:t>F</a:t>
              </a:r>
              <a:r>
                <a:rPr lang="zh-CN" altLang="en-US">
                  <a:latin typeface="微软雅黑" panose="020B0503020204020204" pitchFamily="34" charset="-122"/>
                  <a:ea typeface="微软雅黑" panose="020B0503020204020204" pitchFamily="34" charset="-122"/>
                </a:rPr>
                <a:t>压</a:t>
              </a:r>
            </a:p>
          </p:txBody>
        </p:sp>
        <p:cxnSp>
          <p:nvCxnSpPr>
            <p:cNvPr id="54" name="直接箭头连接符 53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C6195CB0-ACD2-43F0-8ED5-27CF932805BC}"/>
                </a:ext>
              </a:extLst>
            </p:cNvPr>
            <p:cNvCxnSpPr/>
            <p:nvPr/>
          </p:nvCxnSpPr>
          <p:spPr>
            <a:xfrm flipH="1" flipV="1">
              <a:off x="3635517" y="2162671"/>
              <a:ext cx="0" cy="84600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文本框 54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3530B144-19DC-4D73-974F-F74B28E4016A}"/>
                </a:ext>
              </a:extLst>
            </p:cNvPr>
            <p:cNvSpPr txBox="1"/>
            <p:nvPr/>
          </p:nvSpPr>
          <p:spPr>
            <a:xfrm rot="16200000">
              <a:off x="3694980" y="2107170"/>
              <a:ext cx="63667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>
                  <a:latin typeface="微软雅黑" panose="020B0503020204020204" pitchFamily="34" charset="-122"/>
                  <a:ea typeface="微软雅黑" panose="020B0503020204020204" pitchFamily="34" charset="-122"/>
                </a:rPr>
                <a:t>F</a:t>
              </a:r>
              <a:r>
                <a:rPr lang="zh-CN" altLang="en-US">
                  <a:latin typeface="微软雅黑" panose="020B0503020204020204" pitchFamily="34" charset="-122"/>
                  <a:ea typeface="微软雅黑" panose="020B0503020204020204" pitchFamily="34" charset="-122"/>
                </a:rPr>
                <a:t>支</a:t>
              </a:r>
            </a:p>
          </p:txBody>
        </p:sp>
      </p:grpSp>
      <p:grpSp>
        <p:nvGrpSpPr>
          <p:cNvPr id="162" name="组合 161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3F78FFE9-4D3B-4771-AA34-7BBF94D89A40}"/>
              </a:ext>
            </a:extLst>
          </p:cNvPr>
          <p:cNvGrpSpPr/>
          <p:nvPr/>
        </p:nvGrpSpPr>
        <p:grpSpPr>
          <a:xfrm>
            <a:off x="9401698" y="3240000"/>
            <a:ext cx="1465696" cy="2363863"/>
            <a:chOff x="3464022" y="3875158"/>
            <a:chExt cx="1465696" cy="2363863"/>
          </a:xfrm>
        </p:grpSpPr>
        <p:sp>
          <p:nvSpPr>
            <p:cNvPr id="65" name="椭圆 64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F84E8DE9-4AEA-455C-82A6-6B4B04637CF0}"/>
                </a:ext>
              </a:extLst>
            </p:cNvPr>
            <p:cNvSpPr/>
            <p:nvPr/>
          </p:nvSpPr>
          <p:spPr>
            <a:xfrm>
              <a:off x="3606415" y="4834674"/>
              <a:ext cx="360000" cy="360000"/>
            </a:xfrm>
            <a:prstGeom prst="ellipse">
              <a:avLst/>
            </a:prstGeom>
            <a:solidFill>
              <a:schemeClr val="bg1"/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67" name="组合 66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D74E4123-F481-4C2C-93F5-26047910D757}"/>
                </a:ext>
              </a:extLst>
            </p:cNvPr>
            <p:cNvGrpSpPr/>
            <p:nvPr/>
          </p:nvGrpSpPr>
          <p:grpSpPr>
            <a:xfrm>
              <a:off x="3464022" y="3875158"/>
              <a:ext cx="1465696" cy="2363863"/>
              <a:chOff x="3464022" y="3875158"/>
              <a:chExt cx="1465696" cy="2363863"/>
            </a:xfrm>
          </p:grpSpPr>
          <p:cxnSp>
            <p:nvCxnSpPr>
              <p:cNvPr id="118" name="直接连接符 117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098E2033-E191-4A5F-A210-8647858B015F}"/>
                  </a:ext>
                </a:extLst>
              </p:cNvPr>
              <p:cNvCxnSpPr/>
              <p:nvPr/>
            </p:nvCxnSpPr>
            <p:spPr>
              <a:xfrm flipH="1">
                <a:off x="3599217" y="3875158"/>
                <a:ext cx="0" cy="133787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grpSp>
            <p:nvGrpSpPr>
              <p:cNvPr id="63" name="组合 62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9F0473A5-5597-4594-9975-FB1BA2C6FE0E}"/>
                  </a:ext>
                </a:extLst>
              </p:cNvPr>
              <p:cNvGrpSpPr/>
              <p:nvPr/>
            </p:nvGrpSpPr>
            <p:grpSpPr>
              <a:xfrm>
                <a:off x="3464022" y="3991211"/>
                <a:ext cx="139449" cy="1087230"/>
                <a:chOff x="3464022" y="3991211"/>
                <a:chExt cx="139449" cy="1087230"/>
              </a:xfrm>
            </p:grpSpPr>
            <p:cxnSp>
              <p:nvCxnSpPr>
                <p:cNvPr id="119" name="直接连接符 118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742976A7-1573-4A56-A9D2-9F2D4E5C28A5}"/>
                    </a:ext>
                  </a:extLst>
                </p:cNvPr>
                <p:cNvCxnSpPr/>
                <p:nvPr/>
              </p:nvCxnSpPr>
              <p:spPr>
                <a:xfrm rot="5400000" flipH="1">
                  <a:off x="3464022" y="3991211"/>
                  <a:ext cx="127819" cy="12781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0" name="直接连接符 119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AA25F29C-59B3-43B9-85BF-6C6668995A0A}"/>
                    </a:ext>
                  </a:extLst>
                </p:cNvPr>
                <p:cNvCxnSpPr/>
                <p:nvPr/>
              </p:nvCxnSpPr>
              <p:spPr>
                <a:xfrm rot="5400000" flipH="1">
                  <a:off x="3464023" y="4182939"/>
                  <a:ext cx="127819" cy="12781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直接连接符 120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4CA9BF18-DDCD-4940-9453-43E72A264333}"/>
                    </a:ext>
                  </a:extLst>
                </p:cNvPr>
                <p:cNvCxnSpPr/>
                <p:nvPr/>
              </p:nvCxnSpPr>
              <p:spPr>
                <a:xfrm rot="5400000" flipH="1">
                  <a:off x="3471397" y="4374667"/>
                  <a:ext cx="127819" cy="12781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直接连接符 121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23BCFCB9-CC79-4730-B423-0A0AB54A6581}"/>
                    </a:ext>
                  </a:extLst>
                </p:cNvPr>
                <p:cNvCxnSpPr/>
                <p:nvPr/>
              </p:nvCxnSpPr>
              <p:spPr>
                <a:xfrm rot="5400000" flipH="1">
                  <a:off x="3464023" y="4541817"/>
                  <a:ext cx="127819" cy="12781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直接连接符 122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6492E898-D74A-4776-9440-52F76E85A7F2}"/>
                    </a:ext>
                  </a:extLst>
                </p:cNvPr>
                <p:cNvCxnSpPr/>
                <p:nvPr/>
              </p:nvCxnSpPr>
              <p:spPr>
                <a:xfrm rot="5400000" flipH="1">
                  <a:off x="3468454" y="4750713"/>
                  <a:ext cx="127819" cy="12781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直接连接符 127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423A58B9-7ADD-4598-9CF5-BF75DD852835}"/>
                    </a:ext>
                  </a:extLst>
                </p:cNvPr>
                <p:cNvCxnSpPr/>
                <p:nvPr/>
              </p:nvCxnSpPr>
              <p:spPr>
                <a:xfrm rot="5400000" flipH="1">
                  <a:off x="3475652" y="4950622"/>
                  <a:ext cx="127819" cy="12781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9" name="组合 128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7E255DA0-CE52-45D1-BF8A-561819E18811}"/>
                  </a:ext>
                </a:extLst>
              </p:cNvPr>
              <p:cNvGrpSpPr/>
              <p:nvPr/>
            </p:nvGrpSpPr>
            <p:grpSpPr>
              <a:xfrm rot="16200000">
                <a:off x="4141475" y="4717544"/>
                <a:ext cx="139449" cy="1087231"/>
                <a:chOff x="3464022" y="3991211"/>
                <a:chExt cx="139449" cy="1087231"/>
              </a:xfrm>
            </p:grpSpPr>
            <p:cxnSp>
              <p:nvCxnSpPr>
                <p:cNvPr id="130" name="直接连接符 129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D5283030-8ECD-4958-A87C-C7F308D99D77}"/>
                    </a:ext>
                  </a:extLst>
                </p:cNvPr>
                <p:cNvCxnSpPr/>
                <p:nvPr/>
              </p:nvCxnSpPr>
              <p:spPr>
                <a:xfrm flipH="1">
                  <a:off x="3464022" y="3991211"/>
                  <a:ext cx="127819" cy="12781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直接连接符 130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202CCE78-4F8B-4896-AB24-BD0DE8EFC111}"/>
                    </a:ext>
                  </a:extLst>
                </p:cNvPr>
                <p:cNvCxnSpPr/>
                <p:nvPr/>
              </p:nvCxnSpPr>
              <p:spPr>
                <a:xfrm flipH="1">
                  <a:off x="3464023" y="4182940"/>
                  <a:ext cx="127819" cy="12781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2" name="直接连接符 131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4EE15A24-D88B-436D-A94A-E8735A44DE63}"/>
                    </a:ext>
                  </a:extLst>
                </p:cNvPr>
                <p:cNvCxnSpPr/>
                <p:nvPr/>
              </p:nvCxnSpPr>
              <p:spPr>
                <a:xfrm flipH="1">
                  <a:off x="3471397" y="4374668"/>
                  <a:ext cx="127819" cy="12781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3" name="直接连接符 132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BA1128FE-EB97-4B2D-A45A-1000821D228E}"/>
                    </a:ext>
                  </a:extLst>
                </p:cNvPr>
                <p:cNvCxnSpPr/>
                <p:nvPr/>
              </p:nvCxnSpPr>
              <p:spPr>
                <a:xfrm flipH="1">
                  <a:off x="3464023" y="4541818"/>
                  <a:ext cx="127819" cy="12781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4" name="直接连接符 133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71C4D5DD-3463-470D-8490-4390122EBB4E}"/>
                    </a:ext>
                  </a:extLst>
                </p:cNvPr>
                <p:cNvCxnSpPr/>
                <p:nvPr/>
              </p:nvCxnSpPr>
              <p:spPr>
                <a:xfrm flipH="1">
                  <a:off x="3468454" y="4750714"/>
                  <a:ext cx="127819" cy="12781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5" name="直接连接符 134">
                  <a:extLst>
                    <a:ext uri="{FF2B5EF4-FFF2-40B4-BE49-F238E27FC236}">
  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00D06ED5-6750-436D-9840-AB6D44A58C31}"/>
                    </a:ext>
                  </a:extLst>
                </p:cNvPr>
                <p:cNvCxnSpPr/>
                <p:nvPr/>
              </p:nvCxnSpPr>
              <p:spPr>
                <a:xfrm flipH="1">
                  <a:off x="3475652" y="4950623"/>
                  <a:ext cx="127819" cy="12781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6" name="直接连接符 135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959CBC5A-930F-4C40-94A3-6D8EF6379F58}"/>
                  </a:ext>
                </a:extLst>
              </p:cNvPr>
              <p:cNvCxnSpPr/>
              <p:nvPr/>
            </p:nvCxnSpPr>
            <p:spPr>
              <a:xfrm rot="16200000" flipH="1">
                <a:off x="4260780" y="4533828"/>
                <a:ext cx="0" cy="133787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7" name="直接箭头连接符 136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766B9586-2FEB-4761-8756-30BE35BA0C56}"/>
                  </a:ext>
                </a:extLst>
              </p:cNvPr>
              <p:cNvCxnSpPr/>
              <p:nvPr/>
            </p:nvCxnSpPr>
            <p:spPr>
              <a:xfrm flipH="1" flipV="1">
                <a:off x="3795403" y="4206634"/>
                <a:ext cx="0" cy="846000"/>
              </a:xfrm>
              <a:prstGeom prst="straightConnector1">
                <a:avLst/>
              </a:prstGeom>
              <a:ln w="381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6" name="流程图: 接点 65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7A8791DC-5A1E-4213-875D-91EAF77DF1D7}"/>
                  </a:ext>
                </a:extLst>
              </p:cNvPr>
              <p:cNvSpPr/>
              <p:nvPr/>
            </p:nvSpPr>
            <p:spPr>
              <a:xfrm>
                <a:off x="3751202" y="4980634"/>
                <a:ext cx="72000" cy="72000"/>
              </a:xfrm>
              <a:prstGeom prst="flowChartConnector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38" name="文本框 137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9C169537-FD7B-4EDD-8B72-3797574AFBD4}"/>
                  </a:ext>
                </a:extLst>
              </p:cNvPr>
              <p:cNvSpPr txBox="1"/>
              <p:nvPr/>
            </p:nvSpPr>
            <p:spPr>
              <a:xfrm>
                <a:off x="3830114" y="3949632"/>
                <a:ext cx="63667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4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F</a:t>
                </a:r>
                <a:r>
                  <a:rPr lang="zh-CN" altLang="en-US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支</a:t>
                </a:r>
              </a:p>
            </p:txBody>
          </p:sp>
          <p:cxnSp>
            <p:nvCxnSpPr>
              <p:cNvPr id="158" name="直接箭头连接符 157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2C44ED10-20E9-4453-B9EF-0C99DAF7E782}"/>
                  </a:ext>
                </a:extLst>
              </p:cNvPr>
              <p:cNvCxnSpPr/>
              <p:nvPr/>
            </p:nvCxnSpPr>
            <p:spPr>
              <a:xfrm>
                <a:off x="3782663" y="5061105"/>
                <a:ext cx="17167" cy="845575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9" name="直接箭头连接符 158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3405821E-3F88-417E-AE62-D5E560893B4E}"/>
                  </a:ext>
                </a:extLst>
              </p:cNvPr>
              <p:cNvCxnSpPr/>
              <p:nvPr/>
            </p:nvCxnSpPr>
            <p:spPr>
              <a:xfrm rot="10800000" flipH="1" flipV="1">
                <a:off x="3806933" y="5869953"/>
                <a:ext cx="0" cy="324000"/>
              </a:xfrm>
              <a:prstGeom prst="straightConnector1">
                <a:avLst/>
              </a:prstGeom>
              <a:ln w="381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0" name="文本框 159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302B72E0-10E3-4442-AC19-D791C8E75B40}"/>
                  </a:ext>
                </a:extLst>
              </p:cNvPr>
              <p:cNvSpPr txBox="1"/>
              <p:nvPr/>
            </p:nvSpPr>
            <p:spPr>
              <a:xfrm>
                <a:off x="3799830" y="5777356"/>
                <a:ext cx="63667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4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F</a:t>
                </a:r>
                <a:r>
                  <a:rPr lang="zh-CN" altLang="en-US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压</a:t>
                </a:r>
              </a:p>
            </p:txBody>
          </p:sp>
          <p:sp>
            <p:nvSpPr>
              <p:cNvPr id="161" name="文本框 160">
                <a:extLst>
                  <a:ext uri="{FF2B5EF4-FFF2-40B4-BE49-F238E27FC236}">
    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C89B037A-0335-4671-8DB6-14E26FD99CE4}"/>
                  </a:ext>
                </a:extLst>
              </p:cNvPr>
              <p:cNvSpPr txBox="1"/>
              <p:nvPr/>
            </p:nvSpPr>
            <p:spPr>
              <a:xfrm>
                <a:off x="3835573" y="5357425"/>
                <a:ext cx="63667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40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G</a:t>
                </a:r>
                <a:endParaRPr lang="zh-CN" altLang="en-US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</p:grpSp>
      <p:sp>
        <p:nvSpPr>
          <p:cNvPr id="163" name="文本框 162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801CAF51-F7D5-4CAC-86F3-C41CC45F7C9B}"/>
              </a:ext>
            </a:extLst>
          </p:cNvPr>
          <p:cNvSpPr txBox="1"/>
          <p:nvPr/>
        </p:nvSpPr>
        <p:spPr>
          <a:xfrm>
            <a:off x="1620000" y="1908000"/>
            <a:ext cx="5147809" cy="1308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）竖直墙面上物体对墙面的压力等于物体受到的压力</a:t>
            </a:r>
          </a:p>
        </p:txBody>
      </p:sp>
      <p:sp>
        <p:nvSpPr>
          <p:cNvPr id="164" name="文本框 163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B0515F8F-650D-4553-B846-C1E4DC8C39CE}"/>
              </a:ext>
            </a:extLst>
          </p:cNvPr>
          <p:cNvSpPr txBox="1"/>
          <p:nvPr/>
        </p:nvSpPr>
        <p:spPr>
          <a:xfrm>
            <a:off x="7186174" y="1908000"/>
            <a:ext cx="4320000" cy="662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）接触面不一定有压力</a:t>
            </a:r>
          </a:p>
        </p:txBody>
      </p:sp>
      <p:sp>
        <p:nvSpPr>
          <p:cNvPr id="165" name="文本框 164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43FBEC85-B95E-402D-A653-CC3E40797899}"/>
              </a:ext>
            </a:extLst>
          </p:cNvPr>
          <p:cNvSpPr txBox="1"/>
          <p:nvPr/>
        </p:nvSpPr>
        <p:spPr>
          <a:xfrm>
            <a:off x="1620000" y="5688000"/>
            <a:ext cx="900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>
                <a:latin typeface="微软雅黑" panose="020B0503020204020204" pitchFamily="34" charset="-122"/>
                <a:ea typeface="微软雅黑" panose="020B0503020204020204" pitchFamily="34" charset="-122"/>
              </a:rPr>
              <a:t>综上所述：</a:t>
            </a:r>
            <a:r>
              <a:rPr lang="zh-CN" altLang="en-US" sz="32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压力的大小由受力分析具体得出</a:t>
            </a:r>
            <a:endParaRPr lang="en-US" altLang="zh-CN" sz="320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1283379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" grpId="0"/>
      <p:bldP spid="164" grpId="0"/>
      <p:bldP spid="16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1.7601 Service Pack 1"/>
  <p:tag name="AS_RELEASE_DATE" val="2020.05.14"/>
  <p:tag name="AS_TITLE" val="Aspose.Slides for .NET 4.0 Client Profile"/>
  <p:tag name="AS_VERSION" val="20.5"/>
</p:tagLst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:r="http://schemas.openxmlformats.org/officeDocument/2006/relationships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3071</Words>
  <Application>Microsoft Office PowerPoint</Application>
  <PresentationFormat>自定义</PresentationFormat>
  <Paragraphs>313</Paragraphs>
  <Slides>33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4</vt:i4>
      </vt:variant>
      <vt:variant>
        <vt:lpstr>幻灯片标题</vt:lpstr>
      </vt:variant>
      <vt:variant>
        <vt:i4>33</vt:i4>
      </vt:variant>
    </vt:vector>
  </HeadingPairs>
  <TitlesOfParts>
    <vt:vector size="37" baseType="lpstr">
      <vt:lpstr>HDOfficeLightV0</vt:lpstr>
      <vt:lpstr>1_HDOfficeLightV0</vt:lpstr>
      <vt:lpstr>2_HDOfficeLightV0</vt:lpstr>
      <vt:lpstr>3_HDOfficeLightV0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cp:lastModifiedBy>User</cp:lastModifiedBy>
  <cp:revision>1</cp:revision>
  <cp:lastPrinted>2021-01-19T20:55:11Z</cp:lastPrinted>
  <dcterms:created xsi:type="dcterms:W3CDTF">2021-01-19T20:55:11Z</dcterms:created>
  <dcterms:modified xsi:type="dcterms:W3CDTF">2021-03-06T12:15:23Z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