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D51AE-2106-4922-9A3B-2C698CDBF431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4D4B-AC89-46D3-8A37-F58ED925D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3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3" y="274643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1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1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0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3172" y="2819400"/>
            <a:ext cx="758567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乒乓球为什么会浮在水面上？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1111" y="749301"/>
            <a:ext cx="2183481" cy="70675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想一想：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8114244" y="3312161"/>
            <a:ext cx="2161894" cy="2259013"/>
            <a:chOff x="6476950" y="1905040"/>
            <a:chExt cx="2162808" cy="2258207"/>
          </a:xfrm>
        </p:grpSpPr>
        <p:sp>
          <p:nvSpPr>
            <p:cNvPr id="5126" name="矩形 5126"/>
            <p:cNvSpPr/>
            <p:nvPr/>
          </p:nvSpPr>
          <p:spPr>
            <a:xfrm>
              <a:off x="6476950" y="1905040"/>
              <a:ext cx="2086610" cy="5761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5127" name="组合 23"/>
            <p:cNvGrpSpPr/>
            <p:nvPr/>
          </p:nvGrpSpPr>
          <p:grpSpPr>
            <a:xfrm>
              <a:off x="6705544" y="2362228"/>
              <a:ext cx="1655576" cy="1801019"/>
              <a:chOff x="6692149" y="2265244"/>
              <a:chExt cx="1655576" cy="1801019"/>
            </a:xfrm>
          </p:grpSpPr>
          <p:sp>
            <p:nvSpPr>
              <p:cNvPr id="5128" name="圆角矩形 5124"/>
              <p:cNvSpPr/>
              <p:nvPr/>
            </p:nvSpPr>
            <p:spPr>
              <a:xfrm>
                <a:off x="6692149" y="2265244"/>
                <a:ext cx="1654941" cy="1801019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29" name="直接连接符 5125"/>
              <p:cNvSpPr/>
              <p:nvPr/>
            </p:nvSpPr>
            <p:spPr>
              <a:xfrm>
                <a:off x="6692149" y="2985651"/>
                <a:ext cx="1655576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0" name="直接连接符 5127"/>
              <p:cNvSpPr/>
              <p:nvPr/>
            </p:nvSpPr>
            <p:spPr>
              <a:xfrm>
                <a:off x="6836251" y="3274068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1" name="直接连接符 5128"/>
              <p:cNvSpPr/>
              <p:nvPr/>
            </p:nvSpPr>
            <p:spPr>
              <a:xfrm>
                <a:off x="6980352" y="3490063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2" name="直接连接符 5129"/>
              <p:cNvSpPr/>
              <p:nvPr/>
            </p:nvSpPr>
            <p:spPr>
              <a:xfrm>
                <a:off x="7556121" y="3418277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3" name="直接连接符 5130"/>
              <p:cNvSpPr/>
              <p:nvPr/>
            </p:nvSpPr>
            <p:spPr>
              <a:xfrm>
                <a:off x="7843689" y="3201646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4" name="直接连接符 5131"/>
              <p:cNvSpPr/>
              <p:nvPr/>
            </p:nvSpPr>
            <p:spPr>
              <a:xfrm>
                <a:off x="7267919" y="3922054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5" name="直接连接符 5132"/>
              <p:cNvSpPr/>
              <p:nvPr/>
            </p:nvSpPr>
            <p:spPr>
              <a:xfrm>
                <a:off x="6763883" y="3706059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6" name="直接连接符 5133"/>
              <p:cNvSpPr/>
              <p:nvPr/>
            </p:nvSpPr>
            <p:spPr>
              <a:xfrm>
                <a:off x="7196186" y="3561850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7" name="直接连接符 5134"/>
              <p:cNvSpPr/>
              <p:nvPr/>
            </p:nvSpPr>
            <p:spPr>
              <a:xfrm>
                <a:off x="7556121" y="3706059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8" name="直接连接符 5135"/>
              <p:cNvSpPr/>
              <p:nvPr/>
            </p:nvSpPr>
            <p:spPr>
              <a:xfrm>
                <a:off x="7771956" y="3561850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9" name="直接连接符 5136"/>
              <p:cNvSpPr/>
              <p:nvPr/>
            </p:nvSpPr>
            <p:spPr>
              <a:xfrm>
                <a:off x="7771956" y="3850267"/>
                <a:ext cx="431669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40" name="椭圆 5137"/>
              <p:cNvSpPr/>
              <p:nvPr/>
            </p:nvSpPr>
            <p:spPr>
              <a:xfrm>
                <a:off x="7238930" y="2667020"/>
                <a:ext cx="647503" cy="64798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41" name="矩形 5126"/>
            <p:cNvSpPr/>
            <p:nvPr/>
          </p:nvSpPr>
          <p:spPr>
            <a:xfrm>
              <a:off x="6553148" y="2057436"/>
              <a:ext cx="2086610" cy="5761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5142" name="文本框 4"/>
          <p:cNvSpPr txBox="1"/>
          <p:nvPr/>
        </p:nvSpPr>
        <p:spPr>
          <a:xfrm>
            <a:off x="603172" y="1805305"/>
            <a:ext cx="75872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3600" b="1">
                <a:solidFill>
                  <a:srgbClr val="0000CC"/>
                </a:solidFill>
                <a:latin typeface="Arial" panose="020B0604020202020204" pitchFamily="34" charset="0"/>
              </a:rPr>
              <a:t>你有什么办法将乒乓球从瓶中取出吗？</a:t>
            </a:r>
          </a:p>
        </p:txBody>
      </p:sp>
    </p:spTree>
    <p:extLst>
      <p:ext uri="{BB962C8B-B14F-4D97-AF65-F5344CB8AC3E}">
        <p14:creationId xmlns:p14="http://schemas.microsoft.com/office/powerpoint/2010/main" val="136709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8"/>
          <p:cNvSpPr txBox="1"/>
          <p:nvPr/>
        </p:nvSpPr>
        <p:spPr>
          <a:xfrm>
            <a:off x="292062" y="669291"/>
            <a:ext cx="3448871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142AD4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二、浮力产生原因</a:t>
            </a:r>
          </a:p>
        </p:txBody>
      </p:sp>
      <p:sp>
        <p:nvSpPr>
          <p:cNvPr id="5" name="文本框 11"/>
          <p:cNvSpPr txBox="1"/>
          <p:nvPr/>
        </p:nvSpPr>
        <p:spPr>
          <a:xfrm>
            <a:off x="1617770" y="1228091"/>
            <a:ext cx="8761859" cy="2011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浮力是由于液体对物体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3200" b="1" u="sng">
                <a:latin typeface="宋体" panose="02010600030101010101" pitchFamily="2" charset="-122"/>
                <a:ea typeface="宋体" panose="02010600030101010101" pitchFamily="2" charset="-122"/>
              </a:rPr>
              <a:t>__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产生的。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宋体" panose="02010600030101010101" pitchFamily="2" charset="-122"/>
              </a:rPr>
              <a:t>2.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表达式：</a:t>
            </a:r>
            <a:r>
              <a:rPr lang="en-US" altLang="zh-CN" sz="4000" b="1">
                <a:latin typeface="宋体" panose="02010600030101010101" pitchFamily="2" charset="-122"/>
              </a:rPr>
              <a:t>F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4000" b="1">
                <a:latin typeface="宋体" panose="02010600030101010101" pitchFamily="2" charset="-122"/>
              </a:rPr>
              <a:t>=F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4000" b="1">
                <a:latin typeface="宋体" panose="02010600030101010101" pitchFamily="2" charset="-122"/>
              </a:rPr>
              <a:t>-F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</a:p>
        </p:txBody>
      </p:sp>
      <p:sp>
        <p:nvSpPr>
          <p:cNvPr id="7" name="文本框 13"/>
          <p:cNvSpPr txBox="1"/>
          <p:nvPr/>
        </p:nvSpPr>
        <p:spPr>
          <a:xfrm>
            <a:off x="6252666" y="1252856"/>
            <a:ext cx="3961884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向上和向下的压力差</a:t>
            </a:r>
          </a:p>
        </p:txBody>
      </p:sp>
      <p:sp>
        <p:nvSpPr>
          <p:cNvPr id="13316" name="Line 8"/>
          <p:cNvSpPr/>
          <p:nvPr/>
        </p:nvSpPr>
        <p:spPr>
          <a:xfrm>
            <a:off x="6252666" y="4389755"/>
            <a:ext cx="2622209" cy="1588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grpSp>
        <p:nvGrpSpPr>
          <p:cNvPr id="13317" name="Group 50"/>
          <p:cNvGrpSpPr/>
          <p:nvPr/>
        </p:nvGrpSpPr>
        <p:grpSpPr>
          <a:xfrm>
            <a:off x="7593611" y="2619376"/>
            <a:ext cx="2126973" cy="2589213"/>
            <a:chOff x="612" y="1534"/>
            <a:chExt cx="1928" cy="2129"/>
          </a:xfrm>
        </p:grpSpPr>
        <p:sp>
          <p:nvSpPr>
            <p:cNvPr id="13318" name="Rectangle 42"/>
            <p:cNvSpPr/>
            <p:nvPr/>
          </p:nvSpPr>
          <p:spPr>
            <a:xfrm>
              <a:off x="612" y="1763"/>
              <a:ext cx="1928" cy="1900"/>
            </a:xfrm>
            <a:prstGeom prst="rect">
              <a:avLst/>
            </a:prstGeom>
            <a:solidFill>
              <a:srgbClr val="A7FFFF">
                <a:alpha val="65097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13319" name="Group 49"/>
            <p:cNvGrpSpPr/>
            <p:nvPr/>
          </p:nvGrpSpPr>
          <p:grpSpPr>
            <a:xfrm>
              <a:off x="612" y="1534"/>
              <a:ext cx="1928" cy="2129"/>
              <a:chOff x="612" y="1423"/>
              <a:chExt cx="1928" cy="2129"/>
            </a:xfrm>
          </p:grpSpPr>
          <p:sp>
            <p:nvSpPr>
              <p:cNvPr id="13320" name="Line 5"/>
              <p:cNvSpPr/>
              <p:nvPr/>
            </p:nvSpPr>
            <p:spPr>
              <a:xfrm flipH="1">
                <a:off x="612" y="1451"/>
                <a:ext cx="0" cy="2101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321" name="Line 6"/>
              <p:cNvSpPr/>
              <p:nvPr/>
            </p:nvSpPr>
            <p:spPr>
              <a:xfrm>
                <a:off x="620" y="3552"/>
                <a:ext cx="1920" cy="0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322" name="Line 7"/>
              <p:cNvSpPr/>
              <p:nvPr/>
            </p:nvSpPr>
            <p:spPr>
              <a:xfrm flipH="1" flipV="1">
                <a:off x="2540" y="1423"/>
                <a:ext cx="0" cy="2129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13323" name="Rectangle 3"/>
          <p:cNvSpPr/>
          <p:nvPr/>
        </p:nvSpPr>
        <p:spPr>
          <a:xfrm>
            <a:off x="7931705" y="3825875"/>
            <a:ext cx="1053963" cy="958850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endParaRPr lang="zh-CN" altLang="en-US" sz="1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324" name="Line 8"/>
          <p:cNvSpPr/>
          <p:nvPr/>
        </p:nvSpPr>
        <p:spPr>
          <a:xfrm>
            <a:off x="7303137" y="4584700"/>
            <a:ext cx="2622209" cy="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3325" name="Line 21"/>
          <p:cNvSpPr/>
          <p:nvPr/>
        </p:nvSpPr>
        <p:spPr>
          <a:xfrm>
            <a:off x="7538057" y="4159250"/>
            <a:ext cx="536505" cy="635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13326" name="Line 22"/>
          <p:cNvSpPr/>
          <p:nvPr/>
        </p:nvSpPr>
        <p:spPr>
          <a:xfrm flipH="1">
            <a:off x="8874558" y="4168775"/>
            <a:ext cx="557139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grpSp>
        <p:nvGrpSpPr>
          <p:cNvPr id="13327" name="Group 53"/>
          <p:cNvGrpSpPr/>
          <p:nvPr/>
        </p:nvGrpSpPr>
        <p:grpSpPr>
          <a:xfrm>
            <a:off x="8280910" y="3078163"/>
            <a:ext cx="852376" cy="779462"/>
            <a:chOff x="1349" y="1820"/>
            <a:chExt cx="624" cy="590"/>
          </a:xfrm>
        </p:grpSpPr>
        <p:sp>
          <p:nvSpPr>
            <p:cNvPr id="13328" name="Line 23"/>
            <p:cNvSpPr/>
            <p:nvPr/>
          </p:nvSpPr>
          <p:spPr>
            <a:xfrm flipH="1">
              <a:off x="1491" y="2160"/>
              <a:ext cx="0" cy="25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29" name="Text Box 35"/>
            <p:cNvSpPr txBox="1"/>
            <p:nvPr/>
          </p:nvSpPr>
          <p:spPr>
            <a:xfrm>
              <a:off x="1349" y="1820"/>
              <a:ext cx="624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latin typeface="Times New Roman" panose="02020603050405020304" pitchFamily="2" charset="0"/>
                </a:rPr>
                <a:t>F</a:t>
              </a:r>
              <a:r>
                <a:rPr lang="zh-CN" altLang="en-US" sz="2100" b="1" baseline="-25000">
                  <a:latin typeface="楷体" panose="02010609060101010101" pitchFamily="49" charset="-122"/>
                  <a:ea typeface="楷体" panose="02010609060101010101" pitchFamily="49" charset="-122"/>
                </a:rPr>
                <a:t>向下</a:t>
              </a:r>
            </a:p>
          </p:txBody>
        </p:sp>
      </p:grpSp>
      <p:grpSp>
        <p:nvGrpSpPr>
          <p:cNvPr id="13330" name="Group 52"/>
          <p:cNvGrpSpPr/>
          <p:nvPr/>
        </p:nvGrpSpPr>
        <p:grpSpPr>
          <a:xfrm>
            <a:off x="8458687" y="4606925"/>
            <a:ext cx="888884" cy="649858"/>
            <a:chOff x="1488" y="3104"/>
            <a:chExt cx="651" cy="639"/>
          </a:xfrm>
        </p:grpSpPr>
        <p:sp>
          <p:nvSpPr>
            <p:cNvPr id="13331" name="Line 24"/>
            <p:cNvSpPr/>
            <p:nvPr/>
          </p:nvSpPr>
          <p:spPr>
            <a:xfrm flipH="1" flipV="1">
              <a:off x="1488" y="3104"/>
              <a:ext cx="0" cy="63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32" name="Text Box 36"/>
            <p:cNvSpPr txBox="1"/>
            <p:nvPr/>
          </p:nvSpPr>
          <p:spPr>
            <a:xfrm>
              <a:off x="1515" y="3336"/>
              <a:ext cx="624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latin typeface="Times New Roman" panose="02020603050405020304" pitchFamily="2" charset="0"/>
                </a:rPr>
                <a:t>F</a:t>
              </a:r>
              <a:r>
                <a:rPr lang="zh-CN" altLang="en-US" sz="2100" b="1" baseline="-25000">
                  <a:latin typeface="楷体" panose="02010609060101010101" pitchFamily="49" charset="-122"/>
                  <a:ea typeface="楷体" panose="02010609060101010101" pitchFamily="49" charset="-122"/>
                </a:rPr>
                <a:t>向上</a:t>
              </a:r>
            </a:p>
          </p:txBody>
        </p:sp>
      </p:grpSp>
      <p:grpSp>
        <p:nvGrpSpPr>
          <p:cNvPr id="13333" name="Group 55"/>
          <p:cNvGrpSpPr/>
          <p:nvPr/>
        </p:nvGrpSpPr>
        <p:grpSpPr>
          <a:xfrm>
            <a:off x="8792019" y="2965450"/>
            <a:ext cx="928566" cy="1835150"/>
            <a:chOff x="1831" y="1791"/>
            <a:chExt cx="680" cy="1390"/>
          </a:xfrm>
        </p:grpSpPr>
        <p:grpSp>
          <p:nvGrpSpPr>
            <p:cNvPr id="13334" name="Group 54"/>
            <p:cNvGrpSpPr/>
            <p:nvPr/>
          </p:nvGrpSpPr>
          <p:grpSpPr>
            <a:xfrm>
              <a:off x="1831" y="1791"/>
              <a:ext cx="680" cy="1390"/>
              <a:chOff x="1831" y="1791"/>
              <a:chExt cx="680" cy="1390"/>
            </a:xfrm>
          </p:grpSpPr>
          <p:sp>
            <p:nvSpPr>
              <p:cNvPr id="13335" name="Line 41"/>
              <p:cNvSpPr/>
              <p:nvPr/>
            </p:nvSpPr>
            <p:spPr>
              <a:xfrm>
                <a:off x="1831" y="2443"/>
                <a:ext cx="680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336" name="Line 45"/>
              <p:cNvSpPr/>
              <p:nvPr/>
            </p:nvSpPr>
            <p:spPr>
              <a:xfrm flipH="1">
                <a:off x="2398" y="2443"/>
                <a:ext cx="0" cy="73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337" name="Line 46"/>
              <p:cNvSpPr/>
              <p:nvPr/>
            </p:nvSpPr>
            <p:spPr>
              <a:xfrm>
                <a:off x="1831" y="3181"/>
                <a:ext cx="624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13338" name="Group 48"/>
              <p:cNvGrpSpPr/>
              <p:nvPr/>
            </p:nvGrpSpPr>
            <p:grpSpPr>
              <a:xfrm>
                <a:off x="2143" y="1791"/>
                <a:ext cx="164" cy="596"/>
                <a:chOff x="2143" y="1848"/>
                <a:chExt cx="164" cy="539"/>
              </a:xfrm>
            </p:grpSpPr>
            <p:sp>
              <p:nvSpPr>
                <p:cNvPr id="13339" name="Line 44"/>
                <p:cNvSpPr/>
                <p:nvPr/>
              </p:nvSpPr>
              <p:spPr>
                <a:xfrm flipH="1">
                  <a:off x="2228" y="1848"/>
                  <a:ext cx="0" cy="539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triangle" w="med" len="lg"/>
                  <a:tailEnd type="triangle" w="med" len="lg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340" name="Text Box 47"/>
                <p:cNvSpPr txBox="1"/>
                <p:nvPr/>
              </p:nvSpPr>
              <p:spPr>
                <a:xfrm>
                  <a:off x="2143" y="1990"/>
                  <a:ext cx="164" cy="221"/>
                </a:xfrm>
                <a:prstGeom prst="rect">
                  <a:avLst/>
                </a:prstGeom>
                <a:solidFill>
                  <a:srgbClr val="C5FFFF"/>
                </a:solidFill>
                <a:ln w="9525">
                  <a:noFill/>
                </a:ln>
              </p:spPr>
              <p:txBody>
                <a:bodyPr lIns="13500" tIns="0" rIns="13500" bIns="0" anchor="t">
                  <a:spAutoFit/>
                </a:bodyPr>
                <a:lstStyle/>
                <a:p>
                  <a:pPr marL="342900" indent="-342900">
                    <a:spcBef>
                      <a:spcPct val="50000"/>
                    </a:spcBef>
                  </a:pPr>
                  <a:r>
                    <a:rPr lang="en-US" altLang="zh-CN" sz="2100" b="1" i="1">
                      <a:latin typeface="Times New Roman" panose="02020603050405020304" pitchFamily="2" charset="0"/>
                    </a:rPr>
                    <a:t>h</a:t>
                  </a:r>
                </a:p>
              </p:txBody>
            </p:sp>
          </p:grpSp>
        </p:grpSp>
        <p:sp>
          <p:nvSpPr>
            <p:cNvPr id="13341" name="Text Box 20"/>
            <p:cNvSpPr txBox="1"/>
            <p:nvPr/>
          </p:nvSpPr>
          <p:spPr>
            <a:xfrm>
              <a:off x="2285" y="2614"/>
              <a:ext cx="170" cy="256"/>
            </a:xfrm>
            <a:prstGeom prst="rect">
              <a:avLst/>
            </a:prstGeom>
            <a:solidFill>
              <a:srgbClr val="C5FFFF"/>
            </a:solidFill>
            <a:ln w="9525">
              <a:noFill/>
            </a:ln>
          </p:spPr>
          <p:txBody>
            <a:bodyPr lIns="13500" tIns="8100" rIns="13500" bIns="8100" anchor="t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zh-CN" sz="2100" b="1" i="1">
                  <a:latin typeface="Times New Roman" panose="02020603050405020304" pitchFamily="2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1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0481" descr="球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421" y="1717041"/>
            <a:ext cx="1604753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204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74" y="1507491"/>
            <a:ext cx="1874594" cy="329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204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022" y="1640841"/>
            <a:ext cx="1844435" cy="3249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0484"/>
          <p:cNvGrpSpPr/>
          <p:nvPr/>
        </p:nvGrpSpPr>
        <p:grpSpPr>
          <a:xfrm>
            <a:off x="2923477" y="2229804"/>
            <a:ext cx="576187" cy="719137"/>
            <a:chOff x="748" y="2024"/>
            <a:chExt cx="363" cy="453"/>
          </a:xfrm>
        </p:grpSpPr>
        <p:sp>
          <p:nvSpPr>
            <p:cNvPr id="15365" name="直接连接符 20485"/>
            <p:cNvSpPr/>
            <p:nvPr/>
          </p:nvSpPr>
          <p:spPr>
            <a:xfrm flipH="1">
              <a:off x="930" y="2024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66" name="直接连接符 20486"/>
            <p:cNvSpPr/>
            <p:nvPr/>
          </p:nvSpPr>
          <p:spPr>
            <a:xfrm flipH="1">
              <a:off x="1111" y="2069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67" name="直接连接符 20487"/>
            <p:cNvSpPr/>
            <p:nvPr/>
          </p:nvSpPr>
          <p:spPr>
            <a:xfrm flipH="1">
              <a:off x="748" y="2069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" name="组合 20488"/>
          <p:cNvGrpSpPr/>
          <p:nvPr/>
        </p:nvGrpSpPr>
        <p:grpSpPr>
          <a:xfrm>
            <a:off x="5691717" y="2156779"/>
            <a:ext cx="576187" cy="719137"/>
            <a:chOff x="2744" y="1843"/>
            <a:chExt cx="363" cy="453"/>
          </a:xfrm>
        </p:grpSpPr>
        <p:sp>
          <p:nvSpPr>
            <p:cNvPr id="15369" name="直接连接符 20489"/>
            <p:cNvSpPr/>
            <p:nvPr/>
          </p:nvSpPr>
          <p:spPr>
            <a:xfrm flipH="1">
              <a:off x="2926" y="1843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70" name="直接连接符 20490"/>
            <p:cNvSpPr/>
            <p:nvPr/>
          </p:nvSpPr>
          <p:spPr>
            <a:xfrm flipH="1">
              <a:off x="3107" y="1888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71" name="直接连接符 20491"/>
            <p:cNvSpPr/>
            <p:nvPr/>
          </p:nvSpPr>
          <p:spPr>
            <a:xfrm flipH="1">
              <a:off x="2744" y="1888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4" name="组合 20492"/>
          <p:cNvGrpSpPr/>
          <p:nvPr/>
        </p:nvGrpSpPr>
        <p:grpSpPr>
          <a:xfrm>
            <a:off x="5693304" y="3849053"/>
            <a:ext cx="576188" cy="1439862"/>
            <a:chOff x="2744" y="3203"/>
            <a:chExt cx="363" cy="907"/>
          </a:xfrm>
        </p:grpSpPr>
        <p:grpSp>
          <p:nvGrpSpPr>
            <p:cNvPr id="15373" name="组合 20493"/>
            <p:cNvGrpSpPr/>
            <p:nvPr/>
          </p:nvGrpSpPr>
          <p:grpSpPr>
            <a:xfrm>
              <a:off x="2744" y="3203"/>
              <a:ext cx="181" cy="907"/>
              <a:chOff x="2744" y="3203"/>
              <a:chExt cx="181" cy="907"/>
            </a:xfrm>
          </p:grpSpPr>
          <p:sp>
            <p:nvSpPr>
              <p:cNvPr id="15374" name="直接连接符 20494"/>
              <p:cNvSpPr/>
              <p:nvPr/>
            </p:nvSpPr>
            <p:spPr>
              <a:xfrm flipH="1" flipV="1">
                <a:off x="2744" y="3203"/>
                <a:ext cx="0" cy="90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375" name="直接连接符 20495"/>
              <p:cNvSpPr/>
              <p:nvPr/>
            </p:nvSpPr>
            <p:spPr>
              <a:xfrm flipH="1" flipV="1">
                <a:off x="2925" y="3249"/>
                <a:ext cx="0" cy="86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5376" name="直接连接符 20496"/>
            <p:cNvSpPr/>
            <p:nvPr/>
          </p:nvSpPr>
          <p:spPr>
            <a:xfrm flipH="1" flipV="1">
              <a:off x="3107" y="3249"/>
              <a:ext cx="0" cy="86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6" name="组合 20497"/>
          <p:cNvGrpSpPr/>
          <p:nvPr/>
        </p:nvGrpSpPr>
        <p:grpSpPr>
          <a:xfrm>
            <a:off x="8291704" y="3396615"/>
            <a:ext cx="574600" cy="1225550"/>
            <a:chOff x="4695" y="2794"/>
            <a:chExt cx="362" cy="772"/>
          </a:xfrm>
        </p:grpSpPr>
        <p:grpSp>
          <p:nvGrpSpPr>
            <p:cNvPr id="15378" name="组合 20498"/>
            <p:cNvGrpSpPr/>
            <p:nvPr/>
          </p:nvGrpSpPr>
          <p:grpSpPr>
            <a:xfrm>
              <a:off x="4695" y="2794"/>
              <a:ext cx="182" cy="772"/>
              <a:chOff x="4695" y="2794"/>
              <a:chExt cx="182" cy="772"/>
            </a:xfrm>
          </p:grpSpPr>
          <p:sp>
            <p:nvSpPr>
              <p:cNvPr id="15379" name="直接连接符 20499"/>
              <p:cNvSpPr/>
              <p:nvPr/>
            </p:nvSpPr>
            <p:spPr>
              <a:xfrm flipH="1" flipV="1">
                <a:off x="4695" y="2794"/>
                <a:ext cx="0" cy="6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380" name="直接连接符 20500"/>
              <p:cNvSpPr/>
              <p:nvPr/>
            </p:nvSpPr>
            <p:spPr>
              <a:xfrm flipH="1" flipV="1">
                <a:off x="4876" y="2840"/>
                <a:ext cx="1" cy="72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5381" name="直接连接符 20501"/>
            <p:cNvSpPr/>
            <p:nvPr/>
          </p:nvSpPr>
          <p:spPr>
            <a:xfrm flipH="1" flipV="1">
              <a:off x="5057" y="2795"/>
              <a:ext cx="0" cy="63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48870" y="2096453"/>
            <a:ext cx="973011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69492" y="1990090"/>
            <a:ext cx="88412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向下</a:t>
            </a:r>
            <a:endParaRPr lang="zh-CN" altLang="en-US" sz="2800" baseline="-2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94888" y="4071303"/>
            <a:ext cx="10507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80588" y="3922078"/>
            <a:ext cx="138412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  <a:endParaRPr lang="zh-CN" altLang="en-US" sz="2800" baseline="-2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86" name="文本框 5"/>
          <p:cNvSpPr txBox="1"/>
          <p:nvPr/>
        </p:nvSpPr>
        <p:spPr>
          <a:xfrm>
            <a:off x="2179037" y="955041"/>
            <a:ext cx="727297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</a:rPr>
              <a:t>如图，乒乓球在水中为什么不受浮力？</a:t>
            </a:r>
          </a:p>
        </p:txBody>
      </p:sp>
      <p:sp>
        <p:nvSpPr>
          <p:cNvPr id="29" name="文本框 11"/>
          <p:cNvSpPr txBox="1"/>
          <p:nvPr/>
        </p:nvSpPr>
        <p:spPr>
          <a:xfrm>
            <a:off x="535236" y="5739766"/>
            <a:ext cx="1112057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注：当物体下表面无水或与容器底部密合时，物体不受浮力</a:t>
            </a:r>
          </a:p>
        </p:txBody>
      </p:sp>
    </p:spTree>
    <p:extLst>
      <p:ext uri="{BB962C8B-B14F-4D97-AF65-F5344CB8AC3E}">
        <p14:creationId xmlns:p14="http://schemas.microsoft.com/office/powerpoint/2010/main" val="389866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0245"/>
          <p:cNvSpPr/>
          <p:nvPr/>
        </p:nvSpPr>
        <p:spPr>
          <a:xfrm>
            <a:off x="1591738" y="728980"/>
            <a:ext cx="8551702" cy="666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marL="342900" indent="-342900"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  <a:sym typeface="Calibri"/>
              </a:rPr>
              <a:t>圆柱型的桥墩深入水底，是否受到浮力呢？</a:t>
            </a:r>
          </a:p>
        </p:txBody>
      </p:sp>
      <p:pic>
        <p:nvPicPr>
          <p:cNvPr id="11266" name="图片 1"/>
          <p:cNvPicPr>
            <a:picLocks noChangeAspect="1"/>
          </p:cNvPicPr>
          <p:nvPr/>
        </p:nvPicPr>
        <p:blipFill>
          <a:blip r:embed="rId2"/>
          <a:srcRect t="5805"/>
          <a:stretch>
            <a:fillRect/>
          </a:stretch>
        </p:blipFill>
        <p:spPr>
          <a:xfrm>
            <a:off x="637458" y="1575752"/>
            <a:ext cx="5304734" cy="29517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27" y="1395414"/>
            <a:ext cx="4165058" cy="313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342846" y="4705351"/>
            <a:ext cx="7895197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Calibri"/>
              </a:rPr>
              <a:t>由于桥墩在水底很深的泥里，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/>
              </a:rPr>
              <a:t>不受水向上压力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Calibri"/>
              </a:rPr>
              <a:t>，所以桥墩不受浮力。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95229" y="5848351"/>
            <a:ext cx="8347893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/>
              </a:rPr>
              <a:t>所以并不是只要物体浸在液体中就一定有浮力</a:t>
            </a:r>
          </a:p>
        </p:txBody>
      </p:sp>
    </p:spTree>
    <p:extLst>
      <p:ext uri="{BB962C8B-B14F-4D97-AF65-F5344CB8AC3E}">
        <p14:creationId xmlns:p14="http://schemas.microsoft.com/office/powerpoint/2010/main" val="17762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8433"/>
          <p:cNvSpPr/>
          <p:nvPr/>
        </p:nvSpPr>
        <p:spPr>
          <a:xfrm>
            <a:off x="1685706" y="1011873"/>
            <a:ext cx="8819002" cy="171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1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如图所示：</a:t>
            </a: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AB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为可以自由移动的物体，</a:t>
            </a: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CD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为容器里自身凸起的一部分，现往容器里加一些水。则下面说法错误的是（    ）</a:t>
            </a:r>
          </a:p>
        </p:txBody>
      </p:sp>
      <p:sp>
        <p:nvSpPr>
          <p:cNvPr id="18435" name="矩形 18434"/>
          <p:cNvSpPr/>
          <p:nvPr/>
        </p:nvSpPr>
        <p:spPr>
          <a:xfrm>
            <a:off x="5601241" y="2075499"/>
            <a:ext cx="48122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x-none" sz="3200" b="1">
                <a:solidFill>
                  <a:srgbClr val="FF0000"/>
                </a:solidFill>
                <a:latin typeface="Times New Roman" panose="02020603050405020304" pitchFamily="2" charset="0"/>
                <a:ea typeface="楷体_GB2312" pitchFamily="1" charset="-122"/>
              </a:rPr>
              <a:t>C</a:t>
            </a:r>
          </a:p>
        </p:txBody>
      </p:sp>
      <p:sp>
        <p:nvSpPr>
          <p:cNvPr id="18436" name="矩形 18435">
            <a:hlinkClick r:id="rId2" action="ppaction://hlinksldjump"/>
          </p:cNvPr>
          <p:cNvSpPr/>
          <p:nvPr/>
        </p:nvSpPr>
        <p:spPr>
          <a:xfrm>
            <a:off x="1685706" y="2959100"/>
            <a:ext cx="6154254" cy="2453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A. 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物体一定受到浮力的作用</a:t>
            </a:r>
          </a:p>
          <a:p>
            <a:pPr lvl="0" eaLnBrk="1" hangingPunct="1">
              <a:lnSpc>
                <a:spcPct val="120000"/>
              </a:lnSpc>
            </a:pP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B. B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物体一定受到浮力的作用</a:t>
            </a:r>
          </a:p>
          <a:p>
            <a:pPr lvl="0" eaLnBrk="1" hangingPunct="1">
              <a:lnSpc>
                <a:spcPct val="120000"/>
              </a:lnSpc>
            </a:pP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C. C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物体一定受到浮力的作用</a:t>
            </a:r>
          </a:p>
          <a:p>
            <a:pPr lvl="0" eaLnBrk="1" hangingPunct="1">
              <a:lnSpc>
                <a:spcPct val="120000"/>
              </a:lnSpc>
            </a:pP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物体一定受到浮力的作用</a:t>
            </a:r>
          </a:p>
        </p:txBody>
      </p:sp>
      <p:grpSp>
        <p:nvGrpSpPr>
          <p:cNvPr id="18437" name="组合 18436"/>
          <p:cNvGrpSpPr/>
          <p:nvPr/>
        </p:nvGrpSpPr>
        <p:grpSpPr>
          <a:xfrm>
            <a:off x="8085990" y="2780983"/>
            <a:ext cx="2057132" cy="2514600"/>
            <a:chOff x="0" y="0"/>
            <a:chExt cx="1296" cy="1584"/>
          </a:xfrm>
        </p:grpSpPr>
        <p:grpSp>
          <p:nvGrpSpPr>
            <p:cNvPr id="18438" name="组合 18437"/>
            <p:cNvGrpSpPr/>
            <p:nvPr/>
          </p:nvGrpSpPr>
          <p:grpSpPr>
            <a:xfrm>
              <a:off x="0" y="0"/>
              <a:ext cx="1296" cy="1584"/>
              <a:chOff x="0" y="0"/>
              <a:chExt cx="1296" cy="1584"/>
            </a:xfrm>
          </p:grpSpPr>
          <p:sp>
            <p:nvSpPr>
              <p:cNvPr id="18439" name="矩形 18438"/>
              <p:cNvSpPr/>
              <p:nvPr/>
            </p:nvSpPr>
            <p:spPr>
              <a:xfrm>
                <a:off x="0" y="384"/>
                <a:ext cx="1296" cy="1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0" name="直接连接符 18439"/>
              <p:cNvSpPr/>
              <p:nvPr/>
            </p:nvSpPr>
            <p:spPr>
              <a:xfrm>
                <a:off x="48" y="1584"/>
                <a:ext cx="1248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8441" name="直接连接符 18440"/>
              <p:cNvSpPr/>
              <p:nvPr/>
            </p:nvSpPr>
            <p:spPr>
              <a:xfrm flipH="1" flipV="1">
                <a:off x="0" y="0"/>
                <a:ext cx="0" cy="158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8442" name="直接连接符 18441"/>
              <p:cNvSpPr/>
              <p:nvPr/>
            </p:nvSpPr>
            <p:spPr>
              <a:xfrm flipH="1" flipV="1">
                <a:off x="1296" y="0"/>
                <a:ext cx="0" cy="158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8443" name="直接连接符 18442"/>
              <p:cNvSpPr/>
              <p:nvPr/>
            </p:nvSpPr>
            <p:spPr>
              <a:xfrm>
                <a:off x="0" y="1584"/>
                <a:ext cx="129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8444" name="矩形 18443"/>
            <p:cNvSpPr/>
            <p:nvPr/>
          </p:nvSpPr>
          <p:spPr>
            <a:xfrm>
              <a:off x="720" y="240"/>
              <a:ext cx="240" cy="336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r>
                <a:rPr lang="en-US" altLang="x-none" b="1">
                  <a:latin typeface="Times New Roman" panose="02020603050405020304" pitchFamily="2" charset="0"/>
                  <a:ea typeface="黑体" panose="02010609060101010101" charset="-122"/>
                </a:rPr>
                <a:t>B</a:t>
              </a:r>
              <a:endParaRPr lang="en-US" altLang="x-none" b="1">
                <a:latin typeface="Times New Roman" pitchFamily="2" charset="0"/>
                <a:ea typeface="黑体"/>
              </a:endParaRPr>
            </a:p>
          </p:txBody>
        </p:sp>
        <p:sp>
          <p:nvSpPr>
            <p:cNvPr id="18445" name="矩形 18444"/>
            <p:cNvSpPr/>
            <p:nvPr/>
          </p:nvSpPr>
          <p:spPr>
            <a:xfrm>
              <a:off x="144" y="576"/>
              <a:ext cx="240" cy="336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r>
                <a:rPr lang="en-US" altLang="x-none" b="1">
                  <a:latin typeface="Times New Roman" panose="02020603050405020304" pitchFamily="2" charset="0"/>
                  <a:ea typeface="黑体" panose="02010609060101010101" charset="-122"/>
                </a:rPr>
                <a:t>A</a:t>
              </a:r>
            </a:p>
          </p:txBody>
        </p:sp>
        <p:sp>
          <p:nvSpPr>
            <p:cNvPr id="18446" name="矩形 18445"/>
            <p:cNvSpPr/>
            <p:nvPr/>
          </p:nvSpPr>
          <p:spPr>
            <a:xfrm>
              <a:off x="1056" y="816"/>
              <a:ext cx="240" cy="336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r>
                <a:rPr lang="en-US" altLang="x-none" b="1">
                  <a:latin typeface="Times New Roman" panose="02020603050405020304" pitchFamily="2" charset="0"/>
                  <a:ea typeface="黑体" panose="02010609060101010101" charset="-122"/>
                </a:rPr>
                <a:t>D</a:t>
              </a:r>
            </a:p>
          </p:txBody>
        </p:sp>
        <p:sp>
          <p:nvSpPr>
            <p:cNvPr id="18447" name="矩形 18446"/>
            <p:cNvSpPr/>
            <p:nvPr/>
          </p:nvSpPr>
          <p:spPr>
            <a:xfrm>
              <a:off x="480" y="1248"/>
              <a:ext cx="240" cy="336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r>
                <a:rPr lang="en-US" altLang="x-none" b="1">
                  <a:latin typeface="Times New Roman" panose="02020603050405020304" pitchFamily="2" charset="0"/>
                  <a:ea typeface="黑体" panose="02010609060101010101" charset="-122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79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8"/>
          <p:cNvSpPr txBox="1"/>
          <p:nvPr/>
        </p:nvSpPr>
        <p:spPr>
          <a:xfrm>
            <a:off x="396188" y="758191"/>
            <a:ext cx="3448871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142AD4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二、浮力产生原因</a:t>
            </a:r>
          </a:p>
        </p:txBody>
      </p:sp>
      <p:sp>
        <p:nvSpPr>
          <p:cNvPr id="5" name="文本框 11"/>
          <p:cNvSpPr txBox="1"/>
          <p:nvPr/>
        </p:nvSpPr>
        <p:spPr>
          <a:xfrm>
            <a:off x="248888" y="1723391"/>
            <a:ext cx="8761859" cy="2011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浮力是由于液体对物体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3200" b="1" u="sng">
                <a:latin typeface="宋体" panose="02010600030101010101" pitchFamily="2" charset="-122"/>
                <a:ea typeface="宋体" panose="02010600030101010101" pitchFamily="2" charset="-122"/>
              </a:rPr>
              <a:t>__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产生的。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宋体" panose="02010600030101010101" pitchFamily="2" charset="-122"/>
              </a:rPr>
              <a:t>2.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表达式：</a:t>
            </a:r>
            <a:r>
              <a:rPr lang="en-US" altLang="zh-CN" sz="4000" b="1">
                <a:latin typeface="宋体" panose="02010600030101010101" pitchFamily="2" charset="-122"/>
              </a:rPr>
              <a:t>F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4000" b="1">
                <a:latin typeface="宋体" panose="02010600030101010101" pitchFamily="2" charset="-122"/>
              </a:rPr>
              <a:t>=F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4000" b="1">
                <a:latin typeface="宋体" panose="02010600030101010101" pitchFamily="2" charset="-122"/>
              </a:rPr>
              <a:t>-F</a:t>
            </a:r>
            <a:r>
              <a:rPr lang="zh-CN" altLang="en-US" sz="40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</a:p>
        </p:txBody>
      </p:sp>
      <p:sp>
        <p:nvSpPr>
          <p:cNvPr id="7" name="文本框 13"/>
          <p:cNvSpPr txBox="1"/>
          <p:nvPr/>
        </p:nvSpPr>
        <p:spPr>
          <a:xfrm>
            <a:off x="4883784" y="1723391"/>
            <a:ext cx="3961884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向上和向下的压力差</a:t>
            </a:r>
          </a:p>
        </p:txBody>
      </p:sp>
      <p:pic>
        <p:nvPicPr>
          <p:cNvPr id="2" name="图片 1" descr="QIE7J)6~()D)O)[DI@KO7R2"/>
          <p:cNvPicPr>
            <a:picLocks noChangeAspect="1"/>
          </p:cNvPicPr>
          <p:nvPr/>
        </p:nvPicPr>
        <p:blipFill>
          <a:blip r:embed="rId2"/>
          <a:srcRect t="14173" r="60441" b="11181"/>
          <a:stretch>
            <a:fillRect/>
          </a:stretch>
        </p:blipFill>
        <p:spPr>
          <a:xfrm>
            <a:off x="7080599" y="3063240"/>
            <a:ext cx="3134587" cy="1805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7770" y="4594225"/>
            <a:ext cx="8597416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说明：</a:t>
            </a:r>
          </a:p>
          <a:p>
            <a:pPr>
              <a:lnSpc>
                <a:spcPct val="110000"/>
              </a:lnSpc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>
                <a:ea typeface="宋体" panose="02010600030101010101" pitchFamily="2" charset="-122"/>
              </a:rPr>
              <a:t>）</a:t>
            </a:r>
            <a:r>
              <a:rPr lang="zh-CN" altLang="en-US" sz="3200" b="1">
                <a:ea typeface="宋体" panose="02010600030101010101" pitchFamily="2" charset="-122"/>
              </a:rPr>
              <a:t>与底部紧密接触的物体</a:t>
            </a:r>
            <a:r>
              <a:rPr lang="zh-CN" altLang="en-US" sz="3200">
                <a:ea typeface="宋体" panose="02010600030101010101" pitchFamily="2" charset="-122"/>
              </a:rPr>
              <a:t>，</a:t>
            </a:r>
            <a:r>
              <a:rPr lang="en-US" altLang="zh-CN" sz="3200">
                <a:ea typeface="宋体" panose="02010600030101010101" pitchFamily="2" charset="-122"/>
              </a:rPr>
              <a:t>F</a:t>
            </a:r>
            <a:r>
              <a:rPr lang="zh-CN" altLang="en-US" sz="3200" baseline="-25000">
                <a:ea typeface="宋体" panose="02010600030101010101" pitchFamily="2" charset="-122"/>
              </a:rPr>
              <a:t>浮</a:t>
            </a:r>
            <a:r>
              <a:rPr lang="en-US" altLang="zh-CN" sz="3200">
                <a:ea typeface="宋体" panose="02010600030101010101" pitchFamily="2" charset="-122"/>
              </a:rPr>
              <a:t>=0</a:t>
            </a:r>
          </a:p>
          <a:p>
            <a:pPr>
              <a:lnSpc>
                <a:spcPct val="110000"/>
              </a:lnSpc>
            </a:pPr>
            <a:r>
              <a:rPr lang="zh-CN" altLang="en-US" sz="3200">
                <a:ea typeface="宋体" panose="02010600030101010101" pitchFamily="2" charset="-122"/>
              </a:rPr>
              <a:t>（</a:t>
            </a:r>
            <a:r>
              <a:rPr lang="en-US" altLang="zh-CN" sz="3200">
                <a:ea typeface="宋体" panose="02010600030101010101" pitchFamily="2" charset="-122"/>
              </a:rPr>
              <a:t>2</a:t>
            </a:r>
            <a:r>
              <a:rPr lang="zh-CN" altLang="en-US" sz="3200">
                <a:ea typeface="宋体" panose="02010600030101010101" pitchFamily="2" charset="-122"/>
              </a:rPr>
              <a:t>）</a:t>
            </a:r>
            <a:r>
              <a:rPr lang="zh-CN" altLang="en-US" sz="3200" b="1">
                <a:ea typeface="宋体" panose="02010600030101010101" pitchFamily="2" charset="-122"/>
              </a:rPr>
              <a:t>漂浮的物体</a:t>
            </a:r>
            <a:r>
              <a:rPr lang="zh-CN" altLang="en-US" sz="3200">
                <a:ea typeface="宋体" panose="02010600030101010101" pitchFamily="2" charset="-122"/>
              </a:rPr>
              <a:t>，</a:t>
            </a:r>
            <a:r>
              <a:rPr lang="en-US" altLang="zh-CN" sz="3200">
                <a:ea typeface="宋体" panose="02010600030101010101" pitchFamily="2" charset="-122"/>
                <a:sym typeface="+mn-ea"/>
              </a:rPr>
              <a:t>F</a:t>
            </a:r>
            <a:r>
              <a:rPr lang="zh-CN" altLang="en-US" sz="3200" baseline="-25000">
                <a:ea typeface="宋体" panose="02010600030101010101" pitchFamily="2" charset="-122"/>
                <a:sym typeface="+mn-ea"/>
              </a:rPr>
              <a:t>浮</a:t>
            </a:r>
            <a:r>
              <a:rPr lang="en-US" altLang="zh-CN" sz="3200">
                <a:ea typeface="宋体" panose="02010600030101010101" pitchFamily="2" charset="-122"/>
                <a:sym typeface="+mn-ea"/>
              </a:rPr>
              <a:t>=F</a:t>
            </a:r>
            <a:r>
              <a:rPr lang="zh-CN" altLang="en-US" sz="3200" baseline="-25000">
                <a:ea typeface="宋体" panose="02010600030101010101" pitchFamily="2" charset="-122"/>
                <a:sym typeface="+mn-ea"/>
              </a:rPr>
              <a:t>向上</a:t>
            </a:r>
          </a:p>
        </p:txBody>
      </p:sp>
    </p:spTree>
    <p:extLst>
      <p:ext uri="{BB962C8B-B14F-4D97-AF65-F5344CB8AC3E}">
        <p14:creationId xmlns:p14="http://schemas.microsoft.com/office/powerpoint/2010/main" val="382777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138"/>
          <p:cNvGrpSpPr/>
          <p:nvPr/>
        </p:nvGrpSpPr>
        <p:grpSpPr>
          <a:xfrm>
            <a:off x="1798404" y="1483360"/>
            <a:ext cx="2087290" cy="2160588"/>
            <a:chOff x="0" y="0"/>
            <a:chExt cx="3288" cy="3401"/>
          </a:xfrm>
        </p:grpSpPr>
        <p:sp>
          <p:nvSpPr>
            <p:cNvPr id="14340" name="直接连接符 5139"/>
            <p:cNvSpPr/>
            <p:nvPr/>
          </p:nvSpPr>
          <p:spPr>
            <a:xfrm>
              <a:off x="340" y="1701"/>
              <a:ext cx="2608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41" name="圆角矩形 5140"/>
            <p:cNvSpPr/>
            <p:nvPr/>
          </p:nvSpPr>
          <p:spPr>
            <a:xfrm>
              <a:off x="340" y="567"/>
              <a:ext cx="2608" cy="283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42" name="矩形 5141"/>
            <p:cNvSpPr/>
            <p:nvPr/>
          </p:nvSpPr>
          <p:spPr>
            <a:xfrm>
              <a:off x="0" y="0"/>
              <a:ext cx="3288" cy="90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43" name="椭圆 5142"/>
            <p:cNvSpPr/>
            <p:nvPr/>
          </p:nvSpPr>
          <p:spPr>
            <a:xfrm>
              <a:off x="1134" y="1248"/>
              <a:ext cx="1020" cy="1020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44" name="直接连接符 5143"/>
            <p:cNvSpPr/>
            <p:nvPr/>
          </p:nvSpPr>
          <p:spPr>
            <a:xfrm>
              <a:off x="567" y="215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45" name="直接连接符 5144"/>
            <p:cNvSpPr/>
            <p:nvPr/>
          </p:nvSpPr>
          <p:spPr>
            <a:xfrm>
              <a:off x="794" y="249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46" name="直接连接符 5145"/>
            <p:cNvSpPr/>
            <p:nvPr/>
          </p:nvSpPr>
          <p:spPr>
            <a:xfrm>
              <a:off x="1701" y="2382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47" name="直接连接符 5146"/>
            <p:cNvSpPr/>
            <p:nvPr/>
          </p:nvSpPr>
          <p:spPr>
            <a:xfrm>
              <a:off x="2154" y="2041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48" name="直接连接符 5147"/>
            <p:cNvSpPr/>
            <p:nvPr/>
          </p:nvSpPr>
          <p:spPr>
            <a:xfrm>
              <a:off x="1247" y="317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49" name="直接连接符 5148"/>
            <p:cNvSpPr/>
            <p:nvPr/>
          </p:nvSpPr>
          <p:spPr>
            <a:xfrm>
              <a:off x="453" y="283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50" name="直接连接符 5149"/>
            <p:cNvSpPr/>
            <p:nvPr/>
          </p:nvSpPr>
          <p:spPr>
            <a:xfrm>
              <a:off x="1134" y="2608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51" name="直接连接符 5150"/>
            <p:cNvSpPr/>
            <p:nvPr/>
          </p:nvSpPr>
          <p:spPr>
            <a:xfrm>
              <a:off x="1701" y="283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52" name="直接连接符 5151"/>
            <p:cNvSpPr/>
            <p:nvPr/>
          </p:nvSpPr>
          <p:spPr>
            <a:xfrm>
              <a:off x="2041" y="2608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53" name="直接连接符 5152"/>
            <p:cNvSpPr/>
            <p:nvPr/>
          </p:nvSpPr>
          <p:spPr>
            <a:xfrm>
              <a:off x="2041" y="3062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5154" name="箭头 443"/>
          <p:cNvSpPr/>
          <p:nvPr/>
        </p:nvSpPr>
        <p:spPr>
          <a:xfrm rot="10800000">
            <a:off x="2841255" y="1280160"/>
            <a:ext cx="1588" cy="1295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156" name="箭头 443"/>
          <p:cNvSpPr/>
          <p:nvPr/>
        </p:nvSpPr>
        <p:spPr>
          <a:xfrm rot="5340000">
            <a:off x="2272930" y="3142299"/>
            <a:ext cx="1152525" cy="19048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157" name="文本框 5156"/>
          <p:cNvSpPr txBox="1"/>
          <p:nvPr/>
        </p:nvSpPr>
        <p:spPr>
          <a:xfrm>
            <a:off x="3022206" y="3499485"/>
            <a:ext cx="1085709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i="1">
                <a:solidFill>
                  <a:schemeClr val="hlink"/>
                </a:solidFill>
                <a:latin typeface="Times New Roman" panose="02020603050405020304" pitchFamily="2" charset="0"/>
                <a:ea typeface="Arial" panose="020B0604020202020204" pitchFamily="34" charset="0"/>
              </a:rPr>
              <a:t>G</a:t>
            </a:r>
          </a:p>
        </p:txBody>
      </p:sp>
      <p:sp>
        <p:nvSpPr>
          <p:cNvPr id="2" name="圆角矩形 5121"/>
          <p:cNvSpPr/>
          <p:nvPr/>
        </p:nvSpPr>
        <p:spPr>
          <a:xfrm rot="2220000">
            <a:off x="8042181" y="1844041"/>
            <a:ext cx="1655546" cy="18002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矩形 5160"/>
          <p:cNvSpPr/>
          <p:nvPr/>
        </p:nvSpPr>
        <p:spPr>
          <a:xfrm>
            <a:off x="7097742" y="3917315"/>
            <a:ext cx="2087291" cy="577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直接连接符 5174"/>
          <p:cNvSpPr/>
          <p:nvPr/>
        </p:nvSpPr>
        <p:spPr>
          <a:xfrm rot="2220000" flipV="1">
            <a:off x="8108848" y="2093279"/>
            <a:ext cx="1563483" cy="12096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" name="椭圆 5175"/>
          <p:cNvSpPr/>
          <p:nvPr/>
        </p:nvSpPr>
        <p:spPr>
          <a:xfrm rot="2220000">
            <a:off x="8510432" y="2398078"/>
            <a:ext cx="649203" cy="6477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直接连接符 5176"/>
          <p:cNvSpPr/>
          <p:nvPr/>
        </p:nvSpPr>
        <p:spPr>
          <a:xfrm rot="2220000" flipV="1">
            <a:off x="9159635" y="2974340"/>
            <a:ext cx="303173" cy="2555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" name="直接连接符 5177"/>
          <p:cNvSpPr/>
          <p:nvPr/>
        </p:nvSpPr>
        <p:spPr>
          <a:xfrm rot="2220000" flipV="1">
            <a:off x="9375508" y="2685415"/>
            <a:ext cx="333332" cy="2413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9" name="直接连接符 5178"/>
          <p:cNvSpPr/>
          <p:nvPr/>
        </p:nvSpPr>
        <p:spPr>
          <a:xfrm rot="2220000" flipV="1">
            <a:off x="8223133" y="3045779"/>
            <a:ext cx="274601" cy="2000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0" name="直接连接符 5179"/>
          <p:cNvSpPr/>
          <p:nvPr/>
        </p:nvSpPr>
        <p:spPr>
          <a:xfrm rot="2220000" flipV="1">
            <a:off x="9302493" y="2758440"/>
            <a:ext cx="390474" cy="2857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" name="直接连接符 5180"/>
          <p:cNvSpPr/>
          <p:nvPr/>
        </p:nvSpPr>
        <p:spPr>
          <a:xfrm rot="2220000" flipV="1">
            <a:off x="8294560" y="3190241"/>
            <a:ext cx="349205" cy="269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2" name="直接连接符 5181"/>
          <p:cNvSpPr/>
          <p:nvPr/>
        </p:nvSpPr>
        <p:spPr>
          <a:xfrm rot="2220000" flipV="1">
            <a:off x="7934245" y="2758441"/>
            <a:ext cx="377776" cy="3270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3" name="直接连接符 5182"/>
          <p:cNvSpPr/>
          <p:nvPr/>
        </p:nvSpPr>
        <p:spPr>
          <a:xfrm rot="2220000" flipV="1">
            <a:off x="8223133" y="2901316"/>
            <a:ext cx="358728" cy="2889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" name="直接连接符 5183"/>
          <p:cNvSpPr/>
          <p:nvPr/>
        </p:nvSpPr>
        <p:spPr>
          <a:xfrm rot="2220000" flipV="1">
            <a:off x="8510432" y="3118804"/>
            <a:ext cx="347618" cy="269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5" name="直接连接符 5184"/>
          <p:cNvSpPr/>
          <p:nvPr/>
        </p:nvSpPr>
        <p:spPr>
          <a:xfrm rot="2220000" flipV="1">
            <a:off x="9015192" y="3190240"/>
            <a:ext cx="309523" cy="2222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6" name="直接连接符 5185"/>
          <p:cNvSpPr/>
          <p:nvPr/>
        </p:nvSpPr>
        <p:spPr>
          <a:xfrm rot="2220000" flipV="1">
            <a:off x="8692971" y="3347403"/>
            <a:ext cx="361903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" name="箭头 443"/>
          <p:cNvSpPr/>
          <p:nvPr/>
        </p:nvSpPr>
        <p:spPr>
          <a:xfrm rot="10800000" flipH="1">
            <a:off x="8826304" y="1382078"/>
            <a:ext cx="0" cy="1295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8826304" y="1237615"/>
            <a:ext cx="151110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i="1">
                <a:solidFill>
                  <a:srgbClr val="FF0000"/>
                </a:solidFill>
                <a:latin typeface="Times New Roman" panose="02020603050405020304" pitchFamily="2" charset="0"/>
                <a:ea typeface="Arial" panose="020B0604020202020204" pitchFamily="34" charset="0"/>
              </a:rPr>
              <a:t>F</a:t>
            </a:r>
            <a:r>
              <a:rPr lang="zh-CN" altLang="en-US" sz="4400" b="1" baseline="-2500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charset="-122"/>
              </a:rPr>
              <a:t>浮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箭头 443"/>
          <p:cNvSpPr/>
          <p:nvPr/>
        </p:nvSpPr>
        <p:spPr>
          <a:xfrm rot="5340000">
            <a:off x="8250041" y="3236279"/>
            <a:ext cx="1152525" cy="19048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8204085" y="2952115"/>
            <a:ext cx="1085709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i="1">
                <a:solidFill>
                  <a:schemeClr val="hlink"/>
                </a:solidFill>
                <a:latin typeface="Times New Roman" panose="02020603050405020304" pitchFamily="2" charset="0"/>
                <a:ea typeface="Arial" panose="020B0604020202020204" pitchFamily="34" charset="0"/>
              </a:rPr>
              <a:t>G</a:t>
            </a:r>
          </a:p>
        </p:txBody>
      </p:sp>
      <p:sp>
        <p:nvSpPr>
          <p:cNvPr id="21" name="直角三角形 5197"/>
          <p:cNvSpPr/>
          <p:nvPr/>
        </p:nvSpPr>
        <p:spPr>
          <a:xfrm>
            <a:off x="7215201" y="2613979"/>
            <a:ext cx="2447606" cy="1800225"/>
          </a:xfrm>
          <a:prstGeom prst="rtTriangle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直接连接符 5158"/>
          <p:cNvSpPr/>
          <p:nvPr/>
        </p:nvSpPr>
        <p:spPr>
          <a:xfrm>
            <a:off x="4603151" y="4687889"/>
            <a:ext cx="1655547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3" name="圆角矩形 5159"/>
          <p:cNvSpPr/>
          <p:nvPr/>
        </p:nvSpPr>
        <p:spPr>
          <a:xfrm>
            <a:off x="4603151" y="3968751"/>
            <a:ext cx="1655547" cy="18002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直接连接符 5161"/>
          <p:cNvSpPr/>
          <p:nvPr/>
        </p:nvSpPr>
        <p:spPr>
          <a:xfrm>
            <a:off x="4747595" y="4976813"/>
            <a:ext cx="4317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5" name="直接连接符 5162"/>
          <p:cNvSpPr/>
          <p:nvPr/>
        </p:nvSpPr>
        <p:spPr>
          <a:xfrm>
            <a:off x="4890451" y="5192713"/>
            <a:ext cx="4317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6" name="直接连接符 5163"/>
          <p:cNvSpPr/>
          <p:nvPr/>
        </p:nvSpPr>
        <p:spPr>
          <a:xfrm>
            <a:off x="5466638" y="5121275"/>
            <a:ext cx="4317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7" name="直接连接符 5164"/>
          <p:cNvSpPr/>
          <p:nvPr/>
        </p:nvSpPr>
        <p:spPr>
          <a:xfrm>
            <a:off x="5753939" y="4903789"/>
            <a:ext cx="431744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8" name="直接连接符 5165"/>
          <p:cNvSpPr/>
          <p:nvPr/>
        </p:nvSpPr>
        <p:spPr>
          <a:xfrm>
            <a:off x="5179339" y="5624513"/>
            <a:ext cx="4317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9" name="直接连接符 5166"/>
          <p:cNvSpPr/>
          <p:nvPr/>
        </p:nvSpPr>
        <p:spPr>
          <a:xfrm>
            <a:off x="4674579" y="5408613"/>
            <a:ext cx="4317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0" name="直接连接符 5167"/>
          <p:cNvSpPr/>
          <p:nvPr/>
        </p:nvSpPr>
        <p:spPr>
          <a:xfrm>
            <a:off x="5106323" y="5264150"/>
            <a:ext cx="431744" cy="15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1" name="直接连接符 5168"/>
          <p:cNvSpPr/>
          <p:nvPr/>
        </p:nvSpPr>
        <p:spPr>
          <a:xfrm>
            <a:off x="5466638" y="5408613"/>
            <a:ext cx="4317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2" name="直接连接符 5169"/>
          <p:cNvSpPr/>
          <p:nvPr/>
        </p:nvSpPr>
        <p:spPr>
          <a:xfrm>
            <a:off x="5682510" y="5264150"/>
            <a:ext cx="431744" cy="15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3" name="直接连接符 5170"/>
          <p:cNvSpPr/>
          <p:nvPr/>
        </p:nvSpPr>
        <p:spPr>
          <a:xfrm>
            <a:off x="5682510" y="5553075"/>
            <a:ext cx="4317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4" name="文本框 33"/>
          <p:cNvSpPr txBox="1"/>
          <p:nvPr/>
        </p:nvSpPr>
        <p:spPr>
          <a:xfrm>
            <a:off x="5214259" y="3692525"/>
            <a:ext cx="151110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i="1">
                <a:solidFill>
                  <a:srgbClr val="FF0000"/>
                </a:solidFill>
                <a:latin typeface="Times New Roman" panose="02020603050405020304" pitchFamily="2" charset="0"/>
                <a:ea typeface="Arial" panose="020B0604020202020204" pitchFamily="34" charset="0"/>
              </a:rPr>
              <a:t>F</a:t>
            </a:r>
            <a:r>
              <a:rPr lang="zh-CN" altLang="en-US" sz="4400" b="1" baseline="-2500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charset="-122"/>
              </a:rPr>
              <a:t>浮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11082" y="5913438"/>
            <a:ext cx="1085709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i="1">
                <a:solidFill>
                  <a:schemeClr val="hlink"/>
                </a:solidFill>
                <a:latin typeface="Times New Roman" panose="02020603050405020304" pitchFamily="2" charset="0"/>
                <a:ea typeface="Arial" panose="020B0604020202020204" pitchFamily="34" charset="0"/>
              </a:rPr>
              <a:t>G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611082" y="4471988"/>
            <a:ext cx="792059" cy="647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zh-CN" altLang="en-US" sz="3600" b="1" i="1">
                <a:solidFill>
                  <a:srgbClr val="FF0000"/>
                </a:solidFill>
                <a:latin typeface="Times New Roman" panose="02020603050405020304" pitchFamily="2" charset="0"/>
                <a:ea typeface="Arial" panose="020B0604020202020204" pitchFamily="34" charset="0"/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charset="-122"/>
              </a:rPr>
              <a:t>支</a:t>
            </a:r>
            <a:endParaRPr lang="zh-CN" altLang="en-US" sz="3600" b="1" baseline="-25000">
              <a:solidFill>
                <a:srgbClr val="FF0000"/>
              </a:solidFill>
              <a:latin typeface="Times New Roman" pitchFamily="2" charset="0"/>
              <a:ea typeface="黑体"/>
            </a:endParaRPr>
          </a:p>
        </p:txBody>
      </p:sp>
      <p:sp>
        <p:nvSpPr>
          <p:cNvPr id="37" name="椭圆 5192"/>
          <p:cNvSpPr/>
          <p:nvPr/>
        </p:nvSpPr>
        <p:spPr>
          <a:xfrm>
            <a:off x="5106323" y="5094288"/>
            <a:ext cx="647616" cy="6477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箭头 443"/>
          <p:cNvSpPr/>
          <p:nvPr/>
        </p:nvSpPr>
        <p:spPr>
          <a:xfrm rot="5340000">
            <a:off x="4864980" y="5924551"/>
            <a:ext cx="1152525" cy="19048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9" name="箭头 443"/>
          <p:cNvSpPr/>
          <p:nvPr/>
        </p:nvSpPr>
        <p:spPr>
          <a:xfrm rot="10800000">
            <a:off x="5430131" y="4400550"/>
            <a:ext cx="1587" cy="9350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0" name="箭头 443"/>
          <p:cNvSpPr/>
          <p:nvPr/>
        </p:nvSpPr>
        <p:spPr>
          <a:xfrm rot="10800000" flipH="1">
            <a:off x="5430131" y="4633914"/>
            <a:ext cx="0" cy="7191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1" name="文本框 40"/>
          <p:cNvSpPr txBox="1"/>
          <p:nvPr/>
        </p:nvSpPr>
        <p:spPr>
          <a:xfrm>
            <a:off x="2720621" y="592455"/>
            <a:ext cx="60863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画出物体在水中所受到的力</a:t>
            </a:r>
          </a:p>
        </p:txBody>
      </p:sp>
    </p:spTree>
    <p:extLst>
      <p:ext uri="{BB962C8B-B14F-4D97-AF65-F5344CB8AC3E}">
        <p14:creationId xmlns:p14="http://schemas.microsoft.com/office/powerpoint/2010/main" val="326175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  <p:bldP spid="18" grpId="0"/>
      <p:bldP spid="20" grpId="0"/>
      <p:bldP spid="34" grpId="0"/>
      <p:bldP spid="35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57" y="1723073"/>
            <a:ext cx="1769833" cy="3725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925387" y="560705"/>
            <a:ext cx="81142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6000" b="1" baseline="-25000">
                <a:solidFill>
                  <a:srgbClr val="142AD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分析物体在水中的受力情况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22031"/>
          <a:stretch>
            <a:fillRect/>
          </a:stretch>
        </p:blipFill>
        <p:spPr>
          <a:xfrm>
            <a:off x="7160598" y="3738881"/>
            <a:ext cx="1220629" cy="887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411729" y="4626611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603791" y="4837748"/>
            <a:ext cx="0" cy="935038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286645" y="5172711"/>
            <a:ext cx="146983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3603791" y="4261486"/>
            <a:ext cx="0" cy="57626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084742" y="4073209"/>
            <a:ext cx="155872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拉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7662183" y="3532506"/>
            <a:ext cx="0" cy="57626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770758" y="2990851"/>
            <a:ext cx="270474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=G-F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示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81231" y="3923030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40281" y="4767581"/>
            <a:ext cx="131110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浮力</a:t>
            </a: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3603791" y="3950335"/>
            <a:ext cx="11429" cy="88773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772044" y="3447416"/>
            <a:ext cx="10526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ea typeface="宋体" panose="02010600030101010101" pitchFamily="2" charset="-122"/>
              </a:rPr>
              <a:t>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26631" y="2340611"/>
            <a:ext cx="19364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F</a:t>
            </a:r>
            <a:r>
              <a:rPr lang="zh-CN" altLang="en-US" sz="3200" baseline="-25000">
                <a:solidFill>
                  <a:srgbClr val="FF0000"/>
                </a:solidFill>
                <a:ea typeface="宋体" panose="02010600030101010101" pitchFamily="2" charset="-122"/>
              </a:rPr>
              <a:t>拉</a:t>
            </a:r>
            <a:r>
              <a:rPr lang="en-US" altLang="zh-CN" sz="3200">
                <a:solidFill>
                  <a:srgbClr val="FF0000"/>
                </a:solidFill>
                <a:ea typeface="宋体" panose="02010600030101010101" pitchFamily="2" charset="-122"/>
              </a:rPr>
              <a:t>=F</a:t>
            </a:r>
            <a:r>
              <a:rPr lang="zh-CN" altLang="en-US" sz="3200" baseline="-25000">
                <a:solidFill>
                  <a:srgbClr val="FF0000"/>
                </a:solidFill>
                <a:ea typeface="宋体" panose="02010600030101010101" pitchFamily="2" charset="-122"/>
              </a:rPr>
              <a:t>示</a:t>
            </a:r>
          </a:p>
        </p:txBody>
      </p:sp>
    </p:spTree>
    <p:extLst>
      <p:ext uri="{BB962C8B-B14F-4D97-AF65-F5344CB8AC3E}">
        <p14:creationId xmlns:p14="http://schemas.microsoft.com/office/powerpoint/2010/main" val="23126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  <p:bldP spid="17" grpId="0"/>
      <p:bldP spid="1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1" name="对象 616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25375" y="2424908"/>
          <a:ext cx="3396808" cy="107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r:id="rId3" imgW="723900" imgH="228600" progId="Equation.3">
                  <p:embed/>
                </p:oleObj>
              </mc:Choice>
              <mc:Fallback>
                <p:oleObj r:id="rId3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5375" y="2424908"/>
                        <a:ext cx="3396808" cy="1075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/>
          <p:nvPr/>
        </p:nvSpPr>
        <p:spPr>
          <a:xfrm>
            <a:off x="262856" y="784226"/>
            <a:ext cx="7671071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142AD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三.浮力的测量</a:t>
            </a:r>
            <a:r>
              <a:rPr lang="zh-CN" altLang="en-US" sz="3600" b="1">
                <a:latin typeface="宋体" panose="02010600030101010101" pitchFamily="2" charset="-122"/>
              </a:rPr>
              <a:t>（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称重法</a:t>
            </a:r>
            <a:r>
              <a:rPr lang="zh-CN" altLang="en-US" sz="3600" b="1">
                <a:latin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0293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3"/>
          <p:cNvSpPr txBox="1"/>
          <p:nvPr/>
        </p:nvSpPr>
        <p:spPr>
          <a:xfrm>
            <a:off x="379046" y="779145"/>
            <a:ext cx="1156121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3600" b="1"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latin typeface="宋体" panose="02010600030101010101" pitchFamily="2" charset="-122"/>
              </a:rPr>
              <a:t>、弹簧测力计下吊着重为</a:t>
            </a:r>
            <a:r>
              <a:rPr lang="en-US" altLang="zh-CN" sz="3600" b="1">
                <a:latin typeface="宋体" panose="02010600030101010101" pitchFamily="2" charset="-122"/>
              </a:rPr>
              <a:t>15N</a:t>
            </a:r>
            <a:r>
              <a:rPr lang="zh-CN" altLang="en-US" sz="3600" b="1">
                <a:latin typeface="宋体" panose="02010600030101010101" pitchFamily="2" charset="-122"/>
              </a:rPr>
              <a:t>的金属块，当金属块浸没在水中时，弹簧测力计示数为</a:t>
            </a:r>
            <a:r>
              <a:rPr lang="en-US" altLang="zh-CN" sz="3600" b="1">
                <a:latin typeface="宋体" panose="02010600030101010101" pitchFamily="2" charset="-122"/>
              </a:rPr>
              <a:t>10N</a:t>
            </a:r>
            <a:r>
              <a:rPr lang="zh-CN" altLang="en-US" sz="3600" b="1">
                <a:latin typeface="宋体" panose="02010600030101010101" pitchFamily="2" charset="-122"/>
              </a:rPr>
              <a:t>，则水对金属块的浮力为</a:t>
            </a:r>
            <a:r>
              <a:rPr lang="zh-CN" altLang="en-US" sz="3600" b="1" u="sng">
                <a:latin typeface="宋体" panose="02010600030101010101" pitchFamily="2" charset="-122"/>
              </a:rPr>
              <a:t>　　</a:t>
            </a:r>
            <a:r>
              <a:rPr lang="en-US" altLang="zh-CN" sz="3600" b="1">
                <a:latin typeface="宋体" panose="02010600030101010101" pitchFamily="2" charset="-122"/>
              </a:rPr>
              <a:t>N </a:t>
            </a:r>
            <a:r>
              <a:rPr lang="zh-CN" altLang="en-US" sz="3600" b="1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变式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3600" b="1">
                <a:latin typeface="宋体" panose="02010600030101010101" pitchFamily="2" charset="-122"/>
              </a:rPr>
              <a:t>若上题中，物体在水中受到的浮力为</a:t>
            </a:r>
            <a:r>
              <a:rPr lang="en-US" altLang="zh-CN" sz="3600" b="1">
                <a:latin typeface="宋体" panose="02010600030101010101" pitchFamily="2" charset="-122"/>
              </a:rPr>
              <a:t>8N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，则弹簧测力计的示数为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_____N.</a:t>
            </a:r>
          </a:p>
        </p:txBody>
      </p:sp>
      <p:sp>
        <p:nvSpPr>
          <p:cNvPr id="39937" name="矩形 1"/>
          <p:cNvSpPr/>
          <p:nvPr/>
        </p:nvSpPr>
        <p:spPr>
          <a:xfrm>
            <a:off x="379046" y="4114800"/>
            <a:ext cx="1007423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变式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：</a:t>
            </a:r>
            <a:r>
              <a:rPr lang="zh-CN" altLang="zh-CN" sz="36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</a:t>
            </a:r>
            <a:r>
              <a:rPr lang="en-US" altLang="zh-CN" sz="36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20N</a:t>
            </a:r>
            <a:r>
              <a:rPr lang="zh-CN" altLang="zh-CN" sz="36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的物体浸没在水中用弹簧测力计称量时减小了</a:t>
            </a:r>
            <a:r>
              <a:rPr lang="en-US" altLang="zh-CN" sz="36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8N</a:t>
            </a:r>
            <a:r>
              <a:rPr lang="zh-CN" altLang="zh-CN" sz="36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，则该物体受到的浮力大小为（</a:t>
            </a:r>
            <a:r>
              <a:rPr lang="en-US" altLang="zh-CN" sz="36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sz="36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39938" name="矩形 2"/>
          <p:cNvSpPr/>
          <p:nvPr/>
        </p:nvSpPr>
        <p:spPr>
          <a:xfrm>
            <a:off x="1535548" y="5443856"/>
            <a:ext cx="9119001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/>
            <a:r>
              <a:rPr lang="en-US" altLang="zh-CN" sz="4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A.20N       B.8N      C.28N    D.12N</a:t>
            </a:r>
          </a:p>
        </p:txBody>
      </p:sp>
    </p:spTree>
    <p:extLst>
      <p:ext uri="{BB962C8B-B14F-4D97-AF65-F5344CB8AC3E}">
        <p14:creationId xmlns:p14="http://schemas.microsoft.com/office/powerpoint/2010/main" val="331861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"/>
          <p:cNvSpPr txBox="1"/>
          <p:nvPr/>
        </p:nvSpPr>
        <p:spPr>
          <a:xfrm>
            <a:off x="363173" y="692151"/>
            <a:ext cx="11468512" cy="4843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课堂小结：</a:t>
            </a: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一、浮力</a:t>
            </a: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、定义：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液体和气体对浸在其中的物体有竖直向上的托力</a:t>
            </a: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、施力物体：液体或气体</a:t>
            </a: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、方向：竖直向上</a:t>
            </a: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、称重法测浮力大小：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=G-F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示</a:t>
            </a:r>
          </a:p>
          <a:p>
            <a:endParaRPr lang="zh-CN" altLang="en-US" sz="3200" b="1" baseline="-25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二、浮力产生的原因</a:t>
            </a: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液体对物体向上和向下的压力差：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-F</a:t>
            </a:r>
            <a:r>
              <a:rPr lang="zh-CN" altLang="en-US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</a:p>
        </p:txBody>
      </p:sp>
    </p:spTree>
    <p:extLst>
      <p:ext uri="{BB962C8B-B14F-4D97-AF65-F5344CB8AC3E}">
        <p14:creationId xmlns:p14="http://schemas.microsoft.com/office/powerpoint/2010/main" val="96535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/>
          </p:cNvSpPr>
          <p:nvPr>
            <p:ph type="ctrTitle"/>
          </p:nvPr>
        </p:nvSpPr>
        <p:spPr>
          <a:xfrm>
            <a:off x="2057132" y="388304"/>
            <a:ext cx="7771388" cy="1470025"/>
          </a:xfrm>
        </p:spPr>
        <p:txBody>
          <a:bodyPr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en-US" altLang="zh-CN" sz="7200" b="1" dirty="0">
                <a:solidFill>
                  <a:srgbClr val="FF0000"/>
                </a:solidFill>
                <a:latin typeface="汉真广标" pitchFamily="49" charset="-122"/>
                <a:ea typeface="汉真广标" pitchFamily="49" charset="-122"/>
              </a:rPr>
              <a:t>9.1 </a:t>
            </a:r>
            <a:r>
              <a:rPr lang="zh-CN" altLang="en-US" sz="7200" b="1" dirty="0">
                <a:solidFill>
                  <a:srgbClr val="FF0000"/>
                </a:solidFill>
                <a:latin typeface="汉真广标" pitchFamily="49" charset="-122"/>
                <a:ea typeface="汉真广标" pitchFamily="49" charset="-122"/>
              </a:rPr>
              <a:t>认识浮力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rcRect r="8739" b="7097"/>
          <a:stretch>
            <a:fillRect/>
          </a:stretch>
        </p:blipFill>
        <p:spPr>
          <a:xfrm>
            <a:off x="2698399" y="2139951"/>
            <a:ext cx="7016472" cy="371538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373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67927" y="1167765"/>
            <a:ext cx="8455194" cy="3691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defTabSz="914400">
              <a:lnSpc>
                <a:spcPct val="130000"/>
              </a:lnSpc>
              <a:buClr>
                <a:srgbClr val="000000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1">
                <a:latin typeface="宋体" panose="02010600030101010101" pitchFamily="2" charset="-122"/>
                <a:sym typeface="+mn-ea"/>
              </a:rPr>
              <a:t>1.下列说法正确的是（　　）</a:t>
            </a:r>
            <a:endParaRPr kumimoji="0" lang="zh-CN" altLang="en-US" sz="3600" b="1" kern="1200" cap="none" spc="0" normalizeH="0" baseline="0" noProof="1">
              <a:latin typeface="宋体" panose="02010600030101010101" pitchFamily="2" charset="-122"/>
            </a:endParaRPr>
          </a:p>
          <a:p>
            <a:pPr marL="457200" marR="0" indent="-457200" defTabSz="914400">
              <a:lnSpc>
                <a:spcPct val="130000"/>
              </a:lnSpc>
              <a:buClr>
                <a:srgbClr val="000000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1">
                <a:latin typeface="宋体" panose="02010600030101010101" pitchFamily="2" charset="-122"/>
                <a:sym typeface="+mn-ea"/>
              </a:rPr>
              <a:t>A.只有漂浮在液面的物体才受浮力的作用</a:t>
            </a:r>
            <a:endParaRPr kumimoji="0" lang="zh-CN" altLang="en-US" sz="3600" b="1" kern="1200" cap="none" spc="0" normalizeH="0" baseline="0" noProof="1">
              <a:latin typeface="宋体" panose="02010600030101010101" pitchFamily="2" charset="-122"/>
            </a:endParaRPr>
          </a:p>
          <a:p>
            <a:pPr marL="457200" marR="0" indent="-457200" defTabSz="914400">
              <a:lnSpc>
                <a:spcPct val="130000"/>
              </a:lnSpc>
              <a:buClr>
                <a:srgbClr val="000000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1">
                <a:latin typeface="宋体" panose="02010600030101010101" pitchFamily="2" charset="-122"/>
                <a:sym typeface="+mn-ea"/>
              </a:rPr>
              <a:t>B.只有固体才受浮力的作用</a:t>
            </a:r>
            <a:endParaRPr kumimoji="0" lang="zh-CN" altLang="en-US" sz="3600" b="1" kern="1200" cap="none" spc="0" normalizeH="0" baseline="0" noProof="1">
              <a:latin typeface="宋体" panose="02010600030101010101" pitchFamily="2" charset="-122"/>
            </a:endParaRPr>
          </a:p>
          <a:p>
            <a:pPr marL="457200" marR="0" indent="-457200" defTabSz="914400">
              <a:lnSpc>
                <a:spcPct val="130000"/>
              </a:lnSpc>
              <a:buClr>
                <a:srgbClr val="000000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1">
                <a:latin typeface="宋体" panose="02010600030101010101" pitchFamily="2" charset="-122"/>
                <a:sym typeface="+mn-ea"/>
              </a:rPr>
              <a:t>C.在液体中下沉的物体也受浮力的作用</a:t>
            </a:r>
            <a:endParaRPr kumimoji="0" lang="zh-CN" altLang="en-US" sz="3600" b="1" kern="1200" cap="none" spc="0" normalizeH="0" baseline="0" noProof="1">
              <a:latin typeface="宋体" panose="02010600030101010101" pitchFamily="2" charset="-122"/>
            </a:endParaRPr>
          </a:p>
          <a:p>
            <a:pPr marL="457200" marR="0" indent="-457200" defTabSz="914400">
              <a:lnSpc>
                <a:spcPct val="130000"/>
              </a:lnSpc>
              <a:buClr>
                <a:srgbClr val="000000"/>
              </a:buClr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1">
                <a:latin typeface="宋体" panose="02010600030101010101" pitchFamily="2" charset="-122"/>
                <a:sym typeface="+mn-ea"/>
              </a:rPr>
              <a:t>D.物体在液体中只受浮力的作用</a:t>
            </a:r>
          </a:p>
        </p:txBody>
      </p:sp>
      <p:sp>
        <p:nvSpPr>
          <p:cNvPr id="57350" name="文本框 57349"/>
          <p:cNvSpPr txBox="1"/>
          <p:nvPr/>
        </p:nvSpPr>
        <p:spPr>
          <a:xfrm>
            <a:off x="6790521" y="1295481"/>
            <a:ext cx="476823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noProof="1">
                <a:solidFill>
                  <a:srgbClr val="FF0066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</a:t>
            </a:r>
            <a:endParaRPr lang="en-US" altLang="zh-CN" sz="3200" b="1" noProof="1">
              <a:solidFill>
                <a:srgbClr val="FF0066"/>
              </a:solidFill>
              <a:latin typeface="Verdana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302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93960" y="1053466"/>
            <a:ext cx="8888843" cy="2158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defTabSz="914400" fontAlgn="auto">
              <a:lnSpc>
                <a:spcPct val="120000"/>
              </a:lnSpc>
              <a:buClr>
                <a:srgbClr val="000000"/>
              </a:buClr>
              <a:buSzTx/>
              <a:buFont typeface="Arial" panose="020B0604020202020204" pitchFamily="34" charset="0"/>
              <a:defRPr/>
            </a:pP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2</a:t>
            </a:r>
            <a:r>
              <a:rPr lang="zh-CN" altLang="en-US" sz="4000" b="1">
                <a:latin typeface="宋体" panose="02010600030101010101" pitchFamily="2" charset="-122"/>
                <a:sym typeface="+mn-ea"/>
              </a:rPr>
              <a:t>.</a:t>
            </a:r>
            <a:r>
              <a:rPr kumimoji="0" lang="zh-CN" altLang="en-US" sz="3600" b="1" kern="1200" cap="none" spc="0" normalizeH="0" baseline="0" noProof="1">
                <a:latin typeface="宋体" panose="02010600030101010101" pitchFamily="2" charset="-122"/>
                <a:sym typeface="+mn-ea"/>
              </a:rPr>
              <a:t>一个长方体物块浸没在水中，已知</a:t>
            </a:r>
            <a:r>
              <a:rPr lang="zh-CN" altLang="en-US" sz="3600" b="1">
                <a:latin typeface="宋体" panose="02010600030101010101" pitchFamily="2" charset="-122"/>
                <a:sym typeface="+mn-ea"/>
              </a:rPr>
              <a:t>物体受到的浮力500N,</a:t>
            </a:r>
            <a:r>
              <a:rPr kumimoji="0" lang="zh-CN" altLang="en-US" sz="3600" b="1" kern="1200" cap="none" spc="0" normalizeH="0" baseline="0" noProof="1">
                <a:latin typeface="宋体" panose="02010600030101010101" pitchFamily="2" charset="-122"/>
                <a:sym typeface="+mn-ea"/>
              </a:rPr>
              <a:t>上表面受到的压力为50N，下表面受到的压力为_______N</a:t>
            </a:r>
          </a:p>
        </p:txBody>
      </p:sp>
    </p:spTree>
    <p:extLst>
      <p:ext uri="{BB962C8B-B14F-4D97-AF65-F5344CB8AC3E}">
        <p14:creationId xmlns:p14="http://schemas.microsoft.com/office/powerpoint/2010/main" val="111717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1703167" y="834709"/>
            <a:ext cx="871265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变式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一正方体木块，边长为10cm，一半的体积浸没在水中，求木块所受浮力大小。</a:t>
            </a:r>
          </a:p>
        </p:txBody>
      </p:sp>
      <p:pic>
        <p:nvPicPr>
          <p:cNvPr id="13316" name="图片 1331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704" y="1799909"/>
            <a:ext cx="1938085" cy="1958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315" name="对象 133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19355" y="2967832"/>
          <a:ext cx="8274243" cy="237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4" imgW="3505200" imgH="939800" progId="Equation.3">
                  <p:embed/>
                </p:oleObj>
              </mc:Choice>
              <mc:Fallback>
                <p:oleObj r:id="rId4" imgW="35052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9355" y="2967832"/>
                        <a:ext cx="8274243" cy="2376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36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4"/>
          <p:cNvSpPr txBox="1"/>
          <p:nvPr/>
        </p:nvSpPr>
        <p:spPr>
          <a:xfrm>
            <a:off x="1925070" y="965835"/>
            <a:ext cx="8341227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变式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某木块在水中的状态如图所示，已知木块重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10N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，绳子拉力是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4N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，求此时木块受到水的浮力。</a:t>
            </a:r>
          </a:p>
        </p:txBody>
      </p:sp>
      <p:pic>
        <p:nvPicPr>
          <p:cNvPr id="1536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692" y="2633981"/>
            <a:ext cx="2387289" cy="2199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324433" y="3624263"/>
            <a:ext cx="4084106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平衡法求浮力</a:t>
            </a:r>
          </a:p>
        </p:txBody>
      </p:sp>
    </p:spTree>
    <p:extLst>
      <p:ext uri="{BB962C8B-B14F-4D97-AF65-F5344CB8AC3E}">
        <p14:creationId xmlns:p14="http://schemas.microsoft.com/office/powerpoint/2010/main" val="172909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097" descr="u=845122311,2447288247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94" y="901541"/>
            <a:ext cx="6184492" cy="38897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4098"/>
          <p:cNvSpPr txBox="1"/>
          <p:nvPr/>
        </p:nvSpPr>
        <p:spPr>
          <a:xfrm>
            <a:off x="772695" y="5290821"/>
            <a:ext cx="10984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0606B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问：将拧紧瓶盖的空矿泉水瓶逐渐向水中按压，有什么感觉？</a:t>
            </a:r>
          </a:p>
        </p:txBody>
      </p:sp>
      <p:pic>
        <p:nvPicPr>
          <p:cNvPr id="19460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0933277" y="12065000"/>
            <a:ext cx="482537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75094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3074" descr="u=2581647849,4040491875&amp;fm=21&amp;gp=0"/>
          <p:cNvPicPr>
            <a:picLocks noChangeAspect="1"/>
          </p:cNvPicPr>
          <p:nvPr/>
        </p:nvPicPr>
        <p:blipFill>
          <a:blip r:embed="rId2"/>
          <a:srcRect r="32790" b="3464"/>
          <a:stretch>
            <a:fillRect/>
          </a:stretch>
        </p:blipFill>
        <p:spPr>
          <a:xfrm>
            <a:off x="7307899" y="1243807"/>
            <a:ext cx="4110694" cy="324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3075" descr="t016913371831eb4272"/>
          <p:cNvPicPr>
            <a:picLocks noChangeAspect="1"/>
          </p:cNvPicPr>
          <p:nvPr/>
        </p:nvPicPr>
        <p:blipFill>
          <a:blip r:embed="rId3"/>
          <a:srcRect l="23195"/>
          <a:stretch>
            <a:fillRect/>
          </a:stretch>
        </p:blipFill>
        <p:spPr>
          <a:xfrm>
            <a:off x="1152851" y="1243807"/>
            <a:ext cx="3742838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3"/>
          <p:cNvSpPr txBox="1"/>
          <p:nvPr/>
        </p:nvSpPr>
        <p:spPr>
          <a:xfrm>
            <a:off x="1555151" y="126365"/>
            <a:ext cx="88261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rgbClr val="0606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</a:t>
            </a:r>
            <a:r>
              <a:rPr lang="en-US" altLang="zh-CN" sz="3600" b="1">
                <a:solidFill>
                  <a:srgbClr val="0606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rgbClr val="0606B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：下列现象说明了什么？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9046" y="4858386"/>
            <a:ext cx="565838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液体对浸在其中的物体有浮力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97427" y="4858386"/>
            <a:ext cx="5617749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气体对浸在其中的物体有浮力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1682134" y="6016230"/>
            <a:ext cx="88261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</a:t>
            </a:r>
            <a:r>
              <a:rPr lang="en-US" altLang="zh-CN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：漂浮的物体会受到浮力，下沉的物体呢？</a:t>
            </a:r>
          </a:p>
        </p:txBody>
      </p:sp>
    </p:spTree>
    <p:extLst>
      <p:ext uri="{BB962C8B-B14F-4D97-AF65-F5344CB8AC3E}">
        <p14:creationId xmlns:p14="http://schemas.microsoft.com/office/powerpoint/2010/main" val="28957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内容占位符 716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contrast="60000"/>
          </a:blip>
          <a:srcRect l="39604" t="19118" r="49290" b="30052"/>
          <a:stretch>
            <a:fillRect/>
          </a:stretch>
        </p:blipFill>
        <p:spPr>
          <a:xfrm>
            <a:off x="6891790" y="919321"/>
            <a:ext cx="1610705" cy="3879056"/>
          </a:xfrm>
        </p:spPr>
      </p:pic>
      <p:sp>
        <p:nvSpPr>
          <p:cNvPr id="6146" name="文本框 7170"/>
          <p:cNvSpPr txBox="1"/>
          <p:nvPr/>
        </p:nvSpPr>
        <p:spPr>
          <a:xfrm>
            <a:off x="3351174" y="1078706"/>
            <a:ext cx="2798795" cy="106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文本框 3"/>
          <p:cNvSpPr txBox="1"/>
          <p:nvPr/>
        </p:nvSpPr>
        <p:spPr>
          <a:xfrm>
            <a:off x="1681896" y="110491"/>
            <a:ext cx="8139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实验一、将重物竖直悬挂于测力计下端</a:t>
            </a:r>
          </a:p>
        </p:txBody>
      </p:sp>
      <p:grpSp>
        <p:nvGrpSpPr>
          <p:cNvPr id="6148" name="组合 6"/>
          <p:cNvGrpSpPr/>
          <p:nvPr/>
        </p:nvGrpSpPr>
        <p:grpSpPr>
          <a:xfrm>
            <a:off x="2260386" y="971312"/>
            <a:ext cx="1404040" cy="4039310"/>
            <a:chOff x="2637" y="1267"/>
            <a:chExt cx="2949" cy="8483"/>
          </a:xfrm>
        </p:grpSpPr>
        <p:pic>
          <p:nvPicPr>
            <p:cNvPr id="6149" name="内容占位符 7169"/>
            <p:cNvPicPr>
              <a:picLocks noGrp="1" noChangeAspect="1"/>
            </p:cNvPicPr>
            <p:nvPr/>
          </p:nvPicPr>
          <p:blipFill>
            <a:blip r:embed="rId2">
              <a:lum contrast="60000"/>
            </a:blip>
            <a:srcRect l="10725" t="19118" r="80141" b="30052"/>
            <a:stretch>
              <a:fillRect/>
            </a:stretch>
          </p:blipFill>
          <p:spPr>
            <a:xfrm>
              <a:off x="2637" y="1267"/>
              <a:ext cx="2949" cy="82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文本框 3"/>
            <p:cNvSpPr txBox="1"/>
            <p:nvPr/>
          </p:nvSpPr>
          <p:spPr>
            <a:xfrm>
              <a:off x="3458" y="8783"/>
              <a:ext cx="1040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50767" y="4697652"/>
            <a:ext cx="49523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35057" y="970757"/>
            <a:ext cx="3510681" cy="4288155"/>
            <a:chOff x="13256" y="1266"/>
            <a:chExt cx="7368" cy="9004"/>
          </a:xfrm>
        </p:grpSpPr>
        <p:pic>
          <p:nvPicPr>
            <p:cNvPr id="6153" name="内容占位符 7169"/>
            <p:cNvPicPr>
              <a:picLocks noGrp="1" noChangeAspect="1"/>
            </p:cNvPicPr>
            <p:nvPr/>
          </p:nvPicPr>
          <p:blipFill>
            <a:blip r:embed="rId2">
              <a:lum contrast="60000"/>
            </a:blip>
            <a:srcRect l="22943" t="19118" r="66533" b="30052"/>
            <a:stretch>
              <a:fillRect/>
            </a:stretch>
          </p:blipFill>
          <p:spPr>
            <a:xfrm>
              <a:off x="13256" y="1266"/>
              <a:ext cx="3299" cy="80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4" name="文本框 5"/>
            <p:cNvSpPr txBox="1"/>
            <p:nvPr/>
          </p:nvSpPr>
          <p:spPr>
            <a:xfrm>
              <a:off x="19584" y="9303"/>
              <a:ext cx="1040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1681737" y="5977732"/>
            <a:ext cx="882733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问：对比图</a:t>
            </a:r>
            <a:r>
              <a:rPr lang="en-US" altLang="zh-CN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和图</a:t>
            </a:r>
            <a:r>
              <a:rPr lang="en-US" altLang="zh-CN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，你能得出什么结论？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22493" y="2593341"/>
            <a:ext cx="116888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类比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1757928" y="5290662"/>
            <a:ext cx="882733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问：对比图</a:t>
            </a:r>
            <a:r>
              <a:rPr lang="en-US" altLang="zh-CN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b="1">
                <a:solidFill>
                  <a:srgbClr val="0606B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，你能得出什么结论？</a:t>
            </a:r>
          </a:p>
        </p:txBody>
      </p:sp>
    </p:spTree>
    <p:extLst>
      <p:ext uri="{BB962C8B-B14F-4D97-AF65-F5344CB8AC3E}">
        <p14:creationId xmlns:p14="http://schemas.microsoft.com/office/powerpoint/2010/main" val="388270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4097"/>
          <p:cNvSpPr>
            <a:spLocks noGrp="1"/>
          </p:cNvSpPr>
          <p:nvPr/>
        </p:nvSpPr>
        <p:spPr>
          <a:xfrm>
            <a:off x="842536" y="1410970"/>
            <a:ext cx="9420269" cy="172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marL="914400" indent="-914400"/>
            <a:r>
              <a:rPr lang="en-US" altLang="zh-CN" sz="3600" b="1">
                <a:latin typeface="宋体" panose="02010600030101010101" pitchFamily="2" charset="-122"/>
                <a:ea typeface="Arial" panose="020B0604020202020204" pitchFamily="34" charset="0"/>
                <a:sym typeface="Calibri"/>
              </a:rPr>
              <a:t>1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、定义：液体和气体对浸在其中的物体 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	      </a:t>
            </a:r>
          </a:p>
          <a:p>
            <a:pPr marL="914400" indent="-914400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       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竖直向上的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托力</a:t>
            </a:r>
          </a:p>
        </p:txBody>
      </p:sp>
      <p:sp>
        <p:nvSpPr>
          <p:cNvPr id="7170" name="矩形 4098"/>
          <p:cNvSpPr>
            <a:spLocks noGrp="1"/>
          </p:cNvSpPr>
          <p:nvPr/>
        </p:nvSpPr>
        <p:spPr>
          <a:xfrm>
            <a:off x="178730" y="618808"/>
            <a:ext cx="2303162" cy="792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marL="914400" indent="-914400"/>
            <a:r>
              <a:rPr lang="zh-CN" altLang="en-US" sz="3600" b="1">
                <a:solidFill>
                  <a:srgbClr val="142AD4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一、浮力</a:t>
            </a:r>
          </a:p>
        </p:txBody>
      </p:sp>
      <p:sp>
        <p:nvSpPr>
          <p:cNvPr id="4101" name="文本框 4100"/>
          <p:cNvSpPr txBox="1"/>
          <p:nvPr/>
        </p:nvSpPr>
        <p:spPr>
          <a:xfrm>
            <a:off x="1420946" y="3447415"/>
            <a:ext cx="8438686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注：</a:t>
            </a:r>
            <a:r>
              <a:rPr lang="zh-CN" altLang="en-US" sz="32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浸在：包含部分浸入和全部浸入（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浸没</a:t>
            </a:r>
            <a:r>
              <a:rPr lang="zh-CN" altLang="en-US" sz="32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4102" name="矩形 4101"/>
          <p:cNvSpPr>
            <a:spLocks noGrp="1"/>
          </p:cNvSpPr>
          <p:nvPr/>
        </p:nvSpPr>
        <p:spPr>
          <a:xfrm>
            <a:off x="842218" y="2707640"/>
            <a:ext cx="8495194" cy="71913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marL="914400" indent="-914400"/>
            <a:r>
              <a:rPr lang="en-US" altLang="zh-CN" sz="3600" b="1">
                <a:latin typeface="宋体" panose="02010600030101010101" pitchFamily="2" charset="-122"/>
                <a:ea typeface="Arial" panose="020B0604020202020204" pitchFamily="34" charset="0"/>
                <a:sym typeface="Calibri"/>
              </a:rPr>
              <a:t>2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、施力物体：液体或气体</a:t>
            </a:r>
          </a:p>
        </p:txBody>
      </p:sp>
      <p:sp>
        <p:nvSpPr>
          <p:cNvPr id="4103" name="矩形 4102"/>
          <p:cNvSpPr>
            <a:spLocks noGrp="1"/>
          </p:cNvSpPr>
          <p:nvPr/>
        </p:nvSpPr>
        <p:spPr>
          <a:xfrm>
            <a:off x="842218" y="4257040"/>
            <a:ext cx="8495194" cy="717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marL="914400" indent="-914400"/>
            <a:r>
              <a:rPr lang="en-US" altLang="zh-CN" sz="3600" b="1">
                <a:latin typeface="宋体" panose="02010600030101010101" pitchFamily="2" charset="-122"/>
                <a:ea typeface="Arial" panose="020B0604020202020204" pitchFamily="34" charset="0"/>
                <a:sym typeface="Calibri"/>
              </a:rPr>
              <a:t>3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、方向：竖直向上</a:t>
            </a:r>
          </a:p>
        </p:txBody>
      </p:sp>
      <p:pic>
        <p:nvPicPr>
          <p:cNvPr id="11271" name="Picture 17" descr="pic_250237"/>
          <p:cNvPicPr>
            <a:picLocks noChangeAspect="1"/>
          </p:cNvPicPr>
          <p:nvPr/>
        </p:nvPicPr>
        <p:blipFill>
          <a:blip r:embed="rId2"/>
          <a:srcRect l="9648" r="50291"/>
          <a:stretch>
            <a:fillRect/>
          </a:stretch>
        </p:blipFill>
        <p:spPr>
          <a:xfrm>
            <a:off x="3276808" y="4810125"/>
            <a:ext cx="1428564" cy="181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23" y="4974591"/>
            <a:ext cx="1384120" cy="16541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419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  <p:bldP spid="4102" grpId="0"/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3"/>
          <p:cNvSpPr txBox="1"/>
          <p:nvPr/>
        </p:nvSpPr>
        <p:spPr>
          <a:xfrm>
            <a:off x="651425" y="824866"/>
            <a:ext cx="827932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1.</a:t>
            </a:r>
            <a:r>
              <a:rPr lang="zh-CN" altLang="en-US" sz="3200" b="1">
                <a:latin typeface="Arial" panose="020B0604020202020204" pitchFamily="34" charset="0"/>
              </a:rPr>
              <a:t>画出下列情况中小球所受浮力示意图</a:t>
            </a:r>
          </a:p>
        </p:txBody>
      </p:sp>
      <p:grpSp>
        <p:nvGrpSpPr>
          <p:cNvPr id="17410" name="组合 5123"/>
          <p:cNvGrpSpPr/>
          <p:nvPr/>
        </p:nvGrpSpPr>
        <p:grpSpPr>
          <a:xfrm>
            <a:off x="1942848" y="1763714"/>
            <a:ext cx="2085703" cy="2160587"/>
            <a:chOff x="0" y="0"/>
            <a:chExt cx="3286" cy="3401"/>
          </a:xfrm>
        </p:grpSpPr>
        <p:sp>
          <p:nvSpPr>
            <p:cNvPr id="17411" name="圆角矩形 5124"/>
            <p:cNvSpPr/>
            <p:nvPr/>
          </p:nvSpPr>
          <p:spPr>
            <a:xfrm>
              <a:off x="340" y="567"/>
              <a:ext cx="2607" cy="283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412" name="直接连接符 5125"/>
            <p:cNvSpPr/>
            <p:nvPr/>
          </p:nvSpPr>
          <p:spPr>
            <a:xfrm>
              <a:off x="339" y="1701"/>
              <a:ext cx="2608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3" name="矩形 5126"/>
            <p:cNvSpPr/>
            <p:nvPr/>
          </p:nvSpPr>
          <p:spPr>
            <a:xfrm>
              <a:off x="0" y="0"/>
              <a:ext cx="3287" cy="90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414" name="直接连接符 5127"/>
            <p:cNvSpPr/>
            <p:nvPr/>
          </p:nvSpPr>
          <p:spPr>
            <a:xfrm>
              <a:off x="566" y="215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5" name="直接连接符 5128"/>
            <p:cNvSpPr/>
            <p:nvPr/>
          </p:nvSpPr>
          <p:spPr>
            <a:xfrm>
              <a:off x="793" y="249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6" name="直接连接符 5129"/>
            <p:cNvSpPr/>
            <p:nvPr/>
          </p:nvSpPr>
          <p:spPr>
            <a:xfrm>
              <a:off x="1700" y="2382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7" name="直接连接符 5130"/>
            <p:cNvSpPr/>
            <p:nvPr/>
          </p:nvSpPr>
          <p:spPr>
            <a:xfrm>
              <a:off x="2153" y="2041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8" name="直接连接符 5131"/>
            <p:cNvSpPr/>
            <p:nvPr/>
          </p:nvSpPr>
          <p:spPr>
            <a:xfrm>
              <a:off x="1246" y="317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9" name="直接连接符 5132"/>
            <p:cNvSpPr/>
            <p:nvPr/>
          </p:nvSpPr>
          <p:spPr>
            <a:xfrm>
              <a:off x="452" y="283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0" name="直接连接符 5133"/>
            <p:cNvSpPr/>
            <p:nvPr/>
          </p:nvSpPr>
          <p:spPr>
            <a:xfrm>
              <a:off x="1133" y="2608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1" name="直接连接符 5134"/>
            <p:cNvSpPr/>
            <p:nvPr/>
          </p:nvSpPr>
          <p:spPr>
            <a:xfrm>
              <a:off x="1700" y="2835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2" name="直接连接符 5135"/>
            <p:cNvSpPr/>
            <p:nvPr/>
          </p:nvSpPr>
          <p:spPr>
            <a:xfrm>
              <a:off x="2040" y="2608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3" name="直接连接符 5136"/>
            <p:cNvSpPr/>
            <p:nvPr/>
          </p:nvSpPr>
          <p:spPr>
            <a:xfrm>
              <a:off x="2040" y="3062"/>
              <a:ext cx="680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4" name="椭圆 5137"/>
            <p:cNvSpPr/>
            <p:nvPr/>
          </p:nvSpPr>
          <p:spPr>
            <a:xfrm>
              <a:off x="1133" y="1928"/>
              <a:ext cx="1020" cy="1020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5158" name="文本框 5157"/>
          <p:cNvSpPr txBox="1"/>
          <p:nvPr/>
        </p:nvSpPr>
        <p:spPr>
          <a:xfrm>
            <a:off x="3047603" y="1905000"/>
            <a:ext cx="151110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b="1" i="1">
                <a:solidFill>
                  <a:srgbClr val="FF0000"/>
                </a:solidFill>
                <a:latin typeface="Times New Roman" panose="02020603050405020304" pitchFamily="2" charset="0"/>
              </a:rPr>
              <a:t>F</a:t>
            </a:r>
            <a:r>
              <a:rPr lang="zh-CN" altLang="en-US" sz="4400" b="1" baseline="-2500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charset="-122"/>
              </a:rPr>
              <a:t>浮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91" name="箭头 443"/>
          <p:cNvSpPr/>
          <p:nvPr/>
        </p:nvSpPr>
        <p:spPr>
          <a:xfrm rot="10800000" flipH="1">
            <a:off x="2999984" y="2122488"/>
            <a:ext cx="0" cy="1295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7427" name="直接连接符 5174"/>
          <p:cNvSpPr/>
          <p:nvPr/>
        </p:nvSpPr>
        <p:spPr>
          <a:xfrm rot="2220000" flipV="1">
            <a:off x="7279328" y="2570164"/>
            <a:ext cx="1563484" cy="12096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28" name="椭圆 5175"/>
          <p:cNvSpPr/>
          <p:nvPr/>
        </p:nvSpPr>
        <p:spPr>
          <a:xfrm rot="2220000">
            <a:off x="7701548" y="2828925"/>
            <a:ext cx="649203" cy="6477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9" name="直接连接符 5176"/>
          <p:cNvSpPr/>
          <p:nvPr/>
        </p:nvSpPr>
        <p:spPr>
          <a:xfrm rot="2220000" flipV="1">
            <a:off x="8350751" y="3405189"/>
            <a:ext cx="303173" cy="255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0" name="直接连接符 5177"/>
          <p:cNvSpPr/>
          <p:nvPr/>
        </p:nvSpPr>
        <p:spPr>
          <a:xfrm rot="2220000" flipV="1">
            <a:off x="8566623" y="3116263"/>
            <a:ext cx="333332" cy="2413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1" name="直接连接符 5178"/>
          <p:cNvSpPr/>
          <p:nvPr/>
        </p:nvSpPr>
        <p:spPr>
          <a:xfrm rot="2220000" flipV="1">
            <a:off x="7414248" y="3476626"/>
            <a:ext cx="274601" cy="2000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2" name="直接连接符 5179"/>
          <p:cNvSpPr/>
          <p:nvPr/>
        </p:nvSpPr>
        <p:spPr>
          <a:xfrm rot="2220000" flipV="1">
            <a:off x="8493608" y="3189288"/>
            <a:ext cx="390474" cy="2857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3" name="直接连接符 5180"/>
          <p:cNvSpPr/>
          <p:nvPr/>
        </p:nvSpPr>
        <p:spPr>
          <a:xfrm rot="2220000" flipV="1">
            <a:off x="7485675" y="3621089"/>
            <a:ext cx="349205" cy="269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4" name="直接连接符 5181"/>
          <p:cNvSpPr/>
          <p:nvPr/>
        </p:nvSpPr>
        <p:spPr>
          <a:xfrm rot="2220000" flipV="1">
            <a:off x="7222185" y="3128964"/>
            <a:ext cx="377776" cy="3270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5" name="直接连接符 5182"/>
          <p:cNvSpPr/>
          <p:nvPr/>
        </p:nvSpPr>
        <p:spPr>
          <a:xfrm rot="2220000" flipV="1">
            <a:off x="7414248" y="3332163"/>
            <a:ext cx="358728" cy="2889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6" name="直接连接符 5183"/>
          <p:cNvSpPr/>
          <p:nvPr/>
        </p:nvSpPr>
        <p:spPr>
          <a:xfrm rot="2220000" flipV="1">
            <a:off x="7701548" y="3549651"/>
            <a:ext cx="347618" cy="269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7" name="直接连接符 5184"/>
          <p:cNvSpPr/>
          <p:nvPr/>
        </p:nvSpPr>
        <p:spPr>
          <a:xfrm rot="2220000" flipV="1">
            <a:off x="8206307" y="3621088"/>
            <a:ext cx="309523" cy="2222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7438" name="直接连接符 5185"/>
          <p:cNvSpPr/>
          <p:nvPr/>
        </p:nvSpPr>
        <p:spPr>
          <a:xfrm rot="2220000" flipV="1">
            <a:off x="7884087" y="3778250"/>
            <a:ext cx="361903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7439" name="组合 1"/>
          <p:cNvGrpSpPr/>
          <p:nvPr/>
        </p:nvGrpSpPr>
        <p:grpSpPr>
          <a:xfrm>
            <a:off x="6474570" y="2160588"/>
            <a:ext cx="2482527" cy="2570162"/>
            <a:chOff x="7775" y="3193"/>
            <a:chExt cx="3909" cy="4046"/>
          </a:xfrm>
        </p:grpSpPr>
        <p:sp>
          <p:nvSpPr>
            <p:cNvPr id="17440" name="圆角矩形 5121"/>
            <p:cNvSpPr/>
            <p:nvPr/>
          </p:nvSpPr>
          <p:spPr>
            <a:xfrm rot="2220000">
              <a:off x="9077" y="3192"/>
              <a:ext cx="2607" cy="283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441" name="直角三角形 5197"/>
            <p:cNvSpPr/>
            <p:nvPr/>
          </p:nvSpPr>
          <p:spPr>
            <a:xfrm>
              <a:off x="7775" y="4405"/>
              <a:ext cx="3855" cy="2835"/>
            </a:xfrm>
            <a:prstGeom prst="rtTriangle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7442" name="矩形 5122"/>
          <p:cNvSpPr/>
          <p:nvPr/>
        </p:nvSpPr>
        <p:spPr>
          <a:xfrm rot="2220000">
            <a:off x="7795199" y="2152651"/>
            <a:ext cx="1626975" cy="542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" name="箭头 443"/>
          <p:cNvSpPr/>
          <p:nvPr/>
        </p:nvSpPr>
        <p:spPr>
          <a:xfrm rot="10800000" flipH="1">
            <a:off x="8006308" y="1744663"/>
            <a:ext cx="0" cy="1295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2" name="文本框 19"/>
          <p:cNvSpPr txBox="1"/>
          <p:nvPr/>
        </p:nvSpPr>
        <p:spPr>
          <a:xfrm>
            <a:off x="8279322" y="1550988"/>
            <a:ext cx="151110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b="1" i="1">
                <a:solidFill>
                  <a:srgbClr val="FF0000"/>
                </a:solidFill>
                <a:latin typeface="Times New Roman" panose="02020603050405020304" pitchFamily="2" charset="0"/>
              </a:rPr>
              <a:t>F</a:t>
            </a:r>
            <a:r>
              <a:rPr lang="zh-CN" altLang="en-US" sz="4400" b="1" baseline="-2500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charset="-122"/>
              </a:rPr>
              <a:t>浮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2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8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4"/>
          <p:cNvSpPr txBox="1"/>
          <p:nvPr/>
        </p:nvSpPr>
        <p:spPr>
          <a:xfrm>
            <a:off x="431427" y="614680"/>
            <a:ext cx="8744399" cy="12725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</a:rPr>
              <a:t>再次感受浮力：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</a:rPr>
              <a:t>你能举出生活中你见过或是体验过浮力现象吗？</a:t>
            </a:r>
          </a:p>
        </p:txBody>
      </p:sp>
      <p:pic>
        <p:nvPicPr>
          <p:cNvPr id="8" name="Picture 4" descr="https://timgsa.baidu.com/timg?image&amp;quality=80&amp;size=b9999_10000&amp;sec=1522038544611&amp;di=39525ab223b9d5bce2bcdc176b997e13&amp;imgtype=0&amp;src=http%3A%2F%2Fimgsrc.baidu.com%2Fimgad%2Fpic%2Fitem%2F9213b07eca8065388fb74a019ddda144ad348247.jpg"/>
          <p:cNvPicPr>
            <a:picLocks noChangeAspect="1"/>
          </p:cNvPicPr>
          <p:nvPr/>
        </p:nvPicPr>
        <p:blipFill>
          <a:blip r:embed="rId2"/>
          <a:srcRect b="4944"/>
          <a:stretch>
            <a:fillRect/>
          </a:stretch>
        </p:blipFill>
        <p:spPr>
          <a:xfrm>
            <a:off x="1914276" y="1807846"/>
            <a:ext cx="3490776" cy="2171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5125" descr="2558146"/>
          <p:cNvPicPr>
            <a:picLocks noChangeAspect="1"/>
          </p:cNvPicPr>
          <p:nvPr/>
        </p:nvPicPr>
        <p:blipFill>
          <a:blip r:embed="rId3"/>
          <a:srcRect l="20148" r="27779" b="60803"/>
          <a:stretch>
            <a:fillRect/>
          </a:stretch>
        </p:blipFill>
        <p:spPr>
          <a:xfrm>
            <a:off x="5975208" y="4343400"/>
            <a:ext cx="4114899" cy="2185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5129" descr="68"/>
          <p:cNvPicPr>
            <a:picLocks noChangeAspect="1"/>
          </p:cNvPicPr>
          <p:nvPr/>
        </p:nvPicPr>
        <p:blipFill>
          <a:blip r:embed="rId4"/>
          <a:srcRect b="28166"/>
          <a:stretch>
            <a:fillRect/>
          </a:stretch>
        </p:blipFill>
        <p:spPr>
          <a:xfrm>
            <a:off x="6097112" y="1826896"/>
            <a:ext cx="3871091" cy="2132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0" descr="水球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276" y="4244976"/>
            <a:ext cx="3528871" cy="2381885"/>
          </a:xfrm>
          <a:prstGeom prst="rect">
            <a:avLst/>
          </a:prstGeom>
          <a:solidFill>
            <a:schemeClr val="tx2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2211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204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078" y="1619251"/>
            <a:ext cx="2089513" cy="3373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文本框 5"/>
          <p:cNvSpPr txBox="1"/>
          <p:nvPr/>
        </p:nvSpPr>
        <p:spPr>
          <a:xfrm>
            <a:off x="2171418" y="786130"/>
            <a:ext cx="784757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>
                <a:solidFill>
                  <a:srgbClr val="0000CC"/>
                </a:solidFill>
                <a:latin typeface="宋体" panose="02010600030101010101" pitchFamily="2" charset="-122"/>
              </a:rPr>
              <a:t>思考：乒乓球在水中一定会浮起来吗？</a:t>
            </a:r>
          </a:p>
        </p:txBody>
      </p:sp>
      <p:pic>
        <p:nvPicPr>
          <p:cNvPr id="2" name="图片 20481" descr="球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667" y="1763396"/>
            <a:ext cx="1604753" cy="30845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9205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26"/>
          <p:cNvSpPr txBox="1"/>
          <p:nvPr/>
        </p:nvSpPr>
        <p:spPr>
          <a:xfrm>
            <a:off x="949836" y="1174751"/>
            <a:ext cx="9371380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正方体边长为</a:t>
            </a:r>
            <a:r>
              <a:rPr lang="en-US" altLang="zh-CN" sz="3200" b="1">
                <a:solidFill>
                  <a:srgbClr val="0000CC"/>
                </a:solidFill>
                <a:latin typeface="宋体" panose="02010600030101010101" pitchFamily="2" charset="-122"/>
              </a:rPr>
              <a:t>L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，上表面深度为</a:t>
            </a:r>
            <a:r>
              <a:rPr lang="en-US" altLang="zh-CN" sz="3200" b="1">
                <a:solidFill>
                  <a:srgbClr val="0000CC"/>
                </a:solidFill>
                <a:latin typeface="宋体" panose="02010600030101010101" pitchFamily="2" charset="-122"/>
              </a:rPr>
              <a:t>h</a:t>
            </a:r>
          </a:p>
          <a:p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CC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）物体上、下表面所受水的压力分别为多少？</a:t>
            </a:r>
            <a:endParaRPr lang="en-US" altLang="zh-CN" sz="3200" b="1">
              <a:solidFill>
                <a:srgbClr val="0000CC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CC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）物体左、右两边面所受合力为多少？</a:t>
            </a:r>
            <a:endParaRPr lang="en-US" altLang="zh-CN" sz="3200" b="1">
              <a:solidFill>
                <a:srgbClr val="0000CC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CC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）物体前、后两表面所受合力为多少？</a:t>
            </a:r>
            <a:endParaRPr lang="en-US" altLang="zh-CN" sz="3200" b="1">
              <a:solidFill>
                <a:srgbClr val="0000CC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CC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）整个物体所受合力是多少？</a:t>
            </a:r>
          </a:p>
        </p:txBody>
      </p:sp>
      <p:sp>
        <p:nvSpPr>
          <p:cNvPr id="12290" name="文本框 8"/>
          <p:cNvSpPr txBox="1"/>
          <p:nvPr/>
        </p:nvSpPr>
        <p:spPr>
          <a:xfrm>
            <a:off x="1137137" y="664845"/>
            <a:ext cx="3855218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Calibri"/>
              </a:rPr>
              <a:t>二、浮力产生原因</a:t>
            </a:r>
          </a:p>
        </p:txBody>
      </p:sp>
      <p:sp>
        <p:nvSpPr>
          <p:cNvPr id="12292" name="Line 8"/>
          <p:cNvSpPr/>
          <p:nvPr/>
        </p:nvSpPr>
        <p:spPr>
          <a:xfrm>
            <a:off x="6327586" y="5335589"/>
            <a:ext cx="2622209" cy="1587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grpSp>
        <p:nvGrpSpPr>
          <p:cNvPr id="12293" name="Group 50"/>
          <p:cNvGrpSpPr/>
          <p:nvPr/>
        </p:nvGrpSpPr>
        <p:grpSpPr>
          <a:xfrm>
            <a:off x="8624082" y="3821431"/>
            <a:ext cx="2126973" cy="2589213"/>
            <a:chOff x="612" y="1534"/>
            <a:chExt cx="1928" cy="2129"/>
          </a:xfrm>
        </p:grpSpPr>
        <p:sp>
          <p:nvSpPr>
            <p:cNvPr id="12294" name="Rectangle 42"/>
            <p:cNvSpPr/>
            <p:nvPr/>
          </p:nvSpPr>
          <p:spPr>
            <a:xfrm>
              <a:off x="612" y="1763"/>
              <a:ext cx="1928" cy="1900"/>
            </a:xfrm>
            <a:prstGeom prst="rect">
              <a:avLst/>
            </a:prstGeom>
            <a:solidFill>
              <a:srgbClr val="A7FFFF">
                <a:alpha val="65097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Comic Sans MS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12295" name="Group 49"/>
            <p:cNvGrpSpPr/>
            <p:nvPr/>
          </p:nvGrpSpPr>
          <p:grpSpPr>
            <a:xfrm>
              <a:off x="612" y="1534"/>
              <a:ext cx="1928" cy="2129"/>
              <a:chOff x="612" y="1423"/>
              <a:chExt cx="1928" cy="2129"/>
            </a:xfrm>
          </p:grpSpPr>
          <p:sp>
            <p:nvSpPr>
              <p:cNvPr id="12296" name="Line 5"/>
              <p:cNvSpPr/>
              <p:nvPr/>
            </p:nvSpPr>
            <p:spPr>
              <a:xfrm flipH="1">
                <a:off x="612" y="1451"/>
                <a:ext cx="0" cy="2101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297" name="Line 6"/>
              <p:cNvSpPr/>
              <p:nvPr/>
            </p:nvSpPr>
            <p:spPr>
              <a:xfrm>
                <a:off x="620" y="3552"/>
                <a:ext cx="1920" cy="0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298" name="Line 7"/>
              <p:cNvSpPr/>
              <p:nvPr/>
            </p:nvSpPr>
            <p:spPr>
              <a:xfrm flipH="1" flipV="1">
                <a:off x="2540" y="1423"/>
                <a:ext cx="0" cy="2129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12299" name="Rectangle 3"/>
          <p:cNvSpPr/>
          <p:nvPr/>
        </p:nvSpPr>
        <p:spPr>
          <a:xfrm>
            <a:off x="8962176" y="5027930"/>
            <a:ext cx="1053963" cy="958850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endParaRPr lang="zh-CN" altLang="en-US" sz="1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2300" name="Line 8"/>
          <p:cNvSpPr/>
          <p:nvPr/>
        </p:nvSpPr>
        <p:spPr>
          <a:xfrm>
            <a:off x="8333608" y="5786755"/>
            <a:ext cx="2622209" cy="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5" name="Line 21"/>
          <p:cNvSpPr/>
          <p:nvPr/>
        </p:nvSpPr>
        <p:spPr>
          <a:xfrm>
            <a:off x="8568528" y="5361305"/>
            <a:ext cx="536505" cy="635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16" name="Line 22"/>
          <p:cNvSpPr/>
          <p:nvPr/>
        </p:nvSpPr>
        <p:spPr>
          <a:xfrm flipH="1">
            <a:off x="9905029" y="5370830"/>
            <a:ext cx="557139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grpSp>
        <p:nvGrpSpPr>
          <p:cNvPr id="4" name="Group 53"/>
          <p:cNvGrpSpPr/>
          <p:nvPr/>
        </p:nvGrpSpPr>
        <p:grpSpPr>
          <a:xfrm>
            <a:off x="9311381" y="4280218"/>
            <a:ext cx="852376" cy="779462"/>
            <a:chOff x="1349" y="1820"/>
            <a:chExt cx="624" cy="590"/>
          </a:xfrm>
        </p:grpSpPr>
        <p:sp>
          <p:nvSpPr>
            <p:cNvPr id="12304" name="Line 23"/>
            <p:cNvSpPr/>
            <p:nvPr/>
          </p:nvSpPr>
          <p:spPr>
            <a:xfrm flipH="1">
              <a:off x="1491" y="2160"/>
              <a:ext cx="0" cy="25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05" name="Text Box 35"/>
            <p:cNvSpPr txBox="1"/>
            <p:nvPr/>
          </p:nvSpPr>
          <p:spPr>
            <a:xfrm>
              <a:off x="1349" y="1820"/>
              <a:ext cx="624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latin typeface="Times New Roman" panose="02020603050405020304" pitchFamily="2" charset="0"/>
                </a:rPr>
                <a:t>F</a:t>
              </a:r>
              <a:r>
                <a:rPr lang="zh-CN" altLang="en-US" sz="2100" b="1" baseline="-25000">
                  <a:latin typeface="楷体" panose="02010609060101010101" pitchFamily="49" charset="-122"/>
                  <a:ea typeface="楷体" panose="02010609060101010101" pitchFamily="49" charset="-122"/>
                </a:rPr>
                <a:t>向下</a:t>
              </a: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9489158" y="5808980"/>
            <a:ext cx="888884" cy="649858"/>
            <a:chOff x="1488" y="3104"/>
            <a:chExt cx="651" cy="639"/>
          </a:xfrm>
        </p:grpSpPr>
        <p:sp>
          <p:nvSpPr>
            <p:cNvPr id="12307" name="Line 24"/>
            <p:cNvSpPr/>
            <p:nvPr/>
          </p:nvSpPr>
          <p:spPr>
            <a:xfrm flipH="1" flipV="1">
              <a:off x="1488" y="3104"/>
              <a:ext cx="0" cy="63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08" name="Text Box 36"/>
            <p:cNvSpPr txBox="1"/>
            <p:nvPr/>
          </p:nvSpPr>
          <p:spPr>
            <a:xfrm>
              <a:off x="1515" y="3336"/>
              <a:ext cx="624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latin typeface="Times New Roman" panose="02020603050405020304" pitchFamily="2" charset="0"/>
                </a:rPr>
                <a:t>F</a:t>
              </a:r>
              <a:r>
                <a:rPr lang="zh-CN" altLang="en-US" sz="2100" b="1" baseline="-25000">
                  <a:latin typeface="楷体" panose="02010609060101010101" pitchFamily="49" charset="-122"/>
                  <a:ea typeface="楷体" panose="02010609060101010101" pitchFamily="49" charset="-122"/>
                </a:rPr>
                <a:t>向上</a:t>
              </a:r>
            </a:p>
          </p:txBody>
        </p:sp>
      </p:grpSp>
      <p:grpSp>
        <p:nvGrpSpPr>
          <p:cNvPr id="6" name="Group 55"/>
          <p:cNvGrpSpPr/>
          <p:nvPr/>
        </p:nvGrpSpPr>
        <p:grpSpPr>
          <a:xfrm>
            <a:off x="9822490" y="4167505"/>
            <a:ext cx="928566" cy="1835150"/>
            <a:chOff x="1831" y="1791"/>
            <a:chExt cx="680" cy="1390"/>
          </a:xfrm>
        </p:grpSpPr>
        <p:grpSp>
          <p:nvGrpSpPr>
            <p:cNvPr id="12310" name="Group 54"/>
            <p:cNvGrpSpPr/>
            <p:nvPr/>
          </p:nvGrpSpPr>
          <p:grpSpPr>
            <a:xfrm>
              <a:off x="1831" y="1791"/>
              <a:ext cx="680" cy="1390"/>
              <a:chOff x="1831" y="1791"/>
              <a:chExt cx="680" cy="1390"/>
            </a:xfrm>
          </p:grpSpPr>
          <p:sp>
            <p:nvSpPr>
              <p:cNvPr id="12311" name="Line 41"/>
              <p:cNvSpPr/>
              <p:nvPr/>
            </p:nvSpPr>
            <p:spPr>
              <a:xfrm>
                <a:off x="1831" y="2443"/>
                <a:ext cx="680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312" name="Line 45"/>
              <p:cNvSpPr/>
              <p:nvPr/>
            </p:nvSpPr>
            <p:spPr>
              <a:xfrm flipH="1">
                <a:off x="2398" y="2443"/>
                <a:ext cx="0" cy="73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313" name="Line 46"/>
              <p:cNvSpPr/>
              <p:nvPr/>
            </p:nvSpPr>
            <p:spPr>
              <a:xfrm>
                <a:off x="1831" y="3181"/>
                <a:ext cx="624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12314" name="Group 48"/>
              <p:cNvGrpSpPr/>
              <p:nvPr/>
            </p:nvGrpSpPr>
            <p:grpSpPr>
              <a:xfrm>
                <a:off x="2143" y="1791"/>
                <a:ext cx="164" cy="596"/>
                <a:chOff x="2143" y="1848"/>
                <a:chExt cx="164" cy="539"/>
              </a:xfrm>
            </p:grpSpPr>
            <p:sp>
              <p:nvSpPr>
                <p:cNvPr id="12315" name="Line 44"/>
                <p:cNvSpPr/>
                <p:nvPr/>
              </p:nvSpPr>
              <p:spPr>
                <a:xfrm flipH="1">
                  <a:off x="2228" y="1848"/>
                  <a:ext cx="0" cy="539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triangle" w="med" len="lg"/>
                  <a:tailEnd type="triangle" w="med" len="lg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316" name="Text Box 47"/>
                <p:cNvSpPr txBox="1"/>
                <p:nvPr/>
              </p:nvSpPr>
              <p:spPr>
                <a:xfrm>
                  <a:off x="2143" y="1990"/>
                  <a:ext cx="164" cy="221"/>
                </a:xfrm>
                <a:prstGeom prst="rect">
                  <a:avLst/>
                </a:prstGeom>
                <a:solidFill>
                  <a:srgbClr val="C5FFFF"/>
                </a:solidFill>
                <a:ln w="9525">
                  <a:noFill/>
                </a:ln>
              </p:spPr>
              <p:txBody>
                <a:bodyPr lIns="13500" tIns="0" rIns="13500" bIns="0" anchor="t">
                  <a:spAutoFit/>
                </a:bodyPr>
                <a:lstStyle/>
                <a:p>
                  <a:pPr marL="342900" indent="-342900">
                    <a:spcBef>
                      <a:spcPct val="50000"/>
                    </a:spcBef>
                  </a:pPr>
                  <a:r>
                    <a:rPr lang="en-US" altLang="zh-CN" sz="2100" b="1" i="1">
                      <a:latin typeface="Times New Roman" panose="02020603050405020304" pitchFamily="2" charset="0"/>
                    </a:rPr>
                    <a:t>h</a:t>
                  </a:r>
                </a:p>
              </p:txBody>
            </p:sp>
          </p:grpSp>
        </p:grpSp>
        <p:sp>
          <p:nvSpPr>
            <p:cNvPr id="12317" name="Text Box 20"/>
            <p:cNvSpPr txBox="1"/>
            <p:nvPr/>
          </p:nvSpPr>
          <p:spPr>
            <a:xfrm>
              <a:off x="2285" y="2614"/>
              <a:ext cx="170" cy="256"/>
            </a:xfrm>
            <a:prstGeom prst="rect">
              <a:avLst/>
            </a:prstGeom>
            <a:solidFill>
              <a:srgbClr val="C5FFFF"/>
            </a:solidFill>
            <a:ln w="9525">
              <a:noFill/>
            </a:ln>
          </p:spPr>
          <p:txBody>
            <a:bodyPr lIns="13500" tIns="8100" rIns="13500" bIns="8100" anchor="t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zh-CN" sz="2100" b="1" i="1">
                  <a:latin typeface="Times New Roman" panose="02020603050405020304" pitchFamily="2" charset="0"/>
                </a:rPr>
                <a:t>L</a:t>
              </a:r>
            </a:p>
          </p:txBody>
        </p:sp>
      </p:grpSp>
      <p:graphicFrame>
        <p:nvGraphicFramePr>
          <p:cNvPr id="9250" name="对象 924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92679" y="3689350"/>
          <a:ext cx="208252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r:id="rId3" imgW="698500" imgH="241300" progId="Equation.3">
                  <p:embed/>
                </p:oleObj>
              </mc:Choice>
              <mc:Fallback>
                <p:oleObj r:id="rId3" imgW="698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2679" y="3689350"/>
                        <a:ext cx="2082529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1" name="对象 925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46966" y="5349876"/>
          <a:ext cx="3608235" cy="52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5" imgW="1651000" imgH="241300" progId="Equation.3">
                  <p:embed/>
                </p:oleObj>
              </mc:Choice>
              <mc:Fallback>
                <p:oleObj r:id="rId5" imgW="165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6966" y="5349876"/>
                        <a:ext cx="3608235" cy="5276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3" name="对象 925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90457" y="5949951"/>
          <a:ext cx="3738393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7" imgW="1562100" imgH="241300" progId="Equation.3">
                  <p:embed/>
                </p:oleObj>
              </mc:Choice>
              <mc:Fallback>
                <p:oleObj r:id="rId7" imgW="156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0457" y="5949951"/>
                        <a:ext cx="3738393" cy="578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40299" y="4222750"/>
          <a:ext cx="3786647" cy="57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r:id="rId9" imgW="1295400" imgH="241300" progId="Equation.3">
                  <p:embed/>
                </p:oleObj>
              </mc:Choice>
              <mc:Fallback>
                <p:oleObj r:id="rId9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0299" y="4222750"/>
                        <a:ext cx="3786647" cy="570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1065709" y="4792664"/>
            <a:ext cx="2632367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物体下表面：</a:t>
            </a:r>
          </a:p>
        </p:txBody>
      </p:sp>
      <p:graphicFrame>
        <p:nvGraphicFramePr>
          <p:cNvPr id="34" name="对象 3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99029" y="4792980"/>
          <a:ext cx="169078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11" imgW="698500" imgH="241300" progId="Equation.3">
                  <p:embed/>
                </p:oleObj>
              </mc:Choice>
              <mc:Fallback>
                <p:oleObj r:id="rId11" imgW="698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99029" y="4792980"/>
                        <a:ext cx="169078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949836" y="3689350"/>
            <a:ext cx="2632367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物体上表面：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49837" y="5876926"/>
            <a:ext cx="3040619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上下表面合力：</a:t>
            </a:r>
          </a:p>
        </p:txBody>
      </p:sp>
    </p:spTree>
    <p:extLst>
      <p:ext uri="{BB962C8B-B14F-4D97-AF65-F5344CB8AC3E}">
        <p14:creationId xmlns:p14="http://schemas.microsoft.com/office/powerpoint/2010/main" val="853295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1241</Words>
  <Application>Microsoft Office PowerPoint</Application>
  <PresentationFormat>自定义</PresentationFormat>
  <Paragraphs>116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</vt:lpstr>
      <vt:lpstr>Microsoft 公式 3.0</vt:lpstr>
      <vt:lpstr>PowerPoint 演示文稿</vt:lpstr>
      <vt:lpstr>9.1 认识浮力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8</cp:revision>
  <dcterms:created xsi:type="dcterms:W3CDTF">2021-03-02T14:37:37Z</dcterms:created>
  <dcterms:modified xsi:type="dcterms:W3CDTF">2021-03-02T14:45:19Z</dcterms:modified>
</cp:coreProperties>
</file>