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409" r:id="rId4"/>
    <p:sldId id="410" r:id="rId5"/>
    <p:sldId id="451" r:id="rId6"/>
    <p:sldId id="425" r:id="rId7"/>
    <p:sldId id="496" r:id="rId8"/>
    <p:sldId id="452" r:id="rId9"/>
    <p:sldId id="474" r:id="rId10"/>
    <p:sldId id="475" r:id="rId11"/>
    <p:sldId id="499" r:id="rId12"/>
    <p:sldId id="468" r:id="rId13"/>
    <p:sldId id="469" r:id="rId14"/>
    <p:sldId id="514" r:id="rId15"/>
    <p:sldId id="470" r:id="rId16"/>
    <p:sldId id="471" r:id="rId17"/>
    <p:sldId id="484" r:id="rId18"/>
    <p:sldId id="485" r:id="rId19"/>
    <p:sldId id="472" r:id="rId20"/>
    <p:sldId id="516" r:id="rId21"/>
    <p:sldId id="517" r:id="rId22"/>
    <p:sldId id="518" r:id="rId23"/>
    <p:sldId id="473" r:id="rId24"/>
    <p:sldId id="491" r:id="rId25"/>
    <p:sldId id="492" r:id="rId26"/>
    <p:sldId id="529" r:id="rId27"/>
    <p:sldId id="530" r:id="rId28"/>
    <p:sldId id="535" r:id="rId29"/>
    <p:sldId id="536" r:id="rId30"/>
    <p:sldId id="493" r:id="rId31"/>
    <p:sldId id="537" r:id="rId32"/>
    <p:sldId id="538" r:id="rId33"/>
    <p:sldId id="539" r:id="rId34"/>
    <p:sldId id="450" r:id="rId35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201"/>
        <p:guide pos="382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handoutMaster" Target="handoutMasters/handout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tags" Target="tags/tag98.xml" /><Relationship Id="rId37" Type="http://schemas.openxmlformats.org/officeDocument/2006/relationships/presProps" Target="presProps.xml" /><Relationship Id="rId38" Type="http://schemas.openxmlformats.org/officeDocument/2006/relationships/viewProps" Target="viewProps.xml" /><Relationship Id="rId39" Type="http://schemas.openxmlformats.org/officeDocument/2006/relationships/theme" Target="theme/theme1.xml" /><Relationship Id="rId4" Type="http://schemas.openxmlformats.org/officeDocument/2006/relationships/slide" Target="slides/slide1.xml" /><Relationship Id="rId40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w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w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w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w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wmf" /><Relationship Id="rId2" Type="http://schemas.openxmlformats.org/officeDocument/2006/relationships/image" Target="../media/image6.wmf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defRPr kumimoji="0" lang="zh-CN" altLang="en-US" sz="18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effectLst/>
                <a:uFillTx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defRPr sz="16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/>
              </a:tabLst>
              <a:defRPr sz="16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sz="16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sz="14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zh-CN" altLang="en-US" sz="2000" b="1" i="0" u="none" strike="noStrike" kern="1200" cap="none" spc="20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/>
              </a:tabLst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800" b="1" i="0" u="none" strike="noStrike" kern="1200" cap="none" spc="30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tabLst>
                <a:tab pos="1609725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ags" Target="../tags/tag61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1905" y="3175"/>
            <a:ext cx="12190095" cy="705485"/>
          </a:xfrm>
          <a:prstGeom prst="rect">
            <a:avLst/>
          </a:prstGeom>
          <a:solidFill>
            <a:srgbClr val="92D050"/>
          </a:solidFill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第六章 物质的物理属性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3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62.xml" /><Relationship Id="rId3" Type="http://schemas.openxmlformats.org/officeDocument/2006/relationships/tags" Target="../tags/tag63.xml" /><Relationship Id="rId4" Type="http://schemas.openxmlformats.org/officeDocument/2006/relationships/image" Target="../media/image1.png" /><Relationship Id="rId5" Type="http://schemas.openxmlformats.org/officeDocument/2006/relationships/tags" Target="../tags/tag64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73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74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75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oleObject" Target="../embeddings/oleObject1.bin" TargetMode="Internal" /><Relationship Id="rId4" Type="http://schemas.openxmlformats.org/officeDocument/2006/relationships/image" Target="../media/image2.wmf" /><Relationship Id="rId5" Type="http://schemas.openxmlformats.org/officeDocument/2006/relationships/tags" Target="../tags/tag76.xml" /><Relationship Id="rId6" Type="http://schemas.openxmlformats.org/officeDocument/2006/relationships/vmlDrawing" Target="../drawings/vmlDrawing1.v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tags" Target="../tags/tag77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tags" Target="../tags/tag78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tags" Target="../tags/tag79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oleObject" Target="../embeddings/oleObject2.bin" TargetMode="Internal" /><Relationship Id="rId4" Type="http://schemas.openxmlformats.org/officeDocument/2006/relationships/image" Target="../media/image2.wmf" /><Relationship Id="rId5" Type="http://schemas.openxmlformats.org/officeDocument/2006/relationships/tags" Target="../tags/tag80.xml" /><Relationship Id="rId6" Type="http://schemas.openxmlformats.org/officeDocument/2006/relationships/vmlDrawing" Target="../drawings/vmlDrawing2.v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Relationship Id="rId3" Type="http://schemas.openxmlformats.org/officeDocument/2006/relationships/oleObject" Target="../embeddings/oleObject3.bin" TargetMode="Internal" /><Relationship Id="rId4" Type="http://schemas.openxmlformats.org/officeDocument/2006/relationships/image" Target="../media/image3.wmf" /><Relationship Id="rId5" Type="http://schemas.openxmlformats.org/officeDocument/2006/relationships/tags" Target="../tags/tag81.xml" /><Relationship Id="rId6" Type="http://schemas.openxmlformats.org/officeDocument/2006/relationships/vmlDrawing" Target="../drawings/vmlDrawing3.v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Relationship Id="rId3" Type="http://schemas.openxmlformats.org/officeDocument/2006/relationships/oleObject" Target="../embeddings/oleObject4.bin" TargetMode="Internal" /><Relationship Id="rId4" Type="http://schemas.openxmlformats.org/officeDocument/2006/relationships/image" Target="../media/image4.wmf" /><Relationship Id="rId5" Type="http://schemas.openxmlformats.org/officeDocument/2006/relationships/tags" Target="../tags/tag82.xml" /><Relationship Id="rId6" Type="http://schemas.openxmlformats.org/officeDocument/2006/relationships/vmlDrawing" Target="../drawings/vmlDrawing4.v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65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Relationship Id="rId3" Type="http://schemas.openxmlformats.org/officeDocument/2006/relationships/oleObject" Target="../embeddings/oleObject5.bin" TargetMode="Internal" /><Relationship Id="rId4" Type="http://schemas.openxmlformats.org/officeDocument/2006/relationships/image" Target="../media/image5.wmf" /><Relationship Id="rId5" Type="http://schemas.openxmlformats.org/officeDocument/2006/relationships/oleObject" Target="../embeddings/oleObject6.bin" TargetMode="Internal" /><Relationship Id="rId6" Type="http://schemas.openxmlformats.org/officeDocument/2006/relationships/image" Target="../media/image6.wmf" /><Relationship Id="rId7" Type="http://schemas.openxmlformats.org/officeDocument/2006/relationships/tags" Target="../tags/tag83.xml" /><Relationship Id="rId8" Type="http://schemas.openxmlformats.org/officeDocument/2006/relationships/vmlDrawing" Target="../drawings/vmlDrawing5.v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Relationship Id="rId3" Type="http://schemas.openxmlformats.org/officeDocument/2006/relationships/tags" Target="../tags/tag84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7.png" /><Relationship Id="rId4" Type="http://schemas.openxmlformats.org/officeDocument/2006/relationships/tags" Target="../tags/tag85.xml" /><Relationship Id="rId5" Type="http://schemas.openxmlformats.org/officeDocument/2006/relationships/image" Target="../media/image8.png" /><Relationship Id="rId6" Type="http://schemas.openxmlformats.org/officeDocument/2006/relationships/tags" Target="../tags/tag86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2.xml" /><Relationship Id="rId3" Type="http://schemas.openxmlformats.org/officeDocument/2006/relationships/tags" Target="../tags/tag87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9.png" /><Relationship Id="rId4" Type="http://schemas.openxmlformats.org/officeDocument/2006/relationships/image" Target="../media/image10.png" /><Relationship Id="rId5" Type="http://schemas.openxmlformats.org/officeDocument/2006/relationships/tags" Target="../tags/tag88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4.xml" /><Relationship Id="rId3" Type="http://schemas.openxmlformats.org/officeDocument/2006/relationships/tags" Target="../tags/tag89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11.png" /><Relationship Id="rId4" Type="http://schemas.openxmlformats.org/officeDocument/2006/relationships/tags" Target="../tags/tag90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6.xml" /><Relationship Id="rId3" Type="http://schemas.openxmlformats.org/officeDocument/2006/relationships/tags" Target="../tags/tag91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12.png" /><Relationship Id="rId4" Type="http://schemas.openxmlformats.org/officeDocument/2006/relationships/tags" Target="../tags/tag92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8.xml" /><Relationship Id="rId3" Type="http://schemas.openxmlformats.org/officeDocument/2006/relationships/tags" Target="../tags/tag93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66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9.xml" /><Relationship Id="rId3" Type="http://schemas.openxmlformats.org/officeDocument/2006/relationships/tags" Target="../tags/tag94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0.xml" /><Relationship Id="rId3" Type="http://schemas.openxmlformats.org/officeDocument/2006/relationships/tags" Target="../tags/tag95.xml" /><Relationship Id="rId4" Type="http://schemas.openxmlformats.org/officeDocument/2006/relationships/image" Target="../media/image13.jpeg" /><Relationship Id="rId5" Type="http://schemas.openxmlformats.org/officeDocument/2006/relationships/tags" Target="../tags/tag96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png" /><Relationship Id="rId3" Type="http://schemas.openxmlformats.org/officeDocument/2006/relationships/tags" Target="../tags/tag97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67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68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6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70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71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72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438910" y="939800"/>
            <a:ext cx="9799320" cy="704850"/>
          </a:xfrm>
        </p:spPr>
        <p:txBody>
          <a:bodyPr>
            <a:normAutofit fontScale="90000"/>
          </a:bodyPr>
          <a:lstStyle/>
          <a:p>
            <a:r>
              <a:rPr lang="zh-CN" altLang="zh-CN" sz="4000"/>
              <a:t>第六章 物质的物理属性</a:t>
            </a:r>
            <a:endParaRPr lang="zh-CN" altLang="zh-CN" sz="4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6340" y="1790700"/>
            <a:ext cx="9799320" cy="648335"/>
          </a:xfrm>
        </p:spPr>
        <p:txBody>
          <a:bodyPr/>
          <a:lstStyle/>
          <a:p>
            <a:r>
              <a:rPr lang="en-US" altLang="zh-CN">
                <a:latin typeface="+mj-ea"/>
                <a:ea typeface="+mj-ea"/>
                <a:cs typeface="+mj-ea"/>
              </a:rPr>
              <a:t>    </a:t>
            </a:r>
            <a:r>
              <a:rPr lang="zh-CN" altLang="en-US">
                <a:latin typeface="+mj-ea"/>
                <a:ea typeface="+mj-ea"/>
                <a:cs typeface="+mj-ea"/>
              </a:rPr>
              <a:t>复习</a:t>
            </a:r>
            <a:endParaRPr lang="zh-CN" altLang="en-US">
              <a:latin typeface="+mj-ea"/>
              <a:ea typeface="+mj-ea"/>
              <a:cs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9125" y="2429510"/>
            <a:ext cx="6191250" cy="42767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ym typeface="+mn-ea"/>
              </a:rPr>
              <a:t>二、测量物体的质量</a:t>
            </a:r>
            <a:endParaRPr>
              <a:sym typeface="+mn-ea"/>
            </a:endParaRPr>
          </a:p>
        </p:txBody>
      </p:sp>
      <p:sp>
        <p:nvSpPr>
          <p:cNvPr id="971781" name="Text Box 5"/>
          <p:cNvSpPr txBox="1"/>
          <p:nvPr/>
        </p:nvSpPr>
        <p:spPr>
          <a:xfrm>
            <a:off x="608330" y="1749425"/>
            <a:ext cx="10968990" cy="3169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  <a:spcBef>
                <a:spcPct val="0"/>
              </a:spcBef>
            </a:pPr>
            <a:r>
              <a:rPr lang="zh-CN" altLang="en-US" sz="2000">
                <a:latin typeface="Times New Roman" panose="02020603050405020304" pitchFamily="18" charset="0"/>
              </a:rPr>
              <a:t>1.</a:t>
            </a:r>
            <a:r>
              <a:rPr sz="2000"/>
              <a:t>学生通过实验自己体验到可以用“</a:t>
            </a:r>
            <a:r>
              <a:rPr sz="2000" u="sng"/>
              <a:t>                     </a:t>
            </a:r>
            <a:r>
              <a:rPr sz="2000"/>
              <a:t>”的方法来测量微小物体的质量</a:t>
            </a:r>
            <a:r>
              <a:rPr lang="zh-CN" sz="2000"/>
              <a:t>，不直接测量微小物体的质量的原因是</a:t>
            </a:r>
            <a:r>
              <a:rPr lang="zh-CN" sz="2000" u="sng"/>
              <a:t>                                                                                      </a:t>
            </a:r>
            <a:r>
              <a:rPr lang="zh-CN" sz="2000"/>
              <a:t>。</a:t>
            </a:r>
            <a:r>
              <a:rPr lang="en-US" altLang="zh-CN" sz="2000"/>
              <a:t>	</a:t>
            </a:r>
            <a:endParaRPr lang="en-US" altLang="zh-CN" sz="2000"/>
          </a:p>
          <a:p>
            <a:pPr fontAlgn="auto">
              <a:lnSpc>
                <a:spcPct val="200000"/>
              </a:lnSpc>
              <a:spcBef>
                <a:spcPct val="0"/>
              </a:spcBef>
            </a:pPr>
            <a:r>
              <a:rPr lang="en-US" altLang="zh-CN" sz="2000"/>
              <a:t>2.</a:t>
            </a:r>
            <a:r>
              <a:rPr lang="zh-CN" altLang="en-US" sz="2000"/>
              <a:t>测量烧杯中水的质量。应该先测量</a:t>
            </a:r>
            <a:r>
              <a:rPr lang="zh-CN" altLang="en-US" sz="2000" u="sng"/>
              <a:t>         </a:t>
            </a:r>
            <a:r>
              <a:rPr lang="zh-CN" altLang="en-US" sz="2000"/>
              <a:t>的质量</a:t>
            </a:r>
            <a:r>
              <a:rPr lang="en-US" altLang="zh-CN" sz="2000"/>
              <a:t>m</a:t>
            </a:r>
            <a:r>
              <a:rPr lang="en-US" altLang="zh-CN" sz="2000" baseline="-25000"/>
              <a:t>1</a:t>
            </a:r>
            <a:r>
              <a:rPr lang="zh-CN" altLang="en-US" sz="2000"/>
              <a:t>，再测量</a:t>
            </a:r>
            <a:r>
              <a:rPr lang="zh-CN" altLang="en-US" sz="2000" u="sng"/>
              <a:t>                </a:t>
            </a:r>
            <a:r>
              <a:rPr lang="zh-CN" altLang="en-US" sz="2000"/>
              <a:t>的质量</a:t>
            </a:r>
            <a:r>
              <a:rPr lang="en-US" altLang="zh-CN" sz="2000"/>
              <a:t>m</a:t>
            </a:r>
            <a:r>
              <a:rPr lang="en-US" altLang="zh-CN" sz="2000" baseline="-25000"/>
              <a:t>2</a:t>
            </a:r>
            <a:r>
              <a:rPr lang="zh-CN" altLang="en-US" sz="2000"/>
              <a:t>，最后通过</a:t>
            </a:r>
            <a:endParaRPr lang="zh-CN" altLang="en-US" sz="2000"/>
          </a:p>
          <a:p>
            <a:pPr fontAlgn="auto">
              <a:lnSpc>
                <a:spcPct val="200000"/>
              </a:lnSpc>
              <a:spcBef>
                <a:spcPct val="0"/>
              </a:spcBef>
            </a:pPr>
            <a:r>
              <a:rPr lang="zh-CN" altLang="en-US" sz="2000" u="sng"/>
              <a:t>                         </a:t>
            </a:r>
            <a:r>
              <a:rPr lang="zh-CN" altLang="en-US" sz="2000"/>
              <a:t>的方法得到水的质量</a:t>
            </a:r>
            <a:r>
              <a:rPr lang="en-US" altLang="zh-CN" sz="2000"/>
              <a:t>m.如果</a:t>
            </a:r>
            <a:r>
              <a:rPr lang="zh-CN" altLang="en-US" sz="2000"/>
              <a:t>先测量</a:t>
            </a:r>
            <a:r>
              <a:rPr lang="en-US" altLang="zh-CN" sz="2000"/>
              <a:t>m</a:t>
            </a:r>
            <a:r>
              <a:rPr lang="en-US" altLang="zh-CN" sz="2000" baseline="-25000"/>
              <a:t>2</a:t>
            </a:r>
            <a:r>
              <a:rPr lang="en-US" altLang="zh-CN" sz="2000"/>
              <a:t>,</a:t>
            </a:r>
            <a:r>
              <a:rPr lang="zh-CN" altLang="en-US" sz="2000"/>
              <a:t>再测量</a:t>
            </a:r>
            <a:r>
              <a:rPr lang="en-US" altLang="zh-CN" sz="2000"/>
              <a:t>m</a:t>
            </a:r>
            <a:r>
              <a:rPr lang="en-US" altLang="zh-CN" sz="2000" baseline="-25000"/>
              <a:t>1</a:t>
            </a:r>
            <a:r>
              <a:rPr lang="en-US" altLang="zh-CN" sz="2000"/>
              <a:t>,将会使实验结果________(偏大或偏小)</a:t>
            </a:r>
            <a:endParaRPr lang="en-US" altLang="zh-CN" sz="2000"/>
          </a:p>
        </p:txBody>
      </p:sp>
      <p:sp>
        <p:nvSpPr>
          <p:cNvPr id="5" name="文本框 4"/>
          <p:cNvSpPr txBox="1"/>
          <p:nvPr/>
        </p:nvSpPr>
        <p:spPr>
          <a:xfrm>
            <a:off x="4615815" y="2000885"/>
            <a:ext cx="17164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sym typeface="+mn-ea"/>
              </a:rPr>
              <a:t>测多算少</a:t>
            </a:r>
            <a:endParaRPr lang="zh-CN" altLang="en-US" sz="20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238500" y="2548890"/>
            <a:ext cx="498157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sym typeface="+mn-ea"/>
              </a:rPr>
              <a:t>微小物体的质量小于天平的最小测量值</a:t>
            </a:r>
            <a:endParaRPr lang="zh-CN" altLang="en-US" sz="20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91380" y="3229610"/>
            <a:ext cx="17164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sym typeface="+mn-ea"/>
              </a:rPr>
              <a:t>烧杯</a:t>
            </a:r>
            <a:endParaRPr lang="zh-CN" altLang="en-US" sz="20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40930" y="3229610"/>
            <a:ext cx="17164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sym typeface="+mn-ea"/>
              </a:rPr>
              <a:t>烧杯和水</a:t>
            </a:r>
            <a:endParaRPr lang="zh-CN" altLang="en-US" sz="20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95325" y="3795395"/>
            <a:ext cx="17164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sym typeface="+mn-ea"/>
              </a:rPr>
              <a:t>计算</a:t>
            </a:r>
            <a:r>
              <a:rPr lang="en-US" altLang="zh-CN" sz="2000">
                <a:solidFill>
                  <a:srgbClr val="FF0000"/>
                </a:solidFill>
                <a:sym typeface="+mn-ea"/>
              </a:rPr>
              <a:t>m</a:t>
            </a:r>
            <a:r>
              <a:rPr lang="en-US" altLang="zh-CN" sz="2000" baseline="-25000">
                <a:solidFill>
                  <a:srgbClr val="FF0000"/>
                </a:solidFill>
                <a:sym typeface="+mn-ea"/>
              </a:rPr>
              <a:t>2</a:t>
            </a:r>
            <a:r>
              <a:rPr lang="en-US" altLang="zh-CN" sz="2000">
                <a:solidFill>
                  <a:srgbClr val="FF0000"/>
                </a:solidFill>
                <a:sym typeface="+mn-ea"/>
              </a:rPr>
              <a:t>-m</a:t>
            </a:r>
            <a:r>
              <a:rPr lang="en-US" altLang="zh-CN" sz="2000" baseline="-25000">
                <a:solidFill>
                  <a:srgbClr val="FF0000"/>
                </a:solidFill>
                <a:sym typeface="+mn-ea"/>
              </a:rPr>
              <a:t>1</a:t>
            </a:r>
            <a:endParaRPr lang="en-US" altLang="zh-CN" sz="20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717405" y="3823335"/>
            <a:ext cx="17164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sym typeface="+mn-ea"/>
              </a:rPr>
              <a:t>偏小</a:t>
            </a:r>
            <a:endParaRPr lang="zh-CN" altLang="en-US" sz="200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1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1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81" grpId="0"/>
      <p:bldP spid="5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练一练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76275" y="1551940"/>
            <a:ext cx="1085596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>
                <a:latin typeface="+mn-ea"/>
                <a:cs typeface="+mn-ea"/>
              </a:rPr>
              <a:t>1.</a:t>
            </a:r>
            <a:r>
              <a:rPr lang="zh-CN" altLang="en-US">
                <a:latin typeface="+mn-ea"/>
                <a:cs typeface="+mn-ea"/>
              </a:rPr>
              <a:t>为了测一小瓶油的质量，某学生采用了如下步骤：</a:t>
            </a:r>
            <a:endParaRPr lang="zh-CN" altLang="en-US">
              <a:latin typeface="+mn-ea"/>
              <a:cs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>
                <a:latin typeface="+mn-ea"/>
                <a:cs typeface="+mn-ea"/>
              </a:rPr>
              <a:t>A.移动平衡螺母使横梁平衡             B.瓶放左盘，称得瓶的质量</a:t>
            </a:r>
            <a:endParaRPr lang="zh-CN" altLang="en-US">
              <a:latin typeface="+mn-ea"/>
              <a:cs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>
                <a:latin typeface="+mn-ea"/>
                <a:cs typeface="+mn-ea"/>
              </a:rPr>
              <a:t>C.瓶内倒入油后，称得瓶和油的质量     D.将天平置于水平台上</a:t>
            </a:r>
            <a:endParaRPr lang="zh-CN" altLang="en-US">
              <a:latin typeface="+mn-ea"/>
              <a:cs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>
                <a:latin typeface="+mn-ea"/>
                <a:cs typeface="+mn-ea"/>
              </a:rPr>
              <a:t>E.将游码置于左端零位置               F.将天平整理好</a:t>
            </a:r>
            <a:endParaRPr lang="zh-CN" altLang="en-US">
              <a:latin typeface="+mn-ea"/>
              <a:cs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>
                <a:latin typeface="+mn-ea"/>
                <a:cs typeface="+mn-ea"/>
              </a:rPr>
              <a:t>①该学生遗漏了哪一步骤？G. </a:t>
            </a:r>
            <a:r>
              <a:rPr lang="zh-CN" altLang="en-US" u="sng">
                <a:latin typeface="+mn-ea"/>
                <a:cs typeface="+mn-ea"/>
              </a:rPr>
              <a:t>                                                                                                    </a:t>
            </a:r>
            <a:r>
              <a:rPr lang="zh-CN" altLang="en-US">
                <a:latin typeface="+mn-ea"/>
                <a:cs typeface="+mn-ea"/>
              </a:rPr>
              <a:t> .</a:t>
            </a:r>
            <a:endParaRPr lang="zh-CN" altLang="en-US">
              <a:latin typeface="+mn-ea"/>
              <a:cs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>
                <a:latin typeface="+mn-ea"/>
                <a:cs typeface="+mn-ea"/>
              </a:rPr>
              <a:t>② 按正确顺序排列（用字母表示）</a:t>
            </a:r>
            <a:r>
              <a:rPr lang="zh-CN" altLang="en-US" u="sng">
                <a:latin typeface="+mn-ea"/>
                <a:cs typeface="+mn-ea"/>
              </a:rPr>
              <a:t>                                          </a:t>
            </a:r>
            <a:r>
              <a:rPr lang="zh-CN" altLang="en-US">
                <a:latin typeface="+mn-ea"/>
                <a:cs typeface="+mn-ea"/>
              </a:rPr>
              <a:t> .</a:t>
            </a:r>
            <a:endParaRPr lang="zh-CN" altLang="en-US">
              <a:latin typeface="+mn-ea"/>
              <a:cs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21125" y="3244850"/>
            <a:ext cx="66490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sym typeface="+mn-ea"/>
              </a:rPr>
              <a:t>计算油的质量，油的质量等于瓶和油的质量减去瓶的质量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55770" y="3708400"/>
            <a:ext cx="66490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sym typeface="+mn-ea"/>
              </a:rPr>
              <a:t>DEABCGF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练一练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76275" y="1551940"/>
            <a:ext cx="10855960" cy="3830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>
                <a:latin typeface="+mn-ea"/>
                <a:cs typeface="+mn-ea"/>
              </a:rPr>
              <a:t>2.用天平称一粒米的质量，下列说法中比较简单而又比较准确的是              (     )</a:t>
            </a:r>
            <a:endParaRPr lang="en-US">
              <a:latin typeface="+mn-ea"/>
              <a:cs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>
                <a:latin typeface="+mn-ea"/>
                <a:cs typeface="+mn-ea"/>
              </a:rPr>
              <a:t>A.先称出100粒米的质量，再通过计算求得</a:t>
            </a:r>
            <a:endParaRPr lang="en-US">
              <a:latin typeface="+mn-ea"/>
              <a:cs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>
                <a:latin typeface="+mn-ea"/>
                <a:cs typeface="+mn-ea"/>
              </a:rPr>
              <a:t>B.把1粒米放在一只杯子里，称出其总质量，再减去杯子的质量</a:t>
            </a:r>
            <a:endParaRPr lang="en-US">
              <a:latin typeface="+mn-ea"/>
              <a:cs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>
                <a:latin typeface="+mn-ea"/>
                <a:cs typeface="+mn-ea"/>
              </a:rPr>
              <a:t>C把1粒米放在天平上仔细测量  D.把1粒米放在天平上多次测量，再求平均</a:t>
            </a:r>
            <a:endParaRPr lang="en-US">
              <a:latin typeface="+mn-ea"/>
              <a:cs typeface="+mn-ea"/>
            </a:endParaRPr>
          </a:p>
          <a:p>
            <a:pPr fontAlgn="auto">
              <a:lnSpc>
                <a:spcPct val="150000"/>
              </a:lnSpc>
            </a:pPr>
            <a:endParaRPr lang="en-US">
              <a:latin typeface="+mn-ea"/>
              <a:cs typeface="+mn-ea"/>
            </a:endParaRPr>
          </a:p>
          <a:p>
            <a:pPr fontAlgn="auto">
              <a:lnSpc>
                <a:spcPct val="150000"/>
              </a:lnSpc>
            </a:pPr>
            <a:endParaRPr lang="en-US">
              <a:latin typeface="+mn-ea"/>
              <a:cs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>
                <a:latin typeface="+mn-ea"/>
                <a:cs typeface="+mn-ea"/>
              </a:rPr>
              <a:t>3.称量杯中水的质量时，一位同学先称出杯子和水的总质量，然后倒出水，称出杯子的质量，采用这种方法得到的测量结果将(　　)</a:t>
            </a:r>
            <a:endParaRPr lang="en-US">
              <a:latin typeface="+mn-ea"/>
              <a:cs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>
                <a:latin typeface="+mn-ea"/>
                <a:cs typeface="+mn-ea"/>
              </a:rPr>
              <a:t>A．偏大        B．偏小        C．不受影响          D．无法确定   </a:t>
            </a:r>
            <a:endParaRPr lang="en-US">
              <a:latin typeface="+mn-ea"/>
              <a:cs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400415" y="1672590"/>
            <a:ext cx="7366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sym typeface="+mn-ea"/>
              </a:rPr>
              <a:t>A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30525" y="4509135"/>
            <a:ext cx="7366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sym typeface="+mn-ea"/>
              </a:rPr>
              <a:t>B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ym typeface="+mn-ea"/>
              </a:rPr>
              <a:t>三、物质的密度</a:t>
            </a:r>
            <a:endParaRPr>
              <a:sym typeface="+mn-ea"/>
            </a:endParaRPr>
          </a:p>
        </p:txBody>
      </p:sp>
      <p:sp>
        <p:nvSpPr>
          <p:cNvPr id="971781" name="Text Box 5"/>
          <p:cNvSpPr txBox="1"/>
          <p:nvPr/>
        </p:nvSpPr>
        <p:spPr>
          <a:xfrm>
            <a:off x="608330" y="1749425"/>
            <a:ext cx="10968990" cy="2584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>
                <a:latin typeface="+mn-ea"/>
                <a:cs typeface="+mn-ea"/>
              </a:rPr>
              <a:t>1.</a:t>
            </a:r>
            <a:r>
              <a:rPr>
                <a:latin typeface="+mn-ea"/>
                <a:cs typeface="+mn-ea"/>
              </a:rPr>
              <a:t>某种物质组成的物体的</a:t>
            </a:r>
            <a:r>
              <a:rPr u="sng">
                <a:latin typeface="+mn-ea"/>
                <a:cs typeface="+mn-ea"/>
              </a:rPr>
              <a:t>            </a:t>
            </a:r>
            <a:r>
              <a:rPr>
                <a:latin typeface="+mn-ea"/>
                <a:cs typeface="+mn-ea"/>
              </a:rPr>
              <a:t>与它的</a:t>
            </a:r>
            <a:r>
              <a:rPr u="sng">
                <a:solidFill>
                  <a:schemeClr val="tx1"/>
                </a:solidFill>
                <a:latin typeface="+mn-ea"/>
                <a:cs typeface="+mn-ea"/>
              </a:rPr>
              <a:t>               </a:t>
            </a:r>
            <a:r>
              <a:rPr>
                <a:latin typeface="+mn-ea"/>
                <a:cs typeface="+mn-ea"/>
              </a:rPr>
              <a:t>之比叫做这种物质的密度,符号</a:t>
            </a:r>
            <a:r>
              <a:rPr u="sng">
                <a:latin typeface="+mn-ea"/>
                <a:cs typeface="+mn-ea"/>
              </a:rPr>
              <a:t>       </a:t>
            </a:r>
            <a:r>
              <a:rPr>
                <a:latin typeface="+mn-ea"/>
                <a:cs typeface="+mn-ea"/>
              </a:rPr>
              <a:t>． </a:t>
            </a:r>
            <a:endParaRPr>
              <a:latin typeface="+mn-ea"/>
              <a:cs typeface="+mn-ea"/>
            </a:endParaRPr>
          </a:p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>
                <a:latin typeface="+mn-ea"/>
                <a:cs typeface="+mn-ea"/>
              </a:rPr>
              <a:t>2）密度的公式：</a:t>
            </a:r>
            <a:r>
              <a:rPr u="sng">
                <a:latin typeface="+mn-ea"/>
                <a:cs typeface="+mn-ea"/>
              </a:rPr>
              <a:t>                             </a:t>
            </a:r>
            <a:r>
              <a:rPr lang="zh-CN">
                <a:latin typeface="+mn-ea"/>
                <a:cs typeface="+mn-ea"/>
              </a:rPr>
              <a:t>。</a:t>
            </a:r>
            <a:r>
              <a:rPr>
                <a:latin typeface="+mn-ea"/>
                <a:cs typeface="+mn-ea"/>
              </a:rPr>
              <a:t>                 </a:t>
            </a:r>
            <a:endParaRPr>
              <a:latin typeface="+mn-ea"/>
              <a:cs typeface="+mn-ea"/>
            </a:endParaRPr>
          </a:p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>
                <a:latin typeface="+mn-ea"/>
                <a:cs typeface="+mn-ea"/>
              </a:rPr>
              <a:t>3) 密度在数值上</a:t>
            </a:r>
            <a:r>
              <a:rPr u="sng">
                <a:latin typeface="+mn-ea"/>
                <a:cs typeface="+mn-ea"/>
              </a:rPr>
              <a:t>                                            </a:t>
            </a:r>
            <a:r>
              <a:rPr>
                <a:latin typeface="+mn-ea"/>
                <a:cs typeface="+mn-ea"/>
              </a:rPr>
              <a:t>.</a:t>
            </a:r>
            <a:endParaRPr>
              <a:latin typeface="+mn-ea"/>
              <a:cs typeface="+mn-ea"/>
            </a:endParaRPr>
          </a:p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>
                <a:latin typeface="+mn-ea"/>
                <a:cs typeface="+mn-ea"/>
              </a:rPr>
              <a:t>4）密度基本单位是：</a:t>
            </a:r>
            <a:r>
              <a:rPr u="sng">
                <a:latin typeface="+mn-ea"/>
                <a:cs typeface="+mn-ea"/>
              </a:rPr>
              <a:t>                  </a:t>
            </a:r>
            <a:r>
              <a:rPr>
                <a:latin typeface="+mn-ea"/>
                <a:cs typeface="+mn-ea"/>
              </a:rPr>
              <a:t> ，符号</a:t>
            </a:r>
            <a:r>
              <a:rPr u="sng">
                <a:latin typeface="+mn-ea"/>
                <a:cs typeface="+mn-ea"/>
                <a:sym typeface="+mn-ea"/>
              </a:rPr>
              <a:t>        </a:t>
            </a:r>
            <a:r>
              <a:rPr>
                <a:latin typeface="+mn-ea"/>
                <a:cs typeface="+mn-ea"/>
              </a:rPr>
              <a:t>；也可用</a:t>
            </a:r>
            <a:r>
              <a:rPr u="sng">
                <a:latin typeface="+mn-ea"/>
                <a:cs typeface="+mn-ea"/>
                <a:sym typeface="+mn-ea"/>
              </a:rPr>
              <a:t>                </a:t>
            </a:r>
            <a:r>
              <a:rPr>
                <a:latin typeface="+mn-ea"/>
                <a:cs typeface="+mn-ea"/>
              </a:rPr>
              <a:t>，符号</a:t>
            </a:r>
            <a:r>
              <a:rPr u="sng">
                <a:latin typeface="+mn-ea"/>
                <a:cs typeface="+mn-ea"/>
                <a:sym typeface="+mn-ea"/>
              </a:rPr>
              <a:t>        </a:t>
            </a:r>
            <a:r>
              <a:rPr>
                <a:latin typeface="+mn-ea"/>
                <a:cs typeface="+mn-ea"/>
              </a:rPr>
              <a:t>。</a:t>
            </a:r>
            <a:endParaRPr>
              <a:latin typeface="+mn-ea"/>
              <a:cs typeface="+mn-ea"/>
            </a:endParaRPr>
          </a:p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>
                <a:latin typeface="+mn-ea"/>
                <a:cs typeface="+mn-ea"/>
              </a:rPr>
              <a:t>5）</a:t>
            </a:r>
            <a:r>
              <a:rPr lang="zh-CN">
                <a:latin typeface="+mn-ea"/>
                <a:cs typeface="+mn-ea"/>
              </a:rPr>
              <a:t>单位换算：</a:t>
            </a:r>
            <a:r>
              <a:rPr u="sng">
                <a:latin typeface="+mn-ea"/>
                <a:cs typeface="+mn-ea"/>
                <a:sym typeface="+mn-ea"/>
              </a:rPr>
              <a:t>                                        </a:t>
            </a:r>
            <a:r>
              <a:rPr lang="zh-CN">
                <a:latin typeface="+mn-ea"/>
                <a:cs typeface="+mn-ea"/>
                <a:sym typeface="+mn-ea"/>
              </a:rPr>
              <a:t>。</a:t>
            </a:r>
            <a:endParaRPr>
              <a:latin typeface="+mn-ea"/>
              <a:cs typeface="+mn-ea"/>
            </a:endParaRPr>
          </a:p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>
                <a:latin typeface="+mn-ea"/>
                <a:cs typeface="+mn-ea"/>
              </a:rPr>
              <a:t>6）读小资料可知:</a:t>
            </a:r>
            <a:r>
              <a:rPr lang="zh-CN">
                <a:latin typeface="+mn-ea"/>
                <a:cs typeface="+mn-ea"/>
              </a:rPr>
              <a:t>水</a:t>
            </a:r>
            <a:r>
              <a:rPr>
                <a:latin typeface="+mn-ea"/>
                <a:cs typeface="+mn-ea"/>
              </a:rPr>
              <a:t>的密度是</a:t>
            </a:r>
            <a:r>
              <a:rPr u="sng">
                <a:latin typeface="+mn-ea"/>
                <a:cs typeface="+mn-ea"/>
                <a:sym typeface="+mn-ea"/>
              </a:rPr>
              <a:t>                       </a:t>
            </a:r>
            <a:r>
              <a:rPr>
                <a:latin typeface="+mn-ea"/>
                <a:cs typeface="+mn-ea"/>
              </a:rPr>
              <a:t>，表示的物理意义是：</a:t>
            </a:r>
            <a:r>
              <a:rPr u="sng">
                <a:latin typeface="+mn-ea"/>
                <a:cs typeface="+mn-ea"/>
                <a:sym typeface="+mn-ea"/>
              </a:rPr>
              <a:t>                                                </a:t>
            </a:r>
            <a:r>
              <a:rPr>
                <a:latin typeface="+mn-ea"/>
                <a:cs typeface="+mn-ea"/>
              </a:rPr>
              <a:t>。</a:t>
            </a:r>
            <a:endParaRPr>
              <a:latin typeface="+mn-ea"/>
              <a:cs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195955" y="1857375"/>
            <a:ext cx="7378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sym typeface="+mn-ea"/>
              </a:rPr>
              <a:t>质量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26940" y="1857375"/>
            <a:ext cx="7378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sym typeface="+mn-ea"/>
              </a:rPr>
              <a:t>体积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820785" y="1857375"/>
            <a:ext cx="7378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>
                <a:solidFill>
                  <a:srgbClr val="FF0000"/>
                </a:solidFill>
                <a:latin typeface="+mn-ea"/>
                <a:cs typeface="+mn-ea"/>
                <a:sym typeface="+mn-ea"/>
              </a:rPr>
              <a:t>ρ</a:t>
            </a:r>
            <a:endParaRPr lang="zh-CN" altLang="en-US">
              <a:solidFill>
                <a:srgbClr val="FF0000"/>
              </a:solidFill>
              <a:latin typeface="+mn-ea"/>
              <a:cs typeface="+mn-ea"/>
              <a:sym typeface="+mn-ea"/>
            </a:endParaRPr>
          </a:p>
        </p:txBody>
      </p:sp>
      <p:graphicFrame>
        <p:nvGraphicFramePr>
          <p:cNvPr id="25" name="对象 24">
            <a:hlinkClick action="ppaction://ole?verb="/>
          </p:cNvPr>
          <p:cNvGraphicFramePr>
            <a:graphicFrameLocks noChangeAspect="1"/>
          </p:cNvGraphicFramePr>
          <p:nvPr/>
        </p:nvGraphicFramePr>
        <p:xfrm>
          <a:off x="2778760" y="2098040"/>
          <a:ext cx="572770" cy="50673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r:id="rId3" imgW="444500" imgH="393700" progId="Equation.KSEE3">
                  <p:embed/>
                </p:oleObj>
              </mc:Choice>
              <mc:Fallback>
                <p:oleObj r:id="rId3" imgW="444500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78760" y="2098040"/>
                        <a:ext cx="572770" cy="5067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文本框 25"/>
          <p:cNvSpPr txBox="1"/>
          <p:nvPr/>
        </p:nvSpPr>
        <p:spPr>
          <a:xfrm>
            <a:off x="2383155" y="2604770"/>
            <a:ext cx="27946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sym typeface="+mn-ea"/>
              </a:rPr>
              <a:t>等于物体单位体积的质量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779395" y="3062605"/>
            <a:ext cx="14484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sym typeface="+mn-ea"/>
              </a:rPr>
              <a:t>千克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/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立方米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825365" y="3062605"/>
            <a:ext cx="7778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sym typeface="+mn-ea"/>
              </a:rPr>
              <a:t>kg/m</a:t>
            </a:r>
            <a:r>
              <a:rPr lang="en-US" altLang="zh-CN" baseline="30000">
                <a:solidFill>
                  <a:srgbClr val="FF0000"/>
                </a:solidFill>
                <a:sym typeface="+mn-ea"/>
              </a:rPr>
              <a:t>3</a:t>
            </a:r>
            <a:endParaRPr lang="en-US" altLang="zh-CN" baseline="30000">
              <a:solidFill>
                <a:srgbClr val="FF0000"/>
              </a:solidFill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317615" y="3062605"/>
            <a:ext cx="14484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sym typeface="+mn-ea"/>
              </a:rPr>
              <a:t>克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/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立方厘米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042910" y="3062605"/>
            <a:ext cx="7778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sym typeface="+mn-ea"/>
              </a:rPr>
              <a:t>g/cm</a:t>
            </a:r>
            <a:r>
              <a:rPr lang="en-US" altLang="zh-CN" baseline="30000">
                <a:solidFill>
                  <a:srgbClr val="FF0000"/>
                </a:solidFill>
                <a:sym typeface="+mn-ea"/>
              </a:rPr>
              <a:t>3</a:t>
            </a:r>
            <a:endParaRPr lang="en-US" altLang="zh-CN" baseline="30000">
              <a:solidFill>
                <a:srgbClr val="FF0000"/>
              </a:solidFill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233295" y="3449955"/>
            <a:ext cx="23787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sym typeface="+mn-ea"/>
              </a:rPr>
              <a:t>1g/cm</a:t>
            </a:r>
            <a:r>
              <a:rPr lang="en-US" altLang="zh-CN" baseline="30000">
                <a:solidFill>
                  <a:srgbClr val="FF0000"/>
                </a:solidFill>
                <a:sym typeface="+mn-ea"/>
              </a:rPr>
              <a:t>3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=1000kg/m</a:t>
            </a:r>
            <a:r>
              <a:rPr lang="en-US" altLang="zh-CN" baseline="30000">
                <a:solidFill>
                  <a:srgbClr val="FF0000"/>
                </a:solidFill>
                <a:sym typeface="+mn-ea"/>
              </a:rPr>
              <a:t>3</a:t>
            </a:r>
            <a:endParaRPr lang="en-US" altLang="zh-CN" baseline="30000">
              <a:solidFill>
                <a:srgbClr val="FF0000"/>
              </a:solidFill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656965" y="3927475"/>
            <a:ext cx="16490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sym typeface="+mn-ea"/>
              </a:rPr>
              <a:t>1.0</a:t>
            </a: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×10</a:t>
            </a:r>
            <a:r>
              <a:rPr lang="en-US" altLang="zh-CN" baseline="3000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3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kg/m</a:t>
            </a:r>
            <a:r>
              <a:rPr lang="en-US" altLang="zh-CN" baseline="30000">
                <a:solidFill>
                  <a:srgbClr val="FF0000"/>
                </a:solidFill>
                <a:sym typeface="+mn-ea"/>
              </a:rPr>
              <a:t>3</a:t>
            </a:r>
            <a:endParaRPr lang="en-US" altLang="zh-CN" baseline="30000">
              <a:solidFill>
                <a:srgbClr val="FF0000"/>
              </a:solidFill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533005" y="3927475"/>
            <a:ext cx="31902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sym typeface="+mn-ea"/>
              </a:rPr>
              <a:t>1m</a:t>
            </a:r>
            <a:r>
              <a:rPr lang="en-US" altLang="zh-CN" baseline="3000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的水的质量为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1000kg 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练一练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76275" y="1405890"/>
            <a:ext cx="10819130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000"/>
              <a:t>1.</a:t>
            </a:r>
            <a:r>
              <a:rPr lang="zh-CN" altLang="en-US" sz="2000"/>
              <a:t>由密度的概念及公式，可以判定对于同一物质                       （           ）</a:t>
            </a:r>
            <a:endParaRPr lang="zh-CN" altLang="en-US" sz="2000"/>
          </a:p>
          <a:p>
            <a:pPr fontAlgn="auto">
              <a:lnSpc>
                <a:spcPct val="150000"/>
              </a:lnSpc>
            </a:pPr>
            <a:r>
              <a:rPr lang="zh-CN" altLang="en-US" sz="2000"/>
              <a:t>A.密度是一样的 B.体积越小，密度越大 C.质量越大，密度越大   D.体积越大，密度越大</a:t>
            </a:r>
            <a:endParaRPr lang="zh-CN" altLang="en-US" sz="2000"/>
          </a:p>
          <a:p>
            <a:pPr fontAlgn="auto">
              <a:lnSpc>
                <a:spcPct val="150000"/>
              </a:lnSpc>
            </a:pPr>
            <a:endParaRPr lang="zh-CN" altLang="en-US" sz="2000"/>
          </a:p>
          <a:p>
            <a:pPr fontAlgn="auto">
              <a:lnSpc>
                <a:spcPct val="150000"/>
              </a:lnSpc>
            </a:pPr>
            <a:r>
              <a:rPr lang="zh-CN" altLang="en-US" sz="2000"/>
              <a:t>2.对于密度的概念，下列说法正确的是                               （           ）</a:t>
            </a:r>
            <a:endParaRPr lang="zh-CN" altLang="en-US" sz="2000"/>
          </a:p>
          <a:p>
            <a:pPr fontAlgn="auto">
              <a:lnSpc>
                <a:spcPct val="150000"/>
              </a:lnSpc>
            </a:pPr>
            <a:r>
              <a:rPr lang="zh-CN" altLang="en-US" sz="2000"/>
              <a:t>A.同一物质，它的密度跟其质量成正比，跟其体积成反比</a:t>
            </a:r>
            <a:endParaRPr lang="zh-CN" altLang="en-US" sz="2000"/>
          </a:p>
          <a:p>
            <a:pPr fontAlgn="auto">
              <a:lnSpc>
                <a:spcPct val="150000"/>
              </a:lnSpc>
            </a:pPr>
            <a:r>
              <a:rPr lang="zh-CN" altLang="en-US" sz="2000"/>
              <a:t>B.把一铁块压成铁片，它的密度就小了</a:t>
            </a:r>
            <a:endParaRPr lang="zh-CN" altLang="en-US" sz="2000"/>
          </a:p>
          <a:p>
            <a:pPr fontAlgn="auto">
              <a:lnSpc>
                <a:spcPct val="150000"/>
              </a:lnSpc>
            </a:pPr>
            <a:r>
              <a:rPr lang="zh-CN" altLang="en-US" sz="2000"/>
              <a:t>C.一种固体和一种液体，它们的质量相等，体积相等，则它们的密度也相等</a:t>
            </a:r>
            <a:endParaRPr lang="zh-CN" altLang="en-US" sz="2000"/>
          </a:p>
          <a:p>
            <a:pPr fontAlgn="auto">
              <a:lnSpc>
                <a:spcPct val="150000"/>
              </a:lnSpc>
            </a:pPr>
            <a:r>
              <a:rPr lang="zh-CN" altLang="en-US" sz="2000"/>
              <a:t>D.质量相等的两种物质，密度大的体积也大</a:t>
            </a:r>
            <a:endParaRPr lang="zh-CN" altLang="en-US" sz="2000"/>
          </a:p>
          <a:p>
            <a:pPr fontAlgn="auto">
              <a:lnSpc>
                <a:spcPct val="150000"/>
              </a:lnSpc>
            </a:pPr>
            <a:endParaRPr lang="zh-CN" altLang="en-US" sz="2000"/>
          </a:p>
          <a:p>
            <a:pPr fontAlgn="auto">
              <a:lnSpc>
                <a:spcPct val="150000"/>
              </a:lnSpc>
            </a:pPr>
            <a:endParaRPr lang="zh-CN" altLang="en-US" sz="2000"/>
          </a:p>
        </p:txBody>
      </p:sp>
      <p:sp>
        <p:nvSpPr>
          <p:cNvPr id="5" name="文本框 4"/>
          <p:cNvSpPr txBox="1"/>
          <p:nvPr/>
        </p:nvSpPr>
        <p:spPr>
          <a:xfrm>
            <a:off x="8034020" y="1602740"/>
            <a:ext cx="6407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A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90485" y="2994660"/>
            <a:ext cx="6407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C</a:t>
            </a:r>
            <a:endParaRPr lang="en-US" altLang="zh-CN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练一练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08330" y="1917700"/>
            <a:ext cx="1081913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000">
                <a:latin typeface="+mn-ea"/>
                <a:cs typeface="+mn-ea"/>
              </a:rPr>
              <a:t>3.</a:t>
            </a:r>
            <a:r>
              <a:rPr sz="2000">
                <a:latin typeface="+mn-ea"/>
                <a:cs typeface="+mn-ea"/>
              </a:rPr>
              <a:t>将一块质量分布均匀的砖分割成体积大小不同的两部分，则    （          ）</a:t>
            </a:r>
            <a:endParaRPr sz="2000">
              <a:latin typeface="+mn-ea"/>
              <a:cs typeface="+mn-ea"/>
            </a:endParaRPr>
          </a:p>
          <a:p>
            <a:pPr fontAlgn="auto">
              <a:lnSpc>
                <a:spcPct val="150000"/>
              </a:lnSpc>
            </a:pPr>
            <a:r>
              <a:rPr sz="2000">
                <a:latin typeface="+mn-ea"/>
                <a:cs typeface="+mn-ea"/>
              </a:rPr>
              <a:t>A.体积大的密度一定大         B.体积小的密度一定的大</a:t>
            </a:r>
            <a:endParaRPr sz="2000">
              <a:latin typeface="+mn-ea"/>
              <a:cs typeface="+mn-ea"/>
            </a:endParaRPr>
          </a:p>
          <a:p>
            <a:pPr fontAlgn="auto">
              <a:lnSpc>
                <a:spcPct val="150000"/>
              </a:lnSpc>
            </a:pPr>
            <a:r>
              <a:rPr sz="2000">
                <a:latin typeface="+mn-ea"/>
                <a:cs typeface="+mn-ea"/>
              </a:rPr>
              <a:t>C.两者密度一定相等           D.两者密度一定不相等 </a:t>
            </a:r>
            <a:endParaRPr sz="2000">
              <a:latin typeface="+mn-ea"/>
              <a:cs typeface="+mn-ea"/>
            </a:endParaRPr>
          </a:p>
          <a:p>
            <a:pPr fontAlgn="auto">
              <a:lnSpc>
                <a:spcPct val="150000"/>
              </a:lnSpc>
            </a:pPr>
            <a:endParaRPr sz="2000">
              <a:latin typeface="+mn-ea"/>
              <a:cs typeface="+mn-ea"/>
            </a:endParaRPr>
          </a:p>
          <a:p>
            <a:pPr fontAlgn="auto">
              <a:lnSpc>
                <a:spcPct val="150000"/>
              </a:lnSpc>
            </a:pPr>
            <a:r>
              <a:rPr sz="2000">
                <a:latin typeface="+mn-ea"/>
                <a:cs typeface="+mn-ea"/>
              </a:rPr>
              <a:t>4.一木块切掉一半后，保持不变的物理量是（    ）</a:t>
            </a:r>
            <a:endParaRPr sz="2000">
              <a:latin typeface="+mn-ea"/>
              <a:cs typeface="+mn-ea"/>
            </a:endParaRPr>
          </a:p>
          <a:p>
            <a:pPr fontAlgn="auto">
              <a:lnSpc>
                <a:spcPct val="150000"/>
              </a:lnSpc>
            </a:pPr>
            <a:r>
              <a:rPr sz="2000">
                <a:latin typeface="+mn-ea"/>
                <a:cs typeface="+mn-ea"/>
              </a:rPr>
              <a:t>       A.</a:t>
            </a:r>
            <a:r>
              <a:rPr lang="zh-CN" sz="2000">
                <a:latin typeface="+mn-ea"/>
                <a:cs typeface="+mn-ea"/>
              </a:rPr>
              <a:t>形状</a:t>
            </a:r>
            <a:r>
              <a:rPr sz="2000">
                <a:latin typeface="+mn-ea"/>
                <a:cs typeface="+mn-ea"/>
              </a:rPr>
              <a:t>      B.体积        C.密度       D.质量</a:t>
            </a:r>
            <a:endParaRPr sz="2000"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81975" y="2066290"/>
            <a:ext cx="6407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C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97220" y="3893820"/>
            <a:ext cx="6407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C</a:t>
            </a:r>
            <a:endParaRPr lang="en-US" altLang="zh-CN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练一练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76275" y="1570355"/>
            <a:ext cx="1085596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t>5.   2.79g/cm</a:t>
            </a:r>
            <a:r>
              <a:rPr baseline="30000"/>
              <a:t>3</a:t>
            </a:r>
            <a:r>
              <a:t> =</a:t>
            </a:r>
            <a:r>
              <a:rPr u="sng"/>
              <a:t>                  </a:t>
            </a:r>
            <a:r>
              <a:t>kg/m</a:t>
            </a:r>
            <a:r>
              <a:rPr baseline="30000"/>
              <a:t>3</a:t>
            </a:r>
            <a:r>
              <a:t>   1.0×10</a:t>
            </a:r>
            <a:r>
              <a:rPr baseline="30000"/>
              <a:t>3</a:t>
            </a:r>
            <a:r>
              <a:t>kg/m</a:t>
            </a:r>
            <a:r>
              <a:rPr baseline="30000"/>
              <a:t>3</a:t>
            </a:r>
            <a:r>
              <a:t> =</a:t>
            </a:r>
            <a:r>
              <a:rPr u="sng">
                <a:sym typeface="+mn-ea"/>
              </a:rPr>
              <a:t>                  </a:t>
            </a:r>
            <a:r>
              <a:t>g/cm</a:t>
            </a:r>
            <a:r>
              <a:rPr baseline="30000"/>
              <a:t>3</a:t>
            </a:r>
            <a:endParaRPr baseline="30000"/>
          </a:p>
          <a:p>
            <a:pPr fontAlgn="auto">
              <a:lnSpc>
                <a:spcPct val="150000"/>
              </a:lnSpc>
            </a:pPr>
            <a:r>
              <a:t> </a:t>
            </a:r>
          </a:p>
          <a:p>
            <a:pPr fontAlgn="auto">
              <a:lnSpc>
                <a:spcPct val="150000"/>
              </a:lnSpc>
            </a:pPr>
            <a:r>
              <a:t>6.金属块的质量为158g，体积为20cm</a:t>
            </a:r>
            <a:r>
              <a:rPr baseline="30000"/>
              <a:t>3</a:t>
            </a:r>
            <a:r>
              <a:t>，该金属块的密度是</a:t>
            </a:r>
            <a:r>
              <a:rPr u="sng">
                <a:sym typeface="+mn-ea"/>
              </a:rPr>
              <a:t>                  </a:t>
            </a:r>
            <a:r>
              <a:t>g/cm</a:t>
            </a:r>
            <a:r>
              <a:rPr baseline="30000"/>
              <a:t>3</a:t>
            </a:r>
            <a: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346960" y="1649730"/>
            <a:ext cx="1204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sym typeface="+mn-ea"/>
              </a:rPr>
              <a:t>2.79</a:t>
            </a: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×10</a:t>
            </a:r>
            <a:r>
              <a:rPr lang="en-US" altLang="zh-CN" baseline="3000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3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95340" y="1649730"/>
            <a:ext cx="1204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sym typeface="+mn-ea"/>
              </a:rPr>
              <a:t>1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44665" y="2479675"/>
            <a:ext cx="1204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sym typeface="+mn-ea"/>
              </a:rPr>
              <a:t>7.9</a:t>
            </a:r>
            <a:endParaRPr lang="en-US" altLang="zh-CN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ym typeface="+mn-ea"/>
              </a:rPr>
              <a:t>四、密度知识的应用</a:t>
            </a:r>
            <a:endParaRPr>
              <a:sym typeface="+mn-ea"/>
            </a:endParaRPr>
          </a:p>
        </p:txBody>
      </p:sp>
      <p:sp>
        <p:nvSpPr>
          <p:cNvPr id="971781" name="Text Box 5"/>
          <p:cNvSpPr txBox="1"/>
          <p:nvPr/>
        </p:nvSpPr>
        <p:spPr>
          <a:xfrm>
            <a:off x="589280" y="1349375"/>
            <a:ext cx="10968990" cy="54927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t>1.测量</a:t>
            </a:r>
            <a:r>
              <a:rPr lang="zh-CN"/>
              <a:t>固体</a:t>
            </a:r>
            <a:r>
              <a:t>的密度：</a:t>
            </a:r>
          </a:p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t> 原理：</a:t>
            </a:r>
            <a:r>
              <a:rPr u="sng"/>
              <a:t>                         </a:t>
            </a:r>
            <a:r>
              <a:rPr lang="en-US"/>
              <a:t>.</a:t>
            </a:r>
            <a:endParaRPr lang="en-US"/>
          </a:p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t>      由原理可知，测量物体的密度，需要测量物体的__________和_________</a:t>
            </a:r>
            <a:r>
              <a:rPr lang="zh-CN"/>
              <a:t>。</a:t>
            </a:r>
            <a:endParaRPr lang="zh-CN"/>
          </a:p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t>测量质量的器材____________</a:t>
            </a:r>
            <a:r>
              <a:rPr lang="zh-CN"/>
              <a:t>。</a:t>
            </a:r>
            <a:endParaRPr lang="zh-CN"/>
          </a:p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zh-CN"/>
              <a:t>测量体积的器材</a:t>
            </a:r>
            <a:r>
              <a:rPr>
                <a:sym typeface="+mn-ea"/>
              </a:rPr>
              <a:t>____________</a:t>
            </a:r>
            <a:r>
              <a:rPr lang="zh-CN">
                <a:sym typeface="+mn-ea"/>
              </a:rPr>
              <a:t>。</a:t>
            </a:r>
            <a:endParaRPr lang="zh-CN">
              <a:sym typeface="+mn-ea"/>
            </a:endParaRPr>
          </a:p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zh-CN"/>
              <a:t>             量筒    （测量液体和不规则固体的体积）</a:t>
            </a:r>
            <a:endParaRPr lang="zh-CN"/>
          </a:p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zh-CN"/>
              <a:t>                  使用方法：1）看：____________和___________</a:t>
            </a:r>
            <a:endParaRPr lang="zh-CN"/>
          </a:p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zh-CN"/>
              <a:t>                                    2)、放在____________上</a:t>
            </a:r>
            <a:endParaRPr lang="zh-CN"/>
          </a:p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zh-CN"/>
              <a:t>                                    3)、读数时视线与________________保持水平</a:t>
            </a:r>
            <a:endParaRPr lang="zh-CN"/>
          </a:p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zh-CN"/>
              <a:t>                                    4)、测量不规则固体体积的方法：</a:t>
            </a:r>
            <a:endParaRPr lang="zh-CN"/>
          </a:p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zh-CN"/>
              <a:t>              ___________________________________</a:t>
            </a:r>
            <a:endParaRPr lang="zh-CN"/>
          </a:p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zh-CN"/>
              <a:t>              ____________________________________ </a:t>
            </a:r>
            <a:endParaRPr lang="zh-CN"/>
          </a:p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zh-CN"/>
              <a:t>              ____________________________________</a:t>
            </a:r>
            <a:endParaRPr lang="zh-CN"/>
          </a:p>
        </p:txBody>
      </p:sp>
      <p:graphicFrame>
        <p:nvGraphicFramePr>
          <p:cNvPr id="25" name="对象 24">
            <a:hlinkClick action="ppaction://ole?verb="/>
          </p:cNvPr>
          <p:cNvGraphicFramePr>
            <a:graphicFrameLocks noChangeAspect="1"/>
          </p:cNvGraphicFramePr>
          <p:nvPr/>
        </p:nvGraphicFramePr>
        <p:xfrm>
          <a:off x="1809750" y="1701800"/>
          <a:ext cx="572770" cy="50673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r:id="rId3" imgW="444500" imgH="393700" progId="Equation.KSEE3">
                  <p:embed/>
                </p:oleObj>
              </mc:Choice>
              <mc:Fallback>
                <p:oleObj r:id="rId3" imgW="444500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9750" y="1701800"/>
                        <a:ext cx="572770" cy="5067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6152515" y="2263775"/>
            <a:ext cx="7378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sym typeface="+mn-ea"/>
              </a:rPr>
              <a:t>质量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557135" y="2263775"/>
            <a:ext cx="7378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sym typeface="+mn-ea"/>
              </a:rPr>
              <a:t>体积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82520" y="2679700"/>
            <a:ext cx="13411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sym typeface="+mn-ea"/>
              </a:rPr>
              <a:t>托盘天平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29535" y="3067050"/>
            <a:ext cx="7378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sym typeface="+mn-ea"/>
              </a:rPr>
              <a:t>量筒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41445" y="3911600"/>
            <a:ext cx="14382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sym typeface="+mn-ea"/>
              </a:rPr>
              <a:t>最大测量值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3911600"/>
            <a:ext cx="11125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sym typeface="+mn-ea"/>
              </a:rPr>
              <a:t>分度值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959860" y="4318000"/>
            <a:ext cx="11125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sym typeface="+mn-ea"/>
              </a:rPr>
              <a:t>水平台面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840605" y="4740910"/>
            <a:ext cx="19926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sym typeface="+mn-ea"/>
              </a:rPr>
              <a:t>液体凹面的底部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721485" y="5482590"/>
            <a:ext cx="39420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sym typeface="+mn-ea"/>
              </a:rPr>
              <a:t>1.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测量量筒中水的体积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V</a:t>
            </a:r>
            <a:r>
              <a:rPr lang="en-US" altLang="zh-CN" baseline="-25000">
                <a:solidFill>
                  <a:srgbClr val="FF0000"/>
                </a:solidFill>
                <a:sym typeface="+mn-ea"/>
              </a:rPr>
              <a:t>1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733550" y="5888990"/>
            <a:ext cx="39420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sym typeface="+mn-ea"/>
              </a:rPr>
              <a:t>2.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测量量筒中水和固体的体积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V</a:t>
            </a:r>
            <a:r>
              <a:rPr lang="en-US" altLang="zh-CN" baseline="-25000">
                <a:solidFill>
                  <a:srgbClr val="FF0000"/>
                </a:solidFill>
                <a:sym typeface="+mn-ea"/>
              </a:rPr>
              <a:t>2</a:t>
            </a:r>
            <a:endParaRPr lang="en-US" altLang="zh-CN" baseline="-25000">
              <a:solidFill>
                <a:srgbClr val="FF0000"/>
              </a:solidFill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62125" y="6371590"/>
            <a:ext cx="39420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sym typeface="+mn-ea"/>
              </a:rPr>
              <a:t>3.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计算固体的体积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V</a:t>
            </a:r>
            <a:r>
              <a:rPr lang="en-US" altLang="zh-CN" baseline="-25000">
                <a:solidFill>
                  <a:srgbClr val="FF0000"/>
                </a:solidFill>
                <a:sym typeface="+mn-ea"/>
              </a:rPr>
              <a:t>2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-V</a:t>
            </a:r>
            <a:r>
              <a:rPr lang="en-US" altLang="zh-CN" baseline="-25000">
                <a:solidFill>
                  <a:srgbClr val="FF0000"/>
                </a:solidFill>
                <a:sym typeface="+mn-ea"/>
              </a:rPr>
              <a:t>1</a:t>
            </a:r>
            <a:endParaRPr lang="en-US" altLang="zh-CN" baseline="-2500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ym typeface="+mn-ea"/>
              </a:rPr>
              <a:t>四、密度知识的应用</a:t>
            </a:r>
            <a:endParaRPr>
              <a:sym typeface="+mn-ea"/>
            </a:endParaRPr>
          </a:p>
        </p:txBody>
      </p:sp>
      <p:sp>
        <p:nvSpPr>
          <p:cNvPr id="971781" name="Text Box 5"/>
          <p:cNvSpPr txBox="1"/>
          <p:nvPr/>
        </p:nvSpPr>
        <p:spPr>
          <a:xfrm>
            <a:off x="589280" y="1349375"/>
            <a:ext cx="1096899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  <a:spcBef>
                <a:spcPct val="0"/>
              </a:spcBef>
            </a:pPr>
            <a:r>
              <a:t>1.测量</a:t>
            </a:r>
            <a:r>
              <a:rPr lang="zh-CN"/>
              <a:t>固体</a:t>
            </a:r>
            <a:r>
              <a:t>的密度</a:t>
            </a:r>
            <a:r>
              <a:rPr lang="zh-CN"/>
              <a:t>的步骤</a:t>
            </a:r>
            <a:r>
              <a:t>：</a:t>
            </a:r>
          </a:p>
          <a:p>
            <a:pPr fontAlgn="auto">
              <a:lnSpc>
                <a:spcPct val="200000"/>
              </a:lnSpc>
              <a:spcBef>
                <a:spcPct val="0"/>
              </a:spcBef>
            </a:pPr>
            <a:r>
              <a:t>    </a:t>
            </a:r>
            <a:r>
              <a:rPr lang="en-US"/>
              <a:t>1.</a:t>
            </a:r>
            <a:r>
              <a:rPr lang="zh-CN" altLang="en-US"/>
              <a:t>先测量物体的</a:t>
            </a:r>
            <a:r>
              <a:rPr lang="zh-CN" altLang="en-US" u="sng"/>
              <a:t>                </a:t>
            </a:r>
            <a:r>
              <a:rPr lang="zh-CN" altLang="en-US"/>
              <a:t>。</a:t>
            </a:r>
            <a:endParaRPr lang="zh-CN" altLang="en-US"/>
          </a:p>
          <a:p>
            <a:pPr fontAlgn="auto">
              <a:lnSpc>
                <a:spcPct val="200000"/>
              </a:lnSpc>
              <a:spcBef>
                <a:spcPct val="0"/>
              </a:spcBef>
            </a:pPr>
            <a:r>
              <a:t>    </a:t>
            </a:r>
            <a:r>
              <a:rPr lang="en-US"/>
              <a:t>2.</a:t>
            </a:r>
            <a:r>
              <a:rPr lang="zh-CN" altLang="en-US"/>
              <a:t>再测量物体的</a:t>
            </a:r>
            <a:r>
              <a:rPr lang="zh-CN" altLang="en-US" u="sng">
                <a:sym typeface="+mn-ea"/>
              </a:rPr>
              <a:t>                </a:t>
            </a:r>
            <a:r>
              <a:rPr lang="zh-CN" altLang="en-US"/>
              <a:t>。</a:t>
            </a:r>
            <a:endParaRPr lang="zh-CN" altLang="en-US"/>
          </a:p>
          <a:p>
            <a:pPr fontAlgn="auto">
              <a:lnSpc>
                <a:spcPct val="200000"/>
              </a:lnSpc>
              <a:spcBef>
                <a:spcPct val="0"/>
              </a:spcBef>
            </a:pPr>
            <a:r>
              <a:rPr lang="zh-CN" altLang="en-US"/>
              <a:t>结果：物体的密度为</a:t>
            </a:r>
            <a:r>
              <a:rPr lang="zh-CN" altLang="en-US" u="sng">
                <a:sym typeface="+mn-ea"/>
              </a:rPr>
              <a:t>                                </a:t>
            </a:r>
            <a:r>
              <a:rPr lang="zh-CN" altLang="en-US"/>
              <a:t>。</a:t>
            </a:r>
            <a:endParaRPr lang="zh-CN" altLang="en-US"/>
          </a:p>
          <a:p>
            <a:pPr fontAlgn="auto">
              <a:lnSpc>
                <a:spcPct val="200000"/>
              </a:lnSpc>
              <a:spcBef>
                <a:spcPct val="0"/>
              </a:spcBef>
            </a:pPr>
            <a:endParaRPr lang="zh-CN" altLang="en-US"/>
          </a:p>
          <a:p>
            <a:pPr fontAlgn="auto">
              <a:lnSpc>
                <a:spcPct val="200000"/>
              </a:lnSpc>
              <a:spcBef>
                <a:spcPct val="0"/>
              </a:spcBef>
            </a:pPr>
            <a:r>
              <a:rPr lang="zh-CN" altLang="en-US"/>
              <a:t>问：如果先测固体体积，再测质量，可行吗？为什么？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651760" y="2036445"/>
            <a:ext cx="9448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sym typeface="+mn-ea"/>
              </a:rPr>
              <a:t>质量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m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51760" y="2598420"/>
            <a:ext cx="9448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sym typeface="+mn-ea"/>
              </a:rPr>
              <a:t>体积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V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  <p:graphicFrame>
        <p:nvGraphicFramePr>
          <p:cNvPr id="5" name="对象 4">
            <a:hlinkClick action="ppaction://ole?verb="/>
          </p:cNvPr>
          <p:cNvGraphicFramePr>
            <a:graphicFrameLocks noChangeAspect="1"/>
          </p:cNvGraphicFramePr>
          <p:nvPr/>
        </p:nvGraphicFramePr>
        <p:xfrm>
          <a:off x="2934970" y="3001010"/>
          <a:ext cx="1194435" cy="4953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r:id="rId3" imgW="1041400" imgH="431800" progId="Equation.KSEE3">
                  <p:embed/>
                </p:oleObj>
              </mc:Choice>
              <mc:Fallback>
                <p:oleObj r:id="rId3" imgW="1041400" imgH="4318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4970" y="3001010"/>
                        <a:ext cx="1194435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608330" y="4862830"/>
            <a:ext cx="63823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sym typeface="+mn-ea"/>
              </a:rPr>
              <a:t>不可行。质量偏大（固体上留有一部分水），密度偏大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ym typeface="+mn-ea"/>
              </a:rPr>
              <a:t>四、密度知识的应用</a:t>
            </a:r>
            <a:endParaRPr>
              <a:sym typeface="+mn-ea"/>
            </a:endParaRPr>
          </a:p>
        </p:txBody>
      </p:sp>
      <p:sp>
        <p:nvSpPr>
          <p:cNvPr id="971781" name="Text Box 5"/>
          <p:cNvSpPr txBox="1"/>
          <p:nvPr/>
        </p:nvSpPr>
        <p:spPr>
          <a:xfrm>
            <a:off x="589280" y="1349375"/>
            <a:ext cx="1096899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  <a:spcBef>
                <a:spcPct val="0"/>
              </a:spcBef>
            </a:pPr>
            <a:r>
              <a:t>1.测量</a:t>
            </a:r>
            <a:r>
              <a:rPr lang="zh-CN"/>
              <a:t>液体</a:t>
            </a:r>
            <a:r>
              <a:t>的密度</a:t>
            </a:r>
            <a:r>
              <a:rPr lang="zh-CN"/>
              <a:t>的步骤</a:t>
            </a:r>
            <a:r>
              <a:t>：</a:t>
            </a:r>
          </a:p>
          <a:p>
            <a:pPr fontAlgn="auto">
              <a:lnSpc>
                <a:spcPct val="200000"/>
              </a:lnSpc>
              <a:spcBef>
                <a:spcPct val="0"/>
              </a:spcBef>
            </a:pPr>
            <a:r>
              <a:t>     1）</a:t>
            </a:r>
            <a:r>
              <a:rPr lang="zh-CN"/>
              <a:t>、</a:t>
            </a:r>
            <a:r>
              <a:t>液体倒烧杯，测量总质量，记为m</a:t>
            </a:r>
            <a:r>
              <a:rPr baseline="-25000"/>
              <a:t>1</a:t>
            </a:r>
            <a:endParaRPr baseline="-25000"/>
          </a:p>
          <a:p>
            <a:pPr fontAlgn="auto">
              <a:lnSpc>
                <a:spcPct val="200000"/>
              </a:lnSpc>
              <a:spcBef>
                <a:spcPct val="0"/>
              </a:spcBef>
            </a:pPr>
            <a:r>
              <a:t>     2）、将烧杯中部分液体倒入量筒，测体积记为V</a:t>
            </a:r>
          </a:p>
          <a:p>
            <a:pPr fontAlgn="auto">
              <a:lnSpc>
                <a:spcPct val="200000"/>
              </a:lnSpc>
              <a:spcBef>
                <a:spcPct val="0"/>
              </a:spcBef>
            </a:pPr>
            <a:r>
              <a:t>     3</a:t>
            </a:r>
            <a:r>
              <a:rPr lang="zh-CN"/>
              <a:t>）、</a:t>
            </a:r>
            <a:r>
              <a:t>测量剩余液体和烧杯的总质量，记为m</a:t>
            </a:r>
            <a:r>
              <a:rPr baseline="-25000"/>
              <a:t>2</a:t>
            </a:r>
            <a:endParaRPr baseline="-25000"/>
          </a:p>
          <a:p>
            <a:pPr fontAlgn="auto">
              <a:lnSpc>
                <a:spcPct val="200000"/>
              </a:lnSpc>
              <a:spcBef>
                <a:spcPct val="0"/>
              </a:spcBef>
            </a:pPr>
            <a:r>
              <a:t>    4）、计算液体密度的表达式_________________</a:t>
            </a:r>
          </a:p>
          <a:p>
            <a:pPr fontAlgn="auto">
              <a:lnSpc>
                <a:spcPct val="200000"/>
              </a:lnSpc>
              <a:spcBef>
                <a:spcPct val="0"/>
              </a:spcBef>
            </a:pPr>
            <a:r>
              <a:t>问：如果先测液体的体积，再倒入烧杯测质量 </a:t>
            </a:r>
            <a:r>
              <a:rPr lang="zh-CN"/>
              <a:t>，</a:t>
            </a:r>
            <a:r>
              <a:t>可行吗？为什么？</a:t>
            </a:r>
          </a:p>
        </p:txBody>
      </p:sp>
      <p:graphicFrame>
        <p:nvGraphicFramePr>
          <p:cNvPr id="6" name="对象 5">
            <a:hlinkClick action="ppaction://ole?verb="/>
          </p:cNvPr>
          <p:cNvGraphicFramePr>
            <a:graphicFrameLocks noChangeAspect="1"/>
          </p:cNvGraphicFramePr>
          <p:nvPr/>
        </p:nvGraphicFramePr>
        <p:xfrm>
          <a:off x="4094163" y="3635375"/>
          <a:ext cx="1150620" cy="45212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r:id="rId3" imgW="1002665" imgH="393700" progId="Equation.KSEE3">
                  <p:embed/>
                </p:oleObj>
              </mc:Choice>
              <mc:Fallback>
                <p:oleObj r:id="rId3" imgW="1002665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4163" y="3635375"/>
                        <a:ext cx="1150620" cy="452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608330" y="4862830"/>
            <a:ext cx="63823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sym typeface="+mn-ea"/>
              </a:rPr>
              <a:t>不可行。质量偏小（量筒壁上留有一部分液体），密度偏小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复习目标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08330" y="1313815"/>
            <a:ext cx="1107567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/>
              <a:t>1．了解质量的概念，知道质量的单位；熟悉托盘天平的使用，会用天平测物体的质量；</a:t>
            </a:r>
            <a:endParaRPr lang="zh-CN" altLang="en-US"/>
          </a:p>
          <a:p>
            <a:pPr fontAlgn="auto">
              <a:lnSpc>
                <a:spcPct val="200000"/>
              </a:lnSpc>
            </a:pPr>
            <a:r>
              <a:rPr lang="zh-CN" altLang="en-US"/>
              <a:t>2．理解密度的概念，了解密度公式及其应用；知道密度是物质的物理属性之一，能解释生活中一些与密度有关的物理现象；</a:t>
            </a:r>
            <a:endParaRPr lang="zh-CN" altLang="en-US"/>
          </a:p>
          <a:p>
            <a:pPr fontAlgn="auto">
              <a:lnSpc>
                <a:spcPct val="200000"/>
              </a:lnSpc>
            </a:pPr>
            <a:r>
              <a:rPr lang="zh-CN" altLang="en-US"/>
              <a:t>3．会用天平和量筒测液体或固体的密度；</a:t>
            </a:r>
            <a:endParaRPr lang="zh-CN" altLang="en-US"/>
          </a:p>
          <a:p>
            <a:pPr fontAlgn="auto">
              <a:lnSpc>
                <a:spcPct val="200000"/>
              </a:lnSpc>
            </a:pPr>
            <a:r>
              <a:rPr lang="zh-CN" altLang="en-US"/>
              <a:t>4．知道密度、硬度、弹性、导电性、磁性等都是物质的物理属性，会描述物质的这些物理属性．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ym typeface="+mn-ea"/>
              </a:rPr>
              <a:t>四、密度知识的应用</a:t>
            </a:r>
            <a:endParaRPr>
              <a:sym typeface="+mn-ea"/>
            </a:endParaRPr>
          </a:p>
        </p:txBody>
      </p:sp>
      <p:sp>
        <p:nvSpPr>
          <p:cNvPr id="971781" name="Text Box 5"/>
          <p:cNvSpPr txBox="1"/>
          <p:nvPr/>
        </p:nvSpPr>
        <p:spPr>
          <a:xfrm>
            <a:off x="589280" y="1349375"/>
            <a:ext cx="1096899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  <a:spcBef>
                <a:spcPct val="0"/>
              </a:spcBef>
            </a:pPr>
            <a:r>
              <a:t>1.利用密度公式的变形式间接的测量物体的质量和体积</a:t>
            </a:r>
          </a:p>
          <a:p>
            <a:pPr fontAlgn="auto">
              <a:lnSpc>
                <a:spcPct val="200000"/>
              </a:lnSpc>
              <a:spcBef>
                <a:spcPct val="0"/>
              </a:spcBef>
            </a:pPr>
          </a:p>
          <a:p>
            <a:pPr fontAlgn="auto">
              <a:lnSpc>
                <a:spcPct val="200000"/>
              </a:lnSpc>
              <a:spcBef>
                <a:spcPct val="0"/>
              </a:spcBef>
            </a:pPr>
            <a:r>
              <a:t>测质量  </a:t>
            </a:r>
            <a:r>
              <a:rPr lang="zh-CN"/>
              <a:t>公式</a:t>
            </a:r>
            <a:r>
              <a:t>_________</a:t>
            </a:r>
          </a:p>
          <a:p>
            <a:pPr fontAlgn="auto">
              <a:lnSpc>
                <a:spcPct val="200000"/>
              </a:lnSpc>
              <a:spcBef>
                <a:spcPct val="0"/>
              </a:spcBef>
            </a:pPr>
          </a:p>
          <a:p>
            <a:pPr fontAlgn="auto">
              <a:lnSpc>
                <a:spcPct val="200000"/>
              </a:lnSpc>
              <a:spcBef>
                <a:spcPct val="0"/>
              </a:spcBef>
            </a:pPr>
            <a:r>
              <a:t>测体积  </a:t>
            </a:r>
            <a:r>
              <a:rPr lang="zh-CN"/>
              <a:t>公式</a:t>
            </a:r>
            <a:r>
              <a:t>_________</a:t>
            </a:r>
          </a:p>
        </p:txBody>
      </p:sp>
      <p:graphicFrame>
        <p:nvGraphicFramePr>
          <p:cNvPr id="6" name="对象 5">
            <a:hlinkClick action="ppaction://ole?verb="/>
          </p:cNvPr>
          <p:cNvGraphicFramePr>
            <a:graphicFrameLocks noChangeAspect="1"/>
          </p:cNvGraphicFramePr>
          <p:nvPr/>
        </p:nvGraphicFramePr>
        <p:xfrm>
          <a:off x="2136140" y="2663190"/>
          <a:ext cx="785495" cy="30670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r:id="rId3" imgW="520700" imgH="203200" progId="Equation.KSEE3">
                  <p:embed/>
                </p:oleObj>
              </mc:Choice>
              <mc:Fallback>
                <p:oleObj r:id="rId3" imgW="520700" imgH="2032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6140" y="2663190"/>
                        <a:ext cx="785495" cy="306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hlinkClick action="ppaction://ole?verb="/>
          </p:cNvPr>
          <p:cNvGraphicFramePr>
            <a:graphicFrameLocks noChangeAspect="1"/>
          </p:cNvGraphicFramePr>
          <p:nvPr/>
        </p:nvGraphicFramePr>
        <p:xfrm>
          <a:off x="2172335" y="3542030"/>
          <a:ext cx="596900" cy="56388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r:id="rId5" imgW="444500" imgH="419100" progId="Equation.KSEE3">
                  <p:embed/>
                </p:oleObj>
              </mc:Choice>
              <mc:Fallback>
                <p:oleObj r:id="rId5" imgW="444500" imgH="4191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72335" y="3542030"/>
                        <a:ext cx="596900" cy="563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练一练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76275" y="1405890"/>
            <a:ext cx="1081913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/>
              <a:t>1.</a:t>
            </a:r>
            <a:r>
              <a:t>小王用天平和量筒测量矿石的密度，有如下一些实验步骤：</a:t>
            </a:r>
          </a:p>
          <a:p>
            <a:pPr fontAlgn="auto">
              <a:lnSpc>
                <a:spcPct val="150000"/>
              </a:lnSpc>
            </a:pPr>
            <a:r>
              <a:t>①向量筒中倒进适量的水，测出这些水的体积V</a:t>
            </a:r>
            <a:r>
              <a:rPr baseline="-25000"/>
              <a:t>1</a:t>
            </a:r>
            <a:r>
              <a:t>；②用调节好的天平测出矿石的质量m；</a:t>
            </a:r>
          </a:p>
          <a:p>
            <a:pPr fontAlgn="auto">
              <a:lnSpc>
                <a:spcPct val="150000"/>
              </a:lnSpc>
            </a:pPr>
            <a:r>
              <a:t>③根据密度的公式，求出矿石的密度ρ；</a:t>
            </a:r>
          </a:p>
          <a:p>
            <a:pPr fontAlgn="auto">
              <a:lnSpc>
                <a:spcPct val="150000"/>
              </a:lnSpc>
            </a:pPr>
            <a:r>
              <a:t>④将矿石浸没在量筒内的水中，测出矿石和水的总体积V</a:t>
            </a:r>
            <a:r>
              <a:rPr baseline="-25000"/>
              <a:t>2</a:t>
            </a:r>
            <a:r>
              <a:t>．他应采用的正确的实验步骤顺序为 (    )</a:t>
            </a:r>
          </a:p>
          <a:p>
            <a:pPr fontAlgn="auto">
              <a:lnSpc>
                <a:spcPct val="150000"/>
              </a:lnSpc>
            </a:pPr>
            <a:r>
              <a:t>A．①②③④   B．②①④③     C．②③①④    D．②③④①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311765" y="2783205"/>
            <a:ext cx="1042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B</a:t>
            </a:r>
            <a:endParaRPr lang="en-US" altLang="zh-CN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-2147482622" descr=" 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49580" y="3211830"/>
            <a:ext cx="6383655" cy="23069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练一练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76275" y="1405890"/>
            <a:ext cx="108191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/>
              <a:t>2.某同学用天平和量筒测量一个小贝壳密度的实验：</a:t>
            </a:r>
            <a:endParaRPr lang="en-US"/>
          </a:p>
          <a:p>
            <a:pPr fontAlgn="auto">
              <a:lnSpc>
                <a:spcPct val="150000"/>
              </a:lnSpc>
            </a:pPr>
            <a:r>
              <a:rPr lang="en-US"/>
              <a:t>(1)请将下图中测量到的数据填在表格中，并填写表格中的缺项；</a:t>
            </a:r>
            <a:endParaRPr lang="en-US"/>
          </a:p>
        </p:txBody>
      </p:sp>
      <p:sp>
        <p:nvSpPr>
          <p:cNvPr id="5" name="文本框 4"/>
          <p:cNvSpPr txBox="1"/>
          <p:nvPr/>
        </p:nvSpPr>
        <p:spPr>
          <a:xfrm>
            <a:off x="815975" y="4792345"/>
            <a:ext cx="7327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solidFill>
                  <a:srgbClr val="FF0000"/>
                </a:solidFill>
                <a:sym typeface="+mn-ea"/>
              </a:rPr>
              <a:t>14</a:t>
            </a:r>
            <a:endParaRPr lang="en-US"/>
          </a:p>
        </p:txBody>
      </p:sp>
      <p:pic>
        <p:nvPicPr>
          <p:cNvPr id="6" name="图片 -2147482621" descr="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0120" y="3416300"/>
            <a:ext cx="4267200" cy="21024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2039620" y="4792345"/>
            <a:ext cx="7327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solidFill>
                  <a:srgbClr val="FF0000"/>
                </a:solidFill>
                <a:sym typeface="+mn-ea"/>
              </a:rPr>
              <a:t>53</a:t>
            </a:r>
            <a:endParaRPr lang="en-US"/>
          </a:p>
        </p:txBody>
      </p:sp>
      <p:sp>
        <p:nvSpPr>
          <p:cNvPr id="8" name="文本框 7"/>
          <p:cNvSpPr txBox="1"/>
          <p:nvPr/>
        </p:nvSpPr>
        <p:spPr>
          <a:xfrm>
            <a:off x="3275330" y="4792345"/>
            <a:ext cx="7327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solidFill>
                  <a:srgbClr val="FF0000"/>
                </a:solidFill>
                <a:sym typeface="+mn-ea"/>
              </a:rPr>
              <a:t>60</a:t>
            </a:r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4334510" y="4792345"/>
            <a:ext cx="7327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solidFill>
                  <a:srgbClr val="FF0000"/>
                </a:solidFill>
                <a:sym typeface="+mn-ea"/>
              </a:rPr>
              <a:t>7</a:t>
            </a:r>
            <a:endParaRPr lang="en-US"/>
          </a:p>
        </p:txBody>
      </p:sp>
      <p:sp>
        <p:nvSpPr>
          <p:cNvPr id="10" name="文本框 9"/>
          <p:cNvSpPr txBox="1"/>
          <p:nvPr/>
        </p:nvSpPr>
        <p:spPr>
          <a:xfrm>
            <a:off x="5671820" y="4792345"/>
            <a:ext cx="10331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solidFill>
                  <a:srgbClr val="FF0000"/>
                </a:solidFill>
                <a:sym typeface="+mn-ea"/>
              </a:rPr>
              <a:t>2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×10</a:t>
            </a:r>
            <a:r>
              <a:rPr lang="en-US" baseline="3000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3</a:t>
            </a:r>
            <a:endParaRPr lang="en-US" baseline="30000">
              <a:solidFill>
                <a:srgbClr val="FF0000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50870" y="3416300"/>
            <a:ext cx="85725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>
                <a:solidFill>
                  <a:srgbClr val="FF0000"/>
                </a:solidFill>
                <a:sym typeface="+mn-ea"/>
              </a:rPr>
              <a:t>水和贝壳的体积</a:t>
            </a:r>
            <a:r>
              <a:rPr lang="en-US" altLang="zh-CN" sz="1600">
                <a:solidFill>
                  <a:srgbClr val="FF0000"/>
                </a:solidFill>
                <a:sym typeface="+mn-ea"/>
              </a:rPr>
              <a:t>V</a:t>
            </a:r>
            <a:r>
              <a:rPr lang="en-US" altLang="zh-CN" sz="1600" baseline="-25000">
                <a:solidFill>
                  <a:srgbClr val="FF0000"/>
                </a:solidFill>
                <a:sym typeface="+mn-ea"/>
              </a:rPr>
              <a:t>3</a:t>
            </a:r>
            <a:endParaRPr lang="en-US" altLang="zh-CN" sz="1600" baseline="-25000">
              <a:solidFill>
                <a:srgbClr val="FF0000"/>
              </a:solidFill>
              <a:sym typeface="+mn-ea"/>
            </a:endParaRPr>
          </a:p>
          <a:p>
            <a:r>
              <a:rPr lang="en-US" altLang="zh-CN" sz="1600">
                <a:solidFill>
                  <a:srgbClr val="FF0000"/>
                </a:solidFill>
                <a:sym typeface="+mn-ea"/>
              </a:rPr>
              <a:t>/cm</a:t>
            </a:r>
            <a:r>
              <a:rPr lang="en-US" altLang="zh-CN" sz="1600" baseline="30000">
                <a:solidFill>
                  <a:srgbClr val="FF0000"/>
                </a:solidFill>
                <a:sym typeface="+mn-ea"/>
              </a:rPr>
              <a:t>3</a:t>
            </a:r>
            <a:endParaRPr lang="en-US" altLang="zh-CN" sz="1600" baseline="3000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练一练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08330" y="1917065"/>
            <a:ext cx="1081913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/>
              <a:t>3.某同学从一均匀大岩石上砸下一小块岩石，用天平称得质量为27g，放入装有80mL水的量筒中，水面升高到90mL，这块岩石的密度是_______kg/m</a:t>
            </a:r>
            <a:r>
              <a:rPr lang="en-US" baseline="30000"/>
              <a:t>3</a:t>
            </a:r>
            <a:r>
              <a:rPr lang="en-US"/>
              <a:t>，这一小块岩石的密度与那一大块岩石的密度_______(填“相等”或“不相等”)．</a:t>
            </a:r>
            <a:endParaRPr lang="en-US"/>
          </a:p>
        </p:txBody>
      </p:sp>
      <p:sp>
        <p:nvSpPr>
          <p:cNvPr id="3" name="文本框 2"/>
          <p:cNvSpPr txBox="1"/>
          <p:nvPr/>
        </p:nvSpPr>
        <p:spPr>
          <a:xfrm>
            <a:off x="608330" y="3912870"/>
            <a:ext cx="1081913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/>
              <a:t>4.小明为测量老陈醋的密度设计了如下实验步骤：</a:t>
            </a:r>
            <a:endParaRPr lang="en-US"/>
          </a:p>
          <a:p>
            <a:pPr fontAlgn="auto">
              <a:lnSpc>
                <a:spcPct val="150000"/>
              </a:lnSpc>
            </a:pPr>
            <a:r>
              <a:rPr lang="en-US"/>
              <a:t>①用天平测出空量筒的质量；②向量筒中倒人适量醋，测出醋的体积；</a:t>
            </a:r>
            <a:endParaRPr lang="en-US"/>
          </a:p>
          <a:p>
            <a:pPr fontAlgn="auto">
              <a:lnSpc>
                <a:spcPct val="150000"/>
              </a:lnSpc>
            </a:pPr>
            <a:r>
              <a:rPr lang="en-US"/>
              <a:t>③用天平测出量筒和醋的总质量，                            对上述实验步骤所持的观点应是(                  )</a:t>
            </a:r>
            <a:endParaRPr lang="en-US"/>
          </a:p>
          <a:p>
            <a:pPr fontAlgn="auto">
              <a:lnSpc>
                <a:spcPct val="150000"/>
              </a:lnSpc>
            </a:pPr>
            <a:r>
              <a:rPr lang="en-US"/>
              <a:t>A．所测醋的体积一定不准确，不可取     B．能测出醋的密度且步骤合理</a:t>
            </a:r>
            <a:endParaRPr lang="en-US"/>
          </a:p>
          <a:p>
            <a:pPr fontAlgn="auto">
              <a:lnSpc>
                <a:spcPct val="150000"/>
              </a:lnSpc>
            </a:pPr>
            <a:r>
              <a:rPr lang="en-US"/>
              <a:t>C．测出醋的密度值偏大，不可取            D．易使量筒从天平上倾斜而摔碎，不宜提倡</a:t>
            </a:r>
            <a:endParaRPr lang="en-US"/>
          </a:p>
        </p:txBody>
      </p:sp>
      <p:sp>
        <p:nvSpPr>
          <p:cNvPr id="5" name="文本框 4"/>
          <p:cNvSpPr txBox="1"/>
          <p:nvPr/>
        </p:nvSpPr>
        <p:spPr>
          <a:xfrm>
            <a:off x="3749675" y="2401570"/>
            <a:ext cx="10579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solidFill>
                  <a:srgbClr val="FF0000"/>
                </a:solidFill>
                <a:sym typeface="+mn-ea"/>
              </a:rPr>
              <a:t>2.7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×10</a:t>
            </a:r>
            <a:r>
              <a:rPr lang="en-US" baseline="3000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3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799955" y="2401570"/>
            <a:ext cx="10579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sym typeface="+mn-ea"/>
              </a:rPr>
              <a:t>相等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74810" y="4813300"/>
            <a:ext cx="10579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sym typeface="+mn-ea"/>
              </a:rPr>
              <a:t>D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-2147482616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845" y="4406265"/>
            <a:ext cx="5913120" cy="24212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练一练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76275" y="1405890"/>
            <a:ext cx="10819130" cy="2999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/>
              <a:t>5.妈妈在做菜时问小刚，你知道花生油的密度是多少吗?</a:t>
            </a:r>
            <a:endParaRPr lang="en-US"/>
          </a:p>
          <a:p>
            <a:pPr fontAlgn="auto">
              <a:lnSpc>
                <a:spcPct val="150000"/>
              </a:lnSpc>
            </a:pPr>
            <a:r>
              <a:rPr lang="en-US"/>
              <a:t>(1)小刚想：花生油是油类，它的密度应该比水小．于是他滴了一滴油在水中，发现油浮在水面上，由此可以证明他的猜想是_______的．</a:t>
            </a:r>
            <a:endParaRPr lang="en-US"/>
          </a:p>
          <a:p>
            <a:pPr fontAlgn="auto">
              <a:lnSpc>
                <a:spcPct val="150000"/>
              </a:lnSpc>
            </a:pPr>
            <a:r>
              <a:rPr lang="en-US"/>
              <a:t>(2)到学校后，他做了如下实验：先用调节好的天平测出花生油的总质量为150g，然后将一部分花生油倒人量筒中测出其体积，再测出烧杯和剩余花生油的总质量．如图甲所示，最后算出花生油的密度．请你将测得的结果填人下表中．</a:t>
            </a:r>
            <a:endParaRPr lang="en-US"/>
          </a:p>
          <a:p>
            <a:pPr fontAlgn="auto">
              <a:lnSpc>
                <a:spcPct val="150000"/>
              </a:lnSpc>
            </a:pPr>
            <a:r>
              <a:rPr lang="en-US"/>
              <a:t>(3)如图乙所示是他在实验结束后整理器材时的情景，其中操作不规范的是____________</a:t>
            </a:r>
            <a:endParaRPr lang="en-US"/>
          </a:p>
        </p:txBody>
      </p:sp>
      <p:sp>
        <p:nvSpPr>
          <p:cNvPr id="10" name="文本框 9"/>
          <p:cNvSpPr txBox="1"/>
          <p:nvPr/>
        </p:nvSpPr>
        <p:spPr>
          <a:xfrm>
            <a:off x="2665730" y="2349500"/>
            <a:ext cx="10331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sym typeface="+mn-ea"/>
              </a:rPr>
              <a:t>正确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  <p:pic>
        <p:nvPicPr>
          <p:cNvPr id="5" name="图片 -2147482617" descr="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5" y="4405630"/>
            <a:ext cx="4430395" cy="26682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7894955" y="6362065"/>
            <a:ext cx="10331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sym typeface="+mn-ea"/>
              </a:rPr>
              <a:t>42.4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11920" y="6362065"/>
            <a:ext cx="10331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sym typeface="+mn-ea"/>
              </a:rPr>
              <a:t>53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179050" y="6362065"/>
            <a:ext cx="10331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sym typeface="+mn-ea"/>
              </a:rPr>
              <a:t>0.8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300720" y="3959860"/>
            <a:ext cx="16719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sym typeface="+mn-ea"/>
              </a:rPr>
              <a:t>用手拿砝码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ym typeface="+mn-ea"/>
              </a:rPr>
              <a:t>五、物质的物理属性</a:t>
            </a:r>
            <a:endParaRPr>
              <a:sym typeface="+mn-ea"/>
            </a:endParaRPr>
          </a:p>
        </p:txBody>
      </p:sp>
      <p:sp>
        <p:nvSpPr>
          <p:cNvPr id="971781" name="Text Box 5"/>
          <p:cNvSpPr txBox="1"/>
          <p:nvPr/>
        </p:nvSpPr>
        <p:spPr>
          <a:xfrm>
            <a:off x="589280" y="1349375"/>
            <a:ext cx="113042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  <a:spcBef>
                <a:spcPct val="0"/>
              </a:spcBef>
            </a:pPr>
            <a:r>
              <a:t>1.物质的物理属性有</a:t>
            </a:r>
            <a:r>
              <a:rPr u="sng">
                <a:sym typeface="+mn-ea"/>
              </a:rPr>
              <a:t>             </a:t>
            </a:r>
            <a:r>
              <a:rPr>
                <a:sym typeface="+mn-ea"/>
              </a:rPr>
              <a:t>、</a:t>
            </a:r>
            <a:r>
              <a:rPr u="sng"/>
              <a:t>             </a:t>
            </a:r>
            <a:r>
              <a:t>、</a:t>
            </a:r>
            <a:r>
              <a:rPr u="sng">
                <a:sym typeface="+mn-ea"/>
              </a:rPr>
              <a:t>             </a:t>
            </a:r>
            <a:r>
              <a:t> 、</a:t>
            </a:r>
            <a:r>
              <a:rPr u="sng">
                <a:sym typeface="+mn-ea"/>
              </a:rPr>
              <a:t>             </a:t>
            </a:r>
            <a:r>
              <a:t> 、</a:t>
            </a:r>
            <a:r>
              <a:rPr u="sng">
                <a:sym typeface="+mn-ea"/>
              </a:rPr>
              <a:t>             </a:t>
            </a:r>
            <a:r>
              <a:t> 、</a:t>
            </a:r>
            <a:r>
              <a:rPr u="sng">
                <a:sym typeface="+mn-ea"/>
              </a:rPr>
              <a:t>             </a:t>
            </a:r>
            <a:r>
              <a:t>  、</a:t>
            </a:r>
            <a:r>
              <a:rPr u="sng">
                <a:sym typeface="+mn-ea"/>
              </a:rPr>
              <a:t>             </a:t>
            </a:r>
            <a:r>
              <a:rPr>
                <a:sym typeface="+mn-ea"/>
              </a:rPr>
              <a:t> 、</a:t>
            </a:r>
            <a:r>
              <a:rPr u="sng">
                <a:sym typeface="+mn-ea"/>
              </a:rPr>
              <a:t>             </a:t>
            </a:r>
            <a:r>
              <a:rPr lang="zh-CN" altLang="en-US" u="sng">
                <a:sym typeface="+mn-ea"/>
              </a:rPr>
              <a:t>      </a:t>
            </a:r>
            <a:r>
              <a:t>.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690495" y="1550035"/>
            <a:ext cx="89960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密度         熔点          弹性        导电性        导热性         磁性          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透明度           硬度</a:t>
            </a:r>
            <a:endParaRPr lang="zh-CN" altLang="en-US">
              <a:solidFill>
                <a:srgbClr val="FF0000"/>
              </a:solidFill>
            </a:endParaRPr>
          </a:p>
          <a:p>
            <a:pPr algn="l"/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练一练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08330" y="1917065"/>
            <a:ext cx="108191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/>
              <a:t>1．下列物理量中，不属于物质的物理属性的是：                              （    ）</a:t>
            </a:r>
            <a:endParaRPr lang="en-US"/>
          </a:p>
          <a:p>
            <a:pPr fontAlgn="auto">
              <a:lnSpc>
                <a:spcPct val="150000"/>
              </a:lnSpc>
            </a:pPr>
            <a:r>
              <a:rPr lang="en-US"/>
              <a:t>A．颜色            B．状态             C．质量             D．硬度</a:t>
            </a:r>
            <a:endParaRPr lang="en-US"/>
          </a:p>
        </p:txBody>
      </p:sp>
      <p:sp>
        <p:nvSpPr>
          <p:cNvPr id="3" name="文本框 2"/>
          <p:cNvSpPr txBox="1"/>
          <p:nvPr/>
        </p:nvSpPr>
        <p:spPr>
          <a:xfrm>
            <a:off x="608330" y="2837815"/>
            <a:ext cx="10819130" cy="3830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/>
              <a:t>2．铝镁合金是新型建筑装潢材料，主要用于制作窗框、卷帘门、防护栏等。下列性质与这些用途无关的是：                                                          （    ）</a:t>
            </a:r>
            <a:endParaRPr lang="en-US"/>
          </a:p>
          <a:p>
            <a:pPr fontAlgn="auto">
              <a:lnSpc>
                <a:spcPct val="150000"/>
              </a:lnSpc>
            </a:pPr>
            <a:r>
              <a:rPr lang="en-US"/>
              <a:t>   A．不易生锈        B．导电性好         C．密度小          D．强度高</a:t>
            </a:r>
            <a:endParaRPr lang="en-US"/>
          </a:p>
          <a:p>
            <a:pPr fontAlgn="auto">
              <a:lnSpc>
                <a:spcPct val="150000"/>
              </a:lnSpc>
            </a:pPr>
            <a:r>
              <a:rPr lang="en-US"/>
              <a:t>3．纳米材料是由纳米颗粒经过特殊制备得到的。室温下外形相同的纳米铜比普通铜可多拉长50倍而不断裂的事实，表明纳米铜具有较好的                                （    ）</a:t>
            </a:r>
            <a:endParaRPr lang="en-US"/>
          </a:p>
          <a:p>
            <a:pPr fontAlgn="auto">
              <a:lnSpc>
                <a:spcPct val="150000"/>
              </a:lnSpc>
            </a:pPr>
            <a:r>
              <a:rPr lang="en-US"/>
              <a:t>A．导电性          B．导热性           C．延展性          D．弹性</a:t>
            </a:r>
            <a:endParaRPr lang="en-US"/>
          </a:p>
          <a:p>
            <a:pPr fontAlgn="auto">
              <a:lnSpc>
                <a:spcPct val="150000"/>
              </a:lnSpc>
            </a:pPr>
            <a:r>
              <a:rPr lang="en-US"/>
              <a:t>4．钢筋坚韧耐拉却不耐挤压，混凝土耐挤压却不耐拉伸，用作楼板的预制板是钢筋混凝土结构如图所示，你认为在楼板中钢筋a在混凝土中的位置为：                    （    ）</a:t>
            </a:r>
            <a:endParaRPr lang="en-US"/>
          </a:p>
          <a:p>
            <a:pPr fontAlgn="auto">
              <a:lnSpc>
                <a:spcPct val="150000"/>
              </a:lnSpc>
            </a:pPr>
            <a:r>
              <a:rPr lang="en-US"/>
              <a:t>A．靠近上表面          B．中间       C．靠近下表面       D．位置不定 </a:t>
            </a:r>
            <a:endParaRPr lang="en-US"/>
          </a:p>
        </p:txBody>
      </p:sp>
      <p:sp>
        <p:nvSpPr>
          <p:cNvPr id="5" name="文本框 4"/>
          <p:cNvSpPr txBox="1"/>
          <p:nvPr/>
        </p:nvSpPr>
        <p:spPr>
          <a:xfrm>
            <a:off x="7734300" y="2045970"/>
            <a:ext cx="10579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solidFill>
                  <a:srgbClr val="FF0000"/>
                </a:solidFill>
                <a:sym typeface="+mn-ea"/>
              </a:rPr>
              <a:t>C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23485" y="3379470"/>
            <a:ext cx="10579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sym typeface="+mn-ea"/>
              </a:rPr>
              <a:t>B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56350" y="4607560"/>
            <a:ext cx="10579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sym typeface="+mn-ea"/>
              </a:rPr>
              <a:t>C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93840" y="5840095"/>
            <a:ext cx="10579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sym typeface="+mn-ea"/>
              </a:rPr>
              <a:t>C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  <p:pic>
        <p:nvPicPr>
          <p:cNvPr id="1073742854" name="图片 3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415" y="5847080"/>
            <a:ext cx="2545715" cy="86233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练一练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08330" y="1470025"/>
            <a:ext cx="1081913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/>
              <a:t>5.科学家设想利用道路来收集太阳能进行发电，供电动汽车和路灯使用。方法是在路基上先铺设覆盖有太阳能电池的水泥板，再在太阳能电池上覆盖透明的玻璃作为路面，这个设想要能实际使用，对玻璃的选择，下列哪一项不是主要需考虑的                     (     )</a:t>
            </a:r>
            <a:endParaRPr lang="en-US"/>
          </a:p>
          <a:p>
            <a:pPr fontAlgn="auto">
              <a:lnSpc>
                <a:spcPct val="150000"/>
              </a:lnSpc>
            </a:pPr>
            <a:r>
              <a:rPr lang="en-US"/>
              <a:t>A．玻璃表面粗糙程度       B．玻璃强度       C．玻璃颜色       D．玻璃的隔音效果</a:t>
            </a:r>
            <a:endParaRPr lang="en-US"/>
          </a:p>
        </p:txBody>
      </p:sp>
      <p:sp>
        <p:nvSpPr>
          <p:cNvPr id="3" name="文本框 2"/>
          <p:cNvSpPr txBox="1"/>
          <p:nvPr/>
        </p:nvSpPr>
        <p:spPr>
          <a:xfrm>
            <a:off x="608330" y="3310255"/>
            <a:ext cx="1081913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/>
              <a:t>6.下列这些物体：橡皮、钢尺、塑料尺、纯净的水、水银，试把它们分成二类，并写出分类的 依据。</a:t>
            </a:r>
            <a:endParaRPr lang="en-US"/>
          </a:p>
          <a:p>
            <a:pPr fontAlgn="auto">
              <a:lnSpc>
                <a:spcPct val="150000"/>
              </a:lnSpc>
            </a:pPr>
            <a:r>
              <a:rPr lang="en-US"/>
              <a:t>   一类：</a:t>
            </a:r>
            <a:r>
              <a:rPr lang="en-US" u="sng"/>
              <a:t>        </a:t>
            </a:r>
            <a:r>
              <a:rPr lang="en-US" u="sng">
                <a:sym typeface="+mn-ea"/>
              </a:rPr>
              <a:t>                           </a:t>
            </a:r>
            <a:r>
              <a:rPr lang="en-US" u="sng"/>
              <a:t>                   </a:t>
            </a:r>
            <a:r>
              <a:rPr lang="en-US"/>
              <a:t>，其特征：</a:t>
            </a:r>
            <a:r>
              <a:rPr lang="en-US" u="sng">
                <a:sym typeface="+mn-ea"/>
              </a:rPr>
              <a:t>                           </a:t>
            </a:r>
            <a:r>
              <a:rPr lang="en-US"/>
              <a:t>；</a:t>
            </a:r>
            <a:endParaRPr lang="en-US"/>
          </a:p>
          <a:p>
            <a:pPr fontAlgn="auto">
              <a:lnSpc>
                <a:spcPct val="150000"/>
              </a:lnSpc>
            </a:pPr>
            <a:r>
              <a:rPr lang="en-US"/>
              <a:t>另一类：</a:t>
            </a:r>
            <a:r>
              <a:rPr lang="en-US" u="sng">
                <a:sym typeface="+mn-ea"/>
              </a:rPr>
              <a:t>                                                      </a:t>
            </a:r>
            <a:r>
              <a:rPr lang="en-US"/>
              <a:t>，其特征：</a:t>
            </a:r>
            <a:r>
              <a:rPr lang="en-US" u="sng">
                <a:sym typeface="+mn-ea"/>
              </a:rPr>
              <a:t>                           </a:t>
            </a:r>
            <a:r>
              <a:rPr lang="en-US"/>
              <a:t> .</a:t>
            </a:r>
            <a:endParaRPr lang="en-US"/>
          </a:p>
        </p:txBody>
      </p:sp>
      <p:sp>
        <p:nvSpPr>
          <p:cNvPr id="5" name="文本框 4"/>
          <p:cNvSpPr txBox="1"/>
          <p:nvPr/>
        </p:nvSpPr>
        <p:spPr>
          <a:xfrm>
            <a:off x="5023485" y="2421890"/>
            <a:ext cx="10579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solidFill>
                  <a:srgbClr val="FF0000"/>
                </a:solidFill>
                <a:sym typeface="+mn-ea"/>
              </a:rPr>
              <a:t>D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12265" y="3795395"/>
            <a:ext cx="32727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sym typeface="+mn-ea"/>
              </a:rPr>
              <a:t>橡皮、钢尺、塑料尺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68390" y="3794760"/>
            <a:ext cx="16598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sym typeface="+mn-ea"/>
              </a:rPr>
              <a:t>都是固体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12265" y="4182745"/>
            <a:ext cx="27381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sym typeface="+mn-ea"/>
              </a:rPr>
              <a:t>纯净的水、水银</a:t>
            </a:r>
            <a:r>
              <a:rPr lang="en-US" u="sng">
                <a:sym typeface="+mn-ea"/>
              </a:rPr>
              <a:t>                           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10935" y="4182745"/>
            <a:ext cx="27381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sym typeface="+mn-ea"/>
              </a:rPr>
              <a:t>都是液体</a:t>
            </a:r>
            <a:r>
              <a:rPr lang="en-US" u="sng">
                <a:sym typeface="+mn-ea"/>
              </a:rPr>
              <a:t>                         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综合训练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08330" y="4041140"/>
            <a:ext cx="108191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/>
              <a:t>2.</a:t>
            </a:r>
            <a:r>
              <a:t>体积是40cm</a:t>
            </a:r>
            <a:r>
              <a:rPr baseline="30000"/>
              <a:t>3</a:t>
            </a:r>
            <a:r>
              <a:t>的铁块，质量为316g，铁的密度是____g/cm</a:t>
            </a:r>
            <a:r>
              <a:rPr baseline="30000"/>
              <a:t>3</a:t>
            </a:r>
            <a:r>
              <a:t>。若锯去一半，所剩下一半铁的密度是_____g/cm</a:t>
            </a:r>
            <a:r>
              <a:rPr baseline="30000"/>
              <a:t>3</a:t>
            </a:r>
            <a:r>
              <a:t>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86435" y="1609090"/>
            <a:ext cx="108191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/>
              <a:t>1.如图所示，纵坐标表示物体的质最，横坐标表示物体的体积。图像a、b分别表示物体甲、乙的质量与体积的关系。由图像可知ρ</a:t>
            </a:r>
            <a:r>
              <a:rPr lang="en-US" baseline="-25000"/>
              <a:t>甲</a:t>
            </a:r>
            <a:r>
              <a:rPr lang="en-US"/>
              <a:t>：ρ</a:t>
            </a:r>
            <a:r>
              <a:rPr lang="en-US" baseline="-25000"/>
              <a:t>乙</a:t>
            </a:r>
            <a:r>
              <a:rPr lang="en-US"/>
              <a:t>＝</a:t>
            </a:r>
            <a:r>
              <a:rPr lang="en-US" u="sng"/>
              <a:t>            </a:t>
            </a:r>
            <a:r>
              <a:rPr lang="en-US"/>
              <a:t> 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109720" y="2058035"/>
            <a:ext cx="7632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4</a:t>
            </a:r>
            <a:r>
              <a:rPr lang="zh-CN" altLang="en-US">
                <a:solidFill>
                  <a:srgbClr val="FF0000"/>
                </a:solidFill>
              </a:rPr>
              <a:t>：</a:t>
            </a:r>
            <a:r>
              <a:rPr lang="en-US" altLang="zh-CN">
                <a:solidFill>
                  <a:srgbClr val="FF0000"/>
                </a:solidFill>
              </a:rPr>
              <a:t>1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35320" y="4178300"/>
            <a:ext cx="5162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sym typeface="+mn-ea"/>
              </a:rPr>
              <a:t>7.9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  <p:pic>
        <p:nvPicPr>
          <p:cNvPr id="1073742851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110" y="2146300"/>
            <a:ext cx="2042160" cy="189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800100" y="4565650"/>
            <a:ext cx="5162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sym typeface="+mn-ea"/>
              </a:rPr>
              <a:t>7.9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综合训练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08330" y="4041140"/>
            <a:ext cx="1081913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/>
              <a:t>4.一容积为10L的汽缸内储存有密度为1.5×10</a:t>
            </a:r>
            <a:r>
              <a:rPr lang="en-US" baseline="30000"/>
              <a:t>3</a:t>
            </a:r>
            <a:r>
              <a:rPr lang="en-US"/>
              <a:t>Kg/m</a:t>
            </a:r>
            <a:r>
              <a:rPr lang="en-US" baseline="30000"/>
              <a:t>3</a:t>
            </a:r>
            <a:r>
              <a:rPr lang="en-US"/>
              <a:t>的氧气，现用活塞将氧气的体积压缩为4L，则压缩后氧气的密度为                                      （     ）</a:t>
            </a:r>
            <a:endParaRPr lang="en-US"/>
          </a:p>
          <a:p>
            <a:pPr fontAlgn="auto">
              <a:lnSpc>
                <a:spcPct val="150000"/>
              </a:lnSpc>
            </a:pPr>
            <a:r>
              <a:rPr lang="en-US"/>
              <a:t>A、1.5×10</a:t>
            </a:r>
            <a:r>
              <a:rPr lang="en-US" baseline="30000"/>
              <a:t>3</a:t>
            </a:r>
            <a:r>
              <a:rPr lang="en-US">
                <a:sym typeface="+mn-ea"/>
              </a:rPr>
              <a:t>kg</a:t>
            </a:r>
            <a:r>
              <a:rPr lang="en-US"/>
              <a:t>/m</a:t>
            </a:r>
            <a:r>
              <a:rPr lang="en-US" baseline="30000"/>
              <a:t>3</a:t>
            </a:r>
            <a:r>
              <a:rPr lang="en-US"/>
              <a:t>               B、3.75×10</a:t>
            </a:r>
            <a:r>
              <a:rPr lang="en-US" baseline="30000"/>
              <a:t>3</a:t>
            </a:r>
            <a:r>
              <a:rPr lang="en-US"/>
              <a:t>kg/m</a:t>
            </a:r>
            <a:r>
              <a:rPr lang="en-US" baseline="30000"/>
              <a:t>3 </a:t>
            </a:r>
            <a:r>
              <a:rPr lang="en-US"/>
              <a:t>        </a:t>
            </a:r>
            <a:endParaRPr lang="en-US"/>
          </a:p>
          <a:p>
            <a:pPr fontAlgn="auto">
              <a:lnSpc>
                <a:spcPct val="150000"/>
              </a:lnSpc>
            </a:pPr>
            <a:r>
              <a:rPr lang="en-US"/>
              <a:t>  C、0.6×10</a:t>
            </a:r>
            <a:r>
              <a:rPr lang="en-US" baseline="30000"/>
              <a:t>3</a:t>
            </a:r>
            <a:r>
              <a:rPr lang="en-US">
                <a:sym typeface="+mn-ea"/>
              </a:rPr>
              <a:t>kg</a:t>
            </a:r>
            <a:r>
              <a:rPr lang="en-US"/>
              <a:t>/m</a:t>
            </a:r>
            <a:r>
              <a:rPr lang="en-US" baseline="30000"/>
              <a:t>3</a:t>
            </a:r>
            <a:r>
              <a:rPr lang="en-US"/>
              <a:t>               D、6×10</a:t>
            </a:r>
            <a:r>
              <a:rPr lang="en-US" baseline="30000"/>
              <a:t>3</a:t>
            </a:r>
            <a:r>
              <a:rPr lang="en-US">
                <a:sym typeface="+mn-ea"/>
              </a:rPr>
              <a:t>kg</a:t>
            </a:r>
            <a:r>
              <a:rPr lang="en-US"/>
              <a:t>/m</a:t>
            </a:r>
            <a:r>
              <a:rPr lang="en-US" baseline="30000"/>
              <a:t>3</a:t>
            </a:r>
            <a:endParaRPr lang="en-US"/>
          </a:p>
        </p:txBody>
      </p:sp>
      <p:sp>
        <p:nvSpPr>
          <p:cNvPr id="4" name="文本框 3"/>
          <p:cNvSpPr txBox="1"/>
          <p:nvPr/>
        </p:nvSpPr>
        <p:spPr>
          <a:xfrm>
            <a:off x="686435" y="1609090"/>
            <a:ext cx="108191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/>
              <a:t>3.一个体积为30cm</a:t>
            </a:r>
            <a:r>
              <a:rPr lang="en-US" baseline="30000"/>
              <a:t>3</a:t>
            </a:r>
            <a:r>
              <a:rPr lang="en-US"/>
              <a:t>的铜球，质量为178g，这个铜球是实心球还是空心球？若是空心球的，求出空心体积。（ρ=8.9×10</a:t>
            </a:r>
            <a:r>
              <a:rPr lang="en-US" baseline="30000"/>
              <a:t>3</a:t>
            </a:r>
            <a:r>
              <a:rPr lang="en-US">
                <a:sym typeface="+mn-ea"/>
              </a:rPr>
              <a:t>kg</a:t>
            </a:r>
            <a:r>
              <a:rPr lang="en-US"/>
              <a:t>/m</a:t>
            </a:r>
            <a:r>
              <a:rPr lang="en-US" baseline="30000"/>
              <a:t>3</a:t>
            </a:r>
            <a:r>
              <a:rPr lang="en-US"/>
              <a:t>）</a:t>
            </a:r>
            <a:endParaRPr lang="en-US"/>
          </a:p>
        </p:txBody>
      </p:sp>
      <p:sp>
        <p:nvSpPr>
          <p:cNvPr id="5" name="文本框 4"/>
          <p:cNvSpPr txBox="1"/>
          <p:nvPr/>
        </p:nvSpPr>
        <p:spPr>
          <a:xfrm>
            <a:off x="925830" y="2531110"/>
            <a:ext cx="66757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答：（</a:t>
            </a:r>
            <a:r>
              <a:rPr lang="en-US" altLang="zh-CN">
                <a:solidFill>
                  <a:srgbClr val="FF0000"/>
                </a:solidFill>
              </a:rPr>
              <a:t>1</a:t>
            </a:r>
            <a:r>
              <a:rPr lang="zh-CN" altLang="en-US">
                <a:solidFill>
                  <a:srgbClr val="FF0000"/>
                </a:solidFill>
              </a:rPr>
              <a:t>）空心        （</a:t>
            </a:r>
            <a:r>
              <a:rPr lang="en-US" altLang="zh-CN">
                <a:solidFill>
                  <a:srgbClr val="FF0000"/>
                </a:solidFill>
              </a:rPr>
              <a:t>2</a:t>
            </a:r>
            <a:r>
              <a:rPr lang="zh-CN" altLang="en-US">
                <a:solidFill>
                  <a:srgbClr val="FF0000"/>
                </a:solidFill>
              </a:rPr>
              <a:t>）</a:t>
            </a:r>
            <a:r>
              <a:rPr lang="en-US" altLang="zh-CN">
                <a:solidFill>
                  <a:srgbClr val="FF0000"/>
                </a:solidFill>
              </a:rPr>
              <a:t>10</a:t>
            </a:r>
            <a:r>
              <a:rPr lang="en-US">
                <a:solidFill>
                  <a:srgbClr val="FF0000"/>
                </a:solidFill>
                <a:sym typeface="+mn-ea"/>
              </a:rPr>
              <a:t>cm</a:t>
            </a:r>
            <a:r>
              <a:rPr lang="en-US" baseline="30000">
                <a:solidFill>
                  <a:srgbClr val="FF0000"/>
                </a:solidFill>
                <a:sym typeface="+mn-ea"/>
              </a:rPr>
              <a:t>3</a:t>
            </a:r>
            <a:endParaRPr lang="en-US" altLang="zh-CN" baseline="30000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87570" y="4622800"/>
            <a:ext cx="3479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sym typeface="+mn-ea"/>
              </a:rPr>
              <a:t>B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一、物体的质量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11505" y="1313815"/>
            <a:ext cx="10969625" cy="316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200000"/>
              </a:lnSpc>
            </a:pPr>
            <a:r>
              <a:rPr sz="2000"/>
              <a:t>1.物体是由</a:t>
            </a:r>
            <a:r>
              <a:rPr sz="2000" u="sng"/>
              <a:t>         </a:t>
            </a:r>
            <a:r>
              <a:rPr sz="2000"/>
              <a:t>组成的．</a:t>
            </a:r>
            <a:endParaRPr sz="2000"/>
          </a:p>
          <a:p>
            <a:pPr fontAlgn="auto">
              <a:lnSpc>
                <a:spcPct val="200000"/>
              </a:lnSpc>
            </a:pPr>
            <a:r>
              <a:rPr lang="en-US" sz="2000"/>
              <a:t>2.</a:t>
            </a:r>
            <a:r>
              <a:rPr lang="en-US" sz="2000" u="sng"/>
              <a:t>                                             </a:t>
            </a:r>
            <a:r>
              <a:rPr lang="en-US" sz="2000"/>
              <a:t>叫做质量．</a:t>
            </a:r>
            <a:endParaRPr lang="en-US" sz="2000"/>
          </a:p>
          <a:p>
            <a:pPr fontAlgn="auto">
              <a:lnSpc>
                <a:spcPct val="200000"/>
              </a:lnSpc>
            </a:pPr>
            <a:r>
              <a:rPr lang="en-US" sz="2000"/>
              <a:t>3.质量是</a:t>
            </a:r>
            <a:r>
              <a:rPr lang="en-US" sz="2000" u="sng"/>
              <a:t>        </a:t>
            </a:r>
            <a:r>
              <a:rPr lang="en-US" sz="2000"/>
              <a:t>本身的一种属性，它不随物体</a:t>
            </a:r>
            <a:r>
              <a:rPr lang="en-US" sz="2000" u="sng"/>
              <a:t>         </a:t>
            </a:r>
            <a:r>
              <a:rPr lang="en-US" sz="2000"/>
              <a:t>、</a:t>
            </a:r>
            <a:r>
              <a:rPr lang="en-US" sz="2000" u="sng"/>
              <a:t>          </a:t>
            </a:r>
            <a:r>
              <a:rPr lang="en-US" sz="2000"/>
              <a:t>、</a:t>
            </a:r>
            <a:r>
              <a:rPr lang="en-US" sz="2000" u="sng"/>
              <a:t>          </a:t>
            </a:r>
            <a:r>
              <a:rPr lang="en-US" sz="2000"/>
              <a:t>以及</a:t>
            </a:r>
            <a:r>
              <a:rPr lang="en-US" sz="2000" u="sng"/>
              <a:t>        </a:t>
            </a:r>
            <a:r>
              <a:rPr lang="en-US" sz="2000"/>
              <a:t>的改变而改变．</a:t>
            </a:r>
            <a:endParaRPr lang="en-US" sz="2000"/>
          </a:p>
          <a:p>
            <a:pPr fontAlgn="auto">
              <a:lnSpc>
                <a:spcPct val="200000"/>
              </a:lnSpc>
            </a:pPr>
            <a:r>
              <a:rPr lang="en-US" sz="2000"/>
              <a:t>4.质量的</a:t>
            </a:r>
            <a:r>
              <a:rPr lang="zh-CN" altLang="en-US" sz="2000"/>
              <a:t>国际</a:t>
            </a:r>
            <a:r>
              <a:rPr lang="en-US" sz="2000"/>
              <a:t>单位是</a:t>
            </a:r>
            <a:r>
              <a:rPr lang="en-US" sz="2000" u="sng"/>
              <a:t>          </a:t>
            </a:r>
            <a:r>
              <a:rPr lang="zh-CN" altLang="en-US" sz="2000" u="sng"/>
              <a:t>（     ）</a:t>
            </a:r>
            <a:r>
              <a:rPr lang="zh-CN" altLang="en-US" sz="2000"/>
              <a:t>。常用单位有吨</a:t>
            </a:r>
            <a:r>
              <a:rPr lang="zh-CN" altLang="en-US" sz="2000" u="sng">
                <a:sym typeface="+mn-ea"/>
              </a:rPr>
              <a:t>（     ）</a:t>
            </a:r>
            <a:r>
              <a:rPr lang="zh-CN" altLang="en-US" sz="2000"/>
              <a:t>、克</a:t>
            </a:r>
            <a:r>
              <a:rPr lang="zh-CN" altLang="en-US" sz="2000" u="sng">
                <a:sym typeface="+mn-ea"/>
              </a:rPr>
              <a:t>（     ）</a:t>
            </a:r>
            <a:r>
              <a:rPr lang="zh-CN" altLang="en-US" sz="2000"/>
              <a:t>、毫克</a:t>
            </a:r>
            <a:r>
              <a:rPr lang="zh-CN" altLang="en-US" sz="2000" u="sng">
                <a:sym typeface="+mn-ea"/>
              </a:rPr>
              <a:t>（     ）</a:t>
            </a:r>
            <a:r>
              <a:rPr lang="zh-CN" altLang="en-US" sz="2000"/>
              <a:t>等单位。</a:t>
            </a:r>
            <a:endParaRPr lang="zh-CN" altLang="en-US" sz="2000"/>
          </a:p>
          <a:p>
            <a:pPr fontAlgn="auto">
              <a:lnSpc>
                <a:spcPct val="200000"/>
              </a:lnSpc>
            </a:pPr>
            <a:r>
              <a:rPr lang="zh-CN" altLang="en-US" sz="2000"/>
              <a:t>   它们的换算关系为：    1 t=</a:t>
            </a:r>
            <a:r>
              <a:rPr lang="zh-CN" altLang="en-US" sz="2000" u="sng"/>
              <a:t>         </a:t>
            </a:r>
            <a:r>
              <a:rPr lang="zh-CN" altLang="en-US" sz="2000"/>
              <a:t> kg    1 kg=</a:t>
            </a:r>
            <a:r>
              <a:rPr lang="zh-CN" altLang="en-US" sz="2000" u="sng">
                <a:sym typeface="+mn-ea"/>
              </a:rPr>
              <a:t>         </a:t>
            </a:r>
            <a:r>
              <a:rPr lang="zh-CN" altLang="en-US" sz="2000">
                <a:sym typeface="+mn-ea"/>
              </a:rPr>
              <a:t> </a:t>
            </a:r>
            <a:r>
              <a:rPr lang="zh-CN" altLang="en-US" sz="2000"/>
              <a:t>g    1 g=</a:t>
            </a:r>
            <a:r>
              <a:rPr lang="zh-CN" altLang="en-US" sz="2000" u="sng">
                <a:sym typeface="+mn-ea"/>
              </a:rPr>
              <a:t>         </a:t>
            </a:r>
            <a:r>
              <a:rPr lang="zh-CN" altLang="en-US" sz="2000">
                <a:sym typeface="+mn-ea"/>
              </a:rPr>
              <a:t> </a:t>
            </a:r>
            <a:r>
              <a:rPr lang="zh-CN" altLang="en-US" sz="2000"/>
              <a:t> mg</a:t>
            </a:r>
            <a:endParaRPr lang="zh-CN" altLang="en-US" sz="2000"/>
          </a:p>
        </p:txBody>
      </p:sp>
      <p:sp>
        <p:nvSpPr>
          <p:cNvPr id="8" name="文本框 7"/>
          <p:cNvSpPr txBox="1"/>
          <p:nvPr/>
        </p:nvSpPr>
        <p:spPr>
          <a:xfrm>
            <a:off x="1873885" y="1416685"/>
            <a:ext cx="14916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</a:rPr>
              <a:t>物质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32840" y="1967865"/>
            <a:ext cx="283527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</a:rPr>
              <a:t>物体所含物质的多少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23365" y="2610485"/>
            <a:ext cx="14916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</a:rPr>
              <a:t>物体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45455" y="2610485"/>
            <a:ext cx="14916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</a:rPr>
              <a:t>温度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16980" y="2610485"/>
            <a:ext cx="14916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</a:rPr>
              <a:t>状态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370445" y="2609850"/>
            <a:ext cx="14916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</a:rPr>
              <a:t>形状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509000" y="2610485"/>
            <a:ext cx="14916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</a:rPr>
              <a:t>位置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02585" y="3222625"/>
            <a:ext cx="14916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</a:rPr>
              <a:t>千克      </a:t>
            </a:r>
            <a:r>
              <a:rPr lang="en-US" altLang="zh-CN" sz="2000">
                <a:solidFill>
                  <a:srgbClr val="FF0000"/>
                </a:solidFill>
              </a:rPr>
              <a:t>kg</a:t>
            </a:r>
            <a:endParaRPr lang="en-US" altLang="zh-CN" sz="200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91300" y="3314065"/>
            <a:ext cx="14916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000">
                <a:solidFill>
                  <a:srgbClr val="FF0000"/>
                </a:solidFill>
              </a:rPr>
              <a:t>t</a:t>
            </a:r>
            <a:endParaRPr lang="en-US" altLang="zh-CN" sz="200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991475" y="3284220"/>
            <a:ext cx="14916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000">
                <a:solidFill>
                  <a:srgbClr val="FF0000"/>
                </a:solidFill>
              </a:rPr>
              <a:t>g</a:t>
            </a:r>
            <a:endParaRPr lang="en-US" altLang="zh-CN" sz="200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406890" y="3298825"/>
            <a:ext cx="14916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000">
                <a:solidFill>
                  <a:srgbClr val="FF0000"/>
                </a:solidFill>
              </a:rPr>
              <a:t>mg</a:t>
            </a:r>
            <a:endParaRPr lang="en-US" altLang="zh-CN" sz="200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08120" y="3906520"/>
            <a:ext cx="14916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000">
                <a:solidFill>
                  <a:srgbClr val="FF0000"/>
                </a:solidFill>
              </a:rPr>
              <a:t>10</a:t>
            </a:r>
            <a:r>
              <a:rPr lang="en-US" altLang="zh-CN" sz="2000" baseline="30000">
                <a:solidFill>
                  <a:srgbClr val="FF0000"/>
                </a:solidFill>
              </a:rPr>
              <a:t>3</a:t>
            </a:r>
            <a:endParaRPr lang="en-US" altLang="zh-CN" sz="2000" baseline="3000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17870" y="3906520"/>
            <a:ext cx="14916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000">
                <a:solidFill>
                  <a:srgbClr val="FF0000"/>
                </a:solidFill>
              </a:rPr>
              <a:t>10</a:t>
            </a:r>
            <a:r>
              <a:rPr lang="en-US" altLang="zh-CN" sz="2000" baseline="30000">
                <a:solidFill>
                  <a:srgbClr val="FF0000"/>
                </a:solidFill>
              </a:rPr>
              <a:t>3</a:t>
            </a:r>
            <a:endParaRPr lang="en-US" altLang="zh-CN" sz="2000" baseline="3000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373620" y="3906520"/>
            <a:ext cx="14916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000">
                <a:solidFill>
                  <a:srgbClr val="FF0000"/>
                </a:solidFill>
              </a:rPr>
              <a:t>10</a:t>
            </a:r>
            <a:r>
              <a:rPr lang="en-US" altLang="zh-CN" sz="2000" baseline="30000">
                <a:solidFill>
                  <a:srgbClr val="FF0000"/>
                </a:solidFill>
              </a:rPr>
              <a:t>3</a:t>
            </a:r>
            <a:endParaRPr lang="en-US" altLang="zh-CN" sz="2000" baseline="3000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  <p:bldP spid="5" grpId="0"/>
      <p:bldP spid="7" grpId="0"/>
      <p:bldP spid="15" grpId="0"/>
      <p:bldP spid="22" grpId="0"/>
      <p:bldP spid="6" grpId="0"/>
      <p:bldP spid="9" grpId="0"/>
      <p:bldP spid="11" grpId="0"/>
      <p:bldP spid="12" grpId="0"/>
      <p:bldP spid="13" grpId="0"/>
      <p:bldP spid="14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综合训练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08330" y="4041140"/>
            <a:ext cx="108191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/>
              <a:t>6.天平用久了，会造成砝码磨损，用这种砝码来称物体的质量，其测量结果将（    ）</a:t>
            </a:r>
            <a:endParaRPr lang="en-US"/>
          </a:p>
          <a:p>
            <a:pPr fontAlgn="auto">
              <a:lnSpc>
                <a:spcPct val="150000"/>
              </a:lnSpc>
            </a:pPr>
            <a:r>
              <a:rPr lang="en-US"/>
              <a:t>A．偏大     B．偏小   C．不受影响    D．不能确定</a:t>
            </a:r>
            <a:endParaRPr lang="en-US"/>
          </a:p>
        </p:txBody>
      </p:sp>
      <p:sp>
        <p:nvSpPr>
          <p:cNvPr id="4" name="文本框 3"/>
          <p:cNvSpPr txBox="1"/>
          <p:nvPr/>
        </p:nvSpPr>
        <p:spPr>
          <a:xfrm>
            <a:off x="686435" y="1609090"/>
            <a:ext cx="1081913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/>
              <a:t>5.下列关于质量的说法中，正确的是（    ）</a:t>
            </a:r>
            <a:endParaRPr lang="en-US"/>
          </a:p>
          <a:p>
            <a:pPr fontAlgn="auto">
              <a:lnSpc>
                <a:spcPct val="150000"/>
              </a:lnSpc>
            </a:pPr>
            <a:r>
              <a:rPr lang="en-US"/>
              <a:t>A．把1kg的铁块烧红后拉成铁丝，则铁丝的质量大于铁块的质量        </a:t>
            </a:r>
            <a:endParaRPr lang="en-US"/>
          </a:p>
          <a:p>
            <a:pPr fontAlgn="auto">
              <a:lnSpc>
                <a:spcPct val="150000"/>
              </a:lnSpc>
            </a:pPr>
            <a:r>
              <a:rPr lang="en-US"/>
              <a:t>B．把1kg的铁块带到月球上，则在月球上铁块的质量变小了</a:t>
            </a:r>
            <a:endParaRPr lang="en-US"/>
          </a:p>
          <a:p>
            <a:pPr fontAlgn="auto">
              <a:lnSpc>
                <a:spcPct val="150000"/>
              </a:lnSpc>
            </a:pPr>
            <a:r>
              <a:rPr lang="en-US"/>
              <a:t>C．水烧开了，继续加热，壶中的水的质量保持不变   </a:t>
            </a:r>
            <a:endParaRPr lang="en-US"/>
          </a:p>
          <a:p>
            <a:pPr fontAlgn="auto">
              <a:lnSpc>
                <a:spcPct val="150000"/>
              </a:lnSpc>
            </a:pPr>
            <a:r>
              <a:rPr lang="en-US"/>
              <a:t>D．1kg铁与1kg棉花质量相等</a:t>
            </a:r>
            <a:endParaRPr lang="en-US"/>
          </a:p>
        </p:txBody>
      </p:sp>
      <p:sp>
        <p:nvSpPr>
          <p:cNvPr id="5" name="文本框 4"/>
          <p:cNvSpPr txBox="1"/>
          <p:nvPr/>
        </p:nvSpPr>
        <p:spPr>
          <a:xfrm>
            <a:off x="4588510" y="1733550"/>
            <a:ext cx="3479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D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42350" y="4158615"/>
            <a:ext cx="3479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sym typeface="+mn-ea"/>
              </a:rPr>
              <a:t>A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综合训练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08330" y="3568065"/>
            <a:ext cx="108191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8.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我国约有</a:t>
            </a:r>
            <a:r>
              <a:rPr 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亿多人虚配带近视眼镜,组成眼镜的主要材料的部分技术指标如下表: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3260" y="1399540"/>
            <a:ext cx="1081913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/>
              <a:t>7.以下是某同学测定煤油的密度的一些实验步骤：①用天平测出空矿泉水瓶的质量m</a:t>
            </a:r>
            <a:r>
              <a:rPr lang="en-US" baseline="-25000"/>
              <a:t>o</a:t>
            </a:r>
            <a:r>
              <a:rPr lang="en-US"/>
              <a:t>;</a:t>
            </a:r>
            <a:endParaRPr lang="en-US"/>
          </a:p>
          <a:p>
            <a:pPr fontAlgn="auto">
              <a:lnSpc>
                <a:spcPct val="150000"/>
              </a:lnSpc>
            </a:pPr>
            <a:r>
              <a:rPr lang="en-US"/>
              <a:t>②在矿泉水瓶里装满水，用天平测出它们的总质量m</a:t>
            </a:r>
            <a:r>
              <a:rPr lang="en-US" baseline="-25000"/>
              <a:t>1</a:t>
            </a:r>
            <a:r>
              <a:rPr lang="en-US"/>
              <a:t>；③用矿泉水瓶装满煤油，用天平</a:t>
            </a:r>
            <a:endParaRPr lang="en-US"/>
          </a:p>
          <a:p>
            <a:pPr fontAlgn="auto">
              <a:lnSpc>
                <a:spcPct val="150000"/>
              </a:lnSpc>
            </a:pPr>
            <a:r>
              <a:rPr lang="en-US"/>
              <a:t>测出它们的总质量m</a:t>
            </a:r>
            <a:r>
              <a:rPr lang="en-US" baseline="-25000"/>
              <a:t>2</a:t>
            </a:r>
            <a:r>
              <a:rPr lang="en-US"/>
              <a:t>；④用量筒测出矿泉水瓶里所盛煤油的体积V；⑤计算煤油的密度。</a:t>
            </a:r>
            <a:endParaRPr lang="en-US"/>
          </a:p>
          <a:p>
            <a:pPr fontAlgn="auto">
              <a:lnSpc>
                <a:spcPct val="150000"/>
              </a:lnSpc>
            </a:pPr>
            <a:r>
              <a:rPr lang="en-US"/>
              <a:t>这些步骤中可省去的是                                                （    ） </a:t>
            </a:r>
            <a:endParaRPr lang="en-US"/>
          </a:p>
          <a:p>
            <a:pPr fontAlgn="auto">
              <a:lnSpc>
                <a:spcPct val="150000"/>
              </a:lnSpc>
            </a:pPr>
            <a:r>
              <a:rPr lang="en-US"/>
              <a:t>A．①        B．②或④        C．③          D．都不能省去</a:t>
            </a:r>
            <a:endParaRPr lang="en-US"/>
          </a:p>
        </p:txBody>
      </p:sp>
      <p:sp>
        <p:nvSpPr>
          <p:cNvPr id="5" name="文本框 4"/>
          <p:cNvSpPr txBox="1"/>
          <p:nvPr/>
        </p:nvSpPr>
        <p:spPr>
          <a:xfrm>
            <a:off x="6299200" y="2797810"/>
            <a:ext cx="3479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B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15365" y="5865495"/>
            <a:ext cx="101269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sym typeface="+mn-ea"/>
              </a:rPr>
              <a:t>答：（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）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10g        (2)1.125</a:t>
            </a:r>
            <a:r>
              <a:rPr lang="en-US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×10</a:t>
            </a:r>
            <a:r>
              <a:rPr lang="en-US" baseline="300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-2</a:t>
            </a:r>
            <a:r>
              <a:rPr lang="en-US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kg</a:t>
            </a:r>
            <a:endParaRPr lang="en-US" altLang="zh-CN">
              <a:solidFill>
                <a:srgbClr val="FF0000"/>
              </a:solidFill>
              <a:latin typeface="+mn-ea"/>
              <a:cs typeface="+mn-ea"/>
              <a:sym typeface="+mn-ea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896620" y="4010025"/>
          <a:ext cx="6911975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6235"/>
                <a:gridCol w="1423035"/>
                <a:gridCol w="1219835"/>
                <a:gridCol w="1423035"/>
                <a:gridCol w="1219835"/>
              </a:tblGrid>
              <a:tr h="0"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材料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树脂镜片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玻璃镜片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铜合金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钛合金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透光量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92%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91%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1800" b="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</a:t>
                      </a:r>
                      <a:endParaRPr lang="en-US" altLang="en-US" sz="1800" b="0" u="sng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1800" b="0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</a:t>
                      </a:r>
                      <a:endParaRPr lang="en-US" altLang="en-US" sz="1800" b="0" u="sng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密度/kg·</a:t>
                      </a:r>
                      <a:r>
                        <a:rPr lang="en-US" sz="1800" b="0">
                          <a:latin typeface="Times New Roman" panose="02020603050405020304" pitchFamily="18" charset="0"/>
                        </a:rPr>
                        <a:t>m</a:t>
                      </a:r>
                      <a:r>
                        <a:rPr lang="en-US" sz="1800" b="0" baseline="30000">
                          <a:latin typeface="Times New Roman" panose="02020603050405020304" pitchFamily="18" charset="0"/>
                        </a:rPr>
                        <a:t>-3</a:t>
                      </a:r>
                      <a:endParaRPr lang="en-US" altLang="en-US" sz="1800" b="0" baseline="30000"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1.3×10</a:t>
                      </a:r>
                      <a:r>
                        <a:rPr lang="en-US" sz="1800" b="0" baseline="30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1800" b="0" baseline="300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2.5×10</a:t>
                      </a:r>
                      <a:r>
                        <a:rPr lang="en-US" sz="1800" b="0" baseline="30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1800" b="0" baseline="300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8.0×10</a:t>
                      </a:r>
                      <a:r>
                        <a:rPr lang="en-US" sz="1800" b="0" baseline="30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1800" b="0" baseline="300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4.5×10</a:t>
                      </a:r>
                      <a:r>
                        <a:rPr lang="en-US" sz="1800" b="0" baseline="30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1800" b="0" baseline="300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性能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较耐磨损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耐磨损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较耐磨损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耐腐蚀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756285" y="5107305"/>
            <a:ext cx="1067943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00025"/>
            <a:r>
              <a:rPr lang="zh-CN" b="0">
                <a:latin typeface="+mn-ea"/>
                <a:cs typeface="+mn-ea"/>
              </a:rPr>
              <a:t>（</a:t>
            </a:r>
            <a:r>
              <a:rPr lang="en-US" b="0">
                <a:latin typeface="+mn-ea"/>
                <a:cs typeface="+mn-ea"/>
              </a:rPr>
              <a:t>1</a:t>
            </a:r>
            <a:r>
              <a:rPr lang="zh-CN" b="0">
                <a:latin typeface="+mn-ea"/>
                <a:cs typeface="+mn-ea"/>
              </a:rPr>
              <a:t>）求一块体积为4</a:t>
            </a:r>
            <a:r>
              <a:rPr lang="en-US" b="0">
                <a:latin typeface="+mn-ea"/>
                <a:cs typeface="+mn-ea"/>
              </a:rPr>
              <a:t>×10</a:t>
            </a:r>
            <a:r>
              <a:rPr lang="en-US" b="0" baseline="30000">
                <a:latin typeface="+mn-ea"/>
                <a:cs typeface="+mn-ea"/>
              </a:rPr>
              <a:t>-6</a:t>
            </a:r>
            <a:r>
              <a:rPr lang="en-US" altLang="zh-CN" b="0">
                <a:latin typeface="+mn-ea"/>
                <a:cs typeface="+mn-ea"/>
              </a:rPr>
              <a:t>m</a:t>
            </a:r>
            <a:r>
              <a:rPr lang="en-US" altLang="zh-CN" b="0" baseline="30000">
                <a:latin typeface="+mn-ea"/>
                <a:cs typeface="+mn-ea"/>
              </a:rPr>
              <a:t>3</a:t>
            </a:r>
            <a:r>
              <a:rPr lang="zh-CN" b="0">
                <a:latin typeface="+mn-ea"/>
                <a:cs typeface="+mn-ea"/>
              </a:rPr>
              <a:t>玻璃镜片的质量为多少</a:t>
            </a:r>
            <a:r>
              <a:rPr lang="en-US" b="0">
                <a:latin typeface="+mn-ea"/>
                <a:cs typeface="+mn-ea"/>
              </a:rPr>
              <a:t>?</a:t>
            </a:r>
            <a:r>
              <a:rPr lang="en-US" altLang="zh-CN" b="0">
                <a:latin typeface="+mn-ea"/>
                <a:cs typeface="+mn-ea"/>
              </a:rPr>
              <a:t> </a:t>
            </a:r>
            <a:endParaRPr lang="en-US" altLang="zh-CN" b="0">
              <a:latin typeface="+mn-ea"/>
              <a:cs typeface="+mn-ea"/>
            </a:endParaRPr>
          </a:p>
          <a:p>
            <a:pPr indent="200025"/>
            <a:r>
              <a:rPr lang="zh-CN">
                <a:latin typeface="+mn-ea"/>
                <a:cs typeface="+mn-ea"/>
                <a:sym typeface="+mn-ea"/>
              </a:rPr>
              <a:t>（</a:t>
            </a:r>
            <a:r>
              <a:rPr lang="en-US">
                <a:latin typeface="+mn-ea"/>
                <a:cs typeface="+mn-ea"/>
                <a:sym typeface="+mn-ea"/>
              </a:rPr>
              <a:t>2</a:t>
            </a:r>
            <a:r>
              <a:rPr lang="zh-CN">
                <a:latin typeface="+mn-ea"/>
                <a:cs typeface="+mn-ea"/>
                <a:sym typeface="+mn-ea"/>
              </a:rPr>
              <a:t>）如图所示,一副铜合金架的质量为2</a:t>
            </a:r>
            <a:r>
              <a:rPr lang="en-US">
                <a:latin typeface="+mn-ea"/>
                <a:cs typeface="+mn-ea"/>
                <a:sym typeface="+mn-ea"/>
              </a:rPr>
              <a:t>×10</a:t>
            </a:r>
            <a:r>
              <a:rPr lang="en-US" baseline="30000">
                <a:latin typeface="+mn-ea"/>
                <a:cs typeface="+mn-ea"/>
                <a:sym typeface="+mn-ea"/>
              </a:rPr>
              <a:t>-2</a:t>
            </a:r>
            <a:r>
              <a:rPr lang="en-US">
                <a:latin typeface="+mn-ea"/>
                <a:cs typeface="+mn-ea"/>
                <a:sym typeface="+mn-ea"/>
              </a:rPr>
              <a:t>kg,</a:t>
            </a:r>
            <a:r>
              <a:rPr lang="zh-CN">
                <a:latin typeface="+mn-ea"/>
                <a:cs typeface="+mn-ea"/>
                <a:sym typeface="+mn-ea"/>
              </a:rPr>
              <a:t>若以钛合金代替铜合金,求一副以钛合金镜架的质量。</a:t>
            </a:r>
            <a:endParaRPr lang="en-US">
              <a:latin typeface="+mn-ea"/>
              <a:cs typeface="+mn-ea"/>
              <a:sym typeface="+mn-ea"/>
            </a:endParaRPr>
          </a:p>
          <a:p>
            <a:pPr indent="200025"/>
            <a:r>
              <a:rPr lang="en-US" altLang="zh-CN" b="0">
                <a:latin typeface="+mn-ea"/>
                <a:cs typeface="+mn-ea"/>
              </a:rPr>
              <a:t> </a:t>
            </a:r>
            <a:endParaRPr lang="zh-CN" altLang="en-US">
              <a:latin typeface="+mn-ea"/>
              <a:cs typeface="+mn-ea"/>
            </a:endParaRPr>
          </a:p>
        </p:txBody>
      </p:sp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9276080" y="4417695"/>
            <a:ext cx="2151380" cy="6667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915920" y="2829560"/>
            <a:ext cx="5005070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7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下     课</a:t>
            </a:r>
            <a:endParaRPr lang="zh-CN" altLang="en-US" sz="72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252200" y="11099800"/>
            <a:ext cx="317500" cy="228600"/>
          </a:xfrm>
          <a:prstGeom prst="cube">
            <a:avLst/>
          </a:prstGeom>
        </p:spPr>
      </p:pic>
    </p:spTree>
    <p:custDataLst>
      <p:tags r:id="rId3"/>
    </p:custData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ym typeface="+mn-ea"/>
              </a:rPr>
              <a:t>一、物体的质量</a:t>
            </a:r>
            <a:endParaRPr>
              <a:sym typeface="+mn-ea"/>
            </a:endParaRPr>
          </a:p>
        </p:txBody>
      </p:sp>
      <p:sp>
        <p:nvSpPr>
          <p:cNvPr id="22" name="内容占位符 2"/>
          <p:cNvSpPr>
            <a:spLocks noGrp="1"/>
          </p:cNvSpPr>
          <p:nvPr/>
        </p:nvSpPr>
        <p:spPr>
          <a:xfrm>
            <a:off x="611505" y="1616075"/>
            <a:ext cx="10968990" cy="4912360"/>
          </a:xfrm>
          <a:prstGeom prst="rect">
            <a:avLst/>
          </a:prstGeom>
        </p:spPr>
        <p:txBody>
          <a:bodyPr vert="horz" lIns="90000" tIns="46800" rIns="90000" bIns="46800" rtlCol="0"/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</a:rPr>
              <a:t>使用前：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>
                <a:latin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</a:rPr>
              <a:t>将天平放在</a:t>
            </a:r>
            <a:r>
              <a:rPr sz="2000" u="sng">
                <a:latin typeface="微软雅黑" panose="020b0503020204020204" pitchFamily="34" charset="-122"/>
                <a:cs typeface="微软雅黑" panose="020b0503020204020204" pitchFamily="34" charset="-122"/>
              </a:rPr>
              <a:t>                  </a:t>
            </a: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</a:rPr>
              <a:t>上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>
                <a:latin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</a:rPr>
              <a:t>再将游码移至</a:t>
            </a:r>
            <a:r>
              <a:rPr sz="2000" u="sng">
                <a:latin typeface="微软雅黑" panose="020b0503020204020204" pitchFamily="34" charset="-122"/>
                <a:cs typeface="微软雅黑" panose="020b0503020204020204" pitchFamily="34" charset="-122"/>
              </a:rPr>
              <a:t>                                  </a:t>
            </a: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</a:rPr>
              <a:t>上，若指针偏在分度盘中央红线的左侧（左侧偏低），应将横梁两端的平衡螺母向</a:t>
            </a:r>
            <a:r>
              <a:rPr sz="2000" u="sng">
                <a:latin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</a:rPr>
              <a:t>调，反之，</a:t>
            </a: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若指针偏在分度盘中央红线的右侧（右侧偏低），应将横梁两端的平衡螺母向</a:t>
            </a:r>
            <a:r>
              <a:rPr sz="2000" u="sng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调</a:t>
            </a: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</a:rPr>
              <a:t>，以使指针</a:t>
            </a:r>
            <a:r>
              <a:rPr sz="2000" b="1">
                <a:latin typeface="微软雅黑" panose="020b0503020204020204" pitchFamily="34" charset="-122"/>
                <a:cs typeface="微软雅黑" panose="020b0503020204020204" pitchFamily="34" charset="-122"/>
              </a:rPr>
              <a:t>对准分度盘中央的红线</a:t>
            </a: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</a:rPr>
              <a:t>或使指针</a:t>
            </a:r>
            <a:r>
              <a:rPr sz="2000" b="1">
                <a:latin typeface="微软雅黑" panose="020b0503020204020204" pitchFamily="34" charset="-122"/>
                <a:cs typeface="微软雅黑" panose="020b0503020204020204" pitchFamily="34" charset="-122"/>
              </a:rPr>
              <a:t>在红线左右摆动的幅度相等</a:t>
            </a: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</a:rPr>
              <a:t>使用时：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>
                <a:latin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</a:rPr>
              <a:t>将待测物体放在</a:t>
            </a:r>
            <a:r>
              <a:rPr sz="2000" u="sng">
                <a:latin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</a:rPr>
              <a:t>盘，砝码放在</a:t>
            </a:r>
            <a:r>
              <a:rPr sz="2000" u="sng">
                <a:latin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</a:rPr>
              <a:t>盘(原因是使用游码相当于</a:t>
            </a:r>
            <a:r>
              <a:rPr sz="2000" u="sng">
                <a:latin typeface="微软雅黑" panose="020b0503020204020204" pitchFamily="34" charset="-122"/>
                <a:cs typeface="微软雅黑" panose="020b0503020204020204" pitchFamily="34" charset="-122"/>
              </a:rPr>
              <a:t>                            </a:t>
            </a: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</a:rPr>
              <a:t>)，通过增减砝码和移动游码的办法</a:t>
            </a:r>
            <a:r>
              <a:rPr lang="en-US" altLang="zh-CN" sz="2000">
                <a:latin typeface="微软雅黑" panose="020b0503020204020204" pitchFamily="34" charset="-122"/>
                <a:cs typeface="微软雅黑" panose="020b0503020204020204" pitchFamily="34" charset="-122"/>
              </a:rPr>
              <a:t>(当加到最小的一个砝码时如果指针向右偏，则应改为向右缓慢移动游码)</a:t>
            </a: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</a:rPr>
              <a:t>，使天平横梁再次平衡；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>
                <a:latin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</a:rPr>
              <a:t>读数时，待测物体的质量等于</a:t>
            </a:r>
            <a:r>
              <a:rPr sz="2000" u="sng">
                <a:latin typeface="微软雅黑" panose="020b0503020204020204" pitchFamily="34" charset="-122"/>
                <a:cs typeface="微软雅黑" panose="020b0503020204020204" pitchFamily="34" charset="-122"/>
              </a:rPr>
              <a:t>               </a:t>
            </a: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</a:rPr>
              <a:t>的总质量加上</a:t>
            </a:r>
            <a:r>
              <a:rPr sz="2000" u="sng">
                <a:latin typeface="微软雅黑" panose="020b0503020204020204" pitchFamily="34" charset="-122"/>
                <a:cs typeface="微软雅黑" panose="020b0503020204020204" pitchFamily="34" charset="-122"/>
              </a:rPr>
              <a:t>                     </a:t>
            </a: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</a:rPr>
              <a:t>的质量值．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408555" y="1823720"/>
            <a:ext cx="14916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</a:rPr>
              <a:t>水平台面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881630" y="2346325"/>
            <a:ext cx="317182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</a:rPr>
              <a:t>标尺左端的</a:t>
            </a:r>
            <a:r>
              <a:rPr lang="en-US" altLang="zh-CN" sz="2000">
                <a:solidFill>
                  <a:srgbClr val="FF0000"/>
                </a:solidFill>
              </a:rPr>
              <a:t>“0”</a:t>
            </a:r>
            <a:r>
              <a:rPr lang="zh-CN" altLang="en-US" sz="2000">
                <a:solidFill>
                  <a:srgbClr val="FF0000"/>
                </a:solidFill>
              </a:rPr>
              <a:t>刻度线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095240" y="2623185"/>
            <a:ext cx="14916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</a:rPr>
              <a:t>右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893435" y="2977515"/>
            <a:ext cx="14916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</a:rPr>
              <a:t>左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775585" y="4097655"/>
            <a:ext cx="14916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</a:rPr>
              <a:t>左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975225" y="4097655"/>
            <a:ext cx="14916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</a:rPr>
              <a:t>右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535035" y="4097655"/>
            <a:ext cx="265239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</a:rPr>
              <a:t>在右盘中增加小砝码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561840" y="5131435"/>
            <a:ext cx="14916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</a:rPr>
              <a:t>右盘砝码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710170" y="5131435"/>
            <a:ext cx="18122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</a:rPr>
              <a:t>游码左端所示</a:t>
            </a:r>
            <a:endParaRPr lang="zh-CN" altLang="en-US" sz="200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ym typeface="+mn-ea"/>
              </a:rPr>
              <a:t>一、物体的质量</a:t>
            </a:r>
            <a:endParaRPr>
              <a:sym typeface="+mn-ea"/>
            </a:endParaRPr>
          </a:p>
        </p:txBody>
      </p:sp>
      <p:sp>
        <p:nvSpPr>
          <p:cNvPr id="22" name="内容占位符 2"/>
          <p:cNvSpPr>
            <a:spLocks noGrp="1"/>
          </p:cNvSpPr>
          <p:nvPr/>
        </p:nvSpPr>
        <p:spPr>
          <a:xfrm>
            <a:off x="611505" y="1616075"/>
            <a:ext cx="10968990" cy="4912360"/>
          </a:xfrm>
          <a:prstGeom prst="rect">
            <a:avLst/>
          </a:prstGeom>
        </p:spPr>
        <p:txBody>
          <a:bodyPr vert="horz" lIns="90000" tIns="46800" rIns="90000" bIns="46800" rtlCol="0"/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</a:rPr>
              <a:t>注意事项：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</a:rPr>
              <a:t>①测量前要</a:t>
            </a:r>
            <a:r>
              <a:rPr sz="2000" u="sng">
                <a:latin typeface="微软雅黑" panose="020b0503020204020204" pitchFamily="34" charset="-122"/>
                <a:cs typeface="微软雅黑" panose="020b0503020204020204" pitchFamily="34" charset="-122"/>
              </a:rPr>
              <a:t>         </a:t>
            </a: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</a:rPr>
              <a:t>被测物体的质量，选择合适量程的天平。不能超过托盘天平的</a:t>
            </a:r>
            <a:r>
              <a:rPr sz="2000" u="sng">
                <a:latin typeface="微软雅黑" panose="020b0503020204020204" pitchFamily="34" charset="-122"/>
                <a:cs typeface="微软雅黑" panose="020b0503020204020204" pitchFamily="34" charset="-122"/>
              </a:rPr>
              <a:t>            </a:t>
            </a: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</a:rPr>
              <a:t>②加砝码的顺序是</a:t>
            </a:r>
            <a:r>
              <a:rPr sz="2000" u="sng">
                <a:latin typeface="微软雅黑" panose="020b0503020204020204" pitchFamily="34" charset="-122"/>
                <a:cs typeface="微软雅黑" panose="020b0503020204020204" pitchFamily="34" charset="-122"/>
              </a:rPr>
              <a:t>            </a:t>
            </a: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</a:rPr>
              <a:t>，减砝码的顺序是</a:t>
            </a:r>
            <a:r>
              <a:rPr sz="2000" u="sng">
                <a:latin typeface="微软雅黑" panose="020b0503020204020204" pitchFamily="34" charset="-122"/>
                <a:cs typeface="微软雅黑" panose="020b0503020204020204" pitchFamily="34" charset="-122"/>
              </a:rPr>
              <a:t>          </a:t>
            </a: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</a:rPr>
              <a:t>，加减砝码应轻拿轻放，否则容易损坏天平的刀口（选填</a:t>
            </a:r>
            <a:r>
              <a:rPr lang="en-US" altLang="zh-CN" sz="2000">
                <a:latin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</a:rPr>
              <a:t>由大到小</a:t>
            </a:r>
            <a:r>
              <a:rPr lang="en-US" altLang="zh-CN" sz="2000">
                <a:latin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000">
                <a:latin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</a:rPr>
              <a:t>由小到大</a:t>
            </a:r>
            <a:r>
              <a:rPr lang="en-US" altLang="zh-CN" sz="2000">
                <a:latin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</a:rPr>
              <a:t>）．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③</a:t>
            </a: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</a:rPr>
              <a:t>在用天平测量物体质量时，只能通过加减砝码或移动游码使横梁平衡，</a:t>
            </a:r>
            <a:r>
              <a:rPr sz="2000" u="sng">
                <a:latin typeface="微软雅黑" panose="020b0503020204020204" pitchFamily="34" charset="-122"/>
                <a:cs typeface="微软雅黑" panose="020b0503020204020204" pitchFamily="34" charset="-122"/>
              </a:rPr>
              <a:t>         </a:t>
            </a: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</a:rPr>
              <a:t>调节平衡螺母</a:t>
            </a: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（选填</a:t>
            </a:r>
            <a:r>
              <a:rPr lang="en-US" altLang="zh-CN" sz="200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可以</a:t>
            </a:r>
            <a:r>
              <a:rPr lang="en-US" altLang="zh-CN" sz="200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sz="200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不可以</a:t>
            </a:r>
            <a:r>
              <a:rPr lang="en-US" altLang="zh-CN" sz="200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</a:rPr>
              <a:t>．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④</a:t>
            </a: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</a:rPr>
              <a:t>天平与砝码应保持干燥、清洁，不要把潮湿的物品或化学药品直接放在天平盘里，以免天平盘锈蚀；不要用手直接取砝码，每次实验完毕后要将砝码及时放入砝码盒中，以免砝码锈蚀．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sz="2000">
                <a:latin typeface="微软雅黑" panose="020b0503020204020204" pitchFamily="34" charset="-122"/>
                <a:cs typeface="微软雅黑" panose="020b0503020204020204" pitchFamily="34" charset="-122"/>
              </a:rPr>
              <a:t>    ⑤调好的天平，一旦移动了位置，必须重新调节后，才能进行测量．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026285" y="1902460"/>
            <a:ext cx="14916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</a:rPr>
              <a:t>估测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276840" y="1902460"/>
            <a:ext cx="14916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</a:rPr>
              <a:t>最大称量值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51785" y="2345690"/>
            <a:ext cx="14916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</a:rPr>
              <a:t>由大到小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51880" y="2318385"/>
            <a:ext cx="14916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</a:rPr>
              <a:t>由小到大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81210" y="3017520"/>
            <a:ext cx="14916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</a:rPr>
              <a:t>不可以</a:t>
            </a:r>
            <a:endParaRPr lang="zh-CN" altLang="en-US" sz="200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练一练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79450" y="1541780"/>
            <a:ext cx="1084453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/>
              <a:t>1.</a:t>
            </a:r>
            <a:r>
              <a:rPr lang="zh-CN" altLang="en-US"/>
              <a:t>具有一定形状和大小，占有一定的空间位置的东西叫</a:t>
            </a:r>
            <a:r>
              <a:rPr lang="zh-CN" altLang="en-US" u="sng"/>
              <a:t>                 </a:t>
            </a:r>
            <a:r>
              <a:rPr lang="zh-CN" altLang="en-US"/>
              <a:t> ，如“汽车和自行车”．构成物体的材料叫</a:t>
            </a:r>
            <a:r>
              <a:rPr lang="zh-CN" altLang="en-US" u="sng"/>
              <a:t>           </a:t>
            </a:r>
            <a:r>
              <a:rPr lang="zh-CN" altLang="en-US"/>
              <a:t> ，如“汽车和自行车”大部分由钢、铁组成，因而钢、铁是物质．而它们所用的钢、铁的多少不同，因而“汽车和自行车”的</a:t>
            </a:r>
            <a:r>
              <a:rPr lang="zh-CN" altLang="en-US" u="sng"/>
              <a:t>             </a:t>
            </a:r>
            <a:r>
              <a:rPr lang="zh-CN" altLang="en-US"/>
              <a:t>不同．（选填“物体”、“物质”、“质量”）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82625" y="3836035"/>
            <a:ext cx="1089469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/>
              <a:t>2.</a:t>
            </a:r>
            <a:r>
              <a:rPr lang="zh-CN" altLang="en-US"/>
              <a:t>在下列数值后面添上恰当的单位：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zh-CN" altLang="en-US"/>
              <a:t>一位中学生的质量约为0.05______；     浮在水面上的木块的质量约为</a:t>
            </a:r>
            <a:r>
              <a:rPr lang="en-US" altLang="zh-CN"/>
              <a:t>60</a:t>
            </a:r>
            <a:r>
              <a:rPr lang="zh-CN" altLang="en-US"/>
              <a:t> _____；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zh-CN" altLang="en-US"/>
              <a:t>一瓶矿泉水的质量约为500</a:t>
            </a:r>
            <a:r>
              <a:rPr lang="zh-CN" altLang="en-US">
                <a:sym typeface="+mn-ea"/>
              </a:rPr>
              <a:t>______</a:t>
            </a:r>
            <a:r>
              <a:rPr lang="zh-CN" altLang="en-US"/>
              <a:t>．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543675" y="1612900"/>
            <a:ext cx="8375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sym typeface="+mn-ea"/>
              </a:rPr>
              <a:t>物体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2380" y="2026920"/>
            <a:ext cx="8375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sym typeface="+mn-ea"/>
              </a:rPr>
              <a:t>物质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04005" y="2440940"/>
            <a:ext cx="8375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sym typeface="+mn-ea"/>
              </a:rPr>
              <a:t>质量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58540" y="4321175"/>
            <a:ext cx="8375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sym typeface="+mn-ea"/>
              </a:rPr>
              <a:t>t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18805" y="4321175"/>
            <a:ext cx="8375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sym typeface="+mn-ea"/>
              </a:rPr>
              <a:t>g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58540" y="4689475"/>
            <a:ext cx="8375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sym typeface="+mn-ea"/>
              </a:rPr>
              <a:t>g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4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练一练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41985" y="1541780"/>
            <a:ext cx="1089469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/>
              <a:t>3.</a:t>
            </a:r>
            <a:r>
              <a:rPr lang="zh-CN" altLang="en-US"/>
              <a:t>下列说法正确的是　　　　　　　　　　　　　　　　　　　　　　　　　　　（　　）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zh-CN" altLang="en-US"/>
              <a:t>A．一物体被移到月球上质量将变小  　　B．1㎏铁块的质量比1㎏木头质量大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zh-CN" altLang="en-US"/>
              <a:t>C．一块冰熔化成水，其质量减少    　　D．将铁块拉成铁丝，其质量不发生变化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48970" y="3710305"/>
            <a:ext cx="10894695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/>
              <a:t>4.</a:t>
            </a:r>
            <a:r>
              <a:rPr lang="zh-CN" altLang="en-US"/>
              <a:t>在天平的使用中，下列操作不正确的是　　　　　　　　　　　　　　　　　（　　）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zh-CN" altLang="en-US"/>
              <a:t>A．应注意所称物体的质量不能超过天平的测量范围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zh-CN" altLang="en-US"/>
              <a:t>B．为了方便，在向托盘加、减砝码时，可以用手直接拿砝码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zh-CN" altLang="en-US"/>
              <a:t>C．被测物体要放在左盘，砝码放在右盘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zh-CN" altLang="en-US"/>
              <a:t>D．注意不要把潮湿的物体和化学药品直接放在托盘里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9135745" y="1689100"/>
            <a:ext cx="8375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sym typeface="+mn-ea"/>
              </a:rPr>
              <a:t>D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26830" y="3803650"/>
            <a:ext cx="8375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sym typeface="+mn-ea"/>
              </a:rPr>
              <a:t>B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练一练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41985" y="1541780"/>
            <a:ext cx="1089469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/>
              <a:t>5.下面是使用天平称物体质量时需要做的几项工作，正确的操作步骤排列是　　（    ）</a:t>
            </a:r>
            <a:endParaRPr lang="en-US"/>
          </a:p>
          <a:p>
            <a:pPr fontAlgn="auto">
              <a:lnSpc>
                <a:spcPct val="150000"/>
              </a:lnSpc>
            </a:pPr>
            <a:r>
              <a:rPr lang="en-US"/>
              <a:t>①物体放在左盘，在右盘中加减砝码，移动游码，使横梁平衡；②调节横梁螺母，使横梁平衡；③横梁平衡后，计算砝码和游码的示数，算出物体的质量；④把天平放在水平桌面上．</a:t>
            </a:r>
            <a:endParaRPr lang="en-US"/>
          </a:p>
          <a:p>
            <a:pPr fontAlgn="auto">
              <a:lnSpc>
                <a:spcPct val="150000"/>
              </a:lnSpc>
            </a:pPr>
            <a:r>
              <a:rPr lang="en-US"/>
              <a:t>A．①②③④       B．④②①③       C． ④①②③        D． ④③①②</a:t>
            </a:r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8960485" y="1654175"/>
            <a:ext cx="17164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sym typeface="+mn-ea"/>
              </a:rPr>
              <a:t>B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8330" y="3390265"/>
            <a:ext cx="1089469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/>
              <a:t>6.某同学使用托盘天平称量物体质量，</a:t>
            </a:r>
            <a:endParaRPr lang="en-US"/>
          </a:p>
          <a:p>
            <a:pPr fontAlgn="auto">
              <a:lnSpc>
                <a:spcPct val="150000"/>
              </a:lnSpc>
            </a:pPr>
            <a:r>
              <a:rPr lang="zh-CN" altLang="en-US"/>
              <a:t>如果</a:t>
            </a:r>
            <a:r>
              <a:rPr lang="en-US"/>
              <a:t>调节天平横梁平衡时，出现如图所示的情况，他应</a:t>
            </a:r>
            <a:r>
              <a:rPr lang="en-US" u="sng"/>
              <a:t>　　　　　　　　　　　　　　　</a:t>
            </a:r>
            <a:r>
              <a:rPr lang="en-US"/>
              <a:t>；</a:t>
            </a:r>
            <a:endParaRPr lang="en-US"/>
          </a:p>
          <a:p>
            <a:pPr fontAlgn="auto">
              <a:lnSpc>
                <a:spcPct val="150000"/>
              </a:lnSpc>
            </a:pPr>
            <a:r>
              <a:rPr lang="en-US"/>
              <a:t>如果在称量过程中出现如图所示的情况，他应</a:t>
            </a:r>
            <a:r>
              <a:rPr lang="en-US" u="sng"/>
              <a:t>　　　　　　     　　　　　　</a:t>
            </a:r>
            <a:r>
              <a:rPr lang="en-US"/>
              <a:t>．</a:t>
            </a:r>
            <a:endParaRPr lang="en-US"/>
          </a:p>
        </p:txBody>
      </p:sp>
      <p:sp>
        <p:nvSpPr>
          <p:cNvPr id="12" name="文本框 11"/>
          <p:cNvSpPr txBox="1"/>
          <p:nvPr/>
        </p:nvSpPr>
        <p:spPr>
          <a:xfrm>
            <a:off x="6337935" y="3874770"/>
            <a:ext cx="32778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sym typeface="+mn-ea"/>
              </a:rPr>
              <a:t>将平衡螺母向右调节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  <p:grpSp>
        <p:nvGrpSpPr>
          <p:cNvPr id="1073750400" name="组合 1073750399" descr="学科网(www.zxxk.com)--教育资源门户，提供试卷、教案、课件、论文、素材及各类教学资源下载，还有大量而丰富的教学相关资讯！"/>
          <p:cNvGrpSpPr/>
          <p:nvPr/>
        </p:nvGrpSpPr>
        <p:grpSpPr>
          <a:xfrm>
            <a:off x="9346565" y="4728210"/>
            <a:ext cx="1759585" cy="869315"/>
            <a:chOff x="7388" y="1542"/>
            <a:chExt cx="1184" cy="672"/>
          </a:xfrm>
        </p:grpSpPr>
        <p:sp>
          <p:nvSpPr>
            <p:cNvPr id="1073750401" name="直接连接符 1073750400"/>
            <p:cNvSpPr>
              <a:spLocks noChangeAspect="1"/>
            </p:cNvSpPr>
            <p:nvPr/>
          </p:nvSpPr>
          <p:spPr>
            <a:xfrm rot="900000">
              <a:off x="7664" y="1656"/>
              <a:ext cx="309" cy="558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solid"/>
              <a:headEnd type="stealth" w="sm" len="sm"/>
              <a:tailEnd type="none" w="sm" len="lg"/>
            </a:ln>
          </p:spPr>
          <p:txBody>
            <a:bodyPr/>
            <a:lstStyle/>
            <a:p/>
          </p:txBody>
        </p:sp>
        <p:grpSp>
          <p:nvGrpSpPr>
            <p:cNvPr id="1073750402" name="组合 1073750401"/>
            <p:cNvGrpSpPr/>
            <p:nvPr/>
          </p:nvGrpSpPr>
          <p:grpSpPr>
            <a:xfrm>
              <a:off x="7388" y="1542"/>
              <a:ext cx="1184" cy="466"/>
              <a:chOff x="7639" y="9117"/>
              <a:chExt cx="961" cy="378"/>
            </a:xfrm>
          </p:grpSpPr>
          <p:sp>
            <p:nvSpPr>
              <p:cNvPr id="1073750403" name="直接连接符 1073750402"/>
              <p:cNvSpPr>
                <a:spLocks noChangeAspect="1"/>
              </p:cNvSpPr>
              <p:nvPr/>
            </p:nvSpPr>
            <p:spPr>
              <a:xfrm rot="-60000">
                <a:off x="7652" y="9230"/>
                <a:ext cx="56" cy="11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073750404" name="直接连接符 1073750403"/>
              <p:cNvSpPr>
                <a:spLocks noChangeAspect="1"/>
              </p:cNvSpPr>
              <p:nvPr/>
            </p:nvSpPr>
            <p:spPr>
              <a:xfrm rot="-60000">
                <a:off x="7739" y="9197"/>
                <a:ext cx="38" cy="9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073750405" name="直接连接符 1073750404"/>
              <p:cNvSpPr>
                <a:spLocks noChangeAspect="1"/>
              </p:cNvSpPr>
              <p:nvPr/>
            </p:nvSpPr>
            <p:spPr>
              <a:xfrm rot="-60000">
                <a:off x="7832" y="9186"/>
                <a:ext cx="28" cy="96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073750406" name="直接连接符 1073750405"/>
              <p:cNvSpPr>
                <a:spLocks noChangeAspect="1"/>
              </p:cNvSpPr>
              <p:nvPr/>
            </p:nvSpPr>
            <p:spPr>
              <a:xfrm rot="-60000">
                <a:off x="7926" y="9178"/>
                <a:ext cx="20" cy="97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073750407" name="直接连接符 1073750406"/>
              <p:cNvSpPr>
                <a:spLocks noChangeAspect="1"/>
              </p:cNvSpPr>
              <p:nvPr/>
            </p:nvSpPr>
            <p:spPr>
              <a:xfrm rot="-60000">
                <a:off x="8020" y="9174"/>
                <a:ext cx="10" cy="97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073750408" name="直接连接符 1073750407"/>
              <p:cNvSpPr>
                <a:spLocks noChangeAspect="1"/>
              </p:cNvSpPr>
              <p:nvPr/>
            </p:nvSpPr>
            <p:spPr>
              <a:xfrm rot="-60000" flipH="1">
                <a:off x="8114" y="9128"/>
                <a:ext cx="0" cy="144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073750409" name="直接连接符 1073750408"/>
              <p:cNvSpPr>
                <a:spLocks noChangeAspect="1"/>
              </p:cNvSpPr>
              <p:nvPr/>
            </p:nvSpPr>
            <p:spPr>
              <a:xfrm rot="-60000" flipH="1">
                <a:off x="8203" y="9177"/>
                <a:ext cx="9" cy="97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073750410" name="直接连接符 1073750409"/>
              <p:cNvSpPr>
                <a:spLocks noChangeAspect="1"/>
              </p:cNvSpPr>
              <p:nvPr/>
            </p:nvSpPr>
            <p:spPr>
              <a:xfrm rot="-60000" flipH="1">
                <a:off x="8288" y="9184"/>
                <a:ext cx="20" cy="96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073750411" name="直接连接符 1073750410"/>
              <p:cNvSpPr>
                <a:spLocks noChangeAspect="1"/>
              </p:cNvSpPr>
              <p:nvPr/>
            </p:nvSpPr>
            <p:spPr>
              <a:xfrm rot="-60000" flipH="1">
                <a:off x="8374" y="9192"/>
                <a:ext cx="28" cy="96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073750412" name="直接连接符 1073750411"/>
              <p:cNvSpPr>
                <a:spLocks noChangeAspect="1"/>
              </p:cNvSpPr>
              <p:nvPr/>
            </p:nvSpPr>
            <p:spPr>
              <a:xfrm rot="-60000" flipH="1">
                <a:off x="8459" y="9207"/>
                <a:ext cx="38" cy="94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073750413" name="直接连接符 1073750412"/>
              <p:cNvSpPr>
                <a:spLocks noChangeAspect="1"/>
              </p:cNvSpPr>
              <p:nvPr/>
            </p:nvSpPr>
            <p:spPr>
              <a:xfrm rot="-60000" flipH="1">
                <a:off x="8524" y="9214"/>
                <a:ext cx="69" cy="137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073750414" name="任意多边形 1073750413"/>
              <p:cNvSpPr>
                <a:spLocks noChangeAspect="1"/>
              </p:cNvSpPr>
              <p:nvPr/>
            </p:nvSpPr>
            <p:spPr>
              <a:xfrm>
                <a:off x="7714" y="9267"/>
                <a:ext cx="817" cy="228"/>
              </a:xfrm>
              <a:custGeom>
                <a:gdLst>
                  <a:gd name="txL" fmla="*/ 0 w 34401"/>
                  <a:gd name="txT" fmla="*/ 0 h 21600"/>
                  <a:gd name="txR" fmla="*/ 34401 w 34401"/>
                  <a:gd name="txB" fmla="*/ 21600 h 21600"/>
                </a:gdLst>
                <a:cxnLst>
                  <a:cxn ang="180">
                    <a:pos x="0" y="8010"/>
                  </a:cxn>
                  <a:cxn ang="0">
                    <a:pos x="34400" y="9094"/>
                  </a:cxn>
                  <a:cxn ang="90">
                    <a:pos x="16789" y="21600"/>
                  </a:cxn>
                </a:cxnLst>
                <a:rect l="txL" t="txT" r="txR" b="txB"/>
                <a:pathLst>
                  <a:path w="34401" h="21600" fill="none">
                    <a:moveTo>
                      <a:pt x="0" y="8010"/>
                    </a:moveTo>
                    <a:arcTo wR="21600" hR="21600" stAng="-8460676" swAng="6337907"/>
                  </a:path>
                  <a:path w="34401" h="21600" stroke="0">
                    <a:moveTo>
                      <a:pt x="0" y="8010"/>
                    </a:moveTo>
                    <a:arcTo wR="21600" hR="21600" stAng="-8460676" swAng="6337907"/>
                    <a:lnTo>
                      <a:pt x="16789" y="2160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3750415" name="任意多边形 1073750414"/>
              <p:cNvSpPr>
                <a:spLocks noChangeAspect="1"/>
              </p:cNvSpPr>
              <p:nvPr/>
            </p:nvSpPr>
            <p:spPr>
              <a:xfrm>
                <a:off x="7639" y="9117"/>
                <a:ext cx="961" cy="268"/>
              </a:xfrm>
              <a:custGeom>
                <a:gdLst>
                  <a:gd name="txL" fmla="*/ 0 w 34401"/>
                  <a:gd name="txT" fmla="*/ 0 h 21600"/>
                  <a:gd name="txR" fmla="*/ 34401 w 34401"/>
                  <a:gd name="txB" fmla="*/ 21600 h 21600"/>
                </a:gdLst>
                <a:cxnLst>
                  <a:cxn ang="180">
                    <a:pos x="0" y="8010"/>
                  </a:cxn>
                  <a:cxn ang="0">
                    <a:pos x="34400" y="9094"/>
                  </a:cxn>
                  <a:cxn ang="90">
                    <a:pos x="16789" y="21600"/>
                  </a:cxn>
                </a:cxnLst>
                <a:rect l="txL" t="txT" r="txR" b="txB"/>
                <a:pathLst>
                  <a:path w="34401" h="21600" fill="none">
                    <a:moveTo>
                      <a:pt x="0" y="8010"/>
                    </a:moveTo>
                    <a:arcTo wR="21600" hR="21600" stAng="-8460676" swAng="6337907"/>
                  </a:path>
                  <a:path w="34401" h="21600" stroke="0">
                    <a:moveTo>
                      <a:pt x="0" y="8010"/>
                    </a:moveTo>
                    <a:arcTo wR="21600" hR="21600" stAng="-8460676" swAng="6337907"/>
                    <a:lnTo>
                      <a:pt x="16789" y="2160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3" name="文本框 12"/>
          <p:cNvSpPr txBox="1"/>
          <p:nvPr/>
        </p:nvSpPr>
        <p:spPr>
          <a:xfrm>
            <a:off x="5304155" y="4243070"/>
            <a:ext cx="32778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sym typeface="+mn-ea"/>
              </a:rPr>
              <a:t>增加砝码或向右移动游码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练一练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41985" y="1541780"/>
            <a:ext cx="1089469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/>
              <a:t>7.某同学调节托盘天平平衡时，发现指针停在分度盘的左侧，如图甲所示．要使天平平衡，应将横梁右端的平衡螺母向</a:t>
            </a:r>
            <a:r>
              <a:rPr lang="en-US" u="sng">
                <a:sym typeface="+mn-ea"/>
              </a:rPr>
              <a:t>          </a:t>
            </a:r>
            <a:r>
              <a:rPr lang="en-US"/>
              <a:t>（选填“左”或“右”）移动．当他用天平测物体质量时，发现指针偏向分度盘的左侧（如图甲所示），这时应该______  （选填“增加”或“减小”）砝码；当他在天平右盘中放入50g、20g和10g的砝码各一个，并将游码移到如图乙所示的位置时，指针恰好指在分度盘的中央，则被测物体的质量为</a:t>
            </a:r>
            <a:r>
              <a:rPr lang="en-US" u="sng"/>
              <a:t>   __   </a:t>
            </a:r>
            <a:r>
              <a:rPr lang="en-US"/>
              <a:t>g．</a:t>
            </a:r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1993265" y="2036445"/>
            <a:ext cx="17164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sym typeface="+mn-ea"/>
              </a:rPr>
              <a:t>右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  <p:grpSp>
        <p:nvGrpSpPr>
          <p:cNvPr id="1073742850" name="组合 1073742849"/>
          <p:cNvGrpSpPr/>
          <p:nvPr/>
        </p:nvGrpSpPr>
        <p:grpSpPr>
          <a:xfrm>
            <a:off x="6056630" y="3904615"/>
            <a:ext cx="5480050" cy="2272030"/>
            <a:chOff x="6923" y="8758"/>
            <a:chExt cx="3533" cy="1715"/>
          </a:xfrm>
        </p:grpSpPr>
        <p:grpSp>
          <p:nvGrpSpPr>
            <p:cNvPr id="1073742851" name="组合 1073742850"/>
            <p:cNvGrpSpPr/>
            <p:nvPr/>
          </p:nvGrpSpPr>
          <p:grpSpPr>
            <a:xfrm>
              <a:off x="6923" y="8758"/>
              <a:ext cx="3533" cy="1257"/>
              <a:chOff x="863" y="1855"/>
              <a:chExt cx="3533" cy="1257"/>
            </a:xfrm>
          </p:grpSpPr>
          <p:grpSp>
            <p:nvGrpSpPr>
              <p:cNvPr id="1073742852" name="组合 1073742851"/>
              <p:cNvGrpSpPr/>
              <p:nvPr/>
            </p:nvGrpSpPr>
            <p:grpSpPr>
              <a:xfrm>
                <a:off x="863" y="2033"/>
                <a:ext cx="866" cy="859"/>
                <a:chOff x="2033" y="1343"/>
                <a:chExt cx="866" cy="859"/>
              </a:xfrm>
            </p:grpSpPr>
            <p:sp>
              <p:nvSpPr>
                <p:cNvPr id="1073742853" name="任意多边形 1073742852"/>
                <p:cNvSpPr/>
                <p:nvPr/>
              </p:nvSpPr>
              <p:spPr>
                <a:xfrm>
                  <a:off x="2033" y="1343"/>
                  <a:ext cx="866" cy="428"/>
                </a:xfrm>
                <a:custGeom>
                  <a:rect l="l" t="t" r="r" b="b"/>
                  <a:pathLst>
                    <a:path w="865" h="428">
                      <a:moveTo>
                        <a:pt x="25" y="88"/>
                      </a:moveTo>
                      <a:cubicBezTo>
                        <a:pt x="5" y="107"/>
                        <a:pt x="2" y="123"/>
                        <a:pt x="1" y="154"/>
                      </a:cubicBezTo>
                      <a:cubicBezTo>
                        <a:pt x="0" y="185"/>
                        <a:pt x="5" y="234"/>
                        <a:pt x="19" y="274"/>
                      </a:cubicBezTo>
                      <a:cubicBezTo>
                        <a:pt x="33" y="314"/>
                        <a:pt x="65" y="369"/>
                        <a:pt x="85" y="394"/>
                      </a:cubicBezTo>
                      <a:cubicBezTo>
                        <a:pt x="105" y="419"/>
                        <a:pt x="112" y="426"/>
                        <a:pt x="142" y="427"/>
                      </a:cubicBezTo>
                      <a:cubicBezTo>
                        <a:pt x="172" y="428"/>
                        <a:pt x="204" y="407"/>
                        <a:pt x="268" y="403"/>
                      </a:cubicBezTo>
                      <a:cubicBezTo>
                        <a:pt x="332" y="399"/>
                        <a:pt x="462" y="400"/>
                        <a:pt x="526" y="400"/>
                      </a:cubicBezTo>
                      <a:cubicBezTo>
                        <a:pt x="590" y="400"/>
                        <a:pt x="619" y="398"/>
                        <a:pt x="652" y="400"/>
                      </a:cubicBezTo>
                      <a:cubicBezTo>
                        <a:pt x="685" y="402"/>
                        <a:pt x="704" y="422"/>
                        <a:pt x="727" y="415"/>
                      </a:cubicBezTo>
                      <a:cubicBezTo>
                        <a:pt x="750" y="408"/>
                        <a:pt x="771" y="383"/>
                        <a:pt x="790" y="355"/>
                      </a:cubicBezTo>
                      <a:cubicBezTo>
                        <a:pt x="809" y="327"/>
                        <a:pt x="829" y="282"/>
                        <a:pt x="841" y="247"/>
                      </a:cubicBezTo>
                      <a:cubicBezTo>
                        <a:pt x="853" y="212"/>
                        <a:pt x="866" y="176"/>
                        <a:pt x="859" y="145"/>
                      </a:cubicBezTo>
                      <a:cubicBezTo>
                        <a:pt x="852" y="114"/>
                        <a:pt x="836" y="82"/>
                        <a:pt x="796" y="61"/>
                      </a:cubicBezTo>
                      <a:cubicBezTo>
                        <a:pt x="756" y="40"/>
                        <a:pt x="690" y="25"/>
                        <a:pt x="616" y="16"/>
                      </a:cubicBezTo>
                      <a:cubicBezTo>
                        <a:pt x="542" y="7"/>
                        <a:pt x="431" y="0"/>
                        <a:pt x="349" y="4"/>
                      </a:cubicBezTo>
                      <a:cubicBezTo>
                        <a:pt x="267" y="8"/>
                        <a:pt x="178" y="23"/>
                        <a:pt x="124" y="37"/>
                      </a:cubicBezTo>
                      <a:cubicBezTo>
                        <a:pt x="70" y="51"/>
                        <a:pt x="45" y="69"/>
                        <a:pt x="25" y="88"/>
                      </a:cubicBez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073742854" name="组合 1073742853"/>
                <p:cNvGrpSpPr/>
                <p:nvPr/>
              </p:nvGrpSpPr>
              <p:grpSpPr>
                <a:xfrm>
                  <a:off x="2193" y="1404"/>
                  <a:ext cx="519" cy="798"/>
                  <a:chOff x="2196" y="1743"/>
                  <a:chExt cx="519" cy="798"/>
                </a:xfrm>
              </p:grpSpPr>
              <p:sp>
                <p:nvSpPr>
                  <p:cNvPr id="1073742855" name="直接连接符 1073742854"/>
                  <p:cNvSpPr/>
                  <p:nvPr/>
                </p:nvSpPr>
                <p:spPr>
                  <a:xfrm flipH="1">
                    <a:off x="2454" y="1743"/>
                    <a:ext cx="9" cy="297"/>
                  </a:xfrm>
                  <a:prstGeom prst="line">
                    <a:avLst/>
                  </a:prstGeom>
                  <a:ln w="1270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073742856" name="直接连接符 1073742855"/>
                  <p:cNvSpPr/>
                  <p:nvPr/>
                </p:nvSpPr>
                <p:spPr>
                  <a:xfrm flipH="1">
                    <a:off x="2559" y="1782"/>
                    <a:ext cx="30" cy="204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073742857" name="直接连接符 1073742856"/>
                  <p:cNvSpPr/>
                  <p:nvPr/>
                </p:nvSpPr>
                <p:spPr>
                  <a:xfrm flipH="1">
                    <a:off x="2676" y="1800"/>
                    <a:ext cx="39" cy="198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073742858" name="直接连接符 1073742857"/>
                  <p:cNvSpPr/>
                  <p:nvPr/>
                </p:nvSpPr>
                <p:spPr>
                  <a:xfrm>
                    <a:off x="2322" y="1800"/>
                    <a:ext cx="30" cy="195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073742859" name="直接连接符 1073742858"/>
                  <p:cNvSpPr/>
                  <p:nvPr/>
                </p:nvSpPr>
                <p:spPr>
                  <a:xfrm>
                    <a:off x="2196" y="1827"/>
                    <a:ext cx="48" cy="189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073742860" name="任意多边形 1073742859"/>
                  <p:cNvSpPr/>
                  <p:nvPr/>
                </p:nvSpPr>
                <p:spPr>
                  <a:xfrm rot="-600000" flipH="1" flipV="1">
                    <a:off x="2310" y="1827"/>
                    <a:ext cx="45" cy="714"/>
                  </a:xfrm>
                  <a:custGeom>
                    <a:gdLst>
                      <a:gd name="txL" fmla="*/ 7105 w 21600"/>
                      <a:gd name="txT" fmla="*/ 7105 h 21600"/>
                      <a:gd name="txR" fmla="*/ 14495 w 21600"/>
                      <a:gd name="txB" fmla="*/ 14495 h 21600"/>
                    </a:gdLst>
                    <a:cxnLst>
                      <a:cxn ang="0">
                        <a:pos x="16295" y="10800"/>
                      </a:cxn>
                      <a:cxn ang="90">
                        <a:pos x="10800" y="21600"/>
                      </a:cxn>
                      <a:cxn ang="180">
                        <a:pos x="5305" y="10800"/>
                      </a:cxn>
                      <a:cxn ang="270">
                        <a:pos x="10800" y="0"/>
                      </a:cxn>
                    </a:cxnLst>
                    <a:rect l="txL" t="txT" r="txR" b="txB"/>
                    <a:pathLst>
                      <a:path w="21600" h="21600">
                        <a:moveTo>
                          <a:pt x="0" y="0"/>
                        </a:moveTo>
                        <a:lnTo>
                          <a:pt x="10610" y="21600"/>
                        </a:lnTo>
                        <a:lnTo>
                          <a:pt x="1099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0033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073742861" name="矩形 1073742860"/>
              <p:cNvSpPr/>
              <p:nvPr/>
            </p:nvSpPr>
            <p:spPr>
              <a:xfrm>
                <a:off x="1920" y="2620"/>
                <a:ext cx="2325" cy="323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73742862" name="组合 1073742861"/>
              <p:cNvGrpSpPr/>
              <p:nvPr/>
            </p:nvGrpSpPr>
            <p:grpSpPr>
              <a:xfrm>
                <a:off x="2039" y="2622"/>
                <a:ext cx="1990" cy="176"/>
                <a:chOff x="3219" y="1334"/>
                <a:chExt cx="4001" cy="243"/>
              </a:xfrm>
            </p:grpSpPr>
            <p:sp>
              <p:nvSpPr>
                <p:cNvPr id="1073742863" name="直接连接符 1073742862"/>
                <p:cNvSpPr/>
                <p:nvPr/>
              </p:nvSpPr>
              <p:spPr>
                <a:xfrm flipH="1" flipV="1">
                  <a:off x="3219" y="1337"/>
                  <a:ext cx="0" cy="240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73742864" name="直接连接符 1073742863"/>
                <p:cNvSpPr/>
                <p:nvPr/>
              </p:nvSpPr>
              <p:spPr>
                <a:xfrm flipH="1" flipV="1">
                  <a:off x="3379" y="1337"/>
                  <a:ext cx="0" cy="12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73742865" name="直接连接符 1073742864"/>
                <p:cNvSpPr/>
                <p:nvPr/>
              </p:nvSpPr>
              <p:spPr>
                <a:xfrm flipH="1" flipV="1">
                  <a:off x="3539" y="1337"/>
                  <a:ext cx="0" cy="12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73742866" name="直接连接符 1073742865"/>
                <p:cNvSpPr/>
                <p:nvPr/>
              </p:nvSpPr>
              <p:spPr>
                <a:xfrm flipH="1" flipV="1">
                  <a:off x="3699" y="1337"/>
                  <a:ext cx="0" cy="12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73742867" name="直接连接符 1073742866"/>
                <p:cNvSpPr/>
                <p:nvPr/>
              </p:nvSpPr>
              <p:spPr>
                <a:xfrm flipH="1" flipV="1">
                  <a:off x="3859" y="1337"/>
                  <a:ext cx="0" cy="12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73742868" name="直接连接符 1073742867"/>
                <p:cNvSpPr/>
                <p:nvPr/>
              </p:nvSpPr>
              <p:spPr>
                <a:xfrm flipH="1" flipV="1">
                  <a:off x="4019" y="1337"/>
                  <a:ext cx="0" cy="180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73742869" name="直接连接符 1073742868"/>
                <p:cNvSpPr/>
                <p:nvPr/>
              </p:nvSpPr>
              <p:spPr>
                <a:xfrm flipH="1" flipV="1">
                  <a:off x="4179" y="1337"/>
                  <a:ext cx="0" cy="12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73742870" name="直接连接符 1073742869"/>
                <p:cNvSpPr/>
                <p:nvPr/>
              </p:nvSpPr>
              <p:spPr>
                <a:xfrm flipH="1" flipV="1">
                  <a:off x="4339" y="1337"/>
                  <a:ext cx="0" cy="12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73742871" name="直接连接符 1073742870"/>
                <p:cNvSpPr/>
                <p:nvPr/>
              </p:nvSpPr>
              <p:spPr>
                <a:xfrm flipH="1" flipV="1">
                  <a:off x="4499" y="1337"/>
                  <a:ext cx="0" cy="12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73742872" name="直接连接符 1073742871"/>
                <p:cNvSpPr/>
                <p:nvPr/>
              </p:nvSpPr>
              <p:spPr>
                <a:xfrm flipH="1" flipV="1">
                  <a:off x="4659" y="1337"/>
                  <a:ext cx="0" cy="12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73742873" name="直接连接符 1073742872"/>
                <p:cNvSpPr/>
                <p:nvPr/>
              </p:nvSpPr>
              <p:spPr>
                <a:xfrm flipH="1" flipV="1">
                  <a:off x="4819" y="1337"/>
                  <a:ext cx="0" cy="240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73742874" name="直接连接符 1073742873"/>
                <p:cNvSpPr/>
                <p:nvPr/>
              </p:nvSpPr>
              <p:spPr>
                <a:xfrm flipH="1" flipV="1">
                  <a:off x="4979" y="1337"/>
                  <a:ext cx="0" cy="12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73742875" name="直接连接符 1073742874"/>
                <p:cNvSpPr/>
                <p:nvPr/>
              </p:nvSpPr>
              <p:spPr>
                <a:xfrm flipH="1" flipV="1">
                  <a:off x="5139" y="1337"/>
                  <a:ext cx="0" cy="12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73742876" name="直接连接符 1073742875"/>
                <p:cNvSpPr/>
                <p:nvPr/>
              </p:nvSpPr>
              <p:spPr>
                <a:xfrm flipH="1" flipV="1">
                  <a:off x="5299" y="1337"/>
                  <a:ext cx="0" cy="12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73742877" name="直接连接符 1073742876"/>
                <p:cNvSpPr/>
                <p:nvPr/>
              </p:nvSpPr>
              <p:spPr>
                <a:xfrm flipH="1" flipV="1">
                  <a:off x="5459" y="1337"/>
                  <a:ext cx="0" cy="12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73742878" name="直接连接符 1073742877"/>
                <p:cNvSpPr/>
                <p:nvPr/>
              </p:nvSpPr>
              <p:spPr>
                <a:xfrm flipH="1" flipV="1">
                  <a:off x="5619" y="1337"/>
                  <a:ext cx="0" cy="180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73742879" name="直接连接符 1073742878"/>
                <p:cNvSpPr/>
                <p:nvPr/>
              </p:nvSpPr>
              <p:spPr>
                <a:xfrm flipH="1" flipV="1">
                  <a:off x="5779" y="1337"/>
                  <a:ext cx="0" cy="12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73742880" name="直接连接符 1073742879"/>
                <p:cNvSpPr/>
                <p:nvPr/>
              </p:nvSpPr>
              <p:spPr>
                <a:xfrm flipH="1" flipV="1">
                  <a:off x="5939" y="1337"/>
                  <a:ext cx="0" cy="12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73742881" name="直接连接符 1073742880"/>
                <p:cNvSpPr/>
                <p:nvPr/>
              </p:nvSpPr>
              <p:spPr>
                <a:xfrm flipH="1" flipV="1">
                  <a:off x="6099" y="1337"/>
                  <a:ext cx="0" cy="12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73742882" name="直接连接符 1073742881"/>
                <p:cNvSpPr/>
                <p:nvPr/>
              </p:nvSpPr>
              <p:spPr>
                <a:xfrm flipH="1" flipV="1">
                  <a:off x="6259" y="1337"/>
                  <a:ext cx="0" cy="12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73742883" name="直接连接符 1073742882"/>
                <p:cNvSpPr/>
                <p:nvPr/>
              </p:nvSpPr>
              <p:spPr>
                <a:xfrm flipH="1" flipV="1">
                  <a:off x="6419" y="1337"/>
                  <a:ext cx="0" cy="240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73742884" name="直接连接符 1073742883"/>
                <p:cNvSpPr/>
                <p:nvPr/>
              </p:nvSpPr>
              <p:spPr>
                <a:xfrm flipH="1" flipV="1">
                  <a:off x="4019" y="1335"/>
                  <a:ext cx="0" cy="240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73742885" name="直接连接符 1073742884"/>
                <p:cNvSpPr/>
                <p:nvPr/>
              </p:nvSpPr>
              <p:spPr>
                <a:xfrm flipH="1" flipV="1">
                  <a:off x="5619" y="1334"/>
                  <a:ext cx="0" cy="240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73742886" name="直接连接符 1073742885"/>
                <p:cNvSpPr/>
                <p:nvPr/>
              </p:nvSpPr>
              <p:spPr>
                <a:xfrm flipH="1" flipV="1">
                  <a:off x="6420" y="1337"/>
                  <a:ext cx="0" cy="180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73742887" name="直接连接符 1073742886"/>
                <p:cNvSpPr/>
                <p:nvPr/>
              </p:nvSpPr>
              <p:spPr>
                <a:xfrm flipH="1" flipV="1">
                  <a:off x="6580" y="1337"/>
                  <a:ext cx="0" cy="12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73742888" name="直接连接符 1073742887"/>
                <p:cNvSpPr/>
                <p:nvPr/>
              </p:nvSpPr>
              <p:spPr>
                <a:xfrm flipH="1" flipV="1">
                  <a:off x="6740" y="1337"/>
                  <a:ext cx="0" cy="12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73742889" name="直接连接符 1073742888"/>
                <p:cNvSpPr/>
                <p:nvPr/>
              </p:nvSpPr>
              <p:spPr>
                <a:xfrm flipH="1" flipV="1">
                  <a:off x="6900" y="1337"/>
                  <a:ext cx="0" cy="12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73742890" name="直接连接符 1073742889"/>
                <p:cNvSpPr/>
                <p:nvPr/>
              </p:nvSpPr>
              <p:spPr>
                <a:xfrm flipH="1" flipV="1">
                  <a:off x="7060" y="1337"/>
                  <a:ext cx="0" cy="12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73742891" name="直接连接符 1073742890"/>
                <p:cNvSpPr/>
                <p:nvPr/>
              </p:nvSpPr>
              <p:spPr>
                <a:xfrm flipH="1" flipV="1">
                  <a:off x="7220" y="1337"/>
                  <a:ext cx="0" cy="240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073742892" name="直接连接符 1073742891"/>
                <p:cNvSpPr/>
                <p:nvPr/>
              </p:nvSpPr>
              <p:spPr>
                <a:xfrm flipH="1" flipV="1">
                  <a:off x="6420" y="1334"/>
                  <a:ext cx="0" cy="240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  <p:sp>
            <p:nvSpPr>
              <p:cNvPr id="1073742893" name="文本框 1073742892"/>
              <p:cNvSpPr txBox="1"/>
              <p:nvPr/>
            </p:nvSpPr>
            <p:spPr>
              <a:xfrm>
                <a:off x="3954" y="2467"/>
                <a:ext cx="442" cy="4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/>
              <a:lstStyle/>
              <a:p>
                <a:r>
                  <a:rPr lang="zh-CN" altLang="en-US"/>
                  <a:t>g</a:t>
                </a:r>
                <a:endParaRPr lang="zh-CN" altLang="en-US"/>
              </a:p>
              <a:p>
                <a:endParaRPr lang="zh-CN" altLang="en-US"/>
              </a:p>
            </p:txBody>
          </p:sp>
          <p:sp>
            <p:nvSpPr>
              <p:cNvPr id="1073742894" name="文本框 1073742893"/>
              <p:cNvSpPr txBox="1"/>
              <p:nvPr/>
            </p:nvSpPr>
            <p:spPr>
              <a:xfrm>
                <a:off x="1857" y="2647"/>
                <a:ext cx="375" cy="40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/>
              <a:lstStyle/>
              <a:p>
                <a:r>
                  <a:rPr lang="zh-CN" altLang="en-US"/>
                  <a:t>0</a:t>
                </a:r>
                <a:endParaRPr lang="zh-CN" altLang="en-US"/>
              </a:p>
              <a:p>
                <a:endParaRPr lang="zh-CN" altLang="en-US"/>
              </a:p>
            </p:txBody>
          </p:sp>
          <p:sp>
            <p:nvSpPr>
              <p:cNvPr id="1073742895" name="文本框 1073742894"/>
              <p:cNvSpPr txBox="1"/>
              <p:nvPr/>
            </p:nvSpPr>
            <p:spPr>
              <a:xfrm>
                <a:off x="2255" y="2649"/>
                <a:ext cx="412" cy="43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/>
              <a:lstStyle/>
              <a:p>
                <a:r>
                  <a:rPr lang="zh-CN" altLang="en-US"/>
                  <a:t>1</a:t>
                </a:r>
                <a:endParaRPr lang="zh-CN" altLang="en-US"/>
              </a:p>
              <a:p>
                <a:endParaRPr lang="zh-CN" altLang="en-US"/>
              </a:p>
            </p:txBody>
          </p:sp>
          <p:sp>
            <p:nvSpPr>
              <p:cNvPr id="1073742896" name="文本框 1073742895"/>
              <p:cNvSpPr txBox="1"/>
              <p:nvPr/>
            </p:nvSpPr>
            <p:spPr>
              <a:xfrm>
                <a:off x="2650" y="2648"/>
                <a:ext cx="420" cy="44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/>
              <a:lstStyle/>
              <a:p>
                <a:r>
                  <a:rPr lang="zh-CN" altLang="en-US"/>
                  <a:t>2</a:t>
                </a:r>
                <a:endParaRPr lang="zh-CN" altLang="en-US"/>
              </a:p>
              <a:p>
                <a:endParaRPr lang="zh-CN" altLang="en-US"/>
              </a:p>
            </p:txBody>
          </p:sp>
          <p:sp>
            <p:nvSpPr>
              <p:cNvPr id="1073742897" name="文本框 1073742896"/>
              <p:cNvSpPr txBox="1"/>
              <p:nvPr/>
            </p:nvSpPr>
            <p:spPr>
              <a:xfrm>
                <a:off x="3056" y="2649"/>
                <a:ext cx="360" cy="40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/>
              <a:lstStyle/>
              <a:p>
                <a:r>
                  <a:rPr lang="zh-CN" altLang="en-US"/>
                  <a:t>3</a:t>
                </a:r>
                <a:endParaRPr lang="zh-CN" altLang="en-US"/>
              </a:p>
              <a:p>
                <a:endParaRPr lang="zh-CN" altLang="en-US"/>
              </a:p>
            </p:txBody>
          </p:sp>
          <p:sp>
            <p:nvSpPr>
              <p:cNvPr id="1073742898" name="文本框 1073742897"/>
              <p:cNvSpPr txBox="1"/>
              <p:nvPr/>
            </p:nvSpPr>
            <p:spPr>
              <a:xfrm>
                <a:off x="3441" y="2648"/>
                <a:ext cx="382" cy="4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/>
              <a:lstStyle/>
              <a:p>
                <a:r>
                  <a:rPr lang="zh-CN" altLang="en-US"/>
                  <a:t>4</a:t>
                </a:r>
                <a:endParaRPr lang="zh-CN" altLang="en-US"/>
              </a:p>
              <a:p>
                <a:endParaRPr lang="zh-CN" altLang="en-US"/>
              </a:p>
            </p:txBody>
          </p:sp>
          <p:sp>
            <p:nvSpPr>
              <p:cNvPr id="1073742899" name="文本框 1073742898"/>
              <p:cNvSpPr txBox="1"/>
              <p:nvPr/>
            </p:nvSpPr>
            <p:spPr>
              <a:xfrm>
                <a:off x="3853" y="2647"/>
                <a:ext cx="375" cy="4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/>
              <a:lstStyle/>
              <a:p>
                <a:r>
                  <a:rPr lang="zh-CN" altLang="en-US"/>
                  <a:t>5</a:t>
                </a:r>
                <a:endParaRPr lang="zh-CN" altLang="en-US"/>
              </a:p>
              <a:p>
                <a:endParaRPr lang="zh-CN" altLang="en-US"/>
              </a:p>
            </p:txBody>
          </p:sp>
          <p:sp>
            <p:nvSpPr>
              <p:cNvPr id="1073742900" name="矩形 1073742899"/>
              <p:cNvSpPr/>
              <p:nvPr/>
            </p:nvSpPr>
            <p:spPr>
              <a:xfrm>
                <a:off x="2676" y="2877"/>
                <a:ext cx="77" cy="86"/>
              </a:xfrm>
              <a:prstGeom prst="rect">
                <a:avLst/>
              </a:prstGeom>
              <a:solidFill>
                <a:srgbClr val="003366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3742901" name="矩形 1073742900"/>
              <p:cNvSpPr/>
              <p:nvPr/>
            </p:nvSpPr>
            <p:spPr>
              <a:xfrm>
                <a:off x="2676" y="2589"/>
                <a:ext cx="77" cy="86"/>
              </a:xfrm>
              <a:prstGeom prst="rect">
                <a:avLst/>
              </a:prstGeom>
              <a:solidFill>
                <a:srgbClr val="003366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73742902" name="组合 1073742901"/>
              <p:cNvGrpSpPr/>
              <p:nvPr/>
            </p:nvGrpSpPr>
            <p:grpSpPr>
              <a:xfrm>
                <a:off x="2670" y="1855"/>
                <a:ext cx="1134" cy="726"/>
                <a:chOff x="2310" y="4195"/>
                <a:chExt cx="1134" cy="726"/>
              </a:xfrm>
            </p:grpSpPr>
            <p:grpSp>
              <p:nvGrpSpPr>
                <p:cNvPr id="1073742903" name="组合 1073742902"/>
                <p:cNvGrpSpPr/>
                <p:nvPr/>
              </p:nvGrpSpPr>
              <p:grpSpPr>
                <a:xfrm>
                  <a:off x="2328" y="4195"/>
                  <a:ext cx="360" cy="569"/>
                  <a:chOff x="3015" y="4102"/>
                  <a:chExt cx="237" cy="375"/>
                </a:xfrm>
              </p:grpSpPr>
              <p:sp>
                <p:nvSpPr>
                  <p:cNvPr id="1073742904" name="任意多边形 1073742903"/>
                  <p:cNvSpPr/>
                  <p:nvPr/>
                </p:nvSpPr>
                <p:spPr>
                  <a:xfrm rot="16200000" flipV="1">
                    <a:off x="2943" y="4198"/>
                    <a:ext cx="375" cy="182"/>
                  </a:xfrm>
                  <a:custGeom>
                    <a:gdLst>
                      <a:gd name="txL" fmla="*/ 0 w 21600"/>
                      <a:gd name="txT" fmla="*/ 0 h 23760"/>
                      <a:gd name="txR" fmla="*/ 21600 w 21600"/>
                      <a:gd name="txB" fmla="*/ 23760 h 23760"/>
                    </a:gdLst>
                    <a:cxnLst>
                      <a:cxn ang="270">
                        <a:pos x="18027" y="0"/>
                      </a:cxn>
                      <a:cxn ang="90">
                        <a:pos x="18051" y="23759"/>
                      </a:cxn>
                      <a:cxn ang="180">
                        <a:pos x="0" y="11898"/>
                      </a:cxn>
                    </a:cxnLst>
                    <a:rect l="txL" t="txT" r="txR" b="txB"/>
                    <a:pathLst>
                      <a:path w="21600" h="23760" fill="none">
                        <a:moveTo>
                          <a:pt x="18027" y="0"/>
                        </a:moveTo>
                        <a:arcTo wR="21600" hR="21600" stAng="-2005513" swAng="4004006"/>
                      </a:path>
                      <a:path w="21600" h="23760" stroke="0">
                        <a:moveTo>
                          <a:pt x="18027" y="0"/>
                        </a:moveTo>
                        <a:arcTo wR="21600" hR="21600" stAng="-2005513" swAng="4004006"/>
                        <a:lnTo>
                          <a:pt x="0" y="11898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73742905" name="直接连接符 1073742904"/>
                  <p:cNvSpPr/>
                  <p:nvPr/>
                </p:nvSpPr>
                <p:spPr>
                  <a:xfrm>
                    <a:off x="3042" y="4167"/>
                    <a:ext cx="174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073742906" name="矩形 1073742905"/>
                  <p:cNvSpPr/>
                  <p:nvPr/>
                </p:nvSpPr>
                <p:spPr>
                  <a:xfrm>
                    <a:off x="3015" y="4227"/>
                    <a:ext cx="237" cy="243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73742907" name="直接连接符 1073742906"/>
                  <p:cNvSpPr/>
                  <p:nvPr/>
                </p:nvSpPr>
                <p:spPr>
                  <a:xfrm flipH="1">
                    <a:off x="3087" y="4170"/>
                    <a:ext cx="0" cy="49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073742908" name="直接连接符 1073742907"/>
                  <p:cNvSpPr/>
                  <p:nvPr/>
                </p:nvSpPr>
                <p:spPr>
                  <a:xfrm flipH="1">
                    <a:off x="3168" y="4170"/>
                    <a:ext cx="0" cy="54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</p:grpSp>
            <p:grpSp>
              <p:nvGrpSpPr>
                <p:cNvPr id="1073742909" name="组合 1073742908"/>
                <p:cNvGrpSpPr/>
                <p:nvPr/>
              </p:nvGrpSpPr>
              <p:grpSpPr>
                <a:xfrm>
                  <a:off x="2736" y="4339"/>
                  <a:ext cx="262" cy="415"/>
                  <a:chOff x="3015" y="4102"/>
                  <a:chExt cx="237" cy="375"/>
                </a:xfrm>
              </p:grpSpPr>
              <p:sp>
                <p:nvSpPr>
                  <p:cNvPr id="1073742910" name="任意多边形 1073742909"/>
                  <p:cNvSpPr/>
                  <p:nvPr/>
                </p:nvSpPr>
                <p:spPr>
                  <a:xfrm rot="16200000" flipV="1">
                    <a:off x="2943" y="4198"/>
                    <a:ext cx="375" cy="182"/>
                  </a:xfrm>
                  <a:custGeom>
                    <a:gdLst>
                      <a:gd name="txL" fmla="*/ 0 w 21600"/>
                      <a:gd name="txT" fmla="*/ 0 h 23760"/>
                      <a:gd name="txR" fmla="*/ 21600 w 21600"/>
                      <a:gd name="txB" fmla="*/ 23760 h 23760"/>
                    </a:gdLst>
                    <a:cxnLst>
                      <a:cxn ang="270">
                        <a:pos x="18027" y="0"/>
                      </a:cxn>
                      <a:cxn ang="90">
                        <a:pos x="18051" y="23759"/>
                      </a:cxn>
                      <a:cxn ang="180">
                        <a:pos x="0" y="11898"/>
                      </a:cxn>
                    </a:cxnLst>
                    <a:rect l="txL" t="txT" r="txR" b="txB"/>
                    <a:pathLst>
                      <a:path w="21600" h="23760" fill="none">
                        <a:moveTo>
                          <a:pt x="18027" y="0"/>
                        </a:moveTo>
                        <a:arcTo wR="21600" hR="21600" stAng="-2005513" swAng="4004006"/>
                      </a:path>
                      <a:path w="21600" h="23760" stroke="0">
                        <a:moveTo>
                          <a:pt x="18027" y="0"/>
                        </a:moveTo>
                        <a:arcTo wR="21600" hR="21600" stAng="-2005513" swAng="4004006"/>
                        <a:lnTo>
                          <a:pt x="0" y="11898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73742911" name="直接连接符 1073742910"/>
                  <p:cNvSpPr/>
                  <p:nvPr/>
                </p:nvSpPr>
                <p:spPr>
                  <a:xfrm>
                    <a:off x="3042" y="4167"/>
                    <a:ext cx="174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073742912" name="矩形 1073742911"/>
                  <p:cNvSpPr/>
                  <p:nvPr/>
                </p:nvSpPr>
                <p:spPr>
                  <a:xfrm>
                    <a:off x="3015" y="4227"/>
                    <a:ext cx="237" cy="243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73742913" name="直接连接符 1073742912"/>
                  <p:cNvSpPr/>
                  <p:nvPr/>
                </p:nvSpPr>
                <p:spPr>
                  <a:xfrm flipH="1">
                    <a:off x="3087" y="4170"/>
                    <a:ext cx="0" cy="49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073742914" name="直接连接符 1073742913"/>
                  <p:cNvSpPr/>
                  <p:nvPr/>
                </p:nvSpPr>
                <p:spPr>
                  <a:xfrm flipH="1">
                    <a:off x="3168" y="4170"/>
                    <a:ext cx="0" cy="54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</p:grpSp>
            <p:grpSp>
              <p:nvGrpSpPr>
                <p:cNvPr id="1073742915" name="组合 1073742914"/>
                <p:cNvGrpSpPr/>
                <p:nvPr/>
              </p:nvGrpSpPr>
              <p:grpSpPr>
                <a:xfrm>
                  <a:off x="3090" y="4447"/>
                  <a:ext cx="190" cy="301"/>
                  <a:chOff x="3015" y="4102"/>
                  <a:chExt cx="237" cy="375"/>
                </a:xfrm>
              </p:grpSpPr>
              <p:sp>
                <p:nvSpPr>
                  <p:cNvPr id="1073742916" name="任意多边形 1073742915"/>
                  <p:cNvSpPr/>
                  <p:nvPr/>
                </p:nvSpPr>
                <p:spPr>
                  <a:xfrm rot="16200000" flipV="1">
                    <a:off x="2943" y="4198"/>
                    <a:ext cx="375" cy="182"/>
                  </a:xfrm>
                  <a:custGeom>
                    <a:gdLst>
                      <a:gd name="txL" fmla="*/ 0 w 21600"/>
                      <a:gd name="txT" fmla="*/ 0 h 23760"/>
                      <a:gd name="txR" fmla="*/ 21600 w 21600"/>
                      <a:gd name="txB" fmla="*/ 23760 h 23760"/>
                    </a:gdLst>
                    <a:cxnLst>
                      <a:cxn ang="270">
                        <a:pos x="18027" y="0"/>
                      </a:cxn>
                      <a:cxn ang="90">
                        <a:pos x="18051" y="23759"/>
                      </a:cxn>
                      <a:cxn ang="180">
                        <a:pos x="0" y="11898"/>
                      </a:cxn>
                    </a:cxnLst>
                    <a:rect l="txL" t="txT" r="txR" b="txB"/>
                    <a:pathLst>
                      <a:path w="21600" h="23760" fill="none">
                        <a:moveTo>
                          <a:pt x="18027" y="0"/>
                        </a:moveTo>
                        <a:arcTo wR="21600" hR="21600" stAng="-2005513" swAng="4004006"/>
                      </a:path>
                      <a:path w="21600" h="23760" stroke="0">
                        <a:moveTo>
                          <a:pt x="18027" y="0"/>
                        </a:moveTo>
                        <a:arcTo wR="21600" hR="21600" stAng="-2005513" swAng="4004006"/>
                        <a:lnTo>
                          <a:pt x="0" y="11898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73742917" name="直接连接符 1073742916"/>
                  <p:cNvSpPr/>
                  <p:nvPr/>
                </p:nvSpPr>
                <p:spPr>
                  <a:xfrm>
                    <a:off x="3042" y="4167"/>
                    <a:ext cx="174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073742918" name="矩形 1073742917"/>
                  <p:cNvSpPr/>
                  <p:nvPr/>
                </p:nvSpPr>
                <p:spPr>
                  <a:xfrm>
                    <a:off x="3015" y="4227"/>
                    <a:ext cx="237" cy="243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73742919" name="直接连接符 1073742918"/>
                  <p:cNvSpPr/>
                  <p:nvPr/>
                </p:nvSpPr>
                <p:spPr>
                  <a:xfrm flipH="1">
                    <a:off x="3087" y="4170"/>
                    <a:ext cx="0" cy="49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073742920" name="直接连接符 1073742919"/>
                  <p:cNvSpPr/>
                  <p:nvPr/>
                </p:nvSpPr>
                <p:spPr>
                  <a:xfrm flipH="1">
                    <a:off x="3168" y="4170"/>
                    <a:ext cx="0" cy="54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</p:grpSp>
            <p:sp>
              <p:nvSpPr>
                <p:cNvPr id="1073742921" name="文本框 1073742920"/>
                <p:cNvSpPr txBox="1"/>
                <p:nvPr/>
              </p:nvSpPr>
              <p:spPr>
                <a:xfrm>
                  <a:off x="2310" y="4407"/>
                  <a:ext cx="375" cy="4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/>
                <a:lstStyle/>
                <a:p>
                  <a:r>
                    <a:rPr lang="zh-CN" altLang="en-US"/>
                    <a:t>50g</a:t>
                  </a:r>
                  <a:endParaRPr lang="zh-CN" altLang="en-US"/>
                </a:p>
                <a:p>
                  <a:endParaRPr lang="zh-CN" altLang="en-US"/>
                </a:p>
              </p:txBody>
            </p:sp>
            <p:sp>
              <p:nvSpPr>
                <p:cNvPr id="1073742922" name="文本框 1073742921"/>
                <p:cNvSpPr txBox="1"/>
                <p:nvPr/>
              </p:nvSpPr>
              <p:spPr>
                <a:xfrm>
                  <a:off x="2670" y="4456"/>
                  <a:ext cx="471" cy="4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/>
                <a:lstStyle/>
                <a:p>
                  <a:r>
                    <a:rPr lang="zh-CN" altLang="en-US"/>
                    <a:t>20g</a:t>
                  </a:r>
                  <a:endParaRPr lang="zh-CN" altLang="en-US"/>
                </a:p>
                <a:p>
                  <a:endParaRPr lang="zh-CN" altLang="en-US"/>
                </a:p>
              </p:txBody>
            </p:sp>
            <p:sp>
              <p:nvSpPr>
                <p:cNvPr id="1073742923" name="文本框 1073742922"/>
                <p:cNvSpPr txBox="1"/>
                <p:nvPr/>
              </p:nvSpPr>
              <p:spPr>
                <a:xfrm>
                  <a:off x="2906" y="4488"/>
                  <a:ext cx="538" cy="36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/>
                <a:lstStyle/>
                <a:p>
                  <a:r>
                    <a:rPr lang="zh-CN" altLang="en-US"/>
                    <a:t>10g</a:t>
                  </a:r>
                  <a:endParaRPr lang="zh-CN" altLang="en-US"/>
                </a:p>
                <a:p>
                  <a:endParaRPr lang="zh-CN" altLang="en-US"/>
                </a:p>
              </p:txBody>
            </p:sp>
          </p:grpSp>
        </p:grpSp>
        <p:sp>
          <p:nvSpPr>
            <p:cNvPr id="1073742924" name="文本框 1073742923"/>
            <p:cNvSpPr txBox="1"/>
            <p:nvPr/>
          </p:nvSpPr>
          <p:spPr>
            <a:xfrm>
              <a:off x="7845" y="10068"/>
              <a:ext cx="1365" cy="40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/>
            <a:lstStyle/>
            <a:p>
              <a:endParaRPr lang="zh-CN" altLang="en-US"/>
            </a:p>
            <a:p>
              <a:endParaRPr lang="zh-CN" altLang="en-US"/>
            </a:p>
          </p:txBody>
        </p:sp>
        <p:sp>
          <p:nvSpPr>
            <p:cNvPr id="1073742925" name="文本框 1073742924"/>
            <p:cNvSpPr txBox="1"/>
            <p:nvPr/>
          </p:nvSpPr>
          <p:spPr>
            <a:xfrm>
              <a:off x="7050" y="9840"/>
              <a:ext cx="585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/>
            <a:lstStyle/>
            <a:p>
              <a:r>
                <a:rPr lang="zh-CN" altLang="en-US"/>
                <a:t>甲</a:t>
              </a:r>
              <a:endParaRPr lang="zh-CN" altLang="en-US"/>
            </a:p>
            <a:p>
              <a:endParaRPr lang="zh-CN" altLang="en-US"/>
            </a:p>
          </p:txBody>
        </p:sp>
        <p:sp>
          <p:nvSpPr>
            <p:cNvPr id="1073742926" name="文本框 1073742925"/>
            <p:cNvSpPr txBox="1"/>
            <p:nvPr/>
          </p:nvSpPr>
          <p:spPr>
            <a:xfrm>
              <a:off x="8940" y="9897"/>
              <a:ext cx="630" cy="4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/>
            <a:lstStyle/>
            <a:p>
              <a:r>
                <a:rPr lang="zh-CN" altLang="en-US"/>
                <a:t>乙</a:t>
              </a:r>
              <a:endParaRPr lang="zh-CN" altLang="en-US"/>
            </a:p>
            <a:p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823210" y="2404745"/>
            <a:ext cx="17164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sym typeface="+mn-ea"/>
              </a:rPr>
              <a:t>增加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79710" y="2880995"/>
            <a:ext cx="9385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sym typeface="+mn-ea"/>
              </a:rPr>
              <a:t>81.6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custom20205176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空白演示"/>
  <p:tag name="KSO_WM_UNIT_SHOW_EDIT_AREA_INDICATION" val="1"/>
  <p:tag name="KSO_WM_UNIT_TYPE" val="a"/>
  <p:tag name="KSO_WM_UNIT_VALUE" val="28"/>
</p:tagLst>
</file>

<file path=ppt/tags/tag6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custom20205176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输入您的封面副标题"/>
  <p:tag name="KSO_WM_UNIT_SHOW_EDIT_AREA_INDICATION" val="1"/>
  <p:tag name="KSO_WM_UNIT_TYPE" val="b"/>
  <p:tag name="KSO_WM_UNIT_VALUE" val="111"/>
</p:tagLst>
</file>

<file path=ppt/tags/tag64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MODEL_TYPE" val="cover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5.xml><?xml version="1.0" encoding="utf-8"?>
<p:tagLst xmlns:p="http://schemas.openxmlformats.org/presentationml/2006/main">
  <p:tag name="KSO_WM_UNIT_PLACING_PICTURE_USER_VIEWPORT" val="{&quot;height&quot;:1777,&quot;width&quot;:4392}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5.xml><?xml version="1.0" encoding="utf-8"?>
<p:tagLst xmlns:p="http://schemas.openxmlformats.org/presentationml/2006/main">
  <p:tag name="KSO_WM_UNIT_TABLE_BEAUTIFY" val="smartTable{0a178ed6-98f0-473f-8eaa-7e98a105555c}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8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321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微软雅黑</vt:lpstr>
      <vt:lpstr>Wingdings</vt:lpstr>
      <vt:lpstr>Calibri Light</vt:lpstr>
      <vt:lpstr>Calibri</vt:lpstr>
      <vt:lpstr>Times New Roman</vt:lpstr>
      <vt:lpstr>宋体</vt:lpstr>
      <vt:lpstr>Office 主题​​</vt:lpstr>
      <vt:lpstr>第六章 物质的物理属性</vt:lpstr>
      <vt:lpstr>复习目标</vt:lpstr>
      <vt:lpstr>一、物体的质量</vt:lpstr>
      <vt:lpstr>一、物体的质量</vt:lpstr>
      <vt:lpstr>一、物体的质量</vt:lpstr>
      <vt:lpstr>练一练</vt:lpstr>
      <vt:lpstr>练一练</vt:lpstr>
      <vt:lpstr>练一练</vt:lpstr>
      <vt:lpstr>练一练</vt:lpstr>
      <vt:lpstr>二、测量物体的质量</vt:lpstr>
      <vt:lpstr>练一练</vt:lpstr>
      <vt:lpstr>练一练</vt:lpstr>
      <vt:lpstr>三、物质的密度</vt:lpstr>
      <vt:lpstr>练一练</vt:lpstr>
      <vt:lpstr>练一练</vt:lpstr>
      <vt:lpstr>练一练</vt:lpstr>
      <vt:lpstr>四、密度知识的应用</vt:lpstr>
      <vt:lpstr>四、密度知识的应用</vt:lpstr>
      <vt:lpstr>四、密度知识的应用</vt:lpstr>
      <vt:lpstr>四、密度知识的应用</vt:lpstr>
      <vt:lpstr>练一练</vt:lpstr>
      <vt:lpstr>练一练</vt:lpstr>
      <vt:lpstr>练一练</vt:lpstr>
      <vt:lpstr>练一练</vt:lpstr>
      <vt:lpstr>五、物质的物理属性</vt:lpstr>
      <vt:lpstr>练一练</vt:lpstr>
      <vt:lpstr>练一练</vt:lpstr>
      <vt:lpstr>综合训练</vt:lpstr>
      <vt:lpstr>综合训练</vt:lpstr>
      <vt:lpstr>综合训练</vt:lpstr>
      <vt:lpstr>综合训练</vt:lpstr>
      <vt:lpstr>PowerPoint Presentation</vt:lpstr>
    </vt:vector>
  </TitlesOfParts>
  <LinksUpToDate>false</LinksUpToDate>
  <SharedDoc>false</SharedDoc>
  <HyperlinksChanged>false</HyperlinksChanged>
  <AppVersion>20.1100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2021-02-24T15:03:50Z</cp:lastPrinted>
  <dcterms:created xsi:type="dcterms:W3CDTF">2021-02-24T15:03:50Z</dcterms:created>
  <dcterms:modified xsi:type="dcterms:W3CDTF">2021-02-24T07:03:52Z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