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heme/theme2.xml" ContentType="application/vnd.openxmlformats-officedocument.theme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heme/theme3.xml" ContentType="application/vnd.openxmlformats-officedocument.theme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notesSlides/notesSlide1.xml" ContentType="application/vnd.openxmlformats-officedocument.presentationml.notesSlide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notesSlides/notesSlide2.xml" ContentType="application/vnd.openxmlformats-officedocument.presentationml.notesSlide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notesSlides/notesSlide3.xml" ContentType="application/vnd.openxmlformats-officedocument.presentationml.notesSlide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notesSlides/notesSlide4.xml" ContentType="application/vnd.openxmlformats-officedocument.presentationml.notesSlide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notesSlides/notesSlide5.xml" ContentType="application/vnd.openxmlformats-officedocument.presentationml.notesSlide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409" r:id="rId2"/>
    <p:sldId id="410" r:id="rId3"/>
    <p:sldId id="451" r:id="rId4"/>
    <p:sldId id="483" r:id="rId5"/>
    <p:sldId id="425" r:id="rId6"/>
    <p:sldId id="452" r:id="rId7"/>
    <p:sldId id="415" r:id="rId8"/>
    <p:sldId id="419" r:id="rId9"/>
    <p:sldId id="420" r:id="rId10"/>
    <p:sldId id="421" r:id="rId11"/>
    <p:sldId id="422" r:id="rId12"/>
    <p:sldId id="423" r:id="rId13"/>
    <p:sldId id="450" r:id="rId14"/>
  </p:sldIdLst>
  <p:sldSz cx="12192000" cy="6858000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  <p:ext uri="{1BD7E111-0CB8-44D6-8891-C1BB2F81B7CC}">
      <p1710:readonlyRecommended xmlns:p1710="http://schemas.microsoft.com/office/powerpoint/2017/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-546" y="-108"/>
      </p:cViewPr>
      <p:guideLst>
        <p:guide orient="horz" pos="2207"/>
        <p:guide pos="382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theme" Target="../theme/theme3.xml"/><Relationship Id="rId5" Type="http://schemas.openxmlformats.org/officeDocument/2006/relationships/tags" Target="../tags/tag72.xml"/><Relationship Id="rId4" Type="http://schemas.openxmlformats.org/officeDocument/2006/relationships/tags" Target="../tags/tag7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  <p:custDataLst>
              <p:tags r:id="rId2"/>
            </p:custDataLst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  <p:custDataLst>
              <p:tags r:id="rId3"/>
            </p:custDataLst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2021/3/29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  <p:custDataLst>
              <p:tags r:id="rId4"/>
            </p:custDataLst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  <p:custDataLst>
              <p:tags r:id="rId5"/>
            </p:custDataLst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6830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7" Type="http://schemas.openxmlformats.org/officeDocument/2006/relationships/tags" Target="../tags/tag68.xml"/><Relationship Id="rId2" Type="http://schemas.openxmlformats.org/officeDocument/2006/relationships/tags" Target="../tags/tag63.xml"/><Relationship Id="rId1" Type="http://schemas.openxmlformats.org/officeDocument/2006/relationships/theme" Target="../theme/theme2.xml"/><Relationship Id="rId6" Type="http://schemas.openxmlformats.org/officeDocument/2006/relationships/tags" Target="../tags/tag67.xml"/><Relationship Id="rId5" Type="http://schemas.openxmlformats.org/officeDocument/2006/relationships/tags" Target="../tags/tag66.xml"/><Relationship Id="rId4" Type="http://schemas.openxmlformats.org/officeDocument/2006/relationships/tags" Target="../tags/tag6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  <p:custDataLst>
              <p:tags r:id="rId2"/>
            </p:custDataLst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  <p:custDataLst>
              <p:tags r:id="rId3"/>
            </p:custDataLst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2021/3/29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  <p:custDataLst>
              <p:tags r:id="rId4"/>
            </p:custDataLst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  <p:custDataLst>
              <p:tags r:id="rId5"/>
            </p:custDataLst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  <p:custDataLst>
              <p:tags r:id="rId6"/>
            </p:custDataLst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  <p:custDataLst>
              <p:tags r:id="rId7"/>
            </p:custDataLst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2968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notesMaster" Target="../notesMasters/notesMaster1.xml"/><Relationship Id="rId2" Type="http://schemas.openxmlformats.org/officeDocument/2006/relationships/tags" Target="../tags/tag83.xml"/><Relationship Id="rId1" Type="http://schemas.openxmlformats.org/officeDocument/2006/relationships/tags" Target="../tags/tag82.xml"/><Relationship Id="rId4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notesMaster" Target="../notesMasters/notesMaster1.xml"/><Relationship Id="rId2" Type="http://schemas.openxmlformats.org/officeDocument/2006/relationships/tags" Target="../tags/tag91.xml"/><Relationship Id="rId1" Type="http://schemas.openxmlformats.org/officeDocument/2006/relationships/tags" Target="../tags/tag90.xml"/><Relationship Id="rId4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notesMaster" Target="../notesMasters/notesMaster1.xml"/><Relationship Id="rId2" Type="http://schemas.openxmlformats.org/officeDocument/2006/relationships/tags" Target="../tags/tag97.xml"/><Relationship Id="rId1" Type="http://schemas.openxmlformats.org/officeDocument/2006/relationships/tags" Target="../tags/tag96.xml"/><Relationship Id="rId4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notesMaster" Target="../notesMasters/notesMaster1.xml"/><Relationship Id="rId2" Type="http://schemas.openxmlformats.org/officeDocument/2006/relationships/tags" Target="../tags/tag105.xml"/><Relationship Id="rId1" Type="http://schemas.openxmlformats.org/officeDocument/2006/relationships/tags" Target="../tags/tag104.xml"/><Relationship Id="rId4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notesMaster" Target="../notesMasters/notesMaster1.xml"/><Relationship Id="rId2" Type="http://schemas.openxmlformats.org/officeDocument/2006/relationships/tags" Target="../tags/tag120.xml"/><Relationship Id="rId1" Type="http://schemas.openxmlformats.org/officeDocument/2006/relationships/tags" Target="../tags/tag119.xml"/><Relationship Id="rId4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  <p:custDataLst>
              <p:tags r:id="rId1"/>
            </p:custDataLst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  <p:custDataLst>
              <p:tags r:id="rId1"/>
            </p:custDataLst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  <p:custDataLst>
              <p:tags r:id="rId1"/>
            </p:custDataLst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  <p:custDataLst>
              <p:tags r:id="rId1"/>
            </p:custDataLst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  <p:custDataLst>
              <p:tags r:id="rId1"/>
            </p:custDataLst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2.xml"/><Relationship Id="rId4" Type="http://schemas.openxmlformats.org/officeDocument/2006/relationships/tags" Target="../tags/tag6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9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effectLst/>
              </a:defRPr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2021/3/29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2021/3/29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defRPr u="none" strike="noStrike" kern="1200" cap="none" spc="150" normalizeH="0" baseline="0"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tabLst>
                <a:tab pos="1609725" algn="l"/>
              </a:tabLst>
              <a:defRPr u="none" strike="noStrike" kern="1200" cap="none" spc="150" normalizeH="0" baseline="0"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defRPr u="none" strike="noStrike" kern="1200" cap="none" spc="150" normalizeH="0" baseline="0"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defRPr u="none" strike="noStrike" kern="1200" cap="none" spc="150" normalizeH="0" baseline="0"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defRPr u="none" strike="noStrike" kern="1200" cap="none" spc="150" normalizeH="0" baseline="0">
                <a:uFillTx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2021/3/29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/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defRPr kumimoji="0" lang="zh-CN" altLang="en-US" sz="1800" b="0" i="0" u="none" strike="noStrike" kern="1200" cap="none" spc="15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effectLst/>
                <a:uFillTx/>
              </a:defRPr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defRPr sz="1600" u="none" strike="noStrike" kern="1200" cap="none" spc="150" normalizeH="0" baseline="0"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tabLst>
                <a:tab pos="1609725" algn="l"/>
              </a:tabLst>
              <a:defRPr sz="1600" u="none" strike="noStrike" kern="1200" cap="none" spc="150" normalizeH="0" baseline="0"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defRPr sz="1600" u="none" strike="noStrike" kern="1200" cap="none" spc="150" normalizeH="0" baseline="0"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defRPr sz="1400" u="none" strike="noStrike" kern="1200" cap="none" spc="150" normalizeH="0" baseline="0"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2021/3/29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ct val="0"/>
              </a:spcAft>
              <a:buNone/>
              <a:defRPr sz="2000" b="1" u="none" strike="noStrike" kern="1200" cap="none" spc="200" normalizeH="0" baseline="0"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umimoji="0" lang="zh-CN" altLang="en-US" sz="2000" b="1" i="0" u="none" strike="noStrike" kern="1200" cap="none" spc="20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2021/3/29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2021/3/29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2021/3/29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</a:tabLst>
              <a:defRPr u="none" strike="noStrike" kern="1200" cap="none" spc="150" normalizeH="0"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defRPr u="none" strike="noStrike" kern="1200" cap="none" spc="150" normalizeH="0"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2021/3/29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ct val="0"/>
              </a:spcAft>
              <a:buNone/>
              <a:defRPr kumimoji="0" lang="zh-CN" altLang="en-US" sz="2800" b="1" i="0" u="none" strike="noStrike" kern="1200" cap="none" spc="30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defRPr u="none" strike="noStrike" kern="1200" cap="none" spc="150" normalizeH="0" baseline="0"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tabLst>
                <a:tab pos="1609725" algn="l"/>
              </a:tabLst>
              <a:defRPr u="none" strike="noStrike" kern="1200" cap="none" spc="150" normalizeH="0" baseline="0"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defRPr u="none" strike="noStrike" kern="1200" cap="none" spc="150" normalizeH="0" baseline="0"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defRPr u="none" strike="noStrike" kern="1200" cap="none" spc="150" normalizeH="0" baseline="0"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defRPr u="none" strike="noStrike" kern="1200" cap="none" spc="150" normalizeH="0" baseline="0">
                <a:uFillTx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1905" y="3175"/>
            <a:ext cx="12190095" cy="705485"/>
          </a:xfrm>
          <a:prstGeom prst="rect">
            <a:avLst/>
          </a:prstGeom>
          <a:solidFill>
            <a:srgbClr val="92D050"/>
          </a:solidFill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/>
              <a:t>第六章 物质的物理属性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2021/3/29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30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75.xml"/><Relationship Id="rId2" Type="http://schemas.openxmlformats.org/officeDocument/2006/relationships/tags" Target="../tags/tag74.xml"/><Relationship Id="rId1" Type="http://schemas.openxmlformats.org/officeDocument/2006/relationships/tags" Target="../tags/tag73.xml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7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149.xml"/><Relationship Id="rId3" Type="http://schemas.openxmlformats.org/officeDocument/2006/relationships/tags" Target="../tags/tag144.xml"/><Relationship Id="rId7" Type="http://schemas.openxmlformats.org/officeDocument/2006/relationships/tags" Target="../tags/tag148.xml"/><Relationship Id="rId2" Type="http://schemas.openxmlformats.org/officeDocument/2006/relationships/tags" Target="../tags/tag143.xml"/><Relationship Id="rId1" Type="http://schemas.openxmlformats.org/officeDocument/2006/relationships/tags" Target="../tags/tag142.xml"/><Relationship Id="rId6" Type="http://schemas.openxmlformats.org/officeDocument/2006/relationships/tags" Target="../tags/tag147.xml"/><Relationship Id="rId5" Type="http://schemas.openxmlformats.org/officeDocument/2006/relationships/tags" Target="../tags/tag146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145.xml"/><Relationship Id="rId9" Type="http://schemas.openxmlformats.org/officeDocument/2006/relationships/tags" Target="../tags/tag15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153.xml"/><Relationship Id="rId2" Type="http://schemas.openxmlformats.org/officeDocument/2006/relationships/tags" Target="../tags/tag152.xml"/><Relationship Id="rId1" Type="http://schemas.openxmlformats.org/officeDocument/2006/relationships/tags" Target="../tags/tag151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5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157.xml"/><Relationship Id="rId2" Type="http://schemas.openxmlformats.org/officeDocument/2006/relationships/tags" Target="../tags/tag156.xml"/><Relationship Id="rId1" Type="http://schemas.openxmlformats.org/officeDocument/2006/relationships/tags" Target="../tags/tag155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59.xml"/><Relationship Id="rId4" Type="http://schemas.openxmlformats.org/officeDocument/2006/relationships/tags" Target="../tags/tag15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162.xml"/><Relationship Id="rId2" Type="http://schemas.openxmlformats.org/officeDocument/2006/relationships/tags" Target="../tags/tag161.xml"/><Relationship Id="rId1" Type="http://schemas.openxmlformats.org/officeDocument/2006/relationships/tags" Target="../tags/tag160.xml"/><Relationship Id="rId6" Type="http://schemas.openxmlformats.org/officeDocument/2006/relationships/image" Target="../media/image7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6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79.xml"/><Relationship Id="rId7" Type="http://schemas.openxmlformats.org/officeDocument/2006/relationships/notesSlide" Target="../notesSlides/notesSlide1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81.xml"/><Relationship Id="rId4" Type="http://schemas.openxmlformats.org/officeDocument/2006/relationships/tags" Target="../tags/tag80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.xml"/><Relationship Id="rId3" Type="http://schemas.openxmlformats.org/officeDocument/2006/relationships/tags" Target="../tags/tag86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85.xml"/><Relationship Id="rId1" Type="http://schemas.openxmlformats.org/officeDocument/2006/relationships/tags" Target="../tags/tag84.xml"/><Relationship Id="rId6" Type="http://schemas.openxmlformats.org/officeDocument/2006/relationships/tags" Target="../tags/tag89.xml"/><Relationship Id="rId5" Type="http://schemas.openxmlformats.org/officeDocument/2006/relationships/tags" Target="../tags/tag88.xml"/><Relationship Id="rId4" Type="http://schemas.openxmlformats.org/officeDocument/2006/relationships/tags" Target="../tags/tag87.xml"/><Relationship Id="rId9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94.xml"/><Relationship Id="rId7" Type="http://schemas.openxmlformats.org/officeDocument/2006/relationships/image" Target="../media/image4.png"/><Relationship Id="rId2" Type="http://schemas.openxmlformats.org/officeDocument/2006/relationships/tags" Target="../tags/tag93.xml"/><Relationship Id="rId1" Type="http://schemas.openxmlformats.org/officeDocument/2006/relationships/tags" Target="../tags/tag92.xml"/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9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4.xml"/><Relationship Id="rId3" Type="http://schemas.openxmlformats.org/officeDocument/2006/relationships/tags" Target="../tags/tag100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99.xml"/><Relationship Id="rId1" Type="http://schemas.openxmlformats.org/officeDocument/2006/relationships/tags" Target="../tags/tag98.xml"/><Relationship Id="rId6" Type="http://schemas.openxmlformats.org/officeDocument/2006/relationships/tags" Target="../tags/tag103.xml"/><Relationship Id="rId5" Type="http://schemas.openxmlformats.org/officeDocument/2006/relationships/tags" Target="../tags/tag102.xml"/><Relationship Id="rId4" Type="http://schemas.openxmlformats.org/officeDocument/2006/relationships/tags" Target="../tags/tag101.xml"/><Relationship Id="rId9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113.xml"/><Relationship Id="rId13" Type="http://schemas.openxmlformats.org/officeDocument/2006/relationships/tags" Target="../tags/tag118.xml"/><Relationship Id="rId3" Type="http://schemas.openxmlformats.org/officeDocument/2006/relationships/tags" Target="../tags/tag108.xml"/><Relationship Id="rId7" Type="http://schemas.openxmlformats.org/officeDocument/2006/relationships/tags" Target="../tags/tag112.xml"/><Relationship Id="rId12" Type="http://schemas.openxmlformats.org/officeDocument/2006/relationships/tags" Target="../tags/tag117.xml"/><Relationship Id="rId2" Type="http://schemas.openxmlformats.org/officeDocument/2006/relationships/tags" Target="../tags/tag107.xml"/><Relationship Id="rId16" Type="http://schemas.openxmlformats.org/officeDocument/2006/relationships/image" Target="../media/image6.png"/><Relationship Id="rId1" Type="http://schemas.openxmlformats.org/officeDocument/2006/relationships/tags" Target="../tags/tag106.xml"/><Relationship Id="rId6" Type="http://schemas.openxmlformats.org/officeDocument/2006/relationships/tags" Target="../tags/tag111.xml"/><Relationship Id="rId11" Type="http://schemas.openxmlformats.org/officeDocument/2006/relationships/tags" Target="../tags/tag116.xml"/><Relationship Id="rId5" Type="http://schemas.openxmlformats.org/officeDocument/2006/relationships/tags" Target="../tags/tag110.xml"/><Relationship Id="rId15" Type="http://schemas.openxmlformats.org/officeDocument/2006/relationships/notesSlide" Target="../notesSlides/notesSlide5.xml"/><Relationship Id="rId10" Type="http://schemas.openxmlformats.org/officeDocument/2006/relationships/tags" Target="../tags/tag115.xml"/><Relationship Id="rId4" Type="http://schemas.openxmlformats.org/officeDocument/2006/relationships/tags" Target="../tags/tag109.xml"/><Relationship Id="rId9" Type="http://schemas.openxmlformats.org/officeDocument/2006/relationships/tags" Target="../tags/tag114.xml"/><Relationship Id="rId1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128.xml"/><Relationship Id="rId3" Type="http://schemas.openxmlformats.org/officeDocument/2006/relationships/tags" Target="../tags/tag123.xml"/><Relationship Id="rId7" Type="http://schemas.openxmlformats.org/officeDocument/2006/relationships/tags" Target="../tags/tag127.xml"/><Relationship Id="rId2" Type="http://schemas.openxmlformats.org/officeDocument/2006/relationships/tags" Target="../tags/tag122.xml"/><Relationship Id="rId1" Type="http://schemas.openxmlformats.org/officeDocument/2006/relationships/tags" Target="../tags/tag121.xml"/><Relationship Id="rId6" Type="http://schemas.openxmlformats.org/officeDocument/2006/relationships/tags" Target="../tags/tag126.xml"/><Relationship Id="rId5" Type="http://schemas.openxmlformats.org/officeDocument/2006/relationships/tags" Target="../tags/tag125.xml"/><Relationship Id="rId4" Type="http://schemas.openxmlformats.org/officeDocument/2006/relationships/tags" Target="../tags/tag124.xml"/><Relationship Id="rId9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31.xml"/><Relationship Id="rId2" Type="http://schemas.openxmlformats.org/officeDocument/2006/relationships/tags" Target="../tags/tag130.xml"/><Relationship Id="rId1" Type="http://schemas.openxmlformats.org/officeDocument/2006/relationships/tags" Target="../tags/tag129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33.xml"/><Relationship Id="rId4" Type="http://schemas.openxmlformats.org/officeDocument/2006/relationships/tags" Target="../tags/tag13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141.xml"/><Relationship Id="rId3" Type="http://schemas.openxmlformats.org/officeDocument/2006/relationships/tags" Target="../tags/tag136.xml"/><Relationship Id="rId7" Type="http://schemas.openxmlformats.org/officeDocument/2006/relationships/tags" Target="../tags/tag140.xml"/><Relationship Id="rId2" Type="http://schemas.openxmlformats.org/officeDocument/2006/relationships/tags" Target="../tags/tag135.xml"/><Relationship Id="rId1" Type="http://schemas.openxmlformats.org/officeDocument/2006/relationships/tags" Target="../tags/tag134.xml"/><Relationship Id="rId6" Type="http://schemas.openxmlformats.org/officeDocument/2006/relationships/tags" Target="../tags/tag139.xml"/><Relationship Id="rId5" Type="http://schemas.openxmlformats.org/officeDocument/2006/relationships/tags" Target="../tags/tag138.xml"/><Relationship Id="rId4" Type="http://schemas.openxmlformats.org/officeDocument/2006/relationships/tags" Target="../tags/tag137.xml"/><Relationship Id="rId9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413743" y="721686"/>
            <a:ext cx="9799320" cy="704850"/>
          </a:xfrm>
        </p:spPr>
        <p:txBody>
          <a:bodyPr>
            <a:normAutofit/>
          </a:bodyPr>
          <a:lstStyle/>
          <a:p>
            <a:r>
              <a:rPr lang="zh-CN" altLang="zh-CN" sz="4000" dirty="0"/>
              <a:t>第八章 力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6340" y="1790700"/>
            <a:ext cx="9799320" cy="648335"/>
          </a:xfrm>
        </p:spPr>
        <p:txBody>
          <a:bodyPr/>
          <a:lstStyle/>
          <a:p>
            <a:r>
              <a:rPr lang="en-US" altLang="zh-CN" dirty="0">
                <a:latin typeface="+mj-ea"/>
                <a:ea typeface="+mj-ea"/>
                <a:cs typeface="+mj-ea"/>
              </a:rPr>
              <a:t>       </a:t>
            </a:r>
            <a:r>
              <a:rPr lang="zh-CN" altLang="en-US" dirty="0">
                <a:latin typeface="+mj-ea"/>
                <a:ea typeface="+mj-ea"/>
                <a:cs typeface="+mj-ea"/>
              </a:rPr>
              <a:t>第</a:t>
            </a:r>
            <a:r>
              <a:rPr lang="en-US" altLang="zh-CN" dirty="0">
                <a:latin typeface="+mj-ea"/>
                <a:ea typeface="+mj-ea"/>
                <a:cs typeface="+mj-ea"/>
              </a:rPr>
              <a:t>4</a:t>
            </a:r>
            <a:r>
              <a:rPr lang="zh-CN" altLang="en-US" dirty="0">
                <a:latin typeface="+mj-ea"/>
                <a:ea typeface="+mj-ea"/>
                <a:cs typeface="+mj-ea"/>
              </a:rPr>
              <a:t>节 力的作用是相互的</a:t>
            </a:r>
          </a:p>
        </p:txBody>
      </p:sp>
      <p:pic>
        <p:nvPicPr>
          <p:cNvPr id="5" name="图片 4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4659630" y="2675890"/>
            <a:ext cx="3619500" cy="300037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练一练</a:t>
            </a:r>
          </a:p>
        </p:txBody>
      </p:sp>
      <p:sp>
        <p:nvSpPr>
          <p:cNvPr id="137220" name="矩形 45059"/>
          <p:cNvSpPr/>
          <p:nvPr>
            <p:custDataLst>
              <p:tags r:id="rId3"/>
            </p:custDataLst>
          </p:nvPr>
        </p:nvSpPr>
        <p:spPr>
          <a:xfrm>
            <a:off x="608330" y="2068195"/>
            <a:ext cx="10968990" cy="175323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fontAlgn="auto">
              <a:lnSpc>
                <a:spcPct val="200000"/>
              </a:lnSpc>
            </a:pPr>
            <a:r>
              <a:rPr lang="en-US">
                <a:solidFill>
                  <a:schemeClr val="tx1"/>
                </a:solidFill>
                <a:latin typeface="+mn-ea"/>
                <a:cs typeface="+mn-ea"/>
              </a:rPr>
              <a:t>4.当小明用力推墙时，结果人离墙而去，发生了如右图所示的现象，这说明_______与_______间发生了力的作用，若以墙为研究对象，施力物体是__________，受力物体是__________；若以</a:t>
            </a:r>
            <a:r>
              <a:rPr lang="zh-CN" altLang="en-US">
                <a:solidFill>
                  <a:schemeClr val="tx1"/>
                </a:solidFill>
                <a:latin typeface="+mn-ea"/>
                <a:cs typeface="+mn-ea"/>
              </a:rPr>
              <a:t>小明</a:t>
            </a:r>
            <a:r>
              <a:rPr lang="en-US">
                <a:solidFill>
                  <a:schemeClr val="tx1"/>
                </a:solidFill>
                <a:latin typeface="+mn-ea"/>
                <a:cs typeface="+mn-ea"/>
              </a:rPr>
              <a:t>为研究对象，施力物体是__________，受力物体是_________</a:t>
            </a:r>
            <a:r>
              <a:rPr lang="zh-CN" altLang="en-US">
                <a:solidFill>
                  <a:schemeClr val="tx1"/>
                </a:solidFill>
                <a:latin typeface="+mn-ea"/>
                <a:cs typeface="+mn-ea"/>
              </a:rPr>
              <a:t>。</a:t>
            </a:r>
          </a:p>
        </p:txBody>
      </p:sp>
      <p:sp>
        <p:nvSpPr>
          <p:cNvPr id="137221" name="文本框 45060"/>
          <p:cNvSpPr/>
          <p:nvPr>
            <p:custDataLst>
              <p:tags r:id="rId4"/>
            </p:custDataLst>
          </p:nvPr>
        </p:nvSpPr>
        <p:spPr>
          <a:xfrm>
            <a:off x="8267700" y="2229485"/>
            <a:ext cx="719455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>
                <a:solidFill>
                  <a:srgbClr val="FB0F25"/>
                </a:solidFill>
                <a:latin typeface="Times New Roman" panose="02020603050405020304" pitchFamily="18" charset="0"/>
              </a:rPr>
              <a:t>小明</a:t>
            </a:r>
          </a:p>
        </p:txBody>
      </p:sp>
      <p:sp>
        <p:nvSpPr>
          <p:cNvPr id="3" name="文本框 45060"/>
          <p:cNvSpPr/>
          <p:nvPr>
            <p:custDataLst>
              <p:tags r:id="rId5"/>
            </p:custDataLst>
          </p:nvPr>
        </p:nvSpPr>
        <p:spPr>
          <a:xfrm>
            <a:off x="9228455" y="2229485"/>
            <a:ext cx="719455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>
                <a:solidFill>
                  <a:srgbClr val="FB0F25"/>
                </a:solidFill>
                <a:latin typeface="Times New Roman" panose="02020603050405020304" pitchFamily="18" charset="0"/>
              </a:rPr>
              <a:t>墙</a:t>
            </a:r>
          </a:p>
        </p:txBody>
      </p:sp>
      <p:sp>
        <p:nvSpPr>
          <p:cNvPr id="4" name="文本框 45060"/>
          <p:cNvSpPr/>
          <p:nvPr>
            <p:custDataLst>
              <p:tags r:id="rId6"/>
            </p:custDataLst>
          </p:nvPr>
        </p:nvSpPr>
        <p:spPr>
          <a:xfrm>
            <a:off x="4451350" y="2827655"/>
            <a:ext cx="719455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>
                <a:solidFill>
                  <a:srgbClr val="FB0F25"/>
                </a:solidFill>
                <a:latin typeface="Times New Roman" panose="02020603050405020304" pitchFamily="18" charset="0"/>
              </a:rPr>
              <a:t>小明</a:t>
            </a:r>
          </a:p>
        </p:txBody>
      </p:sp>
      <p:sp>
        <p:nvSpPr>
          <p:cNvPr id="5" name="文本框 45060"/>
          <p:cNvSpPr/>
          <p:nvPr>
            <p:custDataLst>
              <p:tags r:id="rId7"/>
            </p:custDataLst>
          </p:nvPr>
        </p:nvSpPr>
        <p:spPr>
          <a:xfrm>
            <a:off x="6854825" y="2827655"/>
            <a:ext cx="719455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>
                <a:solidFill>
                  <a:srgbClr val="FB0F25"/>
                </a:solidFill>
                <a:latin typeface="Times New Roman" panose="02020603050405020304" pitchFamily="18" charset="0"/>
              </a:rPr>
              <a:t>墙</a:t>
            </a:r>
          </a:p>
        </p:txBody>
      </p:sp>
      <p:sp>
        <p:nvSpPr>
          <p:cNvPr id="6" name="文本框 45060"/>
          <p:cNvSpPr/>
          <p:nvPr>
            <p:custDataLst>
              <p:tags r:id="rId8"/>
            </p:custDataLst>
          </p:nvPr>
        </p:nvSpPr>
        <p:spPr>
          <a:xfrm>
            <a:off x="3176270" y="3336925"/>
            <a:ext cx="719455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>
                <a:solidFill>
                  <a:srgbClr val="FB0F25"/>
                </a:solidFill>
                <a:latin typeface="Times New Roman" panose="02020603050405020304" pitchFamily="18" charset="0"/>
              </a:rPr>
              <a:t>小明</a:t>
            </a:r>
          </a:p>
        </p:txBody>
      </p:sp>
      <p:sp>
        <p:nvSpPr>
          <p:cNvPr id="7" name="文本框 45060"/>
          <p:cNvSpPr/>
          <p:nvPr>
            <p:custDataLst>
              <p:tags r:id="rId9"/>
            </p:custDataLst>
          </p:nvPr>
        </p:nvSpPr>
        <p:spPr>
          <a:xfrm>
            <a:off x="881380" y="3336925"/>
            <a:ext cx="719455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>
                <a:solidFill>
                  <a:srgbClr val="FB0F25"/>
                </a:solidFill>
                <a:latin typeface="Times New Roman" panose="02020603050405020304" pitchFamily="18" charset="0"/>
              </a:rPr>
              <a:t>墙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 fill="hold"/>
                                        <p:tgtEl>
                                          <p:spTgt spid="13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21" grpId="0"/>
      <p:bldP spid="3" grpId="0"/>
      <p:bldP spid="4" grpId="0"/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t>练一练</a:t>
            </a:r>
          </a:p>
        </p:txBody>
      </p:sp>
      <p:sp>
        <p:nvSpPr>
          <p:cNvPr id="138242" name="文本框 46081"/>
          <p:cNvSpPr/>
          <p:nvPr>
            <p:custDataLst>
              <p:tags r:id="rId3"/>
            </p:custDataLst>
          </p:nvPr>
        </p:nvSpPr>
        <p:spPr>
          <a:xfrm>
            <a:off x="608330" y="1433830"/>
            <a:ext cx="10968355" cy="2168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fontAlgn="auto" hangingPunct="0">
              <a:lnSpc>
                <a:spcPct val="150000"/>
              </a:lnSpc>
            </a:pPr>
            <a:r>
              <a:rPr lang="en-US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5.下列关于力的说法，正确的是    (       )</a:t>
            </a:r>
          </a:p>
          <a:p>
            <a:pPr eaLnBrk="0" fontAlgn="auto" hangingPunct="0">
              <a:lnSpc>
                <a:spcPct val="150000"/>
              </a:lnSpc>
            </a:pPr>
            <a:r>
              <a:rPr lang="en-US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   A．马拉车时，车只受力而不施力</a:t>
            </a:r>
          </a:p>
          <a:p>
            <a:pPr eaLnBrk="0" fontAlgn="auto" hangingPunct="0">
              <a:lnSpc>
                <a:spcPct val="150000"/>
              </a:lnSpc>
            </a:pPr>
            <a:r>
              <a:rPr lang="en-US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   B．物体只有相互接触才能发生力的作用</a:t>
            </a:r>
          </a:p>
          <a:p>
            <a:pPr eaLnBrk="0" fontAlgn="auto" hangingPunct="0">
              <a:lnSpc>
                <a:spcPct val="150000"/>
              </a:lnSpc>
            </a:pPr>
            <a:r>
              <a:rPr lang="en-US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   C．不存在只给别的物体施力，而自己不受力的物体</a:t>
            </a:r>
          </a:p>
          <a:p>
            <a:pPr eaLnBrk="0" fontAlgn="auto" hangingPunct="0">
              <a:lnSpc>
                <a:spcPct val="150000"/>
              </a:lnSpc>
            </a:pPr>
            <a:r>
              <a:rPr lang="en-US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   D．较大的力对物体的作用效果一定较显著</a:t>
            </a:r>
          </a:p>
        </p:txBody>
      </p:sp>
      <p:sp>
        <p:nvSpPr>
          <p:cNvPr id="3" name="文本框 2"/>
          <p:cNvSpPr txBox="1"/>
          <p:nvPr>
            <p:custDataLst>
              <p:tags r:id="rId4"/>
            </p:custDataLst>
          </p:nvPr>
        </p:nvSpPr>
        <p:spPr>
          <a:xfrm>
            <a:off x="3703955" y="1578610"/>
            <a:ext cx="16567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altLang="zh-CN">
                <a:solidFill>
                  <a:srgbClr val="FF0000"/>
                </a:solidFill>
              </a:rPr>
              <a:t>C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练一练</a:t>
            </a:r>
          </a:p>
        </p:txBody>
      </p:sp>
      <p:sp>
        <p:nvSpPr>
          <p:cNvPr id="14" name="文本框 13"/>
          <p:cNvSpPr txBox="1"/>
          <p:nvPr>
            <p:custDataLst>
              <p:tags r:id="rId3"/>
            </p:custDataLst>
          </p:nvPr>
        </p:nvSpPr>
        <p:spPr>
          <a:xfrm>
            <a:off x="694690" y="1644015"/>
            <a:ext cx="10855960" cy="1337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>
                <a:latin typeface="+mn-ea"/>
                <a:cs typeface="+mn-ea"/>
              </a:rPr>
              <a:t>6.</a:t>
            </a:r>
            <a:r>
              <a:rPr>
                <a:latin typeface="+mn-ea"/>
                <a:cs typeface="+mn-ea"/>
              </a:rPr>
              <a:t>一天．发生了两车相撞的交通事故，一个交警前来处理，说：“我一定要找出是哪辆车先撞上另一辆车的．”请你从物理学的角度分析，这个交警能否找出那辆车?</a:t>
            </a:r>
          </a:p>
          <a:p>
            <a:pPr fontAlgn="auto">
              <a:lnSpc>
                <a:spcPct val="150000"/>
              </a:lnSpc>
            </a:pPr>
            <a:r>
              <a:rPr>
                <a:latin typeface="+mn-ea"/>
                <a:cs typeface="+mn-ea"/>
              </a:rPr>
              <a:t>答：_________，这是因为物体间的相互怍用总是</a:t>
            </a:r>
            <a:r>
              <a:rPr u="sng">
                <a:latin typeface="+mn-ea"/>
                <a:cs typeface="+mn-ea"/>
              </a:rPr>
              <a:t> </a:t>
            </a:r>
            <a:r>
              <a:rPr lang="en-US" u="sng">
                <a:latin typeface="+mn-ea"/>
                <a:cs typeface="+mn-ea"/>
              </a:rPr>
              <a:t>                 </a:t>
            </a:r>
            <a:r>
              <a:rPr>
                <a:latin typeface="+mn-ea"/>
                <a:cs typeface="+mn-ea"/>
              </a:rPr>
              <a:t>的．</a:t>
            </a:r>
          </a:p>
        </p:txBody>
      </p:sp>
      <p:sp>
        <p:nvSpPr>
          <p:cNvPr id="9" name="文本框 8"/>
          <p:cNvSpPr txBox="1"/>
          <p:nvPr>
            <p:custDataLst>
              <p:tags r:id="rId4"/>
            </p:custDataLst>
          </p:nvPr>
        </p:nvSpPr>
        <p:spPr>
          <a:xfrm>
            <a:off x="1286510" y="2613660"/>
            <a:ext cx="1006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不能</a:t>
            </a:r>
          </a:p>
        </p:txBody>
      </p:sp>
      <p:sp>
        <p:nvSpPr>
          <p:cNvPr id="10" name="文本框 9"/>
          <p:cNvSpPr txBox="1"/>
          <p:nvPr>
            <p:custDataLst>
              <p:tags r:id="rId5"/>
            </p:custDataLst>
          </p:nvPr>
        </p:nvSpPr>
        <p:spPr>
          <a:xfrm>
            <a:off x="5619750" y="2613660"/>
            <a:ext cx="12211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同时产生</a:t>
            </a:r>
            <a:endParaRPr lang="en-US" altLang="zh-CN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915920" y="2829560"/>
            <a:ext cx="5005070" cy="119888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7200" b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下     课</a:t>
            </a:r>
          </a:p>
        </p:txBody>
      </p:sp>
      <p:pic>
        <p:nvPicPr>
          <p:cNvPr id="5" name="New picture"/>
          <p:cNvPicPr/>
          <p:nvPr>
            <p:custDataLst>
              <p:tags r:id="rId4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2052300" y="10350500"/>
            <a:ext cx="355600" cy="266700"/>
          </a:xfrm>
          <a:prstGeom prst="cube">
            <a:avLst/>
          </a:prstGeom>
        </p:spPr>
      </p:pic>
    </p:spTree>
    <p:custDataLst>
      <p:tags r:id="rId1"/>
    </p:custData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新课导入</a:t>
            </a:r>
            <a:r>
              <a:rPr lang="en-US" altLang="zh-CN"/>
              <a:t>-----</a:t>
            </a:r>
            <a:r>
              <a:t>施力物体</a:t>
            </a: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608330" y="1736090"/>
            <a:ext cx="109689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讨论：施力物体对受力物体施加力的作用时，施力物体是否也同时受到力的作用呢？</a:t>
            </a:r>
          </a:p>
        </p:txBody>
      </p:sp>
      <p:sp>
        <p:nvSpPr>
          <p:cNvPr id="6" name="文本框 5"/>
          <p:cNvSpPr txBox="1"/>
          <p:nvPr>
            <p:custDataLst>
              <p:tags r:id="rId4"/>
            </p:custDataLst>
          </p:nvPr>
        </p:nvSpPr>
        <p:spPr>
          <a:xfrm>
            <a:off x="608330" y="5488940"/>
            <a:ext cx="87845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你赞成谁的观点？</a:t>
            </a:r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1613535" y="2399030"/>
            <a:ext cx="6374130" cy="269113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t>新课</a:t>
            </a:r>
            <a:r>
              <a:rPr lang="en-US" altLang="zh-CN"/>
              <a:t>-----</a:t>
            </a:r>
            <a:r>
              <a:t>力的作用是相互的</a:t>
            </a: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608330" y="1313815"/>
            <a:ext cx="73761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200000"/>
              </a:lnSpc>
            </a:pPr>
            <a:r>
              <a:rPr lang="zh-CN" altLang="en-US"/>
              <a:t>学生活动</a:t>
            </a: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612140" y="2783205"/>
            <a:ext cx="109683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1.</a:t>
            </a:r>
            <a:r>
              <a:rPr lang="zh-CN" altLang="en-US"/>
              <a:t>手指对铅笔尖有没有力的作用？</a:t>
            </a:r>
          </a:p>
          <a:p>
            <a:r>
              <a:rPr lang="en-US" altLang="zh-CN"/>
              <a:t>2.</a:t>
            </a:r>
            <a:r>
              <a:rPr lang="zh-CN" altLang="en-US"/>
              <a:t>手指有什么感觉？铅笔尖对手指有没有力的作用？</a:t>
            </a:r>
          </a:p>
        </p:txBody>
      </p:sp>
      <p:sp>
        <p:nvSpPr>
          <p:cNvPr id="14" name="文本框 13"/>
          <p:cNvSpPr txBox="1"/>
          <p:nvPr>
            <p:custDataLst>
              <p:tags r:id="rId5"/>
            </p:custDataLst>
          </p:nvPr>
        </p:nvSpPr>
        <p:spPr>
          <a:xfrm>
            <a:off x="608330" y="2099310"/>
            <a:ext cx="107334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学生实验</a:t>
            </a:r>
            <a:r>
              <a:rPr lang="en-US" altLang="zh-CN"/>
              <a:t>1 </a:t>
            </a:r>
            <a:r>
              <a:rPr lang="zh-CN" altLang="en-US"/>
              <a:t>用手指压铅笔尖</a:t>
            </a:r>
          </a:p>
        </p:txBody>
      </p:sp>
      <p:pic>
        <p:nvPicPr>
          <p:cNvPr id="5" name="图片 4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608330" y="3732530"/>
            <a:ext cx="1892300" cy="222186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t>新课</a:t>
            </a:r>
            <a:r>
              <a:rPr lang="en-US" altLang="zh-CN"/>
              <a:t>-----</a:t>
            </a:r>
            <a:r>
              <a:rPr>
                <a:sym typeface="+mn-ea"/>
              </a:rPr>
              <a:t>力的作用是相互的</a:t>
            </a:r>
          </a:p>
        </p:txBody>
      </p:sp>
      <p:sp>
        <p:nvSpPr>
          <p:cNvPr id="15" name="文本框 14"/>
          <p:cNvSpPr txBox="1"/>
          <p:nvPr>
            <p:custDataLst>
              <p:tags r:id="rId3"/>
            </p:custDataLst>
          </p:nvPr>
        </p:nvSpPr>
        <p:spPr>
          <a:xfrm>
            <a:off x="608330" y="1633855"/>
            <a:ext cx="93935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演示实验</a:t>
            </a:r>
            <a:r>
              <a:rPr lang="en-US" altLang="zh-CN"/>
              <a:t>2  </a:t>
            </a:r>
            <a:r>
              <a:rPr lang="zh-CN" altLang="en-US"/>
              <a:t>穿着旱冰鞋的两名同学，同学</a:t>
            </a:r>
            <a:r>
              <a:rPr lang="en-US" altLang="zh-CN"/>
              <a:t>A</a:t>
            </a:r>
            <a:r>
              <a:rPr lang="zh-CN" altLang="en-US"/>
              <a:t>推同学</a:t>
            </a:r>
            <a:r>
              <a:rPr lang="en-US" altLang="zh-CN"/>
              <a:t>B</a:t>
            </a:r>
            <a:r>
              <a:rPr lang="zh-CN" altLang="en-US"/>
              <a:t>，会发生什么现象？</a:t>
            </a: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608330" y="2187575"/>
            <a:ext cx="2581910" cy="26606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>
                <a:sym typeface="+mn-ea"/>
              </a:rPr>
              <a:t>新课</a:t>
            </a:r>
            <a:r>
              <a:rPr lang="en-US" altLang="zh-CN">
                <a:sym typeface="+mn-ea"/>
              </a:rPr>
              <a:t>-----</a:t>
            </a:r>
            <a:r>
              <a:rPr>
                <a:sym typeface="+mn-ea"/>
              </a:rPr>
              <a:t>力的作用是相互的</a:t>
            </a:r>
          </a:p>
        </p:txBody>
      </p:sp>
      <p:sp>
        <p:nvSpPr>
          <p:cNvPr id="971781" name="Text Box 5"/>
          <p:cNvSpPr txBox="1"/>
          <p:nvPr>
            <p:custDataLst>
              <p:tags r:id="rId3"/>
            </p:custDataLst>
          </p:nvPr>
        </p:nvSpPr>
        <p:spPr>
          <a:xfrm>
            <a:off x="611505" y="1959610"/>
            <a:ext cx="10969625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>
                <a:latin typeface="Times New Roman" panose="02020603050405020304" pitchFamily="18" charset="0"/>
              </a:rPr>
              <a:t>演示实验</a:t>
            </a:r>
            <a:r>
              <a:rPr lang="en-US" altLang="zh-CN">
                <a:latin typeface="Times New Roman" panose="02020603050405020304" pitchFamily="18" charset="0"/>
              </a:rPr>
              <a:t>3  </a:t>
            </a:r>
            <a:r>
              <a:rPr lang="zh-CN" altLang="en-US">
                <a:latin typeface="Times New Roman" panose="02020603050405020304" pitchFamily="18" charset="0"/>
              </a:rPr>
              <a:t>将固定磁体的小车向固定铁块的小车靠近，至一定距离后释放，固定磁铁的小车会运动吗？</a:t>
            </a:r>
          </a:p>
        </p:txBody>
      </p:sp>
      <p:pic>
        <p:nvPicPr>
          <p:cNvPr id="5" name="图片 4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611505" y="2529840"/>
            <a:ext cx="3314700" cy="1434465"/>
          </a:xfrm>
          <a:prstGeom prst="rect">
            <a:avLst/>
          </a:prstGeom>
        </p:spPr>
      </p:pic>
      <p:sp>
        <p:nvSpPr>
          <p:cNvPr id="6" name="Text Box 5"/>
          <p:cNvSpPr txBox="1"/>
          <p:nvPr>
            <p:custDataLst>
              <p:tags r:id="rId5"/>
            </p:custDataLst>
          </p:nvPr>
        </p:nvSpPr>
        <p:spPr>
          <a:xfrm>
            <a:off x="607695" y="4214495"/>
            <a:ext cx="10969625" cy="11988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>
                <a:latin typeface="Times New Roman" panose="02020603050405020304" pitchFamily="18" charset="0"/>
              </a:rPr>
              <a:t>大量事实说明，</a:t>
            </a:r>
          </a:p>
          <a:p>
            <a:pPr algn="l">
              <a:spcBef>
                <a:spcPct val="50000"/>
              </a:spcBef>
            </a:pPr>
            <a:r>
              <a:rPr lang="zh-CN" altLang="en-US">
                <a:latin typeface="Times New Roman" panose="02020603050405020304" pitchFamily="18" charset="0"/>
              </a:rPr>
              <a:t>一个物体对另一个物体有力的作用是，另一个物体也同时对这个物体有力的作用。即</a:t>
            </a:r>
            <a:r>
              <a:rPr lang="en-US" altLang="zh-CN">
                <a:latin typeface="Times New Roman" panose="02020603050405020304" pitchFamily="18" charset="0"/>
              </a:rPr>
              <a:t> </a:t>
            </a:r>
            <a:r>
              <a:rPr lang="zh-CN" altLang="en-US" b="1">
                <a:latin typeface="Times New Roman" panose="02020603050405020304" pitchFamily="18" charset="0"/>
              </a:rPr>
              <a:t>力的作用是相互的</a:t>
            </a:r>
          </a:p>
          <a:p>
            <a:pPr algn="l">
              <a:spcBef>
                <a:spcPct val="50000"/>
              </a:spcBef>
            </a:pPr>
            <a:r>
              <a:rPr lang="en-US" altLang="zh-CN">
                <a:latin typeface="Times New Roman" panose="02020603050405020304" pitchFamily="18" charset="0"/>
              </a:rPr>
              <a:t>     </a:t>
            </a:r>
            <a:r>
              <a:rPr lang="zh-CN" altLang="en-US">
                <a:latin typeface="Times New Roman" panose="02020603050405020304" pitchFamily="18" charset="0"/>
              </a:rPr>
              <a:t>施力物体同时也是受力物体</a:t>
            </a:r>
          </a:p>
        </p:txBody>
      </p:sp>
      <p:sp>
        <p:nvSpPr>
          <p:cNvPr id="7" name="内容占位符 2"/>
          <p:cNvSpPr>
            <a:spLocks noGrp="1"/>
          </p:cNvSpPr>
          <p:nvPr>
            <p:ph idx="4294967295"/>
            <p:custDataLst>
              <p:tags r:id="rId6"/>
            </p:custDataLst>
          </p:nvPr>
        </p:nvSpPr>
        <p:spPr>
          <a:xfrm>
            <a:off x="607695" y="5480685"/>
            <a:ext cx="10416540" cy="939165"/>
          </a:xfrm>
        </p:spPr>
        <p:txBody>
          <a:bodyPr>
            <a:normAutofit/>
          </a:bodyPr>
          <a:lstStyle/>
          <a:p>
            <a:pPr marL="0" indent="0">
              <a:buFont typeface="Wingdings 2" panose="05020102010507070707" pitchFamily="18" charset="2"/>
              <a:buNone/>
            </a:pPr>
            <a:r>
              <a:rPr kumimoji="0" lang="zh-CN" altLang="en-US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物理学的研究还表明：</a:t>
            </a:r>
            <a:r>
              <a:rPr kumimoji="0" lang="en-US" altLang="zh-CN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kumimoji="0" lang="zh-CN" altLang="en-US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大到天体之间的引力作用、地球与地球上物体之间的引力作用，小到物质微观世界粒子间的</a:t>
            </a:r>
            <a:r>
              <a:rPr kumimoji="0" lang="zh-CN" altLang="en-US">
                <a:solidFill>
                  <a:srgbClr val="FF0000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力的作用都是相互的</a:t>
            </a:r>
            <a:r>
              <a:rPr kumimoji="0" lang="zh-CN" altLang="en-US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！</a:t>
            </a:r>
            <a:r>
              <a:rPr kumimoji="0" lang="zh-CN" altLang="zh-CN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 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1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1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1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1781" grpId="0"/>
      <p:bldP spid="6" grpId="0"/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>
                <a:sym typeface="+mn-ea"/>
              </a:rPr>
              <a:t>新课</a:t>
            </a:r>
            <a:r>
              <a:rPr lang="en-US" altLang="zh-CN">
                <a:sym typeface="+mn-ea"/>
              </a:rPr>
              <a:t>-----</a:t>
            </a:r>
            <a:r>
              <a:rPr>
                <a:sym typeface="+mn-ea"/>
              </a:rPr>
              <a:t>读一读</a:t>
            </a:r>
          </a:p>
        </p:txBody>
      </p:sp>
      <p:sp>
        <p:nvSpPr>
          <p:cNvPr id="8" name="文本框 7"/>
          <p:cNvSpPr txBox="1"/>
          <p:nvPr>
            <p:custDataLst>
              <p:tags r:id="rId3"/>
            </p:custDataLst>
          </p:nvPr>
        </p:nvSpPr>
        <p:spPr>
          <a:xfrm>
            <a:off x="665480" y="1448435"/>
            <a:ext cx="10912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讨论：小明向后扔行李，为什么自己会向前运动</a:t>
            </a:r>
          </a:p>
        </p:txBody>
      </p:sp>
      <p:sp>
        <p:nvSpPr>
          <p:cNvPr id="3" name="文本框 2"/>
          <p:cNvSpPr txBox="1"/>
          <p:nvPr>
            <p:custDataLst>
              <p:tags r:id="rId4"/>
            </p:custDataLst>
          </p:nvPr>
        </p:nvSpPr>
        <p:spPr>
          <a:xfrm>
            <a:off x="674370" y="2112010"/>
            <a:ext cx="108432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小明对行李有向后的推力，行李对小明有向前的推力。</a:t>
            </a:r>
          </a:p>
        </p:txBody>
      </p:sp>
      <p:sp>
        <p:nvSpPr>
          <p:cNvPr id="9" name="文本框 8"/>
          <p:cNvSpPr txBox="1"/>
          <p:nvPr>
            <p:custDataLst>
              <p:tags r:id="rId5"/>
            </p:custDataLst>
          </p:nvPr>
        </p:nvSpPr>
        <p:spPr>
          <a:xfrm>
            <a:off x="665480" y="3765550"/>
            <a:ext cx="36633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用两个弹簧测力计对拉</a:t>
            </a:r>
          </a:p>
        </p:txBody>
      </p:sp>
      <p:pic>
        <p:nvPicPr>
          <p:cNvPr id="6" name="图片 5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6"/>
          <a:stretch>
            <a:fillRect/>
          </a:stretch>
        </p:blipFill>
        <p:spPr>
          <a:xfrm>
            <a:off x="674370" y="4474210"/>
            <a:ext cx="4055745" cy="745490"/>
          </a:xfrm>
          <a:prstGeom prst="rect">
            <a:avLst/>
          </a:prstGeom>
        </p:spPr>
      </p:pic>
      <p:sp>
        <p:nvSpPr>
          <p:cNvPr id="10" name="文本框 9"/>
          <p:cNvSpPr txBox="1"/>
          <p:nvPr>
            <p:custDataLst>
              <p:tags r:id="rId7"/>
            </p:custDataLst>
          </p:nvPr>
        </p:nvSpPr>
        <p:spPr>
          <a:xfrm>
            <a:off x="6511290" y="3698875"/>
            <a:ext cx="36633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相互作用力的特点</a:t>
            </a:r>
          </a:p>
        </p:txBody>
      </p:sp>
      <p:sp>
        <p:nvSpPr>
          <p:cNvPr id="11" name="文本框 10"/>
          <p:cNvSpPr txBox="1"/>
          <p:nvPr>
            <p:custDataLst>
              <p:tags r:id="rId8"/>
            </p:custDataLst>
          </p:nvPr>
        </p:nvSpPr>
        <p:spPr>
          <a:xfrm>
            <a:off x="6511290" y="4236085"/>
            <a:ext cx="36633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rgbClr val="FF0000"/>
                </a:solidFill>
              </a:rPr>
              <a:t>1.</a:t>
            </a:r>
            <a:r>
              <a:rPr lang="zh-CN" altLang="en-US">
                <a:solidFill>
                  <a:srgbClr val="FF0000"/>
                </a:solidFill>
              </a:rPr>
              <a:t>大小相等</a:t>
            </a:r>
          </a:p>
        </p:txBody>
      </p:sp>
      <p:sp>
        <p:nvSpPr>
          <p:cNvPr id="12" name="文本框 11"/>
          <p:cNvSpPr txBox="1"/>
          <p:nvPr>
            <p:custDataLst>
              <p:tags r:id="rId9"/>
            </p:custDataLst>
          </p:nvPr>
        </p:nvSpPr>
        <p:spPr>
          <a:xfrm>
            <a:off x="6511290" y="4604385"/>
            <a:ext cx="36633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2.</a:t>
            </a:r>
            <a:r>
              <a:rPr lang="zh-CN" altLang="en-US">
                <a:solidFill>
                  <a:srgbClr val="FF0000"/>
                </a:solidFill>
              </a:rPr>
              <a:t>方向相反</a:t>
            </a:r>
          </a:p>
        </p:txBody>
      </p:sp>
      <p:sp>
        <p:nvSpPr>
          <p:cNvPr id="13" name="文本框 12"/>
          <p:cNvSpPr txBox="1"/>
          <p:nvPr>
            <p:custDataLst>
              <p:tags r:id="rId10"/>
            </p:custDataLst>
          </p:nvPr>
        </p:nvSpPr>
        <p:spPr>
          <a:xfrm>
            <a:off x="6511290" y="4986655"/>
            <a:ext cx="36633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rgbClr val="FF0000"/>
                </a:solidFill>
              </a:rPr>
              <a:t>3.</a:t>
            </a:r>
            <a:r>
              <a:rPr lang="zh-CN" altLang="en-US">
                <a:solidFill>
                  <a:srgbClr val="FF0000"/>
                </a:solidFill>
              </a:rPr>
              <a:t>作用在同一直线上</a:t>
            </a:r>
          </a:p>
        </p:txBody>
      </p:sp>
      <p:sp>
        <p:nvSpPr>
          <p:cNvPr id="15" name="文本框 14"/>
          <p:cNvSpPr txBox="1"/>
          <p:nvPr>
            <p:custDataLst>
              <p:tags r:id="rId11"/>
            </p:custDataLst>
          </p:nvPr>
        </p:nvSpPr>
        <p:spPr>
          <a:xfrm>
            <a:off x="6511290" y="5364480"/>
            <a:ext cx="36633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rgbClr val="FF0000"/>
                </a:solidFill>
              </a:rPr>
              <a:t>4.</a:t>
            </a:r>
            <a:r>
              <a:rPr lang="zh-CN" altLang="en-US">
                <a:solidFill>
                  <a:srgbClr val="FF0000"/>
                </a:solidFill>
              </a:rPr>
              <a:t>作用在不同物体上</a:t>
            </a:r>
          </a:p>
        </p:txBody>
      </p:sp>
      <p:sp>
        <p:nvSpPr>
          <p:cNvPr id="16" name="文本框 15"/>
          <p:cNvSpPr txBox="1"/>
          <p:nvPr>
            <p:custDataLst>
              <p:tags r:id="rId12"/>
            </p:custDataLst>
          </p:nvPr>
        </p:nvSpPr>
        <p:spPr>
          <a:xfrm>
            <a:off x="664845" y="2771775"/>
            <a:ext cx="10912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讨论：火箭升空时，为什么向后喷气？</a:t>
            </a:r>
          </a:p>
        </p:txBody>
      </p:sp>
      <p:sp>
        <p:nvSpPr>
          <p:cNvPr id="17" name="文本框 16"/>
          <p:cNvSpPr txBox="1"/>
          <p:nvPr>
            <p:custDataLst>
              <p:tags r:id="rId13"/>
            </p:custDataLst>
          </p:nvPr>
        </p:nvSpPr>
        <p:spPr>
          <a:xfrm>
            <a:off x="6511290" y="5732780"/>
            <a:ext cx="48990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5.</a:t>
            </a:r>
            <a:r>
              <a:rPr lang="zh-CN" altLang="en-US">
                <a:solidFill>
                  <a:srgbClr val="FF0000"/>
                </a:solidFill>
              </a:rPr>
              <a:t>相互作用力同时产生、同时消失，性质相同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t>课堂总结</a:t>
            </a:r>
          </a:p>
        </p:txBody>
      </p:sp>
      <p:sp>
        <p:nvSpPr>
          <p:cNvPr id="1000451" name="Text Box 3"/>
          <p:cNvSpPr txBox="1"/>
          <p:nvPr>
            <p:custDataLst>
              <p:tags r:id="rId3"/>
            </p:custDataLst>
          </p:nvPr>
        </p:nvSpPr>
        <p:spPr>
          <a:xfrm>
            <a:off x="608330" y="1409700"/>
            <a:ext cx="11069320" cy="24453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>
                <a:solidFill>
                  <a:schemeClr val="tx1"/>
                </a:solidFill>
                <a:latin typeface="Arial" panose="020B0604020202020204" pitchFamily="34" charset="0"/>
              </a:rPr>
              <a:t>力的作用是相互的：</a:t>
            </a:r>
            <a:endParaRPr lang="en-US" altLang="zh-CN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>
                <a:solidFill>
                  <a:schemeClr val="tx1"/>
                </a:solidFill>
                <a:latin typeface="Arial" panose="020B0604020202020204" pitchFamily="34" charset="0"/>
              </a:rPr>
              <a:t>施力物体同时也是</a:t>
            </a:r>
            <a:r>
              <a:rPr lang="en-US" altLang="zh-CN" u="sng">
                <a:solidFill>
                  <a:schemeClr val="tx1"/>
                </a:solidFill>
                <a:latin typeface="Arial" panose="020B0604020202020204" pitchFamily="34" charset="0"/>
              </a:rPr>
              <a:t>                        </a:t>
            </a:r>
            <a:r>
              <a:rPr lang="en-US" altLang="zh-CN">
                <a:solidFill>
                  <a:schemeClr val="tx1"/>
                </a:solidFill>
                <a:latin typeface="Arial" panose="020B0604020202020204" pitchFamily="34" charset="0"/>
              </a:rPr>
              <a:t>。</a:t>
            </a:r>
          </a:p>
          <a:p>
            <a:pPr>
              <a:spcBef>
                <a:spcPct val="50000"/>
              </a:spcBef>
            </a:pPr>
            <a:r>
              <a:rPr lang="en-US" altLang="zh-CN">
                <a:solidFill>
                  <a:schemeClr val="tx1"/>
                </a:solidFill>
                <a:latin typeface="Arial" panose="020B0604020202020204" pitchFamily="34" charset="0"/>
              </a:rPr>
              <a:t>物体间的相互作用力分别作用在</a:t>
            </a:r>
            <a:r>
              <a:rPr lang="en-US" altLang="zh-CN" u="sng">
                <a:solidFill>
                  <a:schemeClr val="tx1"/>
                </a:solidFill>
                <a:latin typeface="Arial" panose="020B0604020202020204" pitchFamily="34" charset="0"/>
              </a:rPr>
              <a:t>                       </a:t>
            </a:r>
            <a:r>
              <a:rPr lang="en-US" altLang="zh-CN">
                <a:solidFill>
                  <a:schemeClr val="tx1"/>
                </a:solidFill>
                <a:latin typeface="Arial" panose="020B0604020202020204" pitchFamily="34" charset="0"/>
              </a:rPr>
              <a:t>。</a:t>
            </a:r>
          </a:p>
          <a:p>
            <a:pPr>
              <a:spcBef>
                <a:spcPct val="50000"/>
              </a:spcBef>
            </a:pPr>
            <a:r>
              <a:rPr lang="en-US" altLang="zh-CN">
                <a:solidFill>
                  <a:schemeClr val="tx1"/>
                </a:solidFill>
                <a:latin typeface="Arial" panose="020B0604020202020204" pitchFamily="34" charset="0"/>
              </a:rPr>
              <a:t>它们的大小</a:t>
            </a:r>
            <a:r>
              <a:rPr lang="en-US" altLang="zh-CN" u="sng">
                <a:solidFill>
                  <a:schemeClr val="tx1"/>
                </a:solidFill>
                <a:latin typeface="Arial" panose="020B0604020202020204" pitchFamily="34" charset="0"/>
              </a:rPr>
              <a:t>                 </a:t>
            </a:r>
            <a:r>
              <a:rPr lang="en-US" altLang="zh-CN">
                <a:solidFill>
                  <a:schemeClr val="tx1"/>
                </a:solidFill>
                <a:latin typeface="Arial" panose="020B0604020202020204" pitchFamily="34" charset="0"/>
              </a:rPr>
              <a:t> 。</a:t>
            </a:r>
          </a:p>
          <a:p>
            <a:pPr>
              <a:spcBef>
                <a:spcPct val="50000"/>
              </a:spcBef>
            </a:pPr>
            <a:r>
              <a:rPr lang="en-US" altLang="zh-CN">
                <a:solidFill>
                  <a:schemeClr val="tx1"/>
                </a:solidFill>
                <a:latin typeface="Arial" panose="020B0604020202020204" pitchFamily="34" charset="0"/>
              </a:rPr>
              <a:t>          方向</a:t>
            </a:r>
            <a:r>
              <a:rPr lang="en-US" altLang="zh-CN" u="sng">
                <a:solidFill>
                  <a:schemeClr val="tx1"/>
                </a:solidFill>
                <a:latin typeface="Arial" panose="020B0604020202020204" pitchFamily="34" charset="0"/>
              </a:rPr>
              <a:t>                   </a:t>
            </a:r>
            <a:r>
              <a:rPr lang="en-US" altLang="zh-CN">
                <a:solidFill>
                  <a:schemeClr val="tx1"/>
                </a:solidFill>
                <a:latin typeface="Arial" panose="020B0604020202020204" pitchFamily="34" charset="0"/>
              </a:rPr>
              <a:t>。</a:t>
            </a:r>
          </a:p>
          <a:p>
            <a:pPr>
              <a:spcBef>
                <a:spcPct val="50000"/>
              </a:spcBef>
            </a:pPr>
            <a:r>
              <a:rPr lang="en-US" altLang="zh-CN">
                <a:solidFill>
                  <a:schemeClr val="tx1"/>
                </a:solidFill>
                <a:latin typeface="Arial" panose="020B0604020202020204" pitchFamily="34" charset="0"/>
              </a:rPr>
              <a:t>      </a:t>
            </a:r>
            <a:r>
              <a:rPr lang="zh-CN" altLang="en-US">
                <a:solidFill>
                  <a:schemeClr val="tx1"/>
                </a:solidFill>
                <a:latin typeface="Arial" panose="020B0604020202020204" pitchFamily="34" charset="0"/>
              </a:rPr>
              <a:t>作用在</a:t>
            </a:r>
            <a:r>
              <a:rPr lang="zh-CN" altLang="en-US" u="sng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altLang="zh-CN" u="sng">
                <a:solidFill>
                  <a:schemeClr val="tx1"/>
                </a:solidFill>
                <a:latin typeface="Arial" panose="020B0604020202020204" pitchFamily="34" charset="0"/>
              </a:rPr>
              <a:t>                   </a:t>
            </a:r>
            <a:r>
              <a:rPr lang="zh-CN" altLang="en-US">
                <a:solidFill>
                  <a:schemeClr val="tx1"/>
                </a:solidFill>
                <a:latin typeface="Arial" panose="020B0604020202020204" pitchFamily="34" charset="0"/>
              </a:rPr>
              <a:t>。</a:t>
            </a:r>
          </a:p>
        </p:txBody>
      </p:sp>
      <p:sp>
        <p:nvSpPr>
          <p:cNvPr id="20" name="文本框 19"/>
          <p:cNvSpPr txBox="1"/>
          <p:nvPr>
            <p:custDataLst>
              <p:tags r:id="rId4"/>
            </p:custDataLst>
          </p:nvPr>
        </p:nvSpPr>
        <p:spPr>
          <a:xfrm>
            <a:off x="2590165" y="1753235"/>
            <a:ext cx="11550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受力物体</a:t>
            </a:r>
          </a:p>
        </p:txBody>
      </p:sp>
      <p:sp>
        <p:nvSpPr>
          <p:cNvPr id="3" name="文本框 2"/>
          <p:cNvSpPr txBox="1"/>
          <p:nvPr>
            <p:custDataLst>
              <p:tags r:id="rId5"/>
            </p:custDataLst>
          </p:nvPr>
        </p:nvSpPr>
        <p:spPr>
          <a:xfrm>
            <a:off x="3923665" y="2214245"/>
            <a:ext cx="15367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不同物体</a:t>
            </a:r>
          </a:p>
        </p:txBody>
      </p:sp>
      <p:sp>
        <p:nvSpPr>
          <p:cNvPr id="4" name="文本框 3"/>
          <p:cNvSpPr txBox="1"/>
          <p:nvPr>
            <p:custDataLst>
              <p:tags r:id="rId6"/>
            </p:custDataLst>
          </p:nvPr>
        </p:nvSpPr>
        <p:spPr>
          <a:xfrm>
            <a:off x="1863725" y="2582545"/>
            <a:ext cx="11550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相等</a:t>
            </a:r>
          </a:p>
        </p:txBody>
      </p:sp>
      <p:sp>
        <p:nvSpPr>
          <p:cNvPr id="5" name="文本框 4"/>
          <p:cNvSpPr txBox="1"/>
          <p:nvPr>
            <p:custDataLst>
              <p:tags r:id="rId7"/>
            </p:custDataLst>
          </p:nvPr>
        </p:nvSpPr>
        <p:spPr>
          <a:xfrm>
            <a:off x="1863725" y="3057525"/>
            <a:ext cx="11550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相反</a:t>
            </a:r>
          </a:p>
        </p:txBody>
      </p:sp>
      <p:sp>
        <p:nvSpPr>
          <p:cNvPr id="6" name="文本框 5"/>
          <p:cNvSpPr txBox="1"/>
          <p:nvPr>
            <p:custDataLst>
              <p:tags r:id="rId8"/>
            </p:custDataLst>
          </p:nvPr>
        </p:nvSpPr>
        <p:spPr>
          <a:xfrm>
            <a:off x="1769110" y="3444875"/>
            <a:ext cx="13792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同一直线上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3" grpId="0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5" name="文本占位符 37890"/>
          <p:cNvSpPr>
            <a:spLocks noGrp="1"/>
          </p:cNvSpPr>
          <p:nvPr>
            <p:ph type="body" idx="4294967295"/>
            <p:custDataLst>
              <p:tags r:id="rId2"/>
            </p:custDataLst>
          </p:nvPr>
        </p:nvSpPr>
        <p:spPr>
          <a:xfrm>
            <a:off x="608330" y="1468120"/>
            <a:ext cx="10968990" cy="4881245"/>
          </a:xfrm>
        </p:spPr>
        <p:txBody>
          <a:bodyPr lIns="91440" tIns="45720" rIns="91440" bIns="45720" anchor="t">
            <a:noAutofit/>
          </a:bodyPr>
          <a:lstStyle/>
          <a:p>
            <a:pPr indent="-342900">
              <a:lnSpc>
                <a:spcPct val="200000"/>
              </a:lnSpc>
              <a:buNone/>
            </a:pPr>
            <a:r>
              <a:rPr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1.人用手抓住绳子将水桶提起，手受到向下的拉力，这个力的施力物体是（    ） </a:t>
            </a:r>
          </a:p>
          <a:p>
            <a:pPr indent="-342900">
              <a:lnSpc>
                <a:spcPct val="200000"/>
              </a:lnSpc>
              <a:buNone/>
            </a:pPr>
            <a:r>
              <a:rPr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A．水桶       B．地球      C．绳索       D．手</a:t>
            </a:r>
          </a:p>
          <a:p>
            <a:pPr indent="-342900">
              <a:lnSpc>
                <a:spcPct val="200000"/>
              </a:lnSpc>
              <a:buNone/>
            </a:pPr>
            <a:r>
              <a:rPr lang="en-US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2.坐在甲船上的人用力把乙船从自己的船旁边推开，下列结论正确的是  （    ）</a:t>
            </a:r>
          </a:p>
          <a:p>
            <a:pPr indent="-342900">
              <a:lnSpc>
                <a:spcPct val="200000"/>
              </a:lnSpc>
              <a:buNone/>
            </a:pPr>
            <a:r>
              <a:rPr lang="en-US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A．甲船不动，乙船动      B．由于力的相互作用，两力抵消，两船都不动</a:t>
            </a:r>
          </a:p>
          <a:p>
            <a:pPr indent="-342900">
              <a:lnSpc>
                <a:spcPct val="200000"/>
              </a:lnSpc>
              <a:buNone/>
            </a:pPr>
            <a:r>
              <a:rPr lang="en-US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C．两船远离而去          D．以上都可能</a:t>
            </a:r>
          </a:p>
        </p:txBody>
      </p:sp>
      <p:sp>
        <p:nvSpPr>
          <p:cNvPr id="9" name="文本框 8"/>
          <p:cNvSpPr txBox="1"/>
          <p:nvPr>
            <p:custDataLst>
              <p:tags r:id="rId3"/>
            </p:custDataLst>
          </p:nvPr>
        </p:nvSpPr>
        <p:spPr>
          <a:xfrm>
            <a:off x="8790305" y="1729105"/>
            <a:ext cx="7569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11" name="标题 10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练一练</a:t>
            </a: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8790305" y="3094990"/>
            <a:ext cx="12865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rgbClr val="FF0000"/>
                </a:solidFill>
              </a:rPr>
              <a:t>C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练一练</a:t>
            </a:r>
          </a:p>
        </p:txBody>
      </p:sp>
      <p:sp>
        <p:nvSpPr>
          <p:cNvPr id="137218" name="文本框 45057"/>
          <p:cNvSpPr/>
          <p:nvPr>
            <p:custDataLst>
              <p:tags r:id="rId3"/>
            </p:custDataLst>
          </p:nvPr>
        </p:nvSpPr>
        <p:spPr>
          <a:xfrm>
            <a:off x="608330" y="1490345"/>
            <a:ext cx="11400155" cy="119888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fontAlgn="auto">
              <a:lnSpc>
                <a:spcPct val="200000"/>
              </a:lnSpc>
            </a:pPr>
            <a:r>
              <a:rPr lang="en-US">
                <a:solidFill>
                  <a:schemeClr val="tx1"/>
                </a:solidFill>
                <a:latin typeface="+mn-ea"/>
                <a:cs typeface="+mn-ea"/>
              </a:rPr>
              <a:t>3.用脚踢足球，球飞走了是由于________对_________施力的结果；脚感到疼是_________对__________施力的结果．这一现象说明_______________________．</a:t>
            </a:r>
          </a:p>
        </p:txBody>
      </p:sp>
      <p:sp>
        <p:nvSpPr>
          <p:cNvPr id="137219" name="文本框 45058"/>
          <p:cNvSpPr/>
          <p:nvPr>
            <p:custDataLst>
              <p:tags r:id="rId4"/>
            </p:custDataLst>
          </p:nvPr>
        </p:nvSpPr>
        <p:spPr>
          <a:xfrm>
            <a:off x="3887470" y="1696085"/>
            <a:ext cx="694690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>
                <a:solidFill>
                  <a:srgbClr val="FB0F25"/>
                </a:solidFill>
                <a:latin typeface="Times New Roman" panose="02020603050405020304" pitchFamily="18" charset="0"/>
              </a:rPr>
              <a:t>脚</a:t>
            </a:r>
            <a:endParaRPr lang="en-US" altLang="zh-CN">
              <a:solidFill>
                <a:srgbClr val="FB0F25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文本框 45058"/>
          <p:cNvSpPr/>
          <p:nvPr>
            <p:custDataLst>
              <p:tags r:id="rId5"/>
            </p:custDataLst>
          </p:nvPr>
        </p:nvSpPr>
        <p:spPr>
          <a:xfrm>
            <a:off x="4975860" y="1696085"/>
            <a:ext cx="694690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>
                <a:solidFill>
                  <a:srgbClr val="FB0F25"/>
                </a:solidFill>
                <a:latin typeface="Times New Roman" panose="02020603050405020304" pitchFamily="18" charset="0"/>
              </a:rPr>
              <a:t>足球</a:t>
            </a:r>
            <a:endParaRPr lang="en-US" altLang="zh-CN">
              <a:solidFill>
                <a:srgbClr val="FB0F25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文本框 45058"/>
          <p:cNvSpPr/>
          <p:nvPr>
            <p:custDataLst>
              <p:tags r:id="rId6"/>
            </p:custDataLst>
          </p:nvPr>
        </p:nvSpPr>
        <p:spPr>
          <a:xfrm>
            <a:off x="8438515" y="1696085"/>
            <a:ext cx="694690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>
                <a:solidFill>
                  <a:srgbClr val="FB0F25"/>
                </a:solidFill>
                <a:latin typeface="Times New Roman" panose="02020603050405020304" pitchFamily="18" charset="0"/>
              </a:rPr>
              <a:t>足球</a:t>
            </a:r>
            <a:endParaRPr lang="en-US" altLang="zh-CN">
              <a:solidFill>
                <a:srgbClr val="FB0F25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文本框 45058"/>
          <p:cNvSpPr/>
          <p:nvPr>
            <p:custDataLst>
              <p:tags r:id="rId7"/>
            </p:custDataLst>
          </p:nvPr>
        </p:nvSpPr>
        <p:spPr>
          <a:xfrm>
            <a:off x="9732645" y="1696085"/>
            <a:ext cx="694690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>
                <a:solidFill>
                  <a:srgbClr val="FB0F25"/>
                </a:solidFill>
                <a:latin typeface="Times New Roman" panose="02020603050405020304" pitchFamily="18" charset="0"/>
              </a:rPr>
              <a:t>脚</a:t>
            </a:r>
            <a:endParaRPr lang="en-US" altLang="zh-CN">
              <a:solidFill>
                <a:srgbClr val="FB0F25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文本框 45058"/>
          <p:cNvSpPr/>
          <p:nvPr>
            <p:custDataLst>
              <p:tags r:id="rId8"/>
            </p:custDataLst>
          </p:nvPr>
        </p:nvSpPr>
        <p:spPr>
          <a:xfrm>
            <a:off x="2660650" y="2195830"/>
            <a:ext cx="2117090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>
                <a:solidFill>
                  <a:srgbClr val="FB0F25"/>
                </a:solidFill>
                <a:latin typeface="Times New Roman" panose="02020603050405020304" pitchFamily="18" charset="0"/>
              </a:rPr>
              <a:t>力的作用是相互的</a:t>
            </a:r>
            <a:endParaRPr lang="en-US" altLang="zh-CN">
              <a:solidFill>
                <a:srgbClr val="FB0F25"/>
              </a:solidFill>
              <a:latin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 fill="hold"/>
                                        <p:tgtEl>
                                          <p:spTgt spid="137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9" grpId="0"/>
      <p:bldP spid="3" grpId="0"/>
      <p:bldP spid="4" grpId="0"/>
      <p:bldP spid="5" grpId="0"/>
      <p:bldP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8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92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93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94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95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88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89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00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01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0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9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03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04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05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06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07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08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09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10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11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97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81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98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13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14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15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16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17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18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19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82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67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21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22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23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25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69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0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0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83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0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0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27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1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2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2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2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2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84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2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29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3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30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32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33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34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3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85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37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38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39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87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88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89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42"/>
  <p:tag name="KSO_WM_BEAUTIFY_FLAG" val="#wm#"/>
  <p:tag name="KSO_WM_TAG_VERSION" val="1.0"/>
  <p:tag name="KSO_WM_TEMPLATE_CATEGORY" val="custom"/>
  <p:tag name="KSO_WM_TEMPLATE_INDEX" val="20205176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90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91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93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94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95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96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97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98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00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01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43"/>
  <p:tag name="KSO_WM_BEAUTIFY_FLAG" val="#wm#"/>
  <p:tag name="KSO_WM_TAG_VERSION" val="1.0"/>
  <p:tag name="KSO_WM_TEMPLATE_CATEGORY" val="custom"/>
  <p:tag name="KSO_WM_TEMPLATE_INDEX" val="20205176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02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03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04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05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06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07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09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10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11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12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44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14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15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16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18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19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20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21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22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23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25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45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26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27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28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29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31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32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33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34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36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37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46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38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39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40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48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49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50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51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52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53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5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5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56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57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58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ID" val="custom20205176_1"/>
  <p:tag name="KSO_WM_SLIDE_INDEX" val="1"/>
  <p:tag name="KSO_WM_SLIDE_ITEM_CNT" val="0"/>
  <p:tag name="KSO_WM_SLIDE_LAYOUT" val="a_b"/>
  <p:tag name="KSO_WM_SLIDE_LAYOUT_CNT" val="1_1"/>
  <p:tag name="KSO_WM_SLIDE_MODEL_TYPE" val="cover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176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60"/>
  <p:tag name="KSO_WM_BEAUTIFY_FLAG" val="#wm#"/>
  <p:tag name="KSO_WM_TAG_VERSION" val="1.0"/>
  <p:tag name="KSO_WM_TEMPLATE_CATEGORY" val="custom"/>
  <p:tag name="KSO_WM_TEMPLATE_INDEX" val="20205176"/>
  <p:tag name="KSO_WM_UNIT_COMPATIBLE" val="0"/>
  <p:tag name="KSO_WM_UNIT_DIAGRAM_ISNUMVISUAL" val="0"/>
  <p:tag name="KSO_WM_UNIT_DIAGRAM_ISREFERUNIT" val="0"/>
  <p:tag name="KSO_WM_UNIT_HIGHLIGHT" val="0"/>
  <p:tag name="KSO_WM_UNIT_ID" val="custom20205176_1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空白演示"/>
  <p:tag name="KSO_WM_UNIT_SHOW_EDIT_AREA_INDICATION" val="1"/>
  <p:tag name="KSO_WM_UNIT_TYPE" val="a"/>
  <p:tag name="KSO_WM_UNIT_VALUE" val="28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61"/>
  <p:tag name="KSO_WM_BEAUTIFY_FLAG" val="#wm#"/>
  <p:tag name="KSO_WM_TAG_VERSION" val="1.0"/>
  <p:tag name="KSO_WM_TEMPLATE_CATEGORY" val="custom"/>
  <p:tag name="KSO_WM_TEMPLATE_INDEX" val="20205176"/>
  <p:tag name="KSO_WM_UNIT_COMPATIBLE" val="0"/>
  <p:tag name="KSO_WM_UNIT_DIAGRAM_ISNUMVISUAL" val="0"/>
  <p:tag name="KSO_WM_UNIT_DIAGRAM_ISREFERUNIT" val="0"/>
  <p:tag name="KSO_WM_UNIT_HIGHLIGHT" val="0"/>
  <p:tag name="KSO_WM_UNIT_ID" val="custom20205176_1*b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输入您的封面副标题"/>
  <p:tag name="KSO_WM_UNIT_SHOW_EDIT_AREA_INDICATION" val="1"/>
  <p:tag name="KSO_WM_UNIT_TYPE" val="b"/>
  <p:tag name="KSO_WM_UNIT_VALUE" val="111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62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67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6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6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69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70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64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65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75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76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77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78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7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7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72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73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84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85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86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81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82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91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r="http://schemas.openxmlformats.org/officeDocument/2006/relationships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r="http://schemas.openxmlformats.org/officeDocument/2006/relationships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r="http://schemas.openxmlformats.org/officeDocument/2006/relationships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691</Words>
  <Application>Microsoft Office PowerPoint</Application>
  <PresentationFormat>自定义</PresentationFormat>
  <Paragraphs>77</Paragraphs>
  <Slides>13</Slides>
  <Notes>5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Office 主题​​</vt:lpstr>
      <vt:lpstr>第八章 力</vt:lpstr>
      <vt:lpstr>新课导入-----施力物体</vt:lpstr>
      <vt:lpstr>新课-----力的作用是相互的</vt:lpstr>
      <vt:lpstr>新课-----力的作用是相互的</vt:lpstr>
      <vt:lpstr>新课-----力的作用是相互的</vt:lpstr>
      <vt:lpstr>新课-----读一读</vt:lpstr>
      <vt:lpstr>课堂总结</vt:lpstr>
      <vt:lpstr>练一练</vt:lpstr>
      <vt:lpstr>练一练</vt:lpstr>
      <vt:lpstr>练一练</vt:lpstr>
      <vt:lpstr>练一练</vt:lpstr>
      <vt:lpstr>练一练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第八章 力</dc:title>
  <cp:lastModifiedBy>User</cp:lastModifiedBy>
  <cp:revision>1</cp:revision>
  <cp:lastPrinted>2021-03-19T11:52:07Z</cp:lastPrinted>
  <dcterms:created xsi:type="dcterms:W3CDTF">2021-03-19T11:52:07Z</dcterms:created>
  <dcterms:modified xsi:type="dcterms:W3CDTF">2021-03-29T13:15:48Z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