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gif" ContentType="image/gif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notesMasterIdLst>
    <p:notesMasterId r:id="rId2"/>
  </p:notesMasterIdLst>
  <p:handoutMasterIdLst>
    <p:handoutMasterId r:id="rId3"/>
  </p:handoutMasterIdLst>
  <p:sldIdLst>
    <p:sldId id="409" r:id="rId4"/>
    <p:sldId id="410" r:id="rId5"/>
    <p:sldId id="451" r:id="rId6"/>
    <p:sldId id="483" r:id="rId7"/>
    <p:sldId id="425" r:id="rId8"/>
    <p:sldId id="452" r:id="rId9"/>
    <p:sldId id="454" r:id="rId10"/>
    <p:sldId id="415" r:id="rId11"/>
    <p:sldId id="419" r:id="rId12"/>
    <p:sldId id="420" r:id="rId13"/>
    <p:sldId id="421" r:id="rId14"/>
    <p:sldId id="422" r:id="rId15"/>
    <p:sldId id="423" r:id="rId16"/>
    <p:sldId id="494" r:id="rId17"/>
    <p:sldId id="450" r:id="rId18"/>
  </p:sldIdLst>
  <p:sldSz cx="12192000" cy="6858000"/>
  <p:notesSz cx="6858000" cy="9144000"/>
  <p:custDataLst>
    <p:tags r:id="rId1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207"/>
        <p:guide pos="382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slide" Target="slides/slide11.xml" /><Relationship Id="rId15" Type="http://schemas.openxmlformats.org/officeDocument/2006/relationships/slide" Target="slides/slide12.xml" /><Relationship Id="rId16" Type="http://schemas.openxmlformats.org/officeDocument/2006/relationships/slide" Target="slides/slide13.xml" /><Relationship Id="rId17" Type="http://schemas.openxmlformats.org/officeDocument/2006/relationships/slide" Target="slides/slide14.xml" /><Relationship Id="rId18" Type="http://schemas.openxmlformats.org/officeDocument/2006/relationships/slide" Target="slides/slide15.xml" /><Relationship Id="rId19" Type="http://schemas.openxmlformats.org/officeDocument/2006/relationships/tags" Target="tags/tag224.xml" /><Relationship Id="rId2" Type="http://schemas.openxmlformats.org/officeDocument/2006/relationships/notesMaster" Target="notesMasters/notesMaster1.xml" /><Relationship Id="rId20" Type="http://schemas.openxmlformats.org/officeDocument/2006/relationships/presProps" Target="presProps.xml" /><Relationship Id="rId21" Type="http://schemas.openxmlformats.org/officeDocument/2006/relationships/viewProps" Target="viewProps.xml" /><Relationship Id="rId22" Type="http://schemas.openxmlformats.org/officeDocument/2006/relationships/theme" Target="theme/theme1.xml" /><Relationship Id="rId23" Type="http://schemas.openxmlformats.org/officeDocument/2006/relationships/tableStyles" Target="tableStyles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81.xml" /><Relationship Id="rId2" Type="http://schemas.openxmlformats.org/officeDocument/2006/relationships/tags" Target="../tags/tag82.xml" /><Relationship Id="rId3" Type="http://schemas.openxmlformats.org/officeDocument/2006/relationships/tags" Target="../tags/tag83.xml" /><Relationship Id="rId4" Type="http://schemas.openxmlformats.org/officeDocument/2006/relationships/tags" Target="../tags/tag84.xml" /><Relationship Id="rId5" Type="http://schemas.openxmlformats.org/officeDocument/2006/relationships/tags" Target="../tags/tag85.xml" /><Relationship Id="rId6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  <p:custDataLst>
              <p:tags r:id="rId2"/>
            </p:custDataLst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  <p:custDataLst>
              <p:tags r:id="rId3"/>
            </p:custDataLst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  <p:custDataLst>
              <p:tags r:id="rId4"/>
            </p:custDataLst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  <p:custDataLst>
              <p:tags r:id="rId5"/>
            </p:custDataLst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74.xml" /><Relationship Id="rId2" Type="http://schemas.openxmlformats.org/officeDocument/2006/relationships/tags" Target="../tags/tag75.xml" /><Relationship Id="rId3" Type="http://schemas.openxmlformats.org/officeDocument/2006/relationships/tags" Target="../tags/tag76.xml" /><Relationship Id="rId4" Type="http://schemas.openxmlformats.org/officeDocument/2006/relationships/tags" Target="../tags/tag77.xml" /><Relationship Id="rId5" Type="http://schemas.openxmlformats.org/officeDocument/2006/relationships/tags" Target="../tags/tag78.xml" /><Relationship Id="rId6" Type="http://schemas.openxmlformats.org/officeDocument/2006/relationships/tags" Target="../tags/tag79.xml" /><Relationship Id="rId7" Type="http://schemas.openxmlformats.org/officeDocument/2006/relationships/tags" Target="../tags/tag80.xml" /><Relationship Id="rId8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  <p:custDataLst>
              <p:tags r:id="rId2"/>
            </p:custDataLst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  <p:custDataLst>
              <p:tags r:id="rId3"/>
            </p:custDataLst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  <p:custDataLst>
              <p:tags r:id="rId4"/>
            </p:custDataLst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  <p:custDataLst>
              <p:tags r:id="rId5"/>
            </p:custDataLst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  <p:custDataLst>
              <p:tags r:id="rId6"/>
            </p:custDataLst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  <p:custDataLst>
              <p:tags r:id="rId7"/>
            </p:custDataLst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Relationship Id="rId3" Type="http://schemas.openxmlformats.org/officeDocument/2006/relationships/tags" Target="../tags/tag91.xml" /><Relationship Id="rId4" Type="http://schemas.openxmlformats.org/officeDocument/2006/relationships/tags" Target="../tags/tag92.xml" /><Relationship Id="rId5" Type="http://schemas.openxmlformats.org/officeDocument/2006/relationships/tags" Target="../tags/tag93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Relationship Id="rId3" Type="http://schemas.openxmlformats.org/officeDocument/2006/relationships/tags" Target="../tags/tag104.xml" /><Relationship Id="rId4" Type="http://schemas.openxmlformats.org/officeDocument/2006/relationships/tags" Target="../tags/tag105.xml" /><Relationship Id="rId5" Type="http://schemas.openxmlformats.org/officeDocument/2006/relationships/tags" Target="../tags/tag106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Relationship Id="rId3" Type="http://schemas.openxmlformats.org/officeDocument/2006/relationships/tags" Target="../tags/tag116.xml" /><Relationship Id="rId4" Type="http://schemas.openxmlformats.org/officeDocument/2006/relationships/tags" Target="../tags/tag117.xml" /><Relationship Id="rId5" Type="http://schemas.openxmlformats.org/officeDocument/2006/relationships/tags" Target="../tags/tag118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Relationship Id="rId3" Type="http://schemas.openxmlformats.org/officeDocument/2006/relationships/tags" Target="../tags/tag133.xml" /><Relationship Id="rId4" Type="http://schemas.openxmlformats.org/officeDocument/2006/relationships/tags" Target="../tags/tag134.xml" /><Relationship Id="rId5" Type="http://schemas.openxmlformats.org/officeDocument/2006/relationships/tags" Target="../tags/tag135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Relationship Id="rId3" Type="http://schemas.openxmlformats.org/officeDocument/2006/relationships/tags" Target="../tags/tag143.xml" /><Relationship Id="rId4" Type="http://schemas.openxmlformats.org/officeDocument/2006/relationships/tags" Target="../tags/tag144.xml" /><Relationship Id="rId5" Type="http://schemas.openxmlformats.org/officeDocument/2006/relationships/tags" Target="../tags/tag145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2" name="幻灯片图像占位符 1"/>
          <p:cNvSpPr/>
          <p:nvPr>
            <p:ph type="sldImg" idx="2"/>
            <p:custDataLst>
              <p:tags r:id="rId4"/>
            </p:custDataLst>
          </p:nvPr>
        </p:nvSpPr>
        <p:spPr/>
      </p:sp>
      <p:sp>
        <p:nvSpPr>
          <p:cNvPr id="3" name="文本占位符 2"/>
          <p:cNvSpPr/>
          <p:nvPr>
            <p:ph type="body" idx="3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2" name="幻灯片图像占位符 1"/>
          <p:cNvSpPr/>
          <p:nvPr>
            <p:ph type="sldImg" idx="2"/>
            <p:custDataLst>
              <p:tags r:id="rId4"/>
            </p:custDataLst>
          </p:nvPr>
        </p:nvSpPr>
        <p:spPr/>
      </p:sp>
      <p:sp>
        <p:nvSpPr>
          <p:cNvPr id="3" name="文本占位符 2"/>
          <p:cNvSpPr/>
          <p:nvPr>
            <p:ph type="body" idx="3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2" name="幻灯片图像占位符 1"/>
          <p:cNvSpPr/>
          <p:nvPr>
            <p:ph type="sldImg" idx="2"/>
            <p:custDataLst>
              <p:tags r:id="rId4"/>
            </p:custDataLst>
          </p:nvPr>
        </p:nvSpPr>
        <p:spPr/>
      </p:sp>
      <p:sp>
        <p:nvSpPr>
          <p:cNvPr id="3" name="文本占位符 2"/>
          <p:cNvSpPr/>
          <p:nvPr>
            <p:ph type="body" idx="3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2" name="幻灯片图像占位符 1"/>
          <p:cNvSpPr/>
          <p:nvPr>
            <p:ph type="sldImg" idx="2"/>
            <p:custDataLst>
              <p:tags r:id="rId4"/>
            </p:custDataLst>
          </p:nvPr>
        </p:nvSpPr>
        <p:spPr/>
      </p:sp>
      <p:sp>
        <p:nvSpPr>
          <p:cNvPr id="3" name="文本占位符 2"/>
          <p:cNvSpPr/>
          <p:nvPr>
            <p:ph type="body" idx="3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2" name="幻灯片图像占位符 1"/>
          <p:cNvSpPr/>
          <p:nvPr>
            <p:ph type="sldImg" idx="2"/>
            <p:custDataLst>
              <p:tags r:id="rId4"/>
            </p:custDataLst>
          </p:nvPr>
        </p:nvSpPr>
        <p:spPr/>
      </p:sp>
      <p:sp>
        <p:nvSpPr>
          <p:cNvPr id="3" name="文本占位符 2"/>
          <p:cNvSpPr/>
          <p:nvPr>
            <p:ph type="body" idx="3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.xml" /><Relationship Id="rId2" Type="http://schemas.openxmlformats.org/officeDocument/2006/relationships/tags" Target="../tags/tag2.xml" /><Relationship Id="rId3" Type="http://schemas.openxmlformats.org/officeDocument/2006/relationships/tags" Target="../tags/tag3.xml" /><Relationship Id="rId4" Type="http://schemas.openxmlformats.org/officeDocument/2006/relationships/tags" Target="../tags/tag4.xml" /><Relationship Id="rId5" Type="http://schemas.openxmlformats.org/officeDocument/2006/relationships/tags" Target="../tags/tag5.xml" /><Relationship Id="rId6" Type="http://schemas.openxmlformats.org/officeDocument/2006/relationships/tags" Target="../tags/tag6.xml" /><Relationship Id="rId7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57.xml" /><Relationship Id="rId2" Type="http://schemas.openxmlformats.org/officeDocument/2006/relationships/tags" Target="../tags/tag58.xml" /><Relationship Id="rId3" Type="http://schemas.openxmlformats.org/officeDocument/2006/relationships/tags" Target="../tags/tag59.xml" /><Relationship Id="rId4" Type="http://schemas.openxmlformats.org/officeDocument/2006/relationships/tags" Target="../tags/tag60.xml" /><Relationship Id="rId5" Type="http://schemas.openxmlformats.org/officeDocument/2006/relationships/tags" Target="../tags/tag61.xml" /><Relationship Id="rId6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62.xml" /><Relationship Id="rId2" Type="http://schemas.openxmlformats.org/officeDocument/2006/relationships/tags" Target="../tags/tag63.xml" /><Relationship Id="rId3" Type="http://schemas.openxmlformats.org/officeDocument/2006/relationships/tags" Target="../tags/tag64.xml" /><Relationship Id="rId4" Type="http://schemas.openxmlformats.org/officeDocument/2006/relationships/tags" Target="../tags/tag65.xml" /><Relationship Id="rId5" Type="http://schemas.openxmlformats.org/officeDocument/2006/relationships/tags" Target="../tags/tag66.xml" /><Relationship Id="rId6" Type="http://schemas.openxmlformats.org/officeDocument/2006/relationships/tags" Target="../tags/tag67.xml" /><Relationship Id="rId7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7.xml" /><Relationship Id="rId2" Type="http://schemas.openxmlformats.org/officeDocument/2006/relationships/tags" Target="../tags/tag8.xml" /><Relationship Id="rId3" Type="http://schemas.openxmlformats.org/officeDocument/2006/relationships/tags" Target="../tags/tag9.xml" /><Relationship Id="rId4" Type="http://schemas.openxmlformats.org/officeDocument/2006/relationships/tags" Target="../tags/tag10.xml" /><Relationship Id="rId5" Type="http://schemas.openxmlformats.org/officeDocument/2006/relationships/tags" Target="../tags/tag11.xml" /><Relationship Id="rId6" Type="http://schemas.openxmlformats.org/officeDocument/2006/relationships/tags" Target="../tags/tag12.xml" /><Relationship Id="rId7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3.xml" /><Relationship Id="rId2" Type="http://schemas.openxmlformats.org/officeDocument/2006/relationships/tags" Target="../tags/tag14.xml" /><Relationship Id="rId3" Type="http://schemas.openxmlformats.org/officeDocument/2006/relationships/tags" Target="../tags/tag15.xml" /><Relationship Id="rId4" Type="http://schemas.openxmlformats.org/officeDocument/2006/relationships/tags" Target="../tags/tag16.xml" /><Relationship Id="rId5" Type="http://schemas.openxmlformats.org/officeDocument/2006/relationships/tags" Target="../tags/tag17.xml" /><Relationship Id="rId6" Type="http://schemas.openxmlformats.org/officeDocument/2006/relationships/tags" Target="../tags/tag18.xml" /><Relationship Id="rId7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9.xml" /><Relationship Id="rId2" Type="http://schemas.openxmlformats.org/officeDocument/2006/relationships/tags" Target="../tags/tag20.xml" /><Relationship Id="rId3" Type="http://schemas.openxmlformats.org/officeDocument/2006/relationships/tags" Target="../tags/tag21.xml" /><Relationship Id="rId4" Type="http://schemas.openxmlformats.org/officeDocument/2006/relationships/tags" Target="../tags/tag22.xml" /><Relationship Id="rId5" Type="http://schemas.openxmlformats.org/officeDocument/2006/relationships/tags" Target="../tags/tag23.xml" /><Relationship Id="rId6" Type="http://schemas.openxmlformats.org/officeDocument/2006/relationships/tags" Target="../tags/tag24.xml" /><Relationship Id="rId7" Type="http://schemas.openxmlformats.org/officeDocument/2006/relationships/tags" Target="../tags/tag25.xml" /><Relationship Id="rId8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26.xml" /><Relationship Id="rId10" Type="http://schemas.openxmlformats.org/officeDocument/2006/relationships/slideMaster" Target="../slideMasters/slideMaster1.xml" /><Relationship Id="rId2" Type="http://schemas.openxmlformats.org/officeDocument/2006/relationships/tags" Target="../tags/tag27.xml" /><Relationship Id="rId3" Type="http://schemas.openxmlformats.org/officeDocument/2006/relationships/tags" Target="../tags/tag28.xml" /><Relationship Id="rId4" Type="http://schemas.openxmlformats.org/officeDocument/2006/relationships/tags" Target="../tags/tag29.xml" /><Relationship Id="rId5" Type="http://schemas.openxmlformats.org/officeDocument/2006/relationships/tags" Target="../tags/tag30.xml" /><Relationship Id="rId6" Type="http://schemas.openxmlformats.org/officeDocument/2006/relationships/tags" Target="../tags/tag31.xml" /><Relationship Id="rId7" Type="http://schemas.openxmlformats.org/officeDocument/2006/relationships/tags" Target="../tags/tag32.xml" /><Relationship Id="rId8" Type="http://schemas.openxmlformats.org/officeDocument/2006/relationships/tags" Target="../tags/tag33.xml" /><Relationship Id="rId9" Type="http://schemas.openxmlformats.org/officeDocument/2006/relationships/tags" Target="../tags/tag34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5.xml" /><Relationship Id="rId2" Type="http://schemas.openxmlformats.org/officeDocument/2006/relationships/tags" Target="../tags/tag36.xml" /><Relationship Id="rId3" Type="http://schemas.openxmlformats.org/officeDocument/2006/relationships/tags" Target="../tags/tag37.xml" /><Relationship Id="rId4" Type="http://schemas.openxmlformats.org/officeDocument/2006/relationships/tags" Target="../tags/tag38.xml" /><Relationship Id="rId5" Type="http://schemas.openxmlformats.org/officeDocument/2006/relationships/tags" Target="../tags/tag39.xml" /><Relationship Id="rId6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40.xml" /><Relationship Id="rId2" Type="http://schemas.openxmlformats.org/officeDocument/2006/relationships/tags" Target="../tags/tag41.xml" /><Relationship Id="rId3" Type="http://schemas.openxmlformats.org/officeDocument/2006/relationships/tags" Target="../tags/tag42.xml" /><Relationship Id="rId4" Type="http://schemas.openxmlformats.org/officeDocument/2006/relationships/tags" Target="../tags/tag43.xml" /><Relationship Id="rId5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44.xml" /><Relationship Id="rId2" Type="http://schemas.openxmlformats.org/officeDocument/2006/relationships/tags" Target="../tags/tag45.xml" /><Relationship Id="rId3" Type="http://schemas.openxmlformats.org/officeDocument/2006/relationships/tags" Target="../tags/tag46.xml" /><Relationship Id="rId4" Type="http://schemas.openxmlformats.org/officeDocument/2006/relationships/tags" Target="../tags/tag47.xml" /><Relationship Id="rId5" Type="http://schemas.openxmlformats.org/officeDocument/2006/relationships/tags" Target="../tags/tag48.xml" /><Relationship Id="rId6" Type="http://schemas.openxmlformats.org/officeDocument/2006/relationships/tags" Target="../tags/tag49.xml" /><Relationship Id="rId7" Type="http://schemas.openxmlformats.org/officeDocument/2006/relationships/tags" Target="../tags/tag50.xml" /><Relationship Id="rId8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51.xml" /><Relationship Id="rId2" Type="http://schemas.openxmlformats.org/officeDocument/2006/relationships/tags" Target="../tags/tag52.xml" /><Relationship Id="rId3" Type="http://schemas.openxmlformats.org/officeDocument/2006/relationships/tags" Target="../tags/tag53.xml" /><Relationship Id="rId4" Type="http://schemas.openxmlformats.org/officeDocument/2006/relationships/tags" Target="../tags/tag54.xml" /><Relationship Id="rId5" Type="http://schemas.openxmlformats.org/officeDocument/2006/relationships/tags" Target="../tags/tag55.xml" /><Relationship Id="rId6" Type="http://schemas.openxmlformats.org/officeDocument/2006/relationships/tags" Target="../tags/tag56.xml" /><Relationship Id="rId7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effectLst/>
              </a:defRPr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单击此处编辑副标题</a:t>
            </a:r>
            <a:endParaRPr lang="zh-CN" altLang="en-US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内容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defRPr u="none" strike="noStrike" kern="1200" cap="none" spc="150" normalizeH="0" baseline="0"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tabLst>
                <a:tab pos="1609725"/>
              </a:tabLst>
              <a:defRPr u="none" strike="noStrike" kern="1200" cap="none" spc="150" normalizeH="0" baseline="0"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defRPr u="none" strike="noStrike" kern="1200" cap="none" spc="150" normalizeH="0" baseline="0"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defRPr u="none" strike="noStrike" kern="1200" cap="none" spc="150" normalizeH="0" baseline="0"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defRPr u="none" strike="noStrike" kern="1200" cap="none" spc="150" normalizeH="0" baseline="0">
                <a:uFillTx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末尾幻灯片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/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defRPr kumimoji="0" lang="zh-CN" altLang="en-US" sz="1800" b="0" i="0" u="none" strike="noStrike" kern="1200" cap="none" spc="15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tabLst>
                <a:tab pos="1609725"/>
              </a:tabLst>
              <a:defRPr kumimoji="0" lang="zh-CN" altLang="en-US" sz="1600" b="0" i="0" u="none" strike="noStrike" kern="1200" cap="none" spc="15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effectLst/>
                <a:uFillTx/>
              </a:defRPr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tabLst>
                <a:tab pos="1609725"/>
              </a:tabLst>
              <a:defRPr kumimoji="0" lang="zh-CN" altLang="en-US" sz="1600" b="0" i="0" u="none" strike="noStrike" kern="1200" cap="none" spc="15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defRPr sz="1600" u="none" strike="noStrike" kern="1200" cap="none" spc="150" normalizeH="0" baseline="0"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tabLst>
                <a:tab pos="1609725"/>
              </a:tabLst>
              <a:defRPr sz="1600" u="none" strike="noStrike" kern="1200" cap="none" spc="150" normalizeH="0" baseline="0"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defRPr sz="1600" u="none" strike="noStrike" kern="1200" cap="none" spc="150" normalizeH="0" baseline="0"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defRPr sz="1400" u="none" strike="noStrike" kern="1200" cap="none" spc="150" normalizeH="0" baseline="0"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ct val="0"/>
              </a:spcAft>
              <a:buNone/>
              <a:defRPr sz="2000" b="1" u="none" strike="noStrike" kern="1200" cap="none" spc="200" normalizeH="0" baseline="0"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tabLst>
                <a:tab pos="1609725"/>
              </a:tabLst>
              <a:defRPr kumimoji="0" lang="zh-CN" altLang="en-US" sz="1600" b="0" i="0" u="none" strike="noStrike" kern="1200" cap="none" spc="15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umimoji="0" lang="zh-CN" altLang="en-US" sz="2000" b="1" i="0" u="none" strike="noStrike" kern="1200" cap="none" spc="20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tabLst>
                <a:tab pos="1609725"/>
              </a:tabLst>
              <a:defRPr kumimoji="0" lang="zh-CN" altLang="en-US" sz="1600" b="0" i="0" u="none" strike="noStrike" kern="1200" cap="none" spc="15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图片与标题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/>
              </a:tabLst>
              <a:defRPr kumimoji="0" lang="zh-CN" altLang="en-US" sz="1600" b="0" i="0" u="none" strike="noStrike" kern="1200" cap="none" spc="150" normalizeH="0" baseline="0" noProof="1"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/>
              </a:tabLst>
              <a:defRPr u="none" strike="noStrike" kern="1200" cap="none" spc="150" normalizeH="0"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defRPr u="none" strike="noStrike" kern="1200" cap="none" spc="150" normalizeH="0"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>
          <p:custDataLst>
            <p:tags r:id="rId1"/>
          </p:custDataLst>
        </p:nvPr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ct val="0"/>
              </a:spcAft>
              <a:buNone/>
              <a:defRPr kumimoji="0" lang="zh-CN" altLang="en-US" sz="2800" b="1" i="0" u="none" strike="noStrike" kern="1200" cap="none" spc="30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defRPr u="none" strike="noStrike" kern="1200" cap="none" spc="150" normalizeH="0" baseline="0"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tabLst>
                <a:tab pos="1609725"/>
              </a:tabLst>
              <a:defRPr u="none" strike="noStrike" kern="1200" cap="none" spc="150" normalizeH="0" baseline="0"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defRPr u="none" strike="noStrike" kern="1200" cap="none" spc="150" normalizeH="0" baseline="0"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defRPr u="none" strike="noStrike" kern="1200" cap="none" spc="150" normalizeH="0" baseline="0"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defRPr u="none" strike="noStrike" kern="1200" cap="none" spc="150" normalizeH="0" baseline="0">
                <a:uFillTx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ags" Target="../tags/tag68.xml" /><Relationship Id="rId13" Type="http://schemas.openxmlformats.org/officeDocument/2006/relationships/tags" Target="../tags/tag69.xml" /><Relationship Id="rId14" Type="http://schemas.openxmlformats.org/officeDocument/2006/relationships/tags" Target="../tags/tag70.xml" /><Relationship Id="rId15" Type="http://schemas.openxmlformats.org/officeDocument/2006/relationships/tags" Target="../tags/tag71.xml" /><Relationship Id="rId16" Type="http://schemas.openxmlformats.org/officeDocument/2006/relationships/tags" Target="../tags/tag72.xml" /><Relationship Id="rId17" Type="http://schemas.openxmlformats.org/officeDocument/2006/relationships/tags" Target="../tags/tag73.xml" /><Relationship Id="rId18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>
          <p:custDataLst>
            <p:tags r:id="rId12"/>
          </p:custDataLst>
        </p:nvPr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1905" y="3175"/>
            <a:ext cx="12190095" cy="705485"/>
          </a:xfrm>
          <a:prstGeom prst="rect">
            <a:avLst/>
          </a:prstGeom>
          <a:solidFill>
            <a:srgbClr val="92D050"/>
          </a:solidFill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/>
              <a:t>第六章 物质的物理属性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  <a:t>0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30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609725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86.xml" /><Relationship Id="rId3" Type="http://schemas.openxmlformats.org/officeDocument/2006/relationships/tags" Target="../tags/tag87.xml" /><Relationship Id="rId4" Type="http://schemas.openxmlformats.org/officeDocument/2006/relationships/tags" Target="../tags/tag88.xml" /><Relationship Id="rId5" Type="http://schemas.openxmlformats.org/officeDocument/2006/relationships/image" Target="../media/image1.gif" /><Relationship Id="rId6" Type="http://schemas.openxmlformats.org/officeDocument/2006/relationships/tags" Target="../tags/tag89.xml" /><Relationship Id="rId7" Type="http://schemas.openxmlformats.org/officeDocument/2006/relationships/tags" Target="../tags/tag90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183.xml" /><Relationship Id="rId3" Type="http://schemas.openxmlformats.org/officeDocument/2006/relationships/tags" Target="../tags/tag184.xml" /><Relationship Id="rId4" Type="http://schemas.openxmlformats.org/officeDocument/2006/relationships/tags" Target="../tags/tag185.xml" /><Relationship Id="rId5" Type="http://schemas.openxmlformats.org/officeDocument/2006/relationships/tags" Target="../tags/tag186.xml" /><Relationship Id="rId6" Type="http://schemas.openxmlformats.org/officeDocument/2006/relationships/tags" Target="../tags/tag187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188.xml" /><Relationship Id="rId3" Type="http://schemas.openxmlformats.org/officeDocument/2006/relationships/tags" Target="../tags/tag189.xml" /><Relationship Id="rId4" Type="http://schemas.openxmlformats.org/officeDocument/2006/relationships/tags" Target="../tags/tag190.xml" /><Relationship Id="rId5" Type="http://schemas.openxmlformats.org/officeDocument/2006/relationships/tags" Target="../tags/tag191.xml" /><Relationship Id="rId6" Type="http://schemas.openxmlformats.org/officeDocument/2006/relationships/tags" Target="../tags/tag192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10" Type="http://schemas.openxmlformats.org/officeDocument/2006/relationships/tags" Target="../tags/tag200.xml" /><Relationship Id="rId11" Type="http://schemas.openxmlformats.org/officeDocument/2006/relationships/tags" Target="../tags/tag201.xml" /><Relationship Id="rId12" Type="http://schemas.openxmlformats.org/officeDocument/2006/relationships/tags" Target="../tags/tag202.xml" /><Relationship Id="rId13" Type="http://schemas.openxmlformats.org/officeDocument/2006/relationships/tags" Target="../tags/tag203.xml" /><Relationship Id="rId14" Type="http://schemas.openxmlformats.org/officeDocument/2006/relationships/tags" Target="../tags/tag204.xml" /><Relationship Id="rId2" Type="http://schemas.openxmlformats.org/officeDocument/2006/relationships/tags" Target="../tags/tag193.xml" /><Relationship Id="rId3" Type="http://schemas.openxmlformats.org/officeDocument/2006/relationships/tags" Target="../tags/tag194.xml" /><Relationship Id="rId4" Type="http://schemas.openxmlformats.org/officeDocument/2006/relationships/tags" Target="../tags/tag195.xml" /><Relationship Id="rId5" Type="http://schemas.openxmlformats.org/officeDocument/2006/relationships/tags" Target="../tags/tag196.xml" /><Relationship Id="rId6" Type="http://schemas.openxmlformats.org/officeDocument/2006/relationships/image" Target="../media/image6.png" /><Relationship Id="rId7" Type="http://schemas.openxmlformats.org/officeDocument/2006/relationships/tags" Target="../tags/tag197.xml" /><Relationship Id="rId8" Type="http://schemas.openxmlformats.org/officeDocument/2006/relationships/tags" Target="../tags/tag198.xml" /><Relationship Id="rId9" Type="http://schemas.openxmlformats.org/officeDocument/2006/relationships/tags" Target="../tags/tag199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10" Type="http://schemas.openxmlformats.org/officeDocument/2006/relationships/tags" Target="../tags/tag212.xml" /><Relationship Id="rId11" Type="http://schemas.openxmlformats.org/officeDocument/2006/relationships/tags" Target="../tags/tag213.xml" /><Relationship Id="rId12" Type="http://schemas.openxmlformats.org/officeDocument/2006/relationships/tags" Target="../tags/tag214.xml" /><Relationship Id="rId2" Type="http://schemas.openxmlformats.org/officeDocument/2006/relationships/tags" Target="../tags/tag205.xml" /><Relationship Id="rId3" Type="http://schemas.openxmlformats.org/officeDocument/2006/relationships/tags" Target="../tags/tag206.xml" /><Relationship Id="rId4" Type="http://schemas.openxmlformats.org/officeDocument/2006/relationships/tags" Target="../tags/tag207.xml" /><Relationship Id="rId5" Type="http://schemas.openxmlformats.org/officeDocument/2006/relationships/image" Target="../media/image7.png" /><Relationship Id="rId6" Type="http://schemas.openxmlformats.org/officeDocument/2006/relationships/tags" Target="../tags/tag208.xml" /><Relationship Id="rId7" Type="http://schemas.openxmlformats.org/officeDocument/2006/relationships/tags" Target="../tags/tag209.xml" /><Relationship Id="rId8" Type="http://schemas.openxmlformats.org/officeDocument/2006/relationships/tags" Target="../tags/tag210.xml" /><Relationship Id="rId9" Type="http://schemas.openxmlformats.org/officeDocument/2006/relationships/tags" Target="../tags/tag211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215.xml" /><Relationship Id="rId3" Type="http://schemas.openxmlformats.org/officeDocument/2006/relationships/tags" Target="../tags/tag216.xml" /><Relationship Id="rId4" Type="http://schemas.openxmlformats.org/officeDocument/2006/relationships/tags" Target="../tags/tag217.xml" /><Relationship Id="rId5" Type="http://schemas.openxmlformats.org/officeDocument/2006/relationships/tags" Target="../tags/tag218.xml" /><Relationship Id="rId6" Type="http://schemas.openxmlformats.org/officeDocument/2006/relationships/tags" Target="../tags/tag219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220.xml" /><Relationship Id="rId3" Type="http://schemas.openxmlformats.org/officeDocument/2006/relationships/tags" Target="../tags/tag221.xml" /><Relationship Id="rId4" Type="http://schemas.openxmlformats.org/officeDocument/2006/relationships/tags" Target="../tags/tag222.xml" /><Relationship Id="rId5" Type="http://schemas.openxmlformats.org/officeDocument/2006/relationships/tags" Target="../tags/tag223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10" Type="http://schemas.openxmlformats.org/officeDocument/2006/relationships/tags" Target="../tags/tag99.xml" /><Relationship Id="rId11" Type="http://schemas.openxmlformats.org/officeDocument/2006/relationships/tags" Target="../tags/tag100.xml" /><Relationship Id="rId12" Type="http://schemas.openxmlformats.org/officeDocument/2006/relationships/tags" Target="../tags/tag101.xml" /><Relationship Id="rId13" Type="http://schemas.openxmlformats.org/officeDocument/2006/relationships/image" Target="../media/image4.png" /><Relationship Id="rId14" Type="http://schemas.openxmlformats.org/officeDocument/2006/relationships/tags" Target="../tags/tag102.xml" /><Relationship Id="rId15" Type="http://schemas.openxmlformats.org/officeDocument/2006/relationships/tags" Target="../tags/tag103.xml" /><Relationship Id="rId2" Type="http://schemas.openxmlformats.org/officeDocument/2006/relationships/notesSlide" Target="../notesSlides/notesSlide1.xml" /><Relationship Id="rId3" Type="http://schemas.openxmlformats.org/officeDocument/2006/relationships/tags" Target="../tags/tag94.xml" /><Relationship Id="rId4" Type="http://schemas.openxmlformats.org/officeDocument/2006/relationships/tags" Target="../tags/tag95.xml" /><Relationship Id="rId5" Type="http://schemas.openxmlformats.org/officeDocument/2006/relationships/tags" Target="../tags/tag96.xml" /><Relationship Id="rId6" Type="http://schemas.openxmlformats.org/officeDocument/2006/relationships/image" Target="../media/image2.gif" /><Relationship Id="rId7" Type="http://schemas.openxmlformats.org/officeDocument/2006/relationships/tags" Target="../tags/tag97.xml" /><Relationship Id="rId8" Type="http://schemas.openxmlformats.org/officeDocument/2006/relationships/image" Target="../media/image3.png" /><Relationship Id="rId9" Type="http://schemas.openxmlformats.org/officeDocument/2006/relationships/tags" Target="../tags/tag98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10" Type="http://schemas.openxmlformats.org/officeDocument/2006/relationships/tags" Target="../tags/tag113.xml" /><Relationship Id="rId11" Type="http://schemas.openxmlformats.org/officeDocument/2006/relationships/tags" Target="../tags/tag114.xml" /><Relationship Id="rId12" Type="http://schemas.openxmlformats.org/officeDocument/2006/relationships/tags" Target="../tags/tag115.xml" /><Relationship Id="rId2" Type="http://schemas.openxmlformats.org/officeDocument/2006/relationships/notesSlide" Target="../notesSlides/notesSlide2.xml" /><Relationship Id="rId3" Type="http://schemas.openxmlformats.org/officeDocument/2006/relationships/tags" Target="../tags/tag107.xml" /><Relationship Id="rId4" Type="http://schemas.openxmlformats.org/officeDocument/2006/relationships/tags" Target="../tags/tag108.xml" /><Relationship Id="rId5" Type="http://schemas.openxmlformats.org/officeDocument/2006/relationships/tags" Target="../tags/tag109.xml" /><Relationship Id="rId6" Type="http://schemas.openxmlformats.org/officeDocument/2006/relationships/tags" Target="../tags/tag110.xml" /><Relationship Id="rId7" Type="http://schemas.openxmlformats.org/officeDocument/2006/relationships/image" Target="../media/image5.png" /><Relationship Id="rId8" Type="http://schemas.openxmlformats.org/officeDocument/2006/relationships/tags" Target="../tags/tag111.xml" /><Relationship Id="rId9" Type="http://schemas.openxmlformats.org/officeDocument/2006/relationships/tags" Target="../tags/tag112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10" Type="http://schemas.openxmlformats.org/officeDocument/2006/relationships/tags" Target="../tags/tag126.xml" /><Relationship Id="rId11" Type="http://schemas.openxmlformats.org/officeDocument/2006/relationships/tags" Target="../tags/tag127.xml" /><Relationship Id="rId12" Type="http://schemas.openxmlformats.org/officeDocument/2006/relationships/tags" Target="../tags/tag128.xml" /><Relationship Id="rId13" Type="http://schemas.openxmlformats.org/officeDocument/2006/relationships/tags" Target="../tags/tag129.xml" /><Relationship Id="rId14" Type="http://schemas.openxmlformats.org/officeDocument/2006/relationships/tags" Target="../tags/tag130.xml" /><Relationship Id="rId15" Type="http://schemas.openxmlformats.org/officeDocument/2006/relationships/tags" Target="../tags/tag131.xml" /><Relationship Id="rId16" Type="http://schemas.openxmlformats.org/officeDocument/2006/relationships/tags" Target="../tags/tag132.xml" /><Relationship Id="rId2" Type="http://schemas.openxmlformats.org/officeDocument/2006/relationships/notesSlide" Target="../notesSlides/notesSlide3.xml" /><Relationship Id="rId3" Type="http://schemas.openxmlformats.org/officeDocument/2006/relationships/tags" Target="../tags/tag119.xml" /><Relationship Id="rId4" Type="http://schemas.openxmlformats.org/officeDocument/2006/relationships/tags" Target="../tags/tag120.xml" /><Relationship Id="rId5" Type="http://schemas.openxmlformats.org/officeDocument/2006/relationships/tags" Target="../tags/tag121.xml" /><Relationship Id="rId6" Type="http://schemas.openxmlformats.org/officeDocument/2006/relationships/tags" Target="../tags/tag122.xml" /><Relationship Id="rId7" Type="http://schemas.openxmlformats.org/officeDocument/2006/relationships/tags" Target="../tags/tag123.xml" /><Relationship Id="rId8" Type="http://schemas.openxmlformats.org/officeDocument/2006/relationships/tags" Target="../tags/tag124.xml" /><Relationship Id="rId9" Type="http://schemas.openxmlformats.org/officeDocument/2006/relationships/tags" Target="../tags/tag125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4.xml" /><Relationship Id="rId3" Type="http://schemas.openxmlformats.org/officeDocument/2006/relationships/tags" Target="../tags/tag136.xml" /><Relationship Id="rId4" Type="http://schemas.openxmlformats.org/officeDocument/2006/relationships/tags" Target="../tags/tag137.xml" /><Relationship Id="rId5" Type="http://schemas.openxmlformats.org/officeDocument/2006/relationships/tags" Target="../tags/tag138.xml" /><Relationship Id="rId6" Type="http://schemas.openxmlformats.org/officeDocument/2006/relationships/tags" Target="../tags/tag139.xml" /><Relationship Id="rId7" Type="http://schemas.openxmlformats.org/officeDocument/2006/relationships/tags" Target="../tags/tag140.xml" /><Relationship Id="rId8" Type="http://schemas.openxmlformats.org/officeDocument/2006/relationships/tags" Target="../tags/tag141.xml" /><Relationship Id="rId9" Type="http://schemas.openxmlformats.org/officeDocument/2006/relationships/tags" Target="../tags/tag142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10" Type="http://schemas.openxmlformats.org/officeDocument/2006/relationships/tags" Target="../tags/tag153.xml" /><Relationship Id="rId11" Type="http://schemas.openxmlformats.org/officeDocument/2006/relationships/tags" Target="../tags/tag154.xml" /><Relationship Id="rId12" Type="http://schemas.openxmlformats.org/officeDocument/2006/relationships/tags" Target="../tags/tag155.xml" /><Relationship Id="rId2" Type="http://schemas.openxmlformats.org/officeDocument/2006/relationships/notesSlide" Target="../notesSlides/notesSlide5.xml" /><Relationship Id="rId3" Type="http://schemas.openxmlformats.org/officeDocument/2006/relationships/tags" Target="../tags/tag146.xml" /><Relationship Id="rId4" Type="http://schemas.openxmlformats.org/officeDocument/2006/relationships/tags" Target="../tags/tag147.xml" /><Relationship Id="rId5" Type="http://schemas.openxmlformats.org/officeDocument/2006/relationships/tags" Target="../tags/tag148.xml" /><Relationship Id="rId6" Type="http://schemas.openxmlformats.org/officeDocument/2006/relationships/tags" Target="../tags/tag149.xml" /><Relationship Id="rId7" Type="http://schemas.openxmlformats.org/officeDocument/2006/relationships/tags" Target="../tags/tag150.xml" /><Relationship Id="rId8" Type="http://schemas.openxmlformats.org/officeDocument/2006/relationships/tags" Target="../tags/tag151.xml" /><Relationship Id="rId9" Type="http://schemas.openxmlformats.org/officeDocument/2006/relationships/tags" Target="../tags/tag152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156.xml" /><Relationship Id="rId3" Type="http://schemas.openxmlformats.org/officeDocument/2006/relationships/tags" Target="../tags/tag157.xml" /><Relationship Id="rId4" Type="http://schemas.openxmlformats.org/officeDocument/2006/relationships/tags" Target="../tags/tag158.xml" /><Relationship Id="rId5" Type="http://schemas.openxmlformats.org/officeDocument/2006/relationships/tags" Target="../tags/tag159.xml" /><Relationship Id="rId6" Type="http://schemas.openxmlformats.org/officeDocument/2006/relationships/tags" Target="../tags/tag160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10" Type="http://schemas.openxmlformats.org/officeDocument/2006/relationships/tags" Target="../tags/tag169.xml" /><Relationship Id="rId11" Type="http://schemas.openxmlformats.org/officeDocument/2006/relationships/tags" Target="../tags/tag170.xml" /><Relationship Id="rId12" Type="http://schemas.openxmlformats.org/officeDocument/2006/relationships/tags" Target="../tags/tag171.xml" /><Relationship Id="rId13" Type="http://schemas.openxmlformats.org/officeDocument/2006/relationships/tags" Target="../tags/tag172.xml" /><Relationship Id="rId14" Type="http://schemas.openxmlformats.org/officeDocument/2006/relationships/tags" Target="../tags/tag173.xml" /><Relationship Id="rId15" Type="http://schemas.openxmlformats.org/officeDocument/2006/relationships/tags" Target="../tags/tag174.xml" /><Relationship Id="rId16" Type="http://schemas.openxmlformats.org/officeDocument/2006/relationships/tags" Target="../tags/tag175.xml" /><Relationship Id="rId2" Type="http://schemas.openxmlformats.org/officeDocument/2006/relationships/tags" Target="../tags/tag161.xml" /><Relationship Id="rId3" Type="http://schemas.openxmlformats.org/officeDocument/2006/relationships/tags" Target="../tags/tag162.xml" /><Relationship Id="rId4" Type="http://schemas.openxmlformats.org/officeDocument/2006/relationships/tags" Target="../tags/tag163.xml" /><Relationship Id="rId5" Type="http://schemas.openxmlformats.org/officeDocument/2006/relationships/tags" Target="../tags/tag164.xml" /><Relationship Id="rId6" Type="http://schemas.openxmlformats.org/officeDocument/2006/relationships/tags" Target="../tags/tag165.xml" /><Relationship Id="rId7" Type="http://schemas.openxmlformats.org/officeDocument/2006/relationships/tags" Target="../tags/tag166.xml" /><Relationship Id="rId8" Type="http://schemas.openxmlformats.org/officeDocument/2006/relationships/tags" Target="../tags/tag167.xml" /><Relationship Id="rId9" Type="http://schemas.openxmlformats.org/officeDocument/2006/relationships/tags" Target="../tags/tag168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tags" Target="../tags/tag176.xml" /><Relationship Id="rId3" Type="http://schemas.openxmlformats.org/officeDocument/2006/relationships/tags" Target="../tags/tag177.xml" /><Relationship Id="rId4" Type="http://schemas.openxmlformats.org/officeDocument/2006/relationships/tags" Target="../tags/tag178.xml" /><Relationship Id="rId5" Type="http://schemas.openxmlformats.org/officeDocument/2006/relationships/tags" Target="../tags/tag179.xml" /><Relationship Id="rId6" Type="http://schemas.openxmlformats.org/officeDocument/2006/relationships/tags" Target="../tags/tag180.xml" /><Relationship Id="rId7" Type="http://schemas.openxmlformats.org/officeDocument/2006/relationships/tags" Target="../tags/tag181.xml" /><Relationship Id="rId8" Type="http://schemas.openxmlformats.org/officeDocument/2006/relationships/tags" Target="../tags/tag182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3"/>
            </p:custDataLst>
          </p:nvPr>
        </p:nvSpPr>
        <p:spPr>
          <a:xfrm>
            <a:off x="1438910" y="939800"/>
            <a:ext cx="9799320" cy="704850"/>
          </a:xfrm>
        </p:spPr>
        <p:txBody>
          <a:bodyPr>
            <a:normAutofit fontScale="90000"/>
          </a:bodyPr>
          <a:lstStyle/>
          <a:p>
            <a:r>
              <a:rPr lang="zh-CN" altLang="zh-CN" sz="4000"/>
              <a:t>第八章 力</a:t>
            </a:r>
            <a:endParaRPr lang="zh-CN" altLang="zh-CN" sz="400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4"/>
            </p:custDataLst>
          </p:nvPr>
        </p:nvSpPr>
        <p:spPr>
          <a:xfrm>
            <a:off x="1196340" y="1790700"/>
            <a:ext cx="9799320" cy="648335"/>
          </a:xfrm>
        </p:spPr>
        <p:txBody>
          <a:bodyPr/>
          <a:lstStyle/>
          <a:p>
            <a:r>
              <a:rPr lang="en-US" altLang="zh-CN">
                <a:latin typeface="+mj-ea"/>
                <a:ea typeface="+mj-ea"/>
                <a:cs typeface="+mj-ea"/>
              </a:rPr>
              <a:t>       </a:t>
            </a:r>
            <a:r>
              <a:rPr lang="zh-CN" altLang="en-US">
                <a:latin typeface="+mj-ea"/>
                <a:ea typeface="+mj-ea"/>
                <a:cs typeface="+mj-ea"/>
              </a:rPr>
              <a:t>第</a:t>
            </a:r>
            <a:r>
              <a:rPr lang="en-US" altLang="zh-CN">
                <a:latin typeface="+mj-ea"/>
                <a:ea typeface="+mj-ea"/>
                <a:cs typeface="+mj-ea"/>
              </a:rPr>
              <a:t>3</a:t>
            </a:r>
            <a:r>
              <a:rPr lang="zh-CN" altLang="en-US">
                <a:latin typeface="+mj-ea"/>
                <a:ea typeface="+mj-ea"/>
                <a:cs typeface="+mj-ea"/>
              </a:rPr>
              <a:t>节 摩擦力</a:t>
            </a:r>
            <a:endParaRPr lang="zh-CN" altLang="en-US">
              <a:latin typeface="+mj-ea"/>
              <a:ea typeface="+mj-ea"/>
              <a:cs typeface="+mj-ea"/>
            </a:endParaRPr>
          </a:p>
        </p:txBody>
      </p:sp>
      <p:pic>
        <p:nvPicPr>
          <p:cNvPr id="4" name="图片 3" descr="src=http%3A%2F%2F5b0988e595225.cdn.sohucs.com%2Fimages%2F20181224%2Fe08ee18817d8485ba8b5aadf51fcf14e.gif&amp;refer=http%3A%2F%2F5b0988e595225.cdn.sohucs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4166870" y="2727960"/>
            <a:ext cx="5334000" cy="2552700"/>
          </a:xfrm>
          <a:prstGeom prst="rect">
            <a:avLst/>
          </a:prstGeom>
        </p:spPr>
      </p:pic>
    </p:spTree>
    <p:custDataLst>
      <p:tags r:id="rId7"/>
    </p:custDataLst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/>
              <a:t>练一练</a:t>
            </a:r>
            <a:endParaRPr lang="zh-CN" altLang="en-US"/>
          </a:p>
        </p:txBody>
      </p:sp>
      <p:sp>
        <p:nvSpPr>
          <p:cNvPr id="137218" name="文本框 45057"/>
          <p:cNvSpPr/>
          <p:nvPr>
            <p:custDataLst>
              <p:tags r:id="rId4"/>
            </p:custDataLst>
          </p:nvPr>
        </p:nvSpPr>
        <p:spPr>
          <a:xfrm>
            <a:off x="608330" y="1490345"/>
            <a:ext cx="11400155" cy="286131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fontAlgn="auto">
              <a:lnSpc>
                <a:spcPct val="200000"/>
              </a:lnSpc>
            </a:pPr>
            <a:r>
              <a:rPr lang="en-US">
                <a:solidFill>
                  <a:schemeClr val="tx1"/>
                </a:solidFill>
                <a:latin typeface="+mn-ea"/>
                <a:cs typeface="+mn-ea"/>
              </a:rPr>
              <a:t>3.下列说法不正确的是（    ）                                          </a:t>
            </a:r>
            <a:endParaRPr lang="en-US">
              <a:solidFill>
                <a:schemeClr val="tx1"/>
              </a:solidFill>
              <a:latin typeface="+mn-ea"/>
              <a:cs typeface="+mn-ea"/>
            </a:endParaRPr>
          </a:p>
          <a:p>
            <a:pPr fontAlgn="auto">
              <a:lnSpc>
                <a:spcPct val="200000"/>
              </a:lnSpc>
            </a:pPr>
            <a:r>
              <a:rPr lang="en-US">
                <a:solidFill>
                  <a:schemeClr val="tx1"/>
                </a:solidFill>
                <a:latin typeface="+mn-ea"/>
                <a:cs typeface="+mn-ea"/>
              </a:rPr>
              <a:t>A.缝衣针表面做得很光滑是为了减少摩擦力</a:t>
            </a:r>
            <a:endParaRPr lang="en-US">
              <a:solidFill>
                <a:schemeClr val="tx1"/>
              </a:solidFill>
              <a:latin typeface="+mn-ea"/>
              <a:cs typeface="+mn-ea"/>
            </a:endParaRPr>
          </a:p>
          <a:p>
            <a:pPr fontAlgn="auto">
              <a:lnSpc>
                <a:spcPct val="200000"/>
              </a:lnSpc>
            </a:pPr>
            <a:r>
              <a:rPr lang="en-US">
                <a:solidFill>
                  <a:schemeClr val="tx1"/>
                </a:solidFill>
                <a:latin typeface="+mn-ea"/>
                <a:cs typeface="+mn-ea"/>
              </a:rPr>
              <a:t>B.自行车刹车，利用了增大压力的办法来增大摩擦</a:t>
            </a:r>
            <a:endParaRPr lang="en-US">
              <a:solidFill>
                <a:schemeClr val="tx1"/>
              </a:solidFill>
              <a:latin typeface="+mn-ea"/>
              <a:cs typeface="+mn-ea"/>
            </a:endParaRPr>
          </a:p>
          <a:p>
            <a:pPr fontAlgn="auto">
              <a:lnSpc>
                <a:spcPct val="200000"/>
              </a:lnSpc>
            </a:pPr>
            <a:r>
              <a:rPr lang="en-US">
                <a:solidFill>
                  <a:schemeClr val="tx1"/>
                </a:solidFill>
                <a:latin typeface="+mn-ea"/>
                <a:cs typeface="+mn-ea"/>
              </a:rPr>
              <a:t>C.鞋底上的花纹是为了增大鞋底与地面间的摩擦力</a:t>
            </a:r>
            <a:endParaRPr lang="en-US">
              <a:solidFill>
                <a:schemeClr val="tx1"/>
              </a:solidFill>
              <a:latin typeface="+mn-ea"/>
              <a:cs typeface="+mn-ea"/>
            </a:endParaRPr>
          </a:p>
          <a:p>
            <a:pPr fontAlgn="auto">
              <a:lnSpc>
                <a:spcPct val="200000"/>
              </a:lnSpc>
            </a:pPr>
            <a:r>
              <a:rPr lang="en-US">
                <a:solidFill>
                  <a:schemeClr val="tx1"/>
                </a:solidFill>
                <a:latin typeface="+mn-ea"/>
                <a:cs typeface="+mn-ea"/>
              </a:rPr>
              <a:t>D.用铅笔写字，笔尖与纸间的摩擦属于滚动摩擦</a:t>
            </a:r>
            <a:endParaRPr lang="en-US">
              <a:solidFill>
                <a:schemeClr val="tx1"/>
              </a:solidFill>
              <a:latin typeface="+mn-ea"/>
              <a:cs typeface="+mn-ea"/>
            </a:endParaRPr>
          </a:p>
        </p:txBody>
      </p:sp>
      <p:sp>
        <p:nvSpPr>
          <p:cNvPr id="137219" name="文本框 45058"/>
          <p:cNvSpPr/>
          <p:nvPr>
            <p:custDataLst>
              <p:tags r:id="rId5"/>
            </p:custDataLst>
          </p:nvPr>
        </p:nvSpPr>
        <p:spPr>
          <a:xfrm>
            <a:off x="3181350" y="1745615"/>
            <a:ext cx="420370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>
                <a:solidFill>
                  <a:srgbClr val="FB0F25"/>
                </a:solidFill>
                <a:latin typeface="Times New Roman" panose="02020603050405020304" pitchFamily="18" charset="0"/>
              </a:rPr>
              <a:t>D</a:t>
            </a:r>
            <a:endParaRPr lang="en-US" altLang="zh-CN">
              <a:solidFill>
                <a:srgbClr val="FB0F25"/>
              </a:solidFill>
              <a:latin typeface="Times New Roman" panose="02020603050405020304" pitchFamily="18" charset="0"/>
            </a:endParaRPr>
          </a:p>
        </p:txBody>
      </p:sp>
    </p:spTree>
    <p:custDataLst>
      <p:tags r:id="rId6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 fill="hold"/>
                                        <p:tgtEl>
                                          <p:spTgt spid="137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/>
              <a:t>练一练</a:t>
            </a:r>
            <a:endParaRPr lang="zh-CN" altLang="en-US"/>
          </a:p>
        </p:txBody>
      </p:sp>
      <p:sp>
        <p:nvSpPr>
          <p:cNvPr id="137220" name="矩形 45059"/>
          <p:cNvSpPr/>
          <p:nvPr>
            <p:custDataLst>
              <p:tags r:id="rId4"/>
            </p:custDataLst>
          </p:nvPr>
        </p:nvSpPr>
        <p:spPr>
          <a:xfrm>
            <a:off x="608330" y="2068195"/>
            <a:ext cx="10968990" cy="175323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fontAlgn="auto">
              <a:lnSpc>
                <a:spcPct val="200000"/>
              </a:lnSpc>
            </a:pPr>
            <a:r>
              <a:rPr lang="en-US">
                <a:solidFill>
                  <a:schemeClr val="tx1"/>
                </a:solidFill>
                <a:latin typeface="+mn-ea"/>
                <a:cs typeface="+mn-ea"/>
              </a:rPr>
              <a:t>4.下列关于自行车的一些部件的设计或使用，为了减小摩擦的是                (      )</a:t>
            </a:r>
            <a:endParaRPr lang="en-US">
              <a:solidFill>
                <a:schemeClr val="tx1"/>
              </a:solidFill>
              <a:latin typeface="+mn-ea"/>
              <a:cs typeface="+mn-ea"/>
            </a:endParaRPr>
          </a:p>
          <a:p>
            <a:pPr fontAlgn="auto">
              <a:lnSpc>
                <a:spcPct val="200000"/>
              </a:lnSpc>
            </a:pPr>
            <a:r>
              <a:rPr lang="en-US">
                <a:solidFill>
                  <a:schemeClr val="tx1"/>
                </a:solidFill>
                <a:latin typeface="+mn-ea"/>
                <a:cs typeface="+mn-ea"/>
              </a:rPr>
              <a:t>A．车轮的外胎上做有凹凸花纹                 B．轴承中装有滚珠</a:t>
            </a:r>
            <a:endParaRPr lang="en-US">
              <a:solidFill>
                <a:schemeClr val="tx1"/>
              </a:solidFill>
              <a:latin typeface="+mn-ea"/>
              <a:cs typeface="+mn-ea"/>
            </a:endParaRPr>
          </a:p>
          <a:p>
            <a:pPr fontAlgn="auto">
              <a:lnSpc>
                <a:spcPct val="200000"/>
              </a:lnSpc>
            </a:pPr>
            <a:r>
              <a:rPr lang="en-US">
                <a:solidFill>
                  <a:schemeClr val="tx1"/>
                </a:solidFill>
                <a:latin typeface="+mn-ea"/>
                <a:cs typeface="+mn-ea"/>
              </a:rPr>
              <a:t>C．刹车时用力捏闸柄，增大闸皮对车圈的压力  D．车把套上制作了花纹</a:t>
            </a:r>
            <a:endParaRPr lang="en-US">
              <a:solidFill>
                <a:schemeClr val="tx1"/>
              </a:solidFill>
              <a:latin typeface="+mn-ea"/>
              <a:cs typeface="+mn-ea"/>
            </a:endParaRPr>
          </a:p>
        </p:txBody>
      </p:sp>
      <p:sp>
        <p:nvSpPr>
          <p:cNvPr id="137221" name="文本框 45060"/>
          <p:cNvSpPr/>
          <p:nvPr>
            <p:custDataLst>
              <p:tags r:id="rId5"/>
            </p:custDataLst>
          </p:nvPr>
        </p:nvSpPr>
        <p:spPr>
          <a:xfrm>
            <a:off x="8235315" y="2290445"/>
            <a:ext cx="45529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800" b="1">
                <a:solidFill>
                  <a:srgbClr val="FB0F25"/>
                </a:solidFill>
                <a:latin typeface="Times New Roman" panose="02020603050405020304" pitchFamily="18" charset="0"/>
              </a:rPr>
              <a:t>B</a:t>
            </a:r>
            <a:endParaRPr lang="en-US" altLang="zh-CN" sz="2800" b="1">
              <a:solidFill>
                <a:srgbClr val="FB0F25"/>
              </a:solidFill>
              <a:latin typeface="Times New Roman" panose="02020603050405020304" pitchFamily="18" charset="0"/>
            </a:endParaRPr>
          </a:p>
        </p:txBody>
      </p:sp>
    </p:spTree>
    <p:custDataLst>
      <p:tags r:id="rId6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 fill="hold"/>
                                        <p:tgtEl>
                                          <p:spTgt spid="13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t>练一练</a:t>
            </a:r>
          </a:p>
        </p:txBody>
      </p:sp>
      <p:sp>
        <p:nvSpPr>
          <p:cNvPr id="138242" name="文本框 46081"/>
          <p:cNvSpPr/>
          <p:nvPr>
            <p:custDataLst>
              <p:tags r:id="rId4"/>
            </p:custDataLst>
          </p:nvPr>
        </p:nvSpPr>
        <p:spPr>
          <a:xfrm>
            <a:off x="608330" y="1433830"/>
            <a:ext cx="10968355" cy="54927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fontAlgn="auto" hangingPunct="0">
              <a:lnSpc>
                <a:spcPct val="150000"/>
              </a:lnSpc>
            </a:pPr>
            <a:r>
              <a:rPr lang="en-US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5.小明用如图甲所示的装置，探究摩擦力的大小与哪些因素有关。</a:t>
            </a:r>
            <a:endParaRPr lang="en-US">
              <a:solidFill>
                <a:schemeClr val="tx1"/>
              </a:solidFill>
              <a:uFillTx/>
              <a:latin typeface="Times New Roman" panose="02020603050405020304" pitchFamily="18" charset="0"/>
            </a:endParaRPr>
          </a:p>
          <a:p>
            <a:pPr eaLnBrk="0" fontAlgn="auto" hangingPunct="0">
              <a:lnSpc>
                <a:spcPct val="150000"/>
              </a:lnSpc>
            </a:pPr>
            <a:r>
              <a:rPr lang="en-US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（1）实验时，小明将木块放在水平木板上，弹簧测力计沿___</a:t>
            </a:r>
            <a:r>
              <a:rPr lang="en-US">
                <a:uFillTx/>
                <a:latin typeface="Times New Roman" panose="02020603050405020304" pitchFamily="18" charset="0"/>
                <a:sym typeface="+mn-ea"/>
              </a:rPr>
              <a:t>__</a:t>
            </a:r>
            <a:r>
              <a:rPr lang="en-US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_方向拉动木</a:t>
            </a:r>
            <a:endParaRPr lang="en-US">
              <a:solidFill>
                <a:schemeClr val="tx1"/>
              </a:solidFill>
              <a:uFillTx/>
              <a:latin typeface="Times New Roman" panose="02020603050405020304" pitchFamily="18" charset="0"/>
            </a:endParaRPr>
          </a:p>
          <a:p>
            <a:pPr eaLnBrk="0" fontAlgn="auto" hangingPunct="0">
              <a:lnSpc>
                <a:spcPct val="150000"/>
              </a:lnSpc>
            </a:pPr>
            <a:r>
              <a:rPr lang="en-US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块，并使木块做</a:t>
            </a:r>
            <a:r>
              <a:rPr lang="en-US" u="sng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                  </a:t>
            </a:r>
            <a:r>
              <a:rPr lang="en-US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运动，</a:t>
            </a:r>
            <a:endParaRPr lang="en-US">
              <a:solidFill>
                <a:schemeClr val="tx1"/>
              </a:solidFill>
              <a:uFillTx/>
              <a:latin typeface="Times New Roman" panose="02020603050405020304" pitchFamily="18" charset="0"/>
            </a:endParaRPr>
          </a:p>
          <a:p>
            <a:pPr eaLnBrk="0" fontAlgn="auto" hangingPunct="0">
              <a:lnSpc>
                <a:spcPct val="150000"/>
              </a:lnSpc>
            </a:pPr>
            <a:r>
              <a:rPr lang="en-US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这样做的目的是_______________________________</a:t>
            </a:r>
            <a:r>
              <a:rPr lang="en-US">
                <a:uFillTx/>
                <a:latin typeface="Times New Roman" panose="02020603050405020304" pitchFamily="18" charset="0"/>
                <a:sym typeface="+mn-ea"/>
              </a:rPr>
              <a:t>________________________</a:t>
            </a:r>
            <a:r>
              <a:rPr lang="en-US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。</a:t>
            </a:r>
            <a:endParaRPr lang="en-US">
              <a:solidFill>
                <a:schemeClr val="tx1"/>
              </a:solidFill>
              <a:uFillTx/>
              <a:latin typeface="Times New Roman" panose="02020603050405020304" pitchFamily="18" charset="0"/>
            </a:endParaRPr>
          </a:p>
          <a:p>
            <a:pPr eaLnBrk="0" fontAlgn="auto" hangingPunct="0">
              <a:lnSpc>
                <a:spcPct val="150000"/>
              </a:lnSpc>
            </a:pPr>
            <a:r>
              <a:rPr lang="en-US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（2）实验时，小明记录的部分数据如下表所示。</a:t>
            </a:r>
            <a:endParaRPr lang="en-US">
              <a:solidFill>
                <a:schemeClr val="tx1"/>
              </a:solidFill>
              <a:uFillTx/>
              <a:latin typeface="Times New Roman" panose="02020603050405020304" pitchFamily="18" charset="0"/>
            </a:endParaRPr>
          </a:p>
          <a:p>
            <a:pPr eaLnBrk="0" fontAlgn="auto" hangingPunct="0">
              <a:lnSpc>
                <a:spcPct val="150000"/>
              </a:lnSpc>
            </a:pPr>
            <a:endParaRPr lang="en-US">
              <a:solidFill>
                <a:schemeClr val="tx1"/>
              </a:solidFill>
              <a:uFillTx/>
              <a:latin typeface="Times New Roman" panose="02020603050405020304" pitchFamily="18" charset="0"/>
            </a:endParaRPr>
          </a:p>
          <a:p>
            <a:pPr eaLnBrk="0" fontAlgn="auto" hangingPunct="0">
              <a:lnSpc>
                <a:spcPct val="150000"/>
              </a:lnSpc>
            </a:pPr>
            <a:endParaRPr lang="en-US">
              <a:solidFill>
                <a:schemeClr val="tx1"/>
              </a:solidFill>
              <a:uFillTx/>
              <a:latin typeface="Times New Roman" panose="02020603050405020304" pitchFamily="18" charset="0"/>
            </a:endParaRPr>
          </a:p>
          <a:p>
            <a:pPr eaLnBrk="0" fontAlgn="auto" hangingPunct="0">
              <a:lnSpc>
                <a:spcPct val="150000"/>
              </a:lnSpc>
            </a:pPr>
            <a:endParaRPr lang="en-US">
              <a:solidFill>
                <a:schemeClr val="tx1"/>
              </a:solidFill>
              <a:uFillTx/>
              <a:latin typeface="Times New Roman" panose="02020603050405020304" pitchFamily="18" charset="0"/>
            </a:endParaRPr>
          </a:p>
          <a:p>
            <a:pPr eaLnBrk="0" fontAlgn="auto" hangingPunct="0">
              <a:lnSpc>
                <a:spcPct val="150000"/>
              </a:lnSpc>
            </a:pPr>
            <a:endParaRPr lang="en-US">
              <a:solidFill>
                <a:schemeClr val="tx1"/>
              </a:solidFill>
              <a:uFillTx/>
              <a:latin typeface="Times New Roman" panose="02020603050405020304" pitchFamily="18" charset="0"/>
            </a:endParaRPr>
          </a:p>
          <a:p>
            <a:pPr eaLnBrk="0" fontAlgn="auto" hangingPunct="0">
              <a:lnSpc>
                <a:spcPct val="150000"/>
              </a:lnSpc>
            </a:pPr>
            <a:endParaRPr lang="en-US">
              <a:solidFill>
                <a:schemeClr val="tx1"/>
              </a:solidFill>
              <a:uFillTx/>
              <a:latin typeface="Times New Roman" panose="02020603050405020304" pitchFamily="18" charset="0"/>
            </a:endParaRPr>
          </a:p>
          <a:p>
            <a:pPr eaLnBrk="0" fontAlgn="auto" hangingPunct="0">
              <a:lnSpc>
                <a:spcPct val="150000"/>
              </a:lnSpc>
            </a:pPr>
            <a:r>
              <a:rPr lang="en-US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分析序号______三组数据可知：滑动摩擦力的大小与接触面所受的压力有关，滑动摩擦力f的大小与接触面所受压力F大小的关系是_____</a:t>
            </a:r>
            <a:r>
              <a:rPr lang="en-US">
                <a:uFillTx/>
                <a:latin typeface="Times New Roman" panose="02020603050405020304" pitchFamily="18" charset="0"/>
                <a:sym typeface="+mn-ea"/>
              </a:rPr>
              <a:t>___________________________________________________________</a:t>
            </a:r>
            <a:r>
              <a:rPr lang="en-US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_。</a:t>
            </a:r>
            <a:endParaRPr lang="en-US">
              <a:solidFill>
                <a:schemeClr val="tx1"/>
              </a:solidFill>
              <a:uFillTx/>
              <a:latin typeface="Times New Roman" panose="02020603050405020304" pitchFamily="18" charset="0"/>
            </a:endParaRPr>
          </a:p>
          <a:p>
            <a:pPr eaLnBrk="0" fontAlgn="auto" hangingPunct="0">
              <a:lnSpc>
                <a:spcPct val="150000"/>
              </a:lnSpc>
            </a:pPr>
            <a:r>
              <a:rPr lang="en-US">
                <a:solidFill>
                  <a:schemeClr val="tx1"/>
                </a:solidFill>
                <a:uFillTx/>
                <a:latin typeface="Times New Roman" panose="02020603050405020304" pitchFamily="18" charset="0"/>
              </a:rPr>
              <a:t>如果要探究滑动摩擦力与接触面的粗糙程度的关系，应选序号为__________三组数据进行分析。</a:t>
            </a:r>
            <a:endParaRPr lang="en-US">
              <a:solidFill>
                <a:schemeClr val="tx1"/>
              </a:solidFill>
              <a:uFillTx/>
              <a:latin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5"/>
            </p:custDataLst>
          </p:nvPr>
        </p:nvSpPr>
        <p:spPr>
          <a:xfrm>
            <a:off x="6069965" y="1922145"/>
            <a:ext cx="16567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zh-CN" altLang="en-US">
                <a:solidFill>
                  <a:srgbClr val="FF0000"/>
                </a:solidFill>
              </a:rPr>
              <a:t>水平</a:t>
            </a:r>
            <a:endParaRPr lang="zh-CN" altLang="en-US">
              <a:solidFill>
                <a:srgbClr val="FF0000"/>
              </a:solidFill>
            </a:endParaRPr>
          </a:p>
        </p:txBody>
      </p:sp>
      <p:pic>
        <p:nvPicPr>
          <p:cNvPr id="8" name="图片 7" descr="图片1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8780145" y="1532890"/>
            <a:ext cx="2613025" cy="1504950"/>
          </a:xfrm>
          <a:prstGeom prst="rect">
            <a:avLst/>
          </a:prstGeom>
        </p:spPr>
      </p:pic>
      <p:graphicFrame>
        <p:nvGraphicFramePr>
          <p:cNvPr id="9" name="表格 8"/>
          <p:cNvGraphicFramePr>
            <a:graphicFrameLocks noGrp="1"/>
          </p:cNvGraphicFramePr>
          <p:nvPr>
            <p:custDataLst>
              <p:tags r:id="rId8"/>
            </p:custDataLst>
          </p:nvPr>
        </p:nvGraphicFramePr>
        <p:xfrm>
          <a:off x="1967230" y="3727450"/>
          <a:ext cx="7624445" cy="1905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5175"/>
                <a:gridCol w="1777365"/>
                <a:gridCol w="1781175"/>
                <a:gridCol w="1017270"/>
                <a:gridCol w="2283460"/>
              </a:tblGrid>
              <a:tr h="360680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序号</a:t>
                      </a: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木块放置情况</a:t>
                      </a: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木板表面情况</a:t>
                      </a: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压力/N</a:t>
                      </a: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弹簧测力计示数/N</a:t>
                      </a: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680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平放</a:t>
                      </a: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木板</a:t>
                      </a: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</a:t>
                      </a: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1.2</a:t>
                      </a: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265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平放</a:t>
                      </a: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木板</a:t>
                      </a: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</a:t>
                      </a: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1.6</a:t>
                      </a: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140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</a:t>
                      </a: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平放</a:t>
                      </a: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木板</a:t>
                      </a: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</a:t>
                      </a: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2.0</a:t>
                      </a: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680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</a:t>
                      </a: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平放</a:t>
                      </a: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木板上铺棉布</a:t>
                      </a: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</a:t>
                      </a: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1.8</a:t>
                      </a: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</a:t>
                      </a: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平放</a:t>
                      </a: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木板上铺毛巾</a:t>
                      </a: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</a:t>
                      </a: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3.0</a:t>
                      </a:r>
                      <a:endParaRPr lang="en-US" altLang="en-US" sz="1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文本框 10"/>
          <p:cNvSpPr txBox="1"/>
          <p:nvPr>
            <p:custDataLst>
              <p:tags r:id="rId9"/>
            </p:custDataLst>
          </p:nvPr>
        </p:nvSpPr>
        <p:spPr>
          <a:xfrm>
            <a:off x="2251710" y="2372360"/>
            <a:ext cx="11417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匀速直线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2" name="文本框 11"/>
          <p:cNvSpPr txBox="1"/>
          <p:nvPr>
            <p:custDataLst>
              <p:tags r:id="rId10"/>
            </p:custDataLst>
          </p:nvPr>
        </p:nvSpPr>
        <p:spPr>
          <a:xfrm>
            <a:off x="2251710" y="2740660"/>
            <a:ext cx="61969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使弹簧测力计的示数等于物体所受的滑动摩擦力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3" name="文本框 12"/>
          <p:cNvSpPr txBox="1"/>
          <p:nvPr>
            <p:custDataLst>
              <p:tags r:id="rId11"/>
            </p:custDataLst>
          </p:nvPr>
        </p:nvSpPr>
        <p:spPr>
          <a:xfrm>
            <a:off x="1606550" y="5632450"/>
            <a:ext cx="11417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rgbClr val="FF0000"/>
                </a:solidFill>
              </a:rPr>
              <a:t>1 2 3</a:t>
            </a:r>
            <a:endParaRPr lang="en-US" altLang="zh-CN">
              <a:solidFill>
                <a:srgbClr val="FF0000"/>
              </a:solidFill>
            </a:endParaRPr>
          </a:p>
        </p:txBody>
      </p:sp>
      <p:sp>
        <p:nvSpPr>
          <p:cNvPr id="14" name="文本框 13"/>
          <p:cNvSpPr txBox="1"/>
          <p:nvPr>
            <p:custDataLst>
              <p:tags r:id="rId12"/>
            </p:custDataLst>
          </p:nvPr>
        </p:nvSpPr>
        <p:spPr>
          <a:xfrm>
            <a:off x="3166110" y="6000750"/>
            <a:ext cx="66147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接触面粗糙程度相同时，压力越大，滑动摩擦力越大</a:t>
            </a:r>
            <a:endParaRPr lang="en-US" altLang="zh-CN">
              <a:solidFill>
                <a:srgbClr val="FF0000"/>
              </a:solidFill>
            </a:endParaRPr>
          </a:p>
        </p:txBody>
      </p:sp>
      <p:sp>
        <p:nvSpPr>
          <p:cNvPr id="16" name="文本框 15"/>
          <p:cNvSpPr txBox="1"/>
          <p:nvPr>
            <p:custDataLst>
              <p:tags r:id="rId13"/>
            </p:custDataLst>
          </p:nvPr>
        </p:nvSpPr>
        <p:spPr>
          <a:xfrm>
            <a:off x="7090410" y="6489700"/>
            <a:ext cx="11417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rgbClr val="FF0000"/>
                </a:solidFill>
              </a:rPr>
              <a:t>1 4 5</a:t>
            </a:r>
            <a:endParaRPr lang="en-US" altLang="zh-CN">
              <a:solidFill>
                <a:srgbClr val="FF0000"/>
              </a:solidFill>
            </a:endParaRPr>
          </a:p>
        </p:txBody>
      </p:sp>
    </p:spTree>
    <p:custDataLst>
      <p:tags r:id="rId14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/>
              <a:t>练一练</a:t>
            </a:r>
            <a:endParaRPr lang="zh-CN" altLang="en-US"/>
          </a:p>
        </p:txBody>
      </p:sp>
      <p:sp>
        <p:nvSpPr>
          <p:cNvPr id="14" name="文本框 13"/>
          <p:cNvSpPr txBox="1"/>
          <p:nvPr>
            <p:custDataLst>
              <p:tags r:id="rId4"/>
            </p:custDataLst>
          </p:nvPr>
        </p:nvSpPr>
        <p:spPr>
          <a:xfrm>
            <a:off x="694690" y="1644015"/>
            <a:ext cx="10855960" cy="2584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>
                <a:latin typeface="+mn-ea"/>
                <a:cs typeface="+mn-ea"/>
              </a:rPr>
              <a:t>6.</a:t>
            </a:r>
            <a:r>
              <a:rPr>
                <a:latin typeface="+mn-ea"/>
                <a:cs typeface="+mn-ea"/>
              </a:rPr>
              <a:t>在研究滑动摩擦的实验中，用弹簧秤(最大刻度为5牛)拉着木块在长木板上做匀速直线运动(如图所示)．试述：</a:t>
            </a:r>
            <a:endParaRPr>
              <a:latin typeface="+mn-ea"/>
              <a:cs typeface="+mn-ea"/>
            </a:endParaRPr>
          </a:p>
          <a:p>
            <a:pPr fontAlgn="auto">
              <a:lnSpc>
                <a:spcPct val="150000"/>
              </a:lnSpc>
            </a:pPr>
            <a:r>
              <a:rPr>
                <a:latin typeface="+mn-ea"/>
                <a:cs typeface="+mn-ea"/>
              </a:rPr>
              <a:t>    (1)这时弹簧秤上所示的拉力为________N，木块受到的摩擦力为__________N．</a:t>
            </a:r>
            <a:endParaRPr>
              <a:latin typeface="+mn-ea"/>
              <a:cs typeface="+mn-ea"/>
            </a:endParaRPr>
          </a:p>
          <a:p>
            <a:pPr fontAlgn="auto">
              <a:lnSpc>
                <a:spcPct val="150000"/>
              </a:lnSpc>
            </a:pPr>
            <a:r>
              <a:rPr>
                <a:latin typeface="+mn-ea"/>
                <a:cs typeface="+mn-ea"/>
              </a:rPr>
              <a:t>    (2)如果在木块上加一个砝码，则弹簧秤的示数将_________(选填“变大”、“变小”或“不变”下同)，摩擦力将________．这一事实说明</a:t>
            </a:r>
            <a:endParaRPr>
              <a:latin typeface="+mn-ea"/>
              <a:cs typeface="+mn-ea"/>
            </a:endParaRPr>
          </a:p>
          <a:p>
            <a:pPr fontAlgn="auto">
              <a:lnSpc>
                <a:spcPct val="150000"/>
              </a:lnSpc>
            </a:pPr>
            <a:r>
              <a:rPr>
                <a:latin typeface="+mn-ea"/>
                <a:cs typeface="+mn-ea"/>
              </a:rPr>
              <a:t>：__________</a:t>
            </a:r>
            <a:r>
              <a:rPr>
                <a:latin typeface="+mn-ea"/>
                <a:cs typeface="+mn-ea"/>
                <a:sym typeface="+mn-ea"/>
              </a:rPr>
              <a:t>_________________________________</a:t>
            </a:r>
            <a:r>
              <a:rPr>
                <a:latin typeface="+mn-ea"/>
                <a:cs typeface="+mn-ea"/>
              </a:rPr>
              <a:t>____________．</a:t>
            </a:r>
            <a:endParaRPr>
              <a:latin typeface="+mn-ea"/>
              <a:cs typeface="+mn-ea"/>
            </a:endParaRPr>
          </a:p>
        </p:txBody>
      </p:sp>
      <p:pic>
        <p:nvPicPr>
          <p:cNvPr id="1073742858" name="Picture 10" descr="c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7664450" y="3559175"/>
            <a:ext cx="3815080" cy="30321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文本框 8"/>
          <p:cNvSpPr txBox="1"/>
          <p:nvPr>
            <p:custDataLst>
              <p:tags r:id="rId7"/>
            </p:custDataLst>
          </p:nvPr>
        </p:nvSpPr>
        <p:spPr>
          <a:xfrm>
            <a:off x="4140200" y="2543810"/>
            <a:ext cx="1006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rgbClr val="FF0000"/>
                </a:solidFill>
              </a:rPr>
              <a:t>2.4</a:t>
            </a:r>
            <a:endParaRPr lang="en-US" altLang="zh-CN">
              <a:solidFill>
                <a:srgbClr val="FF0000"/>
              </a:solidFill>
            </a:endParaRPr>
          </a:p>
        </p:txBody>
      </p:sp>
      <p:sp>
        <p:nvSpPr>
          <p:cNvPr id="10" name="文本框 9"/>
          <p:cNvSpPr txBox="1"/>
          <p:nvPr>
            <p:custDataLst>
              <p:tags r:id="rId8"/>
            </p:custDataLst>
          </p:nvPr>
        </p:nvSpPr>
        <p:spPr>
          <a:xfrm>
            <a:off x="7474585" y="2543810"/>
            <a:ext cx="1006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rgbClr val="FF0000"/>
                </a:solidFill>
              </a:rPr>
              <a:t>2.4</a:t>
            </a:r>
            <a:endParaRPr lang="en-US" altLang="zh-CN"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>
            <p:custDataLst>
              <p:tags r:id="rId9"/>
            </p:custDataLst>
          </p:nvPr>
        </p:nvSpPr>
        <p:spPr>
          <a:xfrm>
            <a:off x="5913120" y="2912110"/>
            <a:ext cx="1006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变大</a:t>
            </a:r>
            <a:endParaRPr lang="en-US" altLang="zh-CN">
              <a:solidFill>
                <a:srgbClr val="FF0000"/>
              </a:solidFill>
            </a:endParaRPr>
          </a:p>
        </p:txBody>
      </p:sp>
      <p:sp>
        <p:nvSpPr>
          <p:cNvPr id="12" name="文本框 11"/>
          <p:cNvSpPr txBox="1"/>
          <p:nvPr>
            <p:custDataLst>
              <p:tags r:id="rId10"/>
            </p:custDataLst>
          </p:nvPr>
        </p:nvSpPr>
        <p:spPr>
          <a:xfrm>
            <a:off x="1697355" y="3444240"/>
            <a:ext cx="1006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变大</a:t>
            </a:r>
            <a:endParaRPr lang="en-US" altLang="zh-CN">
              <a:solidFill>
                <a:srgbClr val="FF0000"/>
              </a:solidFill>
            </a:endParaRPr>
          </a:p>
        </p:txBody>
      </p:sp>
      <p:sp>
        <p:nvSpPr>
          <p:cNvPr id="13" name="文本框 12"/>
          <p:cNvSpPr txBox="1"/>
          <p:nvPr>
            <p:custDataLst>
              <p:tags r:id="rId11"/>
            </p:custDataLst>
          </p:nvPr>
        </p:nvSpPr>
        <p:spPr>
          <a:xfrm>
            <a:off x="950595" y="3812540"/>
            <a:ext cx="56070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物体受到的滑动摩擦力的大小与所受的压力大小有关。</a:t>
            </a:r>
            <a:endParaRPr lang="en-US" altLang="zh-CN">
              <a:solidFill>
                <a:srgbClr val="FF0000"/>
              </a:solidFill>
            </a:endParaRPr>
          </a:p>
        </p:txBody>
      </p:sp>
    </p:spTree>
    <p:custDataLst>
      <p:tags r:id="rId1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/>
              <a:t>练一练</a:t>
            </a:r>
            <a:endParaRPr lang="zh-CN" altLang="en-US"/>
          </a:p>
        </p:txBody>
      </p:sp>
      <p:sp>
        <p:nvSpPr>
          <p:cNvPr id="14" name="文本框 13"/>
          <p:cNvSpPr txBox="1"/>
          <p:nvPr>
            <p:custDataLst>
              <p:tags r:id="rId4"/>
            </p:custDataLst>
          </p:nvPr>
        </p:nvSpPr>
        <p:spPr>
          <a:xfrm>
            <a:off x="694690" y="1644015"/>
            <a:ext cx="10855960" cy="2168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>
                <a:latin typeface="+mn-ea"/>
                <a:cs typeface="+mn-ea"/>
              </a:rPr>
              <a:t>7.让我们想象一下，如果教室里的摩擦力突然消失，下列现象不可能出现的是（    ） </a:t>
            </a:r>
            <a:endParaRPr lang="en-US" altLang="zh-CN">
              <a:latin typeface="+mn-ea"/>
              <a:cs typeface="+mn-ea"/>
            </a:endParaRPr>
          </a:p>
          <a:p>
            <a:pPr fontAlgn="auto">
              <a:lnSpc>
                <a:spcPct val="150000"/>
              </a:lnSpc>
            </a:pPr>
            <a:r>
              <a:rPr lang="en-US">
                <a:latin typeface="+mn-ea"/>
                <a:cs typeface="+mn-ea"/>
              </a:rPr>
              <a:t>A.老师无法用粉笔在黑板上写字</a:t>
            </a:r>
            <a:endParaRPr lang="en-US">
              <a:latin typeface="+mn-ea"/>
              <a:cs typeface="+mn-ea"/>
            </a:endParaRPr>
          </a:p>
          <a:p>
            <a:pPr fontAlgn="auto">
              <a:lnSpc>
                <a:spcPct val="150000"/>
              </a:lnSpc>
            </a:pPr>
            <a:r>
              <a:rPr lang="en-US">
                <a:latin typeface="+mn-ea"/>
                <a:cs typeface="+mn-ea"/>
              </a:rPr>
              <a:t>B.写字时圆珠笔从手中滑出漂浮在空中</a:t>
            </a:r>
            <a:endParaRPr lang="en-US">
              <a:latin typeface="+mn-ea"/>
              <a:cs typeface="+mn-ea"/>
            </a:endParaRPr>
          </a:p>
          <a:p>
            <a:pPr fontAlgn="auto">
              <a:lnSpc>
                <a:spcPct val="150000"/>
              </a:lnSpc>
            </a:pPr>
            <a:r>
              <a:rPr lang="en-US">
                <a:latin typeface="+mn-ea"/>
                <a:cs typeface="+mn-ea"/>
              </a:rPr>
              <a:t>C.同学们稍微活动就会从椅子上纷纷滑到地面上</a:t>
            </a:r>
            <a:endParaRPr lang="en-US">
              <a:latin typeface="+mn-ea"/>
              <a:cs typeface="+mn-ea"/>
            </a:endParaRPr>
          </a:p>
          <a:p>
            <a:pPr fontAlgn="auto">
              <a:lnSpc>
                <a:spcPct val="150000"/>
              </a:lnSpc>
            </a:pPr>
            <a:r>
              <a:rPr lang="en-US">
                <a:latin typeface="+mn-ea"/>
                <a:cs typeface="+mn-ea"/>
              </a:rPr>
              <a:t>D.固定吊灯的螺丝从天花板上滑出，使吊灯落到地上</a:t>
            </a:r>
            <a:endParaRPr lang="en-US">
              <a:latin typeface="+mn-ea"/>
              <a:cs typeface="+mn-ea"/>
            </a:endParaRPr>
          </a:p>
        </p:txBody>
      </p:sp>
      <p:sp>
        <p:nvSpPr>
          <p:cNvPr id="9" name="文本框 8"/>
          <p:cNvSpPr txBox="1"/>
          <p:nvPr>
            <p:custDataLst>
              <p:tags r:id="rId5"/>
            </p:custDataLst>
          </p:nvPr>
        </p:nvSpPr>
        <p:spPr>
          <a:xfrm>
            <a:off x="8724900" y="1771650"/>
            <a:ext cx="10064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rgbClr val="FF0000"/>
                </a:solidFill>
              </a:rPr>
              <a:t>B</a:t>
            </a:r>
            <a:endParaRPr lang="en-US" altLang="zh-CN">
              <a:solidFill>
                <a:srgbClr val="FF0000"/>
              </a:solidFill>
            </a:endParaRPr>
          </a:p>
        </p:txBody>
      </p:sp>
    </p:spTree>
    <p:custDataLst>
      <p:tags r:id="rId6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矩形 3"/>
          <p:cNvSpPr/>
          <p:nvPr>
            <p:custDataLst>
              <p:tags r:id="rId4"/>
            </p:custDataLst>
          </p:nvPr>
        </p:nvSpPr>
        <p:spPr>
          <a:xfrm>
            <a:off x="2915920" y="2829560"/>
            <a:ext cx="5005070" cy="119888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7200" b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下     课</a:t>
            </a:r>
            <a:endParaRPr lang="zh-CN" altLang="en-US" sz="7200" b="1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custDataLst>
      <p:tags r:id="rId5"/>
    </p:custData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新课导入</a:t>
            </a:r>
            <a:r>
              <a:rPr lang="en-US" altLang="zh-CN"/>
              <a:t>-----</a:t>
            </a:r>
            <a:r>
              <a:t>摩擦力</a:t>
            </a:r>
          </a:p>
        </p:txBody>
      </p:sp>
      <p:sp>
        <p:nvSpPr>
          <p:cNvPr id="7" name="文本框 6"/>
          <p:cNvSpPr txBox="1"/>
          <p:nvPr>
            <p:custDataLst>
              <p:tags r:id="rId5"/>
            </p:custDataLst>
          </p:nvPr>
        </p:nvSpPr>
        <p:spPr>
          <a:xfrm>
            <a:off x="608330" y="5685155"/>
            <a:ext cx="52343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为什么汽车刹车后，会很快停下来</a:t>
            </a:r>
            <a:endParaRPr lang="zh-CN" altLang="en-US"/>
          </a:p>
        </p:txBody>
      </p:sp>
      <p:pic>
        <p:nvPicPr>
          <p:cNvPr id="4" name="图片 3" descr="src=http%3A%2F%2Fp1.ssl.cdn.btime.com%2Ft01638ad9626767b338.gif%3Fsize%3D374x210%3Fsize%3D374x210&amp;refer=http%3A%2F%2Fp1.ssl.cdn.btime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608330" y="1882775"/>
            <a:ext cx="5234940" cy="367728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8237855" y="1681480"/>
            <a:ext cx="2924175" cy="3877945"/>
          </a:xfrm>
          <a:prstGeom prst="rect">
            <a:avLst/>
          </a:prstGeom>
        </p:spPr>
      </p:pic>
      <p:sp>
        <p:nvSpPr>
          <p:cNvPr id="6" name="文本框 5"/>
          <p:cNvSpPr txBox="1"/>
          <p:nvPr>
            <p:custDataLst>
              <p:tags r:id="rId10"/>
            </p:custDataLst>
          </p:nvPr>
        </p:nvSpPr>
        <p:spPr>
          <a:xfrm>
            <a:off x="6485890" y="5685155"/>
            <a:ext cx="52343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为什么箱子推不动，杯子掉不下来</a:t>
            </a:r>
            <a:endParaRPr lang="zh-CN" altLang="en-US"/>
          </a:p>
        </p:txBody>
      </p:sp>
      <p:sp>
        <p:nvSpPr>
          <p:cNvPr id="8" name="文本框 7"/>
          <p:cNvSpPr txBox="1"/>
          <p:nvPr>
            <p:custDataLst>
              <p:tags r:id="rId11"/>
            </p:custDataLst>
          </p:nvPr>
        </p:nvSpPr>
        <p:spPr>
          <a:xfrm>
            <a:off x="608330" y="6169025"/>
            <a:ext cx="258953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/>
              <a:t>摩擦力</a:t>
            </a:r>
            <a:endParaRPr lang="zh-CN" altLang="en-US" sz="2400"/>
          </a:p>
        </p:txBody>
      </p:sp>
      <p:sp>
        <p:nvSpPr>
          <p:cNvPr id="12" name="文本框 11"/>
          <p:cNvSpPr txBox="1"/>
          <p:nvPr>
            <p:custDataLst>
              <p:tags r:id="rId12"/>
            </p:custDataLst>
          </p:nvPr>
        </p:nvSpPr>
        <p:spPr>
          <a:xfrm>
            <a:off x="2106295" y="6215380"/>
            <a:ext cx="52343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分为</a:t>
            </a:r>
            <a:r>
              <a:rPr lang="en-US" altLang="zh-CN"/>
              <a:t>   </a:t>
            </a:r>
            <a:r>
              <a:rPr lang="en-US" altLang="zh-CN">
                <a:solidFill>
                  <a:srgbClr val="FF0000"/>
                </a:solidFill>
              </a:rPr>
              <a:t> </a:t>
            </a:r>
            <a:r>
              <a:rPr lang="zh-CN" altLang="en-US">
                <a:solidFill>
                  <a:srgbClr val="FF0000"/>
                </a:solidFill>
              </a:rPr>
              <a:t>滑动摩擦力（</a:t>
            </a:r>
            <a:r>
              <a:rPr lang="en-US" altLang="zh-CN">
                <a:solidFill>
                  <a:srgbClr val="FF0000"/>
                </a:solidFill>
              </a:rPr>
              <a:t>f</a:t>
            </a:r>
            <a:r>
              <a:rPr lang="zh-CN" altLang="en-US" baseline="-25000">
                <a:solidFill>
                  <a:srgbClr val="FF0000"/>
                </a:solidFill>
              </a:rPr>
              <a:t>滑</a:t>
            </a:r>
            <a:r>
              <a:rPr lang="zh-CN" altLang="en-US">
                <a:solidFill>
                  <a:srgbClr val="FF0000"/>
                </a:solidFill>
              </a:rPr>
              <a:t>）</a:t>
            </a:r>
            <a:r>
              <a:rPr lang="zh-CN" altLang="en-US"/>
              <a:t>和</a:t>
            </a:r>
            <a:r>
              <a:rPr lang="zh-CN" altLang="en-US">
                <a:solidFill>
                  <a:srgbClr val="FF0000"/>
                </a:solidFill>
              </a:rPr>
              <a:t>静摩擦力（</a:t>
            </a:r>
            <a:r>
              <a:rPr lang="en-US" altLang="zh-CN">
                <a:solidFill>
                  <a:srgbClr val="FF0000"/>
                </a:solidFill>
              </a:rPr>
              <a:t>f</a:t>
            </a:r>
            <a:r>
              <a:rPr lang="zh-CN" altLang="en-US" baseline="-25000">
                <a:solidFill>
                  <a:srgbClr val="FF0000"/>
                </a:solidFill>
              </a:rPr>
              <a:t>静</a:t>
            </a:r>
            <a:r>
              <a:rPr lang="zh-CN" altLang="en-US">
                <a:solidFill>
                  <a:srgbClr val="FF0000"/>
                </a:solidFill>
              </a:rPr>
              <a:t>）</a:t>
            </a:r>
            <a:endParaRPr lang="zh-CN" altLang="en-US">
              <a:solidFill>
                <a:srgbClr val="FF0000"/>
              </a:solidFill>
            </a:endParaRPr>
          </a:p>
        </p:txBody>
      </p:sp>
      <p:pic>
        <p:nvPicPr>
          <p:cNvPr id="13" name="New picture"/>
          <p:cNvPicPr/>
          <p:nvPr>
            <p:custDataLst>
              <p:tags r:id="rId14"/>
            </p:custDataLst>
          </p:nvPr>
        </p:nvPicPr>
        <p:blipFill>
          <a:blip r:embed="rId13"/>
          <a:stretch>
            <a:fillRect/>
          </a:stretch>
        </p:blipFill>
        <p:spPr>
          <a:xfrm>
            <a:off x="12407900" y="10236200"/>
            <a:ext cx="304800" cy="228600"/>
          </a:xfrm>
          <a:prstGeom prst="cube">
            <a:avLst/>
          </a:prstGeom>
        </p:spPr>
      </p:pic>
    </p:spTree>
    <p:custDataLst>
      <p:tags r:id="rId15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  <p:bldP spid="8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/>
          <a:p>
            <a:r>
              <a:t>新课</a:t>
            </a:r>
            <a:r>
              <a:rPr lang="en-US" altLang="zh-CN"/>
              <a:t>-----1.</a:t>
            </a:r>
            <a:r>
              <a:t>滑动摩擦力</a:t>
            </a:r>
          </a:p>
        </p:txBody>
      </p:sp>
      <p:sp>
        <p:nvSpPr>
          <p:cNvPr id="7" name="文本框 6"/>
          <p:cNvSpPr txBox="1"/>
          <p:nvPr>
            <p:custDataLst>
              <p:tags r:id="rId5"/>
            </p:custDataLst>
          </p:nvPr>
        </p:nvSpPr>
        <p:spPr>
          <a:xfrm>
            <a:off x="608330" y="1313815"/>
            <a:ext cx="73761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200000"/>
              </a:lnSpc>
            </a:pPr>
            <a:r>
              <a:rPr lang="zh-CN" altLang="en-US"/>
              <a:t>拉动：在桌面上匀速拉动书本，感觉到需要用力吗？</a:t>
            </a:r>
            <a:endParaRPr lang="zh-CN" altLang="en-US"/>
          </a:p>
        </p:txBody>
      </p:sp>
      <p:sp>
        <p:nvSpPr>
          <p:cNvPr id="13" name="文本框 12"/>
          <p:cNvSpPr txBox="1"/>
          <p:nvPr>
            <p:custDataLst>
              <p:tags r:id="rId6"/>
            </p:custDataLst>
          </p:nvPr>
        </p:nvSpPr>
        <p:spPr>
          <a:xfrm>
            <a:off x="608330" y="5048885"/>
            <a:ext cx="109683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滑动摩擦力：一个物体在另一个物体表面上滑动时，会受到阻碍它运动的力，这种力叫做滑动摩擦力</a:t>
            </a:r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7"/>
          <a:stretch>
            <a:fillRect/>
          </a:stretch>
        </p:blipFill>
        <p:spPr>
          <a:xfrm rot="16200000">
            <a:off x="1932305" y="775335"/>
            <a:ext cx="2447925" cy="5095875"/>
          </a:xfrm>
          <a:prstGeom prst="rect">
            <a:avLst/>
          </a:prstGeom>
        </p:spPr>
      </p:pic>
      <p:sp>
        <p:nvSpPr>
          <p:cNvPr id="14" name="文本框 13"/>
          <p:cNvSpPr txBox="1"/>
          <p:nvPr>
            <p:custDataLst>
              <p:tags r:id="rId9"/>
            </p:custDataLst>
          </p:nvPr>
        </p:nvSpPr>
        <p:spPr>
          <a:xfrm>
            <a:off x="5957570" y="2099310"/>
            <a:ext cx="521144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讨论：</a:t>
            </a:r>
            <a:endParaRPr lang="zh-CN" altLang="en-US"/>
          </a:p>
          <a:p>
            <a:r>
              <a:rPr lang="en-US" altLang="zh-CN"/>
              <a:t>1.</a:t>
            </a:r>
            <a:r>
              <a:rPr lang="zh-CN" altLang="en-US"/>
              <a:t>书本受到的滑动摩擦力，施力物体是什么？</a:t>
            </a:r>
            <a:endParaRPr lang="zh-CN" altLang="en-US"/>
          </a:p>
          <a:p>
            <a:r>
              <a:rPr lang="en-US" altLang="zh-CN"/>
              <a:t>2.</a:t>
            </a:r>
            <a:r>
              <a:rPr lang="zh-CN" altLang="en-US"/>
              <a:t>滑动摩擦力的方向？</a:t>
            </a:r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10"/>
            </p:custDataLst>
          </p:nvPr>
        </p:nvSpPr>
        <p:spPr>
          <a:xfrm>
            <a:off x="5957570" y="3834765"/>
            <a:ext cx="521144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rgbClr val="FF0000"/>
                </a:solidFill>
              </a:rPr>
              <a:t> </a:t>
            </a:r>
            <a:r>
              <a:rPr lang="en-US" altLang="zh-CN" b="1">
                <a:solidFill>
                  <a:srgbClr val="FF0000"/>
                </a:solidFill>
              </a:rPr>
              <a:t> </a:t>
            </a:r>
            <a:r>
              <a:rPr lang="zh-CN" altLang="en-US" b="1">
                <a:solidFill>
                  <a:srgbClr val="FF0000"/>
                </a:solidFill>
              </a:rPr>
              <a:t>滑动摩擦力的方向与物体相对（接触面）运动方向相反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>
            <p:custDataLst>
              <p:tags r:id="rId11"/>
            </p:custDataLst>
          </p:nvPr>
        </p:nvSpPr>
        <p:spPr>
          <a:xfrm>
            <a:off x="6025515" y="3021330"/>
            <a:ext cx="521144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rgbClr val="FF0000"/>
                </a:solidFill>
                <a:sym typeface="+mn-ea"/>
              </a:rPr>
              <a:t>1.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书本受到的滑动摩擦力施力物体是桌面。</a:t>
            </a:r>
            <a:endParaRPr lang="zh-CN" altLang="en-US">
              <a:solidFill>
                <a:srgbClr val="FF0000"/>
              </a:solidFill>
            </a:endParaRPr>
          </a:p>
          <a:p>
            <a:r>
              <a:rPr lang="en-US" altLang="zh-CN">
                <a:solidFill>
                  <a:srgbClr val="FF0000"/>
                </a:solidFill>
                <a:sym typeface="+mn-ea"/>
              </a:rPr>
              <a:t>2.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滑动摩擦力的方向与书本运动方向相反。</a:t>
            </a:r>
            <a:endParaRPr lang="zh-CN" altLang="en-US">
              <a:solidFill>
                <a:srgbClr val="FF0000"/>
              </a:solidFill>
            </a:endParaRPr>
          </a:p>
          <a:p>
            <a:r>
              <a:rPr lang="en-US" altLang="zh-CN">
                <a:solidFill>
                  <a:srgbClr val="FF0000"/>
                </a:solidFill>
              </a:rPr>
              <a:t> </a:t>
            </a:r>
            <a:r>
              <a:rPr lang="en-US" altLang="zh-CN" b="1">
                <a:solidFill>
                  <a:srgbClr val="FF0000"/>
                </a:solidFill>
              </a:rPr>
              <a:t> </a:t>
            </a:r>
            <a:endParaRPr lang="zh-CN" altLang="en-US" b="1">
              <a:solidFill>
                <a:srgbClr val="FF0000"/>
              </a:solidFill>
            </a:endParaRPr>
          </a:p>
        </p:txBody>
      </p:sp>
    </p:spTree>
    <p:custDataLst>
      <p:tags r:id="rId1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  <p:bldP spid="14" grpId="0"/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3" name="椭圆 2"/>
          <p:cNvSpPr/>
          <p:nvPr>
            <p:custDataLst>
              <p:tags r:id="rId4"/>
            </p:custDataLst>
          </p:nvPr>
        </p:nvSpPr>
        <p:spPr>
          <a:xfrm>
            <a:off x="3181350" y="2172970"/>
            <a:ext cx="1332865" cy="381635"/>
          </a:xfrm>
          <a:prstGeom prst="ellipse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/>
        <p:txBody>
          <a:bodyPr/>
          <a:lstStyle/>
          <a:p>
            <a:r>
              <a:t>新课</a:t>
            </a:r>
            <a:r>
              <a:rPr lang="en-US" altLang="zh-CN"/>
              <a:t>-----2.</a:t>
            </a:r>
            <a:r>
              <a:t>探究影响滑动摩擦力大小的因素</a:t>
            </a:r>
          </a:p>
        </p:txBody>
      </p:sp>
      <p:sp>
        <p:nvSpPr>
          <p:cNvPr id="5" name="文本框 4"/>
          <p:cNvSpPr txBox="1"/>
          <p:nvPr>
            <p:custDataLst>
              <p:tags r:id="rId6"/>
            </p:custDataLst>
          </p:nvPr>
        </p:nvSpPr>
        <p:spPr>
          <a:xfrm>
            <a:off x="645795" y="1927860"/>
            <a:ext cx="1082167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试一试：</a:t>
            </a:r>
            <a:endParaRPr lang="zh-CN" altLang="en-US"/>
          </a:p>
          <a:p>
            <a:r>
              <a:rPr lang="en-US" altLang="zh-CN"/>
              <a:t>1.</a:t>
            </a:r>
            <a:r>
              <a:rPr lang="zh-CN" altLang="en-US"/>
              <a:t>用大小不同的力将手掌紧压在桌面上并滑动，体验手掌所受到的阻碍情况，感受滑动摩擦力的大小变化？</a:t>
            </a:r>
            <a:endParaRPr lang="zh-CN" altLang="en-US"/>
          </a:p>
          <a:p>
            <a:r>
              <a:rPr lang="en-US" altLang="zh-CN"/>
              <a:t>2.</a:t>
            </a:r>
            <a:r>
              <a:rPr lang="zh-CN" altLang="en-US"/>
              <a:t>在桌面上铺上毛巾，比较相同大小的力在桌面和毛巾上滑动时的阻碍情况，感受滑动摩擦力的大小变化？</a:t>
            </a:r>
            <a:endParaRPr lang="zh-CN" altLang="en-US"/>
          </a:p>
        </p:txBody>
      </p:sp>
      <p:sp>
        <p:nvSpPr>
          <p:cNvPr id="6" name="文本框 5"/>
          <p:cNvSpPr txBox="1"/>
          <p:nvPr>
            <p:custDataLst>
              <p:tags r:id="rId7"/>
            </p:custDataLst>
          </p:nvPr>
        </p:nvSpPr>
        <p:spPr>
          <a:xfrm>
            <a:off x="608330" y="2858770"/>
            <a:ext cx="1082103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猜一猜：</a:t>
            </a:r>
            <a:endParaRPr lang="zh-CN" altLang="en-US"/>
          </a:p>
          <a:p>
            <a:r>
              <a:rPr lang="zh-CN" altLang="en-US"/>
              <a:t>影响滑动摩擦力大小的因素有哪些？</a:t>
            </a:r>
            <a:endParaRPr lang="zh-CN" altLang="en-US"/>
          </a:p>
        </p:txBody>
      </p:sp>
      <p:sp>
        <p:nvSpPr>
          <p:cNvPr id="14" name="文本框 13"/>
          <p:cNvSpPr txBox="1"/>
          <p:nvPr>
            <p:custDataLst>
              <p:tags r:id="rId8"/>
            </p:custDataLst>
          </p:nvPr>
        </p:nvSpPr>
        <p:spPr>
          <a:xfrm>
            <a:off x="608330" y="3614420"/>
            <a:ext cx="433705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猜测因素：</a:t>
            </a:r>
            <a:endParaRPr lang="zh-CN" altLang="en-US"/>
          </a:p>
          <a:p>
            <a:r>
              <a:rPr lang="zh-CN" altLang="en-US"/>
              <a:t>接触面压力大小、接触面的粗糙程度</a:t>
            </a:r>
            <a:endParaRPr lang="zh-CN" altLang="en-US"/>
          </a:p>
        </p:txBody>
      </p:sp>
      <p:sp>
        <p:nvSpPr>
          <p:cNvPr id="15" name="文本框 14"/>
          <p:cNvSpPr txBox="1"/>
          <p:nvPr>
            <p:custDataLst>
              <p:tags r:id="rId9"/>
            </p:custDataLst>
          </p:nvPr>
        </p:nvSpPr>
        <p:spPr>
          <a:xfrm>
            <a:off x="608330" y="4370705"/>
            <a:ext cx="9393555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实验设计：</a:t>
            </a:r>
            <a:endParaRPr lang="zh-CN" altLang="en-US"/>
          </a:p>
          <a:p>
            <a:pPr fontAlgn="auto">
              <a:lnSpc>
                <a:spcPct val="150000"/>
              </a:lnSpc>
            </a:pPr>
            <a:r>
              <a:rPr lang="en-US" altLang="zh-CN"/>
              <a:t>1.</a:t>
            </a:r>
            <a:r>
              <a:rPr lang="zh-CN" altLang="en-US"/>
              <a:t>如何测量滑动摩擦力的大小？</a:t>
            </a:r>
            <a:endParaRPr lang="zh-CN" altLang="en-US"/>
          </a:p>
          <a:p>
            <a:pPr fontAlgn="auto">
              <a:lnSpc>
                <a:spcPct val="150000"/>
              </a:lnSpc>
            </a:pPr>
            <a:r>
              <a:rPr lang="en-US" altLang="zh-CN"/>
              <a:t>2.</a:t>
            </a:r>
            <a:r>
              <a:rPr lang="zh-CN" altLang="en-US"/>
              <a:t>如何改变接触面的粗糙程度？</a:t>
            </a:r>
            <a:endParaRPr lang="zh-CN" altLang="en-US"/>
          </a:p>
          <a:p>
            <a:pPr fontAlgn="auto">
              <a:lnSpc>
                <a:spcPct val="150000"/>
              </a:lnSpc>
            </a:pPr>
            <a:r>
              <a:rPr lang="en-US" altLang="zh-CN"/>
              <a:t>3.</a:t>
            </a:r>
            <a:r>
              <a:rPr lang="zh-CN" altLang="en-US"/>
              <a:t>如何改变接触面压力的大小？</a:t>
            </a:r>
            <a:endParaRPr lang="zh-CN" altLang="en-US"/>
          </a:p>
          <a:p>
            <a:pPr fontAlgn="auto">
              <a:lnSpc>
                <a:spcPct val="150000"/>
              </a:lnSpc>
            </a:pPr>
            <a:r>
              <a:rPr lang="en-US" altLang="zh-CN"/>
              <a:t>4.</a:t>
            </a:r>
            <a:r>
              <a:rPr lang="zh-CN" altLang="en-US"/>
              <a:t>用什么方法研究其中某一个因素对滑动摩擦力大小的影响？</a:t>
            </a:r>
            <a:endParaRPr lang="zh-CN" altLang="en-US"/>
          </a:p>
        </p:txBody>
      </p:sp>
      <p:cxnSp>
        <p:nvCxnSpPr>
          <p:cNvPr id="4" name="直接箭头连接符 3"/>
          <p:cNvCxnSpPr>
            <a:stCxn id="3" idx="7"/>
          </p:cNvCxnSpPr>
          <p:nvPr>
            <p:custDataLst>
              <p:tags r:id="rId10"/>
            </p:custDataLst>
          </p:nvPr>
        </p:nvCxnSpPr>
        <p:spPr>
          <a:xfrm flipV="1">
            <a:off x="4319270" y="1888490"/>
            <a:ext cx="764540" cy="340360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>
            <p:custDataLst>
              <p:tags r:id="rId11"/>
            </p:custDataLst>
          </p:nvPr>
        </p:nvSpPr>
        <p:spPr>
          <a:xfrm>
            <a:off x="5083810" y="1702435"/>
            <a:ext cx="735965" cy="3683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/>
              <a:t>压力</a:t>
            </a:r>
            <a:endParaRPr lang="zh-CN" altLang="en-US"/>
          </a:p>
        </p:txBody>
      </p:sp>
      <p:sp>
        <p:nvSpPr>
          <p:cNvPr id="9" name="文本框 8"/>
          <p:cNvSpPr txBox="1"/>
          <p:nvPr>
            <p:custDataLst>
              <p:tags r:id="rId12"/>
            </p:custDataLst>
          </p:nvPr>
        </p:nvSpPr>
        <p:spPr>
          <a:xfrm>
            <a:off x="4109085" y="4792345"/>
            <a:ext cx="66897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rgbClr val="FF0000"/>
                </a:solidFill>
              </a:rPr>
              <a:t>1.</a:t>
            </a:r>
            <a:r>
              <a:rPr lang="zh-CN" altLang="en-US">
                <a:solidFill>
                  <a:srgbClr val="FF0000"/>
                </a:solidFill>
              </a:rPr>
              <a:t>弹簧测力计沿水平方向拉动</a:t>
            </a:r>
            <a:r>
              <a:rPr lang="en-US" altLang="zh-CN">
                <a:solidFill>
                  <a:srgbClr val="FF0000"/>
                </a:solidFill>
              </a:rPr>
              <a:t>2.</a:t>
            </a:r>
            <a:r>
              <a:rPr lang="zh-CN" altLang="en-US">
                <a:solidFill>
                  <a:srgbClr val="FF0000"/>
                </a:solidFill>
              </a:rPr>
              <a:t>物体做匀速直线运动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0" name="文本框 9"/>
          <p:cNvSpPr txBox="1"/>
          <p:nvPr>
            <p:custDataLst>
              <p:tags r:id="rId13"/>
            </p:custDataLst>
          </p:nvPr>
        </p:nvSpPr>
        <p:spPr>
          <a:xfrm>
            <a:off x="4307840" y="5160645"/>
            <a:ext cx="66897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在接触面上放木板、毛巾、棉布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>
            <p:custDataLst>
              <p:tags r:id="rId14"/>
            </p:custDataLst>
          </p:nvPr>
        </p:nvSpPr>
        <p:spPr>
          <a:xfrm>
            <a:off x="4319270" y="5558155"/>
            <a:ext cx="66897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在接触面的木块上放砝码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2" name="文本框 11"/>
          <p:cNvSpPr txBox="1"/>
          <p:nvPr>
            <p:custDataLst>
              <p:tags r:id="rId15"/>
            </p:custDataLst>
          </p:nvPr>
        </p:nvSpPr>
        <p:spPr>
          <a:xfrm>
            <a:off x="6981825" y="5984875"/>
            <a:ext cx="39439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控制变量法</a:t>
            </a:r>
            <a:endParaRPr lang="zh-CN" altLang="en-US">
              <a:solidFill>
                <a:srgbClr val="FF0000"/>
              </a:solidFill>
            </a:endParaRPr>
          </a:p>
        </p:txBody>
      </p:sp>
    </p:spTree>
    <p:custDataLst>
      <p:tags r:id="rId16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4" grpId="0"/>
      <p:bldP spid="15" grpId="0"/>
      <p:bldP spid="3" grpId="0"/>
      <p:bldP spid="7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/>
          <a:p>
            <a:r>
              <a:rPr>
                <a:sym typeface="+mn-ea"/>
              </a:rPr>
              <a:t>新课</a:t>
            </a:r>
            <a:r>
              <a:rPr lang="en-US" altLang="zh-CN">
                <a:sym typeface="+mn-ea"/>
              </a:rPr>
              <a:t>-----</a:t>
            </a:r>
            <a:r>
              <a:rPr>
                <a:sym typeface="+mn-ea"/>
              </a:rPr>
              <a:t>探究影响滑动摩擦力大小的因素</a:t>
            </a:r>
            <a:endParaRPr>
              <a:sym typeface="+mn-ea"/>
            </a:endParaRPr>
          </a:p>
        </p:txBody>
      </p:sp>
      <p:sp>
        <p:nvSpPr>
          <p:cNvPr id="971781" name="Text Box 5"/>
          <p:cNvSpPr txBox="1"/>
          <p:nvPr>
            <p:custDataLst>
              <p:tags r:id="rId5"/>
            </p:custDataLst>
          </p:nvPr>
        </p:nvSpPr>
        <p:spPr>
          <a:xfrm>
            <a:off x="611505" y="1959610"/>
            <a:ext cx="10969625" cy="11988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>
                <a:latin typeface="Times New Roman" panose="02020603050405020304" pitchFamily="18" charset="0"/>
              </a:rPr>
              <a:t>结论：</a:t>
            </a:r>
            <a:endParaRPr lang="zh-CN" altLang="en-US">
              <a:latin typeface="Times New Roman" panose="02020603050405020304" pitchFamily="18" charset="0"/>
            </a:endParaRPr>
          </a:p>
          <a:p>
            <a:pPr algn="l">
              <a:spcBef>
                <a:spcPct val="50000"/>
              </a:spcBef>
            </a:pPr>
            <a:r>
              <a:rPr lang="zh-CN" altLang="en-US">
                <a:latin typeface="Times New Roman" panose="02020603050405020304" pitchFamily="18" charset="0"/>
              </a:rPr>
              <a:t>滑动摩擦力的大小与接触面的粗糙程度、接触面的压力大小</a:t>
            </a:r>
            <a:r>
              <a:rPr lang="en-US" altLang="zh-CN">
                <a:latin typeface="Times New Roman" panose="02020603050405020304" pitchFamily="18" charset="0"/>
              </a:rPr>
              <a:t>  </a:t>
            </a:r>
            <a:r>
              <a:rPr lang="zh-CN" altLang="en-US">
                <a:latin typeface="Times New Roman" panose="02020603050405020304" pitchFamily="18" charset="0"/>
              </a:rPr>
              <a:t>有关</a:t>
            </a:r>
            <a:endParaRPr lang="zh-CN" altLang="en-US">
              <a:latin typeface="Times New Roman" panose="02020603050405020304" pitchFamily="18" charset="0"/>
            </a:endParaRPr>
          </a:p>
          <a:p>
            <a:pPr algn="l">
              <a:spcBef>
                <a:spcPct val="50000"/>
              </a:spcBef>
            </a:pPr>
            <a:r>
              <a:rPr lang="zh-CN" altLang="en-US">
                <a:latin typeface="Times New Roman" panose="02020603050405020304" pitchFamily="18" charset="0"/>
              </a:rPr>
              <a:t>接触面越粗糙，压力越大，滑动摩擦力越大</a:t>
            </a:r>
            <a:endParaRPr lang="zh-CN" altLang="en-US">
              <a:latin typeface="Times New Roman" panose="02020603050405020304" pitchFamily="18" charset="0"/>
            </a:endParaRPr>
          </a:p>
        </p:txBody>
      </p:sp>
      <p:sp>
        <p:nvSpPr>
          <p:cNvPr id="11" name="Text Box 5"/>
          <p:cNvSpPr txBox="1"/>
          <p:nvPr>
            <p:custDataLst>
              <p:tags r:id="rId6"/>
            </p:custDataLst>
          </p:nvPr>
        </p:nvSpPr>
        <p:spPr>
          <a:xfrm>
            <a:off x="611505" y="3293110"/>
            <a:ext cx="10969625" cy="7835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>
                <a:latin typeface="Times New Roman" panose="02020603050405020304" pitchFamily="18" charset="0"/>
              </a:rPr>
              <a:t>说一说：</a:t>
            </a:r>
            <a:endParaRPr lang="zh-CN" altLang="en-US">
              <a:latin typeface="Times New Roman" panose="02020603050405020304" pitchFamily="18" charset="0"/>
            </a:endParaRPr>
          </a:p>
          <a:p>
            <a:pPr algn="l">
              <a:spcBef>
                <a:spcPct val="50000"/>
              </a:spcBef>
            </a:pPr>
            <a:r>
              <a:rPr lang="zh-CN" altLang="en-US">
                <a:latin typeface="Times New Roman" panose="02020603050405020304" pitchFamily="18" charset="0"/>
              </a:rPr>
              <a:t>生活中的摩擦现象。</a:t>
            </a:r>
            <a:endParaRPr lang="zh-CN" altLang="en-US">
              <a:latin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>
            <p:custDataLst>
              <p:tags r:id="rId7"/>
            </p:custDataLst>
          </p:nvPr>
        </p:nvSpPr>
        <p:spPr>
          <a:xfrm>
            <a:off x="7434580" y="2790825"/>
            <a:ext cx="399161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滑动摩擦力产生的条件：</a:t>
            </a:r>
            <a:endParaRPr lang="zh-CN" altLang="en-US"/>
          </a:p>
          <a:p>
            <a:r>
              <a:rPr lang="en-US" altLang="zh-CN">
                <a:solidFill>
                  <a:srgbClr val="FF0000"/>
                </a:solidFill>
              </a:rPr>
              <a:t>1.</a:t>
            </a:r>
            <a:r>
              <a:rPr lang="zh-CN" altLang="en-US">
                <a:solidFill>
                  <a:srgbClr val="FF0000"/>
                </a:solidFill>
              </a:rPr>
              <a:t>接触面存在压力</a:t>
            </a:r>
            <a:endParaRPr lang="zh-CN" altLang="en-US">
              <a:solidFill>
                <a:srgbClr val="FF0000"/>
              </a:solidFill>
            </a:endParaRPr>
          </a:p>
          <a:p>
            <a:r>
              <a:rPr lang="en-US" altLang="zh-CN">
                <a:solidFill>
                  <a:srgbClr val="FF0000"/>
                </a:solidFill>
              </a:rPr>
              <a:t>2.</a:t>
            </a:r>
            <a:r>
              <a:rPr lang="zh-CN" altLang="en-US">
                <a:solidFill>
                  <a:srgbClr val="FF0000"/>
                </a:solidFill>
              </a:rPr>
              <a:t>接触面粗糙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4" name="Text Box 5"/>
          <p:cNvSpPr txBox="1"/>
          <p:nvPr>
            <p:custDataLst>
              <p:tags r:id="rId8"/>
            </p:custDataLst>
          </p:nvPr>
        </p:nvSpPr>
        <p:spPr>
          <a:xfrm>
            <a:off x="611505" y="4460240"/>
            <a:ext cx="10969625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>
                <a:latin typeface="Times New Roman" panose="02020603050405020304" pitchFamily="18" charset="0"/>
              </a:rPr>
              <a:t>走路鞋子和地面</a:t>
            </a:r>
            <a:r>
              <a:rPr lang="en-US" altLang="zh-CN">
                <a:latin typeface="Times New Roman" panose="02020603050405020304" pitchFamily="18" charset="0"/>
              </a:rPr>
              <a:t>                    </a:t>
            </a:r>
            <a:r>
              <a:rPr lang="zh-CN" altLang="en-US">
                <a:latin typeface="Times New Roman" panose="02020603050405020304" pitchFamily="18" charset="0"/>
              </a:rPr>
              <a:t>骑车子的轮胎和地面</a:t>
            </a:r>
            <a:r>
              <a:rPr lang="en-US" altLang="zh-CN">
                <a:latin typeface="Times New Roman" panose="02020603050405020304" pitchFamily="18" charset="0"/>
              </a:rPr>
              <a:t>                                 </a:t>
            </a:r>
            <a:r>
              <a:rPr lang="zh-CN" altLang="en-US">
                <a:latin typeface="Times New Roman" panose="02020603050405020304" pitchFamily="18" charset="0"/>
              </a:rPr>
              <a:t>车子的刹车装置和轮胎</a:t>
            </a:r>
            <a:endParaRPr lang="zh-CN" altLang="en-US">
              <a:latin typeface="Times New Roman" panose="02020603050405020304" pitchFamily="18" charset="0"/>
            </a:endParaRPr>
          </a:p>
        </p:txBody>
      </p:sp>
    </p:spTree>
    <p:custDataLst>
      <p:tags r:id="rId9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1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1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1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1781" grpId="0"/>
      <p:bldP spid="11" grpId="0"/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>
          <p:custDataLst>
            <p:tags r:id="rId3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/>
          <a:p>
            <a:r>
              <a:rPr>
                <a:sym typeface="+mn-ea"/>
              </a:rPr>
              <a:t>新课</a:t>
            </a:r>
            <a:r>
              <a:rPr lang="en-US" altLang="zh-CN">
                <a:sym typeface="+mn-ea"/>
              </a:rPr>
              <a:t>-----3.</a:t>
            </a:r>
            <a:r>
              <a:rPr>
                <a:sym typeface="+mn-ea"/>
              </a:rPr>
              <a:t>增加或减小摩擦的方法</a:t>
            </a:r>
            <a:endParaRPr>
              <a:sym typeface="+mn-ea"/>
            </a:endParaRPr>
          </a:p>
        </p:txBody>
      </p:sp>
      <p:sp>
        <p:nvSpPr>
          <p:cNvPr id="8" name="文本框 7"/>
          <p:cNvSpPr txBox="1"/>
          <p:nvPr>
            <p:custDataLst>
              <p:tags r:id="rId5"/>
            </p:custDataLst>
          </p:nvPr>
        </p:nvSpPr>
        <p:spPr>
          <a:xfrm>
            <a:off x="665480" y="1448435"/>
            <a:ext cx="1091247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有益摩擦：</a:t>
            </a:r>
            <a:endParaRPr lang="zh-CN" altLang="en-US"/>
          </a:p>
          <a:p>
            <a:r>
              <a:rPr lang="zh-CN" altLang="en-US"/>
              <a:t>如走路时鞋子和地面的摩擦</a:t>
            </a:r>
            <a:r>
              <a:rPr lang="en-US" altLang="zh-CN"/>
              <a:t>              </a:t>
            </a:r>
            <a:r>
              <a:rPr lang="zh-CN" altLang="en-US"/>
              <a:t>筷子夹菜时筷子和菜的摩擦</a:t>
            </a:r>
            <a:r>
              <a:rPr lang="en-US" altLang="zh-CN"/>
              <a:t>     </a:t>
            </a:r>
            <a:r>
              <a:rPr lang="zh-CN" altLang="en-US"/>
              <a:t>搓手取暖时手掌和手掌的摩擦</a:t>
            </a:r>
            <a:r>
              <a:rPr lang="en-US" altLang="zh-CN"/>
              <a:t>              </a:t>
            </a:r>
            <a:endParaRPr lang="en-US" altLang="zh-CN"/>
          </a:p>
        </p:txBody>
      </p:sp>
      <p:sp>
        <p:nvSpPr>
          <p:cNvPr id="3" name="文本框 2"/>
          <p:cNvSpPr txBox="1"/>
          <p:nvPr>
            <p:custDataLst>
              <p:tags r:id="rId6"/>
            </p:custDataLst>
          </p:nvPr>
        </p:nvSpPr>
        <p:spPr>
          <a:xfrm>
            <a:off x="674370" y="2112010"/>
            <a:ext cx="108432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有害摩擦：</a:t>
            </a:r>
            <a:endParaRPr lang="zh-CN" altLang="en-US"/>
          </a:p>
          <a:p>
            <a:r>
              <a:rPr lang="zh-CN" altLang="en-US"/>
              <a:t>如推桌子时桌子和地面的摩擦</a:t>
            </a:r>
            <a:r>
              <a:rPr lang="en-US" altLang="zh-CN"/>
              <a:t>              </a:t>
            </a:r>
            <a:r>
              <a:rPr lang="zh-CN" altLang="en-US"/>
              <a:t>机器运转时齿轮之间的摩擦</a:t>
            </a:r>
            <a:r>
              <a:rPr lang="en-US" altLang="zh-CN"/>
              <a:t>                   </a:t>
            </a:r>
            <a:endParaRPr lang="en-US" altLang="zh-CN"/>
          </a:p>
        </p:txBody>
      </p:sp>
      <p:sp>
        <p:nvSpPr>
          <p:cNvPr id="14" name="文本框 13"/>
          <p:cNvSpPr txBox="1"/>
          <p:nvPr>
            <p:custDataLst>
              <p:tags r:id="rId7"/>
            </p:custDataLst>
          </p:nvPr>
        </p:nvSpPr>
        <p:spPr>
          <a:xfrm>
            <a:off x="674370" y="3244850"/>
            <a:ext cx="108432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增大摩擦的方法：</a:t>
            </a:r>
            <a:r>
              <a:rPr lang="en-US" altLang="zh-CN"/>
              <a:t>                                                                    </a:t>
            </a:r>
            <a:r>
              <a:rPr lang="zh-CN" altLang="en-US"/>
              <a:t>减小摩擦的方法：</a:t>
            </a:r>
            <a:endParaRPr lang="zh-CN" altLang="en-US"/>
          </a:p>
        </p:txBody>
      </p:sp>
      <p:sp>
        <p:nvSpPr>
          <p:cNvPr id="4" name="文本框 3"/>
          <p:cNvSpPr txBox="1"/>
          <p:nvPr>
            <p:custDataLst>
              <p:tags r:id="rId8"/>
            </p:custDataLst>
          </p:nvPr>
        </p:nvSpPr>
        <p:spPr>
          <a:xfrm>
            <a:off x="2429510" y="3754755"/>
            <a:ext cx="89795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1.</a:t>
            </a:r>
            <a:r>
              <a:rPr lang="zh-CN" altLang="en-US">
                <a:solidFill>
                  <a:srgbClr val="FF0000"/>
                </a:solidFill>
              </a:rPr>
              <a:t>增大压力</a:t>
            </a:r>
            <a:r>
              <a:rPr lang="en-US" altLang="zh-CN">
                <a:solidFill>
                  <a:srgbClr val="FF0000"/>
                </a:solidFill>
              </a:rPr>
              <a:t>                                                                                 1.</a:t>
            </a:r>
            <a:r>
              <a:rPr lang="zh-CN" altLang="en-US">
                <a:solidFill>
                  <a:srgbClr val="FF0000"/>
                </a:solidFill>
              </a:rPr>
              <a:t>减小压力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>
            <p:custDataLst>
              <p:tags r:id="rId9"/>
            </p:custDataLst>
          </p:nvPr>
        </p:nvSpPr>
        <p:spPr>
          <a:xfrm>
            <a:off x="2429510" y="4244975"/>
            <a:ext cx="89795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2.</a:t>
            </a:r>
            <a:r>
              <a:rPr lang="zh-CN" altLang="en-US">
                <a:solidFill>
                  <a:srgbClr val="FF0000"/>
                </a:solidFill>
              </a:rPr>
              <a:t>增大接触面的粗糙程度</a:t>
            </a:r>
            <a:r>
              <a:rPr lang="en-US" altLang="zh-CN">
                <a:solidFill>
                  <a:srgbClr val="FF0000"/>
                </a:solidFill>
              </a:rPr>
              <a:t>                                                            2.</a:t>
            </a:r>
            <a:r>
              <a:rPr lang="zh-CN" altLang="en-US">
                <a:solidFill>
                  <a:srgbClr val="FF0000"/>
                </a:solidFill>
              </a:rPr>
              <a:t>减小接触面的粗糙程度</a:t>
            </a:r>
            <a:endParaRPr lang="en-US" altLang="zh-CN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>
            <p:custDataLst>
              <p:tags r:id="rId10"/>
            </p:custDataLst>
          </p:nvPr>
        </p:nvSpPr>
        <p:spPr>
          <a:xfrm>
            <a:off x="665480" y="4764405"/>
            <a:ext cx="1084326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体验：将滑动变为滚动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将一本厚厚的书放在桌面上，用一个弹簧测力计拉动它匀速前进。</a:t>
            </a:r>
            <a:endParaRPr lang="zh-CN" altLang="en-US"/>
          </a:p>
          <a:p>
            <a:r>
              <a:rPr lang="zh-CN" altLang="en-US"/>
              <a:t>在书和桌面间垫几只圆柱形的铅笔，再拉动它匀速前进。比较两次摩擦力的大小。</a:t>
            </a:r>
            <a:endParaRPr lang="zh-CN" altLang="en-US"/>
          </a:p>
        </p:txBody>
      </p:sp>
      <p:sp>
        <p:nvSpPr>
          <p:cNvPr id="9" name="文本框 8"/>
          <p:cNvSpPr txBox="1"/>
          <p:nvPr>
            <p:custDataLst>
              <p:tags r:id="rId11"/>
            </p:custDataLst>
          </p:nvPr>
        </p:nvSpPr>
        <p:spPr>
          <a:xfrm>
            <a:off x="674370" y="6069965"/>
            <a:ext cx="108432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结论：减小摩擦的方法</a:t>
            </a:r>
            <a:r>
              <a:rPr lang="zh-CN" altLang="en-US">
                <a:solidFill>
                  <a:srgbClr val="FF0000"/>
                </a:solidFill>
              </a:rPr>
              <a:t> </a:t>
            </a:r>
            <a:r>
              <a:rPr lang="en-US" altLang="zh-CN">
                <a:solidFill>
                  <a:srgbClr val="FF0000"/>
                </a:solidFill>
              </a:rPr>
              <a:t> 3 </a:t>
            </a:r>
            <a:r>
              <a:rPr lang="zh-CN" altLang="en-US">
                <a:solidFill>
                  <a:srgbClr val="FF0000"/>
                </a:solidFill>
              </a:rPr>
              <a:t>变滑动为滚动</a:t>
            </a:r>
            <a:endParaRPr lang="zh-CN" altLang="en-US">
              <a:solidFill>
                <a:srgbClr val="FF0000"/>
              </a:solidFill>
            </a:endParaRPr>
          </a:p>
        </p:txBody>
      </p:sp>
    </p:spTree>
    <p:custDataLst>
      <p:tags r:id="rId1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4" grpId="0"/>
      <p:bldP spid="8" grpId="0"/>
      <p:bldP spid="4" grpId="0"/>
      <p:bldP spid="5" grpId="0"/>
      <p:bldP spid="7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>
                <a:sym typeface="+mn-ea"/>
              </a:rPr>
              <a:t>生活</a:t>
            </a:r>
            <a:r>
              <a:rPr lang="en-US" altLang="zh-CN">
                <a:sym typeface="+mn-ea"/>
              </a:rPr>
              <a:t> </a:t>
            </a:r>
            <a:r>
              <a:rPr>
                <a:sym typeface="+mn-ea"/>
              </a:rPr>
              <a:t>物理</a:t>
            </a:r>
            <a:r>
              <a:rPr lang="en-US" altLang="zh-CN">
                <a:sym typeface="+mn-ea"/>
              </a:rPr>
              <a:t> </a:t>
            </a:r>
            <a:r>
              <a:rPr>
                <a:sym typeface="+mn-ea"/>
              </a:rPr>
              <a:t>社会</a:t>
            </a:r>
            <a:r>
              <a:rPr lang="en-US" altLang="zh-CN">
                <a:sym typeface="+mn-ea"/>
              </a:rPr>
              <a:t>-----</a:t>
            </a:r>
            <a:r>
              <a:rPr>
                <a:sym typeface="+mn-ea"/>
              </a:rPr>
              <a:t>减小阻力的创新历程</a:t>
            </a:r>
            <a:endParaRPr>
              <a:sym typeface="+mn-ea"/>
            </a:endParaRPr>
          </a:p>
        </p:txBody>
      </p:sp>
      <p:sp>
        <p:nvSpPr>
          <p:cNvPr id="4" name="文本框 3"/>
          <p:cNvSpPr txBox="1"/>
          <p:nvPr>
            <p:custDataLst>
              <p:tags r:id="rId4"/>
            </p:custDataLst>
          </p:nvPr>
        </p:nvSpPr>
        <p:spPr>
          <a:xfrm>
            <a:off x="608330" y="1774825"/>
            <a:ext cx="103720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/>
              <a:t>1.</a:t>
            </a:r>
            <a:r>
              <a:rPr lang="zh-CN" altLang="en-US"/>
              <a:t>变滑动为滚动</a:t>
            </a:r>
            <a:endParaRPr lang="zh-CN" altLang="en-US"/>
          </a:p>
        </p:txBody>
      </p:sp>
      <p:sp>
        <p:nvSpPr>
          <p:cNvPr id="3" name="文本框 2"/>
          <p:cNvSpPr txBox="1"/>
          <p:nvPr>
            <p:custDataLst>
              <p:tags r:id="rId5"/>
            </p:custDataLst>
          </p:nvPr>
        </p:nvSpPr>
        <p:spPr>
          <a:xfrm>
            <a:off x="608330" y="2421890"/>
            <a:ext cx="1037209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2.</a:t>
            </a:r>
            <a:r>
              <a:rPr lang="zh-CN" altLang="en-US"/>
              <a:t>使接触面分离</a:t>
            </a:r>
            <a:endParaRPr lang="zh-CN" altLang="en-US"/>
          </a:p>
          <a:p>
            <a:r>
              <a:rPr lang="en-US" altLang="zh-CN"/>
              <a:t>   </a:t>
            </a:r>
            <a:r>
              <a:rPr lang="zh-CN" altLang="en-US"/>
              <a:t>加气垫</a:t>
            </a:r>
            <a:endParaRPr lang="zh-CN" altLang="en-US"/>
          </a:p>
          <a:p>
            <a:r>
              <a:rPr lang="en-US" altLang="zh-CN"/>
              <a:t>   </a:t>
            </a:r>
            <a:r>
              <a:rPr lang="zh-CN" altLang="en-US"/>
              <a:t>磁悬浮</a:t>
            </a:r>
            <a:endParaRPr lang="zh-CN" altLang="en-US"/>
          </a:p>
          <a:p>
            <a:r>
              <a:rPr lang="en-US" altLang="zh-CN"/>
              <a:t>   </a:t>
            </a:r>
            <a:r>
              <a:rPr lang="zh-CN" altLang="en-US"/>
              <a:t>加润滑油</a:t>
            </a:r>
            <a:endParaRPr lang="zh-CN" altLang="en-US"/>
          </a:p>
        </p:txBody>
      </p:sp>
    </p:spTree>
    <p:custDataLst>
      <p:tags r:id="rId6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t>课堂总结</a:t>
            </a:r>
          </a:p>
        </p:txBody>
      </p:sp>
      <p:sp>
        <p:nvSpPr>
          <p:cNvPr id="1000451" name="Text Box 3"/>
          <p:cNvSpPr txBox="1"/>
          <p:nvPr>
            <p:custDataLst>
              <p:tags r:id="rId4"/>
            </p:custDataLst>
          </p:nvPr>
        </p:nvSpPr>
        <p:spPr>
          <a:xfrm>
            <a:off x="608330" y="1409700"/>
            <a:ext cx="11069320" cy="28613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>
                <a:solidFill>
                  <a:schemeClr val="tx1"/>
                </a:solidFill>
                <a:latin typeface="Arial" panose="020b0604020202020204" pitchFamily="34" charset="0"/>
              </a:rPr>
              <a:t>1、摩擦力的分类</a:t>
            </a:r>
            <a:r>
              <a:rPr lang="zh-CN" altLang="en-US" u="sng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altLang="zh-CN" u="sng">
                <a:solidFill>
                  <a:schemeClr val="tx1"/>
                </a:solidFill>
                <a:latin typeface="Arial" panose="020b0604020202020204" pitchFamily="34" charset="0"/>
              </a:rPr>
              <a:t>               </a:t>
            </a:r>
            <a:r>
              <a:rPr lang="zh-CN" altLang="en-US">
                <a:solidFill>
                  <a:schemeClr val="tx1"/>
                </a:solidFill>
                <a:latin typeface="Arial" panose="020b0604020202020204" pitchFamily="34" charset="0"/>
              </a:rPr>
              <a:t>、</a:t>
            </a:r>
            <a:r>
              <a:rPr lang="en-US" altLang="zh-CN" u="sng">
                <a:solidFill>
                  <a:schemeClr val="tx1"/>
                </a:solidFill>
                <a:latin typeface="Arial" panose="020b0604020202020204" pitchFamily="34" charset="0"/>
              </a:rPr>
              <a:t>                             </a:t>
            </a:r>
            <a:r>
              <a:rPr lang="zh-CN" altLang="en-US">
                <a:solidFill>
                  <a:schemeClr val="tx1"/>
                </a:solidFill>
                <a:latin typeface="Arial" panose="020b0604020202020204" pitchFamily="34" charset="0"/>
              </a:rPr>
              <a:t>。</a:t>
            </a:r>
            <a:endParaRPr lang="zh-CN" altLang="en-US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>
                <a:solidFill>
                  <a:schemeClr val="tx1"/>
                </a:solidFill>
                <a:latin typeface="Arial" panose="020b0604020202020204" pitchFamily="34" charset="0"/>
              </a:rPr>
              <a:t>2</a:t>
            </a:r>
            <a:r>
              <a:rPr lang="zh-CN" altLang="en-US">
                <a:solidFill>
                  <a:schemeClr val="tx1"/>
                </a:solidFill>
                <a:latin typeface="Arial" panose="020b0604020202020204" pitchFamily="34" charset="0"/>
              </a:rPr>
              <a:t>、滑动摩擦力的方向</a:t>
            </a:r>
            <a:r>
              <a:rPr lang="zh-CN" altLang="en-US" u="sng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altLang="zh-CN" u="sng">
                <a:solidFill>
                  <a:schemeClr val="tx1"/>
                </a:solidFill>
                <a:latin typeface="Arial" panose="020b0604020202020204" pitchFamily="34" charset="0"/>
              </a:rPr>
              <a:t>                                                             </a:t>
            </a:r>
            <a:r>
              <a:rPr lang="zh-CN" altLang="en-US">
                <a:solidFill>
                  <a:schemeClr val="tx1"/>
                </a:solidFill>
                <a:latin typeface="Arial" panose="020b0604020202020204" pitchFamily="34" charset="0"/>
              </a:rPr>
              <a:t>。</a:t>
            </a:r>
            <a:endParaRPr lang="zh-CN" altLang="en-US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>
                <a:solidFill>
                  <a:schemeClr val="tx1"/>
                </a:solidFill>
                <a:latin typeface="Arial" panose="020b0604020202020204" pitchFamily="34" charset="0"/>
              </a:rPr>
              <a:t>3</a:t>
            </a:r>
            <a:r>
              <a:rPr lang="zh-CN" altLang="en-US">
                <a:solidFill>
                  <a:schemeClr val="tx1"/>
                </a:solidFill>
                <a:latin typeface="Arial" panose="020b0604020202020204" pitchFamily="34" charset="0"/>
              </a:rPr>
              <a:t>、影响滑动摩擦力大小的因素</a:t>
            </a:r>
            <a:r>
              <a:rPr lang="zh-CN" altLang="en-US" u="sng">
                <a:latin typeface="Arial" panose="020b0604020202020204" pitchFamily="34" charset="0"/>
                <a:sym typeface="+mn-ea"/>
              </a:rPr>
              <a:t>       </a:t>
            </a:r>
            <a:r>
              <a:rPr lang="en-US" altLang="zh-CN" u="sng">
                <a:latin typeface="Arial" panose="020b0604020202020204" pitchFamily="34" charset="0"/>
                <a:sym typeface="+mn-ea"/>
              </a:rPr>
              <a:t>          </a:t>
            </a:r>
            <a:r>
              <a:rPr lang="zh-CN" altLang="en-US" u="sng">
                <a:latin typeface="Arial" panose="020b0604020202020204" pitchFamily="34" charset="0"/>
                <a:sym typeface="+mn-ea"/>
              </a:rPr>
              <a:t>        </a:t>
            </a:r>
            <a:r>
              <a:rPr lang="en-US" altLang="zh-CN" u="sng">
                <a:latin typeface="Arial" panose="020b0604020202020204" pitchFamily="34" charset="0"/>
                <a:sym typeface="+mn-ea"/>
              </a:rPr>
              <a:t>         </a:t>
            </a:r>
            <a:r>
              <a:rPr lang="zh-CN" altLang="en-US">
                <a:latin typeface="Arial" panose="020b0604020202020204" pitchFamily="34" charset="0"/>
                <a:sym typeface="+mn-ea"/>
              </a:rPr>
              <a:t>、</a:t>
            </a:r>
            <a:r>
              <a:rPr lang="en-US" altLang="zh-CN" u="sng">
                <a:latin typeface="Arial" panose="020b0604020202020204" pitchFamily="34" charset="0"/>
                <a:sym typeface="+mn-ea"/>
              </a:rPr>
              <a:t>                                   </a:t>
            </a:r>
            <a:r>
              <a:rPr lang="zh-CN" altLang="en-US" u="sng">
                <a:latin typeface="Arial" panose="020b0604020202020204" pitchFamily="34" charset="0"/>
                <a:sym typeface="+mn-ea"/>
              </a:rPr>
              <a:t>    </a:t>
            </a:r>
            <a:r>
              <a:rPr lang="zh-CN" altLang="en-US">
                <a:solidFill>
                  <a:schemeClr val="tx1"/>
                </a:solidFill>
                <a:latin typeface="Arial" panose="020b0604020202020204" pitchFamily="34" charset="0"/>
              </a:rPr>
              <a:t> 。</a:t>
            </a:r>
            <a:endParaRPr lang="zh-CN" altLang="en-US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>
                <a:solidFill>
                  <a:schemeClr val="tx1"/>
                </a:solidFill>
                <a:latin typeface="Arial" panose="020b0604020202020204" pitchFamily="34" charset="0"/>
              </a:rPr>
              <a:t>4</a:t>
            </a:r>
            <a:r>
              <a:rPr lang="zh-CN" altLang="en-US">
                <a:solidFill>
                  <a:schemeClr val="tx1"/>
                </a:solidFill>
                <a:latin typeface="Arial" panose="020b0604020202020204" pitchFamily="34" charset="0"/>
              </a:rPr>
              <a:t>、增大摩擦的方法</a:t>
            </a:r>
            <a:r>
              <a:rPr lang="zh-CN" altLang="en-US" u="sng">
                <a:latin typeface="Arial" panose="020b0604020202020204" pitchFamily="34" charset="0"/>
                <a:sym typeface="+mn-ea"/>
              </a:rPr>
              <a:t>         </a:t>
            </a:r>
            <a:r>
              <a:rPr lang="en-US" altLang="zh-CN" u="sng">
                <a:latin typeface="Arial" panose="020b0604020202020204" pitchFamily="34" charset="0"/>
                <a:sym typeface="+mn-ea"/>
              </a:rPr>
              <a:t>    </a:t>
            </a:r>
            <a:r>
              <a:rPr lang="zh-CN" altLang="en-US" u="sng">
                <a:latin typeface="Arial" panose="020b0604020202020204" pitchFamily="34" charset="0"/>
                <a:sym typeface="+mn-ea"/>
              </a:rPr>
              <a:t>     </a:t>
            </a:r>
            <a:r>
              <a:rPr lang="zh-CN" altLang="en-US">
                <a:latin typeface="Arial" panose="020b0604020202020204" pitchFamily="34" charset="0"/>
                <a:sym typeface="+mn-ea"/>
              </a:rPr>
              <a:t>、</a:t>
            </a:r>
            <a:r>
              <a:rPr lang="zh-CN" altLang="en-US" u="sng">
                <a:latin typeface="Arial" panose="020b0604020202020204" pitchFamily="34" charset="0"/>
                <a:sym typeface="+mn-ea"/>
              </a:rPr>
              <a:t>          </a:t>
            </a:r>
            <a:r>
              <a:rPr lang="en-US" altLang="zh-CN" u="sng">
                <a:latin typeface="Arial" panose="020b0604020202020204" pitchFamily="34" charset="0"/>
                <a:sym typeface="+mn-ea"/>
              </a:rPr>
              <a:t>                    </a:t>
            </a:r>
            <a:r>
              <a:rPr lang="zh-CN" altLang="en-US" u="sng">
                <a:latin typeface="Arial" panose="020b0604020202020204" pitchFamily="34" charset="0"/>
                <a:sym typeface="+mn-ea"/>
              </a:rPr>
              <a:t>          </a:t>
            </a:r>
            <a:r>
              <a:rPr lang="zh-CN" altLang="en-US">
                <a:solidFill>
                  <a:schemeClr val="tx1"/>
                </a:solidFill>
                <a:latin typeface="Arial" panose="020b0604020202020204" pitchFamily="34" charset="0"/>
              </a:rPr>
              <a:t>。</a:t>
            </a:r>
            <a:endParaRPr lang="zh-CN" altLang="en-US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>
                <a:solidFill>
                  <a:schemeClr val="tx1"/>
                </a:solidFill>
                <a:latin typeface="Arial" panose="020b0604020202020204" pitchFamily="34" charset="0"/>
              </a:rPr>
              <a:t>5</a:t>
            </a:r>
            <a:r>
              <a:rPr lang="zh-CN" altLang="en-US">
                <a:solidFill>
                  <a:schemeClr val="tx1"/>
                </a:solidFill>
                <a:latin typeface="Arial" panose="020b0604020202020204" pitchFamily="34" charset="0"/>
              </a:rPr>
              <a:t>、减小摩擦的方法</a:t>
            </a:r>
            <a:r>
              <a:rPr lang="zh-CN" altLang="en-US" u="sng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altLang="zh-CN" u="sng">
                <a:solidFill>
                  <a:schemeClr val="tx1"/>
                </a:solidFill>
                <a:latin typeface="Arial" panose="020b0604020202020204" pitchFamily="34" charset="0"/>
              </a:rPr>
              <a:t>                </a:t>
            </a:r>
            <a:r>
              <a:rPr lang="zh-CN" altLang="en-US">
                <a:solidFill>
                  <a:schemeClr val="tx1"/>
                </a:solidFill>
                <a:latin typeface="Arial" panose="020b0604020202020204" pitchFamily="34" charset="0"/>
              </a:rPr>
              <a:t>、</a:t>
            </a:r>
            <a:r>
              <a:rPr lang="en-US" altLang="zh-CN" u="sng">
                <a:solidFill>
                  <a:schemeClr val="tx1"/>
                </a:solidFill>
                <a:latin typeface="Arial" panose="020b0604020202020204" pitchFamily="34" charset="0"/>
              </a:rPr>
              <a:t>                                         </a:t>
            </a:r>
            <a:r>
              <a:rPr lang="zh-CN" altLang="en-US">
                <a:solidFill>
                  <a:schemeClr val="tx1"/>
                </a:solidFill>
                <a:latin typeface="Arial" panose="020b0604020202020204" pitchFamily="34" charset="0"/>
              </a:rPr>
              <a:t>、</a:t>
            </a:r>
            <a:endParaRPr lang="zh-CN" altLang="en-US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>
                <a:solidFill>
                  <a:schemeClr val="tx1"/>
                </a:solidFill>
                <a:latin typeface="Arial" panose="020b0604020202020204" pitchFamily="34" charset="0"/>
              </a:rPr>
              <a:t>                               </a:t>
            </a:r>
            <a:r>
              <a:rPr lang="en-US" altLang="zh-CN" u="sng">
                <a:solidFill>
                  <a:schemeClr val="tx1"/>
                </a:solidFill>
                <a:latin typeface="Arial" panose="020b0604020202020204" pitchFamily="34" charset="0"/>
              </a:rPr>
              <a:t>                                  </a:t>
            </a:r>
            <a:r>
              <a:rPr lang="zh-CN" altLang="en-US">
                <a:solidFill>
                  <a:schemeClr val="tx1"/>
                </a:solidFill>
                <a:latin typeface="Arial" panose="020b0604020202020204" pitchFamily="34" charset="0"/>
              </a:rPr>
              <a:t>、</a:t>
            </a:r>
            <a:r>
              <a:rPr lang="en-US" altLang="zh-CN" u="sng">
                <a:solidFill>
                  <a:schemeClr val="tx1"/>
                </a:solidFill>
                <a:latin typeface="Arial" panose="020b0604020202020204" pitchFamily="34" charset="0"/>
              </a:rPr>
              <a:t>                                       </a:t>
            </a:r>
            <a:r>
              <a:rPr lang="zh-CN" altLang="en-US">
                <a:solidFill>
                  <a:schemeClr val="tx1"/>
                </a:solidFill>
                <a:latin typeface="Arial" panose="020b0604020202020204" pitchFamily="34" charset="0"/>
              </a:rPr>
              <a:t>．</a:t>
            </a:r>
            <a:r>
              <a:rPr lang="en-US" altLang="zh-CN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endParaRPr lang="zh-CN" altLang="en-US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0" name="文本框 19"/>
          <p:cNvSpPr txBox="1"/>
          <p:nvPr>
            <p:custDataLst>
              <p:tags r:id="rId5"/>
            </p:custDataLst>
          </p:nvPr>
        </p:nvSpPr>
        <p:spPr>
          <a:xfrm>
            <a:off x="2432685" y="1409700"/>
            <a:ext cx="11550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静摩擦力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2" name="文本框 11"/>
          <p:cNvSpPr txBox="1"/>
          <p:nvPr>
            <p:custDataLst>
              <p:tags r:id="rId6"/>
            </p:custDataLst>
          </p:nvPr>
        </p:nvSpPr>
        <p:spPr>
          <a:xfrm>
            <a:off x="3829685" y="1409700"/>
            <a:ext cx="36042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滑动摩擦力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3" name="文本框 12"/>
          <p:cNvSpPr txBox="1"/>
          <p:nvPr>
            <p:custDataLst>
              <p:tags r:id="rId7"/>
            </p:custDataLst>
          </p:nvPr>
        </p:nvSpPr>
        <p:spPr>
          <a:xfrm>
            <a:off x="2946400" y="1778000"/>
            <a:ext cx="36042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与物体相对运动方向相反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4" name="文本框 13"/>
          <p:cNvSpPr txBox="1"/>
          <p:nvPr>
            <p:custDataLst>
              <p:tags r:id="rId8"/>
            </p:custDataLst>
          </p:nvPr>
        </p:nvSpPr>
        <p:spPr>
          <a:xfrm>
            <a:off x="3810635" y="2206625"/>
            <a:ext cx="36233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  <a:sym typeface="+mn-ea"/>
              </a:rPr>
              <a:t>接触面的粗糙程度</a:t>
            </a:r>
            <a:endParaRPr lang="zh-CN" altLang="en-US">
              <a:solidFill>
                <a:srgbClr val="FF0000"/>
              </a:solidFill>
              <a:sym typeface="+mn-ea"/>
            </a:endParaRPr>
          </a:p>
        </p:txBody>
      </p:sp>
      <p:sp>
        <p:nvSpPr>
          <p:cNvPr id="15" name="文本框 14"/>
          <p:cNvSpPr txBox="1"/>
          <p:nvPr>
            <p:custDataLst>
              <p:tags r:id="rId9"/>
            </p:custDataLst>
          </p:nvPr>
        </p:nvSpPr>
        <p:spPr>
          <a:xfrm>
            <a:off x="6233160" y="2206625"/>
            <a:ext cx="36233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  <a:sym typeface="+mn-ea"/>
              </a:rPr>
              <a:t>压力大小</a:t>
            </a:r>
            <a:endParaRPr lang="zh-CN" altLang="en-US">
              <a:solidFill>
                <a:srgbClr val="FF0000"/>
              </a:solidFill>
              <a:sym typeface="+mn-ea"/>
            </a:endParaRPr>
          </a:p>
        </p:txBody>
      </p:sp>
      <p:sp>
        <p:nvSpPr>
          <p:cNvPr id="16" name="文本框 15"/>
          <p:cNvSpPr txBox="1"/>
          <p:nvPr>
            <p:custDataLst>
              <p:tags r:id="rId10"/>
            </p:custDataLst>
          </p:nvPr>
        </p:nvSpPr>
        <p:spPr>
          <a:xfrm>
            <a:off x="2682240" y="2637790"/>
            <a:ext cx="36233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  <a:sym typeface="+mn-ea"/>
              </a:rPr>
              <a:t>增大压力</a:t>
            </a:r>
            <a:endParaRPr lang="zh-CN" altLang="en-US">
              <a:solidFill>
                <a:srgbClr val="FF0000"/>
              </a:solidFill>
              <a:sym typeface="+mn-ea"/>
            </a:endParaRPr>
          </a:p>
        </p:txBody>
      </p:sp>
      <p:sp>
        <p:nvSpPr>
          <p:cNvPr id="17" name="文本框 16"/>
          <p:cNvSpPr txBox="1"/>
          <p:nvPr>
            <p:custDataLst>
              <p:tags r:id="rId11"/>
            </p:custDataLst>
          </p:nvPr>
        </p:nvSpPr>
        <p:spPr>
          <a:xfrm>
            <a:off x="3937635" y="2637790"/>
            <a:ext cx="36233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  <a:sym typeface="+mn-ea"/>
              </a:rPr>
              <a:t>增大接触面的粗糙程度</a:t>
            </a:r>
            <a:endParaRPr lang="zh-CN" altLang="en-US">
              <a:solidFill>
                <a:srgbClr val="FF0000"/>
              </a:solidFill>
              <a:sym typeface="+mn-ea"/>
            </a:endParaRPr>
          </a:p>
        </p:txBody>
      </p:sp>
      <p:sp>
        <p:nvSpPr>
          <p:cNvPr id="19" name="文本框 18"/>
          <p:cNvSpPr txBox="1"/>
          <p:nvPr>
            <p:custDataLst>
              <p:tags r:id="rId12"/>
            </p:custDataLst>
          </p:nvPr>
        </p:nvSpPr>
        <p:spPr>
          <a:xfrm>
            <a:off x="2682240" y="3006090"/>
            <a:ext cx="36233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  <a:sym typeface="+mn-ea"/>
              </a:rPr>
              <a:t>减小压力</a:t>
            </a:r>
            <a:endParaRPr lang="zh-CN" altLang="en-US">
              <a:solidFill>
                <a:srgbClr val="FF0000"/>
              </a:solidFill>
              <a:sym typeface="+mn-ea"/>
            </a:endParaRPr>
          </a:p>
        </p:txBody>
      </p:sp>
      <p:sp>
        <p:nvSpPr>
          <p:cNvPr id="21" name="文本框 20"/>
          <p:cNvSpPr txBox="1"/>
          <p:nvPr>
            <p:custDataLst>
              <p:tags r:id="rId13"/>
            </p:custDataLst>
          </p:nvPr>
        </p:nvSpPr>
        <p:spPr>
          <a:xfrm>
            <a:off x="3937635" y="3006090"/>
            <a:ext cx="36233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  <a:sym typeface="+mn-ea"/>
              </a:rPr>
              <a:t>减小接触面的粗糙程度</a:t>
            </a:r>
            <a:endParaRPr lang="zh-CN" altLang="en-US">
              <a:solidFill>
                <a:srgbClr val="FF0000"/>
              </a:solidFill>
              <a:sym typeface="+mn-ea"/>
            </a:endParaRPr>
          </a:p>
        </p:txBody>
      </p:sp>
      <p:sp>
        <p:nvSpPr>
          <p:cNvPr id="24" name="文本框 23"/>
          <p:cNvSpPr txBox="1"/>
          <p:nvPr>
            <p:custDataLst>
              <p:tags r:id="rId14"/>
            </p:custDataLst>
          </p:nvPr>
        </p:nvSpPr>
        <p:spPr>
          <a:xfrm>
            <a:off x="2682240" y="3374390"/>
            <a:ext cx="36233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  <a:sym typeface="+mn-ea"/>
              </a:rPr>
              <a:t>变滑动为滚动</a:t>
            </a:r>
            <a:endParaRPr lang="zh-CN" altLang="en-US">
              <a:solidFill>
                <a:srgbClr val="FF0000"/>
              </a:solidFill>
              <a:sym typeface="+mn-ea"/>
            </a:endParaRPr>
          </a:p>
        </p:txBody>
      </p:sp>
      <p:sp>
        <p:nvSpPr>
          <p:cNvPr id="25" name="文本框 24"/>
          <p:cNvSpPr txBox="1"/>
          <p:nvPr>
            <p:custDataLst>
              <p:tags r:id="rId15"/>
            </p:custDataLst>
          </p:nvPr>
        </p:nvSpPr>
        <p:spPr>
          <a:xfrm>
            <a:off x="5045710" y="3374390"/>
            <a:ext cx="36233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  <a:sym typeface="+mn-ea"/>
              </a:rPr>
              <a:t>使接触面分离</a:t>
            </a:r>
            <a:endParaRPr lang="zh-CN" altLang="en-US">
              <a:solidFill>
                <a:srgbClr val="FF0000"/>
              </a:solidFill>
              <a:sym typeface="+mn-ea"/>
            </a:endParaRPr>
          </a:p>
        </p:txBody>
      </p:sp>
    </p:spTree>
    <p:custDataLst>
      <p:tags r:id="rId16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1" grpId="0"/>
      <p:bldP spid="24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>
          <p:custDataLst>
            <p:tags r:id="rId2"/>
          </p:custDataLst>
        </p:nvPr>
      </p:nvGrpSpPr>
      <p:grpSpPr>
        <a:xfrm>
          <a:off x="0" y="0"/>
          <a:ext cx="0" cy="0"/>
        </a:xfrm>
      </p:grpSpPr>
      <p:sp>
        <p:nvSpPr>
          <p:cNvPr id="136195" name="文本占位符 37890"/>
          <p:cNvSpPr>
            <a:spLocks noGrp="1"/>
          </p:cNvSpPr>
          <p:nvPr>
            <p:ph type="body" idx="4294967295"/>
            <p:custDataLst>
              <p:tags r:id="rId3"/>
            </p:custDataLst>
          </p:nvPr>
        </p:nvSpPr>
        <p:spPr>
          <a:xfrm>
            <a:off x="608330" y="1468120"/>
            <a:ext cx="10968990" cy="4881245"/>
          </a:xfrm>
        </p:spPr>
        <p:txBody>
          <a:bodyPr lIns="91440" tIns="45720" rIns="91440" bIns="45720" anchor="t">
            <a:noAutofit/>
          </a:bodyPr>
          <a:lstStyle/>
          <a:p>
            <a:pPr indent="-342900">
              <a:lnSpc>
                <a:spcPct val="200000"/>
              </a:lnSpc>
              <a:buNone/>
            </a:pPr>
            <a:r>
              <a:rPr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1.用弹簧测力计拉动水平桌面上的物体，当物体</a:t>
            </a:r>
            <a:r>
              <a:rPr lang="en-US" u="sng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                    </a:t>
            </a:r>
            <a:r>
              <a:rPr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时，弹簧测力计的示数就</a:t>
            </a:r>
            <a:r>
              <a:rPr lang="en-US" u="sng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        </a:t>
            </a:r>
            <a:r>
              <a:rPr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物体滑动时所受的滑动摩擦力。（选填“大于”“等于”或“小于”）</a:t>
            </a:r>
            <a:endParaRPr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-342900">
              <a:lnSpc>
                <a:spcPct val="200000"/>
              </a:lnSpc>
              <a:buNone/>
            </a:pPr>
            <a:r>
              <a:rPr lang="en-US"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2.分析以下摩擦：①走路时，鞋与地面之间的摩擦；②骑自行车时，车轮与轴之间的摩擦；③汽车行驶时，汽车与空气之间的摩擦；④皮带传动中，皮带与皮带轮之间的摩擦．其中属于有益摩擦的是（  ）</a:t>
            </a:r>
            <a:endParaRPr lang="en-US"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-342900">
              <a:lnSpc>
                <a:spcPct val="200000"/>
              </a:lnSpc>
              <a:buNone/>
            </a:pPr>
            <a:r>
              <a:rPr>
                <a:solidFill>
                  <a:schemeClr val="tx1"/>
                </a:solidFill>
                <a:latin typeface="微软雅黑" panose="020b0503020204020204" pitchFamily="34" charset="-122"/>
                <a:cs typeface="微软雅黑" panose="020b0503020204020204" pitchFamily="34" charset="-122"/>
              </a:rPr>
              <a:t>A.①和②             B.②和③     C.②和④           D.①和④</a:t>
            </a:r>
            <a:endParaRPr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-342900">
              <a:lnSpc>
                <a:spcPct val="200000"/>
              </a:lnSpc>
              <a:buNone/>
            </a:pPr>
            <a:endParaRPr>
              <a:solidFill>
                <a:schemeClr val="tx1"/>
              </a:solidFill>
              <a:latin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>
            <p:custDataLst>
              <p:tags r:id="rId4"/>
            </p:custDataLst>
          </p:nvPr>
        </p:nvSpPr>
        <p:spPr>
          <a:xfrm>
            <a:off x="5829300" y="1643380"/>
            <a:ext cx="18161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做匀速直线运动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1" name="标题 10"/>
          <p:cNvSpPr/>
          <p:nvPr>
            <p:ph type="title"/>
            <p:custDataLst>
              <p:tags r:id="rId5"/>
            </p:custDataLst>
          </p:nvPr>
        </p:nvSpPr>
        <p:spPr/>
        <p:txBody>
          <a:bodyPr>
            <a:normAutofit/>
          </a:bodyPr>
          <a:lstStyle/>
          <a:p>
            <a:r>
              <a:rPr>
                <a:sym typeface="+mn-ea"/>
              </a:rPr>
              <a:t>练一练</a:t>
            </a:r>
            <a:endParaRPr lang="zh-CN" altLang="en-US"/>
          </a:p>
        </p:txBody>
      </p:sp>
      <p:sp>
        <p:nvSpPr>
          <p:cNvPr id="12" name="文本框 11"/>
          <p:cNvSpPr txBox="1"/>
          <p:nvPr>
            <p:custDataLst>
              <p:tags r:id="rId6"/>
            </p:custDataLst>
          </p:nvPr>
        </p:nvSpPr>
        <p:spPr>
          <a:xfrm>
            <a:off x="10375900" y="1643380"/>
            <a:ext cx="12865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</a:rPr>
              <a:t>等于</a:t>
            </a:r>
            <a:endParaRPr lang="en-US" altLang="zh-CN">
              <a:solidFill>
                <a:srgbClr val="FF0000"/>
              </a:solidFill>
            </a:endParaRPr>
          </a:p>
        </p:txBody>
      </p:sp>
      <p:sp>
        <p:nvSpPr>
          <p:cNvPr id="2" name="文本框 1"/>
          <p:cNvSpPr txBox="1"/>
          <p:nvPr>
            <p:custDataLst>
              <p:tags r:id="rId7"/>
            </p:custDataLst>
          </p:nvPr>
        </p:nvSpPr>
        <p:spPr>
          <a:xfrm>
            <a:off x="1606550" y="4026535"/>
            <a:ext cx="12865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rgbClr val="FF0000"/>
                </a:solidFill>
              </a:rPr>
              <a:t>D</a:t>
            </a:r>
            <a:endParaRPr lang="en-US" altLang="zh-CN">
              <a:solidFill>
                <a:srgbClr val="FF0000"/>
              </a:solidFill>
            </a:endParaRPr>
          </a:p>
        </p:txBody>
      </p:sp>
    </p:spTree>
    <p:custDataLst>
      <p:tags r:id="rId8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2" grpId="0"/>
    </p:bldLst>
  </p:timing>
</p:sld>
</file>

<file path=ppt/tags/tag1.xml><?xml version="1.0" encoding="utf-8"?>
<p:tagLst xmlns:p="http://schemas.openxmlformats.org/presentationml/2006/main">
  <p:tag name="AS_UNIQUEID" val="874"/>
</p:tagLst>
</file>

<file path=ppt/tags/tag10.xml><?xml version="1.0" encoding="utf-8"?>
<p:tagLst xmlns:p="http://schemas.openxmlformats.org/presentationml/2006/main">
  <p:tag name="AS_UNIQUEID" val="883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00.xml><?xml version="1.0" encoding="utf-8"?>
<p:tagLst xmlns:p="http://schemas.openxmlformats.org/presentationml/2006/main">
  <p:tag name="AS_UNIQUEID" val="972"/>
</p:tagLst>
</file>

<file path=ppt/tags/tag101.xml><?xml version="1.0" encoding="utf-8"?>
<p:tagLst xmlns:p="http://schemas.openxmlformats.org/presentationml/2006/main">
  <p:tag name="AS_UNIQUEID" val="973"/>
</p:tagLst>
</file>

<file path=ppt/tags/tag102.xml><?xml version="1.0" encoding="utf-8"?>
<p:tagLst xmlns:p="http://schemas.openxmlformats.org/presentationml/2006/main">
  <p:tag name="AS_UNIQUEID" val="974"/>
</p:tagLst>
</file>

<file path=ppt/tags/tag103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04.xml><?xml version="1.0" encoding="utf-8"?>
<p:tagLst xmlns:p="http://schemas.openxmlformats.org/presentationml/2006/main">
  <p:tag name="AS_UNIQUEID" val="975"/>
</p:tagLst>
</file>

<file path=ppt/tags/tag105.xml><?xml version="1.0" encoding="utf-8"?>
<p:tagLst xmlns:p="http://schemas.openxmlformats.org/presentationml/2006/main">
  <p:tag name="AS_UNIQUEID" val="976"/>
</p:tagLst>
</file>

<file path=ppt/tags/tag106.xml><?xml version="1.0" encoding="utf-8"?>
<p:tagLst xmlns:p="http://schemas.openxmlformats.org/presentationml/2006/main">
  <p:tag name="AS_UNIQUEID" val="977"/>
</p:tagLst>
</file>

<file path=ppt/tags/tag107.xml><?xml version="1.0" encoding="utf-8"?>
<p:tagLst xmlns:p="http://schemas.openxmlformats.org/presentationml/2006/main">
  <p:tag name="AS_UNIQUEID" val="978"/>
</p:tagLst>
</file>

<file path=ppt/tags/tag108.xml><?xml version="1.0" encoding="utf-8"?>
<p:tagLst xmlns:p="http://schemas.openxmlformats.org/presentationml/2006/main">
  <p:tag name="AS_UNIQUEID" val="979"/>
</p:tagLst>
</file>

<file path=ppt/tags/tag109.xml><?xml version="1.0" encoding="utf-8"?>
<p:tagLst xmlns:p="http://schemas.openxmlformats.org/presentationml/2006/main">
  <p:tag name="AS_UNIQUEID" val="980"/>
</p:tagLst>
</file>

<file path=ppt/tags/tag11.xml><?xml version="1.0" encoding="utf-8"?>
<p:tagLst xmlns:p="http://schemas.openxmlformats.org/presentationml/2006/main">
  <p:tag name="AS_UNIQUEID" val="884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10.xml><?xml version="1.0" encoding="utf-8"?>
<p:tagLst xmlns:p="http://schemas.openxmlformats.org/presentationml/2006/main">
  <p:tag name="AS_UNIQUEID" val="981"/>
</p:tagLst>
</file>

<file path=ppt/tags/tag111.xml><?xml version="1.0" encoding="utf-8"?>
<p:tagLst xmlns:p="http://schemas.openxmlformats.org/presentationml/2006/main">
  <p:tag name="AS_UNIQUEID" val="982"/>
</p:tagLst>
</file>

<file path=ppt/tags/tag112.xml><?xml version="1.0" encoding="utf-8"?>
<p:tagLst xmlns:p="http://schemas.openxmlformats.org/presentationml/2006/main">
  <p:tag name="AS_UNIQUEID" val="983"/>
</p:tagLst>
</file>

<file path=ppt/tags/tag113.xml><?xml version="1.0" encoding="utf-8"?>
<p:tagLst xmlns:p="http://schemas.openxmlformats.org/presentationml/2006/main">
  <p:tag name="AS_UNIQUEID" val="984"/>
</p:tagLst>
</file>

<file path=ppt/tags/tag114.xml><?xml version="1.0" encoding="utf-8"?>
<p:tagLst xmlns:p="http://schemas.openxmlformats.org/presentationml/2006/main">
  <p:tag name="AS_UNIQUEID" val="985"/>
</p:tagLst>
</file>

<file path=ppt/tags/tag115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16.xml><?xml version="1.0" encoding="utf-8"?>
<p:tagLst xmlns:p="http://schemas.openxmlformats.org/presentationml/2006/main">
  <p:tag name="AS_UNIQUEID" val="986"/>
</p:tagLst>
</file>

<file path=ppt/tags/tag117.xml><?xml version="1.0" encoding="utf-8"?>
<p:tagLst xmlns:p="http://schemas.openxmlformats.org/presentationml/2006/main">
  <p:tag name="AS_UNIQUEID" val="987"/>
</p:tagLst>
</file>

<file path=ppt/tags/tag118.xml><?xml version="1.0" encoding="utf-8"?>
<p:tagLst xmlns:p="http://schemas.openxmlformats.org/presentationml/2006/main">
  <p:tag name="AS_UNIQUEID" val="988"/>
</p:tagLst>
</file>

<file path=ppt/tags/tag119.xml><?xml version="1.0" encoding="utf-8"?>
<p:tagLst xmlns:p="http://schemas.openxmlformats.org/presentationml/2006/main">
  <p:tag name="AS_UNIQUEID" val="989"/>
</p:tagLst>
</file>

<file path=ppt/tags/tag12.xml><?xml version="1.0" encoding="utf-8"?>
<p:tagLst xmlns:p="http://schemas.openxmlformats.org/presentationml/2006/main">
  <p:tag name="AS_UNIQUEID" val="885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20.xml><?xml version="1.0" encoding="utf-8"?>
<p:tagLst xmlns:p="http://schemas.openxmlformats.org/presentationml/2006/main">
  <p:tag name="AS_UNIQUEID" val="990"/>
</p:tagLst>
</file>

<file path=ppt/tags/tag121.xml><?xml version="1.0" encoding="utf-8"?>
<p:tagLst xmlns:p="http://schemas.openxmlformats.org/presentationml/2006/main">
  <p:tag name="AS_UNIQUEID" val="991"/>
</p:tagLst>
</file>

<file path=ppt/tags/tag122.xml><?xml version="1.0" encoding="utf-8"?>
<p:tagLst xmlns:p="http://schemas.openxmlformats.org/presentationml/2006/main">
  <p:tag name="AS_UNIQUEID" val="992"/>
</p:tagLst>
</file>

<file path=ppt/tags/tag123.xml><?xml version="1.0" encoding="utf-8"?>
<p:tagLst xmlns:p="http://schemas.openxmlformats.org/presentationml/2006/main">
  <p:tag name="AS_UNIQUEID" val="993"/>
</p:tagLst>
</file>

<file path=ppt/tags/tag124.xml><?xml version="1.0" encoding="utf-8"?>
<p:tagLst xmlns:p="http://schemas.openxmlformats.org/presentationml/2006/main">
  <p:tag name="AS_UNIQUEID" val="994"/>
</p:tagLst>
</file>

<file path=ppt/tags/tag125.xml><?xml version="1.0" encoding="utf-8"?>
<p:tagLst xmlns:p="http://schemas.openxmlformats.org/presentationml/2006/main">
  <p:tag name="AS_UNIQUEID" val="995"/>
</p:tagLst>
</file>

<file path=ppt/tags/tag126.xml><?xml version="1.0" encoding="utf-8"?>
<p:tagLst xmlns:p="http://schemas.openxmlformats.org/presentationml/2006/main">
  <p:tag name="AS_UNIQUEID" val="996"/>
</p:tagLst>
</file>

<file path=ppt/tags/tag127.xml><?xml version="1.0" encoding="utf-8"?>
<p:tagLst xmlns:p="http://schemas.openxmlformats.org/presentationml/2006/main">
  <p:tag name="AS_UNIQUEID" val="997"/>
</p:tagLst>
</file>

<file path=ppt/tags/tag128.xml><?xml version="1.0" encoding="utf-8"?>
<p:tagLst xmlns:p="http://schemas.openxmlformats.org/presentationml/2006/main">
  <p:tag name="AS_UNIQUEID" val="998"/>
</p:tagLst>
</file>

<file path=ppt/tags/tag129.xml><?xml version="1.0" encoding="utf-8"?>
<p:tagLst xmlns:p="http://schemas.openxmlformats.org/presentationml/2006/main">
  <p:tag name="AS_UNIQUEID" val="999"/>
</p:tagLst>
</file>

<file path=ppt/tags/tag13.xml><?xml version="1.0" encoding="utf-8"?>
<p:tagLst xmlns:p="http://schemas.openxmlformats.org/presentationml/2006/main">
  <p:tag name="AS_UNIQUEID" val="886"/>
</p:tagLst>
</file>

<file path=ppt/tags/tag130.xml><?xml version="1.0" encoding="utf-8"?>
<p:tagLst xmlns:p="http://schemas.openxmlformats.org/presentationml/2006/main">
  <p:tag name="AS_UNIQUEID" val="1000"/>
</p:tagLst>
</file>

<file path=ppt/tags/tag131.xml><?xml version="1.0" encoding="utf-8"?>
<p:tagLst xmlns:p="http://schemas.openxmlformats.org/presentationml/2006/main">
  <p:tag name="AS_UNIQUEID" val="1001"/>
</p:tagLst>
</file>

<file path=ppt/tags/tag132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33.xml><?xml version="1.0" encoding="utf-8"?>
<p:tagLst xmlns:p="http://schemas.openxmlformats.org/presentationml/2006/main">
  <p:tag name="AS_UNIQUEID" val="1002"/>
</p:tagLst>
</file>

<file path=ppt/tags/tag134.xml><?xml version="1.0" encoding="utf-8"?>
<p:tagLst xmlns:p="http://schemas.openxmlformats.org/presentationml/2006/main">
  <p:tag name="AS_UNIQUEID" val="1003"/>
</p:tagLst>
</file>

<file path=ppt/tags/tag135.xml><?xml version="1.0" encoding="utf-8"?>
<p:tagLst xmlns:p="http://schemas.openxmlformats.org/presentationml/2006/main">
  <p:tag name="AS_UNIQUEID" val="1004"/>
</p:tagLst>
</file>

<file path=ppt/tags/tag136.xml><?xml version="1.0" encoding="utf-8"?>
<p:tagLst xmlns:p="http://schemas.openxmlformats.org/presentationml/2006/main">
  <p:tag name="AS_UNIQUEID" val="1005"/>
</p:tagLst>
</file>

<file path=ppt/tags/tag137.xml><?xml version="1.0" encoding="utf-8"?>
<p:tagLst xmlns:p="http://schemas.openxmlformats.org/presentationml/2006/main">
  <p:tag name="AS_UNIQUEID" val="1006"/>
</p:tagLst>
</file>

<file path=ppt/tags/tag138.xml><?xml version="1.0" encoding="utf-8"?>
<p:tagLst xmlns:p="http://schemas.openxmlformats.org/presentationml/2006/main">
  <p:tag name="AS_UNIQUEID" val="1007"/>
</p:tagLst>
</file>

<file path=ppt/tags/tag139.xml><?xml version="1.0" encoding="utf-8"?>
<p:tagLst xmlns:p="http://schemas.openxmlformats.org/presentationml/2006/main">
  <p:tag name="AS_UNIQUEID" val="1008"/>
</p:tagLst>
</file>

<file path=ppt/tags/tag14.xml><?xml version="1.0" encoding="utf-8"?>
<p:tagLst xmlns:p="http://schemas.openxmlformats.org/presentationml/2006/main">
  <p:tag name="AS_UNIQUEID" val="887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40.xml><?xml version="1.0" encoding="utf-8"?>
<p:tagLst xmlns:p="http://schemas.openxmlformats.org/presentationml/2006/main">
  <p:tag name="AS_UNIQUEID" val="1009"/>
</p:tagLst>
</file>

<file path=ppt/tags/tag141.xml><?xml version="1.0" encoding="utf-8"?>
<p:tagLst xmlns:p="http://schemas.openxmlformats.org/presentationml/2006/main">
  <p:tag name="AS_UNIQUEID" val="1010"/>
</p:tagLst>
</file>

<file path=ppt/tags/tag142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43.xml><?xml version="1.0" encoding="utf-8"?>
<p:tagLst xmlns:p="http://schemas.openxmlformats.org/presentationml/2006/main">
  <p:tag name="AS_UNIQUEID" val="1011"/>
</p:tagLst>
</file>

<file path=ppt/tags/tag144.xml><?xml version="1.0" encoding="utf-8"?>
<p:tagLst xmlns:p="http://schemas.openxmlformats.org/presentationml/2006/main">
  <p:tag name="AS_UNIQUEID" val="1012"/>
</p:tagLst>
</file>

<file path=ppt/tags/tag145.xml><?xml version="1.0" encoding="utf-8"?>
<p:tagLst xmlns:p="http://schemas.openxmlformats.org/presentationml/2006/main">
  <p:tag name="AS_UNIQUEID" val="1013"/>
</p:tagLst>
</file>

<file path=ppt/tags/tag146.xml><?xml version="1.0" encoding="utf-8"?>
<p:tagLst xmlns:p="http://schemas.openxmlformats.org/presentationml/2006/main">
  <p:tag name="AS_UNIQUEID" val="1014"/>
</p:tagLst>
</file>

<file path=ppt/tags/tag147.xml><?xml version="1.0" encoding="utf-8"?>
<p:tagLst xmlns:p="http://schemas.openxmlformats.org/presentationml/2006/main">
  <p:tag name="AS_UNIQUEID" val="1015"/>
</p:tagLst>
</file>

<file path=ppt/tags/tag148.xml><?xml version="1.0" encoding="utf-8"?>
<p:tagLst xmlns:p="http://schemas.openxmlformats.org/presentationml/2006/main">
  <p:tag name="AS_UNIQUEID" val="1016"/>
</p:tagLst>
</file>

<file path=ppt/tags/tag149.xml><?xml version="1.0" encoding="utf-8"?>
<p:tagLst xmlns:p="http://schemas.openxmlformats.org/presentationml/2006/main">
  <p:tag name="AS_UNIQUEID" val="1017"/>
</p:tagLst>
</file>

<file path=ppt/tags/tag15.xml><?xml version="1.0" encoding="utf-8"?>
<p:tagLst xmlns:p="http://schemas.openxmlformats.org/presentationml/2006/main">
  <p:tag name="AS_UNIQUEID" val="888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50.xml><?xml version="1.0" encoding="utf-8"?>
<p:tagLst xmlns:p="http://schemas.openxmlformats.org/presentationml/2006/main">
  <p:tag name="AS_UNIQUEID" val="1018"/>
</p:tagLst>
</file>

<file path=ppt/tags/tag151.xml><?xml version="1.0" encoding="utf-8"?>
<p:tagLst xmlns:p="http://schemas.openxmlformats.org/presentationml/2006/main">
  <p:tag name="AS_UNIQUEID" val="1019"/>
</p:tagLst>
</file>

<file path=ppt/tags/tag152.xml><?xml version="1.0" encoding="utf-8"?>
<p:tagLst xmlns:p="http://schemas.openxmlformats.org/presentationml/2006/main">
  <p:tag name="AS_UNIQUEID" val="1020"/>
</p:tagLst>
</file>

<file path=ppt/tags/tag153.xml><?xml version="1.0" encoding="utf-8"?>
<p:tagLst xmlns:p="http://schemas.openxmlformats.org/presentationml/2006/main">
  <p:tag name="AS_UNIQUEID" val="1021"/>
</p:tagLst>
</file>

<file path=ppt/tags/tag154.xml><?xml version="1.0" encoding="utf-8"?>
<p:tagLst xmlns:p="http://schemas.openxmlformats.org/presentationml/2006/main">
  <p:tag name="AS_UNIQUEID" val="1022"/>
</p:tagLst>
</file>

<file path=ppt/tags/tag155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56.xml><?xml version="1.0" encoding="utf-8"?>
<p:tagLst xmlns:p="http://schemas.openxmlformats.org/presentationml/2006/main">
  <p:tag name="AS_UNIQUEID" val="1023"/>
</p:tagLst>
</file>

<file path=ppt/tags/tag157.xml><?xml version="1.0" encoding="utf-8"?>
<p:tagLst xmlns:p="http://schemas.openxmlformats.org/presentationml/2006/main">
  <p:tag name="AS_UNIQUEID" val="1024"/>
</p:tagLst>
</file>

<file path=ppt/tags/tag158.xml><?xml version="1.0" encoding="utf-8"?>
<p:tagLst xmlns:p="http://schemas.openxmlformats.org/presentationml/2006/main">
  <p:tag name="AS_UNIQUEID" val="1025"/>
</p:tagLst>
</file>

<file path=ppt/tags/tag159.xml><?xml version="1.0" encoding="utf-8"?>
<p:tagLst xmlns:p="http://schemas.openxmlformats.org/presentationml/2006/main">
  <p:tag name="AS_UNIQUEID" val="1026"/>
</p:tagLst>
</file>

<file path=ppt/tags/tag16.xml><?xml version="1.0" encoding="utf-8"?>
<p:tagLst xmlns:p="http://schemas.openxmlformats.org/presentationml/2006/main">
  <p:tag name="AS_UNIQUEID" val="889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6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61.xml><?xml version="1.0" encoding="utf-8"?>
<p:tagLst xmlns:p="http://schemas.openxmlformats.org/presentationml/2006/main">
  <p:tag name="AS_UNIQUEID" val="1027"/>
</p:tagLst>
</file>

<file path=ppt/tags/tag162.xml><?xml version="1.0" encoding="utf-8"?>
<p:tagLst xmlns:p="http://schemas.openxmlformats.org/presentationml/2006/main">
  <p:tag name="AS_UNIQUEID" val="1028"/>
</p:tagLst>
</file>

<file path=ppt/tags/tag163.xml><?xml version="1.0" encoding="utf-8"?>
<p:tagLst xmlns:p="http://schemas.openxmlformats.org/presentationml/2006/main">
  <p:tag name="AS_UNIQUEID" val="1029"/>
</p:tagLst>
</file>

<file path=ppt/tags/tag164.xml><?xml version="1.0" encoding="utf-8"?>
<p:tagLst xmlns:p="http://schemas.openxmlformats.org/presentationml/2006/main">
  <p:tag name="AS_UNIQUEID" val="1030"/>
</p:tagLst>
</file>

<file path=ppt/tags/tag165.xml><?xml version="1.0" encoding="utf-8"?>
<p:tagLst xmlns:p="http://schemas.openxmlformats.org/presentationml/2006/main">
  <p:tag name="AS_UNIQUEID" val="1031"/>
</p:tagLst>
</file>

<file path=ppt/tags/tag166.xml><?xml version="1.0" encoding="utf-8"?>
<p:tagLst xmlns:p="http://schemas.openxmlformats.org/presentationml/2006/main">
  <p:tag name="AS_UNIQUEID" val="1032"/>
</p:tagLst>
</file>

<file path=ppt/tags/tag167.xml><?xml version="1.0" encoding="utf-8"?>
<p:tagLst xmlns:p="http://schemas.openxmlformats.org/presentationml/2006/main">
  <p:tag name="AS_UNIQUEID" val="1033"/>
</p:tagLst>
</file>

<file path=ppt/tags/tag168.xml><?xml version="1.0" encoding="utf-8"?>
<p:tagLst xmlns:p="http://schemas.openxmlformats.org/presentationml/2006/main">
  <p:tag name="AS_UNIQUEID" val="1034"/>
</p:tagLst>
</file>

<file path=ppt/tags/tag169.xml><?xml version="1.0" encoding="utf-8"?>
<p:tagLst xmlns:p="http://schemas.openxmlformats.org/presentationml/2006/main">
  <p:tag name="AS_UNIQUEID" val="1035"/>
</p:tagLst>
</file>

<file path=ppt/tags/tag17.xml><?xml version="1.0" encoding="utf-8"?>
<p:tagLst xmlns:p="http://schemas.openxmlformats.org/presentationml/2006/main">
  <p:tag name="AS_UNIQUEID" val="890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70.xml><?xml version="1.0" encoding="utf-8"?>
<p:tagLst xmlns:p="http://schemas.openxmlformats.org/presentationml/2006/main">
  <p:tag name="AS_UNIQUEID" val="1036"/>
</p:tagLst>
</file>

<file path=ppt/tags/tag171.xml><?xml version="1.0" encoding="utf-8"?>
<p:tagLst xmlns:p="http://schemas.openxmlformats.org/presentationml/2006/main">
  <p:tag name="AS_UNIQUEID" val="1037"/>
</p:tagLst>
</file>

<file path=ppt/tags/tag172.xml><?xml version="1.0" encoding="utf-8"?>
<p:tagLst xmlns:p="http://schemas.openxmlformats.org/presentationml/2006/main">
  <p:tag name="AS_UNIQUEID" val="1038"/>
</p:tagLst>
</file>

<file path=ppt/tags/tag173.xml><?xml version="1.0" encoding="utf-8"?>
<p:tagLst xmlns:p="http://schemas.openxmlformats.org/presentationml/2006/main">
  <p:tag name="AS_UNIQUEID" val="1039"/>
</p:tagLst>
</file>

<file path=ppt/tags/tag174.xml><?xml version="1.0" encoding="utf-8"?>
<p:tagLst xmlns:p="http://schemas.openxmlformats.org/presentationml/2006/main">
  <p:tag name="AS_UNIQUEID" val="1040"/>
</p:tagLst>
</file>

<file path=ppt/tags/tag175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76.xml><?xml version="1.0" encoding="utf-8"?>
<p:tagLst xmlns:p="http://schemas.openxmlformats.org/presentationml/2006/main">
  <p:tag name="AS_UNIQUEID" val="1041"/>
</p:tagLst>
</file>

<file path=ppt/tags/tag177.xml><?xml version="1.0" encoding="utf-8"?>
<p:tagLst xmlns:p="http://schemas.openxmlformats.org/presentationml/2006/main">
  <p:tag name="AS_UNIQUEID" val="867"/>
</p:tagLst>
</file>

<file path=ppt/tags/tag178.xml><?xml version="1.0" encoding="utf-8"?>
<p:tagLst xmlns:p="http://schemas.openxmlformats.org/presentationml/2006/main">
  <p:tag name="AS_UNIQUEID" val="1042"/>
</p:tagLst>
</file>

<file path=ppt/tags/tag179.xml><?xml version="1.0" encoding="utf-8"?>
<p:tagLst xmlns:p="http://schemas.openxmlformats.org/presentationml/2006/main">
  <p:tag name="AS_UNIQUEID" val="1043"/>
</p:tagLst>
</file>

<file path=ppt/tags/tag18.xml><?xml version="1.0" encoding="utf-8"?>
<p:tagLst xmlns:p="http://schemas.openxmlformats.org/presentationml/2006/main">
  <p:tag name="AS_UNIQUEID" val="891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80.xml><?xml version="1.0" encoding="utf-8"?>
<p:tagLst xmlns:p="http://schemas.openxmlformats.org/presentationml/2006/main">
  <p:tag name="AS_UNIQUEID" val="1044"/>
</p:tagLst>
</file>

<file path=ppt/tags/tag181.xml><?xml version="1.0" encoding="utf-8"?>
<p:tagLst xmlns:p="http://schemas.openxmlformats.org/presentationml/2006/main">
  <p:tag name="AS_UNIQUEID" val="1045"/>
</p:tagLst>
</file>

<file path=ppt/tags/tag182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83.xml><?xml version="1.0" encoding="utf-8"?>
<p:tagLst xmlns:p="http://schemas.openxmlformats.org/presentationml/2006/main">
  <p:tag name="AS_UNIQUEID" val="1046"/>
</p:tagLst>
</file>

<file path=ppt/tags/tag184.xml><?xml version="1.0" encoding="utf-8"?>
<p:tagLst xmlns:p="http://schemas.openxmlformats.org/presentationml/2006/main">
  <p:tag name="AS_UNIQUEID" val="1047"/>
</p:tagLst>
</file>

<file path=ppt/tags/tag185.xml><?xml version="1.0" encoding="utf-8"?>
<p:tagLst xmlns:p="http://schemas.openxmlformats.org/presentationml/2006/main">
  <p:tag name="AS_UNIQUEID" val="869"/>
</p:tagLst>
</file>

<file path=ppt/tags/tag186.xml><?xml version="1.0" encoding="utf-8"?>
<p:tagLst xmlns:p="http://schemas.openxmlformats.org/presentationml/2006/main">
  <p:tag name="AS_UNIQUEID" val="870"/>
</p:tagLst>
</file>

<file path=ppt/tags/tag187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88.xml><?xml version="1.0" encoding="utf-8"?>
<p:tagLst xmlns:p="http://schemas.openxmlformats.org/presentationml/2006/main">
  <p:tag name="AS_UNIQUEID" val="1048"/>
</p:tagLst>
</file>

<file path=ppt/tags/tag189.xml><?xml version="1.0" encoding="utf-8"?>
<p:tagLst xmlns:p="http://schemas.openxmlformats.org/presentationml/2006/main">
  <p:tag name="AS_UNIQUEID" val="1049"/>
</p:tagLst>
</file>

<file path=ppt/tags/tag19.xml><?xml version="1.0" encoding="utf-8"?>
<p:tagLst xmlns:p="http://schemas.openxmlformats.org/presentationml/2006/main">
  <p:tag name="AS_UNIQUEID" val="892"/>
</p:tagLst>
</file>

<file path=ppt/tags/tag190.xml><?xml version="1.0" encoding="utf-8"?>
<p:tagLst xmlns:p="http://schemas.openxmlformats.org/presentationml/2006/main">
  <p:tag name="AS_UNIQUEID" val="871"/>
</p:tagLst>
</file>

<file path=ppt/tags/tag191.xml><?xml version="1.0" encoding="utf-8"?>
<p:tagLst xmlns:p="http://schemas.openxmlformats.org/presentationml/2006/main">
  <p:tag name="AS_UNIQUEID" val="872"/>
</p:tagLst>
</file>

<file path=ppt/tags/tag192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93.xml><?xml version="1.0" encoding="utf-8"?>
<p:tagLst xmlns:p="http://schemas.openxmlformats.org/presentationml/2006/main">
  <p:tag name="AS_UNIQUEID" val="1050"/>
</p:tagLst>
</file>

<file path=ppt/tags/tag194.xml><?xml version="1.0" encoding="utf-8"?>
<p:tagLst xmlns:p="http://schemas.openxmlformats.org/presentationml/2006/main">
  <p:tag name="AS_UNIQUEID" val="1051"/>
</p:tagLst>
</file>

<file path=ppt/tags/tag195.xml><?xml version="1.0" encoding="utf-8"?>
<p:tagLst xmlns:p="http://schemas.openxmlformats.org/presentationml/2006/main">
  <p:tag name="AS_UNIQUEID" val="873"/>
</p:tagLst>
</file>

<file path=ppt/tags/tag196.xml><?xml version="1.0" encoding="utf-8"?>
<p:tagLst xmlns:p="http://schemas.openxmlformats.org/presentationml/2006/main">
  <p:tag name="AS_UNIQUEID" val="1052"/>
</p:tagLst>
</file>

<file path=ppt/tags/tag197.xml><?xml version="1.0" encoding="utf-8"?>
<p:tagLst xmlns:p="http://schemas.openxmlformats.org/presentationml/2006/main">
  <p:tag name="AS_UNIQUEID" val="1053"/>
</p:tagLst>
</file>

<file path=ppt/tags/tag198.xml><?xml version="1.0" encoding="utf-8"?>
<p:tagLst xmlns:p="http://schemas.openxmlformats.org/presentationml/2006/main">
  <p:tag name="AS_UNIQUEID" val="1054"/>
  <p:tag name="KSO_WM_UNIT_TABLE_BEAUTIFY" val="smartTable{43759c16-0684-4ba8-aaba-ee7bb14417c5}"/>
</p:tagLst>
</file>

<file path=ppt/tags/tag199.xml><?xml version="1.0" encoding="utf-8"?>
<p:tagLst xmlns:p="http://schemas.openxmlformats.org/presentationml/2006/main">
  <p:tag name="AS_UNIQUEID" val="1055"/>
</p:tagLst>
</file>

<file path=ppt/tags/tag2.xml><?xml version="1.0" encoding="utf-8"?>
<p:tagLst xmlns:p="http://schemas.openxmlformats.org/presentationml/2006/main">
  <p:tag name="AS_UNIQUEID" val="875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20.xml><?xml version="1.0" encoding="utf-8"?>
<p:tagLst xmlns:p="http://schemas.openxmlformats.org/presentationml/2006/main">
  <p:tag name="AS_UNIQUEID" val="893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00.xml><?xml version="1.0" encoding="utf-8"?>
<p:tagLst xmlns:p="http://schemas.openxmlformats.org/presentationml/2006/main">
  <p:tag name="AS_UNIQUEID" val="1056"/>
</p:tagLst>
</file>

<file path=ppt/tags/tag201.xml><?xml version="1.0" encoding="utf-8"?>
<p:tagLst xmlns:p="http://schemas.openxmlformats.org/presentationml/2006/main">
  <p:tag name="AS_UNIQUEID" val="1057"/>
</p:tagLst>
</file>

<file path=ppt/tags/tag202.xml><?xml version="1.0" encoding="utf-8"?>
<p:tagLst xmlns:p="http://schemas.openxmlformats.org/presentationml/2006/main">
  <p:tag name="AS_UNIQUEID" val="1058"/>
</p:tagLst>
</file>

<file path=ppt/tags/tag203.xml><?xml version="1.0" encoding="utf-8"?>
<p:tagLst xmlns:p="http://schemas.openxmlformats.org/presentationml/2006/main">
  <p:tag name="AS_UNIQUEID" val="1059"/>
</p:tagLst>
</file>

<file path=ppt/tags/tag204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05.xml><?xml version="1.0" encoding="utf-8"?>
<p:tagLst xmlns:p="http://schemas.openxmlformats.org/presentationml/2006/main">
  <p:tag name="AS_UNIQUEID" val="1060"/>
</p:tagLst>
</file>

<file path=ppt/tags/tag206.xml><?xml version="1.0" encoding="utf-8"?>
<p:tagLst xmlns:p="http://schemas.openxmlformats.org/presentationml/2006/main">
  <p:tag name="AS_UNIQUEID" val="1061"/>
</p:tagLst>
</file>

<file path=ppt/tags/tag207.xml><?xml version="1.0" encoding="utf-8"?>
<p:tagLst xmlns:p="http://schemas.openxmlformats.org/presentationml/2006/main">
  <p:tag name="AS_UNIQUEID" val="1062"/>
</p:tagLst>
</file>

<file path=ppt/tags/tag208.xml><?xml version="1.0" encoding="utf-8"?>
<p:tagLst xmlns:p="http://schemas.openxmlformats.org/presentationml/2006/main">
  <p:tag name="AS_UNIQUEID" val="1063"/>
  <p:tag name="KSO_WM_UNIT_PLACING_PICTURE_USER_VIEWPORT" val="{&quot;height&quot;:2078,&quot;width&quot;:2940}"/>
</p:tagLst>
</file>

<file path=ppt/tags/tag209.xml><?xml version="1.0" encoding="utf-8"?>
<p:tagLst xmlns:p="http://schemas.openxmlformats.org/presentationml/2006/main">
  <p:tag name="AS_UNIQUEID" val="1064"/>
</p:tagLst>
</file>

<file path=ppt/tags/tag21.xml><?xml version="1.0" encoding="utf-8"?>
<p:tagLst xmlns:p="http://schemas.openxmlformats.org/presentationml/2006/main">
  <p:tag name="AS_UNIQUEID" val="894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10.xml><?xml version="1.0" encoding="utf-8"?>
<p:tagLst xmlns:p="http://schemas.openxmlformats.org/presentationml/2006/main">
  <p:tag name="AS_UNIQUEID" val="1065"/>
</p:tagLst>
</file>

<file path=ppt/tags/tag211.xml><?xml version="1.0" encoding="utf-8"?>
<p:tagLst xmlns:p="http://schemas.openxmlformats.org/presentationml/2006/main">
  <p:tag name="AS_UNIQUEID" val="1066"/>
</p:tagLst>
</file>

<file path=ppt/tags/tag212.xml><?xml version="1.0" encoding="utf-8"?>
<p:tagLst xmlns:p="http://schemas.openxmlformats.org/presentationml/2006/main">
  <p:tag name="AS_UNIQUEID" val="1067"/>
</p:tagLst>
</file>

<file path=ppt/tags/tag213.xml><?xml version="1.0" encoding="utf-8"?>
<p:tagLst xmlns:p="http://schemas.openxmlformats.org/presentationml/2006/main">
  <p:tag name="AS_UNIQUEID" val="1068"/>
</p:tagLst>
</file>

<file path=ppt/tags/tag214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15.xml><?xml version="1.0" encoding="utf-8"?>
<p:tagLst xmlns:p="http://schemas.openxmlformats.org/presentationml/2006/main">
  <p:tag name="AS_UNIQUEID" val="1069"/>
</p:tagLst>
</file>

<file path=ppt/tags/tag216.xml><?xml version="1.0" encoding="utf-8"?>
<p:tagLst xmlns:p="http://schemas.openxmlformats.org/presentationml/2006/main">
  <p:tag name="AS_UNIQUEID" val="1070"/>
</p:tagLst>
</file>

<file path=ppt/tags/tag217.xml><?xml version="1.0" encoding="utf-8"?>
<p:tagLst xmlns:p="http://schemas.openxmlformats.org/presentationml/2006/main">
  <p:tag name="AS_UNIQUEID" val="1071"/>
</p:tagLst>
</file>

<file path=ppt/tags/tag218.xml><?xml version="1.0" encoding="utf-8"?>
<p:tagLst xmlns:p="http://schemas.openxmlformats.org/presentationml/2006/main">
  <p:tag name="AS_UNIQUEID" val="1072"/>
</p:tagLst>
</file>

<file path=ppt/tags/tag21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2.xml><?xml version="1.0" encoding="utf-8"?>
<p:tagLst xmlns:p="http://schemas.openxmlformats.org/presentationml/2006/main">
  <p:tag name="AS_UNIQUEID" val="895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20.xml><?xml version="1.0" encoding="utf-8"?>
<p:tagLst xmlns:p="http://schemas.openxmlformats.org/presentationml/2006/main">
  <p:tag name="AS_UNIQUEID" val="1073"/>
</p:tagLst>
</file>

<file path=ppt/tags/tag221.xml><?xml version="1.0" encoding="utf-8"?>
<p:tagLst xmlns:p="http://schemas.openxmlformats.org/presentationml/2006/main">
  <p:tag name="AS_UNIQUEID" val="1074"/>
</p:tagLst>
</file>

<file path=ppt/tags/tag222.xml><?xml version="1.0" encoding="utf-8"?>
<p:tagLst xmlns:p="http://schemas.openxmlformats.org/presentationml/2006/main">
  <p:tag name="AS_UNIQUEID" val="1075"/>
</p:tagLst>
</file>

<file path=ppt/tags/tag223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24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ags/tag23.xml><?xml version="1.0" encoding="utf-8"?>
<p:tagLst xmlns:p="http://schemas.openxmlformats.org/presentationml/2006/main">
  <p:tag name="AS_UNIQUEID" val="896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4.xml><?xml version="1.0" encoding="utf-8"?>
<p:tagLst xmlns:p="http://schemas.openxmlformats.org/presentationml/2006/main">
  <p:tag name="AS_UNIQUEID" val="897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5.xml><?xml version="1.0" encoding="utf-8"?>
<p:tagLst xmlns:p="http://schemas.openxmlformats.org/presentationml/2006/main">
  <p:tag name="AS_UNIQUEID" val="898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6.xml><?xml version="1.0" encoding="utf-8"?>
<p:tagLst xmlns:p="http://schemas.openxmlformats.org/presentationml/2006/main">
  <p:tag name="AS_UNIQUEID" val="899"/>
</p:tagLst>
</file>

<file path=ppt/tags/tag27.xml><?xml version="1.0" encoding="utf-8"?>
<p:tagLst xmlns:p="http://schemas.openxmlformats.org/presentationml/2006/main">
  <p:tag name="AS_UNIQUEID" val="900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8.xml><?xml version="1.0" encoding="utf-8"?>
<p:tagLst xmlns:p="http://schemas.openxmlformats.org/presentationml/2006/main">
  <p:tag name="AS_UNIQUEID" val="901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9.xml><?xml version="1.0" encoding="utf-8"?>
<p:tagLst xmlns:p="http://schemas.openxmlformats.org/presentationml/2006/main">
  <p:tag name="AS_UNIQUEID" val="902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.xml><?xml version="1.0" encoding="utf-8"?>
<p:tagLst xmlns:p="http://schemas.openxmlformats.org/presentationml/2006/main">
  <p:tag name="AS_UNIQUEID" val="876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30.xml><?xml version="1.0" encoding="utf-8"?>
<p:tagLst xmlns:p="http://schemas.openxmlformats.org/presentationml/2006/main">
  <p:tag name="AS_UNIQUEID" val="903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1.xml><?xml version="1.0" encoding="utf-8"?>
<p:tagLst xmlns:p="http://schemas.openxmlformats.org/presentationml/2006/main">
  <p:tag name="AS_UNIQUEID" val="904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2.xml><?xml version="1.0" encoding="utf-8"?>
<p:tagLst xmlns:p="http://schemas.openxmlformats.org/presentationml/2006/main">
  <p:tag name="AS_UNIQUEID" val="905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3.xml><?xml version="1.0" encoding="utf-8"?>
<p:tagLst xmlns:p="http://schemas.openxmlformats.org/presentationml/2006/main">
  <p:tag name="AS_UNIQUEID" val="906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4.xml><?xml version="1.0" encoding="utf-8"?>
<p:tagLst xmlns:p="http://schemas.openxmlformats.org/presentationml/2006/main">
  <p:tag name="AS_UNIQUEID" val="907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5.xml><?xml version="1.0" encoding="utf-8"?>
<p:tagLst xmlns:p="http://schemas.openxmlformats.org/presentationml/2006/main">
  <p:tag name="AS_UNIQUEID" val="908"/>
</p:tagLst>
</file>

<file path=ppt/tags/tag36.xml><?xml version="1.0" encoding="utf-8"?>
<p:tagLst xmlns:p="http://schemas.openxmlformats.org/presentationml/2006/main">
  <p:tag name="AS_UNIQUEID" val="909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7.xml><?xml version="1.0" encoding="utf-8"?>
<p:tagLst xmlns:p="http://schemas.openxmlformats.org/presentationml/2006/main">
  <p:tag name="AS_UNIQUEID" val="910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8.xml><?xml version="1.0" encoding="utf-8"?>
<p:tagLst xmlns:p="http://schemas.openxmlformats.org/presentationml/2006/main">
  <p:tag name="AS_UNIQUEID" val="911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9.xml><?xml version="1.0" encoding="utf-8"?>
<p:tagLst xmlns:p="http://schemas.openxmlformats.org/presentationml/2006/main">
  <p:tag name="AS_UNIQUEID" val="912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4.xml><?xml version="1.0" encoding="utf-8"?>
<p:tagLst xmlns:p="http://schemas.openxmlformats.org/presentationml/2006/main">
  <p:tag name="AS_UNIQUEID" val="877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40.xml><?xml version="1.0" encoding="utf-8"?>
<p:tagLst xmlns:p="http://schemas.openxmlformats.org/presentationml/2006/main">
  <p:tag name="AS_UNIQUEID" val="913"/>
</p:tagLst>
</file>

<file path=ppt/tags/tag41.xml><?xml version="1.0" encoding="utf-8"?>
<p:tagLst xmlns:p="http://schemas.openxmlformats.org/presentationml/2006/main">
  <p:tag name="AS_UNIQUEID" val="914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42.xml><?xml version="1.0" encoding="utf-8"?>
<p:tagLst xmlns:p="http://schemas.openxmlformats.org/presentationml/2006/main">
  <p:tag name="AS_UNIQUEID" val="915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43.xml><?xml version="1.0" encoding="utf-8"?>
<p:tagLst xmlns:p="http://schemas.openxmlformats.org/presentationml/2006/main">
  <p:tag name="AS_UNIQUEID" val="916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44.xml><?xml version="1.0" encoding="utf-8"?>
<p:tagLst xmlns:p="http://schemas.openxmlformats.org/presentationml/2006/main">
  <p:tag name="AS_UNIQUEID" val="917"/>
</p:tagLst>
</file>

<file path=ppt/tags/tag45.xml><?xml version="1.0" encoding="utf-8"?>
<p:tagLst xmlns:p="http://schemas.openxmlformats.org/presentationml/2006/main">
  <p:tag name="AS_UNIQUEID" val="918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6.xml><?xml version="1.0" encoding="utf-8"?>
<p:tagLst xmlns:p="http://schemas.openxmlformats.org/presentationml/2006/main">
  <p:tag name="AS_UNIQUEID" val="919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7.xml><?xml version="1.0" encoding="utf-8"?>
<p:tagLst xmlns:p="http://schemas.openxmlformats.org/presentationml/2006/main">
  <p:tag name="AS_UNIQUEID" val="920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8.xml><?xml version="1.0" encoding="utf-8"?>
<p:tagLst xmlns:p="http://schemas.openxmlformats.org/presentationml/2006/main">
  <p:tag name="AS_UNIQUEID" val="921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9.xml><?xml version="1.0" encoding="utf-8"?>
<p:tagLst xmlns:p="http://schemas.openxmlformats.org/presentationml/2006/main">
  <p:tag name="AS_UNIQUEID" val="922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5.xml><?xml version="1.0" encoding="utf-8"?>
<p:tagLst xmlns:p="http://schemas.openxmlformats.org/presentationml/2006/main">
  <p:tag name="AS_UNIQUEID" val="878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50.xml><?xml version="1.0" encoding="utf-8"?>
<p:tagLst xmlns:p="http://schemas.openxmlformats.org/presentationml/2006/main">
  <p:tag name="AS_UNIQUEID" val="923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51.xml><?xml version="1.0" encoding="utf-8"?>
<p:tagLst xmlns:p="http://schemas.openxmlformats.org/presentationml/2006/main">
  <p:tag name="AS_UNIQUEID" val="924"/>
</p:tagLst>
</file>

<file path=ppt/tags/tag52.xml><?xml version="1.0" encoding="utf-8"?>
<p:tagLst xmlns:p="http://schemas.openxmlformats.org/presentationml/2006/main">
  <p:tag name="AS_UNIQUEID" val="925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3.xml><?xml version="1.0" encoding="utf-8"?>
<p:tagLst xmlns:p="http://schemas.openxmlformats.org/presentationml/2006/main">
  <p:tag name="AS_UNIQUEID" val="926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4.xml><?xml version="1.0" encoding="utf-8"?>
<p:tagLst xmlns:p="http://schemas.openxmlformats.org/presentationml/2006/main">
  <p:tag name="AS_UNIQUEID" val="927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5.xml><?xml version="1.0" encoding="utf-8"?>
<p:tagLst xmlns:p="http://schemas.openxmlformats.org/presentationml/2006/main">
  <p:tag name="AS_UNIQUEID" val="928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6.xml><?xml version="1.0" encoding="utf-8"?>
<p:tagLst xmlns:p="http://schemas.openxmlformats.org/presentationml/2006/main">
  <p:tag name="AS_UNIQUEID" val="929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7.xml><?xml version="1.0" encoding="utf-8"?>
<p:tagLst xmlns:p="http://schemas.openxmlformats.org/presentationml/2006/main">
  <p:tag name="AS_UNIQUEID" val="930"/>
</p:tagLst>
</file>

<file path=ppt/tags/tag58.xml><?xml version="1.0" encoding="utf-8"?>
<p:tagLst xmlns:p="http://schemas.openxmlformats.org/presentationml/2006/main">
  <p:tag name="AS_UNIQUEID" val="931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9.xml><?xml version="1.0" encoding="utf-8"?>
<p:tagLst xmlns:p="http://schemas.openxmlformats.org/presentationml/2006/main">
  <p:tag name="AS_UNIQUEID" val="932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6.xml><?xml version="1.0" encoding="utf-8"?>
<p:tagLst xmlns:p="http://schemas.openxmlformats.org/presentationml/2006/main">
  <p:tag name="AS_UNIQUEID" val="879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60.xml><?xml version="1.0" encoding="utf-8"?>
<p:tagLst xmlns:p="http://schemas.openxmlformats.org/presentationml/2006/main">
  <p:tag name="AS_UNIQUEID" val="933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61.xml><?xml version="1.0" encoding="utf-8"?>
<p:tagLst xmlns:p="http://schemas.openxmlformats.org/presentationml/2006/main">
  <p:tag name="AS_UNIQUEID" val="934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62.xml><?xml version="1.0" encoding="utf-8"?>
<p:tagLst xmlns:p="http://schemas.openxmlformats.org/presentationml/2006/main">
  <p:tag name="AS_UNIQUEID" val="935"/>
</p:tagLst>
</file>

<file path=ppt/tags/tag63.xml><?xml version="1.0" encoding="utf-8"?>
<p:tagLst xmlns:p="http://schemas.openxmlformats.org/presentationml/2006/main">
  <p:tag name="AS_UNIQUEID" val="936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4.xml><?xml version="1.0" encoding="utf-8"?>
<p:tagLst xmlns:p="http://schemas.openxmlformats.org/presentationml/2006/main">
  <p:tag name="AS_UNIQUEID" val="937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5.xml><?xml version="1.0" encoding="utf-8"?>
<p:tagLst xmlns:p="http://schemas.openxmlformats.org/presentationml/2006/main">
  <p:tag name="AS_UNIQUEID" val="938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6.xml><?xml version="1.0" encoding="utf-8"?>
<p:tagLst xmlns:p="http://schemas.openxmlformats.org/presentationml/2006/main">
  <p:tag name="AS_UNIQUEID" val="939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7.xml><?xml version="1.0" encoding="utf-8"?>
<p:tagLst xmlns:p="http://schemas.openxmlformats.org/presentationml/2006/main">
  <p:tag name="AS_UNIQUEID" val="940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8.xml><?xml version="1.0" encoding="utf-8"?>
<p:tagLst xmlns:p="http://schemas.openxmlformats.org/presentationml/2006/main">
  <p:tag name="AS_UNIQUEID" val="941"/>
</p:tagLst>
</file>

<file path=ppt/tags/tag69.xml><?xml version="1.0" encoding="utf-8"?>
<p:tagLst xmlns:p="http://schemas.openxmlformats.org/presentationml/2006/main">
  <p:tag name="AS_UNIQUEID" val="942"/>
  <p:tag name="KSO_WM_BEAUTIFY_FLAG" val="#wm#"/>
  <p:tag name="KSO_WM_TAG_VERSION" val="1.0"/>
  <p:tag name="KSO_WM_TEMPLATE_CATEGORY" val="custom"/>
  <p:tag name="KSO_WM_TEMPLATE_INDEX" val="20205176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7.xml><?xml version="1.0" encoding="utf-8"?>
<p:tagLst xmlns:p="http://schemas.openxmlformats.org/presentationml/2006/main">
  <p:tag name="AS_UNIQUEID" val="880"/>
</p:tagLst>
</file>

<file path=ppt/tags/tag70.xml><?xml version="1.0" encoding="utf-8"?>
<p:tagLst xmlns:p="http://schemas.openxmlformats.org/presentationml/2006/main">
  <p:tag name="AS_UNIQUEID" val="943"/>
  <p:tag name="KSO_WM_BEAUTIFY_FLAG" val="#wm#"/>
  <p:tag name="KSO_WM_TAG_VERSION" val="1.0"/>
  <p:tag name="KSO_WM_TEMPLATE_CATEGORY" val="custom"/>
  <p:tag name="KSO_WM_TEMPLATE_INDEX" val="20205176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71.xml><?xml version="1.0" encoding="utf-8"?>
<p:tagLst xmlns:p="http://schemas.openxmlformats.org/presentationml/2006/main">
  <p:tag name="AS_UNIQUEID" val="944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72.xml><?xml version="1.0" encoding="utf-8"?>
<p:tagLst xmlns:p="http://schemas.openxmlformats.org/presentationml/2006/main">
  <p:tag name="AS_UNIQUEID" val="945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73.xml><?xml version="1.0" encoding="utf-8"?>
<p:tagLst xmlns:p="http://schemas.openxmlformats.org/presentationml/2006/main">
  <p:tag name="AS_UNIQUEID" val="946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74.xml><?xml version="1.0" encoding="utf-8"?>
<p:tagLst xmlns:p="http://schemas.openxmlformats.org/presentationml/2006/main">
  <p:tag name="AS_UNIQUEID" val="947"/>
</p:tagLst>
</file>

<file path=ppt/tags/tag75.xml><?xml version="1.0" encoding="utf-8"?>
<p:tagLst xmlns:p="http://schemas.openxmlformats.org/presentationml/2006/main">
  <p:tag name="AS_UNIQUEID" val="948"/>
</p:tagLst>
</file>

<file path=ppt/tags/tag76.xml><?xml version="1.0" encoding="utf-8"?>
<p:tagLst xmlns:p="http://schemas.openxmlformats.org/presentationml/2006/main">
  <p:tag name="AS_UNIQUEID" val="949"/>
</p:tagLst>
</file>

<file path=ppt/tags/tag77.xml><?xml version="1.0" encoding="utf-8"?>
<p:tagLst xmlns:p="http://schemas.openxmlformats.org/presentationml/2006/main">
  <p:tag name="AS_UNIQUEID" val="950"/>
</p:tagLst>
</file>

<file path=ppt/tags/tag78.xml><?xml version="1.0" encoding="utf-8"?>
<p:tagLst xmlns:p="http://schemas.openxmlformats.org/presentationml/2006/main">
  <p:tag name="AS_UNIQUEID" val="951"/>
</p:tagLst>
</file>

<file path=ppt/tags/tag79.xml><?xml version="1.0" encoding="utf-8"?>
<p:tagLst xmlns:p="http://schemas.openxmlformats.org/presentationml/2006/main">
  <p:tag name="AS_UNIQUEID" val="952"/>
</p:tagLst>
</file>

<file path=ppt/tags/tag8.xml><?xml version="1.0" encoding="utf-8"?>
<p:tagLst xmlns:p="http://schemas.openxmlformats.org/presentationml/2006/main">
  <p:tag name="AS_UNIQUEID" val="881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80.xml><?xml version="1.0" encoding="utf-8"?>
<p:tagLst xmlns:p="http://schemas.openxmlformats.org/presentationml/2006/main">
  <p:tag name="AS_UNIQUEID" val="953"/>
</p:tagLst>
</file>

<file path=ppt/tags/tag81.xml><?xml version="1.0" encoding="utf-8"?>
<p:tagLst xmlns:p="http://schemas.openxmlformats.org/presentationml/2006/main">
  <p:tag name="AS_UNIQUEID" val="954"/>
</p:tagLst>
</file>

<file path=ppt/tags/tag82.xml><?xml version="1.0" encoding="utf-8"?>
<p:tagLst xmlns:p="http://schemas.openxmlformats.org/presentationml/2006/main">
  <p:tag name="AS_UNIQUEID" val="955"/>
</p:tagLst>
</file>

<file path=ppt/tags/tag83.xml><?xml version="1.0" encoding="utf-8"?>
<p:tagLst xmlns:p="http://schemas.openxmlformats.org/presentationml/2006/main">
  <p:tag name="AS_UNIQUEID" val="956"/>
</p:tagLst>
</file>

<file path=ppt/tags/tag84.xml><?xml version="1.0" encoding="utf-8"?>
<p:tagLst xmlns:p="http://schemas.openxmlformats.org/presentationml/2006/main">
  <p:tag name="AS_UNIQUEID" val="957"/>
</p:tagLst>
</file>

<file path=ppt/tags/tag85.xml><?xml version="1.0" encoding="utf-8"?>
<p:tagLst xmlns:p="http://schemas.openxmlformats.org/presentationml/2006/main">
  <p:tag name="AS_UNIQUEID" val="958"/>
</p:tagLst>
</file>

<file path=ppt/tags/tag86.xml><?xml version="1.0" encoding="utf-8"?>
<p:tagLst xmlns:p="http://schemas.openxmlformats.org/presentationml/2006/main">
  <p:tag name="AS_UNIQUEID" val="959"/>
</p:tagLst>
</file>

<file path=ppt/tags/tag87.xml><?xml version="1.0" encoding="utf-8"?>
<p:tagLst xmlns:p="http://schemas.openxmlformats.org/presentationml/2006/main">
  <p:tag name="AS_UNIQUEID" val="960"/>
  <p:tag name="KSO_WM_BEAUTIFY_FLAG" val="#wm#"/>
  <p:tag name="KSO_WM_TAG_VERSION" val="1.0"/>
  <p:tag name="KSO_WM_TEMPLATE_CATEGORY" val="custom"/>
  <p:tag name="KSO_WM_TEMPLATE_INDEX" val="20205176"/>
  <p:tag name="KSO_WM_UNIT_COMPATIBLE" val="0"/>
  <p:tag name="KSO_WM_UNIT_DIAGRAM_ISNUMVISUAL" val="0"/>
  <p:tag name="KSO_WM_UNIT_DIAGRAM_ISREFERUNIT" val="0"/>
  <p:tag name="KSO_WM_UNIT_HIGHLIGHT" val="0"/>
  <p:tag name="KSO_WM_UNIT_ID" val="custom20205176_1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空白演示"/>
  <p:tag name="KSO_WM_UNIT_SHOW_EDIT_AREA_INDICATION" val="1"/>
  <p:tag name="KSO_WM_UNIT_TYPE" val="a"/>
  <p:tag name="KSO_WM_UNIT_VALUE" val="28"/>
</p:tagLst>
</file>

<file path=ppt/tags/tag88.xml><?xml version="1.0" encoding="utf-8"?>
<p:tagLst xmlns:p="http://schemas.openxmlformats.org/presentationml/2006/main">
  <p:tag name="AS_UNIQUEID" val="961"/>
  <p:tag name="KSO_WM_BEAUTIFY_FLAG" val="#wm#"/>
  <p:tag name="KSO_WM_TAG_VERSION" val="1.0"/>
  <p:tag name="KSO_WM_TEMPLATE_CATEGORY" val="custom"/>
  <p:tag name="KSO_WM_TEMPLATE_INDEX" val="20205176"/>
  <p:tag name="KSO_WM_UNIT_COMPATIBLE" val="0"/>
  <p:tag name="KSO_WM_UNIT_DIAGRAM_ISNUMVISUAL" val="0"/>
  <p:tag name="KSO_WM_UNIT_DIAGRAM_ISREFERUNIT" val="0"/>
  <p:tag name="KSO_WM_UNIT_HIGHLIGHT" val="0"/>
  <p:tag name="KSO_WM_UNIT_ID" val="custom20205176_1*b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输入您的封面副标题"/>
  <p:tag name="KSO_WM_UNIT_SHOW_EDIT_AREA_INDICATION" val="1"/>
  <p:tag name="KSO_WM_UNIT_TYPE" val="b"/>
  <p:tag name="KSO_WM_UNIT_VALUE" val="111"/>
</p:tagLst>
</file>

<file path=ppt/tags/tag89.xml><?xml version="1.0" encoding="utf-8"?>
<p:tagLst xmlns:p="http://schemas.openxmlformats.org/presentationml/2006/main">
  <p:tag name="AS_UNIQUEID" val="962"/>
</p:tagLst>
</file>

<file path=ppt/tags/tag9.xml><?xml version="1.0" encoding="utf-8"?>
<p:tagLst xmlns:p="http://schemas.openxmlformats.org/presentationml/2006/main">
  <p:tag name="AS_UNIQUEID" val="882"/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90.xml><?xml version="1.0" encoding="utf-8"?>
<p:tagLst xmlns:p="http://schemas.openxmlformats.org/presentationml/2006/main">
  <p:tag name="KSO_WM_BEAUTIFY_FLAG" val="#wm#"/>
  <p:tag name="KSO_WM_SLIDE_ID" val="custom20205176_1"/>
  <p:tag name="KSO_WM_SLIDE_INDEX" val="1"/>
  <p:tag name="KSO_WM_SLIDE_ITEM_CNT" val="0"/>
  <p:tag name="KSO_WM_SLIDE_LAYOUT" val="a_b"/>
  <p:tag name="KSO_WM_SLIDE_LAYOUT_CNT" val="1_1"/>
  <p:tag name="KSO_WM_SLIDE_MODEL_TYPE" val="cover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176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91.xml><?xml version="1.0" encoding="utf-8"?>
<p:tagLst xmlns:p="http://schemas.openxmlformats.org/presentationml/2006/main">
  <p:tag name="AS_UNIQUEID" val="963"/>
</p:tagLst>
</file>

<file path=ppt/tags/tag92.xml><?xml version="1.0" encoding="utf-8"?>
<p:tagLst xmlns:p="http://schemas.openxmlformats.org/presentationml/2006/main">
  <p:tag name="AS_UNIQUEID" val="964"/>
</p:tagLst>
</file>

<file path=ppt/tags/tag93.xml><?xml version="1.0" encoding="utf-8"?>
<p:tagLst xmlns:p="http://schemas.openxmlformats.org/presentationml/2006/main">
  <p:tag name="AS_UNIQUEID" val="965"/>
</p:tagLst>
</file>

<file path=ppt/tags/tag94.xml><?xml version="1.0" encoding="utf-8"?>
<p:tagLst xmlns:p="http://schemas.openxmlformats.org/presentationml/2006/main">
  <p:tag name="AS_UNIQUEID" val="966"/>
</p:tagLst>
</file>

<file path=ppt/tags/tag95.xml><?xml version="1.0" encoding="utf-8"?>
<p:tagLst xmlns:p="http://schemas.openxmlformats.org/presentationml/2006/main">
  <p:tag name="AS_UNIQUEID" val="967"/>
</p:tagLst>
</file>

<file path=ppt/tags/tag96.xml><?xml version="1.0" encoding="utf-8"?>
<p:tagLst xmlns:p="http://schemas.openxmlformats.org/presentationml/2006/main">
  <p:tag name="AS_UNIQUEID" val="968"/>
</p:tagLst>
</file>

<file path=ppt/tags/tag97.xml><?xml version="1.0" encoding="utf-8"?>
<p:tagLst xmlns:p="http://schemas.openxmlformats.org/presentationml/2006/main">
  <p:tag name="AS_UNIQUEID" val="969"/>
</p:tagLst>
</file>

<file path=ppt/tags/tag98.xml><?xml version="1.0" encoding="utf-8"?>
<p:tagLst xmlns:p="http://schemas.openxmlformats.org/presentationml/2006/main">
  <p:tag name="AS_UNIQUEID" val="970"/>
</p:tagLst>
</file>

<file path=ppt/tags/tag99.xml><?xml version="1.0" encoding="utf-8"?>
<p:tagLst xmlns:p="http://schemas.openxmlformats.org/presentationml/2006/main">
  <p:tag name="AS_UNIQUEID" val="971"/>
</p:tagLst>
</file>

<file path=ppt/theme/theme1.xml><?xml version="1.0" encoding="utf-8"?>
<a:theme xmlns:r="http://schemas.openxmlformats.org/officeDocument/2006/relationships"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Paragraphs>132</Paragraphs>
  <Slides>15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微软雅黑</vt:lpstr>
      <vt:lpstr>Wingdings</vt:lpstr>
      <vt:lpstr>Calibri Light</vt:lpstr>
      <vt:lpstr>Calibri</vt:lpstr>
      <vt:lpstr>Times New Roman</vt:lpstr>
      <vt:lpstr>宋体</vt:lpstr>
      <vt:lpstr>Office 主题​​</vt:lpstr>
      <vt:lpstr>第八章 力</vt:lpstr>
      <vt:lpstr>新课导入-----摩擦力</vt:lpstr>
      <vt:lpstr>新课-----1.滑动摩擦力</vt:lpstr>
      <vt:lpstr>新课-----2.探究影响滑动摩擦力大小的因素</vt:lpstr>
      <vt:lpstr>新课-----探究影响滑动摩擦力大小的因素</vt:lpstr>
      <vt:lpstr>新课-----3.增加或减小摩擦的方法</vt:lpstr>
      <vt:lpstr>生活 物理 社会-----减小阻力的创新历程</vt:lpstr>
      <vt:lpstr>课堂总结</vt:lpstr>
      <vt:lpstr>练一练</vt:lpstr>
      <vt:lpstr>练一练</vt:lpstr>
      <vt:lpstr>练一练</vt:lpstr>
      <vt:lpstr>练一练</vt:lpstr>
      <vt:lpstr>练一练</vt:lpstr>
      <vt:lpstr>练一练</vt:lpstr>
      <vt:lpstr>PowerPoint Presentation</vt:lpstr>
    </vt:vector>
  </TitlesOfParts>
  <LinksUpToDate>false</LinksUpToDate>
  <SharedDoc>false</SharedDoc>
  <HyperlinksChanged>false</HyperlinksChanged>
  <AppVersion>20.1100</AppVersion>
  <TotalTime>0</TotalTime>
  <Application>Aspose.Slides for Java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2021-03-19T11:52:07Z</cp:lastPrinted>
  <dcterms:created xsi:type="dcterms:W3CDTF">2021-03-19T11:52:07Z</dcterms:created>
  <dcterms:modified xsi:type="dcterms:W3CDTF">2021-03-19T03:52:08Z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