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Relationship Id="rId5" Type="http://schemas.openxmlformats.org/officeDocument/2006/relationships/custom-properties" Target="docProps/custom.xml" /></Relationships>
</file>

<file path=ppt/presentation.xml><?xml version="1.0" encoding="utf-8"?>
<!--Generated by Aspose.Slides for Java 20.11-->
<p:presentation xmlns:r="http://schemas.openxmlformats.org/officeDocument/2006/relationships" xmlns:a="http://schemas.openxmlformats.org/drawingml/2006/main" xmlns:p="http://schemas.openxmlformats.org/presentationml/2006/main">
  <p:sldMasterIdLst>
    <p:sldMasterId id="2147483648" r:id="rId1"/>
  </p:sldMasterIdLst>
  <p:notesMasterIdLst>
    <p:notesMasterId r:id="rId2"/>
  </p:notesMasterIdLst>
  <p:sldIdLst>
    <p:sldId id="409" r:id="rId3"/>
    <p:sldId id="410" r:id="rId4"/>
    <p:sldId id="435" r:id="rId5"/>
    <p:sldId id="411" r:id="rId6"/>
    <p:sldId id="436" r:id="rId7"/>
    <p:sldId id="413" r:id="rId8"/>
    <p:sldId id="424" r:id="rId9"/>
    <p:sldId id="414" r:id="rId10"/>
    <p:sldId id="415" r:id="rId11"/>
    <p:sldId id="416" r:id="rId12"/>
    <p:sldId id="440" r:id="rId13"/>
    <p:sldId id="417" r:id="rId14"/>
    <p:sldId id="437" r:id="rId15"/>
    <p:sldId id="438" r:id="rId16"/>
    <p:sldId id="439" r:id="rId17"/>
  </p:sldIdLst>
  <p:sldSz cx="12192000" cy="6858000"/>
  <p:notesSz cx="6858000" cy="9144000"/>
  <p:custDataLst>
    <p:tags r:id="rId1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fill>
          <a:solidFill>
            <a:schemeClr val="accent1">
              <a:tint val="40000"/>
            </a:schemeClr>
          </a:solidFill>
        </a:fill>
      </a:tcStyle>
    </a:band1H>
    <a:band1V>
      <a:tcStyle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99" d="100"/>
          <a:sy n="99" d="100"/>
        </p:scale>
        <p:origin x="84" y="582"/>
      </p:cViewPr>
      <p:guideLst>
        <p:guide orient="horz" pos="2149"/>
        <p:guide pos="3864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slide" Target="slides/slide8.xml" /><Relationship Id="rId11" Type="http://schemas.openxmlformats.org/officeDocument/2006/relationships/slide" Target="slides/slide9.xml" /><Relationship Id="rId12" Type="http://schemas.openxmlformats.org/officeDocument/2006/relationships/slide" Target="slides/slide10.xml" /><Relationship Id="rId13" Type="http://schemas.openxmlformats.org/officeDocument/2006/relationships/slide" Target="slides/slide11.xml" /><Relationship Id="rId14" Type="http://schemas.openxmlformats.org/officeDocument/2006/relationships/slide" Target="slides/slide12.xml" /><Relationship Id="rId15" Type="http://schemas.openxmlformats.org/officeDocument/2006/relationships/slide" Target="slides/slide13.xml" /><Relationship Id="rId16" Type="http://schemas.openxmlformats.org/officeDocument/2006/relationships/slide" Target="slides/slide14.xml" /><Relationship Id="rId17" Type="http://schemas.openxmlformats.org/officeDocument/2006/relationships/slide" Target="slides/slide15.xml" /><Relationship Id="rId18" Type="http://schemas.openxmlformats.org/officeDocument/2006/relationships/tags" Target="tags/tag231.xml" /><Relationship Id="rId19" Type="http://schemas.openxmlformats.org/officeDocument/2006/relationships/presProps" Target="presProps.xml" /><Relationship Id="rId2" Type="http://schemas.openxmlformats.org/officeDocument/2006/relationships/notesMaster" Target="notesMasters/notesMaster1.xml" /><Relationship Id="rId20" Type="http://schemas.openxmlformats.org/officeDocument/2006/relationships/viewProps" Target="viewProps.xml" /><Relationship Id="rId21" Type="http://schemas.openxmlformats.org/officeDocument/2006/relationships/theme" Target="theme/theme1.xml" /><Relationship Id="rId22" Type="http://schemas.openxmlformats.org/officeDocument/2006/relationships/tableStyles" Target="tableStyles.xml" /><Relationship Id="rId3" Type="http://schemas.openxmlformats.org/officeDocument/2006/relationships/slide" Target="slides/slide1.xml" /><Relationship Id="rId4" Type="http://schemas.openxmlformats.org/officeDocument/2006/relationships/slide" Target="slides/slide2.xml" /><Relationship Id="rId5" Type="http://schemas.openxmlformats.org/officeDocument/2006/relationships/slide" Target="slides/slide3.xml" /><Relationship Id="rId6" Type="http://schemas.openxmlformats.org/officeDocument/2006/relationships/slide" Target="slides/slide4.xml" /><Relationship Id="rId7" Type="http://schemas.openxmlformats.org/officeDocument/2006/relationships/slide" Target="slides/slide5.xml" /><Relationship Id="rId8" Type="http://schemas.openxmlformats.org/officeDocument/2006/relationships/slide" Target="slides/slide6.xml" /><Relationship Id="rId9" Type="http://schemas.openxmlformats.org/officeDocument/2006/relationships/slide" Target="slides/slide7.xml" /></Relationships>
</file>

<file path=ppt/drawings/_rels/vmlDrawing1.v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2.wmf" /></Relationships>
</file>

<file path=ppt/drawings/_rels/vmlDrawing2.v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2.wmf" /></Relationships>
</file>

<file path=ppt/drawings/_rels/vmlDrawing3.v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3.wmf" /></Relationships>
</file>

<file path=ppt/drawings/_rels/vmlDrawing4.v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6.wmf" /></Relationships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74.xml" /><Relationship Id="rId2" Type="http://schemas.openxmlformats.org/officeDocument/2006/relationships/tags" Target="../tags/tag75.xml" /><Relationship Id="rId3" Type="http://schemas.openxmlformats.org/officeDocument/2006/relationships/tags" Target="../tags/tag76.xml" /><Relationship Id="rId4" Type="http://schemas.openxmlformats.org/officeDocument/2006/relationships/tags" Target="../tags/tag77.xml" /><Relationship Id="rId5" Type="http://schemas.openxmlformats.org/officeDocument/2006/relationships/tags" Target="../tags/tag78.xml" /><Relationship Id="rId6" Type="http://schemas.openxmlformats.org/officeDocument/2006/relationships/tags" Target="../tags/tag79.xml" /><Relationship Id="rId7" Type="http://schemas.openxmlformats.org/officeDocument/2006/relationships/tags" Target="../tags/tag80.xml" /><Relationship Id="rId8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>
          <p:custDataLst>
            <p:tags r:id="rId1"/>
          </p:custDataLst>
        </p:nvPr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  <p:custDataLst>
              <p:tags r:id="rId2"/>
            </p:custDataLst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  <p:custDataLst>
              <p:tags r:id="rId3"/>
            </p:custDataLst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  <p:custDataLst>
              <p:tags r:id="rId4"/>
            </p:custDataLst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  <p:custDataLst>
              <p:tags r:id="rId5"/>
            </p:custDataLst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  <p:custDataLst>
              <p:tags r:id="rId6"/>
            </p:custDataLst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  <p:custDataLst>
              <p:tags r:id="rId7"/>
            </p:custDataLst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.xml" /><Relationship Id="rId2" Type="http://schemas.openxmlformats.org/officeDocument/2006/relationships/notesMaster" Target="../notesMasters/notesMaster1.xml" /><Relationship Id="rId3" Type="http://schemas.openxmlformats.org/officeDocument/2006/relationships/tags" Target="../tags/tag86.xml" /><Relationship Id="rId4" Type="http://schemas.openxmlformats.org/officeDocument/2006/relationships/tags" Target="../tags/tag87.xml" /><Relationship Id="rId5" Type="http://schemas.openxmlformats.org/officeDocument/2006/relationships/tags" Target="../tags/tag88.xml" /></Relationships>
</file>

<file path=ppt/notesSlides/_rels/notesSlide2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3.xml" /><Relationship Id="rId2" Type="http://schemas.openxmlformats.org/officeDocument/2006/relationships/notesMaster" Target="../notesMasters/notesMaster1.xml" /><Relationship Id="rId3" Type="http://schemas.openxmlformats.org/officeDocument/2006/relationships/tags" Target="../tags/tag97.xml" /><Relationship Id="rId4" Type="http://schemas.openxmlformats.org/officeDocument/2006/relationships/tags" Target="../tags/tag98.xml" /><Relationship Id="rId5" Type="http://schemas.openxmlformats.org/officeDocument/2006/relationships/tags" Target="../tags/tag99.xml" 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>
          <p:custDataLst>
            <p:tags r:id="rId3"/>
          </p:custDataLst>
        </p:nvPr>
      </p:nvGrpSpPr>
      <p:grpSpPr>
        <a:xfrm>
          <a:off x="0" y="0"/>
          <a:ext cx="0" cy="0"/>
        </a:xfrm>
      </p:grpSpPr>
      <p:sp>
        <p:nvSpPr>
          <p:cNvPr id="2" name="幻灯片图像占位符 1"/>
          <p:cNvSpPr/>
          <p:nvPr>
            <p:ph type="sldImg" idx="2"/>
            <p:custDataLst>
              <p:tags r:id="rId4"/>
            </p:custDataLst>
          </p:nvPr>
        </p:nvSpPr>
        <p:spPr/>
      </p:sp>
      <p:sp>
        <p:nvSpPr>
          <p:cNvPr id="3" name="文本占位符 2"/>
          <p:cNvSpPr/>
          <p:nvPr>
            <p:ph type="body" idx="3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>
          <p:custDataLst>
            <p:tags r:id="rId3"/>
          </p:custDataLst>
        </p:nvPr>
      </p:nvGrpSpPr>
      <p:grpSpPr>
        <a:xfrm>
          <a:off x="0" y="0"/>
          <a:ext cx="0" cy="0"/>
        </a:xfrm>
      </p:grpSpPr>
      <p:sp>
        <p:nvSpPr>
          <p:cNvPr id="2" name="幻灯片图像占位符 1"/>
          <p:cNvSpPr/>
          <p:nvPr>
            <p:ph type="sldImg" idx="2"/>
            <p:custDataLst>
              <p:tags r:id="rId4"/>
            </p:custDataLst>
          </p:nvPr>
        </p:nvSpPr>
        <p:spPr/>
      </p:sp>
      <p:sp>
        <p:nvSpPr>
          <p:cNvPr id="3" name="文本占位符 2"/>
          <p:cNvSpPr/>
          <p:nvPr>
            <p:ph type="body" idx="3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1.xml" /><Relationship Id="rId2" Type="http://schemas.openxmlformats.org/officeDocument/2006/relationships/tags" Target="../tags/tag2.xml" /><Relationship Id="rId3" Type="http://schemas.openxmlformats.org/officeDocument/2006/relationships/tags" Target="../tags/tag3.xml" /><Relationship Id="rId4" Type="http://schemas.openxmlformats.org/officeDocument/2006/relationships/tags" Target="../tags/tag4.xml" /><Relationship Id="rId5" Type="http://schemas.openxmlformats.org/officeDocument/2006/relationships/tags" Target="../tags/tag5.xml" /><Relationship Id="rId6" Type="http://schemas.openxmlformats.org/officeDocument/2006/relationships/tags" Target="../tags/tag6.xml" /><Relationship Id="rId7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57.xml" /><Relationship Id="rId2" Type="http://schemas.openxmlformats.org/officeDocument/2006/relationships/tags" Target="../tags/tag58.xml" /><Relationship Id="rId3" Type="http://schemas.openxmlformats.org/officeDocument/2006/relationships/tags" Target="../tags/tag59.xml" /><Relationship Id="rId4" Type="http://schemas.openxmlformats.org/officeDocument/2006/relationships/tags" Target="../tags/tag60.xml" /><Relationship Id="rId5" Type="http://schemas.openxmlformats.org/officeDocument/2006/relationships/tags" Target="../tags/tag61.xml" /><Relationship Id="rId6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62.xml" /><Relationship Id="rId2" Type="http://schemas.openxmlformats.org/officeDocument/2006/relationships/tags" Target="../tags/tag63.xml" /><Relationship Id="rId3" Type="http://schemas.openxmlformats.org/officeDocument/2006/relationships/tags" Target="../tags/tag64.xml" /><Relationship Id="rId4" Type="http://schemas.openxmlformats.org/officeDocument/2006/relationships/tags" Target="../tags/tag65.xml" /><Relationship Id="rId5" Type="http://schemas.openxmlformats.org/officeDocument/2006/relationships/tags" Target="../tags/tag66.xml" /><Relationship Id="rId6" Type="http://schemas.openxmlformats.org/officeDocument/2006/relationships/tags" Target="../tags/tag67.xml" /><Relationship Id="rId7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7.xml" /><Relationship Id="rId2" Type="http://schemas.openxmlformats.org/officeDocument/2006/relationships/tags" Target="../tags/tag8.xml" /><Relationship Id="rId3" Type="http://schemas.openxmlformats.org/officeDocument/2006/relationships/tags" Target="../tags/tag9.xml" /><Relationship Id="rId4" Type="http://schemas.openxmlformats.org/officeDocument/2006/relationships/tags" Target="../tags/tag10.xml" /><Relationship Id="rId5" Type="http://schemas.openxmlformats.org/officeDocument/2006/relationships/tags" Target="../tags/tag11.xml" /><Relationship Id="rId6" Type="http://schemas.openxmlformats.org/officeDocument/2006/relationships/tags" Target="../tags/tag12.xml" /><Relationship Id="rId7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13.xml" /><Relationship Id="rId2" Type="http://schemas.openxmlformats.org/officeDocument/2006/relationships/tags" Target="../tags/tag14.xml" /><Relationship Id="rId3" Type="http://schemas.openxmlformats.org/officeDocument/2006/relationships/tags" Target="../tags/tag15.xml" /><Relationship Id="rId4" Type="http://schemas.openxmlformats.org/officeDocument/2006/relationships/tags" Target="../tags/tag16.xml" /><Relationship Id="rId5" Type="http://schemas.openxmlformats.org/officeDocument/2006/relationships/tags" Target="../tags/tag17.xml" /><Relationship Id="rId6" Type="http://schemas.openxmlformats.org/officeDocument/2006/relationships/tags" Target="../tags/tag18.xml" /><Relationship Id="rId7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19.xml" /><Relationship Id="rId2" Type="http://schemas.openxmlformats.org/officeDocument/2006/relationships/tags" Target="../tags/tag20.xml" /><Relationship Id="rId3" Type="http://schemas.openxmlformats.org/officeDocument/2006/relationships/tags" Target="../tags/tag21.xml" /><Relationship Id="rId4" Type="http://schemas.openxmlformats.org/officeDocument/2006/relationships/tags" Target="../tags/tag22.xml" /><Relationship Id="rId5" Type="http://schemas.openxmlformats.org/officeDocument/2006/relationships/tags" Target="../tags/tag23.xml" /><Relationship Id="rId6" Type="http://schemas.openxmlformats.org/officeDocument/2006/relationships/tags" Target="../tags/tag24.xml" /><Relationship Id="rId7" Type="http://schemas.openxmlformats.org/officeDocument/2006/relationships/tags" Target="../tags/tag25.xml" /><Relationship Id="rId8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26.xml" /><Relationship Id="rId10" Type="http://schemas.openxmlformats.org/officeDocument/2006/relationships/slideMaster" Target="../slideMasters/slideMaster1.xml" /><Relationship Id="rId2" Type="http://schemas.openxmlformats.org/officeDocument/2006/relationships/tags" Target="../tags/tag27.xml" /><Relationship Id="rId3" Type="http://schemas.openxmlformats.org/officeDocument/2006/relationships/tags" Target="../tags/tag28.xml" /><Relationship Id="rId4" Type="http://schemas.openxmlformats.org/officeDocument/2006/relationships/tags" Target="../tags/tag29.xml" /><Relationship Id="rId5" Type="http://schemas.openxmlformats.org/officeDocument/2006/relationships/tags" Target="../tags/tag30.xml" /><Relationship Id="rId6" Type="http://schemas.openxmlformats.org/officeDocument/2006/relationships/tags" Target="../tags/tag31.xml" /><Relationship Id="rId7" Type="http://schemas.openxmlformats.org/officeDocument/2006/relationships/tags" Target="../tags/tag32.xml" /><Relationship Id="rId8" Type="http://schemas.openxmlformats.org/officeDocument/2006/relationships/tags" Target="../tags/tag33.xml" /><Relationship Id="rId9" Type="http://schemas.openxmlformats.org/officeDocument/2006/relationships/tags" Target="../tags/tag34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35.xml" /><Relationship Id="rId2" Type="http://schemas.openxmlformats.org/officeDocument/2006/relationships/tags" Target="../tags/tag36.xml" /><Relationship Id="rId3" Type="http://schemas.openxmlformats.org/officeDocument/2006/relationships/tags" Target="../tags/tag37.xml" /><Relationship Id="rId4" Type="http://schemas.openxmlformats.org/officeDocument/2006/relationships/tags" Target="../tags/tag38.xml" /><Relationship Id="rId5" Type="http://schemas.openxmlformats.org/officeDocument/2006/relationships/tags" Target="../tags/tag39.xml" /><Relationship Id="rId6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40.xml" /><Relationship Id="rId2" Type="http://schemas.openxmlformats.org/officeDocument/2006/relationships/tags" Target="../tags/tag41.xml" /><Relationship Id="rId3" Type="http://schemas.openxmlformats.org/officeDocument/2006/relationships/tags" Target="../tags/tag42.xml" /><Relationship Id="rId4" Type="http://schemas.openxmlformats.org/officeDocument/2006/relationships/tags" Target="../tags/tag43.xml" /><Relationship Id="rId5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44.xml" /><Relationship Id="rId2" Type="http://schemas.openxmlformats.org/officeDocument/2006/relationships/tags" Target="../tags/tag45.xml" /><Relationship Id="rId3" Type="http://schemas.openxmlformats.org/officeDocument/2006/relationships/tags" Target="../tags/tag46.xml" /><Relationship Id="rId4" Type="http://schemas.openxmlformats.org/officeDocument/2006/relationships/tags" Target="../tags/tag47.xml" /><Relationship Id="rId5" Type="http://schemas.openxmlformats.org/officeDocument/2006/relationships/tags" Target="../tags/tag48.xml" /><Relationship Id="rId6" Type="http://schemas.openxmlformats.org/officeDocument/2006/relationships/tags" Target="../tags/tag49.xml" /><Relationship Id="rId7" Type="http://schemas.openxmlformats.org/officeDocument/2006/relationships/tags" Target="../tags/tag50.xml" /><Relationship Id="rId8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51.xml" /><Relationship Id="rId2" Type="http://schemas.openxmlformats.org/officeDocument/2006/relationships/tags" Target="../tags/tag52.xml" /><Relationship Id="rId3" Type="http://schemas.openxmlformats.org/officeDocument/2006/relationships/tags" Target="../tags/tag53.xml" /><Relationship Id="rId4" Type="http://schemas.openxmlformats.org/officeDocument/2006/relationships/tags" Target="../tags/tag54.xml" /><Relationship Id="rId5" Type="http://schemas.openxmlformats.org/officeDocument/2006/relationships/tags" Target="../tags/tag55.xml" /><Relationship Id="rId6" Type="http://schemas.openxmlformats.org/officeDocument/2006/relationships/tags" Target="../tags/tag56.xml" /><Relationship Id="rId7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bg>
      <p:bgPr>
        <a:solidFill>
          <a:schemeClr val="bg1"/>
        </a:solidFill>
        <a:effectLst/>
      </p:bgPr>
    </p:bg>
    <p:spTree>
      <p:nvGrpSpPr>
        <p:cNvPr id="1" name=""/>
        <p:cNvGrpSpPr/>
        <p:nvPr>
          <p:custDataLst>
            <p:tags r:id="rId1"/>
          </p:custDataLst>
        </p:nvPr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 b="1" i="0" spc="300" baseline="0">
                <a:effectLst/>
              </a:defRPr>
            </a:lvl1pPr>
          </a:lstStyle>
          <a:p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 eaLnBrk="1" fontAlgn="auto" latinLnBrk="0" hangingPunct="1">
              <a:lnSpc>
                <a:spcPct val="110000"/>
              </a:lnSpc>
              <a:buNone/>
              <a:defRPr sz="2400" u="none" strike="noStrike" kern="1200" cap="none" spc="200" normalizeH="0" baseline="0"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单击此处编辑副标题</a:t>
            </a:r>
            <a:endParaRPr lang="zh-CN" altLang="en-US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内容">
    <p:spTree>
      <p:nvGrpSpPr>
        <p:cNvPr id="1" name=""/>
        <p:cNvGrpSpPr/>
        <p:nvPr>
          <p:custDataLst>
            <p:tags r:id="rId1"/>
          </p:custDataLst>
        </p:nvPr>
      </p:nvGrpSpPr>
      <p:grpSpPr>
        <a:xfrm>
          <a:off x="0" y="0"/>
          <a: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>
            <a:lvl1pPr marL="228600" indent="-228600" eaLnBrk="1" fontAlgn="auto" latinLnBrk="0" hangingPunct="1">
              <a:lnSpc>
                <a:spcPct val="130000"/>
              </a:lnSpc>
              <a:defRPr u="none" strike="noStrike" kern="1200" cap="none" spc="150" normalizeH="0" baseline="0">
                <a:uFillTx/>
              </a:defRPr>
            </a:lvl1pPr>
            <a:lvl2pPr marL="685800" indent="-228600" defTabSz="914400" eaLnBrk="1" fontAlgn="auto" latinLnBrk="0" hangingPunct="1">
              <a:lnSpc>
                <a:spcPct val="120000"/>
              </a:lnSpc>
              <a:tabLst>
                <a:tab pos="1609725"/>
              </a:tabLst>
              <a:defRPr u="none" strike="noStrike" kern="1200" cap="none" spc="150" normalizeH="0" baseline="0">
                <a:uFillTx/>
              </a:defRPr>
            </a:lvl2pPr>
            <a:lvl3pPr marL="1143000" indent="-228600" eaLnBrk="1" fontAlgn="auto" latinLnBrk="0" hangingPunct="1">
              <a:lnSpc>
                <a:spcPct val="120000"/>
              </a:lnSpc>
              <a:defRPr u="none" strike="noStrike" kern="1200" cap="none" spc="150" normalizeH="0" baseline="0">
                <a:uFillTx/>
              </a:defRPr>
            </a:lvl3pPr>
            <a:lvl4pPr marL="1600200" indent="-228600" eaLnBrk="1" fontAlgn="auto" latinLnBrk="0" hangingPunct="1">
              <a:lnSpc>
                <a:spcPct val="120000"/>
              </a:lnSpc>
              <a:defRPr u="none" strike="noStrike" kern="1200" cap="none" spc="150" normalizeH="0" baseline="0">
                <a:uFillTx/>
              </a:defRPr>
            </a:lvl4pPr>
            <a:lvl5pPr marL="2057400" indent="-228600" eaLnBrk="1" fontAlgn="auto" latinLnBrk="0" hangingPunct="1">
              <a:lnSpc>
                <a:spcPct val="120000"/>
              </a:lnSpc>
              <a:defRPr u="none" strike="noStrike" kern="1200" cap="none" spc="150" normalizeH="0" baseline="0">
                <a:uFillTx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末尾幻灯片">
    <p:spTree>
      <p:nvGrpSpPr>
        <p:cNvPr id="1" name=""/>
        <p:cNvGrpSpPr/>
        <p:nvPr>
          <p:custDataLst>
            <p:tags r:id="rId1"/>
          </p:custDataLst>
        </p:nvPr>
      </p:nvGrpSpPr>
      <p:grpSpPr>
        <a:xfrm>
          <a:off x="0" y="0"/>
          <a: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6000" b="1" i="0" u="none" strike="noStrike" kern="1200" cap="none" spc="300" normalizeH="0" baseline="0" noProof="1">
                <a:effectLst/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 baseline="0"/>
            </a:lvl1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>
          <p:custDataLst>
            <p:tags r:id="rId1"/>
          </p:custDataLst>
        </p:nvPr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3600" b="1" i="0" u="none" strike="noStrike" kern="1200" cap="none" spc="300" normalizeH="0" baseline="0" noProof="1"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defRPr kumimoji="0" lang="zh-CN" altLang="en-US" sz="1800" b="0" i="0" u="none" strike="noStrike" kern="1200" cap="none" spc="150" normalizeH="0" baseline="0" noProof="1"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tabLst>
                <a:tab pos="1609725"/>
              </a:tabLst>
              <a:defRPr kumimoji="0" lang="zh-CN" altLang="en-US" sz="1600" b="0" i="0" u="none" strike="noStrike" kern="1200" cap="none" spc="150" normalizeH="0" baseline="0" noProof="1"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defRPr kumimoji="0" lang="zh-CN" altLang="en-US" sz="1600" b="0" i="0" u="none" strike="noStrike" kern="1200" cap="none" spc="150" normalizeH="0" baseline="0" noProof="1"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defRPr kumimoji="0" lang="zh-CN" altLang="en-US" sz="1400" b="0" i="0" u="none" strike="noStrike" kern="1200" cap="none" spc="150" normalizeH="0" baseline="0" noProof="1"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defRPr kumimoji="0" lang="zh-CN" altLang="en-US" sz="1400" b="0" i="0" u="none" strike="noStrike" kern="1200" cap="none" spc="150" normalizeH="0" baseline="0" noProof="1"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>
          <p:custDataLst>
            <p:tags r:id="rId1"/>
          </p:custDataLst>
        </p:nvPr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 b="1" i="0" u="none" strike="noStrike" kern="1200" cap="none" spc="300" normalizeH="0" baseline="0">
                <a:effectLst/>
                <a:uFillTx/>
              </a:defRPr>
            </a:lvl1pPr>
          </a:lstStyle>
          <a:p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 eaLnBrk="1" fontAlgn="auto" latinLnBrk="0" hangingPunct="1">
              <a:lnSpc>
                <a:spcPct val="130000"/>
              </a:lnSpc>
              <a:buNone/>
              <a:defRPr kumimoji="0" lang="zh-CN" altLang="en-US" sz="1800" b="0" i="0" u="none" strike="noStrike" kern="1200" cap="none" spc="150" normalizeH="0" baseline="0" noProof="1"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CN" altLang="en-US"/>
              <a:t>单击此处编辑文本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>
          <p:custDataLst>
            <p:tags r:id="rId1"/>
          </p:custDataLst>
        </p:nvPr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3600" b="1" i="0" u="none" strike="noStrike" kern="1200" cap="none" spc="300" normalizeH="0" baseline="0" noProof="1"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defRPr kumimoji="0" lang="zh-CN" altLang="en-US" sz="1600" b="0" i="0" u="none" strike="noStrike" kern="1200" cap="none" spc="150" normalizeH="0" baseline="0" noProof="1"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tabLst>
                <a:tab pos="1609725"/>
              </a:tabLst>
              <a:defRPr kumimoji="0" lang="zh-CN" altLang="en-US" sz="1600" b="0" i="0" u="none" strike="noStrike" kern="1200" cap="none" spc="150" normalizeH="0" baseline="0" noProof="1"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defRPr kumimoji="0" lang="zh-CN" altLang="en-US" sz="1600" b="0" i="0" u="none" strike="noStrike" kern="1200" cap="none" spc="150" normalizeH="0" baseline="0" noProof="1"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defRPr kumimoji="0" lang="zh-CN" altLang="en-US" sz="1400" b="0" i="0" u="none" strike="noStrike" kern="1200" cap="none" spc="150" normalizeH="0" baseline="0" noProof="1"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defRPr kumimoji="0" lang="zh-CN" altLang="en-US" sz="1400" b="0" i="0" u="none" strike="noStrike" kern="1200" cap="none" spc="150" normalizeH="0" baseline="0" noProof="1"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>
            <a:lvl1pPr marL="228600" indent="-228600" eaLnBrk="1" fontAlgn="auto" latinLnBrk="0" hangingPunct="1">
              <a:lnSpc>
                <a:spcPct val="130000"/>
              </a:lnSpc>
              <a:spcAft>
                <a:spcPts val="600"/>
              </a:spcAft>
              <a:defRPr sz="1600" u="none" strike="noStrike" kern="1200" cap="none" spc="150" normalizeH="0" baseline="0"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685800" indent="-228600" defTabSz="914400" eaLnBrk="1" fontAlgn="auto" latinLnBrk="0" hangingPunct="1">
              <a:lnSpc>
                <a:spcPct val="120000"/>
              </a:lnSpc>
              <a:tabLst>
                <a:tab pos="1609725"/>
              </a:tabLst>
              <a:defRPr sz="1600" u="none" strike="noStrike" kern="1200" cap="none" spc="150" normalizeH="0" baseline="0"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 eaLnBrk="1" fontAlgn="auto" latinLnBrk="0" hangingPunct="1">
              <a:lnSpc>
                <a:spcPct val="120000"/>
              </a:lnSpc>
              <a:defRPr sz="1600" u="none" strike="noStrike" kern="1200" cap="none" spc="150" normalizeH="0" baseline="0"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 eaLnBrk="1" fontAlgn="auto" latinLnBrk="0" hangingPunct="1">
              <a:lnSpc>
                <a:spcPct val="120000"/>
              </a:lnSpc>
              <a:defRPr sz="1400" u="none" strike="noStrike" kern="1200" cap="none" spc="150" normalizeH="0" baseline="0"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eaLnBrk="1" fontAlgn="auto" latinLnBrk="0" hangingPunct="1">
              <a:lnSpc>
                <a:spcPct val="120000"/>
              </a:lnSpc>
              <a:defRPr sz="1400" u="none" strike="noStrike" kern="1200" cap="none" spc="150" normalizeH="0"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>
          <p:custDataLst>
            <p:tags r:id="rId1"/>
          </p:custDataLst>
        </p:nvPr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3600" b="1" i="0" u="none" strike="noStrike" kern="1200" cap="none" spc="300" normalizeH="0" baseline="0" noProof="1"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ct val="0"/>
              </a:spcAft>
              <a:buNone/>
              <a:defRPr sz="2000" b="1" u="none" strike="noStrike" kern="1200" cap="none" spc="200" normalizeH="0" baseline="0"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单击此处编辑文本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defRPr kumimoji="0" lang="zh-CN" altLang="en-US" sz="1600" b="0" i="0" u="none" strike="noStrike" kern="1200" cap="none" spc="150" normalizeH="0" baseline="0" noProof="1"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tabLst>
                <a:tab pos="1609725"/>
              </a:tabLst>
              <a:defRPr kumimoji="0" lang="zh-CN" altLang="en-US" sz="1600" b="0" i="0" u="none" strike="noStrike" kern="1200" cap="none" spc="150" normalizeH="0" baseline="0" noProof="1"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defRPr kumimoji="0" lang="zh-CN" altLang="en-US" sz="1600" b="0" i="0" u="none" strike="noStrike" kern="1200" cap="none" spc="150" normalizeH="0" baseline="0" noProof="1"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defRPr kumimoji="0" lang="zh-CN" altLang="en-US" sz="1400" b="0" i="0" u="none" strike="noStrike" kern="1200" cap="none" spc="150" normalizeH="0" baseline="0" noProof="1"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defRPr kumimoji="0" lang="zh-CN" altLang="en-US" sz="1400" b="0" i="0" u="none" strike="noStrike" kern="1200" cap="none" spc="150" normalizeH="0" baseline="0" noProof="1"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kumimoji="0" lang="zh-CN" altLang="en-US" sz="2000" b="1" i="0" u="none" strike="noStrike" kern="1200" cap="none" spc="200" normalizeH="0" baseline="0" noProof="1"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defRPr kumimoji="0" lang="zh-CN" altLang="en-US" sz="1600" b="0" i="0" u="none" strike="noStrike" kern="1200" cap="none" spc="150" normalizeH="0" baseline="0" noProof="1"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tabLst>
                <a:tab pos="1609725"/>
              </a:tabLst>
              <a:defRPr kumimoji="0" lang="zh-CN" altLang="en-US" sz="1600" b="0" i="0" u="none" strike="noStrike" kern="1200" cap="none" spc="150" normalizeH="0" baseline="0" noProof="1"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defRPr kumimoji="0" lang="zh-CN" altLang="en-US" sz="1600" b="0" i="0" u="none" strike="noStrike" kern="1200" cap="none" spc="150" normalizeH="0" baseline="0" noProof="1"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defRPr kumimoji="0" lang="zh-CN" altLang="en-US" sz="1400" b="0" i="0" u="none" strike="noStrike" kern="1200" cap="none" spc="150" normalizeH="0" baseline="0" noProof="1"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defRPr kumimoji="0" lang="zh-CN" altLang="en-US" sz="1400" b="0" i="0" u="none" strike="noStrike" kern="1200" cap="none" spc="150" normalizeH="0" baseline="0" noProof="1"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>
          <p:custDataLst>
            <p:tags r:id="rId1"/>
          </p:custDataLst>
        </p:nvPr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3600" b="1" i="0" u="none" strike="noStrike" kern="1200" cap="none" spc="300" normalizeH="0" baseline="0" noProof="1"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>
          <p:custDataLst>
            <p:tags r:id="rId1"/>
          </p:custDataLst>
        </p:nvPr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图片与标题">
    <p:spTree>
      <p:nvGrpSpPr>
        <p:cNvPr id="1" name=""/>
        <p:cNvGrpSpPr/>
        <p:nvPr>
          <p:custDataLst>
            <p:tags r:id="rId1"/>
          </p:custDataLst>
        </p:nvPr>
      </p:nvGrpSpPr>
      <p:grpSpPr>
        <a:xfrm>
          <a:off x="0" y="0"/>
          <a: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330" y="1555115"/>
            <a:ext cx="5233035" cy="4608195"/>
          </a:xfrm>
        </p:spPr>
        <p:txBody>
          <a:bodyPr vert="horz" lIns="90000" tIns="46800" rIns="90000" bIns="46800" rtlCol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0" normalizeH="0" baseline="0" noProof="1"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/>
              </a:tabLst>
              <a:defRPr kumimoji="0" lang="zh-CN" altLang="en-US" sz="1600" b="0" i="0" u="none" strike="noStrike" kern="1200" cap="none" spc="150" normalizeH="0" baseline="0" noProof="1"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457200" indent="0" defTabSz="914400" eaLnBrk="1" fontAlgn="auto" latinLnBrk="0" hangingPunct="1">
              <a:buNone/>
              <a:tabLst>
                <a:tab pos="1609725"/>
              </a:tabLst>
              <a:defRPr u="none" strike="noStrike" kern="1200" cap="none" spc="150" normalizeH="0"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eaLnBrk="1" fontAlgn="auto" latinLnBrk="0" hangingPunct="1">
              <a:defRPr u="none" strike="noStrike" kern="1200" cap="none" spc="150" normalizeH="0"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eaLnBrk="1" fontAlgn="auto" latinLnBrk="0" hangingPunct="1">
              <a:defRPr u="none" strike="noStrike" kern="1200" cap="none" spc="150" normalizeH="0"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eaLnBrk="1" fontAlgn="auto" latinLnBrk="0" hangingPunct="1">
              <a:defRPr u="none" strike="noStrike" kern="1200" cap="none" spc="150" normalizeH="0"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竖排标题与文本">
    <p:spTree>
      <p:nvGrpSpPr>
        <p:cNvPr id="1" name=""/>
        <p:cNvGrpSpPr/>
        <p:nvPr>
          <p:custDataLst>
            <p:tags r:id="rId1"/>
          </p:custDataLst>
        </p:nvPr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ct val="0"/>
              </a:spcAft>
              <a:buNone/>
              <a:defRPr kumimoji="0" lang="zh-CN" altLang="en-US" sz="2800" b="1" i="0" u="none" strike="noStrike" kern="1200" cap="none" spc="300" normalizeH="0" baseline="0" noProof="1"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 eaLnBrk="1" fontAlgn="auto" latinLnBrk="0" hangingPunct="1">
              <a:lnSpc>
                <a:spcPct val="130000"/>
              </a:lnSpc>
              <a:spcAft>
                <a:spcPts val="1000"/>
              </a:spcAft>
              <a:defRPr u="none" strike="noStrike" kern="1200" cap="none" spc="150" normalizeH="0" baseline="0">
                <a:uFillTx/>
              </a:defRPr>
            </a:lvl1pPr>
            <a:lvl2pPr marL="685800" indent="-228600" defTabSz="914400" eaLnBrk="1" fontAlgn="auto" latinLnBrk="0" hangingPunct="1">
              <a:lnSpc>
                <a:spcPct val="120000"/>
              </a:lnSpc>
              <a:spcAft>
                <a:spcPts val="600"/>
              </a:spcAft>
              <a:tabLst>
                <a:tab pos="1609725"/>
              </a:tabLst>
              <a:defRPr u="none" strike="noStrike" kern="1200" cap="none" spc="150" normalizeH="0" baseline="0">
                <a:uFillTx/>
              </a:defRPr>
            </a:lvl2pPr>
            <a:lvl3pPr marL="1143000" indent="-228600" eaLnBrk="1" fontAlgn="auto" latinLnBrk="0" hangingPunct="1">
              <a:lnSpc>
                <a:spcPct val="120000"/>
              </a:lnSpc>
              <a:spcAft>
                <a:spcPts val="600"/>
              </a:spcAft>
              <a:defRPr u="none" strike="noStrike" kern="1200" cap="none" spc="150" normalizeH="0" baseline="0">
                <a:uFillTx/>
              </a:defRPr>
            </a:lvl3pPr>
            <a:lvl4pPr marL="1600200" indent="-228600" eaLnBrk="1" fontAlgn="auto" latinLnBrk="0" hangingPunct="1">
              <a:lnSpc>
                <a:spcPct val="120000"/>
              </a:lnSpc>
              <a:spcAft>
                <a:spcPts val="300"/>
              </a:spcAft>
              <a:defRPr u="none" strike="noStrike" kern="1200" cap="none" spc="150" normalizeH="0" baseline="0">
                <a:uFillTx/>
              </a:defRPr>
            </a:lvl4pPr>
            <a:lvl5pPr marL="2057400" indent="-228600" eaLnBrk="1" fontAlgn="auto" latinLnBrk="0" hangingPunct="1">
              <a:lnSpc>
                <a:spcPct val="120000"/>
              </a:lnSpc>
              <a:spcAft>
                <a:spcPts val="300"/>
              </a:spcAft>
              <a:defRPr u="none" strike="noStrike" kern="1200" cap="none" spc="150" normalizeH="0" baseline="0">
                <a:uFillTx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tags" Target="../tags/tag68.xml" /><Relationship Id="rId13" Type="http://schemas.openxmlformats.org/officeDocument/2006/relationships/tags" Target="../tags/tag69.xml" /><Relationship Id="rId14" Type="http://schemas.openxmlformats.org/officeDocument/2006/relationships/tags" Target="../tags/tag70.xml" /><Relationship Id="rId15" Type="http://schemas.openxmlformats.org/officeDocument/2006/relationships/tags" Target="../tags/tag71.xml" /><Relationship Id="rId16" Type="http://schemas.openxmlformats.org/officeDocument/2006/relationships/tags" Target="../tags/tag72.xml" /><Relationship Id="rId17" Type="http://schemas.openxmlformats.org/officeDocument/2006/relationships/tags" Target="../tags/tag73.xml" /><Relationship Id="rId18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>
          <p:custDataLst>
            <p:tags r:id="rId12"/>
          </p:custDataLst>
        </p:nvPr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3"/>
            </p:custDataLst>
          </p:nvPr>
        </p:nvSpPr>
        <p:spPr>
          <a:xfrm>
            <a:off x="1905" y="3175"/>
            <a:ext cx="12190095" cy="705485"/>
          </a:xfrm>
          <a:prstGeom prst="rect">
            <a:avLst/>
          </a:prstGeom>
          <a:solidFill>
            <a:srgbClr val="92D050"/>
          </a:solidFill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/>
              <a:t>第六章 物质的物理属性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4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5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6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7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  <a:t>0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/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800" b="1" u="none" strike="noStrike" kern="1200" cap="none" spc="300" normalizeH="0" baseline="0">
          <a:solidFill>
            <a:schemeClr val="tx1"/>
          </a:solidFill>
          <a:uFillTx/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600"/>
        </a:spcAft>
        <a:buFont typeface="Arial" panose="020b0604020202020204" pitchFamily="34" charset="0"/>
        <a:buChar char="●"/>
        <a:tabLst>
          <a:tab pos="1609725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tags" Target="../tags/tag81.xml" /><Relationship Id="rId3" Type="http://schemas.openxmlformats.org/officeDocument/2006/relationships/tags" Target="../tags/tag82.xml" /><Relationship Id="rId4" Type="http://schemas.openxmlformats.org/officeDocument/2006/relationships/tags" Target="../tags/tag83.xml" /><Relationship Id="rId5" Type="http://schemas.openxmlformats.org/officeDocument/2006/relationships/image" Target="../media/image1.png" /><Relationship Id="rId6" Type="http://schemas.openxmlformats.org/officeDocument/2006/relationships/tags" Target="../tags/tag84.xml" /><Relationship Id="rId7" Type="http://schemas.openxmlformats.org/officeDocument/2006/relationships/tags" Target="../tags/tag85.xml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tags" Target="../tags/tag175.xml" /><Relationship Id="rId3" Type="http://schemas.openxmlformats.org/officeDocument/2006/relationships/tags" Target="../tags/tag176.xml" /><Relationship Id="rId4" Type="http://schemas.openxmlformats.org/officeDocument/2006/relationships/tags" Target="../tags/tag177.xml" /><Relationship Id="rId5" Type="http://schemas.openxmlformats.org/officeDocument/2006/relationships/tags" Target="../tags/tag178.xml" /><Relationship Id="rId6" Type="http://schemas.openxmlformats.org/officeDocument/2006/relationships/tags" Target="../tags/tag179.xml" /><Relationship Id="rId7" Type="http://schemas.openxmlformats.org/officeDocument/2006/relationships/tags" Target="../tags/tag180.xml" /><Relationship Id="rId8" Type="http://schemas.openxmlformats.org/officeDocument/2006/relationships/tags" Target="../tags/tag181.xml" /><Relationship Id="rId9" Type="http://schemas.openxmlformats.org/officeDocument/2006/relationships/tags" Target="../tags/tag182.xml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tags" Target="../tags/tag183.xml" /><Relationship Id="rId3" Type="http://schemas.openxmlformats.org/officeDocument/2006/relationships/tags" Target="../tags/tag184.xml" /><Relationship Id="rId4" Type="http://schemas.openxmlformats.org/officeDocument/2006/relationships/tags" Target="../tags/tag185.xml" /><Relationship Id="rId5" Type="http://schemas.openxmlformats.org/officeDocument/2006/relationships/image" Target="../media/image4.wmf" /><Relationship Id="rId6" Type="http://schemas.openxmlformats.org/officeDocument/2006/relationships/tags" Target="../tags/tag186.xml" /><Relationship Id="rId7" Type="http://schemas.openxmlformats.org/officeDocument/2006/relationships/tags" Target="../tags/tag187.xml" /></Relationships>
</file>

<file path=ppt/slides/_rels/slide1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10" Type="http://schemas.openxmlformats.org/officeDocument/2006/relationships/tags" Target="../tags/tag193.xml" /><Relationship Id="rId11" Type="http://schemas.openxmlformats.org/officeDocument/2006/relationships/tags" Target="../tags/tag194.xml" /><Relationship Id="rId12" Type="http://schemas.openxmlformats.org/officeDocument/2006/relationships/vmlDrawing" Target="../drawings/vmlDrawing4.vml" /><Relationship Id="rId2" Type="http://schemas.openxmlformats.org/officeDocument/2006/relationships/tags" Target="../tags/tag188.xml" /><Relationship Id="rId3" Type="http://schemas.openxmlformats.org/officeDocument/2006/relationships/tags" Target="../tags/tag189.xml" /><Relationship Id="rId4" Type="http://schemas.openxmlformats.org/officeDocument/2006/relationships/tags" Target="../tags/tag190.xml" /><Relationship Id="rId5" Type="http://schemas.openxmlformats.org/officeDocument/2006/relationships/image" Target="../media/image5.jpeg" /><Relationship Id="rId6" Type="http://schemas.openxmlformats.org/officeDocument/2006/relationships/tags" Target="../tags/tag191.xml" /><Relationship Id="rId7" Type="http://schemas.openxmlformats.org/officeDocument/2006/relationships/tags" Target="../tags/tag192.xml" /><Relationship Id="rId8" Type="http://schemas.openxmlformats.org/officeDocument/2006/relationships/oleObject" Target="../embeddings/oleObject6.bin" TargetMode="Internal" /><Relationship Id="rId9" Type="http://schemas.openxmlformats.org/officeDocument/2006/relationships/image" Target="../media/image6.wmf" /></Relationships>
</file>

<file path=ppt/slides/_rels/slide1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tags" Target="../tags/tag195.xml" /><Relationship Id="rId3" Type="http://schemas.openxmlformats.org/officeDocument/2006/relationships/tags" Target="../tags/tag196.xml" /><Relationship Id="rId4" Type="http://schemas.openxmlformats.org/officeDocument/2006/relationships/tags" Target="../tags/tag197.xml" /><Relationship Id="rId5" Type="http://schemas.openxmlformats.org/officeDocument/2006/relationships/image" Target="../media/image5.jpeg" /><Relationship Id="rId6" Type="http://schemas.openxmlformats.org/officeDocument/2006/relationships/tags" Target="../tags/tag198.xml" /><Relationship Id="rId7" Type="http://schemas.openxmlformats.org/officeDocument/2006/relationships/tags" Target="../tags/tag199.xml" /><Relationship Id="rId8" Type="http://schemas.openxmlformats.org/officeDocument/2006/relationships/tags" Target="../tags/tag200.xml" /></Relationships>
</file>

<file path=ppt/slides/_rels/slide1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tags" Target="../tags/tag201.xml" /><Relationship Id="rId3" Type="http://schemas.openxmlformats.org/officeDocument/2006/relationships/tags" Target="../tags/tag202.xml" /><Relationship Id="rId4" Type="http://schemas.openxmlformats.org/officeDocument/2006/relationships/tags" Target="../tags/tag203.xml" /><Relationship Id="rId5" Type="http://schemas.openxmlformats.org/officeDocument/2006/relationships/tags" Target="../tags/tag204.xml" /><Relationship Id="rId6" Type="http://schemas.openxmlformats.org/officeDocument/2006/relationships/image" Target="../media/image7.png" /><Relationship Id="rId7" Type="http://schemas.openxmlformats.org/officeDocument/2006/relationships/tags" Target="../tags/tag205.xml" /><Relationship Id="rId8" Type="http://schemas.openxmlformats.org/officeDocument/2006/relationships/tags" Target="../tags/tag206.xml" /></Relationships>
</file>

<file path=ppt/slides/_rels/slide1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10" Type="http://schemas.openxmlformats.org/officeDocument/2006/relationships/tags" Target="../tags/tag215.xml" /><Relationship Id="rId11" Type="http://schemas.openxmlformats.org/officeDocument/2006/relationships/tags" Target="../tags/tag216.xml" /><Relationship Id="rId12" Type="http://schemas.openxmlformats.org/officeDocument/2006/relationships/tags" Target="../tags/tag217.xml" /><Relationship Id="rId13" Type="http://schemas.openxmlformats.org/officeDocument/2006/relationships/tags" Target="../tags/tag218.xml" /><Relationship Id="rId14" Type="http://schemas.openxmlformats.org/officeDocument/2006/relationships/tags" Target="../tags/tag219.xml" /><Relationship Id="rId15" Type="http://schemas.openxmlformats.org/officeDocument/2006/relationships/tags" Target="../tags/tag220.xml" /><Relationship Id="rId16" Type="http://schemas.openxmlformats.org/officeDocument/2006/relationships/tags" Target="../tags/tag221.xml" /><Relationship Id="rId17" Type="http://schemas.openxmlformats.org/officeDocument/2006/relationships/tags" Target="../tags/tag222.xml" /><Relationship Id="rId18" Type="http://schemas.openxmlformats.org/officeDocument/2006/relationships/tags" Target="../tags/tag223.xml" /><Relationship Id="rId19" Type="http://schemas.openxmlformats.org/officeDocument/2006/relationships/tags" Target="../tags/tag224.xml" /><Relationship Id="rId2" Type="http://schemas.openxmlformats.org/officeDocument/2006/relationships/tags" Target="../tags/tag207.xml" /><Relationship Id="rId20" Type="http://schemas.openxmlformats.org/officeDocument/2006/relationships/tags" Target="../tags/tag225.xml" /><Relationship Id="rId21" Type="http://schemas.openxmlformats.org/officeDocument/2006/relationships/tags" Target="../tags/tag226.xml" /><Relationship Id="rId22" Type="http://schemas.openxmlformats.org/officeDocument/2006/relationships/tags" Target="../tags/tag227.xml" /><Relationship Id="rId23" Type="http://schemas.openxmlformats.org/officeDocument/2006/relationships/tags" Target="../tags/tag228.xml" /><Relationship Id="rId24" Type="http://schemas.openxmlformats.org/officeDocument/2006/relationships/image" Target="../media/image8.png" /><Relationship Id="rId25" Type="http://schemas.openxmlformats.org/officeDocument/2006/relationships/tags" Target="../tags/tag229.xml" /><Relationship Id="rId26" Type="http://schemas.openxmlformats.org/officeDocument/2006/relationships/tags" Target="../tags/tag230.xml" /><Relationship Id="rId3" Type="http://schemas.openxmlformats.org/officeDocument/2006/relationships/tags" Target="../tags/tag208.xml" /><Relationship Id="rId4" Type="http://schemas.openxmlformats.org/officeDocument/2006/relationships/tags" Target="../tags/tag209.xml" /><Relationship Id="rId5" Type="http://schemas.openxmlformats.org/officeDocument/2006/relationships/tags" Target="../tags/tag210.xml" /><Relationship Id="rId6" Type="http://schemas.openxmlformats.org/officeDocument/2006/relationships/tags" Target="../tags/tag211.xml" /><Relationship Id="rId7" Type="http://schemas.openxmlformats.org/officeDocument/2006/relationships/tags" Target="../tags/tag212.xml" /><Relationship Id="rId8" Type="http://schemas.openxmlformats.org/officeDocument/2006/relationships/tags" Target="../tags/tag213.xml" /><Relationship Id="rId9" Type="http://schemas.openxmlformats.org/officeDocument/2006/relationships/tags" Target="../tags/tag214.xml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10" Type="http://schemas.openxmlformats.org/officeDocument/2006/relationships/oleObject" Target="../embeddings/oleObject2.bin" TargetMode="Internal" /><Relationship Id="rId11" Type="http://schemas.openxmlformats.org/officeDocument/2006/relationships/tags" Target="../tags/tag94.xml" /><Relationship Id="rId12" Type="http://schemas.openxmlformats.org/officeDocument/2006/relationships/tags" Target="../tags/tag95.xml" /><Relationship Id="rId13" Type="http://schemas.openxmlformats.org/officeDocument/2006/relationships/tags" Target="../tags/tag96.xml" /><Relationship Id="rId14" Type="http://schemas.openxmlformats.org/officeDocument/2006/relationships/vmlDrawing" Target="../drawings/vmlDrawing1.vml" /><Relationship Id="rId2" Type="http://schemas.openxmlformats.org/officeDocument/2006/relationships/notesSlide" Target="../notesSlides/notesSlide1.xml" /><Relationship Id="rId3" Type="http://schemas.openxmlformats.org/officeDocument/2006/relationships/tags" Target="../tags/tag89.xml" /><Relationship Id="rId4" Type="http://schemas.openxmlformats.org/officeDocument/2006/relationships/tags" Target="../tags/tag90.xml" /><Relationship Id="rId5" Type="http://schemas.openxmlformats.org/officeDocument/2006/relationships/tags" Target="../tags/tag91.xml" /><Relationship Id="rId6" Type="http://schemas.openxmlformats.org/officeDocument/2006/relationships/tags" Target="../tags/tag92.xml" /><Relationship Id="rId7" Type="http://schemas.openxmlformats.org/officeDocument/2006/relationships/oleObject" Target="../embeddings/oleObject1.bin" TargetMode="Internal" /><Relationship Id="rId8" Type="http://schemas.openxmlformats.org/officeDocument/2006/relationships/image" Target="../media/image2.wmf" /><Relationship Id="rId9" Type="http://schemas.openxmlformats.org/officeDocument/2006/relationships/tags" Target="../tags/tag93.xml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10" Type="http://schemas.openxmlformats.org/officeDocument/2006/relationships/image" Target="../media/image2.wmf" /><Relationship Id="rId11" Type="http://schemas.openxmlformats.org/officeDocument/2006/relationships/tags" Target="../tags/tag106.xml" /><Relationship Id="rId12" Type="http://schemas.openxmlformats.org/officeDocument/2006/relationships/oleObject" Target="../embeddings/oleObject4.bin" TargetMode="Internal" /><Relationship Id="rId13" Type="http://schemas.openxmlformats.org/officeDocument/2006/relationships/tags" Target="../tags/tag107.xml" /><Relationship Id="rId14" Type="http://schemas.openxmlformats.org/officeDocument/2006/relationships/tags" Target="../tags/tag108.xml" /><Relationship Id="rId15" Type="http://schemas.openxmlformats.org/officeDocument/2006/relationships/vmlDrawing" Target="../drawings/vmlDrawing2.vml" /><Relationship Id="rId2" Type="http://schemas.openxmlformats.org/officeDocument/2006/relationships/notesSlide" Target="../notesSlides/notesSlide2.xml" /><Relationship Id="rId3" Type="http://schemas.openxmlformats.org/officeDocument/2006/relationships/tags" Target="../tags/tag100.xml" /><Relationship Id="rId4" Type="http://schemas.openxmlformats.org/officeDocument/2006/relationships/tags" Target="../tags/tag101.xml" /><Relationship Id="rId5" Type="http://schemas.openxmlformats.org/officeDocument/2006/relationships/tags" Target="../tags/tag102.xml" /><Relationship Id="rId6" Type="http://schemas.openxmlformats.org/officeDocument/2006/relationships/tags" Target="../tags/tag103.xml" /><Relationship Id="rId7" Type="http://schemas.openxmlformats.org/officeDocument/2006/relationships/tags" Target="../tags/tag104.xml" /><Relationship Id="rId8" Type="http://schemas.openxmlformats.org/officeDocument/2006/relationships/tags" Target="../tags/tag105.xml" /><Relationship Id="rId9" Type="http://schemas.openxmlformats.org/officeDocument/2006/relationships/oleObject" Target="../embeddings/oleObject3.bin" TargetMode="Internal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10" Type="http://schemas.openxmlformats.org/officeDocument/2006/relationships/tags" Target="../tags/tag117.xml" /><Relationship Id="rId11" Type="http://schemas.openxmlformats.org/officeDocument/2006/relationships/tags" Target="../tags/tag118.xml" /><Relationship Id="rId12" Type="http://schemas.openxmlformats.org/officeDocument/2006/relationships/tags" Target="../tags/tag119.xml" /><Relationship Id="rId2" Type="http://schemas.openxmlformats.org/officeDocument/2006/relationships/tags" Target="../tags/tag109.xml" /><Relationship Id="rId3" Type="http://schemas.openxmlformats.org/officeDocument/2006/relationships/tags" Target="../tags/tag110.xml" /><Relationship Id="rId4" Type="http://schemas.openxmlformats.org/officeDocument/2006/relationships/tags" Target="../tags/tag111.xml" /><Relationship Id="rId5" Type="http://schemas.openxmlformats.org/officeDocument/2006/relationships/tags" Target="../tags/tag112.xml" /><Relationship Id="rId6" Type="http://schemas.openxmlformats.org/officeDocument/2006/relationships/tags" Target="../tags/tag113.xml" /><Relationship Id="rId7" Type="http://schemas.openxmlformats.org/officeDocument/2006/relationships/tags" Target="../tags/tag114.xml" /><Relationship Id="rId8" Type="http://schemas.openxmlformats.org/officeDocument/2006/relationships/tags" Target="../tags/tag115.xml" /><Relationship Id="rId9" Type="http://schemas.openxmlformats.org/officeDocument/2006/relationships/tags" Target="../tags/tag116.xml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10" Type="http://schemas.openxmlformats.org/officeDocument/2006/relationships/tags" Target="../tags/tag128.xml" /><Relationship Id="rId11" Type="http://schemas.openxmlformats.org/officeDocument/2006/relationships/tags" Target="../tags/tag129.xml" /><Relationship Id="rId12" Type="http://schemas.openxmlformats.org/officeDocument/2006/relationships/tags" Target="../tags/tag130.xml" /><Relationship Id="rId2" Type="http://schemas.openxmlformats.org/officeDocument/2006/relationships/tags" Target="../tags/tag120.xml" /><Relationship Id="rId3" Type="http://schemas.openxmlformats.org/officeDocument/2006/relationships/tags" Target="../tags/tag121.xml" /><Relationship Id="rId4" Type="http://schemas.openxmlformats.org/officeDocument/2006/relationships/tags" Target="../tags/tag122.xml" /><Relationship Id="rId5" Type="http://schemas.openxmlformats.org/officeDocument/2006/relationships/tags" Target="../tags/tag123.xml" /><Relationship Id="rId6" Type="http://schemas.openxmlformats.org/officeDocument/2006/relationships/tags" Target="../tags/tag124.xml" /><Relationship Id="rId7" Type="http://schemas.openxmlformats.org/officeDocument/2006/relationships/tags" Target="../tags/tag125.xml" /><Relationship Id="rId8" Type="http://schemas.openxmlformats.org/officeDocument/2006/relationships/tags" Target="../tags/tag126.xml" /><Relationship Id="rId9" Type="http://schemas.openxmlformats.org/officeDocument/2006/relationships/tags" Target="../tags/tag127.xml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tags" Target="../tags/tag131.xml" /><Relationship Id="rId3" Type="http://schemas.openxmlformats.org/officeDocument/2006/relationships/tags" Target="../tags/tag132.xml" /><Relationship Id="rId4" Type="http://schemas.openxmlformats.org/officeDocument/2006/relationships/tags" Target="../tags/tag133.xml" /><Relationship Id="rId5" Type="http://schemas.openxmlformats.org/officeDocument/2006/relationships/tags" Target="../tags/tag134.xml" /><Relationship Id="rId6" Type="http://schemas.openxmlformats.org/officeDocument/2006/relationships/tags" Target="../tags/tag135.xml" /><Relationship Id="rId7" Type="http://schemas.openxmlformats.org/officeDocument/2006/relationships/tags" Target="../tags/tag136.xml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tags" Target="../tags/tag137.xml" /><Relationship Id="rId3" Type="http://schemas.openxmlformats.org/officeDocument/2006/relationships/tags" Target="../tags/tag138.xml" /><Relationship Id="rId4" Type="http://schemas.openxmlformats.org/officeDocument/2006/relationships/tags" Target="../tags/tag139.xml" /><Relationship Id="rId5" Type="http://schemas.openxmlformats.org/officeDocument/2006/relationships/tags" Target="../tags/tag140.xml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10" Type="http://schemas.openxmlformats.org/officeDocument/2006/relationships/tags" Target="../tags/tag149.xml" /><Relationship Id="rId11" Type="http://schemas.openxmlformats.org/officeDocument/2006/relationships/tags" Target="../tags/tag150.xml" /><Relationship Id="rId12" Type="http://schemas.openxmlformats.org/officeDocument/2006/relationships/tags" Target="../tags/tag151.xml" /><Relationship Id="rId13" Type="http://schemas.openxmlformats.org/officeDocument/2006/relationships/tags" Target="../tags/tag152.xml" /><Relationship Id="rId14" Type="http://schemas.openxmlformats.org/officeDocument/2006/relationships/tags" Target="../tags/tag153.xml" /><Relationship Id="rId15" Type="http://schemas.openxmlformats.org/officeDocument/2006/relationships/tags" Target="../tags/tag154.xml" /><Relationship Id="rId16" Type="http://schemas.openxmlformats.org/officeDocument/2006/relationships/tags" Target="../tags/tag155.xml" /><Relationship Id="rId17" Type="http://schemas.openxmlformats.org/officeDocument/2006/relationships/tags" Target="../tags/tag156.xml" /><Relationship Id="rId18" Type="http://schemas.openxmlformats.org/officeDocument/2006/relationships/tags" Target="../tags/tag157.xml" /><Relationship Id="rId19" Type="http://schemas.openxmlformats.org/officeDocument/2006/relationships/tags" Target="../tags/tag158.xml" /><Relationship Id="rId2" Type="http://schemas.openxmlformats.org/officeDocument/2006/relationships/tags" Target="../tags/tag141.xml" /><Relationship Id="rId20" Type="http://schemas.openxmlformats.org/officeDocument/2006/relationships/tags" Target="../tags/tag159.xml" /><Relationship Id="rId21" Type="http://schemas.openxmlformats.org/officeDocument/2006/relationships/tags" Target="../tags/tag160.xml" /><Relationship Id="rId22" Type="http://schemas.openxmlformats.org/officeDocument/2006/relationships/tags" Target="../tags/tag161.xml" /><Relationship Id="rId23" Type="http://schemas.openxmlformats.org/officeDocument/2006/relationships/tags" Target="../tags/tag162.xml" /><Relationship Id="rId24" Type="http://schemas.openxmlformats.org/officeDocument/2006/relationships/tags" Target="../tags/tag163.xml" /><Relationship Id="rId25" Type="http://schemas.openxmlformats.org/officeDocument/2006/relationships/tags" Target="../tags/tag164.xml" /><Relationship Id="rId26" Type="http://schemas.openxmlformats.org/officeDocument/2006/relationships/tags" Target="../tags/tag165.xml" /><Relationship Id="rId3" Type="http://schemas.openxmlformats.org/officeDocument/2006/relationships/tags" Target="../tags/tag142.xml" /><Relationship Id="rId4" Type="http://schemas.openxmlformats.org/officeDocument/2006/relationships/tags" Target="../tags/tag143.xml" /><Relationship Id="rId5" Type="http://schemas.openxmlformats.org/officeDocument/2006/relationships/tags" Target="../tags/tag144.xml" /><Relationship Id="rId6" Type="http://schemas.openxmlformats.org/officeDocument/2006/relationships/tags" Target="../tags/tag145.xml" /><Relationship Id="rId7" Type="http://schemas.openxmlformats.org/officeDocument/2006/relationships/tags" Target="../tags/tag146.xml" /><Relationship Id="rId8" Type="http://schemas.openxmlformats.org/officeDocument/2006/relationships/tags" Target="../tags/tag147.xml" /><Relationship Id="rId9" Type="http://schemas.openxmlformats.org/officeDocument/2006/relationships/tags" Target="../tags/tag148.xml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10" Type="http://schemas.openxmlformats.org/officeDocument/2006/relationships/tags" Target="../tags/tag172.xml" /><Relationship Id="rId11" Type="http://schemas.openxmlformats.org/officeDocument/2006/relationships/tags" Target="../tags/tag173.xml" /><Relationship Id="rId12" Type="http://schemas.openxmlformats.org/officeDocument/2006/relationships/tags" Target="../tags/tag174.xml" /><Relationship Id="rId13" Type="http://schemas.openxmlformats.org/officeDocument/2006/relationships/vmlDrawing" Target="../drawings/vmlDrawing3.vml" /><Relationship Id="rId2" Type="http://schemas.openxmlformats.org/officeDocument/2006/relationships/tags" Target="../tags/tag166.xml" /><Relationship Id="rId3" Type="http://schemas.openxmlformats.org/officeDocument/2006/relationships/tags" Target="../tags/tag167.xml" /><Relationship Id="rId4" Type="http://schemas.openxmlformats.org/officeDocument/2006/relationships/tags" Target="../tags/tag168.xml" /><Relationship Id="rId5" Type="http://schemas.openxmlformats.org/officeDocument/2006/relationships/tags" Target="../tags/tag169.xml" /><Relationship Id="rId6" Type="http://schemas.openxmlformats.org/officeDocument/2006/relationships/oleObject" Target="../embeddings/oleObject5.bin" TargetMode="Internal" /><Relationship Id="rId7" Type="http://schemas.openxmlformats.org/officeDocument/2006/relationships/image" Target="../media/image3.wmf" /><Relationship Id="rId8" Type="http://schemas.openxmlformats.org/officeDocument/2006/relationships/tags" Target="../tags/tag170.xml" /><Relationship Id="rId9" Type="http://schemas.openxmlformats.org/officeDocument/2006/relationships/tags" Target="../tags/tag171.xml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>
          <p:custDataLst>
            <p:tags r:id="rId2"/>
          </p:custDataLst>
        </p:nvPr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3"/>
            </p:custDataLst>
          </p:nvPr>
        </p:nvSpPr>
        <p:spPr>
          <a:xfrm>
            <a:off x="1438910" y="939800"/>
            <a:ext cx="9799320" cy="704850"/>
          </a:xfrm>
        </p:spPr>
        <p:txBody>
          <a:bodyPr>
            <a:normAutofit fontScale="90000"/>
          </a:bodyPr>
          <a:lstStyle/>
          <a:p>
            <a:r>
              <a:rPr lang="zh-CN" altLang="zh-CN" sz="4000"/>
              <a:t>第六章 物质的物理属性</a:t>
            </a:r>
            <a:endParaRPr lang="zh-CN" altLang="zh-CN" sz="400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4"/>
            </p:custDataLst>
          </p:nvPr>
        </p:nvSpPr>
        <p:spPr>
          <a:xfrm>
            <a:off x="1196260" y="1644605"/>
            <a:ext cx="9799200" cy="1472400"/>
          </a:xfrm>
        </p:spPr>
        <p:txBody>
          <a:bodyPr/>
          <a:lstStyle/>
          <a:p>
            <a:r>
              <a:rPr lang="zh-CN" altLang="en-US">
                <a:latin typeface="+mj-ea"/>
                <a:ea typeface="+mj-ea"/>
                <a:cs typeface="+mj-ea"/>
              </a:rPr>
              <a:t>第</a:t>
            </a:r>
            <a:r>
              <a:rPr lang="en-US" altLang="zh-CN">
                <a:latin typeface="+mj-ea"/>
                <a:ea typeface="+mj-ea"/>
                <a:cs typeface="+mj-ea"/>
              </a:rPr>
              <a:t>3</a:t>
            </a:r>
            <a:r>
              <a:rPr lang="zh-CN" altLang="en-US">
                <a:latin typeface="+mj-ea"/>
                <a:ea typeface="+mj-ea"/>
                <a:cs typeface="+mj-ea"/>
              </a:rPr>
              <a:t>节  物质的密度</a:t>
            </a:r>
            <a:endParaRPr lang="zh-CN" altLang="en-US">
              <a:latin typeface="+mj-ea"/>
              <a:ea typeface="+mj-ea"/>
              <a:cs typeface="+mj-ea"/>
            </a:endParaRPr>
          </a:p>
        </p:txBody>
      </p:sp>
      <p:pic>
        <p:nvPicPr>
          <p:cNvPr id="4" name="图片 3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4040505" y="2427605"/>
            <a:ext cx="4595495" cy="2350135"/>
          </a:xfrm>
          <a:prstGeom prst="rect">
            <a:avLst/>
          </a:prstGeom>
        </p:spPr>
      </p:pic>
    </p:spTree>
    <p:custDataLst>
      <p:tags r:id="rId7"/>
    </p:custDataLst>
  </p:cSld>
  <p:clrMapOvr>
    <a:masterClrMapping/>
  </p:clrMapOvr>
  <p:transition/>
  <p:timing/>
</p:sld>
</file>

<file path=ppt/slides/slide1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>
          <p:custDataLst>
            <p:tags r:id="rId2"/>
          </p:custDataLst>
        </p:nvPr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/>
        <p:txBody>
          <a:bodyPr/>
          <a:lstStyle/>
          <a:p>
            <a:r>
              <a:rPr b="0">
                <a:latin typeface="+mj-ea"/>
                <a:ea typeface="+mj-ea"/>
                <a:cs typeface="+mj-ea"/>
                <a:sym typeface="+mn-ea"/>
              </a:rPr>
              <a:t>常见物体的密度</a:t>
            </a:r>
            <a:endParaRPr b="0">
              <a:latin typeface="+mj-ea"/>
              <a:ea typeface="+mj-ea"/>
              <a:cs typeface="+mj-ea"/>
              <a:sym typeface="+mn-ea"/>
            </a:endParaRPr>
          </a:p>
        </p:txBody>
      </p:sp>
      <p:sp>
        <p:nvSpPr>
          <p:cNvPr id="10" name="内容占位符 9"/>
          <p:cNvSpPr/>
          <p:nvPr>
            <p:ph idx="1"/>
            <p:custDataLst>
              <p:tags r:id="rId4"/>
            </p:custDataLst>
          </p:nvPr>
        </p:nvSpPr>
        <p:spPr>
          <a:xfrm>
            <a:off x="608330" y="1490345"/>
            <a:ext cx="8349615" cy="735330"/>
          </a:xfrm>
        </p:spPr>
        <p:txBody>
          <a:bodyPr/>
          <a:lstStyle/>
          <a:p>
            <a:pPr marL="0" indent="0">
              <a:buNone/>
            </a:pPr>
            <a:r>
              <a:rPr lang="zh-CN" altLang="en-US"/>
              <a:t>阅读课本，了解常见物体的密度</a:t>
            </a:r>
            <a:endParaRPr lang="zh-CN" altLang="en-US"/>
          </a:p>
        </p:txBody>
      </p:sp>
      <p:sp>
        <p:nvSpPr>
          <p:cNvPr id="101" name="文本框 100"/>
          <p:cNvSpPr txBox="1"/>
          <p:nvPr>
            <p:custDataLst>
              <p:tags r:id="rId5"/>
            </p:custDataLst>
          </p:nvPr>
        </p:nvSpPr>
        <p:spPr>
          <a:xfrm>
            <a:off x="608330" y="2491740"/>
            <a:ext cx="9044305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b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固态、液体的密度普遍</a:t>
            </a:r>
            <a:r>
              <a:rPr lang="en-US" b="0" u="sng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 </a:t>
            </a:r>
            <a:r>
              <a:rPr lang="zh-CN" b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气体的密度，一般，固态的密度要比液体</a:t>
            </a:r>
            <a:r>
              <a:rPr lang="en-US" b="0" u="sng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        . </a:t>
            </a:r>
            <a:endParaRPr lang="en-US" altLang="en-US" b="0" u="sng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2" name="文本框 11"/>
          <p:cNvSpPr txBox="1"/>
          <p:nvPr>
            <p:custDataLst>
              <p:tags r:id="rId6"/>
            </p:custDataLst>
          </p:nvPr>
        </p:nvSpPr>
        <p:spPr>
          <a:xfrm>
            <a:off x="3005455" y="2491740"/>
            <a:ext cx="65214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>
                <a:solidFill>
                  <a:srgbClr val="FF0000"/>
                </a:solidFill>
              </a:rPr>
              <a:t>大于</a:t>
            </a:r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13" name="文本框 12"/>
          <p:cNvSpPr txBox="1"/>
          <p:nvPr>
            <p:custDataLst>
              <p:tags r:id="rId7"/>
            </p:custDataLst>
          </p:nvPr>
        </p:nvSpPr>
        <p:spPr>
          <a:xfrm>
            <a:off x="8136255" y="2491740"/>
            <a:ext cx="65214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>
                <a:solidFill>
                  <a:srgbClr val="FF0000"/>
                </a:solidFill>
              </a:rPr>
              <a:t>大于</a:t>
            </a:r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14" name="文本框 13"/>
          <p:cNvSpPr txBox="1"/>
          <p:nvPr>
            <p:custDataLst>
              <p:tags r:id="rId8"/>
            </p:custDataLst>
          </p:nvPr>
        </p:nvSpPr>
        <p:spPr>
          <a:xfrm>
            <a:off x="608330" y="3244850"/>
            <a:ext cx="9044305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b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特例：干松木密度</a:t>
            </a:r>
            <a:r>
              <a:rPr lang="en-US" altLang="zh-CN" b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0.5</a:t>
            </a:r>
            <a:r>
              <a:rPr lang="en-US" altLang="zh-CN">
                <a:latin typeface="Arial" panose="020b0604020202020204" pitchFamily="34" charset="0"/>
                <a:sym typeface="+mn-ea"/>
              </a:rPr>
              <a:t>×10</a:t>
            </a:r>
            <a:r>
              <a:rPr lang="en-US" altLang="zh-CN" baseline="30000">
                <a:latin typeface="Arial" panose="020b0604020202020204" pitchFamily="34" charset="0"/>
                <a:sym typeface="+mn-ea"/>
              </a:rPr>
              <a:t>3</a:t>
            </a:r>
            <a:r>
              <a:rPr lang="zh-CN" altLang="en-US">
                <a:latin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kg/m</a:t>
            </a:r>
            <a:r>
              <a:rPr lang="zh-CN" altLang="en-US" baseline="30000">
                <a:latin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3 </a:t>
            </a:r>
            <a:r>
              <a:rPr lang="en-US" altLang="zh-CN">
                <a:latin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&lt;</a:t>
            </a:r>
            <a:r>
              <a:rPr lang="zh-CN" altLang="en-US" baseline="30000">
                <a:latin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</a:t>
            </a:r>
            <a:r>
              <a:rPr lang="zh-CN" altLang="en-US">
                <a:latin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水密度</a:t>
            </a:r>
            <a:r>
              <a:rPr lang="en-US" altLang="zh-CN">
                <a:latin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1.0</a:t>
            </a:r>
            <a:r>
              <a:rPr lang="en-US" altLang="zh-CN">
                <a:latin typeface="Arial" panose="020b0604020202020204" pitchFamily="34" charset="0"/>
                <a:sym typeface="+mn-ea"/>
              </a:rPr>
              <a:t>×10</a:t>
            </a:r>
            <a:r>
              <a:rPr lang="en-US" altLang="zh-CN" baseline="30000">
                <a:latin typeface="Arial" panose="020b0604020202020204" pitchFamily="34" charset="0"/>
                <a:sym typeface="+mn-ea"/>
              </a:rPr>
              <a:t>3</a:t>
            </a:r>
            <a:r>
              <a:rPr lang="zh-CN" altLang="en-US">
                <a:latin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kg/m</a:t>
            </a:r>
            <a:r>
              <a:rPr lang="zh-CN" altLang="en-US" baseline="30000">
                <a:latin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3</a:t>
            </a:r>
            <a:endParaRPr lang="en-US" altLang="zh-CN">
              <a:latin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</p:spTree>
    <p:custDataLst>
      <p:tags r:id="rId9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" grpId="0"/>
      <p:bldP spid="12" grpId="0"/>
      <p:bldP spid="13" grpId="0"/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>
          <p:custDataLst>
            <p:tags r:id="rId2"/>
          </p:custDataLst>
        </p:nvPr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/>
        <p:txBody>
          <a:bodyPr/>
          <a:lstStyle/>
          <a:p>
            <a:r>
              <a:rPr b="0"/>
              <a:t>课堂总结</a:t>
            </a:r>
            <a:endParaRPr b="0"/>
          </a:p>
        </p:txBody>
      </p:sp>
      <p:sp>
        <p:nvSpPr>
          <p:cNvPr id="3" name="文本框 2"/>
          <p:cNvSpPr txBox="1"/>
          <p:nvPr>
            <p:custDataLst>
              <p:tags r:id="rId4"/>
            </p:custDataLst>
          </p:nvPr>
        </p:nvSpPr>
        <p:spPr>
          <a:xfrm>
            <a:off x="612775" y="1490345"/>
            <a:ext cx="10955655" cy="29997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/>
              <a:t> </a:t>
            </a:r>
            <a:r>
              <a:rPr lang="en-US" altLang="zh-CN"/>
              <a:t>1.</a:t>
            </a:r>
            <a:r>
              <a:rPr lang="zh-CN" altLang="en-US"/>
              <a:t>同种物质的不同物体，质量与体积的比值</a:t>
            </a:r>
            <a:r>
              <a:rPr lang="zh-CN" altLang="en-US" u="sng"/>
              <a:t>             </a:t>
            </a:r>
            <a:r>
              <a:rPr lang="zh-CN" altLang="en-US"/>
              <a:t>，</a:t>
            </a:r>
            <a:endParaRPr lang="zh-CN" altLang="en-US"/>
          </a:p>
          <a:p>
            <a:pPr fontAlgn="auto">
              <a:lnSpc>
                <a:spcPct val="150000"/>
              </a:lnSpc>
            </a:pPr>
            <a:r>
              <a:rPr lang="zh-CN" altLang="en-US"/>
              <a:t>    不同种物质的物体，质量与体积的比值一般</a:t>
            </a:r>
            <a:r>
              <a:rPr lang="zh-CN" altLang="en-US" u="sng">
                <a:sym typeface="+mn-ea"/>
              </a:rPr>
              <a:t>             </a:t>
            </a:r>
            <a:r>
              <a:rPr lang="zh-CN" altLang="en-US"/>
              <a:t>，</a:t>
            </a:r>
            <a:endParaRPr lang="zh-CN" altLang="en-US"/>
          </a:p>
          <a:p>
            <a:pPr fontAlgn="auto">
              <a:lnSpc>
                <a:spcPct val="150000"/>
              </a:lnSpc>
            </a:pPr>
            <a:r>
              <a:rPr lang="zh-CN" altLang="en-US"/>
              <a:t>    物理学中用</a:t>
            </a:r>
            <a:r>
              <a:rPr lang="zh-CN" altLang="en-US" u="sng">
                <a:sym typeface="+mn-ea"/>
              </a:rPr>
              <a:t>             </a:t>
            </a:r>
            <a:r>
              <a:rPr lang="zh-CN" altLang="en-US"/>
              <a:t>来表示物质的这种特性。</a:t>
            </a:r>
            <a:endParaRPr lang="zh-CN" altLang="en-US"/>
          </a:p>
          <a:p>
            <a:pPr fontAlgn="auto">
              <a:lnSpc>
                <a:spcPct val="150000"/>
              </a:lnSpc>
            </a:pPr>
            <a:r>
              <a:rPr lang="zh-CN" altLang="en-US"/>
              <a:t> 2.某种物质的物体，其</a:t>
            </a:r>
            <a:r>
              <a:rPr lang="zh-CN" altLang="en-US" u="sng">
                <a:sym typeface="+mn-ea"/>
              </a:rPr>
              <a:t>             </a:t>
            </a:r>
            <a:r>
              <a:rPr lang="zh-CN" altLang="en-US"/>
              <a:t>的比值叫做这种物质的密度；计算公式为ρ=</a:t>
            </a:r>
            <a:r>
              <a:rPr lang="zh-CN" altLang="en-US" u="sng">
                <a:sym typeface="+mn-ea"/>
              </a:rPr>
              <a:t>             </a:t>
            </a:r>
            <a:r>
              <a:rPr lang="zh-CN" altLang="en-US"/>
              <a:t>。</a:t>
            </a:r>
            <a:endParaRPr lang="zh-CN" altLang="en-US"/>
          </a:p>
          <a:p>
            <a:pPr fontAlgn="auto">
              <a:lnSpc>
                <a:spcPct val="150000"/>
              </a:lnSpc>
            </a:pPr>
            <a:r>
              <a:rPr lang="zh-CN" altLang="en-US"/>
              <a:t> </a:t>
            </a:r>
            <a:r>
              <a:rPr lang="en-US" altLang="zh-CN"/>
              <a:t>3.</a:t>
            </a:r>
            <a:r>
              <a:rPr lang="zh-CN" altLang="en-US"/>
              <a:t>国际单位制中，密度的单位是</a:t>
            </a:r>
            <a:r>
              <a:rPr lang="zh-CN" altLang="en-US" u="sng">
                <a:sym typeface="+mn-ea"/>
              </a:rPr>
              <a:t>             </a:t>
            </a:r>
            <a:r>
              <a:rPr lang="zh-CN" altLang="en-US"/>
              <a:t>，常用的密度单位还有</a:t>
            </a:r>
            <a:r>
              <a:rPr lang="zh-CN" altLang="en-US" u="sng">
                <a:sym typeface="+mn-ea"/>
              </a:rPr>
              <a:t>             </a:t>
            </a:r>
            <a:r>
              <a:rPr lang="zh-CN" altLang="en-US"/>
              <a:t>，它们之间的换算关系是</a:t>
            </a:r>
            <a:r>
              <a:rPr lang="zh-CN" altLang="en-US" u="sng">
                <a:sym typeface="+mn-ea"/>
              </a:rPr>
              <a:t>             </a:t>
            </a:r>
            <a:r>
              <a:rPr lang="zh-CN" altLang="en-US"/>
              <a:t>。</a:t>
            </a:r>
            <a:endParaRPr lang="zh-CN" altLang="en-US"/>
          </a:p>
          <a:p>
            <a:pPr fontAlgn="auto">
              <a:lnSpc>
                <a:spcPct val="150000"/>
              </a:lnSpc>
            </a:pPr>
            <a:r>
              <a:rPr lang="zh-CN" altLang="en-US"/>
              <a:t> </a:t>
            </a:r>
            <a:r>
              <a:rPr lang="en-US" altLang="zh-CN"/>
              <a:t>4.由公式                还可以得出m＝</a:t>
            </a:r>
            <a:r>
              <a:rPr lang="zh-CN" altLang="en-US" u="sng">
                <a:sym typeface="+mn-ea"/>
              </a:rPr>
              <a:t>             </a:t>
            </a:r>
            <a:r>
              <a:rPr lang="en-US" altLang="zh-CN"/>
              <a:t>，v＝</a:t>
            </a:r>
            <a:r>
              <a:rPr lang="zh-CN" altLang="en-US" u="sng">
                <a:sym typeface="+mn-ea"/>
              </a:rPr>
              <a:t>             </a:t>
            </a:r>
            <a:r>
              <a:rPr lang="zh-CN" altLang="en-US"/>
              <a:t>。</a:t>
            </a:r>
            <a:r>
              <a:rPr lang="en-US" altLang="zh-CN"/>
              <a:t>   </a:t>
            </a:r>
            <a:endParaRPr lang="en-US" altLang="zh-CN"/>
          </a:p>
          <a:p>
            <a:pPr fontAlgn="auto">
              <a:lnSpc>
                <a:spcPct val="150000"/>
              </a:lnSpc>
            </a:pPr>
            <a:r>
              <a:rPr lang="en-US" altLang="zh-CN"/>
              <a:t> 5.水的密度为：</a:t>
            </a:r>
            <a:r>
              <a:rPr lang="zh-CN" altLang="en-US" u="sng">
                <a:sym typeface="+mn-ea"/>
              </a:rPr>
              <a:t>             </a:t>
            </a:r>
            <a:r>
              <a:rPr lang="en-US" altLang="zh-CN"/>
              <a:t>，表示的物理意义是：</a:t>
            </a:r>
            <a:r>
              <a:rPr lang="zh-CN" altLang="en-US" u="sng">
                <a:sym typeface="+mn-ea"/>
              </a:rPr>
              <a:t>                                                    </a:t>
            </a:r>
            <a:r>
              <a:rPr lang="en-US" altLang="zh-CN"/>
              <a:t>。      </a:t>
            </a:r>
            <a:endParaRPr lang="en-US" altLang="zh-CN"/>
          </a:p>
        </p:txBody>
      </p:sp>
      <p:pic>
        <p:nvPicPr>
          <p:cNvPr id="4" name="图片 -2147482608" descr="学科网(www.zxxk.com)--教育资源门户，提供试卷、教案、课件、论文、素材及各类教学资源下载，还有大量而丰富的教学相关资讯！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1730375" y="3611245"/>
            <a:ext cx="859155" cy="433705"/>
          </a:xfrm>
          <a:prstGeom prst="rect">
            <a:avLst/>
          </a:prstGeom>
          <a:noFill/>
          <a:ln w="9525">
            <a:noFill/>
          </a:ln>
        </p:spPr>
      </p:pic>
    </p:spTree>
    <p:custDataLst>
      <p:tags r:id="rId7"/>
    </p:custDataLst>
  </p:cSld>
  <p:clrMapOvr>
    <a:masterClrMapping/>
  </p:clrMapOvr>
  <p:transition/>
  <p:timing/>
</p:sld>
</file>

<file path=ppt/slides/slide1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>
          <p:custDataLst>
            <p:tags r:id="rId2"/>
          </p:custDataLst>
        </p:nvPr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/>
        <p:txBody>
          <a:bodyPr/>
          <a:lstStyle/>
          <a:p>
            <a:r>
              <a:rPr b="0">
                <a:latin typeface="+mj-ea"/>
                <a:ea typeface="+mj-ea"/>
                <a:cs typeface="+mj-ea"/>
                <a:sym typeface="+mn-ea"/>
              </a:rPr>
              <a:t>练一练</a:t>
            </a:r>
            <a:endParaRPr b="0">
              <a:latin typeface="+mj-ea"/>
              <a:ea typeface="+mj-ea"/>
              <a:cs typeface="+mj-ea"/>
              <a:sym typeface="+mn-ea"/>
            </a:endParaRPr>
          </a:p>
        </p:txBody>
      </p:sp>
      <p:sp>
        <p:nvSpPr>
          <p:cNvPr id="100" name="文本框 99"/>
          <p:cNvSpPr txBox="1"/>
          <p:nvPr>
            <p:custDataLst>
              <p:tags r:id="rId4"/>
            </p:custDataLst>
          </p:nvPr>
        </p:nvSpPr>
        <p:spPr>
          <a:xfrm>
            <a:off x="608330" y="1790065"/>
            <a:ext cx="7710170" cy="21685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150000"/>
              </a:lnSpc>
            </a:pPr>
            <a:r>
              <a:rPr lang="en-US" altLang="zh-CN" b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1.</a:t>
            </a:r>
            <a:r>
              <a:rPr lang="zh-CN" b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关于密度定义式</a:t>
            </a:r>
            <a:r>
              <a:rPr lang="en-US" b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     </a:t>
            </a:r>
            <a:r>
              <a:rPr lang="zh-CN" b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，下列说法中正确的是（</a:t>
            </a:r>
            <a:r>
              <a:rPr lang="en-US" b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)</a:t>
            </a:r>
            <a:r>
              <a:rPr lang="zh-CN" b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A．密度与物体的质量成正比</a:t>
            </a:r>
            <a:r>
              <a:rPr lang="zh-CN" b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B．密度与物体的体积成反比</a:t>
            </a:r>
            <a:r>
              <a:rPr lang="zh-CN" b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C．密度由质量和体积共同决定</a:t>
            </a:r>
            <a:r>
              <a:rPr lang="zh-CN" b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D．密度</a:t>
            </a:r>
            <a:r>
              <a:rPr lang="zh-CN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与质量、体积无关，与物质的种类有关</a:t>
            </a:r>
            <a:r>
              <a:rPr lang="zh-CN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
</a:t>
            </a:r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pic>
        <p:nvPicPr>
          <p:cNvPr id="5" name="图片 4"/>
          <p:cNvPicPr/>
          <p:nvPr>
            <p:custDataLst>
              <p:tags r:id="rId6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3556000" y="3742690"/>
            <a:ext cx="19050" cy="19050"/>
          </a:xfrm>
          <a:prstGeom prst="rect">
            <a:avLst/>
          </a:prstGeom>
          <a:noFill/>
          <a:ln w="9525">
            <a:noFill/>
          </a:ln>
        </p:spPr>
      </p:pic>
      <p:graphicFrame>
        <p:nvGraphicFramePr>
          <p:cNvPr id="1073742858" name="对象 1073742857" descr="学科网(www.zxxk.com)--教育资源门户，提供试卷、教案、课件、论文、素材及各类教学资源下载，还有大量而丰富的教学相关资讯！"/>
          <p:cNvGraphicFramePr>
            <a:graphicFrameLocks noChangeAspect="1"/>
          </p:cNvGraphicFramePr>
          <p:nvPr>
            <p:custDataLst>
              <p:tags r:id="rId7"/>
            </p:custDataLst>
          </p:nvPr>
        </p:nvGraphicFramePr>
        <p:xfrm>
          <a:off x="2610485" y="1790065"/>
          <a:ext cx="859155" cy="452755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43" r:id="rId8" imgW="444500" imgH="393700" progId="">
                  <p:embed/>
                </p:oleObj>
              </mc:Choice>
              <mc:Fallback>
                <p:oleObj r:id="rId8" imgW="444500" imgH="393700" progId="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610485" y="1790065"/>
                        <a:ext cx="859155" cy="45275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文本框 9"/>
          <p:cNvSpPr txBox="1"/>
          <p:nvPr>
            <p:custDataLst>
              <p:tags r:id="rId10"/>
            </p:custDataLst>
          </p:nvPr>
        </p:nvSpPr>
        <p:spPr>
          <a:xfrm>
            <a:off x="6040755" y="1935480"/>
            <a:ext cx="50482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>
                <a:solidFill>
                  <a:srgbClr val="FF0000"/>
                </a:solidFill>
              </a:rPr>
              <a:t>D</a:t>
            </a:r>
            <a:endParaRPr lang="en-US" altLang="zh-CN">
              <a:solidFill>
                <a:srgbClr val="FF0000"/>
              </a:solidFill>
            </a:endParaRPr>
          </a:p>
        </p:txBody>
      </p:sp>
    </p:spTree>
    <p:custDataLst>
      <p:tags r:id="rId1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>
          <p:custDataLst>
            <p:tags r:id="rId2"/>
          </p:custDataLst>
        </p:nvPr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/>
        <p:txBody>
          <a:bodyPr/>
          <a:lstStyle/>
          <a:p>
            <a:r>
              <a:rPr b="0">
                <a:latin typeface="+mj-ea"/>
                <a:ea typeface="+mj-ea"/>
                <a:cs typeface="+mj-ea"/>
                <a:sym typeface="+mn-ea"/>
              </a:rPr>
              <a:t>练一练</a:t>
            </a:r>
            <a:endParaRPr b="0">
              <a:latin typeface="+mj-ea"/>
              <a:ea typeface="+mj-ea"/>
              <a:cs typeface="+mj-ea"/>
              <a:sym typeface="+mn-ea"/>
            </a:endParaRPr>
          </a:p>
        </p:txBody>
      </p:sp>
      <p:sp>
        <p:nvSpPr>
          <p:cNvPr id="100" name="文本框 99"/>
          <p:cNvSpPr txBox="1"/>
          <p:nvPr>
            <p:custDataLst>
              <p:tags r:id="rId4"/>
            </p:custDataLst>
          </p:nvPr>
        </p:nvSpPr>
        <p:spPr>
          <a:xfrm>
            <a:off x="608330" y="1790065"/>
            <a:ext cx="7710170" cy="133794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150000"/>
              </a:lnSpc>
            </a:pPr>
            <a:r>
              <a:rPr b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en-US" b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.</a:t>
            </a:r>
            <a:r>
              <a:rPr b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蜡烛在燃烧的过程中，它的                                  (    )</a:t>
            </a:r>
            <a:endParaRPr b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indent="0" fontAlgn="auto">
              <a:lnSpc>
                <a:spcPct val="150000"/>
              </a:lnSpc>
            </a:pPr>
            <a:r>
              <a:rPr b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A．质量变小，密度不变    B．质量变小，密度变大</a:t>
            </a:r>
            <a:endParaRPr b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indent="0" fontAlgn="auto">
              <a:lnSpc>
                <a:spcPct val="150000"/>
              </a:lnSpc>
            </a:pPr>
            <a:r>
              <a:rPr b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C．质量和密度都不变      D．质量和密度都变小</a:t>
            </a:r>
            <a:endParaRPr b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pic>
        <p:nvPicPr>
          <p:cNvPr id="5" name="图片 4"/>
          <p:cNvPicPr/>
          <p:nvPr>
            <p:custDataLst>
              <p:tags r:id="rId6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3556000" y="3742690"/>
            <a:ext cx="19050" cy="190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" name="文本框 9"/>
          <p:cNvSpPr txBox="1"/>
          <p:nvPr>
            <p:custDataLst>
              <p:tags r:id="rId7"/>
            </p:custDataLst>
          </p:nvPr>
        </p:nvSpPr>
        <p:spPr>
          <a:xfrm>
            <a:off x="6040755" y="1935480"/>
            <a:ext cx="50482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>
                <a:solidFill>
                  <a:srgbClr val="FF0000"/>
                </a:solidFill>
              </a:rPr>
              <a:t>A</a:t>
            </a:r>
            <a:endParaRPr lang="en-US" altLang="zh-CN">
              <a:solidFill>
                <a:srgbClr val="FF0000"/>
              </a:solidFill>
            </a:endParaRPr>
          </a:p>
        </p:txBody>
      </p:sp>
    </p:spTree>
    <p:custDataLst>
      <p:tags r:id="rId8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>
          <p:custDataLst>
            <p:tags r:id="rId2"/>
          </p:custDataLst>
        </p:nvPr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/>
        <p:txBody>
          <a:bodyPr/>
          <a:lstStyle/>
          <a:p>
            <a:r>
              <a:rPr b="0">
                <a:latin typeface="+mj-ea"/>
                <a:ea typeface="+mj-ea"/>
                <a:cs typeface="+mj-ea"/>
                <a:sym typeface="+mn-ea"/>
              </a:rPr>
              <a:t>练一练</a:t>
            </a:r>
            <a:endParaRPr b="0">
              <a:latin typeface="+mj-ea"/>
              <a:ea typeface="+mj-ea"/>
              <a:cs typeface="+mj-ea"/>
              <a:sym typeface="+mn-ea"/>
            </a:endParaRPr>
          </a:p>
        </p:txBody>
      </p:sp>
      <p:sp>
        <p:nvSpPr>
          <p:cNvPr id="100" name="文本框 99"/>
          <p:cNvSpPr txBox="1"/>
          <p:nvPr>
            <p:custDataLst>
              <p:tags r:id="rId4"/>
            </p:custDataLst>
          </p:nvPr>
        </p:nvSpPr>
        <p:spPr>
          <a:xfrm>
            <a:off x="608330" y="1809750"/>
            <a:ext cx="8047355" cy="17532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150000"/>
              </a:lnSpc>
            </a:pPr>
            <a:r>
              <a:rPr lang="en-US" b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3.</a:t>
            </a:r>
            <a:r>
              <a:rPr b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如图所示的是a、b两种物质的质量m与体积V的关系图像.由图像可知，a、b两种物质的密度ρ</a:t>
            </a:r>
            <a:r>
              <a:rPr b="0" baseline="-250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</a:t>
            </a:r>
            <a:r>
              <a:rPr b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、ρ</a:t>
            </a:r>
            <a:r>
              <a:rPr b="0" baseline="-250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b</a:t>
            </a:r>
            <a:r>
              <a:rPr b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和水的密度ρ</a:t>
            </a:r>
            <a:r>
              <a:rPr b="0" baseline="-250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水</a:t>
            </a:r>
            <a:r>
              <a:rPr b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之间的关系是（     ）</a:t>
            </a:r>
            <a:endParaRPr b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indent="0" fontAlgn="auto">
              <a:lnSpc>
                <a:spcPct val="150000"/>
              </a:lnSpc>
            </a:pPr>
            <a:r>
              <a:rPr b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A. ρ</a:t>
            </a:r>
            <a:r>
              <a:rPr b="0" baseline="-250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b</a:t>
            </a:r>
            <a:r>
              <a:rPr b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＞ρ</a:t>
            </a:r>
            <a:r>
              <a:rPr b="0" baseline="-250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水</a:t>
            </a:r>
            <a:r>
              <a:rPr b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＞ρ</a:t>
            </a:r>
            <a:r>
              <a:rPr b="0" baseline="-250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</a:t>
            </a:r>
            <a:r>
              <a:rPr b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B. ρ</a:t>
            </a:r>
            <a:r>
              <a:rPr b="0" baseline="-250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b</a:t>
            </a:r>
            <a:r>
              <a:rPr b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＞ρ</a:t>
            </a:r>
            <a:r>
              <a:rPr b="0" baseline="-250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</a:t>
            </a:r>
            <a:r>
              <a:rPr b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＞ ρ</a:t>
            </a:r>
            <a:r>
              <a:rPr b="0" baseline="-250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水</a:t>
            </a:r>
            <a:endParaRPr b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indent="0" fontAlgn="auto">
              <a:lnSpc>
                <a:spcPct val="150000"/>
              </a:lnSpc>
            </a:pPr>
            <a:r>
              <a:rPr b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C. ρ</a:t>
            </a:r>
            <a:r>
              <a:rPr b="0" baseline="-250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水</a:t>
            </a:r>
            <a:r>
              <a:rPr b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＞ ρ</a:t>
            </a:r>
            <a:r>
              <a:rPr b="0" baseline="-250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</a:t>
            </a:r>
            <a:r>
              <a:rPr b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＞ ρ</a:t>
            </a:r>
            <a:r>
              <a:rPr b="0" baseline="-250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b</a:t>
            </a:r>
            <a:r>
              <a:rPr b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D. ρ</a:t>
            </a:r>
            <a:r>
              <a:rPr b="0" baseline="-250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</a:t>
            </a:r>
            <a:r>
              <a:rPr b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＞ρ</a:t>
            </a:r>
            <a:r>
              <a:rPr b="0" baseline="-250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水</a:t>
            </a:r>
            <a:r>
              <a:rPr b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＞ ρ</a:t>
            </a:r>
            <a:r>
              <a:rPr b="0" baseline="-250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b</a:t>
            </a:r>
            <a:r>
              <a:rPr b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endParaRPr b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0" name="文本框 9"/>
          <p:cNvSpPr txBox="1"/>
          <p:nvPr>
            <p:custDataLst>
              <p:tags r:id="rId5"/>
            </p:custDataLst>
          </p:nvPr>
        </p:nvSpPr>
        <p:spPr>
          <a:xfrm>
            <a:off x="6074410" y="2350770"/>
            <a:ext cx="50482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>
                <a:solidFill>
                  <a:srgbClr val="FF0000"/>
                </a:solidFill>
              </a:rPr>
              <a:t>D</a:t>
            </a:r>
            <a:endParaRPr lang="en-US" altLang="zh-CN">
              <a:solidFill>
                <a:srgbClr val="FF0000"/>
              </a:solidFill>
            </a:endParaRPr>
          </a:p>
        </p:txBody>
      </p:sp>
      <p:pic>
        <p:nvPicPr>
          <p:cNvPr id="1073742873" name="图片 1073742872" descr="学科网(www.zxxk.com)--教育资源门户，提供试卷、教案、课件、论文、素材及各类教学资源下载，还有大量而丰富的教学相关资讯！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8655685" y="2045970"/>
            <a:ext cx="2683510" cy="2186305"/>
          </a:xfrm>
          <a:prstGeom prst="rect">
            <a:avLst/>
          </a:prstGeom>
          <a:noFill/>
          <a:ln w="9525">
            <a:noFill/>
          </a:ln>
        </p:spPr>
      </p:pic>
    </p:spTree>
    <p:custDataLst>
      <p:tags r:id="rId8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>
          <p:custDataLst>
            <p:tags r:id="rId2"/>
          </p:custDataLst>
        </p:nvPr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/>
        <p:txBody>
          <a:bodyPr/>
          <a:lstStyle/>
          <a:p>
            <a:r>
              <a:rPr b="0">
                <a:latin typeface="+mj-ea"/>
                <a:ea typeface="+mj-ea"/>
                <a:cs typeface="+mj-ea"/>
                <a:sym typeface="+mn-ea"/>
              </a:rPr>
              <a:t>练一练</a:t>
            </a:r>
            <a:endParaRPr b="0">
              <a:latin typeface="+mj-ea"/>
              <a:ea typeface="+mj-ea"/>
              <a:cs typeface="+mj-ea"/>
              <a:sym typeface="+mn-ea"/>
            </a:endParaRPr>
          </a:p>
        </p:txBody>
      </p:sp>
      <p:sp>
        <p:nvSpPr>
          <p:cNvPr id="46087" name="文本框 24582"/>
          <p:cNvSpPr/>
          <p:nvPr>
            <p:custDataLst>
              <p:tags r:id="rId4"/>
            </p:custDataLst>
          </p:nvPr>
        </p:nvSpPr>
        <p:spPr>
          <a:xfrm>
            <a:off x="608330" y="1805940"/>
            <a:ext cx="8078470" cy="36830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4.</a:t>
            </a:r>
            <a:r>
              <a:rPr lang="zh-CN" altLang="en-US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一块铁的质量是</a:t>
            </a:r>
            <a:r>
              <a:rPr lang="en-US" altLang="zh-CN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1.97 t</a:t>
            </a:r>
            <a:r>
              <a:rPr lang="zh-CN" altLang="en-US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，体积是</a:t>
            </a:r>
            <a:r>
              <a:rPr lang="en-US" altLang="zh-CN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0.25 m</a:t>
            </a:r>
            <a:r>
              <a:rPr lang="en-US" altLang="zh-CN" baseline="300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3</a:t>
            </a:r>
            <a:r>
              <a:rPr lang="zh-CN" altLang="en-US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，铁块的密度是多大？</a:t>
            </a:r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46088" name="文本框 24583"/>
          <p:cNvSpPr/>
          <p:nvPr>
            <p:custDataLst>
              <p:tags r:id="rId5"/>
            </p:custDataLst>
          </p:nvPr>
        </p:nvSpPr>
        <p:spPr>
          <a:xfrm>
            <a:off x="609600" y="2362200"/>
            <a:ext cx="7467600" cy="3683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已知：</a:t>
            </a:r>
            <a:r>
              <a:rPr lang="en-US" altLang="zh-CN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m=1.97 t=1.97×</a:t>
            </a:r>
            <a:r>
              <a:rPr lang="en-US" altLang="zh-CN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10</a:t>
            </a:r>
            <a:r>
              <a:rPr lang="en-US" altLang="zh-CN" baseline="3000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3</a:t>
            </a:r>
            <a:r>
              <a:rPr lang="en-US" altLang="zh-CN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r>
              <a:rPr lang="en-US" altLang="zh-CN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kg</a:t>
            </a:r>
            <a:r>
              <a:rPr lang="zh-CN" altLang="en-US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</a:t>
            </a:r>
            <a:r>
              <a:rPr lang="en-US" altLang="zh-CN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v=0.25 m</a:t>
            </a:r>
            <a:r>
              <a:rPr lang="en-US" altLang="zh-CN" baseline="300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3</a:t>
            </a:r>
            <a:endParaRPr lang="en-US" altLang="zh-CN" baseline="3000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46089" name="文本框 24584"/>
          <p:cNvSpPr/>
          <p:nvPr>
            <p:custDataLst>
              <p:tags r:id="rId6"/>
            </p:custDataLst>
          </p:nvPr>
        </p:nvSpPr>
        <p:spPr>
          <a:xfrm>
            <a:off x="609600" y="2743200"/>
            <a:ext cx="2895600" cy="3683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求： </a:t>
            </a:r>
            <a:r>
              <a:rPr lang="en-US" altLang="zh-CN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ρ</a:t>
            </a:r>
            <a:endParaRPr lang="en-US" altLang="zh-CN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46090" name="文本框 24585"/>
          <p:cNvSpPr/>
          <p:nvPr>
            <p:custDataLst>
              <p:tags r:id="rId7"/>
            </p:custDataLst>
          </p:nvPr>
        </p:nvSpPr>
        <p:spPr>
          <a:xfrm>
            <a:off x="609600" y="3352800"/>
            <a:ext cx="838200" cy="3683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>
                <a:latin typeface="微软雅黑" panose="020b0503020204020204" pitchFamily="34" charset="-122"/>
                <a:ea typeface="微软雅黑" panose="020b0503020204020204" pitchFamily="34" charset="-122"/>
              </a:rPr>
              <a:t>解：</a:t>
            </a:r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46091" name="组合 24586"/>
          <p:cNvGrpSpPr/>
          <p:nvPr>
            <p:custDataLst>
              <p:tags r:id="rId8"/>
            </p:custDataLst>
          </p:nvPr>
        </p:nvGrpSpPr>
        <p:grpSpPr>
          <a:xfrm>
            <a:off x="1165225" y="3200400"/>
            <a:ext cx="7259638" cy="825500"/>
            <a:chOff x="62" y="0"/>
            <a:chExt cx="4573" cy="520"/>
          </a:xfrm>
        </p:grpSpPr>
        <p:sp>
          <p:nvSpPr>
            <p:cNvPr id="46092" name="文本框 24587"/>
            <p:cNvSpPr/>
            <p:nvPr>
              <p:custDataLst>
                <p:tags r:id="rId9"/>
              </p:custDataLst>
            </p:nvPr>
          </p:nvSpPr>
          <p:spPr>
            <a:xfrm>
              <a:off x="2763" y="121"/>
              <a:ext cx="1872" cy="232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7.9× </a:t>
              </a:r>
              <a:r>
                <a:rPr lang="en-US" altLang="zh-CN">
                  <a:solidFill>
                    <a:schemeClr val="tx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10</a:t>
              </a:r>
              <a:r>
                <a:rPr lang="en-US" altLang="zh-CN" baseline="30000">
                  <a:solidFill>
                    <a:schemeClr val="tx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3</a:t>
              </a:r>
              <a:r>
                <a:rPr lang="en-US" altLang="zh-CN">
                  <a:solidFill>
                    <a:schemeClr val="tx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 </a:t>
              </a:r>
              <a:r>
                <a:rPr lang="en-US" altLang="zh-CN"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kg/ m</a:t>
              </a:r>
              <a:r>
                <a:rPr lang="en-US" altLang="zh-CN" baseline="30000"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3</a:t>
              </a:r>
              <a:endParaRPr lang="en-US" altLang="zh-CN" baseline="300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endParaRPr>
            </a:p>
          </p:txBody>
        </p:sp>
        <p:grpSp>
          <p:nvGrpSpPr>
            <p:cNvPr id="46093" name="组合 24588"/>
            <p:cNvGrpSpPr/>
            <p:nvPr>
              <p:custDataLst>
                <p:tags r:id="rId10"/>
              </p:custDataLst>
            </p:nvPr>
          </p:nvGrpSpPr>
          <p:grpSpPr>
            <a:xfrm>
              <a:off x="62" y="0"/>
              <a:ext cx="2818" cy="520"/>
              <a:chOff x="62" y="0"/>
              <a:chExt cx="2818" cy="520"/>
            </a:xfrm>
          </p:grpSpPr>
          <p:grpSp>
            <p:nvGrpSpPr>
              <p:cNvPr id="46094" name="组合 24589"/>
              <p:cNvGrpSpPr/>
              <p:nvPr>
                <p:custDataLst>
                  <p:tags r:id="rId11"/>
                </p:custDataLst>
              </p:nvPr>
            </p:nvGrpSpPr>
            <p:grpSpPr>
              <a:xfrm>
                <a:off x="62" y="0"/>
                <a:ext cx="1234" cy="453"/>
                <a:chOff x="62" y="0"/>
                <a:chExt cx="1234" cy="453"/>
              </a:xfrm>
            </p:grpSpPr>
            <p:sp>
              <p:nvSpPr>
                <p:cNvPr id="46095" name="文本框 24590"/>
                <p:cNvSpPr/>
                <p:nvPr>
                  <p:custDataLst>
                    <p:tags r:id="rId12"/>
                  </p:custDataLst>
                </p:nvPr>
              </p:nvSpPr>
              <p:spPr>
                <a:xfrm>
                  <a:off x="62" y="144"/>
                  <a:ext cx="912" cy="232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anchor="t"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zh-CN">
                      <a:latin typeface="微软雅黑" panose="020b0503020204020204" pitchFamily="34" charset="-122"/>
                      <a:ea typeface="微软雅黑" panose="020b0503020204020204" pitchFamily="34" charset="-122"/>
                    </a:rPr>
                    <a:t>ρ=</a:t>
                  </a:r>
                  <a:endParaRPr lang="en-US" altLang="zh-CN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46096" name="文本框 24591"/>
                <p:cNvSpPr/>
                <p:nvPr>
                  <p:custDataLst>
                    <p:tags r:id="rId13"/>
                  </p:custDataLst>
                </p:nvPr>
              </p:nvSpPr>
              <p:spPr>
                <a:xfrm>
                  <a:off x="576" y="0"/>
                  <a:ext cx="720" cy="232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anchor="t"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zh-CN" altLang="en-US">
                      <a:latin typeface="微软雅黑" panose="020b0503020204020204" pitchFamily="34" charset="-122"/>
                      <a:ea typeface="微软雅黑" panose="020b0503020204020204" pitchFamily="34" charset="-122"/>
                    </a:rPr>
                    <a:t> </a:t>
                  </a:r>
                  <a:r>
                    <a:rPr lang="en-US" altLang="zh-CN">
                      <a:latin typeface="微软雅黑" panose="020b0503020204020204" pitchFamily="34" charset="-122"/>
                      <a:ea typeface="微软雅黑" panose="020b0503020204020204" pitchFamily="34" charset="-122"/>
                    </a:rPr>
                    <a:t>m</a:t>
                  </a:r>
                  <a:endParaRPr lang="en-US" altLang="zh-CN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46097" name="文本框 24592"/>
                <p:cNvSpPr/>
                <p:nvPr>
                  <p:custDataLst>
                    <p:tags r:id="rId14"/>
                  </p:custDataLst>
                </p:nvPr>
              </p:nvSpPr>
              <p:spPr>
                <a:xfrm>
                  <a:off x="576" y="288"/>
                  <a:ext cx="720" cy="165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anchor="t"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zh-CN" altLang="en-US">
                      <a:latin typeface="微软雅黑" panose="020b0503020204020204" pitchFamily="34" charset="-122"/>
                      <a:ea typeface="微软雅黑" panose="020b0503020204020204" pitchFamily="34" charset="-122"/>
                    </a:rPr>
                    <a:t> </a:t>
                  </a:r>
                  <a:r>
                    <a:rPr lang="en-US" altLang="zh-CN">
                      <a:latin typeface="微软雅黑" panose="020b0503020204020204" pitchFamily="34" charset="-122"/>
                      <a:ea typeface="微软雅黑" panose="020b0503020204020204" pitchFamily="34" charset="-122"/>
                    </a:rPr>
                    <a:t>V</a:t>
                  </a:r>
                  <a:endParaRPr lang="en-US" altLang="zh-CN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  <p:grpSp>
            <p:nvGrpSpPr>
              <p:cNvPr id="46099" name="组合 24594"/>
              <p:cNvGrpSpPr/>
              <p:nvPr>
                <p:custDataLst>
                  <p:tags r:id="rId15"/>
                </p:custDataLst>
              </p:nvPr>
            </p:nvGrpSpPr>
            <p:grpSpPr>
              <a:xfrm>
                <a:off x="1056" y="0"/>
                <a:ext cx="1824" cy="520"/>
                <a:chExt cx="1824" cy="520"/>
              </a:xfrm>
            </p:grpSpPr>
            <p:sp>
              <p:nvSpPr>
                <p:cNvPr id="46101" name="文本框 24596"/>
                <p:cNvSpPr/>
                <p:nvPr>
                  <p:custDataLst>
                    <p:tags r:id="rId16"/>
                  </p:custDataLst>
                </p:nvPr>
              </p:nvSpPr>
              <p:spPr>
                <a:xfrm>
                  <a:off x="384" y="288"/>
                  <a:ext cx="1152" cy="232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anchor="t"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zh-CN">
                      <a:latin typeface="微软雅黑" panose="020b0503020204020204" pitchFamily="34" charset="-122"/>
                      <a:ea typeface="微软雅黑" panose="020b0503020204020204" pitchFamily="34" charset="-122"/>
                    </a:rPr>
                    <a:t>0.25 m</a:t>
                  </a:r>
                  <a:r>
                    <a:rPr lang="en-US" altLang="zh-CN" baseline="30000">
                      <a:latin typeface="微软雅黑" panose="020b0503020204020204" pitchFamily="34" charset="-122"/>
                      <a:ea typeface="微软雅黑" panose="020b0503020204020204" pitchFamily="34" charset="-122"/>
                    </a:rPr>
                    <a:t>3</a:t>
                  </a:r>
                  <a:endParaRPr lang="en-US" altLang="zh-CN" baseline="3000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grpSp>
              <p:nvGrpSpPr>
                <p:cNvPr id="46102" name="组合 24597"/>
                <p:cNvGrpSpPr/>
                <p:nvPr>
                  <p:custDataLst>
                    <p:tags r:id="rId17"/>
                  </p:custDataLst>
                </p:nvPr>
              </p:nvGrpSpPr>
              <p:grpSpPr>
                <a:xfrm>
                  <a:off x="0" y="0"/>
                  <a:ext cx="1824" cy="314"/>
                  <a:chExt cx="1824" cy="314"/>
                </a:xfrm>
              </p:grpSpPr>
              <p:sp>
                <p:nvSpPr>
                  <p:cNvPr id="46103" name="文本框 24598"/>
                  <p:cNvSpPr/>
                  <p:nvPr>
                    <p:custDataLst>
                      <p:tags r:id="rId18"/>
                    </p:custDataLst>
                  </p:nvPr>
                </p:nvSpPr>
                <p:spPr>
                  <a:xfrm>
                    <a:off x="144" y="0"/>
                    <a:ext cx="1680" cy="232"/>
                  </a:xfrm>
                  <a:prstGeom prst="rect">
                    <a:avLst/>
                  </a:prstGeom>
                  <a:noFill/>
                  <a:ln w="9525">
                    <a:noFill/>
                  </a:ln>
                </p:spPr>
                <p:txBody>
                  <a:bodyPr anchor="t"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en-US" altLang="zh-CN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rPr>
                      <a:t>1.97×</a:t>
                    </a:r>
                    <a:r>
                      <a:rPr lang="en-US" altLang="zh-CN">
                        <a:solidFill>
                          <a:schemeClr val="tx2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rPr>
                      <a:t>10</a:t>
                    </a:r>
                    <a:r>
                      <a:rPr lang="en-US" altLang="zh-CN" baseline="30000">
                        <a:solidFill>
                          <a:schemeClr val="tx2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rPr>
                      <a:t>3</a:t>
                    </a:r>
                    <a:r>
                      <a:rPr lang="en-US" altLang="zh-CN">
                        <a:solidFill>
                          <a:schemeClr val="tx2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rPr>
                      <a:t> </a:t>
                    </a:r>
                    <a:r>
                      <a:rPr lang="en-US" altLang="zh-CN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rPr>
                      <a:t>kg</a:t>
                    </a:r>
                    <a:endParaRPr lang="en-US" altLang="zh-CN">
                      <a:latin typeface="微软雅黑" panose="020b0503020204020204" pitchFamily="34" charset="-122"/>
                      <a:ea typeface="微软雅黑" panose="020b0503020204020204" pitchFamily="34" charset="-122"/>
                      <a:cs typeface="微软雅黑" panose="020b0503020204020204" pitchFamily="34" charset="-122"/>
                    </a:endParaRPr>
                  </a:p>
                </p:txBody>
              </p:sp>
              <p:sp>
                <p:nvSpPr>
                  <p:cNvPr id="46104" name="文本框 24599"/>
                  <p:cNvSpPr/>
                  <p:nvPr>
                    <p:custDataLst>
                      <p:tags r:id="rId19"/>
                    </p:custDataLst>
                  </p:nvPr>
                </p:nvSpPr>
                <p:spPr>
                  <a:xfrm>
                    <a:off x="0" y="144"/>
                    <a:ext cx="336" cy="170"/>
                  </a:xfrm>
                  <a:prstGeom prst="rect">
                    <a:avLst/>
                  </a:prstGeom>
                  <a:noFill/>
                  <a:ln w="9525">
                    <a:noFill/>
                  </a:ln>
                </p:spPr>
                <p:txBody>
                  <a:bodyPr anchor="t"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en-US" altLang="zh-CN">
                        <a:latin typeface="微软雅黑" panose="020b0503020204020204" pitchFamily="34" charset="-122"/>
                        <a:ea typeface="微软雅黑" panose="020b0503020204020204" pitchFamily="34" charset="-122"/>
                      </a:rPr>
                      <a:t>=</a:t>
                    </a:r>
                    <a:endParaRPr lang="en-US" altLang="zh-CN" baseline="3000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  <p:sp>
            <p:nvSpPr>
              <p:cNvPr id="46105" name="文本框 24600"/>
              <p:cNvSpPr/>
              <p:nvPr>
                <p:custDataLst>
                  <p:tags r:id="rId20"/>
                </p:custDataLst>
              </p:nvPr>
            </p:nvSpPr>
            <p:spPr>
              <a:xfrm>
                <a:off x="2496" y="145"/>
                <a:ext cx="336" cy="23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t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=</a:t>
                </a:r>
                <a:endParaRPr lang="en-US" altLang="zh-CN" baseline="300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</p:grpSp>
      <p:sp>
        <p:nvSpPr>
          <p:cNvPr id="46106" name="文本框 24601"/>
          <p:cNvSpPr/>
          <p:nvPr>
            <p:custDataLst>
              <p:tags r:id="rId21"/>
            </p:custDataLst>
          </p:nvPr>
        </p:nvSpPr>
        <p:spPr>
          <a:xfrm>
            <a:off x="609600" y="4191000"/>
            <a:ext cx="7467600" cy="3683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答：这块铁的密度是</a:t>
            </a:r>
            <a:r>
              <a:rPr lang="en-US" altLang="zh-CN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7.9×</a:t>
            </a:r>
            <a:r>
              <a:rPr lang="en-US" altLang="zh-CN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10</a:t>
            </a:r>
            <a:r>
              <a:rPr lang="en-US" altLang="zh-CN" baseline="3000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3</a:t>
            </a:r>
            <a:r>
              <a:rPr lang="en-US" altLang="zh-CN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r>
              <a:rPr lang="en-US" altLang="zh-CN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kg /m</a:t>
            </a:r>
            <a:r>
              <a:rPr lang="en-US" altLang="zh-CN" baseline="300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3</a:t>
            </a:r>
            <a:r>
              <a:rPr lang="zh-CN" altLang="en-US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。</a:t>
            </a:r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cxnSp>
        <p:nvCxnSpPr>
          <p:cNvPr id="3" name="直接连接符 2"/>
          <p:cNvCxnSpPr/>
          <p:nvPr>
            <p:custDataLst>
              <p:tags r:id="rId22"/>
            </p:custDataLst>
          </p:nvPr>
        </p:nvCxnSpPr>
        <p:spPr>
          <a:xfrm>
            <a:off x="1976755" y="3576955"/>
            <a:ext cx="70231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" name="直接连接符 3"/>
          <p:cNvCxnSpPr/>
          <p:nvPr>
            <p:custDataLst>
              <p:tags r:id="rId23"/>
            </p:custDataLst>
          </p:nvPr>
        </p:nvCxnSpPr>
        <p:spPr>
          <a:xfrm>
            <a:off x="3124200" y="3613150"/>
            <a:ext cx="1739900" cy="3175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46107" name="New picture"/>
          <p:cNvPicPr/>
          <p:nvPr>
            <p:custDataLst>
              <p:tags r:id="rId25"/>
            </p:custDataLst>
          </p:nvPr>
        </p:nvPicPr>
        <p:blipFill>
          <a:blip r:embed="rId24"/>
          <a:stretch>
            <a:fillRect/>
          </a:stretch>
        </p:blipFill>
        <p:spPr>
          <a:xfrm>
            <a:off x="11747500" y="10490200"/>
            <a:ext cx="342900" cy="241300"/>
          </a:xfrm>
          <a:prstGeom prst="cube">
            <a:avLst/>
          </a:prstGeom>
        </p:spPr>
      </p:pic>
    </p:spTree>
    <p:custDataLst>
      <p:tags r:id="rId26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60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60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60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60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60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60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60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6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6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6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8" grpId="0"/>
      <p:bldP spid="46089" grpId="0"/>
      <p:bldP spid="46090" grpId="0"/>
      <p:bldP spid="4610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>
          <p:custDataLst>
            <p:tags r:id="rId3"/>
          </p:custDataLst>
        </p:nvPr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/>
        <p:txBody>
          <a:bodyPr/>
          <a:lstStyle/>
          <a:p>
            <a:r>
              <a:rPr lang="zh-CN" altLang="en-US" b="0">
                <a:latin typeface="微软雅黑" panose="020b0503020204020204" pitchFamily="34" charset="-122"/>
                <a:cs typeface="微软雅黑" panose="020b0503020204020204" pitchFamily="34" charset="-122"/>
              </a:rPr>
              <a:t>新课导入</a:t>
            </a:r>
            <a:r>
              <a:rPr lang="en-US" altLang="zh-CN" b="0">
                <a:latin typeface="微软雅黑" panose="020b0503020204020204" pitchFamily="34" charset="-122"/>
                <a:cs typeface="微软雅黑" panose="020b0503020204020204" pitchFamily="34" charset="-122"/>
              </a:rPr>
              <a:t>-----</a:t>
            </a:r>
            <a:r>
              <a:rPr b="0">
                <a:latin typeface="微软雅黑" panose="020b0503020204020204" pitchFamily="34" charset="-122"/>
                <a:cs typeface="微软雅黑" panose="020b0503020204020204" pitchFamily="34" charset="-122"/>
              </a:rPr>
              <a:t>托盘天平的使用</a:t>
            </a:r>
            <a:endParaRPr b="0">
              <a:latin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>
            <p:custDataLst>
              <p:tags r:id="rId5"/>
            </p:custDataLst>
          </p:nvPr>
        </p:nvSpPr>
        <p:spPr>
          <a:xfrm>
            <a:off x="608330" y="1513205"/>
            <a:ext cx="2160270" cy="768350"/>
          </a:xfrm>
          <a:prstGeom prst="rect">
            <a:avLst/>
          </a:prstGeom>
          <a:noFill/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4400"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区分</a:t>
            </a:r>
            <a:endParaRPr lang="zh-CN" altLang="en-US" sz="4400" b="1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graphicFrame>
        <p:nvGraphicFramePr>
          <p:cNvPr id="26629" name="对象 8196"/>
          <p:cNvGraphicFramePr>
            <a:graphicFrameLocks noChangeAspect="1"/>
          </p:cNvGraphicFramePr>
          <p:nvPr>
            <p:custDataLst>
              <p:tags r:id="rId6"/>
            </p:custDataLst>
          </p:nvPr>
        </p:nvGraphicFramePr>
        <p:xfrm>
          <a:off x="1921510" y="3625850"/>
          <a:ext cx="1693863" cy="1663700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38" r:id="rId7" imgW="1692910" imgH="1663700" progId="Flash.Movie">
                  <p:embed/>
                </p:oleObj>
              </mc:Choice>
              <mc:Fallback>
                <p:oleObj r:id="rId7" imgW="1692910" imgH="1663700" progId="Flash.Movie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921510" y="3625850"/>
                        <a:ext cx="1693863" cy="16637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0" name="对象 8197"/>
          <p:cNvGraphicFramePr>
            <a:graphicFrameLocks noChangeAspect="1"/>
          </p:cNvGraphicFramePr>
          <p:nvPr>
            <p:custDataLst>
              <p:tags r:id="rId9"/>
            </p:custDataLst>
          </p:nvPr>
        </p:nvGraphicFramePr>
        <p:xfrm>
          <a:off x="5248910" y="3625850"/>
          <a:ext cx="1693863" cy="1663700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39" r:id="rId10" imgW="1692910" imgH="1663700" progId="Flash.Movie">
                  <p:embed/>
                </p:oleObj>
              </mc:Choice>
              <mc:Fallback>
                <p:oleObj r:id="rId10" imgW="1692910" imgH="1663700" progId="Flash.Movie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248910" y="3625850"/>
                        <a:ext cx="1693863" cy="16637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31" name="文本框 8199"/>
          <p:cNvSpPr/>
          <p:nvPr>
            <p:custDataLst>
              <p:tags r:id="rId11"/>
            </p:custDataLst>
          </p:nvPr>
        </p:nvSpPr>
        <p:spPr>
          <a:xfrm>
            <a:off x="608330" y="2535555"/>
            <a:ext cx="10144125" cy="46037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>
                <a:latin typeface="Times New Roman" panose="02020603050405020304" pitchFamily="18" charset="0"/>
              </a:rPr>
              <a:t>下列颜色相同、体积相同的两种物体，不进行触摸，哪个铁，哪个塑料？</a:t>
            </a:r>
            <a:endParaRPr lang="zh-CN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>
            <p:custDataLst>
              <p:tags r:id="rId12"/>
            </p:custDataLst>
          </p:nvPr>
        </p:nvSpPr>
        <p:spPr>
          <a:xfrm>
            <a:off x="608330" y="5900420"/>
            <a:ext cx="752475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/>
              <a:t>方法：用天平测量质量，质量大的是铁，质量小的是塑料</a:t>
            </a:r>
            <a:endParaRPr lang="zh-CN" altLang="en-US"/>
          </a:p>
        </p:txBody>
      </p:sp>
    </p:spTree>
    <p:custDataLst>
      <p:tags r:id="rId13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>
          <p:custDataLst>
            <p:tags r:id="rId3"/>
          </p:custDataLst>
        </p:nvPr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/>
        <p:txBody>
          <a:bodyPr/>
          <a:lstStyle/>
          <a:p>
            <a:r>
              <a:rPr lang="zh-CN" altLang="en-US" b="0">
                <a:latin typeface="微软雅黑" panose="020b0503020204020204" pitchFamily="34" charset="-122"/>
                <a:cs typeface="微软雅黑" panose="020b0503020204020204" pitchFamily="34" charset="-122"/>
              </a:rPr>
              <a:t>新课导入</a:t>
            </a:r>
            <a:r>
              <a:rPr lang="en-US" altLang="zh-CN" b="0">
                <a:latin typeface="微软雅黑" panose="020b0503020204020204" pitchFamily="34" charset="-122"/>
                <a:cs typeface="微软雅黑" panose="020b0503020204020204" pitchFamily="34" charset="-122"/>
              </a:rPr>
              <a:t>-----</a:t>
            </a:r>
            <a:r>
              <a:rPr b="0">
                <a:latin typeface="微软雅黑" panose="020b0503020204020204" pitchFamily="34" charset="-122"/>
                <a:cs typeface="微软雅黑" panose="020b0503020204020204" pitchFamily="34" charset="-122"/>
              </a:rPr>
              <a:t>托盘天平的使用</a:t>
            </a:r>
            <a:endParaRPr b="0">
              <a:latin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>
            <p:custDataLst>
              <p:tags r:id="rId5"/>
            </p:custDataLst>
          </p:nvPr>
        </p:nvSpPr>
        <p:spPr>
          <a:xfrm>
            <a:off x="608330" y="1513205"/>
            <a:ext cx="2160270" cy="768350"/>
          </a:xfrm>
          <a:prstGeom prst="rect">
            <a:avLst/>
          </a:prstGeom>
          <a:noFill/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4400"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区分</a:t>
            </a:r>
            <a:endParaRPr lang="zh-CN" altLang="en-US" sz="4400" b="1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6" name="文本框 5"/>
          <p:cNvSpPr txBox="1"/>
          <p:nvPr>
            <p:custDataLst>
              <p:tags r:id="rId6"/>
            </p:custDataLst>
          </p:nvPr>
        </p:nvSpPr>
        <p:spPr>
          <a:xfrm>
            <a:off x="608330" y="5900420"/>
            <a:ext cx="752475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/>
              <a:t>不能用天平测量质量进行判断</a:t>
            </a:r>
            <a:endParaRPr lang="zh-CN" altLang="en-US"/>
          </a:p>
        </p:txBody>
      </p:sp>
      <p:sp>
        <p:nvSpPr>
          <p:cNvPr id="3" name="文本框 10246"/>
          <p:cNvSpPr/>
          <p:nvPr>
            <p:custDataLst>
              <p:tags r:id="rId7"/>
            </p:custDataLst>
          </p:nvPr>
        </p:nvSpPr>
        <p:spPr>
          <a:xfrm>
            <a:off x="608330" y="2424430"/>
            <a:ext cx="10589260" cy="46037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>
                <a:latin typeface="Times New Roman" panose="02020603050405020304" pitchFamily="18" charset="0"/>
              </a:rPr>
              <a:t>下列颜色相同、体积</a:t>
            </a:r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</a:rPr>
              <a:t>不</a:t>
            </a:r>
            <a:r>
              <a:rPr lang="zh-CN" altLang="en-US" sz="2400" b="1">
                <a:latin typeface="Times New Roman" panose="02020603050405020304" pitchFamily="18" charset="0"/>
              </a:rPr>
              <a:t>同的两种物体，不进行触摸，哪个是铁，哪个塑料？</a:t>
            </a:r>
            <a:endParaRPr lang="zh-CN" altLang="en-US" sz="2400" b="1">
              <a:latin typeface="Times New Roman" panose="02020603050405020304" pitchFamily="18" charset="0"/>
            </a:endParaRPr>
          </a:p>
        </p:txBody>
      </p:sp>
      <p:graphicFrame>
        <p:nvGraphicFramePr>
          <p:cNvPr id="4" name="对象 10247"/>
          <p:cNvGraphicFramePr>
            <a:graphicFrameLocks noChangeAspect="1"/>
          </p:cNvGraphicFramePr>
          <p:nvPr>
            <p:custDataLst>
              <p:tags r:id="rId8"/>
            </p:custDataLst>
          </p:nvPr>
        </p:nvGraphicFramePr>
        <p:xfrm>
          <a:off x="1922145" y="4643755"/>
          <a:ext cx="1066800" cy="1047750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40" r:id="rId9" imgW="1692910" imgH="1663700" progId="Flash.Movie">
                  <p:embed/>
                </p:oleObj>
              </mc:Choice>
              <mc:Fallback>
                <p:oleObj r:id="rId9" imgW="1692910" imgH="1663700" progId="Flash.Movie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922145" y="4643755"/>
                        <a:ext cx="1066800" cy="10477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对象 10248"/>
          <p:cNvGraphicFramePr>
            <a:graphicFrameLocks noChangeAspect="1"/>
          </p:cNvGraphicFramePr>
          <p:nvPr>
            <p:custDataLst>
              <p:tags r:id="rId11"/>
            </p:custDataLst>
          </p:nvPr>
        </p:nvGraphicFramePr>
        <p:xfrm>
          <a:off x="3979545" y="3881755"/>
          <a:ext cx="1828800" cy="1795463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41" r:id="rId12" imgW="1692910" imgH="1663700" progId="Flash.Movie">
                  <p:embed/>
                </p:oleObj>
              </mc:Choice>
              <mc:Fallback>
                <p:oleObj r:id="rId12" imgW="1692910" imgH="1663700" progId="Flash.Movie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979545" y="3881755"/>
                        <a:ext cx="1828800" cy="179546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矩形 9"/>
          <p:cNvSpPr/>
          <p:nvPr>
            <p:custDataLst>
              <p:tags r:id="rId13"/>
            </p:custDataLst>
          </p:nvPr>
        </p:nvSpPr>
        <p:spPr>
          <a:xfrm>
            <a:off x="6172835" y="3150235"/>
            <a:ext cx="4910455" cy="2541270"/>
          </a:xfrm>
          <a:prstGeom prst="rect">
            <a:avLst/>
          </a:prstGeom>
          <a:noFill/>
          <a:ln>
            <a:noFill/>
          </a:ln>
        </p:spPr>
        <p:txBody>
          <a:bodyPr wrap="square" rtlCol="0" anchor="t">
            <a:prstTxWarp prst="textArchUp">
              <a:avLst/>
            </a:prstTxWarp>
            <a:spAutoFit/>
            <a:scene3d>
              <a:camera prst="orthographicFront"/>
              <a:lightRig rig="threePt" dir="t"/>
            </a:scene3d>
          </a:bodyPr>
          <a:lstStyle/>
          <a:p>
            <a:pPr algn="ctr"/>
            <a:r>
              <a:rPr lang="zh-CN" altLang="en-US" sz="5400"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物体的质量和体积之间有什么关系呢？</a:t>
            </a:r>
            <a:endParaRPr lang="zh-CN" altLang="en-US" sz="5400" b="1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custDataLst>
      <p:tags r:id="rId14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>
          <p:custDataLst>
            <p:tags r:id="rId2"/>
          </p:custDataLst>
        </p:nvPr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/>
        <p:txBody>
          <a:bodyPr/>
          <a:lstStyle/>
          <a:p>
            <a:r>
              <a:rPr b="0">
                <a:solidFill>
                  <a:schemeClr val="tx1"/>
                </a:solidFill>
                <a:latin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活动探究</a:t>
            </a:r>
            <a:r>
              <a:rPr lang="en-US" altLang="zh-CN" b="0">
                <a:solidFill>
                  <a:schemeClr val="tx1"/>
                </a:solidFill>
                <a:latin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-----</a:t>
            </a:r>
            <a:r>
              <a:rPr b="0">
                <a:solidFill>
                  <a:schemeClr val="tx1"/>
                </a:solidFill>
                <a:latin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质量与体积的关系</a:t>
            </a:r>
            <a:endParaRPr b="0">
              <a:solidFill>
                <a:schemeClr val="tx1"/>
              </a:solidFill>
              <a:latin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  <p:sp>
        <p:nvSpPr>
          <p:cNvPr id="30722" name="文本框 36865"/>
          <p:cNvSpPr/>
          <p:nvPr>
            <p:custDataLst>
              <p:tags r:id="rId4"/>
            </p:custDataLst>
          </p:nvPr>
        </p:nvSpPr>
        <p:spPr>
          <a:xfrm>
            <a:off x="608330" y="1313815"/>
            <a:ext cx="8755380" cy="39878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活动</a:t>
            </a:r>
            <a:r>
              <a:rPr lang="en-US" altLang="zh-CN"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1.</a:t>
            </a:r>
            <a:r>
              <a:rPr lang="zh-CN" altLang="en-US"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探究同种物质的质量与体积的比值关系</a:t>
            </a:r>
            <a:endParaRPr lang="zh-CN" altLang="en-US" sz="200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30723" name="文本框 36866"/>
          <p:cNvSpPr/>
          <p:nvPr>
            <p:custDataLst>
              <p:tags r:id="rId5"/>
            </p:custDataLst>
          </p:nvPr>
        </p:nvSpPr>
        <p:spPr>
          <a:xfrm>
            <a:off x="608330" y="1849120"/>
            <a:ext cx="3463290" cy="39878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猜想与假设：</a:t>
            </a:r>
            <a:endParaRPr lang="zh-CN" altLang="en-US" sz="200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30724" name="文本框 36867"/>
          <p:cNvSpPr/>
          <p:nvPr>
            <p:custDataLst>
              <p:tags r:id="rId6"/>
            </p:custDataLst>
          </p:nvPr>
        </p:nvSpPr>
        <p:spPr>
          <a:xfrm>
            <a:off x="608330" y="2395855"/>
            <a:ext cx="10872470" cy="86042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同种物质组成的不同物体，体积越大，质量</a:t>
            </a:r>
            <a:r>
              <a:rPr lang="zh-CN" altLang="en-US" sz="2000" u="sng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</a:t>
            </a:r>
            <a:r>
              <a:rPr lang="zh-CN" altLang="en-US"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；它们各自的质量与体积的比值可能是</a:t>
            </a:r>
            <a:endParaRPr lang="zh-CN" altLang="en-US" sz="200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r>
              <a:rPr lang="zh-CN" altLang="en-US" sz="2000" u="sng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 </a:t>
            </a:r>
            <a:r>
              <a:rPr lang="zh-CN" altLang="en-US"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的。</a:t>
            </a:r>
            <a:endParaRPr lang="zh-CN" altLang="en-US" sz="200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30725" name="文本框 36868"/>
          <p:cNvSpPr/>
          <p:nvPr>
            <p:custDataLst>
              <p:tags r:id="rId7"/>
            </p:custDataLst>
          </p:nvPr>
        </p:nvSpPr>
        <p:spPr>
          <a:xfrm>
            <a:off x="5641975" y="2395855"/>
            <a:ext cx="1731645" cy="39878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越大</a:t>
            </a:r>
            <a:endParaRPr lang="zh-CN" altLang="en-US" sz="200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0726" name="文本框 36869"/>
          <p:cNvSpPr/>
          <p:nvPr>
            <p:custDataLst>
              <p:tags r:id="rId8"/>
            </p:custDataLst>
          </p:nvPr>
        </p:nvSpPr>
        <p:spPr>
          <a:xfrm>
            <a:off x="857250" y="2794635"/>
            <a:ext cx="1109345" cy="39878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相同</a:t>
            </a:r>
            <a:endParaRPr lang="zh-CN" altLang="en-US" sz="200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0727" name="文本框 36870"/>
          <p:cNvSpPr/>
          <p:nvPr>
            <p:custDataLst>
              <p:tags r:id="rId9"/>
            </p:custDataLst>
          </p:nvPr>
        </p:nvSpPr>
        <p:spPr>
          <a:xfrm>
            <a:off x="608330" y="3229610"/>
            <a:ext cx="3655695" cy="39878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设计实验：</a:t>
            </a:r>
            <a:endParaRPr lang="zh-CN" altLang="en-US" sz="200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30728" name="文本框 36871"/>
          <p:cNvSpPr/>
          <p:nvPr>
            <p:custDataLst>
              <p:tags r:id="rId10"/>
            </p:custDataLst>
          </p:nvPr>
        </p:nvSpPr>
        <p:spPr>
          <a:xfrm>
            <a:off x="608330" y="3623310"/>
            <a:ext cx="9539605" cy="70675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选取体积不同（至少</a:t>
            </a:r>
            <a:r>
              <a:rPr lang="en-US" altLang="zh-CN"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3</a:t>
            </a:r>
            <a:r>
              <a:rPr lang="zh-CN" altLang="en-US"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个）的铁块（长方体），用天平分别测出它们的质量，用刻度尺测出它们的体积，然后计算它们的质量与体积的比值</a:t>
            </a:r>
            <a:endParaRPr lang="zh-CN" altLang="en-US" sz="200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3" name="文本框 36871"/>
          <p:cNvSpPr/>
          <p:nvPr>
            <p:custDataLst>
              <p:tags r:id="rId11"/>
            </p:custDataLst>
          </p:nvPr>
        </p:nvSpPr>
        <p:spPr>
          <a:xfrm>
            <a:off x="608330" y="4521835"/>
            <a:ext cx="9539605" cy="86042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测量工具：</a:t>
            </a:r>
            <a:endParaRPr lang="zh-CN" altLang="en-US" sz="200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刻度尺、天平</a:t>
            </a:r>
            <a:endParaRPr lang="zh-CN" altLang="en-US" sz="200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</p:spTree>
    <p:custDataLst>
      <p:tags r:id="rId12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 fill="hold"/>
                                        <p:tgtEl>
                                          <p:spTgt spid="307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07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7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 fill="hold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/>
      <p:bldP spid="30724" grpId="0"/>
      <p:bldP spid="30725" grpId="0"/>
      <p:bldP spid="30726" grpId="0"/>
      <p:bldP spid="30727" grpId="0"/>
      <p:bldP spid="30728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>
          <p:custDataLst>
            <p:tags r:id="rId2"/>
          </p:custDataLst>
        </p:nvPr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/>
        <p:txBody>
          <a:bodyPr/>
          <a:lstStyle/>
          <a:p>
            <a:r>
              <a:rPr b="0">
                <a:solidFill>
                  <a:schemeClr val="tx1"/>
                </a:solidFill>
                <a:latin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活动探究</a:t>
            </a:r>
            <a:r>
              <a:rPr lang="en-US" altLang="zh-CN" b="0">
                <a:solidFill>
                  <a:schemeClr val="tx1"/>
                </a:solidFill>
                <a:latin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-----</a:t>
            </a:r>
            <a:r>
              <a:rPr b="0">
                <a:solidFill>
                  <a:schemeClr val="tx1"/>
                </a:solidFill>
                <a:latin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质量与体积的关系</a:t>
            </a:r>
            <a:endParaRPr b="0">
              <a:solidFill>
                <a:schemeClr val="tx1"/>
              </a:solidFill>
              <a:latin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  <p:sp>
        <p:nvSpPr>
          <p:cNvPr id="30722" name="文本框 36865"/>
          <p:cNvSpPr/>
          <p:nvPr>
            <p:custDataLst>
              <p:tags r:id="rId4"/>
            </p:custDataLst>
          </p:nvPr>
        </p:nvSpPr>
        <p:spPr>
          <a:xfrm>
            <a:off x="608330" y="1313815"/>
            <a:ext cx="8755380" cy="39878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活动</a:t>
            </a:r>
            <a:r>
              <a:rPr lang="en-US" altLang="zh-CN"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1.</a:t>
            </a:r>
            <a:r>
              <a:rPr lang="zh-CN" altLang="en-US"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探究不同种物质的质量与体积的比值关系</a:t>
            </a:r>
            <a:endParaRPr lang="zh-CN" altLang="en-US" sz="200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30723" name="文本框 36866"/>
          <p:cNvSpPr/>
          <p:nvPr>
            <p:custDataLst>
              <p:tags r:id="rId5"/>
            </p:custDataLst>
          </p:nvPr>
        </p:nvSpPr>
        <p:spPr>
          <a:xfrm>
            <a:off x="608330" y="1849120"/>
            <a:ext cx="3463290" cy="39878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猜想与假设：</a:t>
            </a:r>
            <a:endParaRPr lang="zh-CN" altLang="en-US" sz="200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30724" name="文本框 36867"/>
          <p:cNvSpPr/>
          <p:nvPr>
            <p:custDataLst>
              <p:tags r:id="rId6"/>
            </p:custDataLst>
          </p:nvPr>
        </p:nvSpPr>
        <p:spPr>
          <a:xfrm>
            <a:off x="608330" y="2395855"/>
            <a:ext cx="10872470" cy="86042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不种物质组成的不同物体，体积相同，质量</a:t>
            </a:r>
            <a:r>
              <a:rPr lang="zh-CN" altLang="en-US" sz="2000" u="sng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</a:t>
            </a:r>
            <a:r>
              <a:rPr lang="zh-CN" altLang="en-US"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；它们各自的质量与体积的比值可能是</a:t>
            </a:r>
            <a:endParaRPr lang="zh-CN" altLang="en-US" sz="200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r>
              <a:rPr lang="zh-CN" altLang="en-US" sz="2000" u="sng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 </a:t>
            </a:r>
            <a:r>
              <a:rPr lang="zh-CN" altLang="en-US"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的。</a:t>
            </a:r>
            <a:endParaRPr lang="zh-CN" altLang="en-US" sz="200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30725" name="文本框 36868"/>
          <p:cNvSpPr/>
          <p:nvPr>
            <p:custDataLst>
              <p:tags r:id="rId7"/>
            </p:custDataLst>
          </p:nvPr>
        </p:nvSpPr>
        <p:spPr>
          <a:xfrm>
            <a:off x="5641975" y="2395855"/>
            <a:ext cx="792480" cy="39878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不同</a:t>
            </a:r>
            <a:endParaRPr lang="zh-CN" altLang="en-US" sz="200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0726" name="文本框 36869"/>
          <p:cNvSpPr/>
          <p:nvPr>
            <p:custDataLst>
              <p:tags r:id="rId8"/>
            </p:custDataLst>
          </p:nvPr>
        </p:nvSpPr>
        <p:spPr>
          <a:xfrm>
            <a:off x="857250" y="2794635"/>
            <a:ext cx="1109345" cy="39878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不同</a:t>
            </a:r>
            <a:endParaRPr lang="zh-CN" altLang="en-US" sz="200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0727" name="文本框 36870"/>
          <p:cNvSpPr/>
          <p:nvPr>
            <p:custDataLst>
              <p:tags r:id="rId9"/>
            </p:custDataLst>
          </p:nvPr>
        </p:nvSpPr>
        <p:spPr>
          <a:xfrm>
            <a:off x="608330" y="3229610"/>
            <a:ext cx="3655695" cy="39878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设计实验：</a:t>
            </a:r>
            <a:endParaRPr lang="zh-CN" altLang="en-US" sz="200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30728" name="文本框 36871"/>
          <p:cNvSpPr/>
          <p:nvPr>
            <p:custDataLst>
              <p:tags r:id="rId10"/>
            </p:custDataLst>
          </p:nvPr>
        </p:nvSpPr>
        <p:spPr>
          <a:xfrm>
            <a:off x="608330" y="3623310"/>
            <a:ext cx="9539605" cy="70675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选取体积相的铁块、铝块、塑料块（长方体）</a:t>
            </a:r>
            <a:r>
              <a:rPr lang="zh-CN"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</a:t>
            </a:r>
            <a:r>
              <a:rPr lang="zh-CN" altLang="en-US" sz="20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用天平分别测出它们的质量，用刻度尺测出它们的体积，然后计算它们的质量与体积的比值</a:t>
            </a:r>
            <a:endParaRPr lang="zh-CN" sz="200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3" name="文本框 36871"/>
          <p:cNvSpPr/>
          <p:nvPr>
            <p:custDataLst>
              <p:tags r:id="rId11"/>
            </p:custDataLst>
          </p:nvPr>
        </p:nvSpPr>
        <p:spPr>
          <a:xfrm>
            <a:off x="608330" y="4521835"/>
            <a:ext cx="9539605" cy="86042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测量工具：</a:t>
            </a:r>
            <a:endParaRPr lang="zh-CN" altLang="en-US" sz="200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刻度尺、天平</a:t>
            </a:r>
            <a:endParaRPr lang="zh-CN" altLang="en-US" sz="200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</p:spTree>
    <p:custDataLst>
      <p:tags r:id="rId12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 fill="hold"/>
                                        <p:tgtEl>
                                          <p:spTgt spid="307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07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7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 fill="hold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/>
      <p:bldP spid="30724" grpId="0"/>
      <p:bldP spid="30725" grpId="0"/>
      <p:bldP spid="30726" grpId="0"/>
      <p:bldP spid="30727" grpId="0"/>
      <p:bldP spid="30728" grpId="0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>
          <p:custDataLst>
            <p:tags r:id="rId2"/>
          </p:custDataLst>
        </p:nvPr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/>
        <p:txBody>
          <a:bodyPr/>
          <a:lstStyle/>
          <a:p>
            <a:r>
              <a:rPr b="0">
                <a:latin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活动探究</a:t>
            </a:r>
            <a:r>
              <a:rPr lang="en-US" altLang="zh-CN" b="0">
                <a:latin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-----</a:t>
            </a:r>
            <a:r>
              <a:rPr b="0">
                <a:latin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质量与体积的关系</a:t>
            </a:r>
            <a:endParaRPr b="0">
              <a:latin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  <p:graphicFrame>
        <p:nvGraphicFramePr>
          <p:cNvPr id="4" name="内容占位符 3"/>
          <p:cNvGraphicFramePr>
            <a:graphicFrameLocks noGrp="1"/>
          </p:cNvGraphicFramePr>
          <p:nvPr>
            <p:ph idx="1"/>
            <p:custDataLst>
              <p:tags r:id="rId4"/>
            </p:custDataLst>
          </p:nvPr>
        </p:nvGraphicFramePr>
        <p:xfrm>
          <a:off x="608400" y="1490400"/>
          <a:ext cx="10929620" cy="33026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2405"/>
                <a:gridCol w="2732405"/>
                <a:gridCol w="2732405"/>
                <a:gridCol w="2732405"/>
              </a:tblGrid>
              <a:tr h="471805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zh-CN" altLang="en-US">
                          <a:solidFill>
                            <a:schemeClr val="tx1"/>
                          </a:solidFill>
                        </a:rPr>
                        <a:t>测量对象</a:t>
                      </a:r>
                      <a:endParaRPr lang="zh-CN" altLang="en-US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zh-CN" altLang="en-US">
                          <a:solidFill>
                            <a:schemeClr val="tx1"/>
                          </a:solidFill>
                        </a:rPr>
                        <a:t>质量</a:t>
                      </a:r>
                      <a:r>
                        <a:rPr lang="en-US" altLang="zh-CN">
                          <a:solidFill>
                            <a:schemeClr val="tx1"/>
                          </a:solidFill>
                        </a:rPr>
                        <a:t>/g</a:t>
                      </a:r>
                      <a:endParaRPr lang="en-US" altLang="zh-CN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zh-CN" altLang="en-US">
                          <a:solidFill>
                            <a:schemeClr val="tx1"/>
                          </a:solidFill>
                        </a:rPr>
                        <a:t>体积</a:t>
                      </a:r>
                      <a:r>
                        <a:rPr lang="en-US" altLang="zh-CN">
                          <a:solidFill>
                            <a:schemeClr val="tx1"/>
                          </a:solidFill>
                        </a:rPr>
                        <a:t>/cm</a:t>
                      </a:r>
                      <a:r>
                        <a:rPr lang="en-US" altLang="zh-CN" baseline="3000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altLang="zh-CN" baseline="30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zh-CN" altLang="en-US">
                          <a:solidFill>
                            <a:schemeClr val="tx1"/>
                          </a:solidFill>
                        </a:rPr>
                        <a:t>质量</a:t>
                      </a:r>
                      <a:r>
                        <a:rPr lang="en-US" altLang="zh-CN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zh-CN" altLang="en-US">
                          <a:solidFill>
                            <a:schemeClr val="tx1"/>
                          </a:solidFill>
                        </a:rPr>
                        <a:t>体积</a:t>
                      </a:r>
                      <a:r>
                        <a:rPr lang="en-US" altLang="zh-CN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zh-CN" altLang="en-US">
                          <a:solidFill>
                            <a:schemeClr val="tx1"/>
                          </a:solidFill>
                        </a:rPr>
                        <a:t>（</a:t>
                      </a:r>
                      <a:r>
                        <a:rPr lang="en-US" altLang="zh-CN">
                          <a:solidFill>
                            <a:schemeClr val="tx1"/>
                          </a:solidFill>
                        </a:rPr>
                        <a:t>g/cm</a:t>
                      </a:r>
                      <a:r>
                        <a:rPr lang="en-US" altLang="zh-CN" baseline="30000">
                          <a:solidFill>
                            <a:schemeClr val="tx1"/>
                          </a:solidFill>
                        </a:rPr>
                        <a:t>3</a:t>
                      </a:r>
                      <a:r>
                        <a:rPr lang="en-US" altLang="zh-CN">
                          <a:solidFill>
                            <a:schemeClr val="tx1"/>
                          </a:solidFill>
                        </a:rPr>
                        <a:t>)</a:t>
                      </a:r>
                      <a:endParaRPr lang="en-US" altLang="zh-CN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471805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zh-CN" altLang="en-US" b="0">
                          <a:solidFill>
                            <a:schemeClr val="tx1"/>
                          </a:solidFill>
                        </a:rPr>
                        <a:t>铁块</a:t>
                      </a:r>
                      <a:r>
                        <a:rPr lang="en-US" altLang="zh-CN" b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zh-CN" altLang="en-US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endParaRPr lang="zh-CN" altLang="en-US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endParaRPr lang="zh-CN" altLang="en-US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endParaRPr lang="zh-CN" altLang="en-US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  <a:tr h="471805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zh-CN" altLang="en-US" b="0">
                          <a:solidFill>
                            <a:schemeClr val="tx1"/>
                          </a:solidFill>
                        </a:rPr>
                        <a:t>铁块</a:t>
                      </a:r>
                      <a:r>
                        <a:rPr lang="en-US" altLang="zh-CN" b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altLang="zh-CN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endParaRPr lang="zh-CN" altLang="en-US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endParaRPr lang="zh-CN" altLang="en-US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endParaRPr lang="zh-CN" altLang="en-US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  <a:tr h="471805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zh-CN" altLang="en-US" b="0">
                          <a:solidFill>
                            <a:schemeClr val="tx1"/>
                          </a:solidFill>
                        </a:rPr>
                        <a:t>铁块</a:t>
                      </a:r>
                      <a:r>
                        <a:rPr lang="en-US" altLang="zh-CN" b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altLang="zh-CN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endParaRPr lang="zh-CN" altLang="en-US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endParaRPr lang="zh-CN" altLang="en-US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endParaRPr lang="zh-CN" altLang="en-US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  <a:tr h="471805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zh-CN" altLang="en-US" b="0">
                          <a:solidFill>
                            <a:schemeClr val="tx1"/>
                          </a:solidFill>
                        </a:rPr>
                        <a:t>铁块</a:t>
                      </a:r>
                      <a:r>
                        <a:rPr lang="en-US" altLang="zh-CN" b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altLang="zh-CN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endParaRPr lang="zh-CN" altLang="en-US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endParaRPr lang="zh-CN" altLang="en-US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endParaRPr lang="zh-CN" altLang="en-US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  <a:tr h="471805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zh-CN" altLang="en-US" b="0">
                          <a:solidFill>
                            <a:schemeClr val="tx1"/>
                          </a:solidFill>
                        </a:rPr>
                        <a:t>铝块</a:t>
                      </a:r>
                      <a:r>
                        <a:rPr lang="en-US" altLang="zh-CN" b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altLang="zh-CN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endParaRPr lang="zh-CN" altLang="en-US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endParaRPr lang="zh-CN" altLang="en-US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endParaRPr lang="zh-CN" altLang="en-US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  <a:tr h="471805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zh-CN" altLang="en-US" b="0">
                          <a:solidFill>
                            <a:schemeClr val="tx1"/>
                          </a:solidFill>
                        </a:rPr>
                        <a:t>塑料块</a:t>
                      </a:r>
                      <a:r>
                        <a:rPr lang="en-US" altLang="zh-CN" b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altLang="zh-CN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endParaRPr lang="zh-CN" altLang="en-US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endParaRPr lang="zh-CN" altLang="en-US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endParaRPr lang="zh-CN" altLang="en-US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5" name="文本框 4"/>
          <p:cNvSpPr txBox="1"/>
          <p:nvPr>
            <p:custDataLst>
              <p:tags r:id="rId5"/>
            </p:custDataLst>
          </p:nvPr>
        </p:nvSpPr>
        <p:spPr>
          <a:xfrm>
            <a:off x="612775" y="4907280"/>
            <a:ext cx="1104455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/>
              <a:t>根据表格，完成课本的交流与讨论的问题</a:t>
            </a:r>
            <a:endParaRPr lang="zh-CN" altLang="en-US"/>
          </a:p>
        </p:txBody>
      </p:sp>
      <p:sp>
        <p:nvSpPr>
          <p:cNvPr id="6" name="文本框 5"/>
          <p:cNvSpPr txBox="1"/>
          <p:nvPr>
            <p:custDataLst>
              <p:tags r:id="rId6"/>
            </p:custDataLst>
          </p:nvPr>
        </p:nvSpPr>
        <p:spPr>
          <a:xfrm>
            <a:off x="612775" y="5275580"/>
            <a:ext cx="10805795" cy="8248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>
                <a:solidFill>
                  <a:schemeClr val="tx1"/>
                </a:solidFill>
                <a:latin typeface="+mn-ea"/>
                <a:cs typeface="+mn-ea"/>
                <a:sym typeface="+mn-ea"/>
              </a:rPr>
              <a:t>1</a:t>
            </a:r>
            <a:r>
              <a:rPr lang="zh-CN" altLang="en-US">
                <a:solidFill>
                  <a:schemeClr val="tx1"/>
                </a:solidFill>
                <a:latin typeface="+mn-ea"/>
                <a:cs typeface="+mn-ea"/>
                <a:sym typeface="+mn-ea"/>
              </a:rPr>
              <a:t>、同种物质的不同物体，其质量与体积的比值是否大小相同或相近？</a:t>
            </a:r>
            <a:endParaRPr lang="zh-CN" altLang="en-US">
              <a:solidFill>
                <a:schemeClr val="tx1"/>
              </a:solidFill>
              <a:latin typeface="+mn-ea"/>
              <a:cs typeface="+mn-ea"/>
            </a:endParaRPr>
          </a:p>
          <a:p>
            <a:endParaRPr lang="zh-CN" altLang="en-US" baseline="30000">
              <a:solidFill>
                <a:schemeClr val="tx1"/>
              </a:solidFill>
              <a:latin typeface="+mn-ea"/>
              <a:cs typeface="+mn-ea"/>
            </a:endParaRPr>
          </a:p>
          <a:p>
            <a:r>
              <a:rPr lang="en-US" altLang="zh-CN">
                <a:solidFill>
                  <a:schemeClr val="tx1"/>
                </a:solidFill>
                <a:latin typeface="+mn-ea"/>
                <a:cs typeface="+mn-ea"/>
                <a:sym typeface="+mn-ea"/>
              </a:rPr>
              <a:t>2</a:t>
            </a:r>
            <a:r>
              <a:rPr lang="zh-CN" altLang="en-US">
                <a:solidFill>
                  <a:schemeClr val="tx1"/>
                </a:solidFill>
                <a:latin typeface="+mn-ea"/>
                <a:cs typeface="+mn-ea"/>
                <a:sym typeface="+mn-ea"/>
              </a:rPr>
              <a:t>、不同物质的物体，其质量与体积的比值是否相同？</a:t>
            </a:r>
            <a:endParaRPr lang="zh-CN" altLang="en-US">
              <a:solidFill>
                <a:schemeClr val="tx1"/>
              </a:solidFill>
              <a:latin typeface="+mn-ea"/>
              <a:cs typeface="+mn-ea"/>
              <a:sym typeface="+mn-ea"/>
            </a:endParaRPr>
          </a:p>
        </p:txBody>
      </p:sp>
    </p:spTree>
    <p:custDataLst>
      <p:tags r:id="rId7"/>
    </p:custDataLst>
  </p:cSld>
  <p:clrMapOvr>
    <a:masterClrMapping/>
  </p:clrMapOvr>
  <p:transition/>
  <p:timing/>
</p:sld>
</file>

<file path=ppt/slides/slide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>
          <p:custDataLst>
            <p:tags r:id="rId2"/>
          </p:custDataLst>
        </p:nvPr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/>
        <p:txBody>
          <a:bodyPr/>
          <a:lstStyle/>
          <a:p>
            <a:r>
              <a:rPr b="0">
                <a:latin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活动探究</a:t>
            </a:r>
            <a:r>
              <a:rPr lang="en-US" altLang="zh-CN" b="0">
                <a:latin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-----</a:t>
            </a:r>
            <a:r>
              <a:rPr b="0">
                <a:latin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质量与体积的关系</a:t>
            </a:r>
            <a:endParaRPr b="0">
              <a:latin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  <p:sp>
        <p:nvSpPr>
          <p:cNvPr id="5" name="内容占位符 4"/>
          <p:cNvSpPr/>
          <p:nvPr>
            <p:ph idx="1"/>
            <p:custDataLst>
              <p:tags r:id="rId4"/>
            </p:custDataLst>
          </p:nvPr>
        </p:nvSpPr>
        <p:spPr/>
        <p:txBody>
          <a:bodyPr/>
          <a:lstStyle/>
          <a:p>
            <a:pPr marL="0" indent="0">
              <a:lnSpc>
                <a:spcPct val="120000"/>
              </a:lnSpc>
              <a:buNone/>
            </a:pPr>
            <a:r>
              <a:rPr>
                <a:latin typeface="微软雅黑" panose="020b0503020204020204" pitchFamily="34" charset="-122"/>
                <a:sym typeface="+mn-ea"/>
              </a:rPr>
              <a:t>实验证明，</a:t>
            </a:r>
            <a:endParaRPr>
              <a:latin typeface="微软雅黑" panose="020b0503020204020204" pitchFamily="34" charset="-122"/>
              <a:sym typeface="+mn-ea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>
                <a:solidFill>
                  <a:srgbClr val="FF0000"/>
                </a:solidFill>
                <a:latin typeface="微软雅黑" panose="020b0503020204020204" pitchFamily="34" charset="-122"/>
                <a:sym typeface="+mn-ea"/>
              </a:rPr>
              <a:t>同种物质的不同物体， 质量和体积之间的比值是相同的，</a:t>
            </a:r>
            <a:endParaRPr>
              <a:solidFill>
                <a:srgbClr val="FF0000"/>
              </a:solidFill>
              <a:latin typeface="微软雅黑" panose="020b0503020204020204" pitchFamily="34" charset="-122"/>
              <a:sym typeface="+mn-ea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>
                <a:solidFill>
                  <a:srgbClr val="FF0000"/>
                </a:solidFill>
                <a:latin typeface="微软雅黑" panose="020b0503020204020204" pitchFamily="34" charset="-122"/>
                <a:sym typeface="+mn-ea"/>
              </a:rPr>
              <a:t>不同物质的物体， 质量与体积之间的比值一般是不同的。</a:t>
            </a:r>
            <a:endParaRPr>
              <a:solidFill>
                <a:srgbClr val="FF0000"/>
              </a:solidFill>
              <a:latin typeface="微软雅黑" panose="020b0503020204020204" pitchFamily="34" charset="-122"/>
              <a:sym typeface="+mn-ea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>
                <a:latin typeface="微软雅黑" panose="020b0503020204020204" pitchFamily="34" charset="-122"/>
                <a:sym typeface="+mn-ea"/>
              </a:rPr>
              <a:t>因此，物体质量和体积的比值反映了物质的一种特性。</a:t>
            </a:r>
            <a:endParaRPr lang="zh-CN" altLang="en-US">
              <a:latin typeface="微软雅黑" panose="020b0503020204020204" pitchFamily="34" charset="-122"/>
            </a:endParaRPr>
          </a:p>
        </p:txBody>
      </p:sp>
    </p:spTree>
    <p:custDataLst>
      <p:tags r:id="rId5"/>
    </p:custDataLst>
  </p:cSld>
  <p:clrMapOvr>
    <a:masterClrMapping/>
  </p:clrMapOvr>
  <p:transition/>
  <p:timing/>
</p:sld>
</file>

<file path=ppt/slides/slide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>
          <p:custDataLst>
            <p:tags r:id="rId2"/>
          </p:custDataLst>
        </p:nvPr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/>
        <p:txBody>
          <a:bodyPr>
            <a:normAutofit/>
          </a:bodyPr>
          <a:lstStyle/>
          <a:p>
            <a:r>
              <a:rPr b="0">
                <a:solidFill>
                  <a:schemeClr val="tx1"/>
                </a:solidFill>
                <a:latin typeface="+mj-ea"/>
                <a:ea typeface="+mj-ea"/>
                <a:cs typeface="+mj-ea"/>
                <a:sym typeface="+mn-ea"/>
              </a:rPr>
              <a:t>密度</a:t>
            </a:r>
            <a:endParaRPr b="0">
              <a:solidFill>
                <a:schemeClr val="tx1"/>
              </a:solidFill>
              <a:latin typeface="+mj-ea"/>
              <a:ea typeface="+mj-ea"/>
              <a:cs typeface="+mj-ea"/>
              <a:sym typeface="+mn-ea"/>
            </a:endParaRPr>
          </a:p>
        </p:txBody>
      </p:sp>
      <p:sp>
        <p:nvSpPr>
          <p:cNvPr id="37892" name="文本框 14339"/>
          <p:cNvSpPr/>
          <p:nvPr>
            <p:custDataLst>
              <p:tags r:id="rId4"/>
            </p:custDataLst>
          </p:nvPr>
        </p:nvSpPr>
        <p:spPr>
          <a:xfrm>
            <a:off x="762000" y="1266825"/>
            <a:ext cx="2590800" cy="39878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000">
                <a:solidFill>
                  <a:srgbClr val="0066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一、定义：</a:t>
            </a:r>
            <a:endParaRPr lang="zh-CN" altLang="en-US" sz="2000">
              <a:solidFill>
                <a:srgbClr val="0066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7893" name="文本框 14340"/>
          <p:cNvSpPr/>
          <p:nvPr>
            <p:custDataLst>
              <p:tags r:id="rId5"/>
            </p:custDataLst>
          </p:nvPr>
        </p:nvSpPr>
        <p:spPr>
          <a:xfrm>
            <a:off x="762000" y="1805305"/>
            <a:ext cx="7620000" cy="70675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0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某种物质的物体，其质量与体积的比值叫这种物质的密度。它是物质的一种特性。</a:t>
            </a:r>
            <a:endParaRPr lang="zh-CN" altLang="en-US" sz="200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37894" name="文本框 14341"/>
          <p:cNvSpPr/>
          <p:nvPr>
            <p:custDataLst>
              <p:tags r:id="rId6"/>
            </p:custDataLst>
          </p:nvPr>
        </p:nvSpPr>
        <p:spPr>
          <a:xfrm>
            <a:off x="762000" y="2819400"/>
            <a:ext cx="2514600" cy="39878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000">
                <a:solidFill>
                  <a:srgbClr val="0066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二、公式：</a:t>
            </a:r>
            <a:endParaRPr lang="zh-CN" altLang="en-US" sz="2000">
              <a:solidFill>
                <a:srgbClr val="0066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7895" name="文本框 14342"/>
          <p:cNvSpPr/>
          <p:nvPr>
            <p:custDataLst>
              <p:tags r:id="rId7"/>
            </p:custDataLst>
          </p:nvPr>
        </p:nvSpPr>
        <p:spPr>
          <a:xfrm>
            <a:off x="762000" y="4191000"/>
            <a:ext cx="2514600" cy="39878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000">
                <a:solidFill>
                  <a:srgbClr val="0066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三、单位：</a:t>
            </a:r>
            <a:endParaRPr lang="zh-CN" altLang="en-US" sz="2000">
              <a:solidFill>
                <a:srgbClr val="0066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7896" name="文本框 14343"/>
          <p:cNvSpPr/>
          <p:nvPr>
            <p:custDataLst>
              <p:tags r:id="rId8"/>
            </p:custDataLst>
          </p:nvPr>
        </p:nvSpPr>
        <p:spPr>
          <a:xfrm>
            <a:off x="1676400" y="4953000"/>
            <a:ext cx="5867400" cy="163004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4000" b="1">
                <a:latin typeface="宋体" panose="02010600030101010101" pitchFamily="2" charset="-122"/>
              </a:rPr>
              <a:t>kg/m</a:t>
            </a:r>
            <a:r>
              <a:rPr lang="en-US" altLang="zh-CN" sz="4000" b="1" baseline="30000">
                <a:latin typeface="宋体" panose="02010600030101010101" pitchFamily="2" charset="-122"/>
              </a:rPr>
              <a:t>3</a:t>
            </a:r>
            <a:r>
              <a:rPr lang="en-US" altLang="zh-CN" sz="4000" b="1">
                <a:latin typeface="宋体" panose="02010600030101010101" pitchFamily="2" charset="-122"/>
              </a:rPr>
              <a:t> </a:t>
            </a:r>
            <a:r>
              <a:rPr lang="zh-CN" altLang="en-US" sz="4000" b="1">
                <a:latin typeface="宋体" panose="02010600030101010101" pitchFamily="2" charset="-122"/>
              </a:rPr>
              <a:t>、</a:t>
            </a:r>
            <a:r>
              <a:rPr lang="zh-CN" altLang="en-US" sz="4000" b="1">
                <a:latin typeface="Times New Roman" panose="02020603050405020304" pitchFamily="18" charset="0"/>
              </a:rPr>
              <a:t> </a:t>
            </a:r>
            <a:r>
              <a:rPr lang="en-US" altLang="zh-CN" sz="4000" b="1">
                <a:latin typeface="Times New Roman" panose="02020603050405020304" pitchFamily="18" charset="0"/>
              </a:rPr>
              <a:t>g/</a:t>
            </a:r>
            <a:r>
              <a:rPr lang="en-US" altLang="zh-CN" sz="4000" b="1">
                <a:latin typeface="宋体" panose="02010600030101010101" pitchFamily="2" charset="-122"/>
              </a:rPr>
              <a:t>cm</a:t>
            </a:r>
            <a:r>
              <a:rPr lang="en-US" altLang="zh-CN" sz="4000" b="1" baseline="30000">
                <a:latin typeface="宋体" panose="02010600030101010101" pitchFamily="2" charset="-122"/>
              </a:rPr>
              <a:t>3</a:t>
            </a:r>
            <a:endParaRPr lang="en-US" altLang="zh-CN" sz="4000" b="1">
              <a:latin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endParaRPr lang="zh-CN" altLang="en-US" sz="4000">
              <a:latin typeface="Times New Roman" panose="02020603050405020304" pitchFamily="18" charset="0"/>
            </a:endParaRPr>
          </a:p>
        </p:txBody>
      </p:sp>
      <p:grpSp>
        <p:nvGrpSpPr>
          <p:cNvPr id="37897" name="组合 14344"/>
          <p:cNvGrpSpPr/>
          <p:nvPr>
            <p:custDataLst>
              <p:tags r:id="rId9"/>
            </p:custDataLst>
          </p:nvPr>
        </p:nvGrpSpPr>
        <p:grpSpPr>
          <a:xfrm>
            <a:off x="2006600" y="3270250"/>
            <a:ext cx="2035175" cy="796925"/>
            <a:chOff x="256" y="-4"/>
            <a:chExt cx="1282" cy="502"/>
          </a:xfrm>
        </p:grpSpPr>
        <p:sp>
          <p:nvSpPr>
            <p:cNvPr id="37898" name="文本框 14345"/>
            <p:cNvSpPr/>
            <p:nvPr>
              <p:custDataLst>
                <p:tags r:id="rId10"/>
              </p:custDataLst>
            </p:nvPr>
          </p:nvSpPr>
          <p:spPr>
            <a:xfrm>
              <a:off x="256" y="142"/>
              <a:ext cx="912" cy="251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sz="2000"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密度</a:t>
              </a:r>
              <a:r>
                <a:rPr lang="en-US" altLang="zh-CN" sz="2000"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=</a:t>
              </a:r>
              <a:endParaRPr lang="en-US" altLang="zh-CN" sz="20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endParaRPr>
            </a:p>
          </p:txBody>
        </p:sp>
        <p:sp>
          <p:nvSpPr>
            <p:cNvPr id="37899" name="文本框 14346"/>
            <p:cNvSpPr/>
            <p:nvPr>
              <p:custDataLst>
                <p:tags r:id="rId11"/>
              </p:custDataLst>
            </p:nvPr>
          </p:nvSpPr>
          <p:spPr>
            <a:xfrm>
              <a:off x="818" y="-4"/>
              <a:ext cx="720" cy="251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sz="2000">
                  <a:latin typeface="微软雅黑" panose="020b0503020204020204" pitchFamily="34" charset="-122"/>
                  <a:ea typeface="微软雅黑" panose="020b0503020204020204" pitchFamily="34" charset="-122"/>
                </a:rPr>
                <a:t>质量</a:t>
              </a:r>
              <a:endParaRPr lang="zh-CN" altLang="en-US" sz="20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37900" name="文本框 14347"/>
            <p:cNvSpPr/>
            <p:nvPr>
              <p:custDataLst>
                <p:tags r:id="rId12"/>
              </p:custDataLst>
            </p:nvPr>
          </p:nvSpPr>
          <p:spPr>
            <a:xfrm>
              <a:off x="818" y="247"/>
              <a:ext cx="720" cy="251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sz="2000">
                  <a:latin typeface="微软雅黑" panose="020b0503020204020204" pitchFamily="34" charset="-122"/>
                  <a:ea typeface="微软雅黑" panose="020b0503020204020204" pitchFamily="34" charset="-122"/>
                </a:rPr>
                <a:t>体积</a:t>
              </a:r>
              <a:endParaRPr lang="zh-CN" altLang="en-US" sz="20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cxnSp>
          <p:nvCxnSpPr>
            <p:cNvPr id="37901" name="直接连接符 14348"/>
            <p:cNvCxnSpPr/>
            <p:nvPr>
              <p:custDataLst>
                <p:tags r:id="rId13"/>
              </p:custDataLst>
            </p:nvPr>
          </p:nvCxnSpPr>
          <p:spPr>
            <a:xfrm>
              <a:off x="768" y="234"/>
              <a:ext cx="576" cy="0"/>
            </a:xfrm>
            <a:prstGeom prst="line">
              <a:avLst/>
            </a:prstGeom>
            <a:ln w="190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45791" dir="2021404" algn="ctr" rotWithShape="0">
                <a:srgbClr val="9999FF"/>
              </a:outerShdw>
            </a:effectLst>
          </p:spPr>
        </p:cxnSp>
      </p:grpSp>
      <p:grpSp>
        <p:nvGrpSpPr>
          <p:cNvPr id="37902" name="组合 14349"/>
          <p:cNvGrpSpPr/>
          <p:nvPr>
            <p:custDataLst>
              <p:tags r:id="rId14"/>
            </p:custDataLst>
          </p:nvPr>
        </p:nvGrpSpPr>
        <p:grpSpPr>
          <a:xfrm>
            <a:off x="4697730" y="3276600"/>
            <a:ext cx="1841500" cy="809625"/>
            <a:chOff x="42" y="-76"/>
            <a:chExt cx="1160" cy="510"/>
          </a:xfrm>
        </p:grpSpPr>
        <p:grpSp>
          <p:nvGrpSpPr>
            <p:cNvPr id="37903" name="组合 14350"/>
            <p:cNvGrpSpPr/>
            <p:nvPr>
              <p:custDataLst>
                <p:tags r:id="rId15"/>
              </p:custDataLst>
            </p:nvPr>
          </p:nvGrpSpPr>
          <p:grpSpPr>
            <a:xfrm>
              <a:off x="42" y="-76"/>
              <a:ext cx="1132" cy="325"/>
              <a:chOff x="42" y="-76"/>
              <a:chExt cx="1132" cy="325"/>
            </a:xfrm>
          </p:grpSpPr>
          <p:sp>
            <p:nvSpPr>
              <p:cNvPr id="37904" name="文本框 14351"/>
              <p:cNvSpPr/>
              <p:nvPr>
                <p:custDataLst>
                  <p:tags r:id="rId16"/>
                </p:custDataLst>
              </p:nvPr>
            </p:nvSpPr>
            <p:spPr>
              <a:xfrm>
                <a:off x="42" y="66"/>
                <a:ext cx="912" cy="183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t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200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ρ=</a:t>
                </a:r>
                <a:endParaRPr lang="en-US" altLang="zh-CN" sz="20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37905" name="文本框 14352"/>
              <p:cNvSpPr/>
              <p:nvPr>
                <p:custDataLst>
                  <p:tags r:id="rId17"/>
                </p:custDataLst>
              </p:nvPr>
            </p:nvSpPr>
            <p:spPr>
              <a:xfrm>
                <a:off x="454" y="-76"/>
                <a:ext cx="720" cy="10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t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zh-CN" altLang="en-US" sz="200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 </a:t>
                </a:r>
                <a:r>
                  <a:rPr lang="en-US" altLang="zh-CN" sz="200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m</a:t>
                </a:r>
                <a:endParaRPr lang="en-US" altLang="zh-CN" sz="20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37906" name="文本框 14353"/>
            <p:cNvSpPr/>
            <p:nvPr>
              <p:custDataLst>
                <p:tags r:id="rId18"/>
              </p:custDataLst>
            </p:nvPr>
          </p:nvSpPr>
          <p:spPr>
            <a:xfrm>
              <a:off x="482" y="183"/>
              <a:ext cx="720" cy="251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sz="2000">
                  <a:latin typeface="微软雅黑" panose="020b0503020204020204" pitchFamily="34" charset="-122"/>
                  <a:ea typeface="微软雅黑" panose="020b0503020204020204" pitchFamily="34" charset="-122"/>
                </a:rPr>
                <a:t> </a:t>
              </a:r>
              <a:r>
                <a:rPr lang="en-US" altLang="zh-CN" sz="2000">
                  <a:latin typeface="微软雅黑" panose="020b0503020204020204" pitchFamily="34" charset="-122"/>
                  <a:ea typeface="微软雅黑" panose="020b0503020204020204" pitchFamily="34" charset="-122"/>
                </a:rPr>
                <a:t>V</a:t>
              </a:r>
              <a:endParaRPr lang="en-US" altLang="zh-CN" sz="20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cxnSp>
          <p:nvCxnSpPr>
            <p:cNvPr id="37907" name="直接连接符 14354"/>
            <p:cNvCxnSpPr/>
            <p:nvPr>
              <p:custDataLst>
                <p:tags r:id="rId19"/>
              </p:custDataLst>
            </p:nvPr>
          </p:nvCxnSpPr>
          <p:spPr>
            <a:xfrm>
              <a:off x="405" y="171"/>
              <a:ext cx="576" cy="0"/>
            </a:xfrm>
            <a:prstGeom prst="line">
              <a:avLst/>
            </a:prstGeom>
            <a:ln w="190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45791" dir="2021404" algn="ctr" rotWithShape="0">
                <a:srgbClr val="9999FF"/>
              </a:outerShdw>
            </a:effectLst>
          </p:spPr>
        </p:cxnSp>
      </p:grpSp>
      <p:sp>
        <p:nvSpPr>
          <p:cNvPr id="4" name="文本框 14342"/>
          <p:cNvSpPr/>
          <p:nvPr>
            <p:custDataLst>
              <p:tags r:id="rId20"/>
            </p:custDataLst>
          </p:nvPr>
        </p:nvSpPr>
        <p:spPr>
          <a:xfrm>
            <a:off x="762000" y="5840730"/>
            <a:ext cx="2514600" cy="39878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000">
                <a:solidFill>
                  <a:srgbClr val="0066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物理意义：</a:t>
            </a:r>
            <a:endParaRPr lang="zh-CN" altLang="en-US" sz="2000">
              <a:solidFill>
                <a:srgbClr val="0066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文本框 14342"/>
          <p:cNvSpPr/>
          <p:nvPr>
            <p:custDataLst>
              <p:tags r:id="rId21"/>
            </p:custDataLst>
          </p:nvPr>
        </p:nvSpPr>
        <p:spPr>
          <a:xfrm>
            <a:off x="762000" y="6393180"/>
            <a:ext cx="9634220" cy="39878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000">
                <a:solidFill>
                  <a:srgbClr val="0066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</a:t>
            </a:r>
            <a:r>
              <a:rPr lang="zh-CN" altLang="en-US"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单位体积的物体的质量</a:t>
            </a:r>
            <a:endParaRPr lang="zh-CN" altLang="en-US" sz="200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39948" name="组合 23564"/>
          <p:cNvGrpSpPr/>
          <p:nvPr>
            <p:custDataLst>
              <p:tags r:id="rId22"/>
            </p:custDataLst>
          </p:nvPr>
        </p:nvGrpSpPr>
        <p:grpSpPr>
          <a:xfrm>
            <a:off x="4338320" y="5840730"/>
            <a:ext cx="7696200" cy="398463"/>
            <a:chOff x="336" y="844"/>
            <a:chExt cx="4848" cy="251"/>
          </a:xfrm>
        </p:grpSpPr>
        <p:sp>
          <p:nvSpPr>
            <p:cNvPr id="39949" name="文本框 23565"/>
            <p:cNvSpPr/>
            <p:nvPr>
              <p:custDataLst>
                <p:tags r:id="rId23"/>
              </p:custDataLst>
            </p:nvPr>
          </p:nvSpPr>
          <p:spPr>
            <a:xfrm>
              <a:off x="1211" y="925"/>
              <a:ext cx="480" cy="170"/>
            </a:xfrm>
            <a:prstGeom prst="rect">
              <a:avLst/>
            </a:prstGeom>
            <a:noFill/>
            <a:ln w="9525">
              <a:noFill/>
            </a:ln>
            <a:effectLst>
              <a:outerShdw dist="45791" dir="2021404" algn="ctr" rotWithShape="0">
                <a:srgbClr val="9999FF"/>
              </a:outerShdw>
            </a:effectLst>
          </p:spPr>
          <p:txBody>
            <a:bodyPr anchor="t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zh-CN" altLang="en-US" b="1" baseline="-25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水</a:t>
              </a:r>
              <a:endParaRPr lang="zh-CN" altLang="en-US" b="1" baseline="-25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39950" name="文本框 23566"/>
            <p:cNvSpPr/>
            <p:nvPr>
              <p:custDataLst>
                <p:tags r:id="rId24"/>
              </p:custDataLst>
            </p:nvPr>
          </p:nvSpPr>
          <p:spPr>
            <a:xfrm>
              <a:off x="336" y="844"/>
              <a:ext cx="4848" cy="232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b="1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                  </a:t>
              </a:r>
              <a:r>
                <a:rPr lang="zh-CN" altLang="en-US" b="1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例 </a:t>
              </a:r>
              <a:r>
                <a:rPr lang="en-US" altLang="zh-CN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ρ </a:t>
              </a:r>
              <a:r>
                <a:rPr lang="en-US" altLang="zh-CN" b="1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=1.0× 10</a:t>
              </a:r>
              <a:r>
                <a:rPr lang="en-US" altLang="zh-CN" b="1" baseline="30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3</a:t>
              </a:r>
              <a:r>
                <a:rPr lang="en-US" altLang="zh-CN" b="1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kg/</a:t>
              </a:r>
              <a:r>
                <a:rPr lang="en-US" altLang="zh-CN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m</a:t>
              </a:r>
              <a:r>
                <a:rPr lang="en-US" altLang="zh-CN" baseline="30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3</a:t>
              </a:r>
              <a:endParaRPr lang="en-US" altLang="zh-CN" b="1" baseline="30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endParaRPr>
            </a:p>
          </p:txBody>
        </p:sp>
      </p:grpSp>
      <p:sp>
        <p:nvSpPr>
          <p:cNvPr id="39951" name="文本框 23567"/>
          <p:cNvSpPr/>
          <p:nvPr>
            <p:custDataLst>
              <p:tags r:id="rId25"/>
            </p:custDataLst>
          </p:nvPr>
        </p:nvSpPr>
        <p:spPr>
          <a:xfrm>
            <a:off x="5351780" y="6393180"/>
            <a:ext cx="5360670" cy="368300"/>
          </a:xfrm>
          <a:prstGeom prst="rect">
            <a:avLst/>
          </a:prstGeom>
          <a:solidFill>
            <a:srgbClr val="CCFFCC"/>
          </a:solidFill>
          <a:ln w="9525" cap="flat" cmpd="sng">
            <a:solidFill>
              <a:srgbClr val="FF66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</a:t>
            </a:r>
            <a:r>
              <a:rPr lang="zh-CN" altLang="en-US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立方米的水的质量为</a:t>
            </a:r>
            <a:r>
              <a:rPr lang="en-US" altLang="zh-CN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1.0× 10</a:t>
            </a:r>
            <a:r>
              <a:rPr lang="en-US" altLang="zh-CN" b="1" baseline="30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3</a:t>
            </a:r>
            <a:r>
              <a:rPr lang="zh-CN" altLang="en-US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千克。</a:t>
            </a:r>
            <a:endParaRPr lang="zh-CN" altLang="en-US" b="1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</p:spTree>
    <p:custDataLst>
      <p:tags r:id="rId26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78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78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78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78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99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99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99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99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2" grpId="0"/>
      <p:bldP spid="37893" grpId="0"/>
      <p:bldP spid="37894" grpId="0"/>
      <p:bldP spid="37895" grpId="0"/>
      <p:bldP spid="37896" grpId="0"/>
      <p:bldP spid="4" grpId="0"/>
      <p:bldP spid="6" grpId="0"/>
      <p:bldP spid="3995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>
          <p:custDataLst>
            <p:tags r:id="rId2"/>
          </p:custDataLst>
        </p:nvPr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>
          <a:xfrm>
            <a:off x="551250" y="569030"/>
            <a:ext cx="10969200" cy="705600"/>
          </a:xfrm>
        </p:spPr>
        <p:txBody>
          <a:bodyPr/>
          <a:lstStyle/>
          <a:p>
            <a:r>
              <a:rPr b="0">
                <a:latin typeface="+mj-ea"/>
                <a:ea typeface="+mj-ea"/>
                <a:cs typeface="+mj-ea"/>
                <a:sym typeface="+mn-ea"/>
              </a:rPr>
              <a:t>密度</a:t>
            </a:r>
            <a:endParaRPr b="0">
              <a:latin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3" name="文本框 2"/>
          <p:cNvSpPr txBox="1"/>
          <p:nvPr>
            <p:custDataLst>
              <p:tags r:id="rId4"/>
            </p:custDataLst>
          </p:nvPr>
        </p:nvSpPr>
        <p:spPr>
          <a:xfrm>
            <a:off x="622300" y="1440815"/>
            <a:ext cx="487299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/>
              <a:t>单位换算：</a:t>
            </a:r>
            <a:endParaRPr lang="zh-CN" altLang="en-US" sz="2400"/>
          </a:p>
        </p:txBody>
      </p:sp>
      <p:graphicFrame>
        <p:nvGraphicFramePr>
          <p:cNvPr id="38915" name="内容占位符 15362"/>
          <p:cNvGraphicFramePr>
            <a:graphicFrameLocks noChangeAspect="1"/>
          </p:cNvGraphicFramePr>
          <p:nvPr>
            <p:ph sz="half" idx="2"/>
            <p:custDataLst>
              <p:tags r:id="rId5"/>
            </p:custDataLst>
          </p:nvPr>
        </p:nvGraphicFramePr>
        <p:xfrm>
          <a:off x="2930525" y="3698240"/>
          <a:ext cx="837565" cy="676275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42" r:id="rId6" imgW="355600" imgH="393700" progId="Equation.3">
                  <p:embed/>
                </p:oleObj>
              </mc:Choice>
              <mc:Fallback>
                <p:oleObj r:id="rId6" imgW="355600" imgH="393700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930525" y="3698240"/>
                        <a:ext cx="837565" cy="676275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916" name="文本占位符 15363"/>
          <p:cNvSpPr/>
          <p:nvPr>
            <p:ph type="body" sz="half" idx="1"/>
            <p:custDataLst>
              <p:tags r:id="rId8"/>
            </p:custDataLst>
          </p:nvPr>
        </p:nvSpPr>
        <p:spPr>
          <a:xfrm>
            <a:off x="457200" y="1373505"/>
            <a:ext cx="5038090" cy="4754245"/>
          </a:xfrm>
        </p:spPr>
        <p:txBody>
          <a:bodyPr anchor="t">
            <a:normAutofit/>
          </a:bodyPr>
          <a:lstStyle/>
          <a:p>
            <a:pPr defTabSz="914400">
              <a:buClrTx/>
              <a:buSzTx/>
              <a:buFontTx/>
              <a:buNone/>
            </a:pPr>
            <a:endParaRPr lang="en-US" altLang="zh-CN" sz="2400" baseline="0">
              <a:latin typeface="微软雅黑" panose="020b0503020204020204" pitchFamily="34" charset="-122"/>
              <a:cs typeface="微软雅黑" panose="020b0503020204020204" pitchFamily="34" charset="-122"/>
            </a:endParaRPr>
          </a:p>
          <a:p>
            <a:pPr defTabSz="914400">
              <a:buClrTx/>
              <a:buSzTx/>
              <a:buFontTx/>
              <a:buNone/>
            </a:pPr>
            <a:endParaRPr lang="en-US" altLang="zh-CN" sz="2400" baseline="0">
              <a:latin typeface="微软雅黑" panose="020b0503020204020204" pitchFamily="34" charset="-122"/>
              <a:cs typeface="微软雅黑" panose="020b0503020204020204" pitchFamily="34" charset="-122"/>
            </a:endParaRPr>
          </a:p>
          <a:p>
            <a:pPr defTabSz="914400">
              <a:buClrTx/>
              <a:buSzTx/>
              <a:buFontTx/>
              <a:buNone/>
            </a:pPr>
            <a:r>
              <a:rPr lang="en-US" altLang="zh-CN" sz="2400" baseline="0">
                <a:latin typeface="微软雅黑" panose="020b0503020204020204" pitchFamily="34" charset="-122"/>
                <a:cs typeface="微软雅黑" panose="020b0503020204020204" pitchFamily="34" charset="-122"/>
              </a:rPr>
              <a:t>1kg=1000g</a:t>
            </a:r>
            <a:endParaRPr lang="en-US" altLang="zh-CN" sz="2400" baseline="0">
              <a:latin typeface="微软雅黑" panose="020b0503020204020204" pitchFamily="34" charset="-122"/>
              <a:cs typeface="微软雅黑" panose="020b0503020204020204" pitchFamily="34" charset="-122"/>
            </a:endParaRPr>
          </a:p>
          <a:p>
            <a:pPr defTabSz="914400">
              <a:buClrTx/>
              <a:buSzTx/>
              <a:buFontTx/>
              <a:buNone/>
            </a:pPr>
            <a:r>
              <a:rPr lang="en-US" altLang="zh-CN" sz="2400" baseline="0">
                <a:latin typeface="微软雅黑" panose="020b0503020204020204" pitchFamily="34" charset="-122"/>
                <a:cs typeface="微软雅黑" panose="020b0503020204020204" pitchFamily="34" charset="-122"/>
              </a:rPr>
              <a:t>1</a:t>
            </a:r>
            <a:r>
              <a:rPr lang="zh-CN" altLang="en-US" sz="2400" baseline="0">
                <a:latin typeface="微软雅黑" panose="020b0503020204020204" pitchFamily="34" charset="-122"/>
                <a:cs typeface="微软雅黑" panose="020b0503020204020204" pitchFamily="34" charset="-122"/>
              </a:rPr>
              <a:t>m</a:t>
            </a:r>
            <a:r>
              <a:rPr lang="zh-CN" altLang="en-US" sz="2400" baseline="30000">
                <a:latin typeface="微软雅黑" panose="020b0503020204020204" pitchFamily="34" charset="-122"/>
                <a:cs typeface="微软雅黑" panose="020b0503020204020204" pitchFamily="34" charset="-122"/>
              </a:rPr>
              <a:t>3</a:t>
            </a:r>
            <a:r>
              <a:rPr lang="en-US" altLang="zh-CN" sz="2400" baseline="0">
                <a:latin typeface="微软雅黑" panose="020b0503020204020204" pitchFamily="34" charset="-122"/>
                <a:cs typeface="微软雅黑" panose="020b0503020204020204" pitchFamily="34" charset="-122"/>
              </a:rPr>
              <a:t>=1000d</a:t>
            </a:r>
            <a:r>
              <a:rPr lang="zh-CN" altLang="en-US" sz="2400" baseline="0">
                <a:latin typeface="微软雅黑" panose="020b0503020204020204" pitchFamily="34" charset="-122"/>
                <a:cs typeface="微软雅黑" panose="020b0503020204020204" pitchFamily="34" charset="-122"/>
              </a:rPr>
              <a:t>m</a:t>
            </a:r>
            <a:r>
              <a:rPr lang="zh-CN" altLang="en-US" sz="2400" baseline="30000">
                <a:latin typeface="微软雅黑" panose="020b0503020204020204" pitchFamily="34" charset="-122"/>
                <a:cs typeface="微软雅黑" panose="020b0503020204020204" pitchFamily="34" charset="-122"/>
              </a:rPr>
              <a:t>3</a:t>
            </a:r>
            <a:r>
              <a:rPr lang="en-US" altLang="zh-CN" sz="2400" baseline="0">
                <a:latin typeface="微软雅黑" panose="020b0503020204020204" pitchFamily="34" charset="-122"/>
                <a:cs typeface="微软雅黑" panose="020b0503020204020204" pitchFamily="34" charset="-122"/>
              </a:rPr>
              <a:t>=1000 000</a:t>
            </a:r>
            <a:r>
              <a:rPr lang="zh-CN" altLang="en-US" sz="2400" baseline="0">
                <a:latin typeface="微软雅黑" panose="020b0503020204020204" pitchFamily="34" charset="-122"/>
                <a:cs typeface="微软雅黑" panose="020b0503020204020204" pitchFamily="34" charset="-122"/>
              </a:rPr>
              <a:t>cm</a:t>
            </a:r>
            <a:r>
              <a:rPr lang="zh-CN" altLang="en-US" sz="2400" baseline="30000">
                <a:latin typeface="微软雅黑" panose="020b0503020204020204" pitchFamily="34" charset="-122"/>
                <a:cs typeface="微软雅黑" panose="020b0503020204020204" pitchFamily="34" charset="-122"/>
              </a:rPr>
              <a:t>3</a:t>
            </a:r>
            <a:endParaRPr lang="zh-CN" altLang="en-US" sz="2400" baseline="30000">
              <a:latin typeface="微软雅黑" panose="020b0503020204020204" pitchFamily="34" charset="-122"/>
              <a:cs typeface="微软雅黑" panose="020b0503020204020204" pitchFamily="34" charset="-122"/>
            </a:endParaRPr>
          </a:p>
          <a:p>
            <a:pPr defTabSz="914400">
              <a:buClrTx/>
              <a:buSzTx/>
              <a:buFontTx/>
              <a:buNone/>
            </a:pPr>
            <a:r>
              <a:rPr lang="zh-CN" altLang="en-US" sz="2400" baseline="0">
                <a:latin typeface="微软雅黑" panose="020b0503020204020204" pitchFamily="34" charset="-122"/>
                <a:cs typeface="微软雅黑" panose="020b0503020204020204" pitchFamily="34" charset="-122"/>
              </a:rPr>
              <a:t>所以1kg/m</a:t>
            </a:r>
            <a:r>
              <a:rPr lang="zh-CN" altLang="en-US" sz="2400" baseline="30000">
                <a:latin typeface="微软雅黑" panose="020b0503020204020204" pitchFamily="34" charset="-122"/>
                <a:cs typeface="微软雅黑" panose="020b0503020204020204" pitchFamily="34" charset="-122"/>
              </a:rPr>
              <a:t>3</a:t>
            </a:r>
            <a:r>
              <a:rPr lang="en-US" altLang="zh-CN" sz="2400" baseline="0">
                <a:latin typeface="微软雅黑" panose="020b0503020204020204" pitchFamily="34" charset="-122"/>
                <a:cs typeface="微软雅黑" panose="020b0503020204020204" pitchFamily="34" charset="-122"/>
              </a:rPr>
              <a:t>=             </a:t>
            </a:r>
            <a:r>
              <a:rPr lang="zh-CN" altLang="en-US" sz="2400" baseline="0">
                <a:latin typeface="微软雅黑" panose="020b0503020204020204" pitchFamily="34" charset="-122"/>
                <a:cs typeface="微软雅黑" panose="020b0503020204020204" pitchFamily="34" charset="-122"/>
              </a:rPr>
              <a:t>g/cm</a:t>
            </a:r>
            <a:r>
              <a:rPr lang="zh-CN" altLang="en-US" sz="2400" baseline="30000">
                <a:latin typeface="微软雅黑" panose="020b0503020204020204" pitchFamily="34" charset="-122"/>
                <a:cs typeface="微软雅黑" panose="020b0503020204020204" pitchFamily="34" charset="-122"/>
              </a:rPr>
              <a:t>3</a:t>
            </a:r>
            <a:endParaRPr lang="zh-CN" altLang="en-US" sz="2400" baseline="30000">
              <a:latin typeface="微软雅黑" panose="020b0503020204020204" pitchFamily="34" charset="-122"/>
              <a:cs typeface="微软雅黑" panose="020b0503020204020204" pitchFamily="34" charset="-122"/>
            </a:endParaRPr>
          </a:p>
          <a:p>
            <a:pPr defTabSz="914400">
              <a:buClrTx/>
              <a:buSzTx/>
              <a:buFontTx/>
              <a:buNone/>
            </a:pPr>
            <a:r>
              <a:rPr lang="zh-CN" altLang="en-US" sz="2400">
                <a:latin typeface="微软雅黑" panose="020b0503020204020204" pitchFamily="34" charset="-122"/>
                <a:cs typeface="微软雅黑" panose="020b0503020204020204" pitchFamily="34" charset="-122"/>
              </a:rPr>
              <a:t>       </a:t>
            </a:r>
            <a:r>
              <a:rPr lang="en-US" altLang="zh-CN" sz="2400">
                <a:latin typeface="微软雅黑" panose="020b0503020204020204" pitchFamily="34" charset="-122"/>
                <a:cs typeface="微软雅黑" panose="020b0503020204020204" pitchFamily="34" charset="-122"/>
              </a:rPr>
              <a:t>1</a:t>
            </a:r>
            <a:r>
              <a:rPr sz="2400">
                <a:latin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g/cm</a:t>
            </a:r>
            <a:r>
              <a:rPr sz="2400" baseline="30000">
                <a:latin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3</a:t>
            </a:r>
            <a:r>
              <a:rPr lang="en-US" altLang="zh-CN" sz="2400">
                <a:latin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=1000</a:t>
            </a:r>
            <a:r>
              <a:rPr sz="2400">
                <a:latin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kg/m</a:t>
            </a:r>
            <a:r>
              <a:rPr sz="2400" baseline="30000">
                <a:latin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3</a:t>
            </a:r>
            <a:endParaRPr lang="en-US" altLang="zh-CN" sz="2400">
              <a:latin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4" name="文本框 3"/>
          <p:cNvSpPr txBox="1"/>
          <p:nvPr>
            <p:custDataLst>
              <p:tags r:id="rId9"/>
            </p:custDataLst>
          </p:nvPr>
        </p:nvSpPr>
        <p:spPr>
          <a:xfrm>
            <a:off x="5495290" y="2608580"/>
            <a:ext cx="578421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/>
              <a:t>练一练：</a:t>
            </a:r>
            <a:endParaRPr lang="zh-CN" altLang="en-US" sz="2400"/>
          </a:p>
          <a:p>
            <a:r>
              <a:rPr lang="en-US" altLang="zh-CN" sz="2400"/>
              <a:t>13.6</a:t>
            </a:r>
            <a:r>
              <a:rPr lang="en-US" altLang="zh-CN" sz="2400">
                <a:latin typeface="Arial" panose="020b0604020202020204" pitchFamily="34" charset="0"/>
              </a:rPr>
              <a:t>×10</a:t>
            </a:r>
            <a:r>
              <a:rPr lang="en-US" altLang="zh-CN" sz="2400" baseline="30000">
                <a:latin typeface="Arial" panose="020b0604020202020204" pitchFamily="34" charset="0"/>
              </a:rPr>
              <a:t>3</a:t>
            </a:r>
            <a:r>
              <a:rPr lang="zh-CN" altLang="en-US" sz="2400">
                <a:latin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kg/m</a:t>
            </a:r>
            <a:r>
              <a:rPr lang="zh-CN" altLang="en-US" sz="2400" baseline="30000">
                <a:latin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3</a:t>
            </a:r>
            <a:r>
              <a:rPr lang="en-US" altLang="zh-CN" sz="2400">
                <a:latin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=</a:t>
            </a:r>
            <a:r>
              <a:rPr lang="en-US" altLang="zh-CN" sz="2400" u="sng">
                <a:latin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            </a:t>
            </a:r>
            <a:r>
              <a:rPr lang="zh-CN" altLang="en-US" sz="2400">
                <a:latin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g/cm</a:t>
            </a:r>
            <a:r>
              <a:rPr lang="zh-CN" altLang="en-US" sz="2400" baseline="30000">
                <a:latin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3</a:t>
            </a:r>
            <a:endParaRPr lang="zh-CN" altLang="en-US" sz="2400" baseline="30000">
              <a:latin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r>
              <a:rPr lang="en-US" altLang="zh-CN" sz="2400">
                <a:latin typeface="Arial" panose="020b0604020202020204" pitchFamily="34" charset="0"/>
              </a:rPr>
              <a:t>0.8</a:t>
            </a:r>
            <a:r>
              <a:rPr sz="2400">
                <a:latin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g/cm</a:t>
            </a:r>
            <a:r>
              <a:rPr sz="2400" baseline="30000">
                <a:latin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3</a:t>
            </a:r>
            <a:r>
              <a:rPr lang="en-US" altLang="zh-CN" sz="2400">
                <a:latin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=</a:t>
            </a:r>
            <a:r>
              <a:rPr lang="en-US" altLang="zh-CN" sz="2400" u="sng">
                <a:latin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                      </a:t>
            </a:r>
            <a:r>
              <a:rPr sz="2400">
                <a:latin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kg/m</a:t>
            </a:r>
            <a:r>
              <a:rPr sz="2400" baseline="30000">
                <a:latin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3</a:t>
            </a:r>
            <a:endParaRPr lang="en-US" altLang="zh-CN" sz="2400" baseline="30000">
              <a:latin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  <p:sp>
        <p:nvSpPr>
          <p:cNvPr id="5" name="文本框 4"/>
          <p:cNvSpPr txBox="1"/>
          <p:nvPr>
            <p:custDataLst>
              <p:tags r:id="rId10"/>
            </p:custDataLst>
          </p:nvPr>
        </p:nvSpPr>
        <p:spPr>
          <a:xfrm>
            <a:off x="8262620" y="3023870"/>
            <a:ext cx="79057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13.6</a:t>
            </a:r>
            <a:endParaRPr lang="en-US" altLang="zh-CN"/>
          </a:p>
        </p:txBody>
      </p:sp>
      <p:sp>
        <p:nvSpPr>
          <p:cNvPr id="7" name="文本框 6"/>
          <p:cNvSpPr txBox="1"/>
          <p:nvPr>
            <p:custDataLst>
              <p:tags r:id="rId11"/>
            </p:custDataLst>
          </p:nvPr>
        </p:nvSpPr>
        <p:spPr>
          <a:xfrm>
            <a:off x="7409815" y="3360420"/>
            <a:ext cx="177038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0.8</a:t>
            </a:r>
            <a:r>
              <a:rPr lang="en-US" altLang="zh-CN">
                <a:latin typeface="Arial" panose="020b0604020202020204" pitchFamily="34" charset="0"/>
                <a:sym typeface="+mn-ea"/>
              </a:rPr>
              <a:t>×10</a:t>
            </a:r>
            <a:r>
              <a:rPr lang="en-US" altLang="zh-CN" baseline="30000">
                <a:latin typeface="Arial" panose="020b0604020202020204" pitchFamily="34" charset="0"/>
                <a:sym typeface="+mn-ea"/>
              </a:rPr>
              <a:t>3</a:t>
            </a:r>
            <a:endParaRPr lang="en-US" altLang="zh-CN"/>
          </a:p>
        </p:txBody>
      </p:sp>
    </p:spTree>
    <p:custDataLst>
      <p:tags r:id="rId12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>
                                            <p:txEl>
                                              <p:charRg st="27" end="3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916">
                                            <p:txEl>
                                              <p:charRg st="27" end="3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916">
                                            <p:txEl>
                                              <p:charRg st="27" end="3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>
                                            <p:txEl>
                                              <p:charRg st="37" end="6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8916">
                                            <p:txEl>
                                              <p:charRg st="37" end="6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8916">
                                            <p:txEl>
                                              <p:charRg st="37" end="6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>
                                            <p:txEl>
                                              <p:charRg st="61" end="8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8916">
                                            <p:txEl>
                                              <p:charRg st="61" end="8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8916">
                                            <p:txEl>
                                              <p:charRg st="61" end="8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>
                                            <p:txEl>
                                              <p:char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8916">
                                            <p:txEl>
                                              <p:char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8916">
                                            <p:txEl>
                                              <p:char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89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89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</p:bldLst>
  </p:timing>
</p:sld>
</file>

<file path=ppt/tags/tag1.xml><?xml version="1.0" encoding="utf-8"?>
<p:tagLst xmlns:p="http://schemas.openxmlformats.org/presentationml/2006/main">
  <p:tag name="AS_UNIQUEID" val="179"/>
</p:tagLst>
</file>

<file path=ppt/tags/tag10.xml><?xml version="1.0" encoding="utf-8"?>
<p:tagLst xmlns:p="http://schemas.openxmlformats.org/presentationml/2006/main">
  <p:tag name="AS_UNIQUEID" val="188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00.xml><?xml version="1.0" encoding="utf-8"?>
<p:tagLst xmlns:p="http://schemas.openxmlformats.org/presentationml/2006/main">
  <p:tag name="AS_UNIQUEID" val="273"/>
</p:tagLst>
</file>

<file path=ppt/tags/tag101.xml><?xml version="1.0" encoding="utf-8"?>
<p:tagLst xmlns:p="http://schemas.openxmlformats.org/presentationml/2006/main">
  <p:tag name="AS_UNIQUEID" val="274"/>
</p:tagLst>
</file>

<file path=ppt/tags/tag102.xml><?xml version="1.0" encoding="utf-8"?>
<p:tagLst xmlns:p="http://schemas.openxmlformats.org/presentationml/2006/main">
  <p:tag name="AS_UNIQUEID" val="275"/>
</p:tagLst>
</file>

<file path=ppt/tags/tag103.xml><?xml version="1.0" encoding="utf-8"?>
<p:tagLst xmlns:p="http://schemas.openxmlformats.org/presentationml/2006/main">
  <p:tag name="AS_UNIQUEID" val="276"/>
</p:tagLst>
</file>

<file path=ppt/tags/tag104.xml><?xml version="1.0" encoding="utf-8"?>
<p:tagLst xmlns:p="http://schemas.openxmlformats.org/presentationml/2006/main">
  <p:tag name="AS_UNIQUEID" val="30"/>
</p:tagLst>
</file>

<file path=ppt/tags/tag105.xml><?xml version="1.0" encoding="utf-8"?>
<p:tagLst xmlns:p="http://schemas.openxmlformats.org/presentationml/2006/main">
  <p:tag name="AS_UNIQUEID" val="31"/>
</p:tagLst>
</file>

<file path=ppt/tags/tag106.xml><?xml version="1.0" encoding="utf-8"?>
<p:tagLst xmlns:p="http://schemas.openxmlformats.org/presentationml/2006/main">
  <p:tag name="AS_UNIQUEID" val="32"/>
</p:tagLst>
</file>

<file path=ppt/tags/tag107.xml><?xml version="1.0" encoding="utf-8"?>
<p:tagLst xmlns:p="http://schemas.openxmlformats.org/presentationml/2006/main">
  <p:tag name="AS_UNIQUEID" val="277"/>
</p:tagLst>
</file>

<file path=ppt/tags/tag108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109.xml><?xml version="1.0" encoding="utf-8"?>
<p:tagLst xmlns:p="http://schemas.openxmlformats.org/presentationml/2006/main">
  <p:tag name="AS_UNIQUEID" val="278"/>
</p:tagLst>
</file>

<file path=ppt/tags/tag11.xml><?xml version="1.0" encoding="utf-8"?>
<p:tagLst xmlns:p="http://schemas.openxmlformats.org/presentationml/2006/main">
  <p:tag name="AS_UNIQUEID" val="189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10.xml><?xml version="1.0" encoding="utf-8"?>
<p:tagLst xmlns:p="http://schemas.openxmlformats.org/presentationml/2006/main">
  <p:tag name="AS_UNIQUEID" val="279"/>
</p:tagLst>
</file>

<file path=ppt/tags/tag111.xml><?xml version="1.0" encoding="utf-8"?>
<p:tagLst xmlns:p="http://schemas.openxmlformats.org/presentationml/2006/main">
  <p:tag name="AS_UNIQUEID" val="40"/>
</p:tagLst>
</file>

<file path=ppt/tags/tag112.xml><?xml version="1.0" encoding="utf-8"?>
<p:tagLst xmlns:p="http://schemas.openxmlformats.org/presentationml/2006/main">
  <p:tag name="AS_UNIQUEID" val="41"/>
</p:tagLst>
</file>

<file path=ppt/tags/tag113.xml><?xml version="1.0" encoding="utf-8"?>
<p:tagLst xmlns:p="http://schemas.openxmlformats.org/presentationml/2006/main">
  <p:tag name="AS_UNIQUEID" val="42"/>
</p:tagLst>
</file>

<file path=ppt/tags/tag114.xml><?xml version="1.0" encoding="utf-8"?>
<p:tagLst xmlns:p="http://schemas.openxmlformats.org/presentationml/2006/main">
  <p:tag name="AS_UNIQUEID" val="43"/>
</p:tagLst>
</file>

<file path=ppt/tags/tag115.xml><?xml version="1.0" encoding="utf-8"?>
<p:tagLst xmlns:p="http://schemas.openxmlformats.org/presentationml/2006/main">
  <p:tag name="AS_UNIQUEID" val="44"/>
</p:tagLst>
</file>

<file path=ppt/tags/tag116.xml><?xml version="1.0" encoding="utf-8"?>
<p:tagLst xmlns:p="http://schemas.openxmlformats.org/presentationml/2006/main">
  <p:tag name="AS_UNIQUEID" val="45"/>
</p:tagLst>
</file>

<file path=ppt/tags/tag117.xml><?xml version="1.0" encoding="utf-8"?>
<p:tagLst xmlns:p="http://schemas.openxmlformats.org/presentationml/2006/main">
  <p:tag name="AS_UNIQUEID" val="46"/>
</p:tagLst>
</file>

<file path=ppt/tags/tag118.xml><?xml version="1.0" encoding="utf-8"?>
<p:tagLst xmlns:p="http://schemas.openxmlformats.org/presentationml/2006/main">
  <p:tag name="AS_UNIQUEID" val="46"/>
</p:tagLst>
</file>

<file path=ppt/tags/tag119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12.xml><?xml version="1.0" encoding="utf-8"?>
<p:tagLst xmlns:p="http://schemas.openxmlformats.org/presentationml/2006/main">
  <p:tag name="AS_UNIQUEID" val="190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20.xml><?xml version="1.0" encoding="utf-8"?>
<p:tagLst xmlns:p="http://schemas.openxmlformats.org/presentationml/2006/main">
  <p:tag name="AS_UNIQUEID" val="280"/>
</p:tagLst>
</file>

<file path=ppt/tags/tag121.xml><?xml version="1.0" encoding="utf-8"?>
<p:tagLst xmlns:p="http://schemas.openxmlformats.org/presentationml/2006/main">
  <p:tag name="AS_UNIQUEID" val="281"/>
</p:tagLst>
</file>

<file path=ppt/tags/tag122.xml><?xml version="1.0" encoding="utf-8"?>
<p:tagLst xmlns:p="http://schemas.openxmlformats.org/presentationml/2006/main">
  <p:tag name="AS_UNIQUEID" val="40"/>
</p:tagLst>
</file>

<file path=ppt/tags/tag123.xml><?xml version="1.0" encoding="utf-8"?>
<p:tagLst xmlns:p="http://schemas.openxmlformats.org/presentationml/2006/main">
  <p:tag name="AS_UNIQUEID" val="41"/>
</p:tagLst>
</file>

<file path=ppt/tags/tag124.xml><?xml version="1.0" encoding="utf-8"?>
<p:tagLst xmlns:p="http://schemas.openxmlformats.org/presentationml/2006/main">
  <p:tag name="AS_UNIQUEID" val="42"/>
</p:tagLst>
</file>

<file path=ppt/tags/tag125.xml><?xml version="1.0" encoding="utf-8"?>
<p:tagLst xmlns:p="http://schemas.openxmlformats.org/presentationml/2006/main">
  <p:tag name="AS_UNIQUEID" val="43"/>
</p:tagLst>
</file>

<file path=ppt/tags/tag126.xml><?xml version="1.0" encoding="utf-8"?>
<p:tagLst xmlns:p="http://schemas.openxmlformats.org/presentationml/2006/main">
  <p:tag name="AS_UNIQUEID" val="44"/>
</p:tagLst>
</file>

<file path=ppt/tags/tag127.xml><?xml version="1.0" encoding="utf-8"?>
<p:tagLst xmlns:p="http://schemas.openxmlformats.org/presentationml/2006/main">
  <p:tag name="AS_UNIQUEID" val="45"/>
</p:tagLst>
</file>

<file path=ppt/tags/tag128.xml><?xml version="1.0" encoding="utf-8"?>
<p:tagLst xmlns:p="http://schemas.openxmlformats.org/presentationml/2006/main">
  <p:tag name="AS_UNIQUEID" val="46"/>
</p:tagLst>
</file>

<file path=ppt/tags/tag129.xml><?xml version="1.0" encoding="utf-8"?>
<p:tagLst xmlns:p="http://schemas.openxmlformats.org/presentationml/2006/main">
  <p:tag name="AS_UNIQUEID" val="46"/>
</p:tagLst>
</file>

<file path=ppt/tags/tag13.xml><?xml version="1.0" encoding="utf-8"?>
<p:tagLst xmlns:p="http://schemas.openxmlformats.org/presentationml/2006/main">
  <p:tag name="AS_UNIQUEID" val="191"/>
</p:tagLst>
</file>

<file path=ppt/tags/tag130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131.xml><?xml version="1.0" encoding="utf-8"?>
<p:tagLst xmlns:p="http://schemas.openxmlformats.org/presentationml/2006/main">
  <p:tag name="AS_UNIQUEID" val="282"/>
</p:tagLst>
</file>

<file path=ppt/tags/tag132.xml><?xml version="1.0" encoding="utf-8"?>
<p:tagLst xmlns:p="http://schemas.openxmlformats.org/presentationml/2006/main">
  <p:tag name="AS_UNIQUEID" val="283"/>
</p:tagLst>
</file>

<file path=ppt/tags/tag133.xml><?xml version="1.0" encoding="utf-8"?>
<p:tagLst xmlns:p="http://schemas.openxmlformats.org/presentationml/2006/main">
  <p:tag name="AS_UNIQUEID" val="284"/>
  <p:tag name="KSO_WM_UNIT_TABLE_BEAUTIFY" val="smartTable{71f31443-33e4-4a8d-acf4-7436c0a5153c}"/>
  <p:tag name="TABLE_ENDDRAG_ORIGIN_RECT" val="860*259"/>
  <p:tag name="TABLE_ENDDRAG_RECT" val="47*117*860*259"/>
</p:tagLst>
</file>

<file path=ppt/tags/tag134.xml><?xml version="1.0" encoding="utf-8"?>
<p:tagLst xmlns:p="http://schemas.openxmlformats.org/presentationml/2006/main">
  <p:tag name="AS_UNIQUEID" val="285"/>
</p:tagLst>
</file>

<file path=ppt/tags/tag135.xml><?xml version="1.0" encoding="utf-8"?>
<p:tagLst xmlns:p="http://schemas.openxmlformats.org/presentationml/2006/main">
  <p:tag name="AS_UNIQUEID" val="286"/>
</p:tagLst>
</file>

<file path=ppt/tags/tag136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137.xml><?xml version="1.0" encoding="utf-8"?>
<p:tagLst xmlns:p="http://schemas.openxmlformats.org/presentationml/2006/main">
  <p:tag name="AS_UNIQUEID" val="287"/>
</p:tagLst>
</file>

<file path=ppt/tags/tag138.xml><?xml version="1.0" encoding="utf-8"?>
<p:tagLst xmlns:p="http://schemas.openxmlformats.org/presentationml/2006/main">
  <p:tag name="AS_UNIQUEID" val="288"/>
</p:tagLst>
</file>

<file path=ppt/tags/tag139.xml><?xml version="1.0" encoding="utf-8"?>
<p:tagLst xmlns:p="http://schemas.openxmlformats.org/presentationml/2006/main">
  <p:tag name="AS_UNIQUEID" val="289"/>
</p:tagLst>
</file>

<file path=ppt/tags/tag14.xml><?xml version="1.0" encoding="utf-8"?>
<p:tagLst xmlns:p="http://schemas.openxmlformats.org/presentationml/2006/main">
  <p:tag name="AS_UNIQUEID" val="192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40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141.xml><?xml version="1.0" encoding="utf-8"?>
<p:tagLst xmlns:p="http://schemas.openxmlformats.org/presentationml/2006/main">
  <p:tag name="AS_UNIQUEID" val="290"/>
</p:tagLst>
</file>

<file path=ppt/tags/tag142.xml><?xml version="1.0" encoding="utf-8"?>
<p:tagLst xmlns:p="http://schemas.openxmlformats.org/presentationml/2006/main">
  <p:tag name="AS_UNIQUEID" val="291"/>
</p:tagLst>
</file>

<file path=ppt/tags/tag143.xml><?xml version="1.0" encoding="utf-8"?>
<p:tagLst xmlns:p="http://schemas.openxmlformats.org/presentationml/2006/main">
  <p:tag name="AS_UNIQUEID" val="78"/>
</p:tagLst>
</file>

<file path=ppt/tags/tag144.xml><?xml version="1.0" encoding="utf-8"?>
<p:tagLst xmlns:p="http://schemas.openxmlformats.org/presentationml/2006/main">
  <p:tag name="AS_UNIQUEID" val="79"/>
</p:tagLst>
</file>

<file path=ppt/tags/tag145.xml><?xml version="1.0" encoding="utf-8"?>
<p:tagLst xmlns:p="http://schemas.openxmlformats.org/presentationml/2006/main">
  <p:tag name="AS_UNIQUEID" val="80"/>
</p:tagLst>
</file>

<file path=ppt/tags/tag146.xml><?xml version="1.0" encoding="utf-8"?>
<p:tagLst xmlns:p="http://schemas.openxmlformats.org/presentationml/2006/main">
  <p:tag name="AS_UNIQUEID" val="81"/>
</p:tagLst>
</file>

<file path=ppt/tags/tag147.xml><?xml version="1.0" encoding="utf-8"?>
<p:tagLst xmlns:p="http://schemas.openxmlformats.org/presentationml/2006/main">
  <p:tag name="AS_UNIQUEID" val="82"/>
</p:tagLst>
</file>

<file path=ppt/tags/tag148.xml><?xml version="1.0" encoding="utf-8"?>
<p:tagLst xmlns:p="http://schemas.openxmlformats.org/presentationml/2006/main">
  <p:tag name="AS_UNIQUEID" val="292"/>
</p:tagLst>
</file>

<file path=ppt/tags/tag149.xml><?xml version="1.0" encoding="utf-8"?>
<p:tagLst xmlns:p="http://schemas.openxmlformats.org/presentationml/2006/main">
  <p:tag name="AS_UNIQUEID" val="83"/>
</p:tagLst>
</file>

<file path=ppt/tags/tag15.xml><?xml version="1.0" encoding="utf-8"?>
<p:tagLst xmlns:p="http://schemas.openxmlformats.org/presentationml/2006/main">
  <p:tag name="AS_UNIQUEID" val="193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50.xml><?xml version="1.0" encoding="utf-8"?>
<p:tagLst xmlns:p="http://schemas.openxmlformats.org/presentationml/2006/main">
  <p:tag name="AS_UNIQUEID" val="84"/>
</p:tagLst>
</file>

<file path=ppt/tags/tag151.xml><?xml version="1.0" encoding="utf-8"?>
<p:tagLst xmlns:p="http://schemas.openxmlformats.org/presentationml/2006/main">
  <p:tag name="AS_UNIQUEID" val="85"/>
</p:tagLst>
</file>

<file path=ppt/tags/tag152.xml><?xml version="1.0" encoding="utf-8"?>
<p:tagLst xmlns:p="http://schemas.openxmlformats.org/presentationml/2006/main">
  <p:tag name="AS_UNIQUEID" val="86"/>
</p:tagLst>
</file>

<file path=ppt/tags/tag153.xml><?xml version="1.0" encoding="utf-8"?>
<p:tagLst xmlns:p="http://schemas.openxmlformats.org/presentationml/2006/main">
  <p:tag name="AS_UNIQUEID" val="293"/>
</p:tagLst>
</file>

<file path=ppt/tags/tag154.xml><?xml version="1.0" encoding="utf-8"?>
<p:tagLst xmlns:p="http://schemas.openxmlformats.org/presentationml/2006/main">
  <p:tag name="AS_UNIQUEID" val="294"/>
</p:tagLst>
</file>

<file path=ppt/tags/tag155.xml><?xml version="1.0" encoding="utf-8"?>
<p:tagLst xmlns:p="http://schemas.openxmlformats.org/presentationml/2006/main">
  <p:tag name="AS_UNIQUEID" val="87"/>
</p:tagLst>
</file>

<file path=ppt/tags/tag156.xml><?xml version="1.0" encoding="utf-8"?>
<p:tagLst xmlns:p="http://schemas.openxmlformats.org/presentationml/2006/main">
  <p:tag name="AS_UNIQUEID" val="88"/>
</p:tagLst>
</file>

<file path=ppt/tags/tag157.xml><?xml version="1.0" encoding="utf-8"?>
<p:tagLst xmlns:p="http://schemas.openxmlformats.org/presentationml/2006/main">
  <p:tag name="AS_UNIQUEID" val="89"/>
</p:tagLst>
</file>

<file path=ppt/tags/tag158.xml><?xml version="1.0" encoding="utf-8"?>
<p:tagLst xmlns:p="http://schemas.openxmlformats.org/presentationml/2006/main">
  <p:tag name="AS_UNIQUEID" val="90"/>
</p:tagLst>
</file>

<file path=ppt/tags/tag159.xml><?xml version="1.0" encoding="utf-8"?>
<p:tagLst xmlns:p="http://schemas.openxmlformats.org/presentationml/2006/main">
  <p:tag name="AS_UNIQUEID" val="81"/>
</p:tagLst>
</file>

<file path=ppt/tags/tag16.xml><?xml version="1.0" encoding="utf-8"?>
<p:tagLst xmlns:p="http://schemas.openxmlformats.org/presentationml/2006/main">
  <p:tag name="AS_UNIQUEID" val="194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60.xml><?xml version="1.0" encoding="utf-8"?>
<p:tagLst xmlns:p="http://schemas.openxmlformats.org/presentationml/2006/main">
  <p:tag name="AS_UNIQUEID" val="81"/>
</p:tagLst>
</file>

<file path=ppt/tags/tag161.xml><?xml version="1.0" encoding="utf-8"?>
<p:tagLst xmlns:p="http://schemas.openxmlformats.org/presentationml/2006/main">
  <p:tag name="AS_UNIQUEID" val="295"/>
</p:tagLst>
</file>

<file path=ppt/tags/tag162.xml><?xml version="1.0" encoding="utf-8"?>
<p:tagLst xmlns:p="http://schemas.openxmlformats.org/presentationml/2006/main">
  <p:tag name="AS_UNIQUEID" val="104"/>
</p:tagLst>
</file>

<file path=ppt/tags/tag163.xml><?xml version="1.0" encoding="utf-8"?>
<p:tagLst xmlns:p="http://schemas.openxmlformats.org/presentationml/2006/main">
  <p:tag name="AS_UNIQUEID" val="105"/>
</p:tagLst>
</file>

<file path=ppt/tags/tag164.xml><?xml version="1.0" encoding="utf-8"?>
<p:tagLst xmlns:p="http://schemas.openxmlformats.org/presentationml/2006/main">
  <p:tag name="AS_UNIQUEID" val="106"/>
</p:tagLst>
</file>

<file path=ppt/tags/tag165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166.xml><?xml version="1.0" encoding="utf-8"?>
<p:tagLst xmlns:p="http://schemas.openxmlformats.org/presentationml/2006/main">
  <p:tag name="AS_UNIQUEID" val="296"/>
</p:tagLst>
</file>

<file path=ppt/tags/tag167.xml><?xml version="1.0" encoding="utf-8"?>
<p:tagLst xmlns:p="http://schemas.openxmlformats.org/presentationml/2006/main">
  <p:tag name="AS_UNIQUEID" val="297"/>
</p:tagLst>
</file>

<file path=ppt/tags/tag168.xml><?xml version="1.0" encoding="utf-8"?>
<p:tagLst xmlns:p="http://schemas.openxmlformats.org/presentationml/2006/main">
  <p:tag name="AS_UNIQUEID" val="298"/>
</p:tagLst>
</file>

<file path=ppt/tags/tag169.xml><?xml version="1.0" encoding="utf-8"?>
<p:tagLst xmlns:p="http://schemas.openxmlformats.org/presentationml/2006/main">
  <p:tag name="AS_UNIQUEID" val="92"/>
</p:tagLst>
</file>

<file path=ppt/tags/tag17.xml><?xml version="1.0" encoding="utf-8"?>
<p:tagLst xmlns:p="http://schemas.openxmlformats.org/presentationml/2006/main">
  <p:tag name="AS_UNIQUEID" val="195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70.xml><?xml version="1.0" encoding="utf-8"?>
<p:tagLst xmlns:p="http://schemas.openxmlformats.org/presentationml/2006/main">
  <p:tag name="AS_UNIQUEID" val="93"/>
</p:tagLst>
</file>

<file path=ppt/tags/tag171.xml><?xml version="1.0" encoding="utf-8"?>
<p:tagLst xmlns:p="http://schemas.openxmlformats.org/presentationml/2006/main">
  <p:tag name="AS_UNIQUEID" val="299"/>
</p:tagLst>
</file>

<file path=ppt/tags/tag172.xml><?xml version="1.0" encoding="utf-8"?>
<p:tagLst xmlns:p="http://schemas.openxmlformats.org/presentationml/2006/main">
  <p:tag name="AS_UNIQUEID" val="300"/>
</p:tagLst>
</file>

<file path=ppt/tags/tag173.xml><?xml version="1.0" encoding="utf-8"?>
<p:tagLst xmlns:p="http://schemas.openxmlformats.org/presentationml/2006/main">
  <p:tag name="AS_UNIQUEID" val="301"/>
</p:tagLst>
</file>

<file path=ppt/tags/tag174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175.xml><?xml version="1.0" encoding="utf-8"?>
<p:tagLst xmlns:p="http://schemas.openxmlformats.org/presentationml/2006/main">
  <p:tag name="AS_UNIQUEID" val="302"/>
</p:tagLst>
</file>

<file path=ppt/tags/tag176.xml><?xml version="1.0" encoding="utf-8"?>
<p:tagLst xmlns:p="http://schemas.openxmlformats.org/presentationml/2006/main">
  <p:tag name="AS_UNIQUEID" val="303"/>
</p:tagLst>
</file>

<file path=ppt/tags/tag177.xml><?xml version="1.0" encoding="utf-8"?>
<p:tagLst xmlns:p="http://schemas.openxmlformats.org/presentationml/2006/main">
  <p:tag name="AS_UNIQUEID" val="304"/>
</p:tagLst>
</file>

<file path=ppt/tags/tag178.xml><?xml version="1.0" encoding="utf-8"?>
<p:tagLst xmlns:p="http://schemas.openxmlformats.org/presentationml/2006/main">
  <p:tag name="AS_UNIQUEID" val="305"/>
</p:tagLst>
</file>

<file path=ppt/tags/tag179.xml><?xml version="1.0" encoding="utf-8"?>
<p:tagLst xmlns:p="http://schemas.openxmlformats.org/presentationml/2006/main">
  <p:tag name="AS_UNIQUEID" val="306"/>
</p:tagLst>
</file>

<file path=ppt/tags/tag18.xml><?xml version="1.0" encoding="utf-8"?>
<p:tagLst xmlns:p="http://schemas.openxmlformats.org/presentationml/2006/main">
  <p:tag name="AS_UNIQUEID" val="196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80.xml><?xml version="1.0" encoding="utf-8"?>
<p:tagLst xmlns:p="http://schemas.openxmlformats.org/presentationml/2006/main">
  <p:tag name="AS_UNIQUEID" val="307"/>
</p:tagLst>
</file>

<file path=ppt/tags/tag181.xml><?xml version="1.0" encoding="utf-8"?>
<p:tagLst xmlns:p="http://schemas.openxmlformats.org/presentationml/2006/main">
  <p:tag name="AS_UNIQUEID" val="308"/>
</p:tagLst>
</file>

<file path=ppt/tags/tag182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183.xml><?xml version="1.0" encoding="utf-8"?>
<p:tagLst xmlns:p="http://schemas.openxmlformats.org/presentationml/2006/main">
  <p:tag name="AS_UNIQUEID" val="309"/>
</p:tagLst>
</file>

<file path=ppt/tags/tag184.xml><?xml version="1.0" encoding="utf-8"?>
<p:tagLst xmlns:p="http://schemas.openxmlformats.org/presentationml/2006/main">
  <p:tag name="AS_UNIQUEID" val="310"/>
</p:tagLst>
</file>

<file path=ppt/tags/tag185.xml><?xml version="1.0" encoding="utf-8"?>
<p:tagLst xmlns:p="http://schemas.openxmlformats.org/presentationml/2006/main">
  <p:tag name="AS_UNIQUEID" val="311"/>
</p:tagLst>
</file>

<file path=ppt/tags/tag186.xml><?xml version="1.0" encoding="utf-8"?>
<p:tagLst xmlns:p="http://schemas.openxmlformats.org/presentationml/2006/main">
  <p:tag name="AS_UNIQUEID" val="312"/>
</p:tagLst>
</file>

<file path=ppt/tags/tag187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188.xml><?xml version="1.0" encoding="utf-8"?>
<p:tagLst xmlns:p="http://schemas.openxmlformats.org/presentationml/2006/main">
  <p:tag name="AS_UNIQUEID" val="313"/>
</p:tagLst>
</file>

<file path=ppt/tags/tag189.xml><?xml version="1.0" encoding="utf-8"?>
<p:tagLst xmlns:p="http://schemas.openxmlformats.org/presentationml/2006/main">
  <p:tag name="AS_UNIQUEID" val="314"/>
</p:tagLst>
</file>

<file path=ppt/tags/tag19.xml><?xml version="1.0" encoding="utf-8"?>
<p:tagLst xmlns:p="http://schemas.openxmlformats.org/presentationml/2006/main">
  <p:tag name="AS_UNIQUEID" val="197"/>
</p:tagLst>
</file>

<file path=ppt/tags/tag190.xml><?xml version="1.0" encoding="utf-8"?>
<p:tagLst xmlns:p="http://schemas.openxmlformats.org/presentationml/2006/main">
  <p:tag name="AS_UNIQUEID" val="315"/>
</p:tagLst>
</file>

<file path=ppt/tags/tag191.xml><?xml version="1.0" encoding="utf-8"?>
<p:tagLst xmlns:p="http://schemas.openxmlformats.org/presentationml/2006/main">
  <p:tag name="AS_UNIQUEID" val="316"/>
</p:tagLst>
</file>

<file path=ppt/tags/tag192.xml><?xml version="1.0" encoding="utf-8"?>
<p:tagLst xmlns:p="http://schemas.openxmlformats.org/presentationml/2006/main">
  <p:tag name="AS_UNIQUEID" val="317"/>
</p:tagLst>
</file>

<file path=ppt/tags/tag193.xml><?xml version="1.0" encoding="utf-8"?>
<p:tagLst xmlns:p="http://schemas.openxmlformats.org/presentationml/2006/main">
  <p:tag name="AS_UNIQUEID" val="318"/>
</p:tagLst>
</file>

<file path=ppt/tags/tag194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195.xml><?xml version="1.0" encoding="utf-8"?>
<p:tagLst xmlns:p="http://schemas.openxmlformats.org/presentationml/2006/main">
  <p:tag name="AS_UNIQUEID" val="319"/>
</p:tagLst>
</file>

<file path=ppt/tags/tag196.xml><?xml version="1.0" encoding="utf-8"?>
<p:tagLst xmlns:p="http://schemas.openxmlformats.org/presentationml/2006/main">
  <p:tag name="AS_UNIQUEID" val="320"/>
</p:tagLst>
</file>

<file path=ppt/tags/tag197.xml><?xml version="1.0" encoding="utf-8"?>
<p:tagLst xmlns:p="http://schemas.openxmlformats.org/presentationml/2006/main">
  <p:tag name="AS_UNIQUEID" val="321"/>
</p:tagLst>
</file>

<file path=ppt/tags/tag198.xml><?xml version="1.0" encoding="utf-8"?>
<p:tagLst xmlns:p="http://schemas.openxmlformats.org/presentationml/2006/main">
  <p:tag name="AS_UNIQUEID" val="322"/>
</p:tagLst>
</file>

<file path=ppt/tags/tag199.xml><?xml version="1.0" encoding="utf-8"?>
<p:tagLst xmlns:p="http://schemas.openxmlformats.org/presentationml/2006/main">
  <p:tag name="AS_UNIQUEID" val="323"/>
</p:tagLst>
</file>

<file path=ppt/tags/tag2.xml><?xml version="1.0" encoding="utf-8"?>
<p:tagLst xmlns:p="http://schemas.openxmlformats.org/presentationml/2006/main">
  <p:tag name="AS_UNIQUEID" val="180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20.xml><?xml version="1.0" encoding="utf-8"?>
<p:tagLst xmlns:p="http://schemas.openxmlformats.org/presentationml/2006/main">
  <p:tag name="AS_UNIQUEID" val="198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00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201.xml><?xml version="1.0" encoding="utf-8"?>
<p:tagLst xmlns:p="http://schemas.openxmlformats.org/presentationml/2006/main">
  <p:tag name="AS_UNIQUEID" val="324"/>
</p:tagLst>
</file>

<file path=ppt/tags/tag202.xml><?xml version="1.0" encoding="utf-8"?>
<p:tagLst xmlns:p="http://schemas.openxmlformats.org/presentationml/2006/main">
  <p:tag name="AS_UNIQUEID" val="325"/>
</p:tagLst>
</file>

<file path=ppt/tags/tag203.xml><?xml version="1.0" encoding="utf-8"?>
<p:tagLst xmlns:p="http://schemas.openxmlformats.org/presentationml/2006/main">
  <p:tag name="AS_UNIQUEID" val="326"/>
</p:tagLst>
</file>

<file path=ppt/tags/tag204.xml><?xml version="1.0" encoding="utf-8"?>
<p:tagLst xmlns:p="http://schemas.openxmlformats.org/presentationml/2006/main">
  <p:tag name="AS_UNIQUEID" val="327"/>
</p:tagLst>
</file>

<file path=ppt/tags/tag205.xml><?xml version="1.0" encoding="utf-8"?>
<p:tagLst xmlns:p="http://schemas.openxmlformats.org/presentationml/2006/main">
  <p:tag name="AS_UNIQUEID" val="328"/>
</p:tagLst>
</file>

<file path=ppt/tags/tag206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207.xml><?xml version="1.0" encoding="utf-8"?>
<p:tagLst xmlns:p="http://schemas.openxmlformats.org/presentationml/2006/main">
  <p:tag name="AS_UNIQUEID" val="329"/>
</p:tagLst>
</file>

<file path=ppt/tags/tag208.xml><?xml version="1.0" encoding="utf-8"?>
<p:tagLst xmlns:p="http://schemas.openxmlformats.org/presentationml/2006/main">
  <p:tag name="AS_UNIQUEID" val="330"/>
</p:tagLst>
</file>

<file path=ppt/tags/tag209.xml><?xml version="1.0" encoding="utf-8"?>
<p:tagLst xmlns:p="http://schemas.openxmlformats.org/presentationml/2006/main">
  <p:tag name="AS_UNIQUEID" val="164"/>
</p:tagLst>
</file>

<file path=ppt/tags/tag21.xml><?xml version="1.0" encoding="utf-8"?>
<p:tagLst xmlns:p="http://schemas.openxmlformats.org/presentationml/2006/main">
  <p:tag name="AS_UNIQUEID" val="199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10.xml><?xml version="1.0" encoding="utf-8"?>
<p:tagLst xmlns:p="http://schemas.openxmlformats.org/presentationml/2006/main">
  <p:tag name="AS_UNIQUEID" val="165"/>
</p:tagLst>
</file>

<file path=ppt/tags/tag211.xml><?xml version="1.0" encoding="utf-8"?>
<p:tagLst xmlns:p="http://schemas.openxmlformats.org/presentationml/2006/main">
  <p:tag name="AS_UNIQUEID" val="166"/>
</p:tagLst>
</file>

<file path=ppt/tags/tag212.xml><?xml version="1.0" encoding="utf-8"?>
<p:tagLst xmlns:p="http://schemas.openxmlformats.org/presentationml/2006/main">
  <p:tag name="AS_UNIQUEID" val="167"/>
</p:tagLst>
</file>

<file path=ppt/tags/tag213.xml><?xml version="1.0" encoding="utf-8"?>
<p:tagLst xmlns:p="http://schemas.openxmlformats.org/presentationml/2006/main">
  <p:tag name="AS_UNIQUEID" val="331"/>
</p:tagLst>
</file>

<file path=ppt/tags/tag214.xml><?xml version="1.0" encoding="utf-8"?>
<p:tagLst xmlns:p="http://schemas.openxmlformats.org/presentationml/2006/main">
  <p:tag name="AS_UNIQUEID" val="168"/>
</p:tagLst>
</file>

<file path=ppt/tags/tag215.xml><?xml version="1.0" encoding="utf-8"?>
<p:tagLst xmlns:p="http://schemas.openxmlformats.org/presentationml/2006/main">
  <p:tag name="AS_UNIQUEID" val="332"/>
</p:tagLst>
</file>

<file path=ppt/tags/tag216.xml><?xml version="1.0" encoding="utf-8"?>
<p:tagLst xmlns:p="http://schemas.openxmlformats.org/presentationml/2006/main">
  <p:tag name="AS_UNIQUEID" val="333"/>
</p:tagLst>
</file>

<file path=ppt/tags/tag217.xml><?xml version="1.0" encoding="utf-8"?>
<p:tagLst xmlns:p="http://schemas.openxmlformats.org/presentationml/2006/main">
  <p:tag name="AS_UNIQUEID" val="169"/>
</p:tagLst>
</file>

<file path=ppt/tags/tag218.xml><?xml version="1.0" encoding="utf-8"?>
<p:tagLst xmlns:p="http://schemas.openxmlformats.org/presentationml/2006/main">
  <p:tag name="AS_UNIQUEID" val="170"/>
</p:tagLst>
</file>

<file path=ppt/tags/tag219.xml><?xml version="1.0" encoding="utf-8"?>
<p:tagLst xmlns:p="http://schemas.openxmlformats.org/presentationml/2006/main">
  <p:tag name="AS_UNIQUEID" val="171"/>
</p:tagLst>
</file>

<file path=ppt/tags/tag22.xml><?xml version="1.0" encoding="utf-8"?>
<p:tagLst xmlns:p="http://schemas.openxmlformats.org/presentationml/2006/main">
  <p:tag name="AS_UNIQUEID" val="200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20.xml><?xml version="1.0" encoding="utf-8"?>
<p:tagLst xmlns:p="http://schemas.openxmlformats.org/presentationml/2006/main">
  <p:tag name="AS_UNIQUEID" val="334"/>
</p:tagLst>
</file>

<file path=ppt/tags/tag221.xml><?xml version="1.0" encoding="utf-8"?>
<p:tagLst xmlns:p="http://schemas.openxmlformats.org/presentationml/2006/main">
  <p:tag name="AS_UNIQUEID" val="174"/>
</p:tagLst>
</file>

<file path=ppt/tags/tag222.xml><?xml version="1.0" encoding="utf-8"?>
<p:tagLst xmlns:p="http://schemas.openxmlformats.org/presentationml/2006/main">
  <p:tag name="AS_UNIQUEID" val="335"/>
</p:tagLst>
</file>

<file path=ppt/tags/tag223.xml><?xml version="1.0" encoding="utf-8"?>
<p:tagLst xmlns:p="http://schemas.openxmlformats.org/presentationml/2006/main">
  <p:tag name="AS_UNIQUEID" val="175"/>
</p:tagLst>
</file>

<file path=ppt/tags/tag224.xml><?xml version="1.0" encoding="utf-8"?>
<p:tagLst xmlns:p="http://schemas.openxmlformats.org/presentationml/2006/main">
  <p:tag name="AS_UNIQUEID" val="176"/>
</p:tagLst>
</file>

<file path=ppt/tags/tag225.xml><?xml version="1.0" encoding="utf-8"?>
<p:tagLst xmlns:p="http://schemas.openxmlformats.org/presentationml/2006/main">
  <p:tag name="AS_UNIQUEID" val="177"/>
</p:tagLst>
</file>

<file path=ppt/tags/tag226.xml><?xml version="1.0" encoding="utf-8"?>
<p:tagLst xmlns:p="http://schemas.openxmlformats.org/presentationml/2006/main">
  <p:tag name="AS_UNIQUEID" val="178"/>
</p:tagLst>
</file>

<file path=ppt/tags/tag227.xml><?xml version="1.0" encoding="utf-8"?>
<p:tagLst xmlns:p="http://schemas.openxmlformats.org/presentationml/2006/main">
  <p:tag name="AS_UNIQUEID" val="336"/>
</p:tagLst>
</file>

<file path=ppt/tags/tag228.xml><?xml version="1.0" encoding="utf-8"?>
<p:tagLst xmlns:p="http://schemas.openxmlformats.org/presentationml/2006/main">
  <p:tag name="AS_UNIQUEID" val="337"/>
</p:tagLst>
</file>

<file path=ppt/tags/tag229.xml><?xml version="1.0" encoding="utf-8"?>
<p:tagLst xmlns:p="http://schemas.openxmlformats.org/presentationml/2006/main">
  <p:tag name="AS_UNIQUEID" val="338"/>
</p:tagLst>
</file>

<file path=ppt/tags/tag23.xml><?xml version="1.0" encoding="utf-8"?>
<p:tagLst xmlns:p="http://schemas.openxmlformats.org/presentationml/2006/main">
  <p:tag name="AS_UNIQUEID" val="201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30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231.xml><?xml version="1.0" encoding="utf-8"?>
<p:tagLst xmlns:p="http://schemas.openxmlformats.org/presentationml/2006/main">
  <p:tag name="AS_OS" val="Unix 3.10 unknown"/>
  <p:tag name="AS_RELEASE_DATE" val="2020.11.30"/>
  <p:tag name="AS_TITLE" val="Aspose.Slides for Java"/>
  <p:tag name="AS_VERSION" val="20.11"/>
</p:tagLst>
</file>

<file path=ppt/tags/tag24.xml><?xml version="1.0" encoding="utf-8"?>
<p:tagLst xmlns:p="http://schemas.openxmlformats.org/presentationml/2006/main">
  <p:tag name="AS_UNIQUEID" val="202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5.xml><?xml version="1.0" encoding="utf-8"?>
<p:tagLst xmlns:p="http://schemas.openxmlformats.org/presentationml/2006/main">
  <p:tag name="AS_UNIQUEID" val="203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6.xml><?xml version="1.0" encoding="utf-8"?>
<p:tagLst xmlns:p="http://schemas.openxmlformats.org/presentationml/2006/main">
  <p:tag name="AS_UNIQUEID" val="204"/>
</p:tagLst>
</file>

<file path=ppt/tags/tag27.xml><?xml version="1.0" encoding="utf-8"?>
<p:tagLst xmlns:p="http://schemas.openxmlformats.org/presentationml/2006/main">
  <p:tag name="AS_UNIQUEID" val="205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8.xml><?xml version="1.0" encoding="utf-8"?>
<p:tagLst xmlns:p="http://schemas.openxmlformats.org/presentationml/2006/main">
  <p:tag name="AS_UNIQUEID" val="206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9.xml><?xml version="1.0" encoding="utf-8"?>
<p:tagLst xmlns:p="http://schemas.openxmlformats.org/presentationml/2006/main">
  <p:tag name="AS_UNIQUEID" val="207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.xml><?xml version="1.0" encoding="utf-8"?>
<p:tagLst xmlns:p="http://schemas.openxmlformats.org/presentationml/2006/main">
  <p:tag name="AS_UNIQUEID" val="181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30.xml><?xml version="1.0" encoding="utf-8"?>
<p:tagLst xmlns:p="http://schemas.openxmlformats.org/presentationml/2006/main">
  <p:tag name="AS_UNIQUEID" val="208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1.xml><?xml version="1.0" encoding="utf-8"?>
<p:tagLst xmlns:p="http://schemas.openxmlformats.org/presentationml/2006/main">
  <p:tag name="AS_UNIQUEID" val="209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2.xml><?xml version="1.0" encoding="utf-8"?>
<p:tagLst xmlns:p="http://schemas.openxmlformats.org/presentationml/2006/main">
  <p:tag name="AS_UNIQUEID" val="210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3.xml><?xml version="1.0" encoding="utf-8"?>
<p:tagLst xmlns:p="http://schemas.openxmlformats.org/presentationml/2006/main">
  <p:tag name="AS_UNIQUEID" val="211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4.xml><?xml version="1.0" encoding="utf-8"?>
<p:tagLst xmlns:p="http://schemas.openxmlformats.org/presentationml/2006/main">
  <p:tag name="AS_UNIQUEID" val="212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5.xml><?xml version="1.0" encoding="utf-8"?>
<p:tagLst xmlns:p="http://schemas.openxmlformats.org/presentationml/2006/main">
  <p:tag name="AS_UNIQUEID" val="213"/>
</p:tagLst>
</file>

<file path=ppt/tags/tag36.xml><?xml version="1.0" encoding="utf-8"?>
<p:tagLst xmlns:p="http://schemas.openxmlformats.org/presentationml/2006/main">
  <p:tag name="AS_UNIQUEID" val="214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7.xml><?xml version="1.0" encoding="utf-8"?>
<p:tagLst xmlns:p="http://schemas.openxmlformats.org/presentationml/2006/main">
  <p:tag name="AS_UNIQUEID" val="215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8.xml><?xml version="1.0" encoding="utf-8"?>
<p:tagLst xmlns:p="http://schemas.openxmlformats.org/presentationml/2006/main">
  <p:tag name="AS_UNIQUEID" val="216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9.xml><?xml version="1.0" encoding="utf-8"?>
<p:tagLst xmlns:p="http://schemas.openxmlformats.org/presentationml/2006/main">
  <p:tag name="AS_UNIQUEID" val="217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4.xml><?xml version="1.0" encoding="utf-8"?>
<p:tagLst xmlns:p="http://schemas.openxmlformats.org/presentationml/2006/main">
  <p:tag name="AS_UNIQUEID" val="182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40.xml><?xml version="1.0" encoding="utf-8"?>
<p:tagLst xmlns:p="http://schemas.openxmlformats.org/presentationml/2006/main">
  <p:tag name="AS_UNIQUEID" val="218"/>
</p:tagLst>
</file>

<file path=ppt/tags/tag41.xml><?xml version="1.0" encoding="utf-8"?>
<p:tagLst xmlns:p="http://schemas.openxmlformats.org/presentationml/2006/main">
  <p:tag name="AS_UNIQUEID" val="219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42.xml><?xml version="1.0" encoding="utf-8"?>
<p:tagLst xmlns:p="http://schemas.openxmlformats.org/presentationml/2006/main">
  <p:tag name="AS_UNIQUEID" val="220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43.xml><?xml version="1.0" encoding="utf-8"?>
<p:tagLst xmlns:p="http://schemas.openxmlformats.org/presentationml/2006/main">
  <p:tag name="AS_UNIQUEID" val="221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44.xml><?xml version="1.0" encoding="utf-8"?>
<p:tagLst xmlns:p="http://schemas.openxmlformats.org/presentationml/2006/main">
  <p:tag name="AS_UNIQUEID" val="222"/>
</p:tagLst>
</file>

<file path=ppt/tags/tag45.xml><?xml version="1.0" encoding="utf-8"?>
<p:tagLst xmlns:p="http://schemas.openxmlformats.org/presentationml/2006/main">
  <p:tag name="AS_UNIQUEID" val="223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6.xml><?xml version="1.0" encoding="utf-8"?>
<p:tagLst xmlns:p="http://schemas.openxmlformats.org/presentationml/2006/main">
  <p:tag name="AS_UNIQUEID" val="224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7.xml><?xml version="1.0" encoding="utf-8"?>
<p:tagLst xmlns:p="http://schemas.openxmlformats.org/presentationml/2006/main">
  <p:tag name="AS_UNIQUEID" val="225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8.xml><?xml version="1.0" encoding="utf-8"?>
<p:tagLst xmlns:p="http://schemas.openxmlformats.org/presentationml/2006/main">
  <p:tag name="AS_UNIQUEID" val="226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9.xml><?xml version="1.0" encoding="utf-8"?>
<p:tagLst xmlns:p="http://schemas.openxmlformats.org/presentationml/2006/main">
  <p:tag name="AS_UNIQUEID" val="227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5.xml><?xml version="1.0" encoding="utf-8"?>
<p:tagLst xmlns:p="http://schemas.openxmlformats.org/presentationml/2006/main">
  <p:tag name="AS_UNIQUEID" val="183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50.xml><?xml version="1.0" encoding="utf-8"?>
<p:tagLst xmlns:p="http://schemas.openxmlformats.org/presentationml/2006/main">
  <p:tag name="AS_UNIQUEID" val="228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51.xml><?xml version="1.0" encoding="utf-8"?>
<p:tagLst xmlns:p="http://schemas.openxmlformats.org/presentationml/2006/main">
  <p:tag name="AS_UNIQUEID" val="229"/>
</p:tagLst>
</file>

<file path=ppt/tags/tag52.xml><?xml version="1.0" encoding="utf-8"?>
<p:tagLst xmlns:p="http://schemas.openxmlformats.org/presentationml/2006/main">
  <p:tag name="AS_UNIQUEID" val="230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53.xml><?xml version="1.0" encoding="utf-8"?>
<p:tagLst xmlns:p="http://schemas.openxmlformats.org/presentationml/2006/main">
  <p:tag name="AS_UNIQUEID" val="231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54.xml><?xml version="1.0" encoding="utf-8"?>
<p:tagLst xmlns:p="http://schemas.openxmlformats.org/presentationml/2006/main">
  <p:tag name="AS_UNIQUEID" val="232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55.xml><?xml version="1.0" encoding="utf-8"?>
<p:tagLst xmlns:p="http://schemas.openxmlformats.org/presentationml/2006/main">
  <p:tag name="AS_UNIQUEID" val="233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56.xml><?xml version="1.0" encoding="utf-8"?>
<p:tagLst xmlns:p="http://schemas.openxmlformats.org/presentationml/2006/main">
  <p:tag name="AS_UNIQUEID" val="234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57.xml><?xml version="1.0" encoding="utf-8"?>
<p:tagLst xmlns:p="http://schemas.openxmlformats.org/presentationml/2006/main">
  <p:tag name="AS_UNIQUEID" val="235"/>
</p:tagLst>
</file>

<file path=ppt/tags/tag58.xml><?xml version="1.0" encoding="utf-8"?>
<p:tagLst xmlns:p="http://schemas.openxmlformats.org/presentationml/2006/main">
  <p:tag name="AS_UNIQUEID" val="236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9.xml><?xml version="1.0" encoding="utf-8"?>
<p:tagLst xmlns:p="http://schemas.openxmlformats.org/presentationml/2006/main">
  <p:tag name="AS_UNIQUEID" val="237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6.xml><?xml version="1.0" encoding="utf-8"?>
<p:tagLst xmlns:p="http://schemas.openxmlformats.org/presentationml/2006/main">
  <p:tag name="AS_UNIQUEID" val="184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60.xml><?xml version="1.0" encoding="utf-8"?>
<p:tagLst xmlns:p="http://schemas.openxmlformats.org/presentationml/2006/main">
  <p:tag name="AS_UNIQUEID" val="238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61.xml><?xml version="1.0" encoding="utf-8"?>
<p:tagLst xmlns:p="http://schemas.openxmlformats.org/presentationml/2006/main">
  <p:tag name="AS_UNIQUEID" val="239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62.xml><?xml version="1.0" encoding="utf-8"?>
<p:tagLst xmlns:p="http://schemas.openxmlformats.org/presentationml/2006/main">
  <p:tag name="AS_UNIQUEID" val="240"/>
</p:tagLst>
</file>

<file path=ppt/tags/tag63.xml><?xml version="1.0" encoding="utf-8"?>
<p:tagLst xmlns:p="http://schemas.openxmlformats.org/presentationml/2006/main">
  <p:tag name="AS_UNIQUEID" val="241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64.xml><?xml version="1.0" encoding="utf-8"?>
<p:tagLst xmlns:p="http://schemas.openxmlformats.org/presentationml/2006/main">
  <p:tag name="AS_UNIQUEID" val="242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65.xml><?xml version="1.0" encoding="utf-8"?>
<p:tagLst xmlns:p="http://schemas.openxmlformats.org/presentationml/2006/main">
  <p:tag name="AS_UNIQUEID" val="243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66.xml><?xml version="1.0" encoding="utf-8"?>
<p:tagLst xmlns:p="http://schemas.openxmlformats.org/presentationml/2006/main">
  <p:tag name="AS_UNIQUEID" val="244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67.xml><?xml version="1.0" encoding="utf-8"?>
<p:tagLst xmlns:p="http://schemas.openxmlformats.org/presentationml/2006/main">
  <p:tag name="AS_UNIQUEID" val="245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68.xml><?xml version="1.0" encoding="utf-8"?>
<p:tagLst xmlns:p="http://schemas.openxmlformats.org/presentationml/2006/main">
  <p:tag name="AS_UNIQUEID" val="246"/>
</p:tagLst>
</file>

<file path=ppt/tags/tag69.xml><?xml version="1.0" encoding="utf-8"?>
<p:tagLst xmlns:p="http://schemas.openxmlformats.org/presentationml/2006/main">
  <p:tag name="AS_UNIQUEID" val="247"/>
  <p:tag name="KSO_WM_BEAUTIFY_FLAG" val="#wm#"/>
  <p:tag name="KSO_WM_TAG_VERSION" val="1.0"/>
  <p:tag name="KSO_WM_TEMPLATE_CATEGORY" val="custom"/>
  <p:tag name="KSO_WM_TEMPLATE_INDEX" val="20205176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7.xml><?xml version="1.0" encoding="utf-8"?>
<p:tagLst xmlns:p="http://schemas.openxmlformats.org/presentationml/2006/main">
  <p:tag name="AS_UNIQUEID" val="185"/>
</p:tagLst>
</file>

<file path=ppt/tags/tag70.xml><?xml version="1.0" encoding="utf-8"?>
<p:tagLst xmlns:p="http://schemas.openxmlformats.org/presentationml/2006/main">
  <p:tag name="AS_UNIQUEID" val="248"/>
  <p:tag name="KSO_WM_BEAUTIFY_FLAG" val="#wm#"/>
  <p:tag name="KSO_WM_TAG_VERSION" val="1.0"/>
  <p:tag name="KSO_WM_TEMPLATE_CATEGORY" val="custom"/>
  <p:tag name="KSO_WM_TEMPLATE_INDEX" val="20205176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71.xml><?xml version="1.0" encoding="utf-8"?>
<p:tagLst xmlns:p="http://schemas.openxmlformats.org/presentationml/2006/main">
  <p:tag name="AS_UNIQUEID" val="249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72.xml><?xml version="1.0" encoding="utf-8"?>
<p:tagLst xmlns:p="http://schemas.openxmlformats.org/presentationml/2006/main">
  <p:tag name="AS_UNIQUEID" val="250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73.xml><?xml version="1.0" encoding="utf-8"?>
<p:tagLst xmlns:p="http://schemas.openxmlformats.org/presentationml/2006/main">
  <p:tag name="AS_UNIQUEID" val="251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74.xml><?xml version="1.0" encoding="utf-8"?>
<p:tagLst xmlns:p="http://schemas.openxmlformats.org/presentationml/2006/main">
  <p:tag name="AS_UNIQUEID" val="252"/>
</p:tagLst>
</file>

<file path=ppt/tags/tag75.xml><?xml version="1.0" encoding="utf-8"?>
<p:tagLst xmlns:p="http://schemas.openxmlformats.org/presentationml/2006/main">
  <p:tag name="AS_UNIQUEID" val="253"/>
</p:tagLst>
</file>

<file path=ppt/tags/tag76.xml><?xml version="1.0" encoding="utf-8"?>
<p:tagLst xmlns:p="http://schemas.openxmlformats.org/presentationml/2006/main">
  <p:tag name="AS_UNIQUEID" val="254"/>
</p:tagLst>
</file>

<file path=ppt/tags/tag77.xml><?xml version="1.0" encoding="utf-8"?>
<p:tagLst xmlns:p="http://schemas.openxmlformats.org/presentationml/2006/main">
  <p:tag name="AS_UNIQUEID" val="255"/>
</p:tagLst>
</file>

<file path=ppt/tags/tag78.xml><?xml version="1.0" encoding="utf-8"?>
<p:tagLst xmlns:p="http://schemas.openxmlformats.org/presentationml/2006/main">
  <p:tag name="AS_UNIQUEID" val="256"/>
</p:tagLst>
</file>

<file path=ppt/tags/tag79.xml><?xml version="1.0" encoding="utf-8"?>
<p:tagLst xmlns:p="http://schemas.openxmlformats.org/presentationml/2006/main">
  <p:tag name="AS_UNIQUEID" val="257"/>
</p:tagLst>
</file>

<file path=ppt/tags/tag8.xml><?xml version="1.0" encoding="utf-8"?>
<p:tagLst xmlns:p="http://schemas.openxmlformats.org/presentationml/2006/main">
  <p:tag name="AS_UNIQUEID" val="186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80.xml><?xml version="1.0" encoding="utf-8"?>
<p:tagLst xmlns:p="http://schemas.openxmlformats.org/presentationml/2006/main">
  <p:tag name="AS_UNIQUEID" val="258"/>
</p:tagLst>
</file>

<file path=ppt/tags/tag81.xml><?xml version="1.0" encoding="utf-8"?>
<p:tagLst xmlns:p="http://schemas.openxmlformats.org/presentationml/2006/main">
  <p:tag name="AS_UNIQUEID" val="259"/>
</p:tagLst>
</file>

<file path=ppt/tags/tag82.xml><?xml version="1.0" encoding="utf-8"?>
<p:tagLst xmlns:p="http://schemas.openxmlformats.org/presentationml/2006/main">
  <p:tag name="AS_UNIQUEID" val="260"/>
  <p:tag name="KSO_WM_BEAUTIFY_FLAG" val="#wm#"/>
  <p:tag name="KSO_WM_TAG_VERSION" val="1.0"/>
  <p:tag name="KSO_WM_TEMPLATE_CATEGORY" val="custom"/>
  <p:tag name="KSO_WM_TEMPLATE_INDEX" val="20205176"/>
  <p:tag name="KSO_WM_UNIT_COMPATIBLE" val="0"/>
  <p:tag name="KSO_WM_UNIT_DIAGRAM_ISNUMVISUAL" val="0"/>
  <p:tag name="KSO_WM_UNIT_DIAGRAM_ISREFERUNIT" val="0"/>
  <p:tag name="KSO_WM_UNIT_HIGHLIGHT" val="0"/>
  <p:tag name="KSO_WM_UNIT_ID" val="custom20205176_1*a*1"/>
  <p:tag name="KSO_WM_UNIT_INDEX" val="1"/>
  <p:tag name="KSO_WM_UNIT_ISCONTENTSTITLE" val="0"/>
  <p:tag name="KSO_WM_UNIT_ISNUMDGMTITLE" val="0"/>
  <p:tag name="KSO_WM_UNIT_LAYERLEVEL" val="1"/>
  <p:tag name="KSO_WM_UNIT_NOCLEAR" val="0"/>
  <p:tag name="KSO_WM_UNIT_PRESET_TEXT" val="空白演示"/>
  <p:tag name="KSO_WM_UNIT_SHOW_EDIT_AREA_INDICATION" val="1"/>
  <p:tag name="KSO_WM_UNIT_TYPE" val="a"/>
  <p:tag name="KSO_WM_UNIT_VALUE" val="28"/>
</p:tagLst>
</file>

<file path=ppt/tags/tag83.xml><?xml version="1.0" encoding="utf-8"?>
<p:tagLst xmlns:p="http://schemas.openxmlformats.org/presentationml/2006/main">
  <p:tag name="AS_UNIQUEID" val="261"/>
  <p:tag name="KSO_WM_BEAUTIFY_FLAG" val="#wm#"/>
  <p:tag name="KSO_WM_TAG_VERSION" val="1.0"/>
  <p:tag name="KSO_WM_TEMPLATE_CATEGORY" val="custom"/>
  <p:tag name="KSO_WM_TEMPLATE_INDEX" val="20205176"/>
  <p:tag name="KSO_WM_UNIT_COMPATIBLE" val="0"/>
  <p:tag name="KSO_WM_UNIT_DIAGRAM_ISNUMVISUAL" val="0"/>
  <p:tag name="KSO_WM_UNIT_DIAGRAM_ISREFERUNIT" val="0"/>
  <p:tag name="KSO_WM_UNIT_HIGHLIGHT" val="0"/>
  <p:tag name="KSO_WM_UNIT_ID" val="custom20205176_1*b*1"/>
  <p:tag name="KSO_WM_UNIT_INDEX" val="1"/>
  <p:tag name="KSO_WM_UNIT_ISCONTENTSTITLE" val="0"/>
  <p:tag name="KSO_WM_UNIT_ISNUMDGMTITLE" val="0"/>
  <p:tag name="KSO_WM_UNIT_LAYERLEVEL" val="1"/>
  <p:tag name="KSO_WM_UNIT_NOCLEAR" val="0"/>
  <p:tag name="KSO_WM_UNIT_PRESET_TEXT" val="单击输入您的封面副标题"/>
  <p:tag name="KSO_WM_UNIT_SHOW_EDIT_AREA_INDICATION" val="1"/>
  <p:tag name="KSO_WM_UNIT_TYPE" val="b"/>
  <p:tag name="KSO_WM_UNIT_VALUE" val="111"/>
</p:tagLst>
</file>

<file path=ppt/tags/tag84.xml><?xml version="1.0" encoding="utf-8"?>
<p:tagLst xmlns:p="http://schemas.openxmlformats.org/presentationml/2006/main">
  <p:tag name="AS_UNIQUEID" val="262"/>
</p:tagLst>
</file>

<file path=ppt/tags/tag85.xml><?xml version="1.0" encoding="utf-8"?>
<p:tagLst xmlns:p="http://schemas.openxmlformats.org/presentationml/2006/main">
  <p:tag name="KSO_WM_BEAUTIFY_FLAG" val="#wm#"/>
  <p:tag name="KSO_WM_SLIDE_ID" val="custom20205176_1"/>
  <p:tag name="KSO_WM_SLIDE_INDEX" val="1"/>
  <p:tag name="KSO_WM_SLIDE_ITEM_CNT" val="0"/>
  <p:tag name="KSO_WM_SLIDE_LAYOUT" val="a_b"/>
  <p:tag name="KSO_WM_SLIDE_LAYOUT_CNT" val="1_1"/>
  <p:tag name="KSO_WM_SLIDE_SUBTYPE" val="defaultBlank"/>
  <p:tag name="KSO_WM_SLIDE_TYPE" val="title"/>
  <p:tag name="KSO_WM_TAG_VERSION" val="1.0"/>
  <p:tag name="KSO_WM_TEMPLATE_CATEGORY" val="custom"/>
  <p:tag name="KSO_WM_TEMPLATE_COLOR_TYPE" val="1"/>
  <p:tag name="KSO_WM_TEMPLATE_INDEX" val="20205176"/>
  <p:tag name="KSO_WM_TEMPLATE_MASTER_TYPE" val="0"/>
  <p:tag name="KSO_WM_TEMPLATE_SUBCATEGORY" val="19"/>
  <p:tag name="KSO_WM_TEMPLATE_THUMBS_INDEX" val="1、4、7、12、13、14、15、16、17、18、20、24、25、28、33、36、40、43、44"/>
  <p:tag name="KSO_WM_UNIT_SHOW_EDIT_AREA_INDICATION" val="1"/>
</p:tagLst>
</file>

<file path=ppt/tags/tag86.xml><?xml version="1.0" encoding="utf-8"?>
<p:tagLst xmlns:p="http://schemas.openxmlformats.org/presentationml/2006/main">
  <p:tag name="AS_UNIQUEID" val="263"/>
</p:tagLst>
</file>

<file path=ppt/tags/tag87.xml><?xml version="1.0" encoding="utf-8"?>
<p:tagLst xmlns:p="http://schemas.openxmlformats.org/presentationml/2006/main">
  <p:tag name="AS_UNIQUEID" val="264"/>
</p:tagLst>
</file>

<file path=ppt/tags/tag88.xml><?xml version="1.0" encoding="utf-8"?>
<p:tagLst xmlns:p="http://schemas.openxmlformats.org/presentationml/2006/main">
  <p:tag name="AS_UNIQUEID" val="265"/>
</p:tagLst>
</file>

<file path=ppt/tags/tag89.xml><?xml version="1.0" encoding="utf-8"?>
<p:tagLst xmlns:p="http://schemas.openxmlformats.org/presentationml/2006/main">
  <p:tag name="AS_UNIQUEID" val="266"/>
</p:tagLst>
</file>

<file path=ppt/tags/tag9.xml><?xml version="1.0" encoding="utf-8"?>
<p:tagLst xmlns:p="http://schemas.openxmlformats.org/presentationml/2006/main">
  <p:tag name="AS_UNIQUEID" val="187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90.xml><?xml version="1.0" encoding="utf-8"?>
<p:tagLst xmlns:p="http://schemas.openxmlformats.org/presentationml/2006/main">
  <p:tag name="AS_UNIQUEID" val="267"/>
</p:tagLst>
</file>

<file path=ppt/tags/tag91.xml><?xml version="1.0" encoding="utf-8"?>
<p:tagLst xmlns:p="http://schemas.openxmlformats.org/presentationml/2006/main">
  <p:tag name="AS_UNIQUEID" val="268"/>
</p:tagLst>
</file>

<file path=ppt/tags/tag92.xml><?xml version="1.0" encoding="utf-8"?>
<p:tagLst xmlns:p="http://schemas.openxmlformats.org/presentationml/2006/main">
  <p:tag name="AS_UNIQUEID" val="7"/>
</p:tagLst>
</file>

<file path=ppt/tags/tag93.xml><?xml version="1.0" encoding="utf-8"?>
<p:tagLst xmlns:p="http://schemas.openxmlformats.org/presentationml/2006/main">
  <p:tag name="AS_UNIQUEID" val="8"/>
</p:tagLst>
</file>

<file path=ppt/tags/tag94.xml><?xml version="1.0" encoding="utf-8"?>
<p:tagLst xmlns:p="http://schemas.openxmlformats.org/presentationml/2006/main">
  <p:tag name="AS_UNIQUEID" val="9"/>
</p:tagLst>
</file>

<file path=ppt/tags/tag95.xml><?xml version="1.0" encoding="utf-8"?>
<p:tagLst xmlns:p="http://schemas.openxmlformats.org/presentationml/2006/main">
  <p:tag name="AS_UNIQUEID" val="269"/>
</p:tagLst>
</file>

<file path=ppt/tags/tag96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97.xml><?xml version="1.0" encoding="utf-8"?>
<p:tagLst xmlns:p="http://schemas.openxmlformats.org/presentationml/2006/main">
  <p:tag name="AS_UNIQUEID" val="270"/>
</p:tagLst>
</file>

<file path=ppt/tags/tag98.xml><?xml version="1.0" encoding="utf-8"?>
<p:tagLst xmlns:p="http://schemas.openxmlformats.org/presentationml/2006/main">
  <p:tag name="AS_UNIQUEID" val="271"/>
</p:tagLst>
</file>

<file path=ppt/tags/tag99.xml><?xml version="1.0" encoding="utf-8"?>
<p:tagLst xmlns:p="http://schemas.openxmlformats.org/presentationml/2006/main">
  <p:tag name="AS_UNIQUEID" val="272"/>
</p:tagLst>
</file>

<file path=ppt/theme/theme1.xml><?xml version="1.0" encoding="utf-8"?>
<a:theme xmlns:r="http://schemas.openxmlformats.org/officeDocument/2006/relationships" xmlns:a="http://schemas.openxmlformats.org/drawingml/2006/main" name="Office 主题​​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Arial"/>
      </a:majorFont>
      <a:minorFont>
        <a:latin typeface="Arial"/>
        <a:ea typeface="微软雅黑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Paragraphs>111</Paragraphs>
  <Slides>15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Arial</vt:lpstr>
      <vt:lpstr>微软雅黑</vt:lpstr>
      <vt:lpstr>Wingdings</vt:lpstr>
      <vt:lpstr>Calibri Light</vt:lpstr>
      <vt:lpstr>Calibri</vt:lpstr>
      <vt:lpstr>Times New Roman</vt:lpstr>
      <vt:lpstr>宋体</vt:lpstr>
      <vt:lpstr>Office 主题​​</vt:lpstr>
      <vt:lpstr>第六章 物质的物理属性</vt:lpstr>
      <vt:lpstr>新课导入-----托盘天平的使用</vt:lpstr>
      <vt:lpstr>新课导入-----托盘天平的使用</vt:lpstr>
      <vt:lpstr>活动探究-----质量与体积的关系</vt:lpstr>
      <vt:lpstr>活动探究-----质量与体积的关系</vt:lpstr>
      <vt:lpstr>活动探究-----质量与体积的关系</vt:lpstr>
      <vt:lpstr>活动探究-----质量与体积的关系</vt:lpstr>
      <vt:lpstr>密度</vt:lpstr>
      <vt:lpstr>密度</vt:lpstr>
      <vt:lpstr>常见物体的密度</vt:lpstr>
      <vt:lpstr>课堂总结</vt:lpstr>
      <vt:lpstr>练一练</vt:lpstr>
      <vt:lpstr>练一练</vt:lpstr>
      <vt:lpstr>练一练</vt:lpstr>
      <vt:lpstr>练一练</vt:lpstr>
    </vt:vector>
  </TitlesOfParts>
  <LinksUpToDate>false</LinksUpToDate>
  <SharedDoc>false</SharedDoc>
  <HyperlinksChanged>false</HyperlinksChanged>
  <AppVersion>20.1100</AppVersion>
  <TotalTime>0</TotalTime>
  <Application>Aspose.Slides for Java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2021-01-27T19:02:04Z</cp:lastPrinted>
  <dcterms:created xsi:type="dcterms:W3CDTF">2021-01-27T19:02:04Z</dcterms:created>
  <dcterms:modified xsi:type="dcterms:W3CDTF">2021-01-27T11:02:08Z</dcterms:modified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</Properties>
</file>