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activeX/activeX1.xml" ContentType="application/vnd.ms-office.activeX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activeX/activeX2.xml" ContentType="application/vnd.ms-office.activeX+xml"/>
  <Override PartName="/ppt/notesSlides/notesSlide3.xml" ContentType="application/vnd.openxmlformats-officedocument.presentationml.notesSlide+xml"/>
  <Override PartName="/ppt/tags/tag16.xml" ContentType="application/vnd.openxmlformats-officedocument.presentationml.tags+xml"/>
  <Override PartName="/ppt/activeX/activeX3.xml" ContentType="application/vnd.ms-office.activeX+xml"/>
  <Override PartName="/ppt/activeX/activeX4.xml" ContentType="application/vnd.ms-office.activeX+xml"/>
  <Override PartName="/ppt/notesSlides/notesSlide4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6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7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8.xml" ContentType="application/vnd.openxmlformats-officedocument.presentationml.notesSlide+xml"/>
  <Override PartName="/ppt/embeddings/oleObject1.bin" ContentType="application/vnd.openxmlformats-officedocument.oleObject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9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12190413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44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MO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53F7CF-FDD9-4238-B340-36658002AD27}" type="datetimeFigureOut">
              <a:rPr lang="zh-MO" altLang="en-US" smtClean="0"/>
              <a:t>26/3/2021</a:t>
            </a:fld>
            <a:endParaRPr lang="zh-MO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MO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MO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MO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A73E97-05F8-4BED-8BC6-F4FF6CB0EE1D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2920236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96FAD-165F-4D8A-BF2B-EEE03F71E240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96FAD-165F-4D8A-BF2B-EEE03F71E240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96FAD-165F-4D8A-BF2B-EEE03F71E24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96FAD-165F-4D8A-BF2B-EEE03F71E240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96FAD-165F-4D8A-BF2B-EEE03F71E240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96FAD-165F-4D8A-BF2B-EEE03F71E240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96FAD-165F-4D8A-BF2B-EEE03F71E240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96FAD-165F-4D8A-BF2B-EEE03F71E240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96FAD-165F-4D8A-BF2B-EEE03F71E240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0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3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image" Target="../media/image13.gif"/><Relationship Id="rId4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tags" Target="../tags/tag39.xml"/><Relationship Id="rId7" Type="http://schemas.openxmlformats.org/officeDocument/2006/relationships/image" Target="../media/image19.wmf"/><Relationship Id="rId2" Type="http://schemas.openxmlformats.org/officeDocument/2006/relationships/tags" Target="../tags/tag38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tags" Target="../tags/tag6.xml"/><Relationship Id="rId7" Type="http://schemas.openxmlformats.org/officeDocument/2006/relationships/image" Target="../media/image2.gif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.xml"/><Relationship Id="rId9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4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4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openxmlformats.org/officeDocument/2006/relationships/tags" Target="../tags/tag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1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tags" Target="../tags/tag1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vmlDrawing" Target="../drawings/vmlDrawing2.vml"/><Relationship Id="rId6" Type="http://schemas.openxmlformats.org/officeDocument/2006/relationships/control" Target="../activeX/activeX2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control" Target="../activeX/activeX3.xml"/><Relationship Id="rId7" Type="http://schemas.openxmlformats.org/officeDocument/2006/relationships/image" Target="../media/image11.png"/><Relationship Id="rId2" Type="http://schemas.openxmlformats.org/officeDocument/2006/relationships/tags" Target="../tags/tag16.xml"/><Relationship Id="rId1" Type="http://schemas.openxmlformats.org/officeDocument/2006/relationships/vmlDrawing" Target="../drawings/vmlDrawing3.v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4.xml"/><Relationship Id="rId4" Type="http://schemas.openxmlformats.org/officeDocument/2006/relationships/control" Target="../activeX/activeX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13.gif"/><Relationship Id="rId4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710830" y="1628800"/>
            <a:ext cx="6672981" cy="1101090"/>
          </a:xfrm>
        </p:spPr>
        <p:txBody>
          <a:bodyPr>
            <a:noAutofit/>
          </a:bodyPr>
          <a:lstStyle/>
          <a:p>
            <a:r>
              <a:rPr lang="zh-CN" altLang="zh-CN" sz="6600">
                <a:latin typeface="楷体" panose="02010609060101010101" charset="-122"/>
                <a:ea typeface="楷体" panose="02010609060101010101" charset="-122"/>
              </a:rPr>
              <a:t>第十章 机械与人</a:t>
            </a: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3286894" y="3284984"/>
            <a:ext cx="6081462" cy="7018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48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10.3 </a:t>
            </a:r>
            <a:r>
              <a:rPr lang="zh-CN" altLang="en-US" sz="48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做功</a:t>
            </a:r>
            <a:r>
              <a:rPr lang="zh-CN" altLang="en-US" sz="4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了吗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8169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851424" y="723265"/>
            <a:ext cx="7013297" cy="6553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zh-CN"/>
            </a:defPPr>
            <a:lvl1pPr>
              <a:defRPr sz="28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>
                <a:latin typeface="楷体" panose="02010609060101010101" charset="-122"/>
                <a:ea typeface="楷体" panose="02010609060101010101" charset="-122"/>
              </a:rPr>
              <a:t>二、不做功的三种情况</a:t>
            </a:r>
          </a:p>
        </p:txBody>
      </p:sp>
      <p:pic>
        <p:nvPicPr>
          <p:cNvPr id="10242" name="Picture 2" descr="diaoche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37" y="2453641"/>
            <a:ext cx="4586643" cy="34474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框 9"/>
          <p:cNvSpPr txBox="1"/>
          <p:nvPr/>
        </p:nvSpPr>
        <p:spPr>
          <a:xfrm>
            <a:off x="5111720" y="2303145"/>
            <a:ext cx="6041239" cy="411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>
                <a:latin typeface="楷体" panose="02010609060101010101" charset="-122"/>
                <a:ea typeface="楷体" panose="02010609060101010101" charset="-122"/>
              </a:rPr>
              <a:t>做功的两要素：</a:t>
            </a:r>
          </a:p>
          <a:p>
            <a:endParaRPr lang="zh-CN" altLang="en-US" sz="44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en-US" altLang="zh-CN" sz="4400">
                <a:latin typeface="楷体" panose="02010609060101010101" charset="-122"/>
                <a:ea typeface="楷体" panose="02010609060101010101" charset="-122"/>
              </a:rPr>
              <a:t>1.</a:t>
            </a:r>
            <a:r>
              <a:rPr lang="zh-CN" altLang="en-US" sz="4400">
                <a:latin typeface="楷体" panose="02010609060101010101" charset="-122"/>
                <a:ea typeface="楷体" panose="02010609060101010101" charset="-122"/>
              </a:rPr>
              <a:t>有力</a:t>
            </a:r>
          </a:p>
          <a:p>
            <a:endParaRPr lang="zh-CN" altLang="en-US" sz="44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en-US" altLang="zh-CN" sz="4400">
                <a:latin typeface="楷体" panose="02010609060101010101" charset="-122"/>
                <a:ea typeface="楷体" panose="02010609060101010101" charset="-122"/>
              </a:rPr>
              <a:t>2.</a:t>
            </a:r>
            <a:r>
              <a:rPr lang="zh-CN" altLang="en-US" sz="4400">
                <a:latin typeface="楷体" panose="02010609060101010101" charset="-122"/>
                <a:ea typeface="楷体" panose="02010609060101010101" charset="-122"/>
              </a:rPr>
              <a:t>在力的方向上移动了距离</a:t>
            </a:r>
          </a:p>
        </p:txBody>
      </p:sp>
      <p:sp>
        <p:nvSpPr>
          <p:cNvPr id="2050" name=" 2050"/>
          <p:cNvSpPr/>
          <p:nvPr/>
        </p:nvSpPr>
        <p:spPr bwMode="auto">
          <a:xfrm>
            <a:off x="10940896" y="3774440"/>
            <a:ext cx="929519" cy="807720"/>
          </a:xfrm>
          <a:custGeom>
            <a:avLst/>
            <a:gdLst>
              <a:gd name="T0" fmla="*/ 1905000 w 1360"/>
              <a:gd name="T1" fmla="*/ 65651 h 1358"/>
              <a:gd name="T2" fmla="*/ 1703294 w 1360"/>
              <a:gd name="T3" fmla="*/ 205463 h 1358"/>
              <a:gd name="T4" fmla="*/ 1507191 w 1360"/>
              <a:gd name="T5" fmla="*/ 363512 h 1358"/>
              <a:gd name="T6" fmla="*/ 1318092 w 1360"/>
              <a:gd name="T7" fmla="*/ 538581 h 1358"/>
              <a:gd name="T8" fmla="*/ 1138798 w 1360"/>
              <a:gd name="T9" fmla="*/ 731887 h 1358"/>
              <a:gd name="T10" fmla="*/ 970710 w 1360"/>
              <a:gd name="T11" fmla="*/ 930055 h 1358"/>
              <a:gd name="T12" fmla="*/ 832037 w 1360"/>
              <a:gd name="T13" fmla="*/ 1130655 h 1358"/>
              <a:gd name="T14" fmla="*/ 715776 w 1360"/>
              <a:gd name="T15" fmla="*/ 1326392 h 1358"/>
              <a:gd name="T16" fmla="*/ 624728 w 1360"/>
              <a:gd name="T17" fmla="*/ 1520914 h 1358"/>
              <a:gd name="T18" fmla="*/ 525276 w 1360"/>
              <a:gd name="T19" fmla="*/ 1580486 h 1358"/>
              <a:gd name="T20" fmla="*/ 455239 w 1360"/>
              <a:gd name="T21" fmla="*/ 1627901 h 1358"/>
              <a:gd name="T22" fmla="*/ 417419 w 1360"/>
              <a:gd name="T23" fmla="*/ 1625469 h 1358"/>
              <a:gd name="T24" fmla="*/ 390805 w 1360"/>
              <a:gd name="T25" fmla="*/ 1551308 h 1358"/>
              <a:gd name="T26" fmla="*/ 336176 w 1360"/>
              <a:gd name="T27" fmla="*/ 1432163 h 1358"/>
              <a:gd name="T28" fmla="*/ 285750 w 1360"/>
              <a:gd name="T29" fmla="*/ 1322745 h 1358"/>
              <a:gd name="T30" fmla="*/ 239526 w 1360"/>
              <a:gd name="T31" fmla="*/ 1231563 h 1358"/>
              <a:gd name="T32" fmla="*/ 196103 w 1360"/>
              <a:gd name="T33" fmla="*/ 1158618 h 1358"/>
              <a:gd name="T34" fmla="*/ 155482 w 1360"/>
              <a:gd name="T35" fmla="*/ 1102693 h 1358"/>
              <a:gd name="T36" fmla="*/ 120463 w 1360"/>
              <a:gd name="T37" fmla="*/ 1061357 h 1358"/>
              <a:gd name="T38" fmla="*/ 81243 w 1360"/>
              <a:gd name="T39" fmla="*/ 1030963 h 1358"/>
              <a:gd name="T40" fmla="*/ 40621 w 1360"/>
              <a:gd name="T41" fmla="*/ 1011511 h 1358"/>
              <a:gd name="T42" fmla="*/ 0 w 1360"/>
              <a:gd name="T43" fmla="*/ 1003001 h 1358"/>
              <a:gd name="T44" fmla="*/ 53228 w 1360"/>
              <a:gd name="T45" fmla="*/ 960449 h 1358"/>
              <a:gd name="T46" fmla="*/ 107857 w 1360"/>
              <a:gd name="T47" fmla="*/ 930055 h 1358"/>
              <a:gd name="T48" fmla="*/ 152680 w 1360"/>
              <a:gd name="T49" fmla="*/ 914250 h 1358"/>
              <a:gd name="T50" fmla="*/ 198904 w 1360"/>
              <a:gd name="T51" fmla="*/ 906956 h 1358"/>
              <a:gd name="T52" fmla="*/ 257735 w 1360"/>
              <a:gd name="T53" fmla="*/ 925192 h 1358"/>
              <a:gd name="T54" fmla="*/ 323570 w 1360"/>
              <a:gd name="T55" fmla="*/ 979901 h 1358"/>
              <a:gd name="T56" fmla="*/ 388004 w 1360"/>
              <a:gd name="T57" fmla="*/ 1067436 h 1358"/>
              <a:gd name="T58" fmla="*/ 458040 w 1360"/>
              <a:gd name="T59" fmla="*/ 1191443 h 1358"/>
              <a:gd name="T60" fmla="*/ 572901 w 1360"/>
              <a:gd name="T61" fmla="*/ 1193875 h 1358"/>
              <a:gd name="T62" fmla="*/ 710173 w 1360"/>
              <a:gd name="T63" fmla="*/ 1000569 h 1358"/>
              <a:gd name="T64" fmla="*/ 861452 w 1360"/>
              <a:gd name="T65" fmla="*/ 813342 h 1358"/>
              <a:gd name="T66" fmla="*/ 1025338 w 1360"/>
              <a:gd name="T67" fmla="*/ 637057 h 1358"/>
              <a:gd name="T68" fmla="*/ 1203232 w 1360"/>
              <a:gd name="T69" fmla="*/ 468067 h 1358"/>
              <a:gd name="T70" fmla="*/ 1385327 w 1360"/>
              <a:gd name="T71" fmla="*/ 314881 h 1358"/>
              <a:gd name="T72" fmla="*/ 1574426 w 1360"/>
              <a:gd name="T73" fmla="*/ 175069 h 1358"/>
              <a:gd name="T74" fmla="*/ 1764926 w 1360"/>
              <a:gd name="T75" fmla="*/ 53493 h 135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360" h="1358">
                <a:moveTo>
                  <a:pt x="1331" y="0"/>
                </a:moveTo>
                <a:lnTo>
                  <a:pt x="1360" y="54"/>
                </a:lnTo>
                <a:lnTo>
                  <a:pt x="1287" y="109"/>
                </a:lnTo>
                <a:lnTo>
                  <a:pt x="1216" y="169"/>
                </a:lnTo>
                <a:lnTo>
                  <a:pt x="1145" y="232"/>
                </a:lnTo>
                <a:lnTo>
                  <a:pt x="1076" y="299"/>
                </a:lnTo>
                <a:lnTo>
                  <a:pt x="1007" y="368"/>
                </a:lnTo>
                <a:lnTo>
                  <a:pt x="941" y="443"/>
                </a:lnTo>
                <a:lnTo>
                  <a:pt x="876" y="520"/>
                </a:lnTo>
                <a:lnTo>
                  <a:pt x="813" y="602"/>
                </a:lnTo>
                <a:lnTo>
                  <a:pt x="751" y="685"/>
                </a:lnTo>
                <a:lnTo>
                  <a:pt x="693" y="765"/>
                </a:lnTo>
                <a:lnTo>
                  <a:pt x="642" y="848"/>
                </a:lnTo>
                <a:lnTo>
                  <a:pt x="594" y="930"/>
                </a:lnTo>
                <a:lnTo>
                  <a:pt x="551" y="1011"/>
                </a:lnTo>
                <a:lnTo>
                  <a:pt x="511" y="1091"/>
                </a:lnTo>
                <a:lnTo>
                  <a:pt x="476" y="1172"/>
                </a:lnTo>
                <a:lnTo>
                  <a:pt x="446" y="1251"/>
                </a:lnTo>
                <a:lnTo>
                  <a:pt x="401" y="1281"/>
                </a:lnTo>
                <a:lnTo>
                  <a:pt x="375" y="1300"/>
                </a:lnTo>
                <a:lnTo>
                  <a:pt x="348" y="1320"/>
                </a:lnTo>
                <a:lnTo>
                  <a:pt x="325" y="1339"/>
                </a:lnTo>
                <a:lnTo>
                  <a:pt x="304" y="1358"/>
                </a:lnTo>
                <a:lnTo>
                  <a:pt x="298" y="1337"/>
                </a:lnTo>
                <a:lnTo>
                  <a:pt x="290" y="1310"/>
                </a:lnTo>
                <a:lnTo>
                  <a:pt x="279" y="1276"/>
                </a:lnTo>
                <a:lnTo>
                  <a:pt x="263" y="1237"/>
                </a:lnTo>
                <a:lnTo>
                  <a:pt x="240" y="1178"/>
                </a:lnTo>
                <a:lnTo>
                  <a:pt x="221" y="1132"/>
                </a:lnTo>
                <a:lnTo>
                  <a:pt x="204" y="1088"/>
                </a:lnTo>
                <a:lnTo>
                  <a:pt x="186" y="1049"/>
                </a:lnTo>
                <a:lnTo>
                  <a:pt x="171" y="1013"/>
                </a:lnTo>
                <a:lnTo>
                  <a:pt x="156" y="982"/>
                </a:lnTo>
                <a:lnTo>
                  <a:pt x="140" y="953"/>
                </a:lnTo>
                <a:lnTo>
                  <a:pt x="125" y="928"/>
                </a:lnTo>
                <a:lnTo>
                  <a:pt x="111" y="907"/>
                </a:lnTo>
                <a:lnTo>
                  <a:pt x="100" y="890"/>
                </a:lnTo>
                <a:lnTo>
                  <a:pt x="86" y="873"/>
                </a:lnTo>
                <a:lnTo>
                  <a:pt x="71" y="859"/>
                </a:lnTo>
                <a:lnTo>
                  <a:pt x="58" y="848"/>
                </a:lnTo>
                <a:lnTo>
                  <a:pt x="44" y="838"/>
                </a:lnTo>
                <a:lnTo>
                  <a:pt x="29" y="832"/>
                </a:lnTo>
                <a:lnTo>
                  <a:pt x="15" y="827"/>
                </a:lnTo>
                <a:lnTo>
                  <a:pt x="0" y="825"/>
                </a:lnTo>
                <a:lnTo>
                  <a:pt x="19" y="806"/>
                </a:lnTo>
                <a:lnTo>
                  <a:pt x="38" y="790"/>
                </a:lnTo>
                <a:lnTo>
                  <a:pt x="58" y="777"/>
                </a:lnTo>
                <a:lnTo>
                  <a:pt x="77" y="765"/>
                </a:lnTo>
                <a:lnTo>
                  <a:pt x="94" y="758"/>
                </a:lnTo>
                <a:lnTo>
                  <a:pt x="109" y="752"/>
                </a:lnTo>
                <a:lnTo>
                  <a:pt x="127" y="748"/>
                </a:lnTo>
                <a:lnTo>
                  <a:pt x="142" y="746"/>
                </a:lnTo>
                <a:lnTo>
                  <a:pt x="163" y="750"/>
                </a:lnTo>
                <a:lnTo>
                  <a:pt x="184" y="761"/>
                </a:lnTo>
                <a:lnTo>
                  <a:pt x="207" y="779"/>
                </a:lnTo>
                <a:lnTo>
                  <a:pt x="231" y="806"/>
                </a:lnTo>
                <a:lnTo>
                  <a:pt x="254" y="838"/>
                </a:lnTo>
                <a:lnTo>
                  <a:pt x="277" y="878"/>
                </a:lnTo>
                <a:lnTo>
                  <a:pt x="302" y="924"/>
                </a:lnTo>
                <a:lnTo>
                  <a:pt x="327" y="980"/>
                </a:lnTo>
                <a:lnTo>
                  <a:pt x="363" y="1063"/>
                </a:lnTo>
                <a:lnTo>
                  <a:pt x="409" y="982"/>
                </a:lnTo>
                <a:lnTo>
                  <a:pt x="457" y="901"/>
                </a:lnTo>
                <a:lnTo>
                  <a:pt x="507" y="823"/>
                </a:lnTo>
                <a:lnTo>
                  <a:pt x="561" y="744"/>
                </a:lnTo>
                <a:lnTo>
                  <a:pt x="615" y="669"/>
                </a:lnTo>
                <a:lnTo>
                  <a:pt x="672" y="596"/>
                </a:lnTo>
                <a:lnTo>
                  <a:pt x="732" y="524"/>
                </a:lnTo>
                <a:lnTo>
                  <a:pt x="795" y="453"/>
                </a:lnTo>
                <a:lnTo>
                  <a:pt x="859" y="385"/>
                </a:lnTo>
                <a:lnTo>
                  <a:pt x="924" y="320"/>
                </a:lnTo>
                <a:lnTo>
                  <a:pt x="989" y="259"/>
                </a:lnTo>
                <a:lnTo>
                  <a:pt x="1055" y="199"/>
                </a:lnTo>
                <a:lnTo>
                  <a:pt x="1124" y="144"/>
                </a:lnTo>
                <a:lnTo>
                  <a:pt x="1191" y="92"/>
                </a:lnTo>
                <a:lnTo>
                  <a:pt x="1260" y="44"/>
                </a:lnTo>
                <a:lnTo>
                  <a:pt x="133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1" name="乘号 10"/>
          <p:cNvSpPr/>
          <p:nvPr/>
        </p:nvSpPr>
        <p:spPr>
          <a:xfrm>
            <a:off x="10940896" y="4954905"/>
            <a:ext cx="807615" cy="64008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 rot="20100000">
            <a:off x="363173" y="2764791"/>
            <a:ext cx="3659029" cy="13493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5400">
                <a:solidFill>
                  <a:schemeClr val="accent4"/>
                </a:solidFill>
                <a:latin typeface="楷体" panose="02010609060101010101" charset="-122"/>
                <a:ea typeface="楷体" panose="02010609060101010101" charset="-122"/>
              </a:rPr>
              <a:t>不做功！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3797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50" grpId="0" animBg="1"/>
      <p:bldP spid="11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874276" y="967740"/>
            <a:ext cx="6628537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>
                <a:latin typeface="楷体" panose="02010609060101010101" charset="-122"/>
                <a:ea typeface="楷体" panose="02010609060101010101" charset="-122"/>
              </a:rPr>
              <a:t>小明对书包做功了吗？</a:t>
            </a:r>
          </a:p>
        </p:txBody>
      </p:sp>
      <p:pic>
        <p:nvPicPr>
          <p:cNvPr id="33795" name="Picture 3" descr="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361" y="2185035"/>
            <a:ext cx="9805663" cy="431673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4962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057132" y="876300"/>
            <a:ext cx="6628537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>
                <a:latin typeface="楷体" panose="02010609060101010101" charset="-122"/>
                <a:ea typeface="楷体" panose="02010609060101010101" charset="-122"/>
              </a:rPr>
              <a:t>小明对书包做功了吗？</a:t>
            </a:r>
          </a:p>
        </p:txBody>
      </p:sp>
      <p:pic>
        <p:nvPicPr>
          <p:cNvPr id="34817" name="图片 22529" descr="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296" y="1786255"/>
            <a:ext cx="10067884" cy="505968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2526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851424" y="723265"/>
            <a:ext cx="7013297" cy="6553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zh-CN"/>
            </a:defPPr>
            <a:lvl1pPr>
              <a:defRPr sz="28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>
                <a:latin typeface="楷体" panose="02010609060101010101" charset="-122"/>
                <a:ea typeface="楷体" panose="02010609060101010101" charset="-122"/>
              </a:rPr>
              <a:t>二、不做功的三种情况</a:t>
            </a:r>
          </a:p>
        </p:txBody>
      </p:sp>
      <p:sp>
        <p:nvSpPr>
          <p:cNvPr id="7" name="矩形 6"/>
          <p:cNvSpPr/>
          <p:nvPr/>
        </p:nvSpPr>
        <p:spPr>
          <a:xfrm>
            <a:off x="544759" y="1569720"/>
            <a:ext cx="1866657" cy="7620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总结：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579675" y="2331720"/>
            <a:ext cx="9821536" cy="2834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lvl="0" indent="-342900" algn="l" eaLnBrk="1" hangingPunct="1">
              <a:lnSpc>
                <a:spcPct val="150000"/>
              </a:lnSpc>
            </a:pPr>
            <a:r>
              <a:rPr lang="zh-CN" altLang="en-US" sz="4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一、物体受到力的作用，但保持静止状态</a:t>
            </a:r>
          </a:p>
          <a:p>
            <a:pPr marL="342900" lvl="0" indent="-342900" algn="l" eaLnBrk="1" hangingPunct="1">
              <a:lnSpc>
                <a:spcPct val="150000"/>
              </a:lnSpc>
            </a:pPr>
            <a:r>
              <a:rPr lang="zh-CN" altLang="zh-CN" sz="4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                </a:t>
            </a:r>
            <a:r>
              <a:rPr lang="en-US" altLang="zh-CN" sz="4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S</a:t>
            </a:r>
            <a:r>
              <a:rPr lang="zh-CN" altLang="zh-CN" sz="4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=0</a:t>
            </a:r>
            <a:r>
              <a:rPr lang="zh-CN" altLang="en-US" sz="4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，劳而无功</a:t>
            </a:r>
          </a:p>
          <a:p>
            <a:pPr marL="342900" lvl="0" indent="-342900" algn="l" eaLnBrk="1" hangingPunct="1">
              <a:lnSpc>
                <a:spcPct val="150000"/>
              </a:lnSpc>
            </a:pPr>
            <a:endParaRPr lang="zh-CN" altLang="en-US" sz="40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3346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869832" y="1371600"/>
            <a:ext cx="10111059" cy="55778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lvl="0" indent="-342900" algn="l" eaLnBrk="1" hangingPunct="1">
              <a:lnSpc>
                <a:spcPct val="150000"/>
              </a:lnSpc>
            </a:pPr>
            <a:r>
              <a:rPr lang="zh-CN" altLang="en-US" sz="4000" b="1">
                <a:latin typeface="楷体" panose="02010609060101010101" charset="-122"/>
                <a:ea typeface="楷体" panose="02010609060101010101" charset="-122"/>
                <a:sym typeface="+mn-ea"/>
              </a:rPr>
              <a:t>二、物体在运动方向上不受力的作用，由于 </a:t>
            </a:r>
            <a:endParaRPr lang="zh-CN" altLang="en-US" sz="44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marL="342900" lvl="0" indent="-342900" algn="l" eaLnBrk="1" hangingPunct="1">
              <a:lnSpc>
                <a:spcPct val="150000"/>
              </a:lnSpc>
            </a:pPr>
            <a:r>
              <a:rPr lang="zh-CN" altLang="en-US" sz="4000" b="1">
                <a:latin typeface="楷体" panose="02010609060101010101" charset="-122"/>
                <a:ea typeface="楷体" panose="02010609060101010101" charset="-122"/>
                <a:sym typeface="+mn-ea"/>
              </a:rPr>
              <a:t>惯性而运动</a:t>
            </a:r>
            <a:endParaRPr lang="zh-CN" altLang="en-US" sz="44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marL="342900" lvl="0" indent="-342900" algn="l" eaLnBrk="1" hangingPunct="1">
              <a:lnSpc>
                <a:spcPct val="150000"/>
              </a:lnSpc>
            </a:pPr>
            <a:r>
              <a:rPr lang="zh-CN" altLang="zh-CN" sz="4000" b="1">
                <a:latin typeface="楷体" panose="02010609060101010101" charset="-122"/>
                <a:ea typeface="楷体" panose="02010609060101010101" charset="-122"/>
                <a:sym typeface="+mn-ea"/>
              </a:rPr>
              <a:t>                  F=0</a:t>
            </a:r>
            <a:r>
              <a:rPr lang="zh-CN" altLang="en-US" sz="4000" b="1">
                <a:latin typeface="楷体" panose="02010609060101010101" charset="-122"/>
                <a:ea typeface="楷体" panose="02010609060101010101" charset="-122"/>
                <a:sym typeface="+mn-ea"/>
              </a:rPr>
              <a:t>，不劳无功</a:t>
            </a:r>
            <a:endParaRPr lang="zh-CN" altLang="en-US" sz="44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marL="342900" lvl="0" indent="-342900" algn="l" eaLnBrk="1" hangingPunct="1">
              <a:lnSpc>
                <a:spcPct val="150000"/>
              </a:lnSpc>
            </a:pPr>
            <a:r>
              <a:rPr lang="zh-CN" altLang="en-US" sz="4000" b="1">
                <a:latin typeface="楷体" panose="02010609060101010101" charset="-122"/>
                <a:ea typeface="楷体" panose="02010609060101010101" charset="-122"/>
                <a:sym typeface="+mn-ea"/>
              </a:rPr>
              <a:t>三、物体受到某力的作用，但运动方向始终       </a:t>
            </a:r>
            <a:endParaRPr lang="zh-CN" altLang="en-US" sz="44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marL="342900" lvl="0" indent="-342900" algn="l" eaLnBrk="1" hangingPunct="1">
              <a:lnSpc>
                <a:spcPct val="150000"/>
              </a:lnSpc>
            </a:pPr>
            <a:r>
              <a:rPr lang="zh-CN" altLang="en-US" sz="4000" b="1">
                <a:latin typeface="楷体" panose="02010609060101010101" charset="-122"/>
                <a:ea typeface="楷体" panose="02010609060101010101" charset="-122"/>
                <a:sym typeface="+mn-ea"/>
              </a:rPr>
              <a:t>与该力方向垂直</a:t>
            </a:r>
            <a:endParaRPr lang="zh-CN" altLang="en-US" sz="44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marL="342900" lvl="0" indent="-342900" algn="l" eaLnBrk="1" hangingPunct="1">
              <a:lnSpc>
                <a:spcPct val="150000"/>
              </a:lnSpc>
            </a:pPr>
            <a:r>
              <a:rPr lang="zh-CN" altLang="zh-CN" sz="4000" b="1">
                <a:latin typeface="楷体" panose="02010609060101010101" charset="-122"/>
                <a:ea typeface="楷体" panose="02010609060101010101" charset="-122"/>
                <a:sym typeface="+mn-ea"/>
              </a:rPr>
              <a:t>                  F⊥</a:t>
            </a:r>
            <a:r>
              <a:rPr lang="en-US" altLang="zh-CN" sz="4000" b="1">
                <a:latin typeface="楷体" panose="02010609060101010101" charset="-122"/>
                <a:ea typeface="楷体" panose="02010609060101010101" charset="-122"/>
                <a:sym typeface="+mn-ea"/>
              </a:rPr>
              <a:t>S</a:t>
            </a:r>
            <a:r>
              <a:rPr lang="zh-CN" altLang="en-US" sz="4000" b="1">
                <a:latin typeface="楷体" panose="02010609060101010101" charset="-122"/>
                <a:ea typeface="楷体" panose="02010609060101010101" charset="-122"/>
                <a:sym typeface="+mn-ea"/>
              </a:rPr>
              <a:t>，垂直无功</a:t>
            </a:r>
          </a:p>
        </p:txBody>
      </p:sp>
      <p:sp>
        <p:nvSpPr>
          <p:cNvPr id="8" name="矩形 7"/>
          <p:cNvSpPr/>
          <p:nvPr/>
        </p:nvSpPr>
        <p:spPr>
          <a:xfrm>
            <a:off x="300951" y="1173480"/>
            <a:ext cx="1866657" cy="7620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总结：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8687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851425" y="723265"/>
            <a:ext cx="4728229" cy="6553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zh-CN"/>
            </a:defPPr>
            <a:lvl1pPr>
              <a:defRPr sz="28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>
                <a:latin typeface="楷体" panose="02010609060101010101" charset="-122"/>
                <a:ea typeface="楷体" panose="02010609060101010101" charset="-122"/>
              </a:rPr>
              <a:t>三、功的计算</a:t>
            </a: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851425" y="1866266"/>
            <a:ext cx="5001244" cy="38119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zh-CN"/>
            </a:defPPr>
            <a:lvl1pPr lvl="0" indent="0">
              <a:buNone/>
              <a:defRPr sz="2000"/>
            </a:lvl1pPr>
            <a:lvl2pPr indent="0">
              <a:buNone/>
              <a:defRPr sz="1400"/>
            </a:lvl2pPr>
            <a:lvl3pPr indent="0">
              <a:buNone/>
              <a:defRPr sz="1200"/>
            </a:lvl3pPr>
            <a:lvl4pPr indent="0">
              <a:buNone/>
              <a:defRPr sz="1000"/>
            </a:lvl4pPr>
            <a:lvl5pPr indent="0">
              <a:buNone/>
              <a:defRPr sz="1000"/>
            </a:lvl5pPr>
            <a:lvl6pPr indent="0">
              <a:buNone/>
              <a:defRPr sz="1000"/>
            </a:lvl6pPr>
            <a:lvl7pPr indent="0">
              <a:buNone/>
              <a:defRPr sz="1000"/>
            </a:lvl7pPr>
            <a:lvl8pPr indent="0">
              <a:buNone/>
              <a:defRPr sz="1000"/>
            </a:lvl8pPr>
            <a:lvl9pPr indent="0">
              <a:buNone/>
              <a:defRPr sz="1000"/>
            </a:lvl9pPr>
          </a:lstStyle>
          <a:p>
            <a:pPr>
              <a:lnSpc>
                <a:spcPct val="150000"/>
              </a:lnSpc>
            </a:pPr>
            <a:r>
              <a:rPr lang="zh-CN" altLang="en-US" sz="3600">
                <a:latin typeface="楷体" panose="02010609060101010101" charset="-122"/>
                <a:ea typeface="楷体" panose="02010609060101010101" charset="-122"/>
              </a:rPr>
              <a:t>物理学中把</a:t>
            </a:r>
            <a:r>
              <a:rPr lang="zh-CN" altLang="en-US" sz="3600">
                <a:solidFill>
                  <a:schemeClr val="accent4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力</a:t>
            </a:r>
            <a:r>
              <a:rPr lang="zh-CN" altLang="en-US" sz="3600">
                <a:latin typeface="楷体" panose="02010609060101010101" charset="-122"/>
                <a:ea typeface="楷体" panose="02010609060101010101" charset="-122"/>
              </a:rPr>
              <a:t>和物体在</a:t>
            </a:r>
            <a:r>
              <a:rPr lang="zh-CN" altLang="en-US" sz="3600">
                <a:solidFill>
                  <a:schemeClr val="accent4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力的方向上移动的距离</a:t>
            </a:r>
            <a:r>
              <a:rPr lang="zh-CN" altLang="en-US" sz="3600">
                <a:latin typeface="楷体" panose="02010609060101010101" charset="-122"/>
                <a:ea typeface="楷体" panose="02010609060101010101" charset="-122"/>
              </a:rPr>
              <a:t>的</a:t>
            </a:r>
            <a:r>
              <a:rPr lang="zh-CN" altLang="en-US" sz="3600">
                <a:solidFill>
                  <a:schemeClr val="accent4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乘积</a:t>
            </a:r>
            <a:r>
              <a:rPr lang="zh-CN" altLang="en-US" sz="3600">
                <a:latin typeface="楷体" panose="02010609060101010101" charset="-122"/>
                <a:ea typeface="楷体" panose="02010609060101010101" charset="-122"/>
              </a:rPr>
              <a:t>叫做</a:t>
            </a:r>
            <a:r>
              <a:rPr lang="zh-CN" altLang="en-US" sz="4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机械功</a:t>
            </a:r>
            <a:r>
              <a:rPr lang="zh-CN" altLang="en-US" sz="3600">
                <a:latin typeface="楷体" panose="02010609060101010101" charset="-122"/>
                <a:ea typeface="楷体" panose="02010609060101010101" charset="-122"/>
              </a:rPr>
              <a:t>，简称</a:t>
            </a:r>
            <a:r>
              <a:rPr lang="zh-CN" altLang="en-US" sz="4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功（</a:t>
            </a:r>
            <a:r>
              <a:rPr lang="en-US" altLang="zh-CN" sz="4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WORK</a:t>
            </a:r>
            <a:r>
              <a:rPr lang="zh-CN" altLang="en-US" sz="4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）</a:t>
            </a:r>
            <a:r>
              <a:rPr lang="zh-CN" altLang="en-US" sz="4400">
                <a:latin typeface="楷体" panose="02010609060101010101" charset="-122"/>
                <a:ea typeface="楷体" panose="02010609060101010101" charset="-122"/>
              </a:rPr>
              <a:t>。</a:t>
            </a:r>
          </a:p>
        </p:txBody>
      </p:sp>
      <p:pic>
        <p:nvPicPr>
          <p:cNvPr id="31747" name="Picture 2" descr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033" y="1079501"/>
            <a:ext cx="5692034" cy="43338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4754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851425" y="723265"/>
            <a:ext cx="4728229" cy="6553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zh-CN"/>
            </a:defPPr>
            <a:lvl1pPr>
              <a:defRPr sz="28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>
                <a:latin typeface="楷体" panose="02010609060101010101" charset="-122"/>
                <a:ea typeface="楷体" panose="02010609060101010101" charset="-122"/>
              </a:rPr>
              <a:t>三、功的计算</a:t>
            </a:r>
          </a:p>
        </p:txBody>
      </p:sp>
      <p:sp>
        <p:nvSpPr>
          <p:cNvPr id="2" name="矩形 1"/>
          <p:cNvSpPr/>
          <p:nvPr/>
        </p:nvSpPr>
        <p:spPr>
          <a:xfrm>
            <a:off x="1668563" y="2613025"/>
            <a:ext cx="8615828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54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功 </a:t>
            </a:r>
            <a:r>
              <a:rPr lang="en-US" altLang="zh-CN" sz="5400" b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C3854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=</a:t>
            </a:r>
            <a:r>
              <a:rPr lang="en-US" altLang="zh-CN" sz="5400" b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zh-CN" altLang="en-US" sz="54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力 </a:t>
            </a:r>
            <a:r>
              <a:rPr lang="en-US" altLang="zh-CN" sz="5400" b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C3854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x</a:t>
            </a:r>
            <a:r>
              <a:rPr lang="en-US" altLang="zh-CN" sz="5400" b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zh-CN" altLang="en-US" sz="54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力方向移动的距离</a:t>
            </a:r>
          </a:p>
        </p:txBody>
      </p:sp>
      <p:sp>
        <p:nvSpPr>
          <p:cNvPr id="3" name="下箭头 2"/>
          <p:cNvSpPr/>
          <p:nvPr/>
        </p:nvSpPr>
        <p:spPr>
          <a:xfrm>
            <a:off x="5229179" y="3823335"/>
            <a:ext cx="350474" cy="68580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447339" y="4509135"/>
            <a:ext cx="2151615" cy="1107996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66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W=FS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668563" y="4929505"/>
            <a:ext cx="7710436" cy="192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>
                <a:latin typeface="楷体" panose="02010609060101010101" charset="-122"/>
                <a:ea typeface="楷体" panose="02010609060101010101" charset="-122"/>
              </a:rPr>
              <a:t>W</a:t>
            </a:r>
            <a:r>
              <a:rPr lang="zh-CN" altLang="en-US" sz="4000">
                <a:latin typeface="楷体" panose="02010609060101010101" charset="-122"/>
                <a:ea typeface="楷体" panose="02010609060101010101" charset="-122"/>
              </a:rPr>
              <a:t>：功</a:t>
            </a:r>
          </a:p>
          <a:p>
            <a:r>
              <a:rPr lang="en-US" altLang="zh-CN" sz="4000">
                <a:latin typeface="楷体" panose="02010609060101010101" charset="-122"/>
                <a:ea typeface="楷体" panose="02010609060101010101" charset="-122"/>
              </a:rPr>
              <a:t>F</a:t>
            </a:r>
            <a:r>
              <a:rPr lang="zh-CN" altLang="en-US" sz="4000">
                <a:latin typeface="楷体" panose="02010609060101010101" charset="-122"/>
                <a:ea typeface="楷体" panose="02010609060101010101" charset="-122"/>
              </a:rPr>
              <a:t>：力</a:t>
            </a:r>
          </a:p>
          <a:p>
            <a:r>
              <a:rPr lang="en-US" altLang="zh-CN" sz="4000">
                <a:latin typeface="楷体" panose="02010609060101010101" charset="-122"/>
                <a:ea typeface="楷体" panose="02010609060101010101" charset="-122"/>
              </a:rPr>
              <a:t>S</a:t>
            </a:r>
            <a:r>
              <a:rPr lang="zh-CN" altLang="en-US" sz="4000">
                <a:latin typeface="楷体" panose="02010609060101010101" charset="-122"/>
                <a:ea typeface="楷体" panose="02010609060101010101" charset="-122"/>
              </a:rPr>
              <a:t>：力的方向上移动的距离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02855" y="1729105"/>
            <a:ext cx="4725690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>
                <a:latin typeface="楷体" panose="02010609060101010101" charset="-122"/>
                <a:ea typeface="楷体" panose="02010609060101010101" charset="-122"/>
              </a:rPr>
              <a:t>1.</a:t>
            </a:r>
            <a:r>
              <a:rPr lang="zh-CN" altLang="en-US" sz="4800">
                <a:latin typeface="楷体" panose="02010609060101010101" charset="-122"/>
                <a:ea typeface="楷体" panose="02010609060101010101" charset="-122"/>
              </a:rPr>
              <a:t>功的定义式：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6007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502854" y="1729105"/>
            <a:ext cx="36114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>
                <a:latin typeface="楷体" panose="02010609060101010101" charset="-122"/>
                <a:ea typeface="楷体" panose="02010609060101010101" charset="-122"/>
              </a:rPr>
              <a:t>2.</a:t>
            </a:r>
            <a:r>
              <a:rPr lang="zh-CN" altLang="en-US" sz="5400">
                <a:latin typeface="楷体" panose="02010609060101010101" charset="-122"/>
                <a:ea typeface="楷体" panose="02010609060101010101" charset="-122"/>
              </a:rPr>
              <a:t>功的单位：</a:t>
            </a: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851425" y="723265"/>
            <a:ext cx="4728229" cy="6553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zh-CN"/>
            </a:defPPr>
            <a:lvl1pPr>
              <a:defRPr sz="28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>
                <a:latin typeface="楷体" panose="02010609060101010101" charset="-122"/>
                <a:ea typeface="楷体" panose="02010609060101010101" charset="-122"/>
              </a:rPr>
              <a:t>三、功的计算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036185" y="2750185"/>
            <a:ext cx="7999959" cy="155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>
                <a:latin typeface="楷体" panose="02010609060101010101" charset="-122"/>
                <a:ea typeface="楷体" panose="02010609060101010101" charset="-122"/>
              </a:rPr>
              <a:t>国际单位：</a:t>
            </a:r>
            <a:r>
              <a:rPr lang="zh-CN" altLang="en-US" sz="4800">
                <a:solidFill>
                  <a:schemeClr val="accent4"/>
                </a:solidFill>
                <a:latin typeface="楷体" panose="02010609060101010101" charset="-122"/>
                <a:ea typeface="楷体" panose="02010609060101010101" charset="-122"/>
              </a:rPr>
              <a:t>焦耳</a:t>
            </a:r>
            <a:r>
              <a:rPr lang="zh-CN" altLang="en-US" sz="4800">
                <a:latin typeface="楷体" panose="02010609060101010101" charset="-122"/>
                <a:ea typeface="楷体" panose="02010609060101010101" charset="-122"/>
              </a:rPr>
              <a:t>。简称</a:t>
            </a:r>
            <a:r>
              <a:rPr lang="zh-CN" altLang="en-US" sz="4800">
                <a:solidFill>
                  <a:schemeClr val="accent4"/>
                </a:solidFill>
                <a:latin typeface="楷体" panose="02010609060101010101" charset="-122"/>
                <a:ea typeface="楷体" panose="02010609060101010101" charset="-122"/>
              </a:rPr>
              <a:t>焦</a:t>
            </a:r>
            <a:r>
              <a:rPr lang="zh-CN" altLang="en-US" sz="4800">
                <a:latin typeface="楷体" panose="02010609060101010101" charset="-122"/>
                <a:ea typeface="楷体" panose="02010609060101010101" charset="-122"/>
              </a:rPr>
              <a:t>。符号为</a:t>
            </a:r>
            <a:r>
              <a:rPr lang="en-US" altLang="zh-CN" sz="4800">
                <a:solidFill>
                  <a:schemeClr val="accent4"/>
                </a:solidFill>
                <a:latin typeface="楷体" panose="02010609060101010101" charset="-122"/>
                <a:ea typeface="楷体" panose="02010609060101010101" charset="-122"/>
              </a:rPr>
              <a:t>J</a:t>
            </a:r>
          </a:p>
        </p:txBody>
      </p:sp>
      <p:graphicFrame>
        <p:nvGraphicFramePr>
          <p:cNvPr id="4" name="对象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340946" y="4509135"/>
          <a:ext cx="6610124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r:id="rId6" imgW="749300" imgH="177165" progId="Equation.KSEE3">
                  <p:embed/>
                </p:oleObj>
              </mc:Choice>
              <mc:Fallback>
                <p:oleObj r:id="rId6" imgW="749300" imgH="177165" progId="Equation.KSEE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40946" y="4509135"/>
                        <a:ext cx="6610124" cy="1143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3058" name="Picture 2" descr="je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05989" y="1480820"/>
            <a:ext cx="3716806" cy="389699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849704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  <p:cond evt="onBegin" delay="0">
                          <p:tn val="8"/>
                        </p:cond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  <p:cond evt="onBegin" delay="0">
                          <p:tn val="14"/>
                        </p:cond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  <p:cond evt="onBegin" delay="0">
                          <p:tn val="20"/>
                        </p:cond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3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3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851425" y="723265"/>
            <a:ext cx="4728229" cy="6553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zh-CN"/>
            </a:defPPr>
            <a:lvl1pPr>
              <a:defRPr sz="28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>
                <a:latin typeface="楷体" panose="02010609060101010101" charset="-122"/>
                <a:ea typeface="楷体" panose="02010609060101010101" charset="-122"/>
              </a:rPr>
              <a:t>及时练习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02856" y="1813560"/>
            <a:ext cx="11326290" cy="15544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4800" b="1">
                <a:latin typeface="楷体" panose="02010609060101010101" charset="-122"/>
                <a:ea typeface="楷体" panose="02010609060101010101" charset="-122"/>
                <a:sym typeface="+mn-ea"/>
              </a:rPr>
              <a:t>例、某同学要把重为</a:t>
            </a:r>
            <a:r>
              <a:rPr lang="en-US" altLang="zh-CN" sz="4800" b="1">
                <a:latin typeface="楷体" panose="02010609060101010101" charset="-122"/>
                <a:ea typeface="楷体" panose="02010609060101010101" charset="-122"/>
                <a:sym typeface="+mn-ea"/>
              </a:rPr>
              <a:t>60N</a:t>
            </a:r>
            <a:r>
              <a:rPr lang="zh-CN" altLang="en-US" sz="4800" b="1">
                <a:latin typeface="楷体" panose="02010609060101010101" charset="-122"/>
                <a:ea typeface="楷体" panose="02010609060101010101" charset="-122"/>
                <a:sym typeface="+mn-ea"/>
              </a:rPr>
              <a:t>的水桶</a:t>
            </a:r>
            <a:r>
              <a:rPr lang="zh-CN" altLang="en-US" sz="4800" b="1">
                <a:solidFill>
                  <a:srgbClr val="0000CC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缓慢匀速</a:t>
            </a:r>
            <a:r>
              <a:rPr lang="zh-CN" altLang="en-US" sz="4800" b="1">
                <a:latin typeface="楷体" panose="02010609060101010101" charset="-122"/>
                <a:ea typeface="楷体" panose="02010609060101010101" charset="-122"/>
                <a:sym typeface="+mn-ea"/>
              </a:rPr>
              <a:t>的提起</a:t>
            </a:r>
            <a:r>
              <a:rPr lang="en-US" altLang="zh-CN" sz="4800" b="1">
                <a:latin typeface="楷体" panose="02010609060101010101" charset="-122"/>
                <a:ea typeface="楷体" panose="02010609060101010101" charset="-122"/>
                <a:sym typeface="+mn-ea"/>
              </a:rPr>
              <a:t>0.5m</a:t>
            </a:r>
            <a:r>
              <a:rPr lang="zh-CN" altLang="en-US" sz="4800" b="1">
                <a:latin typeface="楷体" panose="02010609060101010101" charset="-122"/>
                <a:ea typeface="楷体" panose="02010609060101010101" charset="-122"/>
                <a:sym typeface="+mn-ea"/>
              </a:rPr>
              <a:t>的高度</a:t>
            </a:r>
            <a:r>
              <a:rPr lang="en-US" altLang="zh-CN" sz="4800" b="1">
                <a:latin typeface="楷体" panose="02010609060101010101" charset="-122"/>
                <a:ea typeface="楷体" panose="02010609060101010101" charset="-122"/>
                <a:sym typeface="+mn-ea"/>
              </a:rPr>
              <a:t>,</a:t>
            </a:r>
            <a:r>
              <a:rPr lang="zh-CN" altLang="en-US" sz="4800" b="1">
                <a:latin typeface="楷体" panose="02010609060101010101" charset="-122"/>
                <a:ea typeface="楷体" panose="02010609060101010101" charset="-122"/>
                <a:sym typeface="+mn-ea"/>
              </a:rPr>
              <a:t>他需要做多少功</a:t>
            </a:r>
            <a:r>
              <a:rPr lang="en-US" altLang="zh-CN" sz="4800" b="1">
                <a:latin typeface="楷体" panose="02010609060101010101" charset="-122"/>
                <a:ea typeface="楷体" panose="02010609060101010101" charset="-122"/>
                <a:sym typeface="+mn-ea"/>
              </a:rPr>
              <a:t>?</a:t>
            </a:r>
          </a:p>
        </p:txBody>
      </p:sp>
      <p:grpSp>
        <p:nvGrpSpPr>
          <p:cNvPr id="3" name="Group 10"/>
          <p:cNvGrpSpPr/>
          <p:nvPr/>
        </p:nvGrpSpPr>
        <p:grpSpPr>
          <a:xfrm>
            <a:off x="9493284" y="3794760"/>
            <a:ext cx="1371421" cy="2743200"/>
            <a:chOff x="3696" y="1296"/>
            <a:chExt cx="720" cy="1296"/>
          </a:xfrm>
        </p:grpSpPr>
        <p:sp>
          <p:nvSpPr>
            <p:cNvPr id="43011" name="AutoShape 5"/>
            <p:cNvSpPr/>
            <p:nvPr/>
          </p:nvSpPr>
          <p:spPr>
            <a:xfrm>
              <a:off x="3696" y="1872"/>
              <a:ext cx="720" cy="7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l" t="t" r="r" b="b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8A8A8A"/>
                </a:gs>
                <a:gs pos="50000">
                  <a:srgbClr val="C0C0C0"/>
                </a:gs>
                <a:gs pos="100000">
                  <a:srgbClr val="8A8A8A"/>
                </a:gs>
              </a:gsLst>
              <a:lin ang="5400000" scaled="1"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12" name="Freeform 8"/>
            <p:cNvSpPr/>
            <p:nvPr/>
          </p:nvSpPr>
          <p:spPr>
            <a:xfrm>
              <a:off x="3696" y="1296"/>
              <a:ext cx="720" cy="576"/>
            </a:xfrm>
            <a:custGeom>
              <a:avLst/>
              <a:gdLst/>
              <a:ahLst/>
              <a:cxnLst>
                <a:cxn ang="0">
                  <a:pos x="0" y="576"/>
                </a:cxn>
                <a:cxn ang="0">
                  <a:pos x="336" y="0"/>
                </a:cxn>
                <a:cxn ang="0">
                  <a:pos x="720" y="576"/>
                </a:cxn>
              </a:cxnLst>
              <a:rect l="l" t="t" r="r" b="b"/>
              <a:pathLst>
                <a:path w="720" h="576">
                  <a:moveTo>
                    <a:pt x="0" y="576"/>
                  </a:moveTo>
                  <a:cubicBezTo>
                    <a:pt x="108" y="288"/>
                    <a:pt x="216" y="0"/>
                    <a:pt x="336" y="0"/>
                  </a:cubicBezTo>
                  <a:cubicBezTo>
                    <a:pt x="456" y="0"/>
                    <a:pt x="588" y="288"/>
                    <a:pt x="720" y="576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13" name="Freeform 9"/>
            <p:cNvSpPr/>
            <p:nvPr/>
          </p:nvSpPr>
          <p:spPr>
            <a:xfrm>
              <a:off x="3696" y="1344"/>
              <a:ext cx="720" cy="576"/>
            </a:xfrm>
            <a:custGeom>
              <a:avLst/>
              <a:gdLst/>
              <a:ahLst/>
              <a:cxnLst>
                <a:cxn ang="0">
                  <a:pos x="0" y="576"/>
                </a:cxn>
                <a:cxn ang="0">
                  <a:pos x="336" y="0"/>
                </a:cxn>
                <a:cxn ang="0">
                  <a:pos x="720" y="576"/>
                </a:cxn>
              </a:cxnLst>
              <a:rect l="l" t="t" r="r" b="b"/>
              <a:pathLst>
                <a:path w="720" h="576">
                  <a:moveTo>
                    <a:pt x="0" y="576"/>
                  </a:moveTo>
                  <a:cubicBezTo>
                    <a:pt x="108" y="288"/>
                    <a:pt x="216" y="0"/>
                    <a:pt x="336" y="0"/>
                  </a:cubicBezTo>
                  <a:cubicBezTo>
                    <a:pt x="456" y="0"/>
                    <a:pt x="588" y="288"/>
                    <a:pt x="720" y="576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2469194" y="3794760"/>
            <a:ext cx="5573939" cy="2560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en-US" altLang="zh-CN" sz="4800" b="1">
                <a:solidFill>
                  <a:srgbClr val="3D3F4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W=FS=Gh   =60N×0.5m</a:t>
            </a:r>
          </a:p>
          <a:p>
            <a:pPr lvl="0" indent="0">
              <a:spcBef>
                <a:spcPct val="50000"/>
              </a:spcBef>
            </a:pPr>
            <a:r>
              <a:rPr lang="en-US" altLang="zh-CN" sz="4400" b="1">
                <a:solidFill>
                  <a:srgbClr val="3D3F4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=30J</a:t>
            </a:r>
          </a:p>
        </p:txBody>
      </p:sp>
      <p:sp>
        <p:nvSpPr>
          <p:cNvPr id="43028" name="Text Box 27"/>
          <p:cNvSpPr txBox="1"/>
          <p:nvPr/>
        </p:nvSpPr>
        <p:spPr>
          <a:xfrm>
            <a:off x="563807" y="3347403"/>
            <a:ext cx="1904752" cy="8229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4800" b="1">
                <a:solidFill>
                  <a:srgbClr val="3D3F41"/>
                </a:solidFill>
                <a:latin typeface="楷体" panose="02010609060101010101" charset="-122"/>
                <a:ea typeface="楷体" panose="02010609060101010101" charset="-122"/>
              </a:rPr>
              <a:t>解：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141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06 L 0 -0.21111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30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851424" y="723265"/>
            <a:ext cx="7013297" cy="6553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zh-CN"/>
            </a:defPPr>
            <a:lvl1pPr>
              <a:defRPr sz="28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>
                <a:latin typeface="楷体" panose="02010609060101010101" charset="-122"/>
                <a:ea typeface="楷体" panose="02010609060101010101" charset="-122"/>
              </a:rPr>
              <a:t>光学不练，书都白念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30792" y="1607185"/>
            <a:ext cx="11528829" cy="53644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eaLnBrk="1" hangingPunct="1">
              <a:spcBef>
                <a:spcPct val="50000"/>
              </a:spcBef>
            </a:pPr>
            <a:endParaRPr lang="en-US" altLang="zh-CN" sz="3600">
              <a:latin typeface="楷体" panose="02010609060101010101" charset="-122"/>
              <a:ea typeface="楷体" panose="02010609060101010101" charset="-122"/>
            </a:endParaRPr>
          </a:p>
          <a:p>
            <a:pPr lvl="0" eaLnBrk="1" hangingPunct="1">
              <a:spcBef>
                <a:spcPct val="50000"/>
              </a:spcBef>
            </a:pPr>
            <a:r>
              <a:rPr lang="en-US" altLang="zh-CN" sz="3600">
                <a:latin typeface="楷体" panose="02010609060101010101" charset="-122"/>
                <a:ea typeface="楷体" panose="02010609060101010101" charset="-122"/>
                <a:sym typeface="+mn-ea"/>
              </a:rPr>
              <a:t>  A.</a:t>
            </a:r>
            <a:r>
              <a:rPr lang="zh-CN" altLang="en-US" sz="4000">
                <a:latin typeface="楷体" panose="02010609060101010101" charset="-122"/>
                <a:ea typeface="楷体" panose="02010609060101010101" charset="-122"/>
                <a:sym typeface="+mn-ea"/>
              </a:rPr>
              <a:t>作用在物体上的力越大，力做的功就越多</a:t>
            </a:r>
          </a:p>
          <a:p>
            <a:pPr lvl="0" eaLnBrk="1" hangingPunct="1">
              <a:spcBef>
                <a:spcPct val="50000"/>
              </a:spcBef>
            </a:pPr>
            <a:r>
              <a:rPr lang="en-US" altLang="zh-CN" sz="3600">
                <a:latin typeface="楷体" panose="02010609060101010101" charset="-122"/>
                <a:ea typeface="楷体" panose="02010609060101010101" charset="-122"/>
                <a:sym typeface="+mn-ea"/>
              </a:rPr>
              <a:t>  B.</a:t>
            </a:r>
            <a:r>
              <a:rPr lang="zh-CN" altLang="en-US" sz="4000">
                <a:latin typeface="楷体" panose="02010609060101010101" charset="-122"/>
                <a:ea typeface="楷体" panose="02010609060101010101" charset="-122"/>
                <a:sym typeface="+mn-ea"/>
              </a:rPr>
              <a:t>物体通过的路程越长，作用力做功越多</a:t>
            </a:r>
          </a:p>
          <a:p>
            <a:pPr lvl="0" eaLnBrk="1" hangingPunct="1">
              <a:spcBef>
                <a:spcPct val="50000"/>
              </a:spcBef>
            </a:pPr>
            <a:r>
              <a:rPr lang="en-US" altLang="zh-CN" sz="3600">
                <a:latin typeface="楷体" panose="02010609060101010101" charset="-122"/>
                <a:ea typeface="楷体" panose="02010609060101010101" charset="-122"/>
                <a:sym typeface="+mn-ea"/>
              </a:rPr>
              <a:t>  C.</a:t>
            </a:r>
            <a:r>
              <a:rPr lang="zh-CN" altLang="en-US" sz="4000">
                <a:latin typeface="楷体" panose="02010609060101010101" charset="-122"/>
                <a:ea typeface="楷体" panose="02010609060101010101" charset="-122"/>
                <a:sym typeface="+mn-ea"/>
              </a:rPr>
              <a:t>有力作用在物体上，并且物体移动了一段距离，则力一定对物体做了功</a:t>
            </a:r>
          </a:p>
          <a:p>
            <a:pPr lvl="0" eaLnBrk="1" hangingPunct="1">
              <a:spcBef>
                <a:spcPct val="50000"/>
              </a:spcBef>
            </a:pPr>
            <a:r>
              <a:rPr lang="en-US" altLang="zh-CN" sz="3600">
                <a:latin typeface="楷体" panose="02010609060101010101" charset="-122"/>
                <a:ea typeface="楷体" panose="02010609060101010101" charset="-122"/>
                <a:sym typeface="+mn-ea"/>
              </a:rPr>
              <a:t>  D.</a:t>
            </a:r>
            <a:r>
              <a:rPr lang="zh-CN" altLang="en-US" sz="3600">
                <a:latin typeface="楷体" panose="02010609060101010101" charset="-122"/>
                <a:ea typeface="楷体" panose="02010609060101010101" charset="-122"/>
                <a:sym typeface="+mn-ea"/>
              </a:rPr>
              <a:t>物体在力的作用下，并沿力的方向移动了距离，则力对物体做了功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630468" y="1805305"/>
            <a:ext cx="7253296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45397" y="1637665"/>
            <a:ext cx="11319941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>
                <a:latin typeface="楷体" panose="02010609060101010101" charset="-122"/>
                <a:ea typeface="楷体" panose="02010609060101010101" charset="-122"/>
                <a:sym typeface="+mn-ea"/>
              </a:rPr>
              <a:t>例1、对功的理解，下列说法中正确的是（  ）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5095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>
            <p:custDataLst>
              <p:tags r:id="rId2"/>
            </p:custDataLst>
          </p:nvPr>
        </p:nvGrpSpPr>
        <p:grpSpPr>
          <a:xfrm>
            <a:off x="245155" y="1825626"/>
            <a:ext cx="592936" cy="678963"/>
            <a:chOff x="922338" y="1619704"/>
            <a:chExt cx="654050" cy="748846"/>
          </a:xfrm>
        </p:grpSpPr>
        <p:sp>
          <p:nvSpPr>
            <p:cNvPr id="4" name="椭圆 3"/>
            <p:cNvSpPr/>
            <p:nvPr>
              <p:custDataLst>
                <p:tags r:id="rId3"/>
              </p:custDataLst>
            </p:nvPr>
          </p:nvSpPr>
          <p:spPr>
            <a:xfrm>
              <a:off x="922338" y="1930400"/>
              <a:ext cx="438150" cy="43815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85000" lnSpcReduction="20000"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>
              <p:custDataLst>
                <p:tags r:id="rId4"/>
              </p:custDataLst>
            </p:nvPr>
          </p:nvSpPr>
          <p:spPr>
            <a:xfrm>
              <a:off x="1360488" y="1619704"/>
              <a:ext cx="215900" cy="2159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5123" name="Group 3"/>
          <p:cNvGrpSpPr/>
          <p:nvPr/>
        </p:nvGrpSpPr>
        <p:grpSpPr>
          <a:xfrm>
            <a:off x="7875833" y="1163320"/>
            <a:ext cx="2666653" cy="1981200"/>
            <a:chOff x="741" y="1872"/>
            <a:chExt cx="1680" cy="1248"/>
          </a:xfrm>
        </p:grpSpPr>
        <p:pic>
          <p:nvPicPr>
            <p:cNvPr id="5127" name="Picture 4" descr="002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56" y="1872"/>
              <a:ext cx="1365" cy="124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29" name="Picture 6" descr="000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41" y="2438"/>
              <a:ext cx="630" cy="567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1" name="文本框 10"/>
          <p:cNvSpPr txBox="1"/>
          <p:nvPr/>
        </p:nvSpPr>
        <p:spPr>
          <a:xfrm>
            <a:off x="413331" y="2021205"/>
            <a:ext cx="7462818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>
                <a:latin typeface="楷体" panose="02010609060101010101" charset="-122"/>
                <a:ea typeface="楷体" panose="02010609060101010101" charset="-122"/>
              </a:rPr>
              <a:t>有没有力的作用？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13330" y="3144520"/>
            <a:ext cx="76980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latin typeface="楷体" panose="02010609060101010101" charset="-122"/>
                <a:ea typeface="楷体" panose="02010609060101010101" charset="-122"/>
              </a:rPr>
              <a:t>这个力表现出的效果是什么？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13330" y="4946650"/>
            <a:ext cx="8058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latin typeface="楷体" panose="02010609060101010101" charset="-122"/>
                <a:ea typeface="楷体" panose="02010609060101010101" charset="-122"/>
              </a:rPr>
              <a:t>这个力的成效表现出来了吗？</a:t>
            </a:r>
          </a:p>
        </p:txBody>
      </p:sp>
      <p:pic>
        <p:nvPicPr>
          <p:cNvPr id="9218" name="图片 10242" descr="20066201451801"/>
          <p:cNvPicPr>
            <a:picLocks noChangeAspect="1"/>
          </p:cNvPicPr>
          <p:nvPr/>
        </p:nvPicPr>
        <p:blipFill>
          <a:blip r:embed="rId9"/>
          <a:srcRect l="30557" t="55980" r="24985"/>
          <a:stretch>
            <a:fillRect/>
          </a:stretch>
        </p:blipFill>
        <p:spPr>
          <a:xfrm>
            <a:off x="8759502" y="3495311"/>
            <a:ext cx="3153634" cy="285369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898110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83172" y="1339215"/>
            <a:ext cx="11467877" cy="16154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4000" b="1">
                <a:latin typeface="楷体" panose="02010609060101010101" charset="-122"/>
                <a:ea typeface="楷体" panose="02010609060101010101" charset="-122"/>
                <a:sym typeface="+mn-ea"/>
              </a:rPr>
              <a:t>例2、将2个鸡蛋举高1</a:t>
            </a:r>
            <a:r>
              <a:rPr lang="en-US" altLang="zh-CN" sz="4000" b="1">
                <a:latin typeface="楷体" panose="02010609060101010101" charset="-122"/>
                <a:ea typeface="楷体" panose="02010609060101010101" charset="-122"/>
                <a:sym typeface="+mn-ea"/>
              </a:rPr>
              <a:t>m</a:t>
            </a:r>
            <a:r>
              <a:rPr lang="zh-CN" altLang="en-US" sz="4000" b="1">
                <a:latin typeface="楷体" panose="02010609060101010101" charset="-122"/>
                <a:ea typeface="楷体" panose="02010609060101010101" charset="-122"/>
                <a:sym typeface="+mn-ea"/>
              </a:rPr>
              <a:t>做功约</a:t>
            </a:r>
            <a:r>
              <a:rPr lang="zh-CN" altLang="en-US" sz="4000" b="1" u="sng">
                <a:latin typeface="楷体" panose="02010609060101010101" charset="-122"/>
                <a:ea typeface="楷体" panose="02010609060101010101" charset="-122"/>
                <a:sym typeface="+mn-ea"/>
              </a:rPr>
              <a:t>      </a:t>
            </a:r>
            <a:r>
              <a:rPr lang="en-US" altLang="zh-CN" sz="4000" b="1">
                <a:latin typeface="楷体" panose="02010609060101010101" charset="-122"/>
                <a:ea typeface="楷体" panose="02010609060101010101" charset="-122"/>
                <a:sym typeface="+mn-ea"/>
              </a:rPr>
              <a:t>J；</a:t>
            </a:r>
          </a:p>
          <a:p>
            <a:pPr lvl="0" eaLnBrk="1" hangingPunct="1">
              <a:spcBef>
                <a:spcPct val="50000"/>
              </a:spcBef>
            </a:pPr>
            <a:r>
              <a:rPr lang="zh-CN" altLang="en-US" sz="4000">
                <a:latin typeface="楷体" panose="02010609060101010101" charset="-122"/>
                <a:ea typeface="楷体" panose="02010609060101010101" charset="-122"/>
                <a:sym typeface="+mn-ea"/>
              </a:rPr>
              <a:t>    </a:t>
            </a:r>
            <a:r>
              <a:rPr lang="zh-CN" altLang="en-US" sz="4000" b="1">
                <a:latin typeface="楷体" panose="02010609060101010101" charset="-122"/>
                <a:ea typeface="楷体" panose="02010609060101010101" charset="-122"/>
                <a:sym typeface="+mn-ea"/>
              </a:rPr>
              <a:t>将一袋10</a:t>
            </a:r>
            <a:r>
              <a:rPr lang="en-US" altLang="zh-CN" sz="4000" b="1">
                <a:latin typeface="楷体" panose="02010609060101010101" charset="-122"/>
                <a:ea typeface="楷体" panose="02010609060101010101" charset="-122"/>
                <a:sym typeface="+mn-ea"/>
              </a:rPr>
              <a:t>kg</a:t>
            </a:r>
            <a:r>
              <a:rPr lang="zh-CN" altLang="en-US" sz="4000" b="1">
                <a:latin typeface="楷体" panose="02010609060101010101" charset="-122"/>
                <a:ea typeface="楷体" panose="02010609060101010101" charset="-122"/>
                <a:sym typeface="+mn-ea"/>
              </a:rPr>
              <a:t>的大米扛到二楼，做功约</a:t>
            </a:r>
            <a:r>
              <a:rPr lang="zh-CN" altLang="en-US" sz="4000" b="1" u="sng">
                <a:latin typeface="楷体" panose="02010609060101010101" charset="-122"/>
                <a:ea typeface="楷体" panose="02010609060101010101" charset="-122"/>
                <a:sym typeface="+mn-ea"/>
              </a:rPr>
              <a:t>    </a:t>
            </a:r>
            <a:r>
              <a:rPr lang="en-US" altLang="zh-CN" sz="4000" b="1">
                <a:latin typeface="楷体" panose="02010609060101010101" charset="-122"/>
                <a:ea typeface="楷体" panose="02010609060101010101" charset="-122"/>
                <a:sym typeface="+mn-ea"/>
              </a:rPr>
              <a:t>J 。</a:t>
            </a:r>
          </a:p>
        </p:txBody>
      </p:sp>
      <p:sp>
        <p:nvSpPr>
          <p:cNvPr id="9" name="矩形 8"/>
          <p:cNvSpPr/>
          <p:nvPr/>
        </p:nvSpPr>
        <p:spPr>
          <a:xfrm>
            <a:off x="7634858" y="762000"/>
            <a:ext cx="652743" cy="1200329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7200" b="1">
                <a:solidFill>
                  <a:schemeClr val="accent4"/>
                </a:solidFill>
                <a:effectLst/>
              </a:rPr>
              <a:t>1</a:t>
            </a:r>
          </a:p>
        </p:txBody>
      </p:sp>
      <p:sp>
        <p:nvSpPr>
          <p:cNvPr id="10" name="矩形 9"/>
          <p:cNvSpPr/>
          <p:nvPr/>
        </p:nvSpPr>
        <p:spPr>
          <a:xfrm>
            <a:off x="9401221" y="2270760"/>
            <a:ext cx="1768880" cy="6400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3600" b="1">
                <a:solidFill>
                  <a:schemeClr val="accent4"/>
                </a:solidFill>
                <a:effectLst/>
              </a:rPr>
              <a:t>300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83172" y="3693795"/>
            <a:ext cx="11160577" cy="19202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4000" b="1">
                <a:latin typeface="楷体" panose="02010609060101010101" charset="-122"/>
                <a:ea typeface="楷体" panose="02010609060101010101" charset="-122"/>
                <a:sym typeface="+mn-ea"/>
              </a:rPr>
              <a:t>例3、在水平地面上，用60</a:t>
            </a:r>
            <a:r>
              <a:rPr lang="en-US" altLang="zh-CN" sz="4000" b="1">
                <a:latin typeface="楷体" panose="02010609060101010101" charset="-122"/>
                <a:ea typeface="楷体" panose="02010609060101010101" charset="-122"/>
                <a:sym typeface="+mn-ea"/>
              </a:rPr>
              <a:t>N</a:t>
            </a:r>
            <a:r>
              <a:rPr lang="zh-CN" altLang="en-US" sz="4000" b="1">
                <a:latin typeface="楷体" panose="02010609060101010101" charset="-122"/>
                <a:ea typeface="楷体" panose="02010609060101010101" charset="-122"/>
                <a:sym typeface="+mn-ea"/>
              </a:rPr>
              <a:t>的水平拉力拉重100</a:t>
            </a:r>
            <a:r>
              <a:rPr lang="en-US" altLang="zh-CN" sz="4000" b="1">
                <a:latin typeface="楷体" panose="02010609060101010101" charset="-122"/>
                <a:ea typeface="楷体" panose="02010609060101010101" charset="-122"/>
                <a:sym typeface="+mn-ea"/>
              </a:rPr>
              <a:t>N</a:t>
            </a:r>
            <a:r>
              <a:rPr lang="zh-CN" altLang="en-US" sz="4000" b="1">
                <a:latin typeface="楷体" panose="02010609060101010101" charset="-122"/>
                <a:ea typeface="楷体" panose="02010609060101010101" charset="-122"/>
                <a:sym typeface="+mn-ea"/>
              </a:rPr>
              <a:t>的木箱，使木箱沿拉力方向前进5</a:t>
            </a:r>
            <a:r>
              <a:rPr lang="en-US" altLang="zh-CN" sz="4000" b="1">
                <a:latin typeface="楷体" panose="02010609060101010101" charset="-122"/>
                <a:ea typeface="楷体" panose="02010609060101010101" charset="-122"/>
                <a:sym typeface="+mn-ea"/>
              </a:rPr>
              <a:t>m，</a:t>
            </a:r>
            <a:r>
              <a:rPr lang="zh-CN" altLang="en-US" sz="4000" b="1">
                <a:latin typeface="楷体" panose="02010609060101010101" charset="-122"/>
                <a:ea typeface="楷体" panose="02010609060101010101" charset="-122"/>
                <a:sym typeface="+mn-ea"/>
              </a:rPr>
              <a:t>拉力所做的功等于</a:t>
            </a:r>
            <a:r>
              <a:rPr lang="zh-CN" altLang="en-US" sz="4000" b="1" u="sng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   </a:t>
            </a:r>
            <a:r>
              <a:rPr lang="en-US" altLang="zh-CN" sz="4000" b="1">
                <a:latin typeface="楷体" panose="02010609060101010101" charset="-122"/>
                <a:ea typeface="楷体" panose="02010609060101010101" charset="-122"/>
                <a:sym typeface="+mn-ea"/>
              </a:rPr>
              <a:t>J，</a:t>
            </a:r>
            <a:r>
              <a:rPr lang="zh-CN" altLang="en-US" sz="4000" b="1">
                <a:latin typeface="楷体" panose="02010609060101010101" charset="-122"/>
                <a:ea typeface="楷体" panose="02010609060101010101" charset="-122"/>
                <a:sym typeface="+mn-ea"/>
              </a:rPr>
              <a:t>重力所做的功等于</a:t>
            </a:r>
            <a:r>
              <a:rPr lang="zh-CN" altLang="en-US" sz="4000" b="1" u="sng">
                <a:latin typeface="楷体" panose="02010609060101010101" charset="-122"/>
                <a:ea typeface="楷体" panose="02010609060101010101" charset="-122"/>
                <a:sym typeface="+mn-ea"/>
              </a:rPr>
              <a:t>     </a:t>
            </a:r>
            <a:r>
              <a:rPr lang="en-US" altLang="zh-CN" sz="4000" b="1">
                <a:latin typeface="楷体" panose="02010609060101010101" charset="-122"/>
                <a:ea typeface="楷体" panose="02010609060101010101" charset="-122"/>
                <a:sym typeface="+mn-ea"/>
              </a:rPr>
              <a:t>J。</a:t>
            </a:r>
          </a:p>
        </p:txBody>
      </p:sp>
      <p:sp>
        <p:nvSpPr>
          <p:cNvPr id="12" name="矩形 11"/>
          <p:cNvSpPr/>
          <p:nvPr/>
        </p:nvSpPr>
        <p:spPr>
          <a:xfrm>
            <a:off x="1954910" y="4882515"/>
            <a:ext cx="1768880" cy="6400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3600" b="1">
                <a:solidFill>
                  <a:schemeClr val="accent4"/>
                </a:solidFill>
                <a:effectLst/>
              </a:rPr>
              <a:t>300</a:t>
            </a:r>
          </a:p>
        </p:txBody>
      </p:sp>
      <p:sp>
        <p:nvSpPr>
          <p:cNvPr id="14" name="矩形 13"/>
          <p:cNvSpPr/>
          <p:nvPr/>
        </p:nvSpPr>
        <p:spPr>
          <a:xfrm>
            <a:off x="8810634" y="4699635"/>
            <a:ext cx="574195" cy="1015663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6000" b="1">
                <a:solidFill>
                  <a:schemeClr val="accent4"/>
                </a:solidFill>
                <a:effectLst/>
              </a:rPr>
              <a:t>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8467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39682" y="927100"/>
            <a:ext cx="11827240" cy="1445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4400" b="1">
                <a:latin typeface="楷体" panose="02010609060101010101" charset="-122"/>
                <a:ea typeface="楷体" panose="02010609060101010101" charset="-122"/>
                <a:sym typeface="+mn-ea"/>
              </a:rPr>
              <a:t>例4、（多选）在下面各种情况中力对物体做了功的是（    ）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325708" y="2288540"/>
            <a:ext cx="9716140" cy="3815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4000" b="1">
                <a:latin typeface="楷体" panose="02010609060101010101" charset="-122"/>
                <a:ea typeface="楷体" panose="02010609060101010101" charset="-122"/>
                <a:sym typeface="+mn-ea"/>
              </a:rPr>
              <a:t>A、</a:t>
            </a:r>
            <a:r>
              <a:rPr lang="zh-CN" altLang="en-US" sz="4400" b="1">
                <a:latin typeface="楷体" panose="02010609060101010101" charset="-122"/>
                <a:ea typeface="楷体" panose="02010609060101010101" charset="-122"/>
                <a:sym typeface="+mn-ea"/>
              </a:rPr>
              <a:t>手提水桶原地不动</a:t>
            </a:r>
          </a:p>
          <a:p>
            <a:pPr lvl="0" eaLnBrk="1" hangingPunct="1">
              <a:spcBef>
                <a:spcPct val="50000"/>
              </a:spcBef>
            </a:pPr>
            <a:r>
              <a:rPr lang="en-US" altLang="zh-CN" sz="4000" b="1">
                <a:latin typeface="楷体" panose="02010609060101010101" charset="-122"/>
                <a:ea typeface="楷体" panose="02010609060101010101" charset="-122"/>
                <a:sym typeface="+mn-ea"/>
              </a:rPr>
              <a:t>B、</a:t>
            </a:r>
            <a:r>
              <a:rPr lang="zh-CN" altLang="en-US" sz="4400" b="1">
                <a:latin typeface="楷体" panose="02010609060101010101" charset="-122"/>
                <a:ea typeface="楷体" panose="02010609060101010101" charset="-122"/>
                <a:sym typeface="+mn-ea"/>
              </a:rPr>
              <a:t>手提水桶在水平路面上前进</a:t>
            </a:r>
          </a:p>
          <a:p>
            <a:pPr lvl="0" eaLnBrk="1" hangingPunct="1">
              <a:spcBef>
                <a:spcPct val="50000"/>
              </a:spcBef>
            </a:pPr>
            <a:r>
              <a:rPr lang="en-US" altLang="zh-CN" sz="4000" b="1">
                <a:latin typeface="楷体" panose="02010609060101010101" charset="-122"/>
                <a:ea typeface="楷体" panose="02010609060101010101" charset="-122"/>
                <a:sym typeface="+mn-ea"/>
              </a:rPr>
              <a:t>C、</a:t>
            </a:r>
            <a:r>
              <a:rPr lang="zh-CN" altLang="en-US" sz="4400" b="1">
                <a:latin typeface="楷体" panose="02010609060101010101" charset="-122"/>
                <a:ea typeface="楷体" panose="02010609060101010101" charset="-122"/>
                <a:sym typeface="+mn-ea"/>
              </a:rPr>
              <a:t>用力将杠铃举过头顶</a:t>
            </a:r>
          </a:p>
          <a:p>
            <a:pPr lvl="0" eaLnBrk="1" hangingPunct="1">
              <a:spcBef>
                <a:spcPct val="50000"/>
              </a:spcBef>
            </a:pPr>
            <a:r>
              <a:rPr lang="en-US" altLang="zh-CN" sz="4000" b="1">
                <a:latin typeface="楷体" panose="02010609060101010101" charset="-122"/>
                <a:ea typeface="楷体" panose="02010609060101010101" charset="-122"/>
                <a:sym typeface="+mn-ea"/>
              </a:rPr>
              <a:t>D、</a:t>
            </a:r>
            <a:r>
              <a:rPr lang="zh-CN" altLang="en-US" sz="4400" b="1">
                <a:latin typeface="楷体" panose="02010609060101010101" charset="-122"/>
                <a:ea typeface="楷体" panose="02010609060101010101" charset="-122"/>
                <a:sym typeface="+mn-ea"/>
              </a:rPr>
              <a:t>把桌子从一楼搬到三楼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1200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>
            <p:custDataLst>
              <p:tags r:id="rId3"/>
            </p:custDataLst>
          </p:nvPr>
        </p:nvGrpSpPr>
        <p:grpSpPr>
          <a:xfrm>
            <a:off x="245155" y="1825626"/>
            <a:ext cx="592936" cy="678963"/>
            <a:chOff x="922338" y="1619704"/>
            <a:chExt cx="654050" cy="748846"/>
          </a:xfrm>
        </p:grpSpPr>
        <p:sp>
          <p:nvSpPr>
            <p:cNvPr id="4" name="椭圆 3"/>
            <p:cNvSpPr/>
            <p:nvPr>
              <p:custDataLst>
                <p:tags r:id="rId4"/>
              </p:custDataLst>
            </p:nvPr>
          </p:nvSpPr>
          <p:spPr>
            <a:xfrm>
              <a:off x="922338" y="1930400"/>
              <a:ext cx="438150" cy="43815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85000" lnSpcReduction="20000"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>
              <p:custDataLst>
                <p:tags r:id="rId5"/>
              </p:custDataLst>
            </p:nvPr>
          </p:nvSpPr>
          <p:spPr>
            <a:xfrm>
              <a:off x="1360488" y="1619704"/>
              <a:ext cx="215900" cy="2159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413331" y="2021205"/>
            <a:ext cx="7462818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>
                <a:latin typeface="楷体" panose="02010609060101010101" charset="-122"/>
                <a:ea typeface="楷体" panose="02010609060101010101" charset="-122"/>
              </a:rPr>
              <a:t>有没有力的作用？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13331" y="3144520"/>
            <a:ext cx="6015207" cy="155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>
                <a:latin typeface="楷体" panose="02010609060101010101" charset="-122"/>
                <a:ea typeface="楷体" panose="02010609060101010101" charset="-122"/>
              </a:rPr>
              <a:t>这个力表现出的效果是什么？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13332" y="4946650"/>
            <a:ext cx="6244412" cy="155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>
                <a:latin typeface="楷体" panose="02010609060101010101" charset="-122"/>
                <a:ea typeface="楷体" panose="02010609060101010101" charset="-122"/>
              </a:rPr>
              <a:t>这个力的成效表现出来了吗？</a:t>
            </a: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14338" name="ShockwaveFlash1" r:id="rId6" imgW="4923155" imgH="5698490"/>
        </mc:Choice>
        <mc:Fallback>
          <p:control name="ShockwaveFlash1" r:id="rId6" imgW="4923155" imgH="5698490">
            <p:pic>
              <p:nvPicPr>
                <p:cNvPr id="0" name="ShockwaveFlash1"/>
                <p:cNvPicPr>
                  <a:picLocks noChangeArrowheads="1" noChangeShapeType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07138" y="688975"/>
                  <a:ext cx="4924425" cy="56975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64312305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>
            <p:custDataLst>
              <p:tags r:id="rId3"/>
            </p:custDataLst>
          </p:nvPr>
        </p:nvGrpSpPr>
        <p:grpSpPr>
          <a:xfrm>
            <a:off x="245155" y="1825626"/>
            <a:ext cx="592936" cy="678963"/>
            <a:chOff x="922338" y="1619704"/>
            <a:chExt cx="654050" cy="748846"/>
          </a:xfrm>
        </p:grpSpPr>
        <p:sp>
          <p:nvSpPr>
            <p:cNvPr id="4" name="椭圆 3"/>
            <p:cNvSpPr/>
            <p:nvPr>
              <p:custDataLst>
                <p:tags r:id="rId4"/>
              </p:custDataLst>
            </p:nvPr>
          </p:nvSpPr>
          <p:spPr>
            <a:xfrm>
              <a:off x="922338" y="1930400"/>
              <a:ext cx="438150" cy="43815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85000" lnSpcReduction="20000"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>
              <p:custDataLst>
                <p:tags r:id="rId5"/>
              </p:custDataLst>
            </p:nvPr>
          </p:nvSpPr>
          <p:spPr>
            <a:xfrm>
              <a:off x="1360488" y="1619704"/>
              <a:ext cx="215900" cy="2159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413331" y="2021205"/>
            <a:ext cx="7462818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>
                <a:latin typeface="楷体" panose="02010609060101010101" charset="-122"/>
                <a:ea typeface="楷体" panose="02010609060101010101" charset="-122"/>
              </a:rPr>
              <a:t>有没有力的作用？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13331" y="3144520"/>
            <a:ext cx="6015207" cy="155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>
                <a:latin typeface="楷体" panose="02010609060101010101" charset="-122"/>
                <a:ea typeface="楷体" panose="02010609060101010101" charset="-122"/>
              </a:rPr>
              <a:t>这个力表现出的效果是什么？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13332" y="4946650"/>
            <a:ext cx="6244412" cy="155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>
                <a:latin typeface="楷体" panose="02010609060101010101" charset="-122"/>
                <a:ea typeface="楷体" panose="02010609060101010101" charset="-122"/>
              </a:rPr>
              <a:t>这个力的成效表现出来了吗？</a:t>
            </a: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15362" name="ShockwaveFlash1" r:id="rId6" imgW="4703445" imgH="5603875"/>
        </mc:Choice>
        <mc:Fallback>
          <p:control name="ShockwaveFlash1" r:id="rId6" imgW="4703445" imgH="5603875">
            <p:pic>
              <p:nvPicPr>
                <p:cNvPr id="0" name="ShockwaveFlash1"/>
                <p:cNvPicPr>
                  <a:picLocks noChangeArrowheads="1" noChangeShapeType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989763" y="688975"/>
                  <a:ext cx="4703762" cy="56038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252632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1523802" y="4472305"/>
            <a:ext cx="8333290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>
                <a:latin typeface="楷体" panose="02010609060101010101" charset="-122"/>
                <a:ea typeface="楷体" panose="02010609060101010101" charset="-122"/>
              </a:rPr>
              <a:t>这两种情况中有什么共同点？</a:t>
            </a:r>
          </a:p>
        </p:txBody>
      </p:sp>
      <p:sp>
        <p:nvSpPr>
          <p:cNvPr id="15" name="矩形 14"/>
          <p:cNvSpPr/>
          <p:nvPr/>
        </p:nvSpPr>
        <p:spPr>
          <a:xfrm>
            <a:off x="2011418" y="5257800"/>
            <a:ext cx="1100947" cy="11887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>
                <a:ln w="25400">
                  <a:solidFill>
                    <a:srgbClr val="861E1D">
                      <a:alpha val="94000"/>
                    </a:srgbClr>
                  </a:solidFill>
                  <a:prstDash val="solid"/>
                </a:ln>
                <a:gradFill>
                  <a:gsLst>
                    <a:gs pos="0">
                      <a:srgbClr val="FFF9BB"/>
                    </a:gs>
                    <a:gs pos="64000">
                      <a:srgbClr val="FCE95F"/>
                    </a:gs>
                    <a:gs pos="100000">
                      <a:srgbClr val="F8AD1C"/>
                    </a:gs>
                  </a:gsLst>
                  <a:lin ang="5400000"/>
                </a:gradFill>
                <a:effectLst>
                  <a:outerShdw blurRad="177800" dist="12700" dir="10200000" sx="102000" sy="102000" algn="bl" rotWithShape="0">
                    <a:srgbClr val="480F08"/>
                  </a:outerShdw>
                </a:effectLst>
              </a:rPr>
              <a:t>力</a:t>
            </a:r>
          </a:p>
        </p:txBody>
      </p:sp>
      <p:sp>
        <p:nvSpPr>
          <p:cNvPr id="16" name="矩形 15"/>
          <p:cNvSpPr/>
          <p:nvPr/>
        </p:nvSpPr>
        <p:spPr>
          <a:xfrm>
            <a:off x="4431088" y="5471160"/>
            <a:ext cx="7507898" cy="762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4400" b="1">
                <a:ln w="25400">
                  <a:solidFill>
                    <a:srgbClr val="861E1D">
                      <a:alpha val="94000"/>
                    </a:srgbClr>
                  </a:solidFill>
                  <a:prstDash val="solid"/>
                </a:ln>
                <a:gradFill>
                  <a:gsLst>
                    <a:gs pos="0">
                      <a:srgbClr val="FFF9BB"/>
                    </a:gs>
                    <a:gs pos="64000">
                      <a:srgbClr val="FCE95F"/>
                    </a:gs>
                    <a:gs pos="100000">
                      <a:srgbClr val="F8AD1C"/>
                    </a:gs>
                  </a:gsLst>
                  <a:lin ang="5400000"/>
                </a:gradFill>
                <a:effectLst>
                  <a:outerShdw blurRad="177800" dist="12700" dir="10200000" sx="102000" sy="102000" algn="bl" rotWithShape="0">
                    <a:srgbClr val="480F08"/>
                  </a:outerShdw>
                </a:effectLst>
              </a:rPr>
              <a:t>在力的方向上移动了距离</a:t>
            </a: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16386" name="ShockwaveFlash1" r:id="rId3" imgW="3539490" imgH="3533775"/>
        </mc:Choice>
        <mc:Fallback>
          <p:control name="ShockwaveFlash1" r:id="rId3" imgW="3539490" imgH="3533775">
            <p:pic>
              <p:nvPicPr>
                <p:cNvPr id="0" name="ShockwaveFlash1"/>
                <p:cNvPicPr>
                  <a:picLocks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24000" y="938213"/>
                  <a:ext cx="3540125" cy="35337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6387" name="ShockwaveFlash2" r:id="rId4" imgW="3778885" imgH="3378200"/>
        </mc:Choice>
        <mc:Fallback>
          <p:control name="ShockwaveFlash2" r:id="rId4" imgW="3778885" imgH="3378200">
            <p:pic>
              <p:nvPicPr>
                <p:cNvPr id="0" name="ShockwaveFlash2"/>
                <p:cNvPicPr>
                  <a:picLocks noChangeArrowheads="1" noChangeShapeType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67550" y="925513"/>
                  <a:ext cx="3779838" cy="3378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17504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815870" y="1116965"/>
            <a:ext cx="4728229" cy="6553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zh-CN"/>
            </a:defPPr>
            <a:lvl1pPr>
              <a:defRPr sz="28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>
                <a:latin typeface="楷体" panose="02010609060101010101" charset="-122"/>
                <a:ea typeface="楷体" panose="02010609060101010101" charset="-122"/>
              </a:rPr>
              <a:t>一、什么是功？</a:t>
            </a: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1423485" y="2402841"/>
            <a:ext cx="5001244" cy="38119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zh-CN"/>
            </a:defPPr>
            <a:lvl1pPr lvl="0" indent="0">
              <a:buNone/>
              <a:defRPr sz="2000"/>
            </a:lvl1pPr>
            <a:lvl2pPr indent="0">
              <a:buNone/>
              <a:defRPr sz="1400"/>
            </a:lvl2pPr>
            <a:lvl3pPr indent="0">
              <a:buNone/>
              <a:defRPr sz="1200"/>
            </a:lvl3pPr>
            <a:lvl4pPr indent="0">
              <a:buNone/>
              <a:defRPr sz="1000"/>
            </a:lvl4pPr>
            <a:lvl5pPr indent="0">
              <a:buNone/>
              <a:defRPr sz="1000"/>
            </a:lvl5pPr>
            <a:lvl6pPr indent="0">
              <a:buNone/>
              <a:defRPr sz="1000"/>
            </a:lvl6pPr>
            <a:lvl7pPr indent="0">
              <a:buNone/>
              <a:defRPr sz="1000"/>
            </a:lvl7pPr>
            <a:lvl8pPr indent="0">
              <a:buNone/>
              <a:defRPr sz="1000"/>
            </a:lvl8pPr>
            <a:lvl9pPr indent="0">
              <a:buNone/>
              <a:defRPr sz="1000"/>
            </a:lvl9pPr>
          </a:lstStyle>
          <a:p>
            <a:pPr>
              <a:lnSpc>
                <a:spcPct val="150000"/>
              </a:lnSpc>
            </a:pPr>
            <a:r>
              <a:rPr lang="zh-CN" sz="4000">
                <a:latin typeface="楷体" panose="02010609060101010101" charset="-122"/>
                <a:ea typeface="楷体" panose="02010609060101010101" charset="-122"/>
              </a:rPr>
              <a:t>若物体在</a:t>
            </a:r>
            <a:r>
              <a:rPr lang="zh-CN" sz="4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力的作用下</a:t>
            </a:r>
            <a:r>
              <a:rPr lang="zh-CN" sz="4000">
                <a:latin typeface="楷体" panose="02010609060101010101" charset="-122"/>
                <a:ea typeface="楷体" panose="02010609060101010101" charset="-122"/>
              </a:rPr>
              <a:t>沿这个力的方向上</a:t>
            </a:r>
            <a:r>
              <a:rPr lang="zh-CN" sz="4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移动了一段距离</a:t>
            </a:r>
            <a:r>
              <a:rPr lang="zh-CN" sz="4000">
                <a:latin typeface="楷体" panose="02010609060101010101" charset="-122"/>
                <a:ea typeface="楷体" panose="02010609060101010101" charset="-122"/>
              </a:rPr>
              <a:t>，我们就说这个力做了功</a:t>
            </a:r>
            <a:r>
              <a:rPr lang="zh-CN" altLang="en-US" sz="4800">
                <a:latin typeface="楷体" panose="02010609060101010101" charset="-122"/>
                <a:ea typeface="楷体" panose="02010609060101010101" charset="-122"/>
              </a:rPr>
              <a:t>。</a:t>
            </a:r>
          </a:p>
        </p:txBody>
      </p:sp>
      <p:pic>
        <p:nvPicPr>
          <p:cNvPr id="31747" name="Picture 2" descr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4412" y="1532256"/>
            <a:ext cx="5692034" cy="43338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4931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851425" y="723265"/>
            <a:ext cx="4728229" cy="6553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zh-CN"/>
            </a:defPPr>
            <a:lvl1pPr>
              <a:defRPr sz="28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>
                <a:latin typeface="楷体" panose="02010609060101010101" charset="-122"/>
                <a:ea typeface="楷体" panose="02010609060101010101" charset="-122"/>
              </a:rPr>
              <a:t>三、什么是功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66029" y="2133600"/>
            <a:ext cx="10949150" cy="30175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indent="266700"/>
            <a:r>
              <a:rPr lang="zh-CN" altLang="en-US" sz="5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做功的两个必要因素</a:t>
            </a:r>
            <a:r>
              <a:rPr lang="en-US" altLang="zh-CN" sz="6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:</a:t>
            </a:r>
          </a:p>
          <a:p>
            <a:pPr lvl="0" indent="266700"/>
            <a:endParaRPr lang="en-US" altLang="zh-CN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lvl="0" indent="266700"/>
            <a:r>
              <a:rPr lang="zh-CN" altLang="en-US" sz="4400" b="1">
                <a:solidFill>
                  <a:srgbClr val="000099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（</a:t>
            </a:r>
            <a:r>
              <a:rPr lang="en-US" altLang="zh-CN" sz="4400" b="1">
                <a:solidFill>
                  <a:srgbClr val="000099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1</a:t>
            </a:r>
            <a:r>
              <a:rPr lang="zh-CN" altLang="en-US" sz="4400" b="1">
                <a:solidFill>
                  <a:srgbClr val="000099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）作用在物体上的力（</a:t>
            </a:r>
            <a:r>
              <a:rPr lang="en-US" altLang="zh-CN" sz="4400" b="1">
                <a:solidFill>
                  <a:srgbClr val="FF00FF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F</a:t>
            </a:r>
            <a:r>
              <a:rPr lang="zh-CN" altLang="en-US" sz="4800" b="1">
                <a:solidFill>
                  <a:srgbClr val="000099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）</a:t>
            </a:r>
            <a:endParaRPr lang="zh-CN" altLang="en-US" sz="5400" b="1">
              <a:solidFill>
                <a:srgbClr val="000099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lvl="0" indent="266700"/>
            <a:r>
              <a:rPr lang="zh-CN" altLang="en-US" sz="4400" b="1">
                <a:solidFill>
                  <a:srgbClr val="000099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（</a:t>
            </a:r>
            <a:r>
              <a:rPr lang="en-US" altLang="zh-CN" sz="4400" b="1">
                <a:solidFill>
                  <a:srgbClr val="000099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2</a:t>
            </a:r>
            <a:r>
              <a:rPr lang="zh-CN" altLang="en-US" sz="4400" b="1">
                <a:solidFill>
                  <a:srgbClr val="000099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）物体在</a:t>
            </a:r>
            <a:r>
              <a:rPr lang="zh-CN" altLang="en-US" sz="4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力的方向</a:t>
            </a:r>
            <a:r>
              <a:rPr lang="zh-CN" altLang="en-US" sz="4400" b="1">
                <a:solidFill>
                  <a:srgbClr val="000099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上通过的距离（</a:t>
            </a:r>
            <a:r>
              <a:rPr lang="en-US" altLang="zh-CN" sz="4400" b="1">
                <a:solidFill>
                  <a:srgbClr val="FF00FF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s</a:t>
            </a:r>
            <a:r>
              <a:rPr lang="zh-CN" altLang="en-US" sz="4400" b="1">
                <a:solidFill>
                  <a:srgbClr val="000099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）</a:t>
            </a:r>
          </a:p>
        </p:txBody>
      </p:sp>
      <p:sp>
        <p:nvSpPr>
          <p:cNvPr id="13315" name="矩形 13314"/>
          <p:cNvSpPr/>
          <p:nvPr/>
        </p:nvSpPr>
        <p:spPr>
          <a:xfrm>
            <a:off x="666028" y="5349240"/>
            <a:ext cx="9947885" cy="13106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/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友情提示：</a:t>
            </a:r>
            <a:r>
              <a:rPr lang="zh-CN" altLang="en-US" sz="4000" b="1">
                <a:solidFill>
                  <a:srgbClr val="FF0066"/>
                </a:solidFill>
                <a:latin typeface="楷体" panose="02010609060101010101" charset="-122"/>
                <a:ea typeface="楷体" panose="02010609060101010101" charset="-122"/>
              </a:rPr>
              <a:t>要判断某个力是否做功，</a:t>
            </a:r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必须两个必要条件同时满足，缺一不可！</a:t>
            </a:r>
          </a:p>
        </p:txBody>
      </p:sp>
      <p:pic>
        <p:nvPicPr>
          <p:cNvPr id="13316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0768198" y="10541000"/>
            <a:ext cx="304760" cy="228600"/>
          </a:xfrm>
          <a:prstGeom prst="cub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8468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33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851424" y="723265"/>
            <a:ext cx="7013297" cy="6553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zh-CN"/>
            </a:defPPr>
            <a:lvl1pPr>
              <a:defRPr sz="28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>
                <a:latin typeface="楷体" panose="02010609060101010101" charset="-122"/>
                <a:ea typeface="楷体" panose="02010609060101010101" charset="-122"/>
              </a:rPr>
              <a:t>二、不做功的三种情况</a:t>
            </a:r>
          </a:p>
        </p:txBody>
      </p:sp>
      <p:pic>
        <p:nvPicPr>
          <p:cNvPr id="22538" name="图片 14346" descr="20066201451801"/>
          <p:cNvPicPr>
            <a:picLocks noChangeAspect="1"/>
          </p:cNvPicPr>
          <p:nvPr/>
        </p:nvPicPr>
        <p:blipFill>
          <a:blip r:embed="rId5">
            <a:clrChange>
              <a:clrFrom>
                <a:srgbClr val="6C6C6C"/>
              </a:clrFrom>
              <a:clrTo>
                <a:srgbClr val="6C6C6C">
                  <a:alpha val="0"/>
                </a:srgbClr>
              </a:clrTo>
            </a:clrChange>
          </a:blip>
          <a:srcRect l="17160" t="3101" r="16075" b="51570"/>
          <a:stretch>
            <a:fillRect/>
          </a:stretch>
        </p:blipFill>
        <p:spPr>
          <a:xfrm>
            <a:off x="278094" y="2094866"/>
            <a:ext cx="4680929" cy="2951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框 9"/>
          <p:cNvSpPr txBox="1"/>
          <p:nvPr/>
        </p:nvSpPr>
        <p:spPr>
          <a:xfrm>
            <a:off x="5096482" y="2054860"/>
            <a:ext cx="6041239" cy="4236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>
                <a:latin typeface="楷体" panose="02010609060101010101" charset="-122"/>
                <a:ea typeface="楷体" panose="02010609060101010101" charset="-122"/>
              </a:rPr>
              <a:t>做功的两要素：</a:t>
            </a:r>
          </a:p>
          <a:p>
            <a:endParaRPr lang="zh-CN" altLang="en-US" sz="48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en-US" altLang="zh-CN" sz="4400">
                <a:latin typeface="楷体" panose="02010609060101010101" charset="-122"/>
                <a:ea typeface="楷体" panose="02010609060101010101" charset="-122"/>
              </a:rPr>
              <a:t>1.</a:t>
            </a:r>
            <a:r>
              <a:rPr lang="zh-CN" altLang="en-US" sz="4400">
                <a:latin typeface="楷体" panose="02010609060101010101" charset="-122"/>
                <a:ea typeface="楷体" panose="02010609060101010101" charset="-122"/>
              </a:rPr>
              <a:t>有力</a:t>
            </a:r>
          </a:p>
          <a:p>
            <a:endParaRPr lang="zh-CN" altLang="en-US" sz="48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en-US" altLang="zh-CN" sz="4400">
                <a:latin typeface="楷体" panose="02010609060101010101" charset="-122"/>
                <a:ea typeface="楷体" panose="02010609060101010101" charset="-122"/>
              </a:rPr>
              <a:t>2.</a:t>
            </a:r>
            <a:r>
              <a:rPr lang="zh-CN" altLang="en-US" sz="4400">
                <a:latin typeface="楷体" panose="02010609060101010101" charset="-122"/>
                <a:ea typeface="楷体" panose="02010609060101010101" charset="-122"/>
              </a:rPr>
              <a:t>在力的方向上移动了距离</a:t>
            </a:r>
          </a:p>
        </p:txBody>
      </p:sp>
      <p:sp>
        <p:nvSpPr>
          <p:cNvPr id="2050" name=" 2050"/>
          <p:cNvSpPr/>
          <p:nvPr/>
        </p:nvSpPr>
        <p:spPr bwMode="auto">
          <a:xfrm>
            <a:off x="10940896" y="3439160"/>
            <a:ext cx="929519" cy="807720"/>
          </a:xfrm>
          <a:custGeom>
            <a:avLst/>
            <a:gdLst>
              <a:gd name="T0" fmla="*/ 1905000 w 1360"/>
              <a:gd name="T1" fmla="*/ 65651 h 1358"/>
              <a:gd name="T2" fmla="*/ 1703294 w 1360"/>
              <a:gd name="T3" fmla="*/ 205463 h 1358"/>
              <a:gd name="T4" fmla="*/ 1507191 w 1360"/>
              <a:gd name="T5" fmla="*/ 363512 h 1358"/>
              <a:gd name="T6" fmla="*/ 1318092 w 1360"/>
              <a:gd name="T7" fmla="*/ 538581 h 1358"/>
              <a:gd name="T8" fmla="*/ 1138798 w 1360"/>
              <a:gd name="T9" fmla="*/ 731887 h 1358"/>
              <a:gd name="T10" fmla="*/ 970710 w 1360"/>
              <a:gd name="T11" fmla="*/ 930055 h 1358"/>
              <a:gd name="T12" fmla="*/ 832037 w 1360"/>
              <a:gd name="T13" fmla="*/ 1130655 h 1358"/>
              <a:gd name="T14" fmla="*/ 715776 w 1360"/>
              <a:gd name="T15" fmla="*/ 1326392 h 1358"/>
              <a:gd name="T16" fmla="*/ 624728 w 1360"/>
              <a:gd name="T17" fmla="*/ 1520914 h 1358"/>
              <a:gd name="T18" fmla="*/ 525276 w 1360"/>
              <a:gd name="T19" fmla="*/ 1580486 h 1358"/>
              <a:gd name="T20" fmla="*/ 455239 w 1360"/>
              <a:gd name="T21" fmla="*/ 1627901 h 1358"/>
              <a:gd name="T22" fmla="*/ 417419 w 1360"/>
              <a:gd name="T23" fmla="*/ 1625469 h 1358"/>
              <a:gd name="T24" fmla="*/ 390805 w 1360"/>
              <a:gd name="T25" fmla="*/ 1551308 h 1358"/>
              <a:gd name="T26" fmla="*/ 336176 w 1360"/>
              <a:gd name="T27" fmla="*/ 1432163 h 1358"/>
              <a:gd name="T28" fmla="*/ 285750 w 1360"/>
              <a:gd name="T29" fmla="*/ 1322745 h 1358"/>
              <a:gd name="T30" fmla="*/ 239526 w 1360"/>
              <a:gd name="T31" fmla="*/ 1231563 h 1358"/>
              <a:gd name="T32" fmla="*/ 196103 w 1360"/>
              <a:gd name="T33" fmla="*/ 1158618 h 1358"/>
              <a:gd name="T34" fmla="*/ 155482 w 1360"/>
              <a:gd name="T35" fmla="*/ 1102693 h 1358"/>
              <a:gd name="T36" fmla="*/ 120463 w 1360"/>
              <a:gd name="T37" fmla="*/ 1061357 h 1358"/>
              <a:gd name="T38" fmla="*/ 81243 w 1360"/>
              <a:gd name="T39" fmla="*/ 1030963 h 1358"/>
              <a:gd name="T40" fmla="*/ 40621 w 1360"/>
              <a:gd name="T41" fmla="*/ 1011511 h 1358"/>
              <a:gd name="T42" fmla="*/ 0 w 1360"/>
              <a:gd name="T43" fmla="*/ 1003001 h 1358"/>
              <a:gd name="T44" fmla="*/ 53228 w 1360"/>
              <a:gd name="T45" fmla="*/ 960449 h 1358"/>
              <a:gd name="T46" fmla="*/ 107857 w 1360"/>
              <a:gd name="T47" fmla="*/ 930055 h 1358"/>
              <a:gd name="T48" fmla="*/ 152680 w 1360"/>
              <a:gd name="T49" fmla="*/ 914250 h 1358"/>
              <a:gd name="T50" fmla="*/ 198904 w 1360"/>
              <a:gd name="T51" fmla="*/ 906956 h 1358"/>
              <a:gd name="T52" fmla="*/ 257735 w 1360"/>
              <a:gd name="T53" fmla="*/ 925192 h 1358"/>
              <a:gd name="T54" fmla="*/ 323570 w 1360"/>
              <a:gd name="T55" fmla="*/ 979901 h 1358"/>
              <a:gd name="T56" fmla="*/ 388004 w 1360"/>
              <a:gd name="T57" fmla="*/ 1067436 h 1358"/>
              <a:gd name="T58" fmla="*/ 458040 w 1360"/>
              <a:gd name="T59" fmla="*/ 1191443 h 1358"/>
              <a:gd name="T60" fmla="*/ 572901 w 1360"/>
              <a:gd name="T61" fmla="*/ 1193875 h 1358"/>
              <a:gd name="T62" fmla="*/ 710173 w 1360"/>
              <a:gd name="T63" fmla="*/ 1000569 h 1358"/>
              <a:gd name="T64" fmla="*/ 861452 w 1360"/>
              <a:gd name="T65" fmla="*/ 813342 h 1358"/>
              <a:gd name="T66" fmla="*/ 1025338 w 1360"/>
              <a:gd name="T67" fmla="*/ 637057 h 1358"/>
              <a:gd name="T68" fmla="*/ 1203232 w 1360"/>
              <a:gd name="T69" fmla="*/ 468067 h 1358"/>
              <a:gd name="T70" fmla="*/ 1385327 w 1360"/>
              <a:gd name="T71" fmla="*/ 314881 h 1358"/>
              <a:gd name="T72" fmla="*/ 1574426 w 1360"/>
              <a:gd name="T73" fmla="*/ 175069 h 1358"/>
              <a:gd name="T74" fmla="*/ 1764926 w 1360"/>
              <a:gd name="T75" fmla="*/ 53493 h 135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360" h="1358">
                <a:moveTo>
                  <a:pt x="1331" y="0"/>
                </a:moveTo>
                <a:lnTo>
                  <a:pt x="1360" y="54"/>
                </a:lnTo>
                <a:lnTo>
                  <a:pt x="1287" y="109"/>
                </a:lnTo>
                <a:lnTo>
                  <a:pt x="1216" y="169"/>
                </a:lnTo>
                <a:lnTo>
                  <a:pt x="1145" y="232"/>
                </a:lnTo>
                <a:lnTo>
                  <a:pt x="1076" y="299"/>
                </a:lnTo>
                <a:lnTo>
                  <a:pt x="1007" y="368"/>
                </a:lnTo>
                <a:lnTo>
                  <a:pt x="941" y="443"/>
                </a:lnTo>
                <a:lnTo>
                  <a:pt x="876" y="520"/>
                </a:lnTo>
                <a:lnTo>
                  <a:pt x="813" y="602"/>
                </a:lnTo>
                <a:lnTo>
                  <a:pt x="751" y="685"/>
                </a:lnTo>
                <a:lnTo>
                  <a:pt x="693" y="765"/>
                </a:lnTo>
                <a:lnTo>
                  <a:pt x="642" y="848"/>
                </a:lnTo>
                <a:lnTo>
                  <a:pt x="594" y="930"/>
                </a:lnTo>
                <a:lnTo>
                  <a:pt x="551" y="1011"/>
                </a:lnTo>
                <a:lnTo>
                  <a:pt x="511" y="1091"/>
                </a:lnTo>
                <a:lnTo>
                  <a:pt x="476" y="1172"/>
                </a:lnTo>
                <a:lnTo>
                  <a:pt x="446" y="1251"/>
                </a:lnTo>
                <a:lnTo>
                  <a:pt x="401" y="1281"/>
                </a:lnTo>
                <a:lnTo>
                  <a:pt x="375" y="1300"/>
                </a:lnTo>
                <a:lnTo>
                  <a:pt x="348" y="1320"/>
                </a:lnTo>
                <a:lnTo>
                  <a:pt x="325" y="1339"/>
                </a:lnTo>
                <a:lnTo>
                  <a:pt x="304" y="1358"/>
                </a:lnTo>
                <a:lnTo>
                  <a:pt x="298" y="1337"/>
                </a:lnTo>
                <a:lnTo>
                  <a:pt x="290" y="1310"/>
                </a:lnTo>
                <a:lnTo>
                  <a:pt x="279" y="1276"/>
                </a:lnTo>
                <a:lnTo>
                  <a:pt x="263" y="1237"/>
                </a:lnTo>
                <a:lnTo>
                  <a:pt x="240" y="1178"/>
                </a:lnTo>
                <a:lnTo>
                  <a:pt x="221" y="1132"/>
                </a:lnTo>
                <a:lnTo>
                  <a:pt x="204" y="1088"/>
                </a:lnTo>
                <a:lnTo>
                  <a:pt x="186" y="1049"/>
                </a:lnTo>
                <a:lnTo>
                  <a:pt x="171" y="1013"/>
                </a:lnTo>
                <a:lnTo>
                  <a:pt x="156" y="982"/>
                </a:lnTo>
                <a:lnTo>
                  <a:pt x="140" y="953"/>
                </a:lnTo>
                <a:lnTo>
                  <a:pt x="125" y="928"/>
                </a:lnTo>
                <a:lnTo>
                  <a:pt x="111" y="907"/>
                </a:lnTo>
                <a:lnTo>
                  <a:pt x="100" y="890"/>
                </a:lnTo>
                <a:lnTo>
                  <a:pt x="86" y="873"/>
                </a:lnTo>
                <a:lnTo>
                  <a:pt x="71" y="859"/>
                </a:lnTo>
                <a:lnTo>
                  <a:pt x="58" y="848"/>
                </a:lnTo>
                <a:lnTo>
                  <a:pt x="44" y="838"/>
                </a:lnTo>
                <a:lnTo>
                  <a:pt x="29" y="832"/>
                </a:lnTo>
                <a:lnTo>
                  <a:pt x="15" y="827"/>
                </a:lnTo>
                <a:lnTo>
                  <a:pt x="0" y="825"/>
                </a:lnTo>
                <a:lnTo>
                  <a:pt x="19" y="806"/>
                </a:lnTo>
                <a:lnTo>
                  <a:pt x="38" y="790"/>
                </a:lnTo>
                <a:lnTo>
                  <a:pt x="58" y="777"/>
                </a:lnTo>
                <a:lnTo>
                  <a:pt x="77" y="765"/>
                </a:lnTo>
                <a:lnTo>
                  <a:pt x="94" y="758"/>
                </a:lnTo>
                <a:lnTo>
                  <a:pt x="109" y="752"/>
                </a:lnTo>
                <a:lnTo>
                  <a:pt x="127" y="748"/>
                </a:lnTo>
                <a:lnTo>
                  <a:pt x="142" y="746"/>
                </a:lnTo>
                <a:lnTo>
                  <a:pt x="163" y="750"/>
                </a:lnTo>
                <a:lnTo>
                  <a:pt x="184" y="761"/>
                </a:lnTo>
                <a:lnTo>
                  <a:pt x="207" y="779"/>
                </a:lnTo>
                <a:lnTo>
                  <a:pt x="231" y="806"/>
                </a:lnTo>
                <a:lnTo>
                  <a:pt x="254" y="838"/>
                </a:lnTo>
                <a:lnTo>
                  <a:pt x="277" y="878"/>
                </a:lnTo>
                <a:lnTo>
                  <a:pt x="302" y="924"/>
                </a:lnTo>
                <a:lnTo>
                  <a:pt x="327" y="980"/>
                </a:lnTo>
                <a:lnTo>
                  <a:pt x="363" y="1063"/>
                </a:lnTo>
                <a:lnTo>
                  <a:pt x="409" y="982"/>
                </a:lnTo>
                <a:lnTo>
                  <a:pt x="457" y="901"/>
                </a:lnTo>
                <a:lnTo>
                  <a:pt x="507" y="823"/>
                </a:lnTo>
                <a:lnTo>
                  <a:pt x="561" y="744"/>
                </a:lnTo>
                <a:lnTo>
                  <a:pt x="615" y="669"/>
                </a:lnTo>
                <a:lnTo>
                  <a:pt x="672" y="596"/>
                </a:lnTo>
                <a:lnTo>
                  <a:pt x="732" y="524"/>
                </a:lnTo>
                <a:lnTo>
                  <a:pt x="795" y="453"/>
                </a:lnTo>
                <a:lnTo>
                  <a:pt x="859" y="385"/>
                </a:lnTo>
                <a:lnTo>
                  <a:pt x="924" y="320"/>
                </a:lnTo>
                <a:lnTo>
                  <a:pt x="989" y="259"/>
                </a:lnTo>
                <a:lnTo>
                  <a:pt x="1055" y="199"/>
                </a:lnTo>
                <a:lnTo>
                  <a:pt x="1124" y="144"/>
                </a:lnTo>
                <a:lnTo>
                  <a:pt x="1191" y="92"/>
                </a:lnTo>
                <a:lnTo>
                  <a:pt x="1260" y="44"/>
                </a:lnTo>
                <a:lnTo>
                  <a:pt x="133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1" name="乘号 10"/>
          <p:cNvSpPr/>
          <p:nvPr/>
        </p:nvSpPr>
        <p:spPr>
          <a:xfrm>
            <a:off x="11001848" y="5046345"/>
            <a:ext cx="807615" cy="64008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 rot="20100000">
            <a:off x="363173" y="2764791"/>
            <a:ext cx="3659029" cy="13493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5400">
                <a:solidFill>
                  <a:schemeClr val="accent4"/>
                </a:solidFill>
                <a:latin typeface="楷体" panose="02010609060101010101" charset="-122"/>
                <a:ea typeface="楷体" panose="02010609060101010101" charset="-122"/>
              </a:rPr>
              <a:t>不做功！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2132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5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851424" y="723265"/>
            <a:ext cx="7013297" cy="6553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zh-CN"/>
            </a:defPPr>
            <a:lvl1pPr>
              <a:defRPr sz="28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>
                <a:latin typeface="楷体" panose="02010609060101010101" charset="-122"/>
                <a:ea typeface="楷体" panose="02010609060101010101" charset="-122"/>
              </a:rPr>
              <a:t>二、不做功的三种情况</a:t>
            </a:r>
          </a:p>
        </p:txBody>
      </p:sp>
      <p:pic>
        <p:nvPicPr>
          <p:cNvPr id="7169" name="图片 8193" descr="带有影子的球体的运动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538" y="1821499"/>
            <a:ext cx="5676161" cy="32146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457140" y="5249545"/>
            <a:ext cx="522664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楷体" panose="02010609060101010101" charset="-122"/>
                <a:ea typeface="楷体" panose="02010609060101010101" charset="-122"/>
              </a:rPr>
              <a:t>网球在绝对光滑的水平地面上滑动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142196" y="2318385"/>
            <a:ext cx="6041239" cy="4236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>
                <a:latin typeface="楷体" panose="02010609060101010101" charset="-122"/>
                <a:ea typeface="楷体" panose="02010609060101010101" charset="-122"/>
              </a:rPr>
              <a:t>做功的两要素：</a:t>
            </a:r>
          </a:p>
          <a:p>
            <a:endParaRPr lang="zh-CN" altLang="en-US" sz="48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en-US" altLang="zh-CN" sz="4400">
                <a:latin typeface="楷体" panose="02010609060101010101" charset="-122"/>
                <a:ea typeface="楷体" panose="02010609060101010101" charset="-122"/>
              </a:rPr>
              <a:t>1.</a:t>
            </a:r>
            <a:r>
              <a:rPr lang="zh-CN" altLang="en-US" sz="4400">
                <a:latin typeface="楷体" panose="02010609060101010101" charset="-122"/>
                <a:ea typeface="楷体" panose="02010609060101010101" charset="-122"/>
              </a:rPr>
              <a:t>有力</a:t>
            </a:r>
          </a:p>
          <a:p>
            <a:endParaRPr lang="zh-CN" altLang="en-US" sz="48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en-US" altLang="zh-CN" sz="4400">
                <a:latin typeface="楷体" panose="02010609060101010101" charset="-122"/>
                <a:ea typeface="楷体" panose="02010609060101010101" charset="-122"/>
              </a:rPr>
              <a:t>2.</a:t>
            </a:r>
            <a:r>
              <a:rPr lang="zh-CN" altLang="en-US" sz="4400">
                <a:latin typeface="楷体" panose="02010609060101010101" charset="-122"/>
                <a:ea typeface="楷体" panose="02010609060101010101" charset="-122"/>
              </a:rPr>
              <a:t>在力的方向上移动了距离</a:t>
            </a:r>
          </a:p>
        </p:txBody>
      </p:sp>
      <p:sp>
        <p:nvSpPr>
          <p:cNvPr id="11" name="乘号 10"/>
          <p:cNvSpPr/>
          <p:nvPr/>
        </p:nvSpPr>
        <p:spPr>
          <a:xfrm>
            <a:off x="11047562" y="3857625"/>
            <a:ext cx="807615" cy="64008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 rot="20100000">
            <a:off x="363173" y="2764791"/>
            <a:ext cx="3659029" cy="13493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5400">
                <a:solidFill>
                  <a:schemeClr val="accent4"/>
                </a:solidFill>
                <a:latin typeface="楷体" panose="02010609060101010101" charset="-122"/>
                <a:ea typeface="楷体" panose="02010609060101010101" charset="-122"/>
              </a:rPr>
              <a:t>不做功！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8407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6045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160459"/>
  <p:tag name="KSO_WM_UNIT_ID" val="custom160459_2*i*3"/>
  <p:tag name="KSO_WM_UNIT_INDEX" val="3"/>
  <p:tag name="KSO_WM_UNIT_TYPE" val="i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160459"/>
  <p:tag name="KSO_WM_UNIT_ID" val="custom160459_2*i*4"/>
  <p:tag name="KSO_WM_UNIT_INDEX" val="4"/>
  <p:tag name="KSO_WM_UNIT_TYPE" val="i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160459_2"/>
  <p:tag name="KSO_WM_SLIDE_INDEX" val="2"/>
  <p:tag name="KSO_WM_SLIDE_ITEM_CNT" val="1"/>
  <p:tag name="KSO_WM_SLIDE_LAYOUT" val="a_f"/>
  <p:tag name="KSO_WM_SLIDE_LAYOUT_CNT" val="1_1"/>
  <p:tag name="KSO_WM_SLIDE_POSITION" val="66*144"/>
  <p:tag name="KSO_WM_SLIDE_SIZE" val="828*343"/>
  <p:tag name="KSO_WM_SLIDE_TYPE" val="text"/>
  <p:tag name="KSO_WM_TAG_VERSION" val="1.0"/>
  <p:tag name="KSO_WM_TEMPLATE_CATEGORY" val="custom"/>
  <p:tag name="KSO_WM_TEMPLATE_INDEX" val="16045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160459"/>
  <p:tag name="KSO_WM_UNIT_ID" val="custom160459_2*i*0"/>
  <p:tag name="KSO_WM_UNIT_INDEX" val="0"/>
  <p:tag name="KSO_WM_UNIT_TYPE" val="i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160459"/>
  <p:tag name="KSO_WM_UNIT_ID" val="custom160459_2*i*3"/>
  <p:tag name="KSO_WM_UNIT_INDEX" val="3"/>
  <p:tag name="KSO_WM_UNIT_TYPE" val="i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160459"/>
  <p:tag name="KSO_WM_UNIT_ID" val="custom160459_2*i*4"/>
  <p:tag name="KSO_WM_UNIT_INDEX" val="4"/>
  <p:tag name="KSO_WM_UNIT_TYPE" val="i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160459_3"/>
  <p:tag name="KSO_WM_SLIDE_INDEX" val="3"/>
  <p:tag name="KSO_WM_SLIDE_ITEM_CNT" val="2"/>
  <p:tag name="KSO_WM_SLIDE_LAYOUT" val="a_f"/>
  <p:tag name="KSO_WM_SLIDE_LAYOUT_CNT" val="1_2"/>
  <p:tag name="KSO_WM_SLIDE_POSITION" val="98*158"/>
  <p:tag name="KSO_WM_SLIDE_SIZE" val="796*325"/>
  <p:tag name="KSO_WM_SLIDE_TYPE" val="text"/>
  <p:tag name="KSO_WM_TAG_VERSION" val="1.0"/>
  <p:tag name="KSO_WM_TEMPLATE_CATEGORY" val="custom"/>
  <p:tag name="KSO_WM_TEMPLATE_INDEX" val="16045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6045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160459"/>
  <p:tag name="KSO_WM_UNIT_CLEAR" val="1"/>
  <p:tag name="KSO_WM_UNIT_COMPATIBLE" val="0"/>
  <p:tag name="KSO_WM_UNIT_HIGHLIGHT" val="0"/>
  <p:tag name="KSO_WM_UNIT_ID" val="custom160459_4*a*1"/>
  <p:tag name="KSO_WM_UNIT_INDEX" val="1"/>
  <p:tag name="KSO_WM_UNIT_ISCONTENTSTITLE" val="0"/>
  <p:tag name="KSO_WM_UNIT_LAYERLEVEL" val="1"/>
  <p:tag name="KSO_WM_UNIT_PRESET_TEXT_INDEX" val="3"/>
  <p:tag name="KSO_WM_UNIT_PRESET_TEXT_LEN" val="17"/>
  <p:tag name="KSO_WM_UNIT_TYPE" val="a"/>
  <p:tag name="KSO_WM_UNIT_VALUE" val="3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160459"/>
  <p:tag name="KSO_WM_UNIT_CLEAR" val="1"/>
  <p:tag name="KSO_WM_UNIT_COMPATIBLE" val="0"/>
  <p:tag name="KSO_WM_UNIT_HIGHLIGHT" val="0"/>
  <p:tag name="KSO_WM_UNIT_ID" val="custom160459_4*f*1"/>
  <p:tag name="KSO_WM_UNIT_INDEX" val="1"/>
  <p:tag name="KSO_WM_UNIT_LAYERLEVEL" val="1"/>
  <p:tag name="KSO_WM_UNIT_PRESET_TEXT_INDEX" val="5"/>
  <p:tag name="KSO_WM_UNIT_PRESET_TEXT_LEN" val="232"/>
  <p:tag name="KSO_WM_UNIT_TYPE" val="f"/>
  <p:tag name="KSO_WM_UNIT_VALUE" val="1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160459"/>
  <p:tag name="KSO_WM_UNIT_CLEAR" val="1"/>
  <p:tag name="KSO_WM_UNIT_COMPATIBLE" val="0"/>
  <p:tag name="KSO_WM_UNIT_HIGHLIGHT" val="0"/>
  <p:tag name="KSO_WM_UNIT_ID" val="custom160459_1*a*1"/>
  <p:tag name="KSO_WM_UNIT_INDEX" val="1"/>
  <p:tag name="KSO_WM_UNIT_ISCONTENTSTITLE" val="0"/>
  <p:tag name="KSO_WM_UNIT_LAYERLEVEL" val="1"/>
  <p:tag name="KSO_WM_UNIT_PRESET_TEXT_INDEX" val="3"/>
  <p:tag name="KSO_WM_UNIT_PRESET_TEXT_LEN" val="12"/>
  <p:tag name="KSO_WM_UNIT_TYPE" val="a"/>
  <p:tag name="KSO_WM_UNIT_VALUE" val="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DIAGRAM_GROUP_CODE" val="l1-1"/>
  <p:tag name="KSO_WM_SLIDE_ID" val="custom160459_7"/>
  <p:tag name="KSO_WM_SLIDE_INDEX" val="7"/>
  <p:tag name="KSO_WM_SLIDE_ITEM_CNT" val="2"/>
  <p:tag name="KSO_WM_SLIDE_LAYOUT" val="a_l"/>
  <p:tag name="KSO_WM_SLIDE_LAYOUT_CNT" val="1_1"/>
  <p:tag name="KSO_WM_SLIDE_TYPE" val="contents"/>
  <p:tag name="KSO_WM_TAG_VERSION" val="1.0"/>
  <p:tag name="KSO_WM_TEMPLATE_CATEGORY" val="custom"/>
  <p:tag name="KSO_WM_TEMPLATE_INDEX" val="16045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160459"/>
  <p:tag name="KSO_WM_UNIT_CLEAR" val="1"/>
  <p:tag name="KSO_WM_UNIT_COMPATIBLE" val="0"/>
  <p:tag name="KSO_WM_UNIT_HIGHLIGHT" val="0"/>
  <p:tag name="KSO_WM_UNIT_ID" val="custom160459_4*a*1"/>
  <p:tag name="KSO_WM_UNIT_INDEX" val="1"/>
  <p:tag name="KSO_WM_UNIT_ISCONTENTSTITLE" val="0"/>
  <p:tag name="KSO_WM_UNIT_LAYERLEVEL" val="1"/>
  <p:tag name="KSO_WM_UNIT_PRESET_TEXT_INDEX" val="3"/>
  <p:tag name="KSO_WM_UNIT_PRESET_TEXT_LEN" val="17"/>
  <p:tag name="KSO_WM_UNIT_TYPE" val="a"/>
  <p:tag name="KSO_WM_UNIT_VALUE" val="3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DIAGRAM_GROUP_CODE" val="l1-1"/>
  <p:tag name="KSO_WM_SLIDE_ID" val="custom160459_11"/>
  <p:tag name="KSO_WM_SLIDE_INDEX" val="11"/>
  <p:tag name="KSO_WM_SLIDE_ITEM_CNT" val="6"/>
  <p:tag name="KSO_WM_SLIDE_LAYOUT" val="a_l"/>
  <p:tag name="KSO_WM_SLIDE_LAYOUT_CNT" val="1_1"/>
  <p:tag name="KSO_WM_SLIDE_TYPE" val="contents"/>
  <p:tag name="KSO_WM_TAG_VERSION" val="1.0"/>
  <p:tag name="KSO_WM_TEMPLATE_CATEGORY" val="custom"/>
  <p:tag name="KSO_WM_TEMPLATE_INDEX" val="16045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160459"/>
  <p:tag name="KSO_WM_UNIT_CLEAR" val="1"/>
  <p:tag name="KSO_WM_UNIT_COMPATIBLE" val="0"/>
  <p:tag name="KSO_WM_UNIT_HIGHLIGHT" val="0"/>
  <p:tag name="KSO_WM_UNIT_ID" val="custom160459_4*a*1"/>
  <p:tag name="KSO_WM_UNIT_INDEX" val="1"/>
  <p:tag name="KSO_WM_UNIT_ISCONTENTSTITLE" val="0"/>
  <p:tag name="KSO_WM_UNIT_LAYERLEVEL" val="1"/>
  <p:tag name="KSO_WM_UNIT_PRESET_TEXT_INDEX" val="3"/>
  <p:tag name="KSO_WM_UNIT_PRESET_TEXT_LEN" val="17"/>
  <p:tag name="KSO_WM_UNIT_TYPE" val="a"/>
  <p:tag name="KSO_WM_UNIT_VALUE" val="3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6045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160459"/>
  <p:tag name="KSO_WM_UNIT_CLEAR" val="1"/>
  <p:tag name="KSO_WM_UNIT_COMPATIBLE" val="0"/>
  <p:tag name="KSO_WM_UNIT_HIGHLIGHT" val="0"/>
  <p:tag name="KSO_WM_UNIT_ID" val="custom160459_4*a*1"/>
  <p:tag name="KSO_WM_UNIT_INDEX" val="1"/>
  <p:tag name="KSO_WM_UNIT_ISCONTENTSTITLE" val="0"/>
  <p:tag name="KSO_WM_UNIT_LAYERLEVEL" val="1"/>
  <p:tag name="KSO_WM_UNIT_PRESET_TEXT_INDEX" val="3"/>
  <p:tag name="KSO_WM_UNIT_PRESET_TEXT_LEN" val="17"/>
  <p:tag name="KSO_WM_UNIT_TYPE" val="a"/>
  <p:tag name="KSO_WM_UNIT_VALUE" val="3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6045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160459"/>
  <p:tag name="KSO_WM_UNIT_CLEAR" val="1"/>
  <p:tag name="KSO_WM_UNIT_COMPATIBLE" val="0"/>
  <p:tag name="KSO_WM_UNIT_HIGHLIGHT" val="0"/>
  <p:tag name="KSO_WM_UNIT_ID" val="custom160459_4*a*1"/>
  <p:tag name="KSO_WM_UNIT_INDEX" val="1"/>
  <p:tag name="KSO_WM_UNIT_ISCONTENTSTITLE" val="0"/>
  <p:tag name="KSO_WM_UNIT_LAYERLEVEL" val="1"/>
  <p:tag name="KSO_WM_UNIT_PRESET_TEXT_INDEX" val="3"/>
  <p:tag name="KSO_WM_UNIT_PRESET_TEXT_LEN" val="17"/>
  <p:tag name="KSO_WM_UNIT_TYPE" val="a"/>
  <p:tag name="KSO_WM_UNIT_VALUE" val="3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6045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6045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160459"/>
  <p:tag name="KSO_WM_UNIT_CLEAR" val="1"/>
  <p:tag name="KSO_WM_UNIT_COMPATIBLE" val="0"/>
  <p:tag name="KSO_WM_UNIT_HIGHLIGHT" val="0"/>
  <p:tag name="KSO_WM_UNIT_ID" val="custom160459_1*b*1"/>
  <p:tag name="KSO_WM_UNIT_INDEX" val="1"/>
  <p:tag name="KSO_WM_UNIT_ISCONTENTSTITLE" val="0"/>
  <p:tag name="KSO_WM_UNIT_LAYERLEVEL" val="1"/>
  <p:tag name="KSO_WM_UNIT_PRESET_TEXT_INDEX" val="4"/>
  <p:tag name="KSO_WM_UNIT_PRESET_TEXT_LEN" val="46"/>
  <p:tag name="KSO_WM_UNIT_TYPE" val="b"/>
  <p:tag name="KSO_WM_UNIT_VALUE" val="4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6045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160459"/>
  <p:tag name="KSO_WM_UNIT_CLEAR" val="1"/>
  <p:tag name="KSO_WM_UNIT_COMPATIBLE" val="0"/>
  <p:tag name="KSO_WM_UNIT_HIGHLIGHT" val="0"/>
  <p:tag name="KSO_WM_UNIT_ID" val="custom160459_4*a*1"/>
  <p:tag name="KSO_WM_UNIT_INDEX" val="1"/>
  <p:tag name="KSO_WM_UNIT_ISCONTENTSTITLE" val="0"/>
  <p:tag name="KSO_WM_UNIT_LAYERLEVEL" val="1"/>
  <p:tag name="KSO_WM_UNIT_PRESET_TEXT_INDEX" val="3"/>
  <p:tag name="KSO_WM_UNIT_PRESET_TEXT_LEN" val="17"/>
  <p:tag name="KSO_WM_UNIT_TYPE" val="a"/>
  <p:tag name="KSO_WM_UNIT_VALUE" val="3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6045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6045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160459"/>
  <p:tag name="KSO_WM_UNIT_CLEAR" val="1"/>
  <p:tag name="KSO_WM_UNIT_COMPATIBLE" val="0"/>
  <p:tag name="KSO_WM_UNIT_HIGHLIGHT" val="0"/>
  <p:tag name="KSO_WM_UNIT_ID" val="custom160459_4*a*1"/>
  <p:tag name="KSO_WM_UNIT_INDEX" val="1"/>
  <p:tag name="KSO_WM_UNIT_ISCONTENTSTITLE" val="0"/>
  <p:tag name="KSO_WM_UNIT_LAYERLEVEL" val="1"/>
  <p:tag name="KSO_WM_UNIT_PRESET_TEXT_INDEX" val="3"/>
  <p:tag name="KSO_WM_UNIT_PRESET_TEXT_LEN" val="17"/>
  <p:tag name="KSO_WM_UNIT_TYPE" val="a"/>
  <p:tag name="KSO_WM_UNIT_VALUE" val="3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160459"/>
  <p:tag name="KSO_WM_UNIT_CLEAR" val="1"/>
  <p:tag name="KSO_WM_UNIT_COMPATIBLE" val="0"/>
  <p:tag name="KSO_WM_UNIT_HIGHLIGHT" val="0"/>
  <p:tag name="KSO_WM_UNIT_ID" val="custom160459_4*f*1"/>
  <p:tag name="KSO_WM_UNIT_INDEX" val="1"/>
  <p:tag name="KSO_WM_UNIT_LAYERLEVEL" val="1"/>
  <p:tag name="KSO_WM_UNIT_PRESET_TEXT_INDEX" val="5"/>
  <p:tag name="KSO_WM_UNIT_PRESET_TEXT_LEN" val="232"/>
  <p:tag name="KSO_WM_UNIT_TYPE" val="f"/>
  <p:tag name="KSO_WM_UNIT_VALUE" val="12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DIAGRAM_GROUP_CODE" val="l1-1"/>
  <p:tag name="KSO_WM_SLIDE_ID" val="custom160459_8"/>
  <p:tag name="KSO_WM_SLIDE_INDEX" val="8"/>
  <p:tag name="KSO_WM_SLIDE_ITEM_CNT" val="3"/>
  <p:tag name="KSO_WM_SLIDE_LAYOUT" val="a_l"/>
  <p:tag name="KSO_WM_SLIDE_LAYOUT_CNT" val="1_1"/>
  <p:tag name="KSO_WM_SLIDE_TYPE" val="contents"/>
  <p:tag name="KSO_WM_TAG_VERSION" val="1.0"/>
  <p:tag name="KSO_WM_TEMPLATE_CATEGORY" val="custom"/>
  <p:tag name="KSO_WM_TEMPLATE_INDEX" val="16045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160459"/>
  <p:tag name="KSO_WM_UNIT_CLEAR" val="1"/>
  <p:tag name="KSO_WM_UNIT_COMPATIBLE" val="0"/>
  <p:tag name="KSO_WM_UNIT_HIGHLIGHT" val="0"/>
  <p:tag name="KSO_WM_UNIT_ID" val="custom160459_4*a*1"/>
  <p:tag name="KSO_WM_UNIT_INDEX" val="1"/>
  <p:tag name="KSO_WM_UNIT_ISCONTENTSTITLE" val="0"/>
  <p:tag name="KSO_WM_UNIT_LAYERLEVEL" val="1"/>
  <p:tag name="KSO_WM_UNIT_PRESET_TEXT_INDEX" val="3"/>
  <p:tag name="KSO_WM_UNIT_PRESET_TEXT_LEN" val="17"/>
  <p:tag name="KSO_WM_UNIT_TYPE" val="a"/>
  <p:tag name="KSO_WM_UNIT_VALUE" val="3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DIAGRAM_GROUP_CODE" val="l1-1"/>
  <p:tag name="KSO_WM_SLIDE_ID" val="custom160459_9"/>
  <p:tag name="KSO_WM_SLIDE_INDEX" val="9"/>
  <p:tag name="KSO_WM_SLIDE_ITEM_CNT" val="4"/>
  <p:tag name="KSO_WM_SLIDE_LAYOUT" val="a_l"/>
  <p:tag name="KSO_WM_SLIDE_LAYOUT_CNT" val="1_1"/>
  <p:tag name="KSO_WM_SLIDE_TYPE" val="contents"/>
  <p:tag name="KSO_WM_TAG_VERSION" val="1.0"/>
  <p:tag name="KSO_WM_TEMPLATE_CATEGORY" val="custom"/>
  <p:tag name="KSO_WM_TEMPLATE_INDEX" val="16045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160459"/>
  <p:tag name="KSO_WM_UNIT_CLEAR" val="1"/>
  <p:tag name="KSO_WM_UNIT_COMPATIBLE" val="0"/>
  <p:tag name="KSO_WM_UNIT_HIGHLIGHT" val="0"/>
  <p:tag name="KSO_WM_UNIT_ID" val="custom160459_4*a*1"/>
  <p:tag name="KSO_WM_UNIT_INDEX" val="1"/>
  <p:tag name="KSO_WM_UNIT_ISCONTENTSTITLE" val="0"/>
  <p:tag name="KSO_WM_UNIT_LAYERLEVEL" val="1"/>
  <p:tag name="KSO_WM_UNIT_PRESET_TEXT_INDEX" val="3"/>
  <p:tag name="KSO_WM_UNIT_PRESET_TEXT_LEN" val="17"/>
  <p:tag name="KSO_WM_UNIT_TYPE" val="a"/>
  <p:tag name="KSO_WM_UNIT_VALUE" val="3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160459_2"/>
  <p:tag name="KSO_WM_SLIDE_INDEX" val="2"/>
  <p:tag name="KSO_WM_SLIDE_ITEM_CNT" val="1"/>
  <p:tag name="KSO_WM_SLIDE_LAYOUT" val="a_f"/>
  <p:tag name="KSO_WM_SLIDE_LAYOUT_CNT" val="1_1"/>
  <p:tag name="KSO_WM_SLIDE_POSITION" val="66*144"/>
  <p:tag name="KSO_WM_SLIDE_SIZE" val="828*343"/>
  <p:tag name="KSO_WM_SLIDE_TYPE" val="text"/>
  <p:tag name="KSO_WM_TAG_VERSION" val="1.0"/>
  <p:tag name="KSO_WM_TEMPLATE_CATEGORY" val="custom"/>
  <p:tag name="KSO_WM_TEMPLATE_INDEX" val="160459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DIAGRAM_GROUP_CODE" val="l1-1"/>
  <p:tag name="KSO_WM_SLIDE_ID" val="custom160459_10"/>
  <p:tag name="KSO_WM_SLIDE_INDEX" val="10"/>
  <p:tag name="KSO_WM_SLIDE_ITEM_CNT" val="5"/>
  <p:tag name="KSO_WM_SLIDE_LAYOUT" val="a_l"/>
  <p:tag name="KSO_WM_SLIDE_LAYOUT_CNT" val="1_1"/>
  <p:tag name="KSO_WM_SLIDE_POSITION" val="317*62"/>
  <p:tag name="KSO_WM_SLIDE_SIZE" val="563*409"/>
  <p:tag name="KSO_WM_SLIDE_TYPE" val="text"/>
  <p:tag name="KSO_WM_TAG_VERSION" val="1.0"/>
  <p:tag name="KSO_WM_TEMPLATE_CATEGORY" val="custom"/>
  <p:tag name="KSO_WM_TEMPLATE_INDEX" val="16045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160459"/>
  <p:tag name="KSO_WM_UNIT_CLEAR" val="1"/>
  <p:tag name="KSO_WM_UNIT_COMPATIBLE" val="0"/>
  <p:tag name="KSO_WM_UNIT_HIGHLIGHT" val="0"/>
  <p:tag name="KSO_WM_UNIT_ID" val="custom160459_4*a*1"/>
  <p:tag name="KSO_WM_UNIT_INDEX" val="1"/>
  <p:tag name="KSO_WM_UNIT_ISCONTENTSTITLE" val="0"/>
  <p:tag name="KSO_WM_UNIT_LAYERLEVEL" val="1"/>
  <p:tag name="KSO_WM_UNIT_PRESET_TEXT_INDEX" val="3"/>
  <p:tag name="KSO_WM_UNIT_PRESET_TEXT_LEN" val="17"/>
  <p:tag name="KSO_WM_UNIT_TYPE" val="a"/>
  <p:tag name="KSO_WM_UNIT_VALUE" val="3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6045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160459"/>
  <p:tag name="KSO_WM_UNIT_CLEAR" val="1"/>
  <p:tag name="KSO_WM_UNIT_COMPATIBLE" val="0"/>
  <p:tag name="KSO_WM_UNIT_HIGHLIGHT" val="0"/>
  <p:tag name="KSO_WM_UNIT_ID" val="custom160459_4*a*1"/>
  <p:tag name="KSO_WM_UNIT_INDEX" val="1"/>
  <p:tag name="KSO_WM_UNIT_ISCONTENTSTITLE" val="0"/>
  <p:tag name="KSO_WM_UNIT_LAYERLEVEL" val="1"/>
  <p:tag name="KSO_WM_UNIT_PRESET_TEXT_INDEX" val="3"/>
  <p:tag name="KSO_WM_UNIT_PRESET_TEXT_LEN" val="17"/>
  <p:tag name="KSO_WM_UNIT_TYPE" val="a"/>
  <p:tag name="KSO_WM_UNIT_VALUE" val="3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60459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604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160459"/>
  <p:tag name="KSO_WM_UNIT_ID" val="custom160459_2*i*0"/>
  <p:tag name="KSO_WM_UNIT_INDEX" val="0"/>
  <p:tag name="KSO_WM_UNIT_TYPE" val="i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160459"/>
  <p:tag name="KSO_WM_UNIT_ID" val="custom160459_2*i*3"/>
  <p:tag name="KSO_WM_UNIT_INDEX" val="3"/>
  <p:tag name="KSO_WM_UNIT_TYPE" val="i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160459"/>
  <p:tag name="KSO_WM_UNIT_ID" val="custom160459_2*i*4"/>
  <p:tag name="KSO_WM_UNIT_INDEX" val="4"/>
  <p:tag name="KSO_WM_UNIT_TYPE" val="i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160459_2"/>
  <p:tag name="KSO_WM_SLIDE_INDEX" val="2"/>
  <p:tag name="KSO_WM_SLIDE_ITEM_CNT" val="1"/>
  <p:tag name="KSO_WM_SLIDE_LAYOUT" val="a_f"/>
  <p:tag name="KSO_WM_SLIDE_LAYOUT_CNT" val="1_1"/>
  <p:tag name="KSO_WM_SLIDE_POSITION" val="66*144"/>
  <p:tag name="KSO_WM_SLIDE_SIZE" val="828*343"/>
  <p:tag name="KSO_WM_SLIDE_TYPE" val="text"/>
  <p:tag name="KSO_WM_TAG_VERSION" val="1.0"/>
  <p:tag name="KSO_WM_TEMPLATE_CATEGORY" val="custom"/>
  <p:tag name="KSO_WM_TEMPLATE_INDEX" val="16045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160459"/>
  <p:tag name="KSO_WM_UNIT_ID" val="custom160459_2*i*0"/>
  <p:tag name="KSO_WM_UNIT_INDEX" val="0"/>
  <p:tag name="KSO_WM_UNIT_TYPE" val="i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757</Words>
  <Application>Microsoft Office PowerPoint</Application>
  <PresentationFormat>自定义</PresentationFormat>
  <Paragraphs>102</Paragraphs>
  <Slides>21</Slides>
  <Notes>9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3" baseType="lpstr">
      <vt:lpstr>Office 主题</vt:lpstr>
      <vt:lpstr>Equation.KSEE3</vt:lpstr>
      <vt:lpstr>第十章 机械与人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4</cp:revision>
  <dcterms:created xsi:type="dcterms:W3CDTF">2021-03-02T14:37:37Z</dcterms:created>
  <dcterms:modified xsi:type="dcterms:W3CDTF">2021-03-26T01:35:59Z</dcterms:modified>
</cp:coreProperties>
</file>