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758" r:id="rId3"/>
    <p:sldId id="744" r:id="rId4"/>
    <p:sldId id="749" r:id="rId5"/>
    <p:sldId id="762" r:id="rId6"/>
    <p:sldId id="768" r:id="rId7"/>
    <p:sldId id="750" r:id="rId8"/>
    <p:sldId id="760" r:id="rId9"/>
    <p:sldId id="764" r:id="rId10"/>
    <p:sldId id="831" r:id="rId11"/>
    <p:sldId id="832" r:id="rId12"/>
    <p:sldId id="833" r:id="rId13"/>
    <p:sldId id="834" r:id="rId14"/>
    <p:sldId id="835" r:id="rId15"/>
    <p:sldId id="836" r:id="rId16"/>
    <p:sldId id="837" r:id="rId17"/>
    <p:sldId id="838" r:id="rId18"/>
    <p:sldId id="839" r:id="rId19"/>
    <p:sldId id="840" r:id="rId20"/>
    <p:sldId id="841" r:id="rId21"/>
    <p:sldId id="842" r:id="rId22"/>
    <p:sldId id="843" r:id="rId23"/>
    <p:sldId id="844" r:id="rId24"/>
    <p:sldId id="845" r:id="rId25"/>
    <p:sldId id="846" r:id="rId26"/>
    <p:sldId id="847" r:id="rId27"/>
    <p:sldId id="848" r:id="rId28"/>
    <p:sldId id="849" r:id="rId29"/>
    <p:sldId id="850" r:id="rId30"/>
    <p:sldId id="851" r:id="rId31"/>
    <p:sldId id="852" r:id="rId32"/>
    <p:sldId id="853" r:id="rId33"/>
    <p:sldId id="854" r:id="rId34"/>
    <p:sldId id="855" r:id="rId35"/>
    <p:sldId id="856" r:id="rId36"/>
    <p:sldId id="857" r:id="rId37"/>
    <p:sldId id="858" r:id="rId38"/>
    <p:sldId id="859" r:id="rId39"/>
    <p:sldId id="860" r:id="rId40"/>
    <p:sldId id="861" r:id="rId41"/>
    <p:sldId id="862" r:id="rId42"/>
    <p:sldId id="863" r:id="rId43"/>
    <p:sldId id="890" r:id="rId44"/>
    <p:sldId id="891" r:id="rId45"/>
    <p:sldId id="892" r:id="rId46"/>
    <p:sldId id="893" r:id="rId47"/>
    <p:sldId id="759" r:id="rId48"/>
    <p:sldId id="789" r:id="rId49"/>
    <p:sldId id="864" r:id="rId50"/>
    <p:sldId id="865" r:id="rId51"/>
    <p:sldId id="866" r:id="rId52"/>
    <p:sldId id="867" r:id="rId53"/>
    <p:sldId id="868" r:id="rId54"/>
    <p:sldId id="869" r:id="rId55"/>
    <p:sldId id="870" r:id="rId56"/>
    <p:sldId id="871" r:id="rId57"/>
    <p:sldId id="872" r:id="rId58"/>
    <p:sldId id="873" r:id="rId59"/>
    <p:sldId id="894" r:id="rId60"/>
    <p:sldId id="895" r:id="rId61"/>
    <p:sldId id="896" r:id="rId62"/>
    <p:sldId id="897" r:id="rId63"/>
    <p:sldId id="898" r:id="rId64"/>
    <p:sldId id="761" r:id="rId65"/>
    <p:sldId id="805" r:id="rId66"/>
    <p:sldId id="874" r:id="rId67"/>
    <p:sldId id="875" r:id="rId68"/>
    <p:sldId id="876" r:id="rId69"/>
    <p:sldId id="877" r:id="rId70"/>
    <p:sldId id="878" r:id="rId71"/>
    <p:sldId id="879" r:id="rId72"/>
    <p:sldId id="880" r:id="rId73"/>
    <p:sldId id="881" r:id="rId74"/>
    <p:sldId id="882" r:id="rId75"/>
    <p:sldId id="883" r:id="rId76"/>
    <p:sldId id="884" r:id="rId77"/>
    <p:sldId id="885" r:id="rId78"/>
    <p:sldId id="886" r:id="rId79"/>
    <p:sldId id="887" r:id="rId80"/>
    <p:sldId id="888" r:id="rId81"/>
    <p:sldId id="889" r:id="rId82"/>
    <p:sldId id="899" r:id="rId83"/>
    <p:sldId id="900" r:id="rId84"/>
    <p:sldId id="901" r:id="rId85"/>
    <p:sldId id="902" r:id="rId86"/>
    <p:sldId id="903" r:id="rId87"/>
    <p:sldId id="904" r:id="rId88"/>
    <p:sldId id="905" r:id="rId89"/>
    <p:sldId id="906" r:id="rId90"/>
    <p:sldId id="907" r:id="rId91"/>
    <p:sldId id="908" r:id="rId92"/>
    <p:sldId id="909" r:id="rId93"/>
    <p:sldId id="910" r:id="rId94"/>
    <p:sldId id="911" r:id="rId95"/>
    <p:sldId id="912" r:id="rId96"/>
    <p:sldId id="913" r:id="rId97"/>
    <p:sldId id="914" r:id="rId98"/>
    <p:sldId id="915" r:id="rId99"/>
    <p:sldId id="916" r:id="rId100"/>
    <p:sldId id="917" r:id="rId101"/>
    <p:sldId id="918" r:id="rId102"/>
    <p:sldId id="919" r:id="rId103"/>
    <p:sldId id="920" r:id="rId104"/>
    <p:sldId id="921" r:id="rId105"/>
    <p:sldId id="922" r:id="rId106"/>
    <p:sldId id="923" r:id="rId107"/>
    <p:sldId id="924" r:id="rId108"/>
    <p:sldId id="925" r:id="rId109"/>
    <p:sldId id="926" r:id="rId110"/>
    <p:sldId id="927" r:id="rId111"/>
    <p:sldId id="928" r:id="rId112"/>
    <p:sldId id="929" r:id="rId113"/>
    <p:sldId id="930" r:id="rId114"/>
    <p:sldId id="931" r:id="rId115"/>
    <p:sldId id="932" r:id="rId116"/>
    <p:sldId id="933" r:id="rId117"/>
    <p:sldId id="934" r:id="rId118"/>
    <p:sldId id="935" r:id="rId119"/>
    <p:sldId id="936" r:id="rId120"/>
    <p:sldId id="937" r:id="rId121"/>
    <p:sldId id="938" r:id="rId122"/>
    <p:sldId id="939" r:id="rId123"/>
    <p:sldId id="940" r:id="rId124"/>
    <p:sldId id="941" r:id="rId125"/>
    <p:sldId id="942" r:id="rId126"/>
    <p:sldId id="943" r:id="rId127"/>
    <p:sldId id="944" r:id="rId128"/>
    <p:sldId id="945" r:id="rId129"/>
    <p:sldId id="948" r:id="rId130"/>
    <p:sldId id="949" r:id="rId131"/>
    <p:sldId id="950" r:id="rId132"/>
    <p:sldId id="951" r:id="rId133"/>
    <p:sldId id="952" r:id="rId134"/>
    <p:sldId id="946" r:id="rId135"/>
    <p:sldId id="735" r:id="rId136"/>
  </p:sldIdLst>
  <p:sldSz cx="11522075" cy="6480175"/>
  <p:notesSz cx="6858000" cy="9144000"/>
  <p:custDataLst>
    <p:tags r:id="rId137"/>
  </p:custDataLst>
  <p:defaultTextStyle>
    <a:defPPr>
      <a:defRPr lang="zh-CN"/>
    </a:defPPr>
    <a:lvl1pPr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726" userDrawn="1">
          <p15:clr>
            <a:srgbClr val="A4A3A4"/>
          </p15:clr>
        </p15:guide>
        <p15:guide id="2" pos="227" userDrawn="1">
          <p15:clr>
            <a:srgbClr val="A4A3A4"/>
          </p15:clr>
        </p15:guide>
        <p15:guide id="3" orient="horz" pos="317" userDrawn="1">
          <p15:clr>
            <a:srgbClr val="A4A3A4"/>
          </p15:clr>
        </p15:guide>
        <p15:guide id="4" orient="horz" pos="27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591" autoAdjust="0"/>
  </p:normalViewPr>
  <p:slideViewPr>
    <p:cSldViewPr>
      <p:cViewPr varScale="1">
        <p:scale>
          <a:sx n="97" d="100"/>
          <a:sy n="97" d="100"/>
        </p:scale>
        <p:origin x="498" y="90"/>
      </p:cViewPr>
      <p:guideLst>
        <p:guide orient="horz" pos="726"/>
        <p:guide pos="227"/>
        <p:guide orient="horz" pos="317"/>
        <p:guide orient="horz" pos="272"/>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 Type="http://schemas.openxmlformats.org/officeDocument/2006/relationships/slide" Target="slides/slide9.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 Type="http://schemas.openxmlformats.org/officeDocument/2006/relationships/slide" Target="slides/slide10.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 Type="http://schemas.openxmlformats.org/officeDocument/2006/relationships/slide" Target="slides/slide11.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tags" Target="tags/tag1.xml" /><Relationship Id="rId138" Type="http://schemas.openxmlformats.org/officeDocument/2006/relationships/presProps" Target="presProps.xml" /><Relationship Id="rId139" Type="http://schemas.openxmlformats.org/officeDocument/2006/relationships/viewProps" Target="viewProps.xml" /><Relationship Id="rId14" Type="http://schemas.openxmlformats.org/officeDocument/2006/relationships/slide" Target="slides/slide12.xml" /><Relationship Id="rId140" Type="http://schemas.openxmlformats.org/officeDocument/2006/relationships/theme" Target="theme/theme1.xml" /><Relationship Id="rId141" Type="http://schemas.openxmlformats.org/officeDocument/2006/relationships/tableStyles" Target="tableStyles.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 Type="http://schemas.openxmlformats.org/officeDocument/2006/relationships/slide" Target="slides/slide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18.emf"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20.emf" /><Relationship Id="rId2" Type="http://schemas.openxmlformats.org/officeDocument/2006/relationships/image" Target="../media/image21.emf"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23.emf" /><Relationship Id="rId2" Type="http://schemas.openxmlformats.org/officeDocument/2006/relationships/image" Target="../media/image24.emf" /></Relationships>
</file>

<file path=ppt/drawings/_rels/vmlDrawing13.vml.rels>&#65279;<?xml version="1.0" encoding="utf-8" standalone="yes"?><Relationships xmlns="http://schemas.openxmlformats.org/package/2006/relationships"><Relationship Id="rId1" Type="http://schemas.openxmlformats.org/officeDocument/2006/relationships/image" Target="../media/image25.emf" /></Relationships>
</file>

<file path=ppt/drawings/_rels/vmlDrawing14.vml.rels>&#65279;<?xml version="1.0" encoding="utf-8" standalone="yes"?><Relationships xmlns="http://schemas.openxmlformats.org/package/2006/relationships"><Relationship Id="rId1" Type="http://schemas.openxmlformats.org/officeDocument/2006/relationships/image" Target="../media/image27.emf" /></Relationships>
</file>

<file path=ppt/drawings/_rels/vmlDrawing15.vml.rels>&#65279;<?xml version="1.0" encoding="utf-8" standalone="yes"?><Relationships xmlns="http://schemas.openxmlformats.org/package/2006/relationships"><Relationship Id="rId1" Type="http://schemas.openxmlformats.org/officeDocument/2006/relationships/image" Target="../media/image28.emf" /></Relationships>
</file>

<file path=ppt/drawings/_rels/vmlDrawing16.vml.rels>&#65279;<?xml version="1.0" encoding="utf-8" standalone="yes"?><Relationships xmlns="http://schemas.openxmlformats.org/package/2006/relationships"><Relationship Id="rId1" Type="http://schemas.openxmlformats.org/officeDocument/2006/relationships/image" Target="../media/image29.emf" /></Relationships>
</file>

<file path=ppt/drawings/_rels/vmlDrawing17.vml.rels>&#65279;<?xml version="1.0" encoding="utf-8" standalone="yes"?><Relationships xmlns="http://schemas.openxmlformats.org/package/2006/relationships"><Relationship Id="rId1" Type="http://schemas.openxmlformats.org/officeDocument/2006/relationships/image" Target="../media/image30.emf" /></Relationships>
</file>

<file path=ppt/drawings/_rels/vmlDrawing18.vml.rels>&#65279;<?xml version="1.0" encoding="utf-8" standalone="yes"?><Relationships xmlns="http://schemas.openxmlformats.org/package/2006/relationships"><Relationship Id="rId1" Type="http://schemas.openxmlformats.org/officeDocument/2006/relationships/image" Target="../media/image31.emf" /></Relationships>
</file>

<file path=ppt/drawings/_rels/vmlDrawing19.vml.rels>&#65279;<?xml version="1.0" encoding="utf-8" standalone="yes"?><Relationships xmlns="http://schemas.openxmlformats.org/package/2006/relationships"><Relationship Id="rId1" Type="http://schemas.openxmlformats.org/officeDocument/2006/relationships/image" Target="../media/image32.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emf" /></Relationships>
</file>

<file path=ppt/drawings/_rels/vmlDrawing20.vml.rels>&#65279;<?xml version="1.0" encoding="utf-8" standalone="yes"?><Relationships xmlns="http://schemas.openxmlformats.org/package/2006/relationships"><Relationship Id="rId1" Type="http://schemas.openxmlformats.org/officeDocument/2006/relationships/image" Target="../media/image34.emf" /></Relationships>
</file>

<file path=ppt/drawings/_rels/vmlDrawing21.vml.rels>&#65279;<?xml version="1.0" encoding="utf-8" standalone="yes"?><Relationships xmlns="http://schemas.openxmlformats.org/package/2006/relationships"><Relationship Id="rId1" Type="http://schemas.openxmlformats.org/officeDocument/2006/relationships/image" Target="../media/image36.emf" /></Relationships>
</file>

<file path=ppt/drawings/_rels/vmlDrawing22.vml.rels>&#65279;<?xml version="1.0" encoding="utf-8" standalone="yes"?><Relationships xmlns="http://schemas.openxmlformats.org/package/2006/relationships"><Relationship Id="rId1" Type="http://schemas.openxmlformats.org/officeDocument/2006/relationships/image" Target="../media/image38.emf" /></Relationships>
</file>

<file path=ppt/drawings/_rels/vmlDrawing23.vml.rels>&#65279;<?xml version="1.0" encoding="utf-8" standalone="yes"?><Relationships xmlns="http://schemas.openxmlformats.org/package/2006/relationships"><Relationship Id="rId1" Type="http://schemas.openxmlformats.org/officeDocument/2006/relationships/image" Target="../media/image41.emf" /></Relationships>
</file>

<file path=ppt/drawings/_rels/vmlDrawing24.vml.rels>&#65279;<?xml version="1.0" encoding="utf-8" standalone="yes"?><Relationships xmlns="http://schemas.openxmlformats.org/package/2006/relationships"><Relationship Id="rId1" Type="http://schemas.openxmlformats.org/officeDocument/2006/relationships/image" Target="../media/image44.emf" /><Relationship Id="rId2" Type="http://schemas.openxmlformats.org/officeDocument/2006/relationships/image" Target="../media/image45.emf" /></Relationships>
</file>

<file path=ppt/drawings/_rels/vmlDrawing25.vml.rels>&#65279;<?xml version="1.0" encoding="utf-8" standalone="yes"?><Relationships xmlns="http://schemas.openxmlformats.org/package/2006/relationships"><Relationship Id="rId1" Type="http://schemas.openxmlformats.org/officeDocument/2006/relationships/image" Target="../media/image47.emf" /></Relationships>
</file>

<file path=ppt/drawings/_rels/vmlDrawing26.vml.rels>&#65279;<?xml version="1.0" encoding="utf-8" standalone="yes"?><Relationships xmlns="http://schemas.openxmlformats.org/package/2006/relationships"><Relationship Id="rId1" Type="http://schemas.openxmlformats.org/officeDocument/2006/relationships/image" Target="../media/image76.emf" /></Relationships>
</file>

<file path=ppt/drawings/_rels/vmlDrawing27.vml.rels>&#65279;<?xml version="1.0" encoding="utf-8" standalone="yes"?><Relationships xmlns="http://schemas.openxmlformats.org/package/2006/relationships"><Relationship Id="rId1" Type="http://schemas.openxmlformats.org/officeDocument/2006/relationships/image" Target="../media/image83.emf" /></Relationships>
</file>

<file path=ppt/drawings/_rels/vmlDrawing28.vml.rels>&#65279;<?xml version="1.0" encoding="utf-8" standalone="yes"?><Relationships xmlns="http://schemas.openxmlformats.org/package/2006/relationships"><Relationship Id="rId1" Type="http://schemas.openxmlformats.org/officeDocument/2006/relationships/image" Target="../media/image85.emf" /><Relationship Id="rId2" Type="http://schemas.openxmlformats.org/officeDocument/2006/relationships/image" Target="../media/image86.emf" /></Relationships>
</file>

<file path=ppt/drawings/_rels/vmlDrawing29.vml.rels>&#65279;<?xml version="1.0" encoding="utf-8" standalone="yes"?><Relationships xmlns="http://schemas.openxmlformats.org/package/2006/relationships"><Relationship Id="rId1" Type="http://schemas.openxmlformats.org/officeDocument/2006/relationships/image" Target="../media/image87.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3.emf" /></Relationships>
</file>

<file path=ppt/drawings/_rels/vmlDrawing30.vml.rels>&#65279;<?xml version="1.0" encoding="utf-8" standalone="yes"?><Relationships xmlns="http://schemas.openxmlformats.org/package/2006/relationships"><Relationship Id="rId1" Type="http://schemas.openxmlformats.org/officeDocument/2006/relationships/image" Target="../media/image89.emf" /></Relationships>
</file>

<file path=ppt/drawings/_rels/vmlDrawing31.vml.rels>&#65279;<?xml version="1.0" encoding="utf-8" standalone="yes"?><Relationships xmlns="http://schemas.openxmlformats.org/package/2006/relationships"><Relationship Id="rId1" Type="http://schemas.openxmlformats.org/officeDocument/2006/relationships/image" Target="../media/image90.emf" /></Relationships>
</file>

<file path=ppt/drawings/_rels/vmlDrawing32.vml.rels>&#65279;<?xml version="1.0" encoding="utf-8" standalone="yes"?><Relationships xmlns="http://schemas.openxmlformats.org/package/2006/relationships"><Relationship Id="rId1" Type="http://schemas.openxmlformats.org/officeDocument/2006/relationships/image" Target="../media/image92.emf" /><Relationship Id="rId2" Type="http://schemas.openxmlformats.org/officeDocument/2006/relationships/image" Target="../media/image93.emf" /></Relationships>
</file>

<file path=ppt/drawings/_rels/vmlDrawing33.vml.rels>&#65279;<?xml version="1.0" encoding="utf-8" standalone="yes"?><Relationships xmlns="http://schemas.openxmlformats.org/package/2006/relationships"><Relationship Id="rId1" Type="http://schemas.openxmlformats.org/officeDocument/2006/relationships/image" Target="../media/image94.emf" /></Relationships>
</file>

<file path=ppt/drawings/_rels/vmlDrawing34.vml.rels>&#65279;<?xml version="1.0" encoding="utf-8" standalone="yes"?><Relationships xmlns="http://schemas.openxmlformats.org/package/2006/relationships"><Relationship Id="rId1" Type="http://schemas.openxmlformats.org/officeDocument/2006/relationships/image" Target="../media/image96.emf" /></Relationships>
</file>

<file path=ppt/drawings/_rels/vmlDrawing35.vml.rels>&#65279;<?xml version="1.0" encoding="utf-8" standalone="yes"?><Relationships xmlns="http://schemas.openxmlformats.org/package/2006/relationships"><Relationship Id="rId1" Type="http://schemas.openxmlformats.org/officeDocument/2006/relationships/image" Target="../media/image97.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6.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8.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9.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11.emf" /><Relationship Id="rId2" Type="http://schemas.openxmlformats.org/officeDocument/2006/relationships/image" Target="../media/image12.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13.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14.emf" /><Relationship Id="rId2" Type="http://schemas.openxmlformats.org/officeDocument/2006/relationships/image" Target="../media/image15.emf" /><Relationship Id="rId3" Type="http://schemas.openxmlformats.org/officeDocument/2006/relationships/image" Target="../media/image16.emf" /><Relationship Id="rId4" Type="http://schemas.openxmlformats.org/officeDocument/2006/relationships/image" Target="../media/image17.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noProof="1">
                <a:ea typeface="黑体" panose="02010609060101010101" pitchFamily="49" charset="-122"/>
              </a:defRPr>
            </a:lvl1pPr>
          </a:lstStyle>
          <a:p>
            <a:fld id="{A64CA497-71E0-4184-919F-D45F39379D11}" type="slidenum">
              <a:rPr lang="zh-CN" altLang="en-US"/>
              <a:t>‹#›</a:t>
            </a:fld>
            <a:endParaRPr lang="zh-CN" altLang="en-US">
              <a:ea typeface="黑体" panose="02010609060101010101" pitchFamily="49" charset="-122"/>
            </a:endParaRPr>
          </a:p>
        </p:txBody>
      </p:sp>
    </p:spTree>
    <p:extLst>
      <p:ext uri="{BB962C8B-B14F-4D97-AF65-F5344CB8AC3E}">
        <p14:creationId xmlns:p14="http://schemas.microsoft.com/office/powerpoint/2010/main" val="1747822530"/>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3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CA497-71E0-4184-919F-D45F39379D11}" type="slidenum">
              <a:rPr lang="zh-CN" altLang="en-US" smtClean="0"/>
              <a:t>134</a:t>
            </a:fld>
            <a:endParaRPr lang="zh-CN" altLang="en-US">
              <a:ea typeface="黑体" panose="02010609060101010101" pitchFamily="49" charset="-122"/>
            </a:endParaRPr>
          </a:p>
        </p:txBody>
      </p:sp>
    </p:spTree>
    <p:extLst>
      <p:ext uri="{BB962C8B-B14F-4D97-AF65-F5344CB8AC3E}">
        <p14:creationId xmlns:p14="http://schemas.microsoft.com/office/powerpoint/2010/main" val="85814764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幻灯片">
    <p:bg>
      <p:bgPr>
        <a:pattFill prst="pct5">
          <a:fgClr>
            <a:schemeClr val="bg2">
              <a:lumMod val="75000"/>
            </a:schemeClr>
          </a:fgClr>
          <a:bgClr>
            <a:schemeClr val="bg1"/>
          </a:bgClr>
        </a:pattFill>
        <a:effectLst/>
      </p:bgPr>
    </p:bg>
    <p:spTree>
      <p:nvGrpSpPr>
        <p:cNvPr id="1" name=""/>
        <p:cNvGrpSpPr/>
        <p:nvPr/>
      </p:nvGrpSpPr>
      <p:grpSpPr>
        <a:xfrm>
          <a:off x="0" y="0"/>
          <a:ext cx="0" cy="0"/>
        </a:xfrm>
      </p:grpSpPr>
    </p:spTree>
    <p:extLst>
      <p:ext uri="{BB962C8B-B14F-4D97-AF65-F5344CB8AC3E}">
        <p14:creationId xmlns:p14="http://schemas.microsoft.com/office/powerpoint/2010/main" val="1475108201"/>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xmlns:p14="http://schemas.microsoft.com/office/powerpoint/2010/main" val="3752469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xmlns:p14="http://schemas.microsoft.com/office/powerpoint/2010/main" val="38410370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xmlns:p14="http://schemas.microsoft.com/office/powerpoint/2010/main" val="1712894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bg>
      <p:bgPr>
        <a:gradFill>
          <a:gsLst>
            <a:gs pos="61000">
              <a:schemeClr val="bg2">
                <a:lumMod val="90000"/>
              </a:schemeClr>
            </a:gs>
            <a:gs pos="100000">
              <a:schemeClr val="bg2">
                <a:lumMod val="50000"/>
              </a:schemeClr>
            </a:gs>
            <a:gs pos="0">
              <a:schemeClr val="bg2">
                <a:lumMod val="50000"/>
              </a:schemeClr>
            </a:gs>
            <a:gs pos="40000">
              <a:schemeClr val="bg2">
                <a:lumMod val="90000"/>
              </a:schemeClr>
            </a:gs>
          </a:gsLst>
          <a:lin ang="5400000" scaled="1"/>
        </a:gradFill>
        <a:effectLst/>
      </p:bgPr>
    </p:bg>
    <p:spTree>
      <p:nvGrpSpPr>
        <p:cNvPr id="1" name=""/>
        <p:cNvGrpSpPr/>
        <p:nvPr/>
      </p:nvGrpSpPr>
      <p:grpSpPr>
        <a:xfrm>
          <a:off x="0" y="0"/>
          <a:ext cx="0" cy="0"/>
        </a:xfrm>
      </p:grpSpPr>
      <p:sp>
        <p:nvSpPr>
          <p:cNvPr id="2" name="矩形 1"/>
          <p:cNvSpPr/>
          <p:nvPr userDrawn="1"/>
        </p:nvSpPr>
        <p:spPr>
          <a:xfrm>
            <a:off x="3201636" y="1583903"/>
            <a:ext cx="5128327" cy="3046988"/>
          </a:xfrm>
          <a:prstGeom prst="rect">
            <a:avLst/>
          </a:prstGeom>
          <a:noFill/>
        </p:spPr>
        <p:txBody>
          <a:bodyPr wrap="none" lIns="91440" tIns="45720" rIns="91440" bIns="45720">
            <a:spAutoFit/>
          </a:bodyPr>
          <a:lstStyle/>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本课结束</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谢谢观看</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60790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章节">
    <p:bg>
      <p:bgPr>
        <a:solidFill>
          <a:schemeClr val="bg1"/>
        </a:solidFill>
        <a:effectLst/>
      </p:bgPr>
    </p:bg>
    <p:spTree>
      <p:nvGrpSpPr>
        <p:cNvPr id="1" name=""/>
        <p:cNvGrpSpPr/>
        <p:nvPr/>
      </p:nvGrpSpPr>
      <p:grpSpPr>
        <a:xfrm>
          <a:off x="0" y="0"/>
          <a:ext cx="0" cy="0"/>
        </a:xfrm>
      </p:grpSpPr>
      <p:sp>
        <p:nvSpPr>
          <p:cNvPr id="53" name="矩形 52">
            <a:extLst>
              <a:ext uri="{FF2B5EF4-FFF2-40B4-BE49-F238E27FC236}">
                <a16:creationId xmlns="" xmlns:a16="http://schemas.microsoft.com/office/drawing/2014/main" id="{BA1ED049-C14D-4A1F-97F9-8FC803A6313A}"/>
              </a:ext>
            </a:extLst>
          </p:cNvPr>
          <p:cNvSpPr/>
          <p:nvPr userDrawn="1"/>
        </p:nvSpPr>
        <p:spPr>
          <a:xfrm>
            <a:off x="0" y="2256061"/>
            <a:ext cx="11522075" cy="1740047"/>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24"/>
          </a:p>
        </p:txBody>
      </p:sp>
      <p:sp>
        <p:nvSpPr>
          <p:cNvPr id="54" name="标题 1">
            <a:extLst>
              <a:ext uri="{FF2B5EF4-FFF2-40B4-BE49-F238E27FC236}">
                <a16:creationId xmlns="" xmlns:a16="http://schemas.microsoft.com/office/drawing/2014/main" id="{AA99C4E3-901A-413A-864D-39738AA96B93}"/>
              </a:ext>
            </a:extLst>
          </p:cNvPr>
          <p:cNvSpPr>
            <a:spLocks noGrp="1"/>
          </p:cNvSpPr>
          <p:nvPr>
            <p:ph type="ctrTitle"/>
          </p:nvPr>
        </p:nvSpPr>
        <p:spPr>
          <a:xfrm>
            <a:off x="0" y="2256061"/>
            <a:ext cx="11522075" cy="1740047"/>
          </a:xfrm>
          <a:prstGeom prst="rect">
            <a:avLst/>
          </a:prstGeom>
        </p:spPr>
        <p:txBody>
          <a:bodyPr anchor="ctr"/>
          <a:lstStyle>
            <a:lvl1pPr algn="ctr">
              <a:defRPr sz="4158">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416666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 Target="../slides/slide2.xml" TargetMode="Internal"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 name="矩形 6"/>
          <p:cNvSpPr/>
          <p:nvPr userDrawn="1"/>
        </p:nvSpPr>
        <p:spPr>
          <a:xfrm>
            <a:off x="-1" y="172927"/>
            <a:ext cx="11522075" cy="288032"/>
          </a:xfrm>
          <a:prstGeom prst="rect">
            <a:avLst/>
          </a:prstGeom>
          <a:gradFill flip="none" rotWithShape="1">
            <a:gsLst>
              <a:gs pos="65000">
                <a:schemeClr val="bg2">
                  <a:lumMod val="90000"/>
                </a:schemeClr>
              </a:gs>
              <a:gs pos="38000">
                <a:schemeClr val="bg2">
                  <a:lumMod val="75000"/>
                </a:schemeClr>
              </a:gs>
              <a:gs pos="1000">
                <a:srgbClr val="0070C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728" y="6404527"/>
            <a:ext cx="11522074" cy="7200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2">
                    <a:lumMod val="50000"/>
                  </a:schemeClr>
                </a:solidFill>
              </a:ln>
              <a:solidFill>
                <a:schemeClr val="bg2">
                  <a:lumMod val="50000"/>
                </a:schemeClr>
              </a:solidFill>
            </a:endParaRPr>
          </a:p>
        </p:txBody>
      </p:sp>
      <p:sp>
        <p:nvSpPr>
          <p:cNvPr id="10" name="云形标注 9">
            <a:hlinkClick r:id="rId7" action="ppaction://hlinksldjump"/>
          </p:cNvPr>
          <p:cNvSpPr/>
          <p:nvPr userDrawn="1"/>
        </p:nvSpPr>
        <p:spPr>
          <a:xfrm>
            <a:off x="10441557" y="42551"/>
            <a:ext cx="864096" cy="432048"/>
          </a:xfrm>
          <a:prstGeom prst="cloudCallou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smtClean="0"/>
              <a:t> 导航</a:t>
            </a:r>
            <a:endParaRPr lang="zh-CN" altLang="en-US" sz="1200">
              <a:solidFill>
                <a:srgbClr val="FF0000"/>
              </a:solidFill>
            </a:endParaRPr>
          </a:p>
        </p:txBody>
      </p:sp>
    </p:spTree>
    <p:extLst>
      <p:ext uri="{BB962C8B-B14F-4D97-AF65-F5344CB8AC3E}">
        <p14:creationId xmlns:p14="http://schemas.microsoft.com/office/powerpoint/2010/main" val="1345586147"/>
      </p:ext>
    </p:extLst>
  </p:cSld>
  <p:clrMap bg1="lt1" tx1="dk1" bg2="lt2" tx2="dk2" accent1="accent1" accent2="accent2" accent3="accent3" accent4="accent4" accent5="accent5" accent6="accent6" hlink="hlink" folHlink="folHlink"/>
  <p:sldLayoutIdLst>
    <p:sldLayoutId id="2147483697" r:id="rId1"/>
    <p:sldLayoutId id="2147483690" r:id="rId2"/>
    <p:sldLayoutId id="2147483691" r:id="rId3"/>
    <p:sldLayoutId id="2147483692" r:id="rId4"/>
    <p:sldLayoutId id="2147483694" r:id="rId5"/>
    <p:sldLayoutId id="2147483698" r:id="rId6"/>
  </p:sldLayoutIdLst>
  <p:transition/>
  <p:timing/>
  <p:txStyles>
    <p:titleStyle>
      <a:lvl1pPr algn="ctr" rtl="0" eaLnBrk="1" fontAlgn="base" hangingPunct="1">
        <a:spcBef>
          <a:spcPct val="0"/>
        </a:spcBef>
        <a:spcAft>
          <a:spcPct val="0"/>
        </a:spcAft>
        <a:defRPr sz="4158" kern="1200">
          <a:solidFill>
            <a:schemeClr val="tx1"/>
          </a:solidFill>
          <a:latin typeface="+mj-lt"/>
          <a:ea typeface="+mj-ea"/>
          <a:cs typeface="+mj-cs"/>
        </a:defRPr>
      </a:lvl1pPr>
      <a:lvl2pPr algn="ctr" rtl="0" eaLnBrk="1" fontAlgn="base" hangingPunct="1">
        <a:spcBef>
          <a:spcPct val="0"/>
        </a:spcBef>
        <a:spcAft>
          <a:spcPct val="0"/>
        </a:spcAft>
        <a:defRPr sz="4158">
          <a:solidFill>
            <a:schemeClr val="tx1"/>
          </a:solidFill>
          <a:latin typeface="Arial"/>
          <a:ea typeface="黑体" pitchFamily="2" charset="-122"/>
        </a:defRPr>
      </a:lvl2pPr>
      <a:lvl3pPr algn="ctr" rtl="0" eaLnBrk="1" fontAlgn="base" hangingPunct="1">
        <a:spcBef>
          <a:spcPct val="0"/>
        </a:spcBef>
        <a:spcAft>
          <a:spcPct val="0"/>
        </a:spcAft>
        <a:defRPr sz="4158">
          <a:solidFill>
            <a:schemeClr val="tx1"/>
          </a:solidFill>
          <a:latin typeface="Arial"/>
          <a:ea typeface="黑体" pitchFamily="2" charset="-122"/>
        </a:defRPr>
      </a:lvl3pPr>
      <a:lvl4pPr algn="ctr" rtl="0" eaLnBrk="1" fontAlgn="base" hangingPunct="1">
        <a:spcBef>
          <a:spcPct val="0"/>
        </a:spcBef>
        <a:spcAft>
          <a:spcPct val="0"/>
        </a:spcAft>
        <a:defRPr sz="4158">
          <a:solidFill>
            <a:schemeClr val="tx1"/>
          </a:solidFill>
          <a:latin typeface="Arial"/>
          <a:ea typeface="黑体" pitchFamily="2" charset="-122"/>
        </a:defRPr>
      </a:lvl4pPr>
      <a:lvl5pPr algn="ctr" rtl="0" eaLnBrk="1" fontAlgn="base" hangingPunct="1">
        <a:spcBef>
          <a:spcPct val="0"/>
        </a:spcBef>
        <a:spcAft>
          <a:spcPct val="0"/>
        </a:spcAft>
        <a:defRPr sz="4158">
          <a:solidFill>
            <a:schemeClr val="tx1"/>
          </a:solidFill>
          <a:latin typeface="Arial"/>
          <a:ea typeface="黑体" pitchFamily="2" charset="-122"/>
        </a:defRPr>
      </a:lvl5pPr>
      <a:lvl6pPr marL="432008" algn="ctr" rtl="0" eaLnBrk="1" fontAlgn="base" hangingPunct="1">
        <a:spcBef>
          <a:spcPct val="0"/>
        </a:spcBef>
        <a:spcAft>
          <a:spcPct val="0"/>
        </a:spcAft>
        <a:defRPr sz="4158">
          <a:solidFill>
            <a:schemeClr val="tx1"/>
          </a:solidFill>
          <a:latin typeface="Arial"/>
          <a:ea typeface="黑体" pitchFamily="2" charset="-122"/>
        </a:defRPr>
      </a:lvl6pPr>
      <a:lvl7pPr marL="864017" algn="ctr" rtl="0" eaLnBrk="1" fontAlgn="base" hangingPunct="1">
        <a:spcBef>
          <a:spcPct val="0"/>
        </a:spcBef>
        <a:spcAft>
          <a:spcPct val="0"/>
        </a:spcAft>
        <a:defRPr sz="4158">
          <a:solidFill>
            <a:schemeClr val="tx1"/>
          </a:solidFill>
          <a:latin typeface="Arial"/>
          <a:ea typeface="黑体" pitchFamily="2" charset="-122"/>
        </a:defRPr>
      </a:lvl7pPr>
      <a:lvl8pPr marL="1296025" algn="ctr" rtl="0" eaLnBrk="1" fontAlgn="base" hangingPunct="1">
        <a:spcBef>
          <a:spcPct val="0"/>
        </a:spcBef>
        <a:spcAft>
          <a:spcPct val="0"/>
        </a:spcAft>
        <a:defRPr sz="4158">
          <a:solidFill>
            <a:schemeClr val="tx1"/>
          </a:solidFill>
          <a:latin typeface="Arial"/>
          <a:ea typeface="黑体" pitchFamily="2" charset="-122"/>
        </a:defRPr>
      </a:lvl8pPr>
      <a:lvl9pPr marL="1728033" algn="ctr" rtl="0" eaLnBrk="1" fontAlgn="base" hangingPunct="1">
        <a:spcBef>
          <a:spcPct val="0"/>
        </a:spcBef>
        <a:spcAft>
          <a:spcPct val="0"/>
        </a:spcAft>
        <a:defRPr sz="4158">
          <a:solidFill>
            <a:schemeClr val="tx1"/>
          </a:solidFill>
          <a:latin typeface="Arial"/>
          <a:ea typeface="黑体" pitchFamily="2" charset="-122"/>
        </a:defRPr>
      </a:lvl9pPr>
    </p:titleStyle>
    <p:bodyStyle>
      <a:lvl1pPr marL="324006" indent="-324006" algn="l" rtl="0" eaLnBrk="1" fontAlgn="base" hangingPunct="1">
        <a:spcBef>
          <a:spcPct val="20000"/>
        </a:spcBef>
        <a:spcAft>
          <a:spcPct val="0"/>
        </a:spcAft>
        <a:buFont typeface="Arial"/>
        <a:buChar char="•"/>
        <a:defRPr sz="3024" kern="1200">
          <a:solidFill>
            <a:schemeClr val="tx1"/>
          </a:solidFill>
          <a:latin typeface="+mn-lt"/>
          <a:ea typeface="+mn-ea"/>
          <a:cs typeface="+mn-cs"/>
        </a:defRPr>
      </a:lvl1pPr>
      <a:lvl2pPr marL="702013" indent="-270005" algn="l" rtl="0" eaLnBrk="1" fontAlgn="base" hangingPunct="1">
        <a:spcBef>
          <a:spcPct val="20000"/>
        </a:spcBef>
        <a:spcAft>
          <a:spcPct val="0"/>
        </a:spcAft>
        <a:buFont typeface="Arial"/>
        <a:buChar char="–"/>
        <a:defRPr sz="2646" kern="1200">
          <a:solidFill>
            <a:schemeClr val="tx1"/>
          </a:solidFill>
          <a:latin typeface="+mn-lt"/>
          <a:ea typeface="+mn-ea"/>
          <a:cs typeface="+mn-cs"/>
        </a:defRPr>
      </a:lvl2pPr>
      <a:lvl3pPr marL="1080021" indent="-216004" algn="l" rtl="0" eaLnBrk="1" fontAlgn="base" hangingPunct="1">
        <a:spcBef>
          <a:spcPct val="20000"/>
        </a:spcBef>
        <a:spcAft>
          <a:spcPct val="0"/>
        </a:spcAft>
        <a:buFont typeface="Arial"/>
        <a:buChar char="•"/>
        <a:defRPr sz="2268" kern="1200">
          <a:solidFill>
            <a:schemeClr val="tx1"/>
          </a:solidFill>
          <a:latin typeface="+mn-lt"/>
          <a:ea typeface="+mn-ea"/>
          <a:cs typeface="+mn-cs"/>
        </a:defRPr>
      </a:lvl3pPr>
      <a:lvl4pPr marL="1512029"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4pPr>
      <a:lvl5pPr marL="1944037"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zh-CN"/>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7.jpeg"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8.png"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9.jpeg"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0.png"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1.png"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4.docx" TargetMode="Internal" /><Relationship Id="rId3" Type="http://schemas.openxmlformats.org/officeDocument/2006/relationships/image" Target="../media/image6.emf" /><Relationship Id="rId4" Type="http://schemas.openxmlformats.org/officeDocument/2006/relationships/vmlDrawing" Target="../drawings/vmlDrawing4.v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5.docx" TargetMode="Internal" /><Relationship Id="rId3" Type="http://schemas.openxmlformats.org/officeDocument/2006/relationships/image" Target="../media/image83.emf" /><Relationship Id="rId4" Type="http://schemas.openxmlformats.org/officeDocument/2006/relationships/vmlDrawing" Target="../drawings/vmlDrawing27.vml"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4.jpeg"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6.docx" TargetMode="Internal" /><Relationship Id="rId3" Type="http://schemas.openxmlformats.org/officeDocument/2006/relationships/image" Target="../media/image85.emf" /><Relationship Id="rId4" Type="http://schemas.openxmlformats.org/officeDocument/2006/relationships/package" Target="../embeddings/Microsoft_Word___37.docx" TargetMode="Internal" /><Relationship Id="rId5" Type="http://schemas.openxmlformats.org/officeDocument/2006/relationships/image" Target="../media/image86.emf" /><Relationship Id="rId6" Type="http://schemas.openxmlformats.org/officeDocument/2006/relationships/vmlDrawing" Target="../drawings/vmlDrawing28.vml"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8.docx" TargetMode="Internal" /><Relationship Id="rId3" Type="http://schemas.openxmlformats.org/officeDocument/2006/relationships/image" Target="../media/image87.emf" /><Relationship Id="rId4" Type="http://schemas.openxmlformats.org/officeDocument/2006/relationships/vmlDrawing" Target="../drawings/vmlDrawing29.vml"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8.jpeg"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9.docx" TargetMode="Internal" /><Relationship Id="rId3" Type="http://schemas.openxmlformats.org/officeDocument/2006/relationships/image" Target="../media/image89.emf" /><Relationship Id="rId4" Type="http://schemas.openxmlformats.org/officeDocument/2006/relationships/vmlDrawing" Target="../drawings/vmlDrawing30.vml" /></Relationships>
</file>

<file path=ppt/slides/_rels/slide11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40.docx" TargetMode="Internal" /><Relationship Id="rId3" Type="http://schemas.openxmlformats.org/officeDocument/2006/relationships/image" Target="../media/image90.emf" /><Relationship Id="rId4" Type="http://schemas.openxmlformats.org/officeDocument/2006/relationships/vmlDrawing" Target="../drawings/vmlDrawing31.vml" /></Relationships>
</file>

<file path=ppt/slides/_rels/slide11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jpeg" /></Relationships>
</file>

<file path=ppt/slides/_rels/slide1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1.jpeg" /></Relationships>
</file>

<file path=ppt/slides/_rels/slide1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41.docx" TargetMode="Internal" /><Relationship Id="rId3" Type="http://schemas.openxmlformats.org/officeDocument/2006/relationships/image" Target="../media/image92.emf" /><Relationship Id="rId4" Type="http://schemas.openxmlformats.org/officeDocument/2006/relationships/package" Target="../embeddings/Microsoft_Word___42.docx" TargetMode="Internal" /><Relationship Id="rId5" Type="http://schemas.openxmlformats.org/officeDocument/2006/relationships/image" Target="../media/image93.emf" /><Relationship Id="rId6" Type="http://schemas.openxmlformats.org/officeDocument/2006/relationships/vmlDrawing" Target="../drawings/vmlDrawing32.vml" /></Relationships>
</file>

<file path=ppt/slides/_rels/slide1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43.docx" TargetMode="Internal" /><Relationship Id="rId3" Type="http://schemas.openxmlformats.org/officeDocument/2006/relationships/image" Target="../media/image94.emf" /><Relationship Id="rId4" Type="http://schemas.openxmlformats.org/officeDocument/2006/relationships/vmlDrawing" Target="../drawings/vmlDrawing33.vml" /></Relationships>
</file>

<file path=ppt/slides/_rels/slide1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5.jpeg" /></Relationships>
</file>

<file path=ppt/slides/_rels/slide1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44.docx" TargetMode="Internal" /><Relationship Id="rId3" Type="http://schemas.openxmlformats.org/officeDocument/2006/relationships/image" Target="../media/image96.emf" /><Relationship Id="rId4" Type="http://schemas.openxmlformats.org/officeDocument/2006/relationships/vmlDrawing" Target="../drawings/vmlDrawing34.vml" /></Relationships>
</file>

<file path=ppt/slides/_rels/slide1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45.docx" TargetMode="Internal" /><Relationship Id="rId3" Type="http://schemas.openxmlformats.org/officeDocument/2006/relationships/image" Target="../media/image97.emf" /><Relationship Id="rId4" Type="http://schemas.openxmlformats.org/officeDocument/2006/relationships/vmlDrawing" Target="../drawings/vmlDrawing35.vml" /></Relationships>
</file>

<file path=ppt/slides/_rels/slide1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8.jpeg" /></Relationships>
</file>

<file path=ppt/slides/_rels/slide12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5.docx" TargetMode="Internal" /><Relationship Id="rId3" Type="http://schemas.openxmlformats.org/officeDocument/2006/relationships/image" Target="../media/image8.emf" /><Relationship Id="rId4" Type="http://schemas.openxmlformats.org/officeDocument/2006/relationships/vmlDrawing" Target="../drawings/vmlDrawing5.vml" /></Relationships>
</file>

<file path=ppt/slides/_rels/slide13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9.png" /></Relationships>
</file>

<file path=ppt/slides/_rels/slide1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0.jpeg" /></Relationships>
</file>

<file path=ppt/slides/_rels/slide13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3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101.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6.docx" TargetMode="Internal" /><Relationship Id="rId3" Type="http://schemas.openxmlformats.org/officeDocument/2006/relationships/image" Target="../media/image9.emf" /><Relationship Id="rId4" Type="http://schemas.openxmlformats.org/officeDocument/2006/relationships/vmlDrawing" Target="../drawings/vmlDrawing6.v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7.docx" TargetMode="Internal" /><Relationship Id="rId3" Type="http://schemas.openxmlformats.org/officeDocument/2006/relationships/image" Target="../media/image11.emf" /><Relationship Id="rId4" Type="http://schemas.openxmlformats.org/officeDocument/2006/relationships/package" Target="../embeddings/Microsoft_Word___8.docx" TargetMode="Internal" /><Relationship Id="rId5" Type="http://schemas.openxmlformats.org/officeDocument/2006/relationships/image" Target="../media/image12.emf" /><Relationship Id="rId6" Type="http://schemas.openxmlformats.org/officeDocument/2006/relationships/vmlDrawing" Target="../drawings/vmlDrawing7.v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9.docx" TargetMode="Internal" /><Relationship Id="rId3" Type="http://schemas.openxmlformats.org/officeDocument/2006/relationships/image" Target="../media/image13.emf" /><Relationship Id="rId4" Type="http://schemas.openxmlformats.org/officeDocument/2006/relationships/vmlDrawing" Target="../drawings/vmlDrawing8.v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3.xml" TargetMode="Internal" /><Relationship Id="rId3" Type="http://schemas.openxmlformats.org/officeDocument/2006/relationships/slide" Target="slide6.xml" TargetMode="Internal" /><Relationship Id="rId4" Type="http://schemas.openxmlformats.org/officeDocument/2006/relationships/slide" Target="slide7.xml" TargetMode="Internal" /><Relationship Id="rId5" Type="http://schemas.openxmlformats.org/officeDocument/2006/relationships/slide" Target="slide46.xml" TargetMode="Internal" /><Relationship Id="rId6" Type="http://schemas.openxmlformats.org/officeDocument/2006/relationships/slide" Target="slide63.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vmlDrawing" Target="../drawings/vmlDrawing9.vml" /><Relationship Id="rId2" Type="http://schemas.openxmlformats.org/officeDocument/2006/relationships/package" Target="../embeddings/Microsoft_Word___10.docx" TargetMode="Internal" /><Relationship Id="rId3" Type="http://schemas.openxmlformats.org/officeDocument/2006/relationships/image" Target="../media/image14.emf" /><Relationship Id="rId4" Type="http://schemas.openxmlformats.org/officeDocument/2006/relationships/package" Target="../embeddings/Microsoft_Word___11.docx" TargetMode="Internal" /><Relationship Id="rId5" Type="http://schemas.openxmlformats.org/officeDocument/2006/relationships/image" Target="../media/image15.emf" /><Relationship Id="rId6" Type="http://schemas.openxmlformats.org/officeDocument/2006/relationships/package" Target="../embeddings/Microsoft_Word___12.docx" TargetMode="Internal" /><Relationship Id="rId7" Type="http://schemas.openxmlformats.org/officeDocument/2006/relationships/image" Target="../media/image16.emf" /><Relationship Id="rId8" Type="http://schemas.openxmlformats.org/officeDocument/2006/relationships/package" Target="../embeddings/Microsoft_Word___13.docx" TargetMode="Internal" /><Relationship Id="rId9" Type="http://schemas.openxmlformats.org/officeDocument/2006/relationships/image" Target="../media/image17.emf"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4.docx" TargetMode="Internal" /><Relationship Id="rId3" Type="http://schemas.openxmlformats.org/officeDocument/2006/relationships/image" Target="../media/image18.emf" /><Relationship Id="rId4" Type="http://schemas.openxmlformats.org/officeDocument/2006/relationships/vmlDrawing" Target="../drawings/vmlDrawing10.v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9.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5.docx" TargetMode="Internal" /><Relationship Id="rId3" Type="http://schemas.openxmlformats.org/officeDocument/2006/relationships/image" Target="../media/image20.emf" /><Relationship Id="rId4" Type="http://schemas.openxmlformats.org/officeDocument/2006/relationships/package" Target="../embeddings/Microsoft_Word___16.docx" TargetMode="Internal" /><Relationship Id="rId5" Type="http://schemas.openxmlformats.org/officeDocument/2006/relationships/image" Target="../media/image21.emf" /><Relationship Id="rId6" Type="http://schemas.openxmlformats.org/officeDocument/2006/relationships/vmlDrawing" Target="../drawings/vmlDrawing11.v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7.docx" TargetMode="Internal" /><Relationship Id="rId3" Type="http://schemas.openxmlformats.org/officeDocument/2006/relationships/image" Target="../media/image23.emf" /><Relationship Id="rId4" Type="http://schemas.openxmlformats.org/officeDocument/2006/relationships/package" Target="../embeddings/Microsoft_Word___18.docx" TargetMode="Internal" /><Relationship Id="rId5" Type="http://schemas.openxmlformats.org/officeDocument/2006/relationships/image" Target="../media/image24.emf" /><Relationship Id="rId6" Type="http://schemas.openxmlformats.org/officeDocument/2006/relationships/vmlDrawing" Target="../drawings/vmlDrawing12.v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9.docx" TargetMode="Internal" /><Relationship Id="rId3" Type="http://schemas.openxmlformats.org/officeDocument/2006/relationships/image" Target="../media/image25.emf" /><Relationship Id="rId4" Type="http://schemas.openxmlformats.org/officeDocument/2006/relationships/vmlDrawing" Target="../drawings/vmlDrawing13.v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6.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0.docx" TargetMode="Internal" /><Relationship Id="rId3" Type="http://schemas.openxmlformats.org/officeDocument/2006/relationships/image" Target="../media/image27.emf" /><Relationship Id="rId4" Type="http://schemas.openxmlformats.org/officeDocument/2006/relationships/vmlDrawing" Target="../drawings/vmlDrawing14.v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docx" TargetMode="Internal" /><Relationship Id="rId3" Type="http://schemas.openxmlformats.org/officeDocument/2006/relationships/image" Target="../media/image1.emf" /><Relationship Id="rId4" Type="http://schemas.openxmlformats.org/officeDocument/2006/relationships/vmlDrawing" Target="../drawings/vmlDrawing1.v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1.docx" TargetMode="Internal" /><Relationship Id="rId3" Type="http://schemas.openxmlformats.org/officeDocument/2006/relationships/image" Target="../media/image28.emf" /><Relationship Id="rId4" Type="http://schemas.openxmlformats.org/officeDocument/2006/relationships/vmlDrawing" Target="../drawings/vmlDrawing15.v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2.docx" TargetMode="Internal" /><Relationship Id="rId3" Type="http://schemas.openxmlformats.org/officeDocument/2006/relationships/image" Target="../media/image29.emf" /><Relationship Id="rId4" Type="http://schemas.openxmlformats.org/officeDocument/2006/relationships/vmlDrawing" Target="../drawings/vmlDrawing16.v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3.docx" TargetMode="Internal" /><Relationship Id="rId3" Type="http://schemas.openxmlformats.org/officeDocument/2006/relationships/image" Target="../media/image30.emf" /><Relationship Id="rId4" Type="http://schemas.openxmlformats.org/officeDocument/2006/relationships/vmlDrawing" Target="../drawings/vmlDrawing17.v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4.docx" TargetMode="Internal" /><Relationship Id="rId3" Type="http://schemas.openxmlformats.org/officeDocument/2006/relationships/image" Target="../media/image31.emf" /><Relationship Id="rId4" Type="http://schemas.openxmlformats.org/officeDocument/2006/relationships/vmlDrawing" Target="../drawings/vmlDrawing18.v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5.docx" TargetMode="Internal" /><Relationship Id="rId3" Type="http://schemas.openxmlformats.org/officeDocument/2006/relationships/image" Target="../media/image32.emf" /><Relationship Id="rId4" Type="http://schemas.openxmlformats.org/officeDocument/2006/relationships/vmlDrawing" Target="../drawings/vmlDrawing19.v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3.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6.docx" TargetMode="Internal" /><Relationship Id="rId3" Type="http://schemas.openxmlformats.org/officeDocument/2006/relationships/image" Target="../media/image34.emf" /><Relationship Id="rId4" Type="http://schemas.openxmlformats.org/officeDocument/2006/relationships/vmlDrawing" Target="../drawings/vmlDrawing20.v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docx" TargetMode="Internal" /><Relationship Id="rId3" Type="http://schemas.openxmlformats.org/officeDocument/2006/relationships/image" Target="../media/image2.emf" /><Relationship Id="rId4" Type="http://schemas.openxmlformats.org/officeDocument/2006/relationships/vmlDrawing" Target="../drawings/vmlDrawing2.v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5.jpeg" /><Relationship Id="rId3" Type="http://schemas.openxmlformats.org/officeDocument/2006/relationships/package" Target="../embeddings/Microsoft_Word___27.docx" TargetMode="Internal" /><Relationship Id="rId4" Type="http://schemas.openxmlformats.org/officeDocument/2006/relationships/image" Target="../media/image36.emf" /><Relationship Id="rId5" Type="http://schemas.openxmlformats.org/officeDocument/2006/relationships/vmlDrawing" Target="../drawings/vmlDrawing21.v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7.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8.docx" TargetMode="Internal" /><Relationship Id="rId3" Type="http://schemas.openxmlformats.org/officeDocument/2006/relationships/image" Target="../media/image38.emf" /><Relationship Id="rId4" Type="http://schemas.openxmlformats.org/officeDocument/2006/relationships/package" Target="../embeddings/Microsoft_Word___29.docx" TargetMode="Internal" /><Relationship Id="rId5" Type="http://schemas.openxmlformats.org/officeDocument/2006/relationships/vmlDrawing" Target="../drawings/vmlDrawing22.v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9.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0.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0.docx" TargetMode="Internal" /><Relationship Id="rId3" Type="http://schemas.openxmlformats.org/officeDocument/2006/relationships/image" Target="../media/image41.emf" /><Relationship Id="rId4" Type="http://schemas.openxmlformats.org/officeDocument/2006/relationships/vmlDrawing" Target="../drawings/vmlDrawing23.v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docx" TargetMode="Internal" /><Relationship Id="rId3" Type="http://schemas.openxmlformats.org/officeDocument/2006/relationships/image" Target="../media/image3.emf" /><Relationship Id="rId4" Type="http://schemas.openxmlformats.org/officeDocument/2006/relationships/vmlDrawing" Target="../drawings/vmlDrawing3.v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2.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3.png" /><Relationship Id="rId3" Type="http://schemas.openxmlformats.org/officeDocument/2006/relationships/package" Target="../embeddings/Microsoft_Word___31.docx" TargetMode="Internal" /><Relationship Id="rId4" Type="http://schemas.openxmlformats.org/officeDocument/2006/relationships/image" Target="../media/image44.emf" /><Relationship Id="rId5" Type="http://schemas.openxmlformats.org/officeDocument/2006/relationships/package" Target="../embeddings/Microsoft_Word___32.docx" TargetMode="Internal" /><Relationship Id="rId6" Type="http://schemas.openxmlformats.org/officeDocument/2006/relationships/image" Target="../media/image45.emf" /><Relationship Id="rId7" Type="http://schemas.openxmlformats.org/officeDocument/2006/relationships/vmlDrawing" Target="../drawings/vmlDrawing24.v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6.pn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3.docx" TargetMode="Internal" /><Relationship Id="rId3" Type="http://schemas.openxmlformats.org/officeDocument/2006/relationships/image" Target="../media/image47.emf" /><Relationship Id="rId4" Type="http://schemas.openxmlformats.org/officeDocument/2006/relationships/vmlDrawing" Target="../drawings/vmlDrawing25.v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8.pn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9.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0.pn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1.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2.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3.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4.jpe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5.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6.pn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7.pn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8.jpe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9.jpe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0.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2.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3.jpe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4.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5.jpe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6.jpeg"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jpeg"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7.jpeg"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8.jpeg"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9.jpeg"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0.jpeg"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1.png"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2.jpeg"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3.jpeg"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4.jpeg"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5.jpeg" /><Relationship Id="rId3" Type="http://schemas.openxmlformats.org/officeDocument/2006/relationships/package" Target="../embeddings/Microsoft_Word___34.docx" TargetMode="Internal" /><Relationship Id="rId4" Type="http://schemas.openxmlformats.org/officeDocument/2006/relationships/image" Target="../media/image76.emf" /><Relationship Id="rId5" Type="http://schemas.openxmlformats.org/officeDocument/2006/relationships/vmlDrawing" Target="../drawings/vmlDrawing26.v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a:prstGeom prst="rect">
            <a:avLst/>
          </a:prstGeom>
        </p:spPr>
        <p:txBody>
          <a:bodyPr/>
          <a:lstStyle/>
          <a:p>
            <a:r>
              <a:rPr lang="zh-CN" altLang="en-US" b="1"/>
              <a:t>第十七章　电功率</a:t>
            </a:r>
            <a:endParaRPr lang="zh-CN" altLang="zh-CN"/>
          </a:p>
        </p:txBody>
      </p:sp>
      <p:sp>
        <p:nvSpPr>
          <p:cNvPr id="4" name="矩形 3"/>
          <p:cNvSpPr>
            <a:spLocks noChangeAspect="1"/>
          </p:cNvSpPr>
          <p:nvPr/>
        </p:nvSpPr>
        <p:spPr>
          <a:xfrm>
            <a:off x="236022" y="1440390"/>
            <a:ext cx="3690434" cy="614720"/>
          </a:xfrm>
          <a:prstGeom prst="rect">
            <a:avLst/>
          </a:prstGeom>
        </p:spPr>
        <p:txBody>
          <a:bodyPr wrap="none">
            <a:spAutoFit/>
          </a:bodyPr>
          <a:lstStyle/>
          <a:p>
            <a:pPr>
              <a:lnSpc>
                <a:spcPct val="120000"/>
              </a:lnSpc>
              <a:spcAft>
                <a:spcPct val="0"/>
              </a:spcAft>
              <a:tabLst>
                <a:tab pos="1122622"/>
                <a:tab pos="2044239"/>
                <a:tab pos="2969457"/>
                <a:tab pos="3959476"/>
              </a:tabLst>
            </a:pPr>
            <a:r>
              <a:rPr lang="zh-CN" altLang="en-US"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rPr>
              <a:t>第一阶段　章节复习</a:t>
            </a:r>
            <a:endParaRPr lang="zh-CN" altLang="zh-CN"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1964320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07839"/>
            <a:ext cx="10807700" cy="4181529"/>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(1)</a:t>
            </a:r>
            <a:r>
              <a:rPr lang="zh-CN" altLang="zh-CN">
                <a:solidFill>
                  <a:srgbClr val="000000"/>
                </a:solidFill>
                <a:ea typeface="宋体" panose="02010600030101010101" pitchFamily="2" charset="-122"/>
                <a:cs typeface="Times New Roman" panose="02020603050405020304" pitchFamily="18" charset="0"/>
              </a:rPr>
              <a:t>电能表上标有</a:t>
            </a:r>
            <a:r>
              <a:rPr lang="en-US" altLang="zh-CN">
                <a:solidFill>
                  <a:srgbClr val="000000"/>
                </a:solidFill>
                <a:ea typeface="宋体" panose="02010600030101010101" pitchFamily="2" charset="-122"/>
                <a:cs typeface="Times New Roman" panose="02020603050405020304" pitchFamily="18" charset="0"/>
              </a:rPr>
              <a:t>“220 V 10(40)A 50 Hz”,</a:t>
            </a:r>
            <a:r>
              <a:rPr lang="zh-CN" altLang="zh-CN">
                <a:solidFill>
                  <a:srgbClr val="000000"/>
                </a:solidFill>
                <a:ea typeface="宋体" panose="02010600030101010101" pitchFamily="2" charset="-122"/>
                <a:cs typeface="Times New Roman" panose="02020603050405020304" pitchFamily="18" charset="0"/>
              </a:rPr>
              <a:t>表示的意思是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该电能表正常工作电压是</a:t>
            </a:r>
            <a:r>
              <a:rPr lang="en-US" altLang="zh-CN">
                <a:solidFill>
                  <a:srgbClr val="000000"/>
                </a:solidFill>
                <a:ea typeface="宋体" panose="02010600030101010101" pitchFamily="2" charset="-122"/>
                <a:cs typeface="Times New Roman" panose="02020603050405020304" pitchFamily="18" charset="0"/>
              </a:rPr>
              <a:t>220 V,</a:t>
            </a:r>
            <a:r>
              <a:rPr lang="zh-CN" altLang="zh-CN">
                <a:solidFill>
                  <a:srgbClr val="000000"/>
                </a:solidFill>
                <a:ea typeface="宋体" panose="02010600030101010101" pitchFamily="2" charset="-122"/>
                <a:cs typeface="Times New Roman" panose="02020603050405020304" pitchFamily="18" charset="0"/>
              </a:rPr>
              <a:t>正常工作时允许通过的最大电流是</a:t>
            </a:r>
            <a:r>
              <a:rPr lang="en-US" altLang="zh-CN">
                <a:solidFill>
                  <a:srgbClr val="000000"/>
                </a:solidFill>
                <a:ea typeface="宋体" panose="02010600030101010101" pitchFamily="2" charset="-122"/>
                <a:cs typeface="Times New Roman" panose="02020603050405020304" pitchFamily="18" charset="0"/>
              </a:rPr>
              <a:t>10 A,</a:t>
            </a:r>
            <a:r>
              <a:rPr lang="zh-CN" altLang="zh-CN">
                <a:solidFill>
                  <a:srgbClr val="000000"/>
                </a:solidFill>
                <a:ea typeface="宋体" panose="02010600030101010101" pitchFamily="2" charset="-122"/>
                <a:cs typeface="Times New Roman" panose="02020603050405020304" pitchFamily="18" charset="0"/>
              </a:rPr>
              <a:t>短时间内允许通过的最大电流是</a:t>
            </a:r>
            <a:r>
              <a:rPr lang="en-US" altLang="zh-CN">
                <a:solidFill>
                  <a:srgbClr val="000000"/>
                </a:solidFill>
                <a:ea typeface="宋体" panose="02010600030101010101" pitchFamily="2" charset="-122"/>
                <a:cs typeface="Times New Roman" panose="02020603050405020304" pitchFamily="18" charset="0"/>
              </a:rPr>
              <a:t>40 A(</a:t>
            </a:r>
            <a:r>
              <a:rPr lang="zh-CN" altLang="zh-CN">
                <a:solidFill>
                  <a:srgbClr val="000000"/>
                </a:solidFill>
                <a:ea typeface="宋体" panose="02010600030101010101" pitchFamily="2" charset="-122"/>
                <a:cs typeface="Times New Roman" panose="02020603050405020304" pitchFamily="18" charset="0"/>
              </a:rPr>
              <a:t>此时已不是正常工作</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(2)“3 000 r/kW·h”</a:t>
            </a:r>
            <a:r>
              <a:rPr lang="zh-CN" altLang="zh-CN">
                <a:solidFill>
                  <a:srgbClr val="000000"/>
                </a:solidFill>
                <a:ea typeface="宋体" panose="02010600030101010101" pitchFamily="2" charset="-122"/>
                <a:cs typeface="Times New Roman" panose="02020603050405020304" pitchFamily="18" charset="0"/>
              </a:rPr>
              <a:t>表示的物理意义是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电路中每消耗</a:t>
            </a:r>
            <a:r>
              <a:rPr lang="en-US" altLang="zh-CN">
                <a:solidFill>
                  <a:srgbClr val="000000"/>
                </a:solidFill>
                <a:ea typeface="宋体" panose="02010600030101010101" pitchFamily="2" charset="-122"/>
                <a:cs typeface="Times New Roman" panose="02020603050405020304" pitchFamily="18" charset="0"/>
              </a:rPr>
              <a:t>1 kW·h</a:t>
            </a:r>
            <a:r>
              <a:rPr lang="zh-CN" altLang="zh-CN">
                <a:solidFill>
                  <a:srgbClr val="000000"/>
                </a:solidFill>
                <a:ea typeface="宋体" panose="02010600030101010101" pitchFamily="2" charset="-122"/>
                <a:cs typeface="Times New Roman" panose="02020603050405020304" pitchFamily="18" charset="0"/>
              </a:rPr>
              <a:t>的电能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该电能表的转盘转过</a:t>
            </a:r>
            <a:r>
              <a:rPr lang="en-US" altLang="zh-CN">
                <a:solidFill>
                  <a:srgbClr val="000000"/>
                </a:solidFill>
                <a:ea typeface="宋体" panose="02010600030101010101" pitchFamily="2" charset="-122"/>
                <a:cs typeface="Times New Roman" panose="02020603050405020304" pitchFamily="18" charset="0"/>
              </a:rPr>
              <a:t>3 000</a:t>
            </a:r>
            <a:r>
              <a:rPr lang="zh-CN" altLang="zh-CN">
                <a:solidFill>
                  <a:srgbClr val="000000"/>
                </a:solidFill>
                <a:ea typeface="宋体" panose="02010600030101010101" pitchFamily="2" charset="-122"/>
                <a:cs typeface="Times New Roman" panose="02020603050405020304" pitchFamily="18" charset="0"/>
              </a:rPr>
              <a:t>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这一参数又叫电能表的盘转数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表示</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79808501"/>
      </p:ext>
    </p:extLst>
  </p:cSld>
  <p:clrMapOvr>
    <a:masterClrMapping/>
  </p:clrMapOvr>
  <p:transition spd="med">
    <p:pull/>
  </p:transition>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36564"/>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电烤箱</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触点中连接火线的是</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触点</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闭合总开关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将旋钮开关转到如图所示位置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此时电烤箱处于</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高温档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低温档</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在额定电压下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电烤箱高温档工作</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分钟产生内能</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J</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7757583" y="1594856"/>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
        <p:nvSpPr>
          <p:cNvPr id="4" name="矩形 3"/>
          <p:cNvSpPr/>
          <p:nvPr/>
        </p:nvSpPr>
        <p:spPr>
          <a:xfrm>
            <a:off x="1276877" y="2734177"/>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低温档</a:t>
            </a:r>
            <a:endParaRPr lang="zh-CN" altLang="en-US"/>
          </a:p>
        </p:txBody>
      </p:sp>
      <p:sp>
        <p:nvSpPr>
          <p:cNvPr id="5" name="矩形 4"/>
          <p:cNvSpPr/>
          <p:nvPr/>
        </p:nvSpPr>
        <p:spPr>
          <a:xfrm>
            <a:off x="658301" y="3931790"/>
            <a:ext cx="2066591"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452×10</a:t>
            </a:r>
            <a:r>
              <a:rPr lang="en-US" altLang="zh-CN" baseline="30000">
                <a:ea typeface="宋体" panose="02010600030101010101" pitchFamily="2" charset="-122"/>
              </a:rPr>
              <a:t>5</a:t>
            </a:r>
            <a:endParaRPr lang="zh-CN" altLang="en-US"/>
          </a:p>
        </p:txBody>
      </p:sp>
    </p:spTree>
    <p:extLst>
      <p:ext uri="{BB962C8B-B14F-4D97-AF65-F5344CB8AC3E}">
        <p14:creationId xmlns:p14="http://schemas.microsoft.com/office/powerpoint/2010/main" val="272032325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突破能力</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苏州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如图所示为学校实验室中某电能表的表盘</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该电能表示数为</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err="1">
                <a:solidFill>
                  <a:srgbClr val="000000"/>
                </a:solidFill>
                <a:ea typeface="宋体" panose="02010600030101010101" pitchFamily="2" charset="-122"/>
                <a:cs typeface="Times New Roman" panose="02020603050405020304" pitchFamily="18" charset="0"/>
              </a:rPr>
              <a:t>kW</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h.</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61.jpeg"/>
          <p:cNvPicPr>
            <a:picLocks noChangeAspect="1"/>
          </p:cNvPicPr>
          <p:nvPr/>
        </p:nvPicPr>
        <p:blipFill>
          <a:blip r:embed="rId2"/>
          <a:stretch>
            <a:fillRect/>
          </a:stretch>
        </p:blipFill>
        <p:spPr>
          <a:xfrm>
            <a:off x="3871784" y="2418069"/>
            <a:ext cx="3788033" cy="3788033"/>
          </a:xfrm>
          <a:prstGeom prst="rect">
            <a:avLst/>
          </a:prstGeom>
        </p:spPr>
      </p:pic>
      <p:sp>
        <p:nvSpPr>
          <p:cNvPr id="4" name="矩形 3"/>
          <p:cNvSpPr/>
          <p:nvPr/>
        </p:nvSpPr>
        <p:spPr>
          <a:xfrm>
            <a:off x="4271717" y="1757015"/>
            <a:ext cx="1313180" cy="584775"/>
          </a:xfrm>
          <a:prstGeom prst="rect">
            <a:avLst/>
          </a:prstGeom>
        </p:spPr>
        <p:txBody>
          <a:bodyPr wrap="none">
            <a:spAutoFit/>
          </a:bodyPr>
          <a:lstStyle/>
          <a:p>
            <a:r>
              <a:rPr lang="en-US" altLang="zh-CN">
                <a:ea typeface="宋体" panose="02010600030101010101" pitchFamily="2" charset="-122"/>
              </a:rPr>
              <a:t>1469</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Tree>
    <p:extLst>
      <p:ext uri="{BB962C8B-B14F-4D97-AF65-F5344CB8AC3E}">
        <p14:creationId xmlns:p14="http://schemas.microsoft.com/office/powerpoint/2010/main" val="370428779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小明利用该电能表和秒表检测一只标识为</a:t>
            </a:r>
            <a:r>
              <a:rPr lang="en-US" altLang="zh-CN">
                <a:solidFill>
                  <a:srgbClr val="000000"/>
                </a:solidFill>
                <a:ea typeface="宋体" panose="02010600030101010101" pitchFamily="2" charset="-122"/>
                <a:cs typeface="Times New Roman" panose="02020603050405020304" pitchFamily="18" charset="0"/>
              </a:rPr>
              <a:t>“220 </a:t>
            </a:r>
            <a:r>
              <a:rPr lang="zh-CN" altLang="zh-CN" i="1">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10 </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节能灯的额定功率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他关闭其他用电器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将该节能灯接入</a:t>
            </a:r>
            <a:r>
              <a:rPr lang="en-US" altLang="zh-CN">
                <a:solidFill>
                  <a:srgbClr val="000000"/>
                </a:solidFill>
                <a:ea typeface="宋体" panose="02010600030101010101" pitchFamily="2" charset="-122"/>
                <a:cs typeface="Times New Roman" panose="02020603050405020304" pitchFamily="18" charset="0"/>
              </a:rPr>
              <a:t>220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的测量电路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设计了以下三种测量方案</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方案一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测量出电能表显示消耗</a:t>
            </a:r>
            <a:r>
              <a:rPr lang="en-US" altLang="zh-CN">
                <a:solidFill>
                  <a:srgbClr val="000000"/>
                </a:solidFill>
                <a:ea typeface="宋体" panose="02010600030101010101" pitchFamily="2" charset="-122"/>
                <a:cs typeface="Times New Roman" panose="02020603050405020304" pitchFamily="18" charset="0"/>
              </a:rPr>
              <a:t>1 </a:t>
            </a:r>
            <a:r>
              <a:rPr lang="en-US" altLang="zh-CN" i="1" err="1">
                <a:solidFill>
                  <a:srgbClr val="000000"/>
                </a:solidFill>
                <a:ea typeface="宋体" panose="02010600030101010101" pitchFamily="2" charset="-122"/>
                <a:cs typeface="Times New Roman" panose="02020603050405020304" pitchFamily="18" charset="0"/>
              </a:rPr>
              <a:t>kW</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电能所用的时间</a:t>
            </a:r>
            <a:r>
              <a:rPr lang="en-US" altLang="zh-CN" i="1">
                <a:solidFill>
                  <a:srgbClr val="000000"/>
                </a:solidFill>
                <a:ea typeface="宋体" panose="02010600030101010101" pitchFamily="2" charset="-122"/>
                <a:cs typeface="Times New Roman" panose="02020603050405020304" pitchFamily="18" charset="0"/>
              </a:rPr>
              <a:t>t</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方案二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测量出</a:t>
            </a:r>
            <a:r>
              <a:rPr lang="en-US" altLang="zh-CN">
                <a:solidFill>
                  <a:srgbClr val="000000"/>
                </a:solidFill>
                <a:ea typeface="宋体" panose="02010600030101010101" pitchFamily="2" charset="-122"/>
                <a:cs typeface="Times New Roman" panose="02020603050405020304" pitchFamily="18" charset="0"/>
              </a:rPr>
              <a:t>1 </a:t>
            </a:r>
            <a:r>
              <a:rPr lang="en-US" altLang="zh-CN" i="1">
                <a:solidFill>
                  <a:srgbClr val="000000"/>
                </a:solidFill>
                <a:ea typeface="宋体" panose="02010600030101010101" pitchFamily="2" charset="-122"/>
                <a:cs typeface="Times New Roman" panose="02020603050405020304" pitchFamily="18" charset="0"/>
              </a:rPr>
              <a:t>min</a:t>
            </a:r>
            <a:r>
              <a:rPr lang="zh-CN" altLang="zh-CN">
                <a:solidFill>
                  <a:srgbClr val="000000"/>
                </a:solidFill>
                <a:ea typeface="宋体" panose="02010600030101010101" pitchFamily="2" charset="-122"/>
                <a:cs typeface="Times New Roman" panose="02020603050405020304" pitchFamily="18" charset="0"/>
              </a:rPr>
              <a:t>时间内电能表转盘转过的圈数</a:t>
            </a:r>
            <a:r>
              <a:rPr lang="en-US" altLang="zh-CN">
                <a:solidFill>
                  <a:srgbClr val="000000"/>
                </a:solidFill>
                <a:ea typeface="宋体" panose="02010600030101010101" pitchFamily="2" charset="-122"/>
                <a:cs typeface="Times New Roman" panose="02020603050405020304" pitchFamily="18" charset="0"/>
              </a:rPr>
              <a:t>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方案三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测量出电能表转盘转过</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圈所用时间</a:t>
            </a:r>
            <a:r>
              <a:rPr lang="en-US" altLang="zh-CN" i="1">
                <a:solidFill>
                  <a:srgbClr val="000000"/>
                </a:solidFill>
                <a:ea typeface="宋体" panose="02010600030101010101" pitchFamily="2" charset="-122"/>
                <a:cs typeface="Times New Roman" panose="02020603050405020304" pitchFamily="18" charset="0"/>
              </a:rPr>
              <a:t>t</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若使用方案二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小明计算额定功率的关系式应该为</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P</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单位</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用数字和</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表示</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比较三种方案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最可行的是方案</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656581" y="4660583"/>
            <a:ext cx="822661" cy="584775"/>
          </a:xfrm>
          <a:prstGeom prst="rect">
            <a:avLst/>
          </a:prstGeom>
        </p:spPr>
        <p:txBody>
          <a:bodyPr wrap="none">
            <a:spAutoFit/>
          </a:bodyPr>
          <a:lstStyle/>
          <a:p>
            <a:r>
              <a:rPr lang="en-US" altLang="zh-CN">
                <a:ea typeface="宋体" panose="02010600030101010101" pitchFamily="2" charset="-122"/>
              </a:rPr>
              <a:t>30</a:t>
            </a:r>
            <a:r>
              <a:rPr lang="en-US" altLang="zh-CN" i="1">
                <a:ea typeface="宋体" panose="02010600030101010101" pitchFamily="2" charset="-122"/>
              </a:rPr>
              <a:t>n</a:t>
            </a:r>
            <a:endParaRPr lang="zh-CN" altLang="en-US"/>
          </a:p>
        </p:txBody>
      </p:sp>
      <p:sp>
        <p:nvSpPr>
          <p:cNvPr id="4" name="矩形 3"/>
          <p:cNvSpPr/>
          <p:nvPr/>
        </p:nvSpPr>
        <p:spPr>
          <a:xfrm>
            <a:off x="7067013" y="524647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三</a:t>
            </a:r>
            <a:endParaRPr lang="zh-CN" altLang="en-US"/>
          </a:p>
        </p:txBody>
      </p:sp>
    </p:spTree>
    <p:extLst>
      <p:ext uri="{BB962C8B-B14F-4D97-AF65-F5344CB8AC3E}">
        <p14:creationId xmlns:p14="http://schemas.microsoft.com/office/powerpoint/2010/main" val="37445076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15142"/>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2.(2019·</a:t>
            </a:r>
            <a:r>
              <a:rPr lang="zh-CN" altLang="zh-CN">
                <a:solidFill>
                  <a:srgbClr val="000000"/>
                </a:solidFill>
                <a:ea typeface="楷体" panose="02010609060101010101" pitchFamily="49" charset="-122"/>
                <a:cs typeface="Times New Roman" panose="02020603050405020304" pitchFamily="18" charset="0"/>
              </a:rPr>
              <a:t>齐齐哈尔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测量小灯泡的电功率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小丹设计了如图甲所示的电路图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已知小灯泡的额定电压为</a:t>
            </a:r>
            <a:r>
              <a:rPr lang="en-US" altLang="zh-CN">
                <a:solidFill>
                  <a:srgbClr val="000000"/>
                </a:solidFill>
                <a:ea typeface="宋体" panose="02010600030101010101" pitchFamily="2" charset="-122"/>
                <a:cs typeface="Times New Roman" panose="02020603050405020304" pitchFamily="18" charset="0"/>
              </a:rPr>
              <a:t>2.5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滑动变阻器规格为</a:t>
            </a:r>
            <a:r>
              <a:rPr lang="en-US" altLang="zh-CN">
                <a:solidFill>
                  <a:srgbClr val="000000"/>
                </a:solidFill>
                <a:ea typeface="宋体" panose="02010600030101010101" pitchFamily="2" charset="-122"/>
                <a:cs typeface="Times New Roman" panose="02020603050405020304" pitchFamily="18" charset="0"/>
              </a:rPr>
              <a:t>“20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 </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电源是由</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节新干电池串联组成</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10065" y="2867574"/>
            <a:ext cx="11311471" cy="2791289"/>
          </a:xfrm>
          <a:prstGeom prst="rect">
            <a:avLst/>
          </a:prstGeom>
        </p:spPr>
      </p:pic>
    </p:spTree>
    <p:extLst>
      <p:ext uri="{BB962C8B-B14F-4D97-AF65-F5344CB8AC3E}">
        <p14:creationId xmlns:p14="http://schemas.microsoft.com/office/powerpoint/2010/main" val="372380602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用笔画线代替导线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帮助小丹按电路图甲将图乙电路连接完整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要求导线不交叉</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1658649"/>
            <a:ext cx="1935145"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如图所</a:t>
            </a:r>
            <a:r>
              <a:rPr lang="zh-CN" altLang="zh-CN" smtClean="0">
                <a:ea typeface="宋体" panose="02010600030101010101" pitchFamily="2" charset="-122"/>
                <a:cs typeface="Times New Roman" panose="02020603050405020304" pitchFamily="18" charset="0"/>
              </a:rPr>
              <a:t>示</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71.jpeg"/>
          <p:cNvPicPr>
            <a:picLocks noChangeAspect="1"/>
          </p:cNvPicPr>
          <p:nvPr/>
        </p:nvPicPr>
        <p:blipFill>
          <a:blip r:embed="rId2"/>
          <a:stretch>
            <a:fillRect/>
          </a:stretch>
        </p:blipFill>
        <p:spPr>
          <a:xfrm>
            <a:off x="2232645" y="2000281"/>
            <a:ext cx="7381805" cy="4282176"/>
          </a:xfrm>
          <a:prstGeom prst="rect">
            <a:avLst/>
          </a:prstGeom>
        </p:spPr>
      </p:pic>
    </p:spTree>
    <p:extLst>
      <p:ext uri="{BB962C8B-B14F-4D97-AF65-F5344CB8AC3E}">
        <p14:creationId xmlns:p14="http://schemas.microsoft.com/office/powerpoint/2010/main" val="355132935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17629"/>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闭合开关前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应将滑动变阻器滑片置于</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填字母</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连接好电路后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发现小灯泡不发光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电流表有示数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电压表无示数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则电路故障可能是</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排除故障后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缓慢移动滑动变阻器的滑片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使电压表的示数为</a:t>
            </a:r>
            <a:r>
              <a:rPr lang="en-US" altLang="zh-CN">
                <a:solidFill>
                  <a:srgbClr val="000000"/>
                </a:solidFill>
                <a:ea typeface="宋体" panose="02010600030101010101" pitchFamily="2" charset="-122"/>
                <a:cs typeface="Times New Roman" panose="02020603050405020304" pitchFamily="18" charset="0"/>
              </a:rPr>
              <a:t>2.5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电流表示数如图丙所示为</a:t>
            </a:r>
            <a:r>
              <a:rPr lang="en-US" altLang="zh-CN" i="1">
                <a:solidFill>
                  <a:srgbClr val="000000"/>
                </a:solidFill>
                <a:ea typeface="宋体" panose="02010600030101010101" pitchFamily="2" charset="-122"/>
                <a:cs typeface="Times New Roman" panose="02020603050405020304" pitchFamily="18" charset="0"/>
              </a:rPr>
              <a:t>____________A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则小灯泡的额定功率为</a:t>
            </a:r>
            <a:r>
              <a:rPr lang="en-US" altLang="zh-CN" i="1">
                <a:solidFill>
                  <a:srgbClr val="000000"/>
                </a:solidFill>
                <a:ea typeface="宋体" panose="02010600030101010101" pitchFamily="2" charset="-122"/>
                <a:cs typeface="Times New Roman" panose="02020603050405020304" pitchFamily="18" charset="0"/>
              </a:rPr>
              <a:t>____________W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此时灯丝的电阻为</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8517005" y="1063371"/>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
        <p:nvSpPr>
          <p:cNvPr id="4" name="矩形 3"/>
          <p:cNvSpPr/>
          <p:nvPr/>
        </p:nvSpPr>
        <p:spPr>
          <a:xfrm>
            <a:off x="6553125" y="279861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灯泡短路</a:t>
            </a:r>
            <a:endParaRPr lang="zh-CN" altLang="en-US"/>
          </a:p>
        </p:txBody>
      </p:sp>
      <p:sp>
        <p:nvSpPr>
          <p:cNvPr id="5" name="矩形 4"/>
          <p:cNvSpPr/>
          <p:nvPr/>
        </p:nvSpPr>
        <p:spPr>
          <a:xfrm>
            <a:off x="7100923" y="4001964"/>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2</a:t>
            </a:r>
            <a:endParaRPr lang="zh-CN" altLang="en-US"/>
          </a:p>
        </p:txBody>
      </p:sp>
      <p:sp>
        <p:nvSpPr>
          <p:cNvPr id="6" name="矩形 5"/>
          <p:cNvSpPr/>
          <p:nvPr/>
        </p:nvSpPr>
        <p:spPr>
          <a:xfrm>
            <a:off x="3700327" y="4586739"/>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7" name="矩形 6"/>
          <p:cNvSpPr/>
          <p:nvPr/>
        </p:nvSpPr>
        <p:spPr>
          <a:xfrm>
            <a:off x="9266581" y="4586738"/>
            <a:ext cx="902811" cy="584775"/>
          </a:xfrm>
          <a:prstGeom prst="rect">
            <a:avLst/>
          </a:prstGeom>
        </p:spPr>
        <p:txBody>
          <a:bodyPr wrap="none">
            <a:spAutoFit/>
          </a:bodyPr>
          <a:lstStyle/>
          <a:p>
            <a:r>
              <a:rPr lang="en-US" altLang="zh-CN">
                <a:ea typeface="宋体" panose="02010600030101010101" pitchFamily="2" charset="-122"/>
              </a:rPr>
              <a:t>12</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Tree>
    <p:extLst>
      <p:ext uri="{BB962C8B-B14F-4D97-AF65-F5344CB8AC3E}">
        <p14:creationId xmlns:p14="http://schemas.microsoft.com/office/powerpoint/2010/main" val="353060782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56543"/>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小丹继续测量小灯泡两端电压略高于额定电压时的电功率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滑动变阻器的滑片应向</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端调节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填字母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观察到小灯泡变亮</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表是小丹根据实验测得的多组数据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她通过分析数据发现小灯泡灯丝的电阻是变化的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则影响小灯泡灯丝电阻变化的主要因素是</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5957397" y="1891599"/>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
        <p:nvSpPr>
          <p:cNvPr id="4" name="矩形 3"/>
          <p:cNvSpPr/>
          <p:nvPr/>
        </p:nvSpPr>
        <p:spPr>
          <a:xfrm>
            <a:off x="3096244" y="421558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温度</a:t>
            </a:r>
            <a:endParaRPr lang="zh-CN" altLang="en-US"/>
          </a:p>
        </p:txBody>
      </p:sp>
    </p:spTree>
    <p:extLst>
      <p:ext uri="{BB962C8B-B14F-4D97-AF65-F5344CB8AC3E}">
        <p14:creationId xmlns:p14="http://schemas.microsoft.com/office/powerpoint/2010/main" val="54640396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小丹经过思考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发现用两只电流表和一个阻值为</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的定值电阻也可以测出小灯泡的额定功率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她设计的电路如图丁所示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具体操作是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i="1">
                <a:solidFill>
                  <a:srgbClr val="000000"/>
                </a:solidFill>
                <a:ea typeface="宋体" panose="02010600030101010101" pitchFamily="2" charset="-122"/>
                <a:cs typeface="Times New Roman" panose="02020603050405020304" pitchFamily="18" charset="0"/>
              </a:rPr>
              <a:t>S</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调节滑动变阻器使电流表</a:t>
            </a:r>
            <a:r>
              <a:rPr lang="en-US" altLang="zh-CN" i="1">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的示数为</a:t>
            </a:r>
            <a:r>
              <a:rPr lang="en-US" altLang="zh-CN">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小灯泡正常发光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此时电流表</a:t>
            </a:r>
            <a:r>
              <a:rPr lang="en-US" altLang="zh-CN" i="1">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的示数为</a:t>
            </a:r>
            <a:r>
              <a:rPr lang="en-US" altLang="zh-CN">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则小灯泡额定功率的表达式为</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m</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用</a:t>
            </a:r>
            <a:r>
              <a:rPr lang="en-US" altLang="zh-CN">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表示</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361950" y="3624458"/>
            <a:ext cx="10807700" cy="2495949"/>
          </a:xfrm>
          <a:prstGeom prst="rect">
            <a:avLst/>
          </a:prstGeom>
        </p:spPr>
      </p:pic>
      <p:sp>
        <p:nvSpPr>
          <p:cNvPr id="4" name="矩形 3"/>
          <p:cNvSpPr/>
          <p:nvPr/>
        </p:nvSpPr>
        <p:spPr>
          <a:xfrm>
            <a:off x="4896941" y="2879347"/>
            <a:ext cx="2305439" cy="584775"/>
          </a:xfrm>
          <a:prstGeom prst="rect">
            <a:avLst/>
          </a:prstGeom>
        </p:spPr>
        <p:txBody>
          <a:bodyPr wrap="none">
            <a:spAutoFit/>
          </a:bodyPr>
          <a:lstStyle/>
          <a:p>
            <a:r>
              <a:rPr lang="en-US" altLang="zh-CN" i="1">
                <a:ea typeface="宋体" panose="02010600030101010101" pitchFamily="2" charset="-122"/>
              </a:rPr>
              <a:t>R</a:t>
            </a:r>
            <a:r>
              <a:rPr lang="en-US" altLang="zh-CN" baseline="-25000">
                <a:ea typeface="宋体" panose="02010600030101010101" pitchFamily="2" charset="-122"/>
              </a:rPr>
              <a:t>0</a:t>
            </a:r>
            <a:r>
              <a:rPr lang="en-US" altLang="zh-CN" i="1">
                <a:ea typeface="宋体" panose="02010600030101010101" pitchFamily="2" charset="-122"/>
              </a:rPr>
              <a:t>I</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2</a:t>
            </a:r>
            <a:r>
              <a:rPr lang="en-US" altLang="zh-CN">
                <a:ea typeface="宋体" panose="02010600030101010101" pitchFamily="2" charset="-122"/>
              </a:rPr>
              <a:t>-</a:t>
            </a:r>
            <a:r>
              <a:rPr lang="en-US" altLang="zh-CN" i="1">
                <a:ea typeface="宋体" panose="02010600030101010101" pitchFamily="2" charset="-122"/>
              </a:rPr>
              <a:t>I</a:t>
            </a:r>
            <a:r>
              <a:rPr lang="en-US" altLang="zh-CN" baseline="-25000">
                <a:ea typeface="宋体" panose="02010600030101010101" pitchFamily="2" charset="-122"/>
              </a:rPr>
              <a:t>1</a:t>
            </a:r>
            <a:r>
              <a:rPr lang="en-US" altLang="zh-CN">
                <a:ea typeface="宋体" panose="02010600030101010101" pitchFamily="2" charset="-122"/>
              </a:rPr>
              <a:t>)</a:t>
            </a:r>
            <a:endParaRPr lang="zh-CN" altLang="en-US"/>
          </a:p>
        </p:txBody>
      </p:sp>
    </p:spTree>
    <p:extLst>
      <p:ext uri="{BB962C8B-B14F-4D97-AF65-F5344CB8AC3E}">
        <p14:creationId xmlns:p14="http://schemas.microsoft.com/office/powerpoint/2010/main" val="337546207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3.(2019·</a:t>
            </a:r>
            <a:r>
              <a:rPr lang="zh-CN" altLang="zh-CN">
                <a:solidFill>
                  <a:srgbClr val="000000"/>
                </a:solidFill>
                <a:ea typeface="楷体" panose="02010609060101010101" pitchFamily="49" charset="-122"/>
                <a:cs typeface="Times New Roman" panose="02020603050405020304" pitchFamily="18" charset="0"/>
              </a:rPr>
              <a:t>昆明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探究电流产生的热量与哪些因素有关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提供了如图的实验器材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&gt;R</a:t>
            </a:r>
            <a:r>
              <a:rPr lang="en-US" altLang="zh-CN" baseline="-25000">
                <a:solidFill>
                  <a:srgbClr val="000000"/>
                </a:solidFill>
                <a:ea typeface="宋体" panose="02010600030101010101" pitchFamily="2" charset="-122"/>
                <a:cs typeface="Times New Roman" panose="02020603050405020304" pitchFamily="18" charset="0"/>
              </a:rPr>
              <a:t>2</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实验一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探究电流产生的热量与电阻的关系</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1337046" y="2351084"/>
            <a:ext cx="8847981" cy="3967647"/>
          </a:xfrm>
          <a:prstGeom prst="rect">
            <a:avLst/>
          </a:prstGeom>
        </p:spPr>
      </p:pic>
    </p:spTree>
    <p:extLst>
      <p:ext uri="{BB962C8B-B14F-4D97-AF65-F5344CB8AC3E}">
        <p14:creationId xmlns:p14="http://schemas.microsoft.com/office/powerpoint/2010/main" val="79471262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请按照图中的电路图将对应实物图连接完整</a:t>
            </a:r>
            <a:r>
              <a:rPr lang="en-US" altLang="zh-CN" smtClean="0">
                <a:solidFill>
                  <a:srgbClr val="000000"/>
                </a:solidFill>
                <a:ea typeface="宋体" panose="02010600030101010101" pitchFamily="2" charset="-122"/>
                <a:cs typeface="Times New Roman" panose="02020603050405020304" pitchFamily="18" charset="0"/>
              </a:rPr>
              <a:t>;</a:t>
            </a:r>
            <a:r>
              <a:rPr lang="zh-CN" altLang="en-US"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1149558"/>
            <a:ext cx="1935145"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如图所</a:t>
            </a:r>
            <a:r>
              <a:rPr lang="zh-CN" altLang="zh-CN" smtClean="0">
                <a:ea typeface="宋体" panose="02010600030101010101" pitchFamily="2" charset="-122"/>
                <a:cs typeface="Times New Roman" panose="02020603050405020304" pitchFamily="18" charset="0"/>
              </a:rPr>
              <a:t>示</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72.jpeg"/>
          <p:cNvPicPr>
            <a:picLocks noChangeAspect="1"/>
          </p:cNvPicPr>
          <p:nvPr/>
        </p:nvPicPr>
        <p:blipFill>
          <a:blip r:embed="rId2"/>
          <a:stretch>
            <a:fillRect/>
          </a:stretch>
        </p:blipFill>
        <p:spPr>
          <a:xfrm>
            <a:off x="2715468" y="1452527"/>
            <a:ext cx="6100665" cy="4759552"/>
          </a:xfrm>
          <a:prstGeom prst="rect">
            <a:avLst/>
          </a:prstGeom>
        </p:spPr>
      </p:pic>
    </p:spTree>
    <p:extLst>
      <p:ext uri="{BB962C8B-B14F-4D97-AF65-F5344CB8AC3E}">
        <p14:creationId xmlns:p14="http://schemas.microsoft.com/office/powerpoint/2010/main" val="17431243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58919"/>
            <a:ext cx="10807700" cy="1817805"/>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长时间内计量电路消耗的电能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要通过电能表表盘上某段时间的始、末两次计数之差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但短时间内计量消耗的电能则可通过转盘转过的圈数</a:t>
            </a:r>
            <a:r>
              <a:rPr lang="en-US" altLang="zh-CN" i="1">
                <a:solidFill>
                  <a:srgbClr val="000000"/>
                </a:solidFill>
                <a:ea typeface="宋体" panose="02010600030101010101" pitchFamily="2" charset="-122"/>
                <a:cs typeface="Times New Roman" panose="02020603050405020304" pitchFamily="18" charset="0"/>
              </a:rPr>
              <a:t>n</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再通过计算得出</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04025701"/>
              </p:ext>
            </p:extLst>
          </p:nvPr>
        </p:nvGraphicFramePr>
        <p:xfrm>
          <a:off x="465273" y="3726071"/>
          <a:ext cx="10807700" cy="719731"/>
        </p:xfrm>
        <a:graphic>
          <a:graphicData uri="http://schemas.openxmlformats.org/presentationml/2006/ole">
            <mc:AlternateContent>
              <mc:Choice xmlns:v="urn:schemas-microsoft-com:vml" Requires="v">
                <p:oleObj spid="_x0000_s1041" name="文档" r:id="rId2" imgW="3826154" imgH="254800" progId="Word.Document.12">
                  <p:embed/>
                </p:oleObj>
              </mc:Choice>
              <mc:Fallback>
                <p:oleObj name="文档" r:id="rId2" imgW="3826154" imgH="254800" progId="Word.Document.12">
                  <p:embed/>
                  <p:pic>
                    <p:nvPicPr>
                      <p:cNvPr id="0" name="OLE substitute image"/>
                      <p:cNvPicPr/>
                      <p:nvPr/>
                    </p:nvPicPr>
                    <p:blipFill>
                      <a:blip r:embed="rId3"/>
                      <a:stretch>
                        <a:fillRect/>
                      </a:stretch>
                    </p:blipFill>
                    <p:spPr>
                      <a:xfrm>
                        <a:off x="465273" y="3726071"/>
                        <a:ext cx="10807700" cy="719731"/>
                      </a:xfrm>
                      <a:prstGeom prst="rect">
                        <a:avLst/>
                      </a:prstGeom>
                    </p:spPr>
                  </p:pic>
                </p:oleObj>
              </mc:Fallback>
            </mc:AlternateContent>
          </a:graphicData>
        </a:graphic>
      </p:graphicFrame>
    </p:spTree>
    <p:extLst>
      <p:ext uri="{BB962C8B-B14F-4D97-AF65-F5344CB8AC3E}">
        <p14:creationId xmlns:p14="http://schemas.microsoft.com/office/powerpoint/2010/main" val="1483285428"/>
      </p:ext>
    </p:extLst>
  </p:cSld>
  <p:clrMapOvr>
    <a:masterClrMapping/>
  </p:clrMapOvr>
  <p:transition spd="med">
    <p:pull/>
  </p:transition>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63191"/>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电路中电阻丝的连接方式是为了控制</a:t>
            </a:r>
            <a:r>
              <a:rPr lang="en-US" altLang="zh-CN" smtClean="0">
                <a:solidFill>
                  <a:srgbClr val="000000"/>
                </a:solidFill>
                <a:ea typeface="宋体" panose="02010600030101010101" pitchFamily="2" charset="-122"/>
                <a:cs typeface="Times New Roman" panose="02020603050405020304" pitchFamily="18" charset="0"/>
              </a:rPr>
              <a:t>_________________</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________________;</a:t>
            </a:r>
            <a:r>
              <a:rPr lang="zh-CN" altLang="zh-CN">
                <a:solidFill>
                  <a:srgbClr val="000000"/>
                </a:solidFill>
                <a:ea typeface="宋体" panose="02010600030101010101" pitchFamily="2" charset="-122"/>
                <a:cs typeface="Times New Roman" panose="02020603050405020304" pitchFamily="18" charset="0"/>
              </a:rPr>
              <a:t>电阻丝放出热量的多少</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通过</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__________________</a:t>
            </a:r>
            <a:r>
              <a:rPr lang="zh-CN" altLang="zh-CN">
                <a:solidFill>
                  <a:srgbClr val="000000"/>
                </a:solidFill>
                <a:ea typeface="宋体" panose="02010600030101010101" pitchFamily="2" charset="-122"/>
                <a:cs typeface="Times New Roman" panose="02020603050405020304" pitchFamily="18" charset="0"/>
              </a:rPr>
              <a:t>来进行判断</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经过一定时间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用电阻丝</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加热的煤油温度升高了</a:t>
            </a:r>
            <a:r>
              <a:rPr lang="en-US" altLang="zh-CN" i="1">
                <a:solidFill>
                  <a:srgbClr val="000000"/>
                </a:solidFill>
                <a:ea typeface="宋体" panose="02010600030101010101" pitchFamily="2" charset="-122"/>
                <a:cs typeface="Times New Roman" panose="02020603050405020304" pitchFamily="18" charset="0"/>
              </a:rPr>
              <a:t>Δ</a:t>
            </a:r>
            <a:r>
              <a:rPr lang="en-US" altLang="zh-CN">
                <a:solidFill>
                  <a:srgbClr val="000000"/>
                </a:solidFill>
                <a:ea typeface="宋体" panose="02010600030101010101" pitchFamily="2" charset="-122"/>
                <a:cs typeface="Times New Roman" panose="02020603050405020304" pitchFamily="18" charset="0"/>
              </a:rPr>
              <a:t>t</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用电阻丝</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加热的煤油温度升高了</a:t>
            </a:r>
            <a:r>
              <a:rPr lang="en-US" altLang="zh-CN" i="1">
                <a:solidFill>
                  <a:srgbClr val="000000"/>
                </a:solidFill>
                <a:ea typeface="宋体" panose="02010600030101010101" pitchFamily="2" charset="-122"/>
                <a:cs typeface="Times New Roman" panose="02020603050405020304" pitchFamily="18" charset="0"/>
              </a:rPr>
              <a:t>Δ</a:t>
            </a:r>
            <a:r>
              <a:rPr lang="en-US" altLang="zh-CN">
                <a:solidFill>
                  <a:srgbClr val="000000"/>
                </a:solidFill>
                <a:ea typeface="宋体" panose="02010600030101010101" pitchFamily="2" charset="-122"/>
                <a:cs typeface="Times New Roman" panose="02020603050405020304" pitchFamily="18" charset="0"/>
              </a:rPr>
              <a:t>t</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那么</a:t>
            </a:r>
            <a:r>
              <a:rPr lang="en-US" altLang="zh-CN" i="1">
                <a:solidFill>
                  <a:srgbClr val="000000"/>
                </a:solidFill>
                <a:ea typeface="宋体" panose="02010600030101010101" pitchFamily="2" charset="-122"/>
                <a:cs typeface="Times New Roman" panose="02020603050405020304" pitchFamily="18" charset="0"/>
              </a:rPr>
              <a:t>Δ</a:t>
            </a:r>
            <a:r>
              <a:rPr lang="en-US" altLang="zh-CN">
                <a:solidFill>
                  <a:srgbClr val="000000"/>
                </a:solidFill>
                <a:ea typeface="宋体" panose="02010600030101010101" pitchFamily="2" charset="-122"/>
                <a:cs typeface="Times New Roman" panose="02020603050405020304" pitchFamily="18" charset="0"/>
              </a:rPr>
              <a:t>t</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Δ</a:t>
            </a:r>
            <a:r>
              <a:rPr lang="en-US" altLang="zh-CN">
                <a:solidFill>
                  <a:srgbClr val="000000"/>
                </a:solidFill>
                <a:ea typeface="宋体" panose="02010600030101010101" pitchFamily="2" charset="-122"/>
                <a:cs typeface="Times New Roman" panose="02020603050405020304" pitchFamily="18" charset="0"/>
              </a:rPr>
              <a:t>t</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407389" y="1296992"/>
            <a:ext cx="3455986"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通过电阻丝的</a:t>
            </a:r>
            <a:r>
              <a:rPr lang="zh-CN" altLang="zh-CN" smtClean="0">
                <a:ea typeface="宋体" panose="02010600030101010101" pitchFamily="2" charset="-122"/>
                <a:cs typeface="Times New Roman" panose="02020603050405020304" pitchFamily="18" charset="0"/>
              </a:rPr>
              <a:t>电流</a:t>
            </a:r>
            <a:endParaRPr lang="zh-CN" altLang="en-US"/>
          </a:p>
        </p:txBody>
      </p:sp>
      <p:sp>
        <p:nvSpPr>
          <p:cNvPr id="4" name="矩形 3"/>
          <p:cNvSpPr/>
          <p:nvPr/>
        </p:nvSpPr>
        <p:spPr>
          <a:xfrm>
            <a:off x="546965" y="1893977"/>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和通电时间相同</a:t>
            </a:r>
            <a:endParaRPr lang="zh-CN" altLang="en-US"/>
          </a:p>
        </p:txBody>
      </p:sp>
      <p:sp>
        <p:nvSpPr>
          <p:cNvPr id="5" name="矩形 4"/>
          <p:cNvSpPr/>
          <p:nvPr/>
        </p:nvSpPr>
        <p:spPr>
          <a:xfrm>
            <a:off x="546965" y="2478752"/>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温度计的示数变化</a:t>
            </a:r>
            <a:endParaRPr lang="zh-CN" altLang="en-US"/>
          </a:p>
        </p:txBody>
      </p:sp>
      <p:sp>
        <p:nvSpPr>
          <p:cNvPr id="6" name="矩形 5"/>
          <p:cNvSpPr/>
          <p:nvPr/>
        </p:nvSpPr>
        <p:spPr>
          <a:xfrm>
            <a:off x="1576894" y="4220096"/>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大于</a:t>
            </a:r>
            <a:endParaRPr lang="zh-CN" altLang="en-US"/>
          </a:p>
        </p:txBody>
      </p:sp>
    </p:spTree>
    <p:extLst>
      <p:ext uri="{BB962C8B-B14F-4D97-AF65-F5344CB8AC3E}">
        <p14:creationId xmlns:p14="http://schemas.microsoft.com/office/powerpoint/2010/main" val="334731040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11479"/>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实验二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探究电流产生的热量与电流的关系</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移动滑动变阻器的滑动触头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使电路中的电流变成实验一中电流的</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且通电时间相同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实验发现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用电阻丝</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加热的煤油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温度升高</a:t>
            </a:r>
            <a:r>
              <a:rPr lang="zh-CN" altLang="zh-CN" smtClean="0">
                <a:solidFill>
                  <a:srgbClr val="000000"/>
                </a:solidFill>
                <a:ea typeface="宋体" panose="02010600030101010101" pitchFamily="2" charset="-122"/>
                <a:cs typeface="Times New Roman" panose="02020603050405020304" pitchFamily="18" charset="0"/>
              </a:rPr>
              <a:t>量</a:t>
            </a:r>
            <a:r>
              <a:rPr lang="zh-CN" altLang="en-US" smtClean="0">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______</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Δ</a:t>
            </a:r>
            <a:r>
              <a:rPr lang="en-US" altLang="zh-CN">
                <a:solidFill>
                  <a:srgbClr val="000000"/>
                </a:solidFill>
                <a:ea typeface="宋体" panose="02010600030101010101" pitchFamily="2" charset="-122"/>
                <a:cs typeface="Times New Roman" panose="02020603050405020304" pitchFamily="18" charset="0"/>
              </a:rPr>
              <a:t>t</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Δ</a:t>
            </a:r>
            <a:r>
              <a:rPr lang="en-US" altLang="zh-CN">
                <a:solidFill>
                  <a:srgbClr val="000000"/>
                </a:solidFill>
                <a:ea typeface="宋体" panose="02010600030101010101" pitchFamily="2" charset="-122"/>
                <a:cs typeface="Times New Roman" panose="02020603050405020304" pitchFamily="18" charset="0"/>
              </a:rPr>
              <a:t>t</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该实验说明电流产生的热量与电流</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正比例关系</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你认为做这个实验产生误差的主要原因</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____________________________________________.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942596862"/>
              </p:ext>
            </p:extLst>
          </p:nvPr>
        </p:nvGraphicFramePr>
        <p:xfrm>
          <a:off x="6243602" y="2658366"/>
          <a:ext cx="2613398" cy="515412"/>
        </p:xfrm>
        <a:graphic>
          <a:graphicData uri="http://schemas.openxmlformats.org/presentationml/2006/ole">
            <mc:AlternateContent>
              <mc:Choice xmlns:v="urn:schemas-microsoft-com:vml" Requires="v">
                <p:oleObj spid="_x0000_s1072" name="文档" r:id="rId2" imgW="900239" imgH="175377" progId="Word.Document.12">
                  <p:embed/>
                </p:oleObj>
              </mc:Choice>
              <mc:Fallback>
                <p:oleObj name="文档" r:id="rId2" imgW="900239" imgH="175377" progId="Word.Document.12">
                  <p:embed/>
                  <p:pic>
                    <p:nvPicPr>
                      <p:cNvPr id="0" name="OLE substitute image"/>
                      <p:cNvPicPr/>
                      <p:nvPr/>
                    </p:nvPicPr>
                    <p:blipFill>
                      <a:blip r:embed="rId3"/>
                      <a:stretch>
                        <a:fillRect/>
                      </a:stretch>
                    </p:blipFill>
                    <p:spPr>
                      <a:xfrm>
                        <a:off x="6243602" y="2658366"/>
                        <a:ext cx="2613398" cy="515412"/>
                      </a:xfrm>
                      <a:prstGeom prst="rect">
                        <a:avLst/>
                      </a:prstGeom>
                    </p:spPr>
                  </p:pic>
                </p:oleObj>
              </mc:Fallback>
            </mc:AlternateContent>
          </a:graphicData>
        </a:graphic>
      </p:graphicFrame>
      <p:sp>
        <p:nvSpPr>
          <p:cNvPr id="4" name="矩形 3"/>
          <p:cNvSpPr/>
          <p:nvPr/>
        </p:nvSpPr>
        <p:spPr>
          <a:xfrm>
            <a:off x="8594312" y="261385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大于</a:t>
            </a:r>
            <a:endParaRPr lang="zh-CN" altLang="en-US"/>
          </a:p>
        </p:txBody>
      </p:sp>
      <p:sp>
        <p:nvSpPr>
          <p:cNvPr id="5" name="矩形 4"/>
          <p:cNvSpPr/>
          <p:nvPr/>
        </p:nvSpPr>
        <p:spPr>
          <a:xfrm>
            <a:off x="3096741" y="378351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不成</a:t>
            </a:r>
            <a:endParaRPr lang="zh-CN" altLang="en-US"/>
          </a:p>
        </p:txBody>
      </p:sp>
      <p:sp>
        <p:nvSpPr>
          <p:cNvPr id="6" name="矩形 5"/>
          <p:cNvSpPr>
            <a:spLocks noChangeAspect="1"/>
          </p:cNvSpPr>
          <p:nvPr/>
        </p:nvSpPr>
        <p:spPr>
          <a:xfrm>
            <a:off x="361950" y="4886481"/>
            <a:ext cx="10807700" cy="626710"/>
          </a:xfrm>
          <a:prstGeom prst="rect">
            <a:avLst/>
          </a:prstGeom>
        </p:spPr>
        <p:txBody>
          <a:bodyPr>
            <a:spAutoFit/>
          </a:bodyPr>
          <a:lstStyle/>
          <a:p>
            <a:pPr>
              <a:lnSpc>
                <a:spcPct val="120000"/>
              </a:lnSpc>
            </a:pPr>
            <a:r>
              <a:rPr lang="zh-CN" altLang="zh-CN">
                <a:ea typeface="宋体" panose="02010600030101010101" pitchFamily="2" charset="-122"/>
                <a:cs typeface="Times New Roman" panose="02020603050405020304" pitchFamily="18" charset="0"/>
              </a:rPr>
              <a:t>实验过程中电阻丝产生的热不能被液体全部吸收</a:t>
            </a:r>
            <a:endParaRPr lang="zh-CN" altLang="en-US"/>
          </a:p>
        </p:txBody>
      </p:sp>
    </p:spTree>
    <p:extLst>
      <p:ext uri="{BB962C8B-B14F-4D97-AF65-F5344CB8AC3E}">
        <p14:creationId xmlns:p14="http://schemas.microsoft.com/office/powerpoint/2010/main" val="292350874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68967"/>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4.(2019·</a:t>
            </a:r>
            <a:r>
              <a:rPr lang="zh-CN" altLang="zh-CN">
                <a:solidFill>
                  <a:srgbClr val="000000"/>
                </a:solidFill>
                <a:ea typeface="楷体" panose="02010609060101010101" pitchFamily="49" charset="-122"/>
                <a:cs typeface="Times New Roman" panose="02020603050405020304" pitchFamily="18" charset="0"/>
              </a:rPr>
              <a:t>贵阳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电源电压恒为</a:t>
            </a:r>
            <a:r>
              <a:rPr lang="en-US" altLang="zh-CN">
                <a:solidFill>
                  <a:srgbClr val="000000"/>
                </a:solidFill>
                <a:ea typeface="宋体" panose="02010600030101010101" pitchFamily="2" charset="-122"/>
                <a:cs typeface="Times New Roman" panose="02020603050405020304" pitchFamily="18" charset="0"/>
              </a:rPr>
              <a:t>8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小灯泡标有</a:t>
            </a:r>
            <a:r>
              <a:rPr lang="en-US" altLang="zh-CN">
                <a:solidFill>
                  <a:srgbClr val="000000"/>
                </a:solidFill>
                <a:ea typeface="宋体" panose="02010600030101010101" pitchFamily="2" charset="-122"/>
                <a:cs typeface="Times New Roman" panose="02020603050405020304" pitchFamily="18" charset="0"/>
              </a:rPr>
              <a:t>“6 </a:t>
            </a:r>
            <a:r>
              <a:rPr lang="en-US" altLang="zh-CN" i="1">
                <a:solidFill>
                  <a:srgbClr val="000000"/>
                </a:solidFill>
                <a:ea typeface="宋体" panose="02010600030101010101" pitchFamily="2" charset="-122"/>
                <a:cs typeface="Times New Roman" panose="02020603050405020304" pitchFamily="18" charset="0"/>
              </a:rPr>
              <a:t>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3 </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字样</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若不考虑温度对灯泡电阻的影响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i="1">
                <a:solidFill>
                  <a:srgbClr val="000000"/>
                </a:solidFill>
                <a:ea typeface="宋体" panose="02010600030101010101" pitchFamily="2" charset="-122"/>
                <a:cs typeface="Times New Roman" panose="02020603050405020304" pitchFamily="18" charset="0"/>
              </a:rPr>
              <a:t>S</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小灯泡的额定电流</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小灯泡正常发光时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a:t>
            </a:r>
            <a:r>
              <a:rPr lang="en-US" altLang="zh-CN" smtClean="0">
                <a:solidFill>
                  <a:srgbClr val="000000"/>
                </a:solidFill>
                <a:ea typeface="宋体" panose="02010600030101010101" pitchFamily="2" charset="-122"/>
                <a:cs typeface="Times New Roman" panose="02020603050405020304" pitchFamily="18" charset="0"/>
              </a:rPr>
              <a:t>R</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接入</a:t>
            </a:r>
            <a:r>
              <a:rPr lang="zh-CN" altLang="zh-CN">
                <a:solidFill>
                  <a:srgbClr val="000000"/>
                </a:solidFill>
                <a:ea typeface="宋体" panose="02010600030101010101" pitchFamily="2" charset="-122"/>
                <a:cs typeface="Times New Roman" panose="02020603050405020304" pitchFamily="18" charset="0"/>
              </a:rPr>
              <a:t>电路的阻值</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移动滑动变阻器的滑片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a:t>
            </a:r>
            <a:r>
              <a:rPr lang="zh-CN" altLang="zh-CN" smtClean="0">
                <a:solidFill>
                  <a:srgbClr val="000000"/>
                </a:solidFill>
                <a:ea typeface="宋体" panose="02010600030101010101" pitchFamily="2" charset="-122"/>
                <a:cs typeface="Times New Roman" panose="02020603050405020304" pitchFamily="18" charset="0"/>
              </a:rPr>
              <a:t>电压</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表示</a:t>
            </a:r>
            <a:r>
              <a:rPr lang="zh-CN" altLang="zh-CN">
                <a:solidFill>
                  <a:srgbClr val="000000"/>
                </a:solidFill>
                <a:ea typeface="宋体" panose="02010600030101010101" pitchFamily="2" charset="-122"/>
                <a:cs typeface="Times New Roman" panose="02020603050405020304" pitchFamily="18" charset="0"/>
              </a:rPr>
              <a:t>数为</a:t>
            </a:r>
            <a:r>
              <a:rPr lang="en-US" altLang="zh-CN">
                <a:solidFill>
                  <a:srgbClr val="000000"/>
                </a:solidFill>
                <a:ea typeface="宋体" panose="02010600030101010101" pitchFamily="2" charset="-122"/>
                <a:cs typeface="Times New Roman" panose="02020603050405020304" pitchFamily="18" charset="0"/>
              </a:rPr>
              <a:t>3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小灯泡的实际功率</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68.jpeg"/>
          <p:cNvPicPr/>
          <p:nvPr/>
        </p:nvPicPr>
        <p:blipFill>
          <a:blip r:embed="rId2"/>
          <a:stretch>
            <a:fillRect/>
          </a:stretch>
        </p:blipFill>
        <p:spPr>
          <a:xfrm>
            <a:off x="7129189" y="2209127"/>
            <a:ext cx="3481799" cy="2880320"/>
          </a:xfrm>
          <a:prstGeom prst="rect">
            <a:avLst/>
          </a:prstGeom>
        </p:spPr>
      </p:pic>
    </p:spTree>
    <p:extLst>
      <p:ext uri="{BB962C8B-B14F-4D97-AF65-F5344CB8AC3E}">
        <p14:creationId xmlns:p14="http://schemas.microsoft.com/office/powerpoint/2010/main" val="396927993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5" name="组合 4"/>
          <p:cNvGrpSpPr/>
          <p:nvPr/>
        </p:nvGrpSpPr>
        <p:grpSpPr>
          <a:xfrm>
            <a:off x="361950" y="1358047"/>
            <a:ext cx="10924039" cy="3653619"/>
            <a:chOff x="361950" y="1367879"/>
            <a:chExt cx="10924039" cy="3653619"/>
          </a:xfrm>
        </p:grpSpPr>
        <p:graphicFrame>
          <p:nvGraphicFramePr>
            <p:cNvPr id="2" name="对象 1"/>
            <p:cNvGraphicFramePr>
              <a:graphicFrameLocks noChangeAspect="1"/>
            </p:cNvGraphicFramePr>
            <p:nvPr>
              <p:extLst>
                <p:ext uri="{D42A27DB-BD31-4B8C-83A1-F6EECF244321}">
                  <p14:modId xmlns:p14="http://schemas.microsoft.com/office/powerpoint/2010/main" val="864376245"/>
                </p:ext>
              </p:extLst>
            </p:nvPr>
          </p:nvGraphicFramePr>
          <p:xfrm>
            <a:off x="465273" y="1367879"/>
            <a:ext cx="10807700" cy="1568384"/>
          </p:xfrm>
          <a:graphic>
            <a:graphicData uri="http://schemas.openxmlformats.org/presentationml/2006/ole">
              <mc:AlternateContent>
                <mc:Choice xmlns:v="urn:schemas-microsoft-com:vml" Requires="v">
                  <p:oleObj spid="_x0000_s1073" name="文档" r:id="rId2" imgW="3826154" imgH="555241" progId="Word.Document.12">
                    <p:embed/>
                  </p:oleObj>
                </mc:Choice>
                <mc:Fallback>
                  <p:oleObj name="文档" r:id="rId2" imgW="3826154" imgH="555241" progId="Word.Document.12">
                    <p:embed/>
                    <p:pic>
                      <p:nvPicPr>
                        <p:cNvPr id="0" name="OLE substitute image"/>
                        <p:cNvPicPr/>
                        <p:nvPr/>
                      </p:nvPicPr>
                      <p:blipFill>
                        <a:blip r:embed="rId3"/>
                        <a:stretch>
                          <a:fillRect/>
                        </a:stretch>
                      </p:blipFill>
                      <p:spPr>
                        <a:xfrm>
                          <a:off x="465273" y="1367879"/>
                          <a:ext cx="10807700" cy="1568384"/>
                        </a:xfrm>
                        <a:prstGeom prst="rect">
                          <a:avLst/>
                        </a:prstGeom>
                      </p:spPr>
                    </p:pic>
                  </p:oleObj>
                </mc:Fallback>
              </mc:AlternateContent>
            </a:graphicData>
          </a:graphic>
        </p:graphicFrame>
        <p:sp>
          <p:nvSpPr>
            <p:cNvPr id="3" name="矩形 2"/>
            <p:cNvSpPr>
              <a:spLocks noChangeAspect="1"/>
            </p:cNvSpPr>
            <p:nvPr/>
          </p:nvSpPr>
          <p:spPr>
            <a:xfrm>
              <a:off x="361950" y="2920119"/>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灯泡正常工作时电路中的电流为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i="1" baseline="-25000">
                  <a:ea typeface="宋体" panose="02010600030101010101" pitchFamily="2" charset="-122"/>
                  <a:cs typeface="Times New Roman" panose="02020603050405020304" pitchFamily="18" charset="0"/>
                </a:rPr>
                <a:t>L</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滑动变阻器两端的电压</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zh-CN" altLang="zh-CN" baseline="-25000">
                  <a:ea typeface="宋体" panose="02010600030101010101" pitchFamily="2" charset="-122"/>
                  <a:cs typeface="Times New Roman" panose="02020603050405020304" pitchFamily="18" charset="0"/>
                </a:rPr>
                <a:t>总</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U</a:t>
              </a:r>
              <a:r>
                <a:rPr lang="en-US" altLang="zh-CN">
                  <a:ea typeface="宋体" panose="02010600030101010101" pitchFamily="2" charset="-122"/>
                  <a:cs typeface="Times New Roman" panose="02020603050405020304" pitchFamily="18" charset="0"/>
                </a:rPr>
                <a:t>=8 V-6 V=2 V,</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699034945"/>
                </p:ext>
              </p:extLst>
            </p:nvPr>
          </p:nvGraphicFramePr>
          <p:xfrm>
            <a:off x="478289" y="4236799"/>
            <a:ext cx="10807700" cy="784699"/>
          </p:xfrm>
          <a:graphic>
            <a:graphicData uri="http://schemas.openxmlformats.org/presentationml/2006/ole">
              <mc:AlternateContent>
                <mc:Choice xmlns:v="urn:schemas-microsoft-com:vml" Requires="v">
                  <p:oleObj spid="_x0000_s1074" name="文档" r:id="rId4" imgW="3826154" imgH="277800" progId="Word.Document.12">
                    <p:embed/>
                  </p:oleObj>
                </mc:Choice>
                <mc:Fallback>
                  <p:oleObj name="文档" r:id="rId4" imgW="3826154" imgH="277800" progId="Word.Document.12">
                    <p:embed/>
                    <p:pic>
                      <p:nvPicPr>
                        <p:cNvPr id="0" name="OLE substitute image"/>
                        <p:cNvPicPr/>
                        <p:nvPr/>
                      </p:nvPicPr>
                      <p:blipFill>
                        <a:blip r:embed="rId5"/>
                        <a:stretch>
                          <a:fillRect/>
                        </a:stretch>
                      </p:blipFill>
                      <p:spPr>
                        <a:xfrm>
                          <a:off x="478289" y="4236799"/>
                          <a:ext cx="10807700" cy="784699"/>
                        </a:xfrm>
                        <a:prstGeom prst="rect">
                          <a:avLst/>
                        </a:prstGeom>
                      </p:spPr>
                    </p:pic>
                  </p:oleObj>
                </mc:Fallback>
              </mc:AlternateContent>
            </a:graphicData>
          </a:graphic>
        </p:graphicFrame>
      </p:grpSp>
    </p:spTree>
    <p:extLst>
      <p:ext uri="{BB962C8B-B14F-4D97-AF65-F5344CB8AC3E}">
        <p14:creationId xmlns:p14="http://schemas.microsoft.com/office/powerpoint/2010/main" val="239897959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56367"/>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当电压表示数为</a:t>
            </a:r>
            <a:r>
              <a:rPr lang="en-US" altLang="zh-CN">
                <a:ea typeface="宋体" panose="02010600030101010101" pitchFamily="2" charset="-122"/>
                <a:cs typeface="Times New Roman" panose="02020603050405020304" pitchFamily="18" charset="0"/>
              </a:rPr>
              <a:t>3 V</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灯泡两端的电压为</a:t>
            </a:r>
            <a:r>
              <a:rPr lang="en-US" altLang="zh-CN">
                <a:ea typeface="宋体" panose="02010600030101010101" pitchFamily="2" charset="-122"/>
                <a:cs typeface="Times New Roman" panose="02020603050405020304" pitchFamily="18" charset="0"/>
              </a:rPr>
              <a:t>3 V</a:t>
            </a:r>
            <a:r>
              <a:rPr lang="en-US" altLang="zh-CN" smtClean="0">
                <a:ea typeface="宋体" panose="02010600030101010101" pitchFamily="2" charset="-122"/>
                <a:cs typeface="Times New Roman" panose="02020603050405020304" pitchFamily="18" charset="0"/>
              </a:rPr>
              <a:t>,</a:t>
            </a:r>
            <a:r>
              <a:rPr lang="zh-CN" altLang="en-US"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913608106"/>
              </p:ext>
            </p:extLst>
          </p:nvPr>
        </p:nvGraphicFramePr>
        <p:xfrm>
          <a:off x="478289" y="2114493"/>
          <a:ext cx="10807700" cy="850684"/>
        </p:xfrm>
        <a:graphic>
          <a:graphicData uri="http://schemas.openxmlformats.org/presentationml/2006/ole">
            <mc:AlternateContent>
              <mc:Choice xmlns:v="urn:schemas-microsoft-com:vml" Requires="v">
                <p:oleObj spid="_x0000_s1075" name="文档" r:id="rId2" imgW="3826154" imgH="301160" progId="Word.Document.12">
                  <p:embed/>
                </p:oleObj>
              </mc:Choice>
              <mc:Fallback>
                <p:oleObj name="文档" r:id="rId2" imgW="3826154" imgH="301160" progId="Word.Document.12">
                  <p:embed/>
                  <p:pic>
                    <p:nvPicPr>
                      <p:cNvPr id="0" name="OLE substitute image"/>
                      <p:cNvPicPr/>
                      <p:nvPr/>
                    </p:nvPicPr>
                    <p:blipFill>
                      <a:blip r:embed="rId3"/>
                      <a:stretch>
                        <a:fillRect/>
                      </a:stretch>
                    </p:blipFill>
                    <p:spPr>
                      <a:xfrm>
                        <a:off x="478289" y="2114493"/>
                        <a:ext cx="10807700" cy="850684"/>
                      </a:xfrm>
                      <a:prstGeom prst="rect">
                        <a:avLst/>
                      </a:prstGeom>
                    </p:spPr>
                  </p:pic>
                </p:oleObj>
              </mc:Fallback>
            </mc:AlternateContent>
          </a:graphicData>
        </a:graphic>
      </p:graphicFrame>
      <p:sp>
        <p:nvSpPr>
          <p:cNvPr id="4" name="矩形 3"/>
          <p:cNvSpPr>
            <a:spLocks noChangeAspect="1"/>
          </p:cNvSpPr>
          <p:nvPr/>
        </p:nvSpPr>
        <p:spPr>
          <a:xfrm>
            <a:off x="361950" y="2957151"/>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小灯泡的额定电流是</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小灯泡正常发光时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滑动变阻器</a:t>
            </a:r>
            <a:r>
              <a:rPr lang="en-US" altLang="zh-CN" i="1">
                <a:ea typeface="宋体" panose="02010600030101010101" pitchFamily="2" charset="-122"/>
                <a:cs typeface="Times New Roman" panose="02020603050405020304" pitchFamily="18" charset="0"/>
              </a:rPr>
              <a:t>R</a:t>
            </a:r>
            <a:r>
              <a:rPr lang="zh-CN" altLang="zh-CN">
                <a:ea typeface="宋体" panose="02010600030101010101" pitchFamily="2" charset="-122"/>
                <a:cs typeface="Times New Roman" panose="02020603050405020304" pitchFamily="18" charset="0"/>
              </a:rPr>
              <a:t>接入电路的阻值是</a:t>
            </a:r>
            <a:r>
              <a:rPr lang="en-US" altLang="zh-CN">
                <a:ea typeface="宋体" panose="02010600030101010101" pitchFamily="2" charset="-122"/>
                <a:cs typeface="Times New Roman" panose="02020603050405020304" pitchFamily="18" charset="0"/>
              </a:rPr>
              <a:t>4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电压表示数为</a:t>
            </a:r>
            <a:r>
              <a:rPr lang="en-US" altLang="zh-CN">
                <a:ea typeface="宋体" panose="02010600030101010101" pitchFamily="2" charset="-122"/>
                <a:cs typeface="Times New Roman" panose="02020603050405020304" pitchFamily="18" charset="0"/>
              </a:rPr>
              <a:t>3 V</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小灯泡的实际功率是</a:t>
            </a:r>
            <a:r>
              <a:rPr lang="en-US" altLang="zh-CN">
                <a:ea typeface="宋体" panose="02010600030101010101" pitchFamily="2" charset="-122"/>
                <a:cs typeface="Times New Roman" panose="02020603050405020304" pitchFamily="18" charset="0"/>
              </a:rPr>
              <a:t>0.75 W</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9779782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5.(2019·</a:t>
            </a:r>
            <a:r>
              <a:rPr lang="zh-CN" altLang="zh-CN">
                <a:solidFill>
                  <a:srgbClr val="000000"/>
                </a:solidFill>
                <a:ea typeface="楷体" panose="02010609060101010101" pitchFamily="49" charset="-122"/>
                <a:cs typeface="Times New Roman" panose="02020603050405020304" pitchFamily="18" charset="0"/>
              </a:rPr>
              <a:t>东营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图甲为新型风暖浴霸</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因其安全性能好、发热柔和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深受大家喜爱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它是利用电动机鼓动空气流动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通过加热元件加热冷空气带动室内升温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图乙是某型号风暖浴霸的简化电路图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其发热元件是两根阻值不变的电热丝</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主要参数如下表</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69.jpeg"/>
          <p:cNvPicPr>
            <a:picLocks noChangeAspect="1"/>
          </p:cNvPicPr>
          <p:nvPr/>
        </p:nvPicPr>
        <p:blipFill>
          <a:blip r:embed="rId2"/>
          <a:stretch>
            <a:fillRect/>
          </a:stretch>
        </p:blipFill>
        <p:spPr>
          <a:xfrm>
            <a:off x="1516562" y="3397300"/>
            <a:ext cx="8498476" cy="2955237"/>
          </a:xfrm>
          <a:prstGeom prst="rect">
            <a:avLst/>
          </a:prstGeom>
        </p:spPr>
      </p:pic>
    </p:spTree>
    <p:extLst>
      <p:ext uri="{BB962C8B-B14F-4D97-AF65-F5344CB8AC3E}">
        <p14:creationId xmlns:p14="http://schemas.microsoft.com/office/powerpoint/2010/main" val="4300102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351238756"/>
              </p:ext>
            </p:extLst>
          </p:nvPr>
        </p:nvGraphicFramePr>
        <p:xfrm>
          <a:off x="361950" y="1211746"/>
          <a:ext cx="10807700" cy="4332597"/>
        </p:xfrm>
        <a:graphic>
          <a:graphicData uri="http://schemas.openxmlformats.org/presentationml/2006/ole">
            <mc:AlternateContent>
              <mc:Choice xmlns:v="urn:schemas-microsoft-com:vml" Requires="v">
                <p:oleObj spid="_x0000_s1076" name="文档" r:id="rId2" imgW="3826154" imgH="1533831" progId="Word.Document.12">
                  <p:embed/>
                </p:oleObj>
              </mc:Choice>
              <mc:Fallback>
                <p:oleObj name="文档" r:id="rId2" imgW="3826154" imgH="1533831" progId="Word.Document.12">
                  <p:embed/>
                  <p:pic>
                    <p:nvPicPr>
                      <p:cNvPr id="0" name="OLE substitute image"/>
                      <p:cNvPicPr/>
                      <p:nvPr/>
                    </p:nvPicPr>
                    <p:blipFill>
                      <a:blip r:embed="rId3"/>
                      <a:stretch>
                        <a:fillRect/>
                      </a:stretch>
                    </p:blipFill>
                    <p:spPr>
                      <a:xfrm>
                        <a:off x="361950" y="1211746"/>
                        <a:ext cx="10807700" cy="4332597"/>
                      </a:xfrm>
                      <a:prstGeom prst="rect">
                        <a:avLst/>
                      </a:prstGeom>
                    </p:spPr>
                  </p:pic>
                </p:oleObj>
              </mc:Fallback>
            </mc:AlternateContent>
          </a:graphicData>
        </a:graphic>
      </p:graphicFrame>
    </p:spTree>
    <p:extLst>
      <p:ext uri="{BB962C8B-B14F-4D97-AF65-F5344CB8AC3E}">
        <p14:creationId xmlns:p14="http://schemas.microsoft.com/office/powerpoint/2010/main" val="163663877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开关均闭合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求浴霸正常工作时的干路电流是多少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正常工作时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的阻值是多少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实际电压为</a:t>
            </a:r>
            <a:r>
              <a:rPr lang="en-US" altLang="zh-CN">
                <a:solidFill>
                  <a:srgbClr val="000000"/>
                </a:solidFill>
                <a:ea typeface="宋体" panose="02010600030101010101" pitchFamily="2" charset="-122"/>
                <a:cs typeface="Times New Roman" panose="02020603050405020304" pitchFamily="18" charset="0"/>
              </a:rPr>
              <a:t>200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的实际功率是多少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浴霸正常工作时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使容积为</a:t>
            </a:r>
            <a:r>
              <a:rPr lang="en-US" altLang="zh-CN">
                <a:solidFill>
                  <a:srgbClr val="000000"/>
                </a:solidFill>
                <a:ea typeface="宋体" panose="02010600030101010101" pitchFamily="2" charset="-122"/>
                <a:cs typeface="Times New Roman" panose="02020603050405020304" pitchFamily="18" charset="0"/>
              </a:rPr>
              <a:t>20 </a:t>
            </a:r>
            <a:r>
              <a:rPr lang="en-US" altLang="zh-CN" i="1">
                <a:solidFill>
                  <a:srgbClr val="000000"/>
                </a:solidFill>
                <a:ea typeface="宋体" panose="02010600030101010101" pitchFamily="2" charset="-122"/>
                <a:cs typeface="Times New Roman" panose="02020603050405020304" pitchFamily="18" charset="0"/>
              </a:rPr>
              <a:t>m</a:t>
            </a:r>
            <a:r>
              <a:rPr lang="en-US" altLang="zh-CN" baseline="30000">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的房间空气温度升高</a:t>
            </a:r>
            <a:r>
              <a:rPr lang="en-US" altLang="zh-CN">
                <a:solidFill>
                  <a:srgbClr val="000000"/>
                </a:solidFill>
                <a:ea typeface="宋体" panose="02010600030101010101" pitchFamily="2" charset="-122"/>
                <a:cs typeface="Times New Roman" panose="02020603050405020304" pitchFamily="18" charset="0"/>
              </a:rPr>
              <a:t>20 </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求室内空气吸收的热量是多少</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空气</a:t>
            </a:r>
            <a:r>
              <a:rPr lang="en-US" altLang="zh-CN">
                <a:solidFill>
                  <a:srgbClr val="000000"/>
                </a:solidFill>
                <a:ea typeface="宋体" panose="02010600030101010101" pitchFamily="2" charset="-122"/>
                <a:cs typeface="Times New Roman" panose="02020603050405020304" pitchFamily="18" charset="0"/>
              </a:rPr>
              <a:t>=1.2 </a:t>
            </a:r>
            <a:r>
              <a:rPr lang="en-US" altLang="zh-CN" i="1">
                <a:solidFill>
                  <a:srgbClr val="000000"/>
                </a:solidFill>
                <a:ea typeface="宋体" panose="02010600030101010101" pitchFamily="2" charset="-122"/>
                <a:cs typeface="Times New Roman" panose="02020603050405020304" pitchFamily="18" charset="0"/>
              </a:rPr>
              <a:t>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,c</a:t>
            </a:r>
            <a:r>
              <a:rPr lang="zh-CN" altLang="zh-CN" baseline="-25000">
                <a:solidFill>
                  <a:srgbClr val="000000"/>
                </a:solidFill>
                <a:ea typeface="宋体" panose="02010600030101010101" pitchFamily="2" charset="-122"/>
                <a:cs typeface="Times New Roman" panose="02020603050405020304" pitchFamily="18" charset="0"/>
              </a:rPr>
              <a:t>空气</a:t>
            </a:r>
            <a:r>
              <a:rPr lang="en-US" altLang="zh-CN">
                <a:solidFill>
                  <a:srgbClr val="000000"/>
                </a:solidFill>
                <a:ea typeface="宋体" panose="02010600030101010101" pitchFamily="2" charset="-122"/>
                <a:cs typeface="Times New Roman" panose="02020603050405020304" pitchFamily="18" charset="0"/>
              </a:rPr>
              <a:t>=1.0×10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J/</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kg</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不考虑其他因素影响</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1812776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303"/>
            <a:ext cx="10807700" cy="1232197"/>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开关均闭合时</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和电动机同时工作</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电路总功率为</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ea typeface="宋体" panose="02010600030101010101" pitchFamily="2" charset="-122"/>
                <a:cs typeface="Times New Roman" panose="02020603050405020304" pitchFamily="18" charset="0"/>
              </a:rPr>
              <a:t>P</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P</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P</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P</a:t>
            </a:r>
            <a:r>
              <a:rPr lang="en-US" altLang="zh-CN" baseline="-25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=1 936 W+968 W+44 W=2 948 W,</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647679546"/>
              </p:ext>
            </p:extLst>
          </p:nvPr>
        </p:nvGraphicFramePr>
        <p:xfrm>
          <a:off x="465273" y="1868583"/>
          <a:ext cx="10807700" cy="4055464"/>
        </p:xfrm>
        <a:graphic>
          <a:graphicData uri="http://schemas.openxmlformats.org/presentationml/2006/ole">
            <mc:AlternateContent>
              <mc:Choice xmlns:v="urn:schemas-microsoft-com:vml" Requires="v">
                <p:oleObj spid="_x0000_s1077" name="文档" r:id="rId2" imgW="3826154" imgH="1435720" progId="Word.Document.12">
                  <p:embed/>
                </p:oleObj>
              </mc:Choice>
              <mc:Fallback>
                <p:oleObj name="文档" r:id="rId2" imgW="3826154" imgH="1435720" progId="Word.Document.12">
                  <p:embed/>
                  <p:pic>
                    <p:nvPicPr>
                      <p:cNvPr id="0" name="OLE substitute image"/>
                      <p:cNvPicPr/>
                      <p:nvPr/>
                    </p:nvPicPr>
                    <p:blipFill>
                      <a:blip r:embed="rId3"/>
                      <a:stretch>
                        <a:fillRect/>
                      </a:stretch>
                    </p:blipFill>
                    <p:spPr>
                      <a:xfrm>
                        <a:off x="465273" y="1868583"/>
                        <a:ext cx="10807700" cy="4055464"/>
                      </a:xfrm>
                      <a:prstGeom prst="rect">
                        <a:avLst/>
                      </a:prstGeom>
                    </p:spPr>
                  </p:pic>
                </p:oleObj>
              </mc:Fallback>
            </mc:AlternateContent>
          </a:graphicData>
        </a:graphic>
      </p:graphicFrame>
    </p:spTree>
    <p:extLst>
      <p:ext uri="{BB962C8B-B14F-4D97-AF65-F5344CB8AC3E}">
        <p14:creationId xmlns:p14="http://schemas.microsoft.com/office/powerpoint/2010/main" val="158916223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0015"/>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(4)</a:t>
            </a:r>
            <a:r>
              <a:rPr lang="zh-CN" altLang="zh-CN">
                <a:ea typeface="宋体" panose="02010600030101010101" pitchFamily="2" charset="-122"/>
                <a:cs typeface="Times New Roman" panose="02020603050405020304" pitchFamily="18" charset="0"/>
              </a:rPr>
              <a:t>室内空气的质量为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m</a:t>
            </a:r>
            <a:r>
              <a:rPr lang="en-US" altLang="zh-CN">
                <a:ea typeface="宋体" panose="02010600030101010101" pitchFamily="2" charset="-122"/>
                <a:cs typeface="Times New Roman" panose="02020603050405020304" pitchFamily="18" charset="0"/>
              </a:rPr>
              <a:t>=</a:t>
            </a:r>
            <a:r>
              <a:rPr lang="en-US" altLang="zh-CN" i="1">
                <a:ea typeface="Microsoft Yi Baiti" panose="03000500000000000000" pitchFamily="66" charset="0"/>
                <a:cs typeface="Times New Roman" panose="02020603050405020304" pitchFamily="18" charset="0"/>
              </a:rPr>
              <a:t>ρ</a:t>
            </a:r>
            <a:r>
              <a:rPr lang="zh-CN" altLang="zh-CN" baseline="-25000">
                <a:ea typeface="宋体" panose="02010600030101010101" pitchFamily="2" charset="-122"/>
                <a:cs typeface="Times New Roman" panose="02020603050405020304" pitchFamily="18" charset="0"/>
              </a:rPr>
              <a:t>空气</a:t>
            </a:r>
            <a:r>
              <a:rPr lang="en-US" altLang="zh-CN" i="1">
                <a:ea typeface="宋体" panose="02010600030101010101" pitchFamily="2" charset="-122"/>
                <a:cs typeface="Times New Roman" panose="02020603050405020304" pitchFamily="18" charset="0"/>
              </a:rPr>
              <a:t>V</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 kg/m</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×20 m</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=24 kg,</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空气吸收的热量为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Q</a:t>
            </a:r>
            <a:r>
              <a:rPr lang="zh-CN" altLang="zh-CN" baseline="-25000">
                <a:ea typeface="宋体" panose="02010600030101010101" pitchFamily="2" charset="-122"/>
                <a:cs typeface="Times New Roman" panose="02020603050405020304" pitchFamily="18" charset="0"/>
              </a:rPr>
              <a:t>吸</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c</a:t>
            </a:r>
            <a:r>
              <a:rPr lang="zh-CN" altLang="zh-CN" baseline="-25000">
                <a:ea typeface="宋体" panose="02010600030101010101" pitchFamily="2" charset="-122"/>
                <a:cs typeface="Times New Roman" panose="02020603050405020304" pitchFamily="18" charset="0"/>
              </a:rPr>
              <a:t>空气</a:t>
            </a:r>
            <a:r>
              <a:rPr lang="en-US" altLang="zh-CN" i="1" err="1">
                <a:ea typeface="宋体" panose="02010600030101010101" pitchFamily="2" charset="-122"/>
                <a:cs typeface="Times New Roman" panose="02020603050405020304" pitchFamily="18" charset="0"/>
              </a:rPr>
              <a:t>mΔt</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0×10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J/(kg·</a:t>
            </a:r>
            <a:r>
              <a:rPr lang="zh-CN" altLang="zh-CN">
                <a:latin typeface="Calibri" panose="020f0502020204030204" pitchFamily="34" charset="0"/>
                <a:ea typeface="宋体" panose="02010600030101010101" pitchFamily="2" charset="-122"/>
                <a:cs typeface="宋体" panose="02010600030101010101" pitchFamily="2" charset="-122"/>
              </a:rPr>
              <a:t>℃</a:t>
            </a:r>
            <a:r>
              <a:rPr lang="en-US" altLang="zh-CN">
                <a:ea typeface="宋体" panose="02010600030101010101" pitchFamily="2" charset="-122"/>
                <a:cs typeface="Times New Roman" panose="02020603050405020304" pitchFamily="18" charset="0"/>
              </a:rPr>
              <a:t>)×24 kg×20 </a:t>
            </a:r>
            <a:r>
              <a:rPr lang="zh-CN" altLang="zh-CN">
                <a:latin typeface="Calibri" panose="020f0502020204030204" pitchFamily="34" charset="0"/>
                <a:ea typeface="宋体" panose="02010600030101010101" pitchFamily="2" charset="-122"/>
                <a:cs typeface="宋体" panose="02010600030101010101" pitchFamily="2" charset="-122"/>
              </a:rPr>
              <a:t>℃</a:t>
            </a:r>
            <a:r>
              <a:rPr lang="en-US" altLang="zh-CN">
                <a:ea typeface="宋体" panose="02010600030101010101" pitchFamily="2" charset="-122"/>
                <a:cs typeface="Times New Roman" panose="02020603050405020304" pitchFamily="18" charset="0"/>
              </a:rPr>
              <a:t>=4.8×10</a:t>
            </a:r>
            <a:r>
              <a:rPr lang="en-US" altLang="zh-CN" baseline="30000">
                <a:ea typeface="宋体" panose="02010600030101010101" pitchFamily="2" charset="-122"/>
                <a:cs typeface="Times New Roman" panose="02020603050405020304" pitchFamily="18" charset="0"/>
              </a:rPr>
              <a:t>5</a:t>
            </a:r>
            <a:r>
              <a:rPr lang="en-US" altLang="zh-CN">
                <a:ea typeface="宋体" panose="02010600030101010101" pitchFamily="2" charset="-122"/>
                <a:cs typeface="Times New Roman" panose="02020603050405020304" pitchFamily="18" charset="0"/>
              </a:rPr>
              <a:t> J</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开关均闭合</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浴霸正常工作时的干路电流是</a:t>
            </a:r>
            <a:r>
              <a:rPr lang="en-US" altLang="zh-CN">
                <a:ea typeface="宋体" panose="02010600030101010101" pitchFamily="2" charset="-122"/>
                <a:cs typeface="Times New Roman" panose="02020603050405020304" pitchFamily="18" charset="0"/>
              </a:rPr>
              <a:t>13</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 A</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正常工作时</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的阻值是</a:t>
            </a:r>
            <a:r>
              <a:rPr lang="en-US" altLang="zh-CN">
                <a:ea typeface="宋体" panose="02010600030101010101" pitchFamily="2" charset="-122"/>
                <a:cs typeface="Times New Roman" panose="02020603050405020304" pitchFamily="18" charset="0"/>
              </a:rPr>
              <a:t>25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实际电压为</a:t>
            </a:r>
            <a:r>
              <a:rPr lang="en-US" altLang="zh-CN">
                <a:ea typeface="宋体" panose="02010600030101010101" pitchFamily="2" charset="-122"/>
                <a:cs typeface="Times New Roman" panose="02020603050405020304" pitchFamily="18" charset="0"/>
              </a:rPr>
              <a:t>200 V</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的实际功率是</a:t>
            </a:r>
            <a:r>
              <a:rPr lang="en-US" altLang="zh-CN">
                <a:ea typeface="宋体" panose="02010600030101010101" pitchFamily="2" charset="-122"/>
                <a:cs typeface="Times New Roman" panose="02020603050405020304" pitchFamily="18" charset="0"/>
              </a:rPr>
              <a:t>800 W</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(4)</a:t>
            </a:r>
            <a:r>
              <a:rPr lang="zh-CN" altLang="zh-CN">
                <a:ea typeface="宋体" panose="02010600030101010101" pitchFamily="2" charset="-122"/>
                <a:cs typeface="Times New Roman" panose="02020603050405020304" pitchFamily="18" charset="0"/>
              </a:rPr>
              <a:t>室内空气吸收的热量是</a:t>
            </a:r>
            <a:r>
              <a:rPr lang="en-US" altLang="zh-CN">
                <a:ea typeface="宋体" panose="02010600030101010101" pitchFamily="2" charset="-122"/>
                <a:cs typeface="Times New Roman" panose="02020603050405020304" pitchFamily="18" charset="0"/>
              </a:rPr>
              <a:t>4</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8×10</a:t>
            </a:r>
            <a:r>
              <a:rPr lang="en-US" altLang="zh-CN" baseline="30000">
                <a:ea typeface="宋体" panose="02010600030101010101" pitchFamily="2" charset="-122"/>
                <a:cs typeface="Times New Roman" panose="02020603050405020304" pitchFamily="18" charset="0"/>
              </a:rPr>
              <a:t>5</a:t>
            </a:r>
            <a:r>
              <a:rPr lang="en-US" altLang="zh-CN">
                <a:ea typeface="宋体" panose="02010600030101010101" pitchFamily="2" charset="-122"/>
                <a:cs typeface="Times New Roman" panose="02020603050405020304" pitchFamily="18" charset="0"/>
              </a:rPr>
              <a:t> J</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4009770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287"/>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(2018·</a:t>
            </a:r>
            <a:r>
              <a:rPr lang="zh-CN" altLang="zh-CN">
                <a:solidFill>
                  <a:srgbClr val="000000"/>
                </a:solidFill>
                <a:ea typeface="楷体" panose="02010609060101010101" pitchFamily="49" charset="-122"/>
                <a:cs typeface="Times New Roman" panose="02020603050405020304" pitchFamily="18" charset="0"/>
              </a:rPr>
              <a:t>泰州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某电吹风工作</a:t>
            </a:r>
            <a:r>
              <a:rPr lang="en-US" altLang="zh-CN">
                <a:solidFill>
                  <a:srgbClr val="000000"/>
                </a:solidFill>
                <a:ea typeface="宋体" panose="02010600030101010101" pitchFamily="2" charset="-122"/>
                <a:cs typeface="Times New Roman" panose="02020603050405020304" pitchFamily="18" charset="0"/>
              </a:rPr>
              <a:t>6 min,</a:t>
            </a:r>
            <a:r>
              <a:rPr lang="zh-CN" altLang="zh-CN">
                <a:solidFill>
                  <a:srgbClr val="000000"/>
                </a:solidFill>
                <a:ea typeface="宋体" panose="02010600030101010101" pitchFamily="2" charset="-122"/>
                <a:cs typeface="Times New Roman" panose="02020603050405020304" pitchFamily="18" charset="0"/>
              </a:rPr>
              <a:t>能</a:t>
            </a:r>
            <a:r>
              <a:rPr lang="zh-CN" altLang="zh-CN" smtClean="0">
                <a:solidFill>
                  <a:srgbClr val="000000"/>
                </a:solidFill>
                <a:ea typeface="宋体" panose="02010600030101010101" pitchFamily="2" charset="-122"/>
                <a:cs typeface="Times New Roman" panose="02020603050405020304" pitchFamily="18" charset="0"/>
              </a:rPr>
              <a:t>使</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如</a:t>
            </a:r>
            <a:r>
              <a:rPr lang="zh-CN" altLang="zh-CN">
                <a:solidFill>
                  <a:srgbClr val="000000"/>
                </a:solidFill>
                <a:ea typeface="宋体" panose="02010600030101010101" pitchFamily="2" charset="-122"/>
                <a:cs typeface="Times New Roman" panose="02020603050405020304" pitchFamily="18" charset="0"/>
              </a:rPr>
              <a:t>图所示的电能表的转盘转过</a:t>
            </a:r>
            <a:r>
              <a:rPr lang="en-US" altLang="zh-CN">
                <a:solidFill>
                  <a:srgbClr val="000000"/>
                </a:solidFill>
                <a:ea typeface="宋体" panose="02010600030101010101" pitchFamily="2" charset="-122"/>
                <a:cs typeface="Times New Roman" panose="02020603050405020304" pitchFamily="18" charset="0"/>
              </a:rPr>
              <a:t>120</a:t>
            </a:r>
            <a:r>
              <a:rPr lang="zh-CN" altLang="zh-CN">
                <a:solidFill>
                  <a:srgbClr val="000000"/>
                </a:solidFill>
                <a:ea typeface="宋体" panose="02010600030101010101" pitchFamily="2" charset="-122"/>
                <a:cs typeface="Times New Roman" panose="02020603050405020304" pitchFamily="18" charset="0"/>
              </a:rPr>
              <a:t>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a:t>
            </a:r>
            <a:r>
              <a:rPr lang="zh-CN" altLang="zh-CN" smtClean="0">
                <a:solidFill>
                  <a:srgbClr val="000000"/>
                </a:solidFill>
                <a:ea typeface="宋体" panose="02010600030101010101" pitchFamily="2" charset="-122"/>
                <a:cs typeface="Times New Roman" panose="02020603050405020304" pitchFamily="18" charset="0"/>
              </a:rPr>
              <a:t>电</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吹风</a:t>
            </a:r>
            <a:r>
              <a:rPr lang="zh-CN" altLang="zh-CN">
                <a:solidFill>
                  <a:srgbClr val="000000"/>
                </a:solidFill>
                <a:ea typeface="宋体" panose="02010600030101010101" pitchFamily="2" charset="-122"/>
                <a:cs typeface="Times New Roman" panose="02020603050405020304" pitchFamily="18" charset="0"/>
              </a:rPr>
              <a:t>消耗的电能为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err="1">
                <a:solidFill>
                  <a:srgbClr val="000000"/>
                </a:solidFill>
                <a:ea typeface="宋体" panose="02010600030101010101" pitchFamily="2" charset="-122"/>
                <a:cs typeface="Times New Roman" panose="02020603050405020304" pitchFamily="18" charset="0"/>
              </a:rPr>
              <a:t>kW·h,</a:t>
            </a:r>
            <a:r>
              <a:rPr lang="zh-CN" altLang="zh-CN" smtClean="0">
                <a:solidFill>
                  <a:srgbClr val="000000"/>
                </a:solidFill>
                <a:ea typeface="宋体" panose="02010600030101010101" pitchFamily="2" charset="-122"/>
                <a:cs typeface="Times New Roman" panose="02020603050405020304" pitchFamily="18" charset="0"/>
              </a:rPr>
              <a:t>电功</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率</a:t>
            </a:r>
            <a:r>
              <a:rPr lang="zh-CN" altLang="zh-CN">
                <a:solidFill>
                  <a:srgbClr val="000000"/>
                </a:solidFill>
                <a:ea typeface="宋体" panose="02010600030101010101" pitchFamily="2" charset="-122"/>
                <a:cs typeface="Times New Roman" panose="02020603050405020304" pitchFamily="18" charset="0"/>
              </a:rPr>
              <a:t>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W,</a:t>
            </a:r>
            <a:r>
              <a:rPr lang="zh-CN" altLang="zh-CN">
                <a:solidFill>
                  <a:srgbClr val="000000"/>
                </a:solidFill>
                <a:ea typeface="宋体" panose="02010600030101010101" pitchFamily="2" charset="-122"/>
                <a:cs typeface="Times New Roman" panose="02020603050405020304" pitchFamily="18" charset="0"/>
              </a:rPr>
              <a:t>这些电能可供一</a:t>
            </a:r>
            <a:r>
              <a:rPr lang="zh-CN" altLang="zh-CN" smtClean="0">
                <a:solidFill>
                  <a:srgbClr val="000000"/>
                </a:solidFill>
                <a:ea typeface="宋体" panose="02010600030101010101" pitchFamily="2" charset="-122"/>
                <a:cs typeface="Times New Roman" panose="02020603050405020304" pitchFamily="18" charset="0"/>
              </a:rPr>
              <a:t>只</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220 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10 W”</a:t>
            </a:r>
            <a:r>
              <a:rPr lang="zh-CN" altLang="zh-CN">
                <a:solidFill>
                  <a:srgbClr val="000000"/>
                </a:solidFill>
                <a:ea typeface="宋体" panose="02010600030101010101" pitchFamily="2"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LED</a:t>
            </a:r>
            <a:r>
              <a:rPr lang="zh-CN" altLang="zh-CN">
                <a:solidFill>
                  <a:srgbClr val="000000"/>
                </a:solidFill>
                <a:ea typeface="宋体" panose="02010600030101010101" pitchFamily="2" charset="-122"/>
                <a:cs typeface="Times New Roman" panose="02020603050405020304" pitchFamily="18" charset="0"/>
              </a:rPr>
              <a:t>灯正常工作</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一只这样的</a:t>
            </a:r>
            <a:r>
              <a:rPr lang="en-US" altLang="zh-CN">
                <a:solidFill>
                  <a:srgbClr val="000000"/>
                </a:solidFill>
                <a:ea typeface="宋体" panose="02010600030101010101" pitchFamily="2" charset="-122"/>
                <a:cs typeface="Times New Roman" panose="02020603050405020304" pitchFamily="18" charset="0"/>
              </a:rPr>
              <a:t>LED</a:t>
            </a:r>
            <a:r>
              <a:rPr lang="zh-CN" altLang="zh-CN">
                <a:solidFill>
                  <a:srgbClr val="000000"/>
                </a:solidFill>
                <a:ea typeface="宋体" panose="02010600030101010101" pitchFamily="2" charset="-122"/>
                <a:cs typeface="Times New Roman" panose="02020603050405020304" pitchFamily="18" charset="0"/>
              </a:rPr>
              <a:t>灯与一只</a:t>
            </a:r>
            <a:r>
              <a:rPr lang="en-US" altLang="zh-CN">
                <a:solidFill>
                  <a:srgbClr val="000000"/>
                </a:solidFill>
                <a:ea typeface="宋体" panose="02010600030101010101" pitchFamily="2" charset="-122"/>
                <a:cs typeface="Times New Roman" panose="02020603050405020304" pitchFamily="18" charset="0"/>
              </a:rPr>
              <a:t>“220 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100 W”</a:t>
            </a:r>
            <a:r>
              <a:rPr lang="zh-CN" altLang="zh-CN">
                <a:solidFill>
                  <a:srgbClr val="000000"/>
                </a:solidFill>
                <a:ea typeface="宋体" panose="02010600030101010101" pitchFamily="2" charset="-122"/>
                <a:cs typeface="Times New Roman" panose="02020603050405020304" pitchFamily="18" charset="0"/>
              </a:rPr>
              <a:t>的白炽灯正常发光时亮度相当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a:t>
            </a:r>
            <a:r>
              <a:rPr lang="en-US" altLang="zh-CN">
                <a:solidFill>
                  <a:srgbClr val="000000"/>
                </a:solidFill>
                <a:ea typeface="宋体" panose="02010600030101010101" pitchFamily="2" charset="-122"/>
                <a:cs typeface="Times New Roman" panose="02020603050405020304" pitchFamily="18" charset="0"/>
              </a:rPr>
              <a:t>LED</a:t>
            </a:r>
            <a:r>
              <a:rPr lang="zh-CN" altLang="zh-CN">
                <a:solidFill>
                  <a:srgbClr val="000000"/>
                </a:solidFill>
                <a:ea typeface="宋体" panose="02010600030101010101" pitchFamily="2" charset="-122"/>
                <a:cs typeface="Times New Roman" panose="02020603050405020304" pitchFamily="18" charset="0"/>
              </a:rPr>
              <a:t>灯正常发光时的效率为</a:t>
            </a:r>
            <a:r>
              <a:rPr lang="en-US" altLang="zh-CN">
                <a:solidFill>
                  <a:srgbClr val="000000"/>
                </a:solidFill>
                <a:ea typeface="宋体" panose="02010600030101010101" pitchFamily="2" charset="-122"/>
                <a:cs typeface="Times New Roman" panose="02020603050405020304" pitchFamily="18" charset="0"/>
              </a:rPr>
              <a:t>80%,</a:t>
            </a:r>
            <a:r>
              <a:rPr lang="zh-CN" altLang="zh-CN">
                <a:solidFill>
                  <a:srgbClr val="000000"/>
                </a:solidFill>
                <a:ea typeface="宋体" panose="02010600030101010101" pitchFamily="2" charset="-122"/>
                <a:cs typeface="Times New Roman" panose="02020603050405020304" pitchFamily="18" charset="0"/>
              </a:rPr>
              <a:t>则白炽灯正常发光效率为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89.jpeg"/>
          <p:cNvPicPr/>
          <p:nvPr/>
        </p:nvPicPr>
        <p:blipFill>
          <a:blip r:embed="rId2"/>
          <a:stretch>
            <a:fillRect/>
          </a:stretch>
        </p:blipFill>
        <p:spPr>
          <a:xfrm>
            <a:off x="8533741" y="647983"/>
            <a:ext cx="2635909" cy="2952144"/>
          </a:xfrm>
          <a:prstGeom prst="rect">
            <a:avLst/>
          </a:prstGeom>
        </p:spPr>
      </p:pic>
      <p:sp>
        <p:nvSpPr>
          <p:cNvPr id="4" name="矩形 3"/>
          <p:cNvSpPr/>
          <p:nvPr/>
        </p:nvSpPr>
        <p:spPr>
          <a:xfrm>
            <a:off x="4507405" y="2415319"/>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1</a:t>
            </a:r>
            <a:endParaRPr lang="zh-CN" altLang="en-US"/>
          </a:p>
        </p:txBody>
      </p:sp>
      <p:sp>
        <p:nvSpPr>
          <p:cNvPr id="5" name="矩形 4"/>
          <p:cNvSpPr/>
          <p:nvPr/>
        </p:nvSpPr>
        <p:spPr>
          <a:xfrm>
            <a:off x="1810429" y="3009926"/>
            <a:ext cx="1107996" cy="584775"/>
          </a:xfrm>
          <a:prstGeom prst="rect">
            <a:avLst/>
          </a:prstGeom>
        </p:spPr>
        <p:txBody>
          <a:bodyPr wrap="none">
            <a:spAutoFit/>
          </a:bodyPr>
          <a:lstStyle/>
          <a:p>
            <a:r>
              <a:rPr lang="en-US" altLang="zh-CN">
                <a:ea typeface="宋体" panose="02010600030101010101" pitchFamily="2" charset="-122"/>
              </a:rPr>
              <a:t>1 000</a:t>
            </a:r>
            <a:endParaRPr lang="zh-CN" altLang="en-US"/>
          </a:p>
        </p:txBody>
      </p:sp>
      <p:sp>
        <p:nvSpPr>
          <p:cNvPr id="6" name="矩形 5"/>
          <p:cNvSpPr/>
          <p:nvPr/>
        </p:nvSpPr>
        <p:spPr>
          <a:xfrm>
            <a:off x="7325549" y="3584869"/>
            <a:ext cx="595035" cy="584775"/>
          </a:xfrm>
          <a:prstGeom prst="rect">
            <a:avLst/>
          </a:prstGeom>
        </p:spPr>
        <p:txBody>
          <a:bodyPr wrap="none">
            <a:spAutoFit/>
          </a:bodyPr>
          <a:lstStyle/>
          <a:p>
            <a:r>
              <a:rPr lang="en-US" altLang="zh-CN">
                <a:ea typeface="宋体" panose="02010600030101010101" pitchFamily="2" charset="-122"/>
              </a:rPr>
              <a:t>10</a:t>
            </a:r>
            <a:endParaRPr lang="zh-CN" altLang="en-US"/>
          </a:p>
        </p:txBody>
      </p:sp>
      <p:sp>
        <p:nvSpPr>
          <p:cNvPr id="7" name="矩形 6"/>
          <p:cNvSpPr/>
          <p:nvPr/>
        </p:nvSpPr>
        <p:spPr>
          <a:xfrm>
            <a:off x="2664693" y="5349104"/>
            <a:ext cx="389850" cy="584775"/>
          </a:xfrm>
          <a:prstGeom prst="rect">
            <a:avLst/>
          </a:prstGeom>
        </p:spPr>
        <p:txBody>
          <a:bodyPr wrap="none">
            <a:spAutoFit/>
          </a:bodyPr>
          <a:lstStyle/>
          <a:p>
            <a:r>
              <a:rPr lang="en-US" altLang="zh-CN" smtClean="0">
                <a:ea typeface="宋体" panose="02010600030101010101" pitchFamily="2" charset="-122"/>
              </a:rPr>
              <a:t>8</a:t>
            </a:r>
            <a:endParaRPr lang="zh-CN" altLang="en-US"/>
          </a:p>
        </p:txBody>
      </p:sp>
    </p:spTree>
    <p:extLst>
      <p:ext uri="{BB962C8B-B14F-4D97-AF65-F5344CB8AC3E}">
        <p14:creationId xmlns:p14="http://schemas.microsoft.com/office/powerpoint/2010/main" val="628446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23712"/>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6.(2019·</a:t>
            </a:r>
            <a:r>
              <a:rPr lang="zh-CN" altLang="zh-CN">
                <a:solidFill>
                  <a:srgbClr val="000000"/>
                </a:solidFill>
                <a:ea typeface="楷体" panose="02010609060101010101" pitchFamily="49" charset="-122"/>
                <a:cs typeface="Times New Roman" panose="02020603050405020304" pitchFamily="18" charset="0"/>
              </a:rPr>
              <a:t>通辽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有一台热水器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内部简化电路如图所示</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均为电热丝</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=88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=22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如何控制</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使热水器处于高温挡</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求低温挡正常工作</a:t>
            </a:r>
            <a:r>
              <a:rPr lang="en-US" altLang="zh-CN">
                <a:solidFill>
                  <a:srgbClr val="000000"/>
                </a:solidFill>
                <a:ea typeface="宋体" panose="02010600030101010101" pitchFamily="2" charset="-122"/>
                <a:cs typeface="Times New Roman" panose="02020603050405020304" pitchFamily="18" charset="0"/>
              </a:rPr>
              <a:t>5 </a:t>
            </a:r>
            <a:r>
              <a:rPr lang="en-US" altLang="zh-CN" i="1">
                <a:solidFill>
                  <a:srgbClr val="000000"/>
                </a:solidFill>
                <a:ea typeface="宋体" panose="02010600030101010101" pitchFamily="2" charset="-122"/>
                <a:cs typeface="Times New Roman" panose="02020603050405020304" pitchFamily="18" charset="0"/>
              </a:rPr>
              <a:t>min</a:t>
            </a:r>
            <a:r>
              <a:rPr lang="zh-CN" altLang="zh-CN">
                <a:solidFill>
                  <a:srgbClr val="000000"/>
                </a:solidFill>
                <a:ea typeface="宋体" panose="02010600030101010101" pitchFamily="2" charset="-122"/>
                <a:cs typeface="Times New Roman" panose="02020603050405020304" pitchFamily="18" charset="0"/>
              </a:rPr>
              <a:t>电热丝产生</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热量</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求中温挡正常工作时热水器的功率</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70.jpeg"/>
          <p:cNvPicPr/>
          <p:nvPr/>
        </p:nvPicPr>
        <p:blipFill>
          <a:blip r:embed="rId2"/>
          <a:stretch>
            <a:fillRect/>
          </a:stretch>
        </p:blipFill>
        <p:spPr>
          <a:xfrm>
            <a:off x="7993285" y="2017612"/>
            <a:ext cx="2834393" cy="2736120"/>
          </a:xfrm>
          <a:prstGeom prst="rect">
            <a:avLst/>
          </a:prstGeom>
        </p:spPr>
      </p:pic>
    </p:spTree>
    <p:extLst>
      <p:ext uri="{BB962C8B-B14F-4D97-AF65-F5344CB8AC3E}">
        <p14:creationId xmlns:p14="http://schemas.microsoft.com/office/powerpoint/2010/main" val="309275711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8135"/>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由图知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当闭合开关</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并将</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拨至位置</a:t>
            </a:r>
            <a:r>
              <a:rPr lang="en-US" altLang="zh-CN">
                <a:ea typeface="宋体" panose="02010600030101010101" pitchFamily="2" charset="-122"/>
                <a:cs typeface="Times New Roman" panose="02020603050405020304" pitchFamily="18" charset="0"/>
              </a:rPr>
              <a:t>a</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和</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smtClean="0">
                <a:ea typeface="宋体" panose="02010600030101010101" pitchFamily="2" charset="-122"/>
                <a:cs typeface="Times New Roman" panose="02020603050405020304" pitchFamily="18" charset="0"/>
              </a:rPr>
              <a:t>并联</a:t>
            </a:r>
            <a:endParaRPr lang="en-US" altLang="zh-CN" smtClean="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ea typeface="宋体" panose="02010600030101010101" pitchFamily="2" charset="-122"/>
                <a:cs typeface="Times New Roman" panose="02020603050405020304" pitchFamily="18" charset="0"/>
              </a:rPr>
              <a:t>接入</a:t>
            </a:r>
            <a:r>
              <a:rPr lang="zh-CN" altLang="zh-CN">
                <a:ea typeface="宋体" panose="02010600030101010101" pitchFamily="2" charset="-122"/>
                <a:cs typeface="Times New Roman" panose="02020603050405020304" pitchFamily="18" charset="0"/>
              </a:rPr>
              <a:t>电路</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此时电路中的总电阻最小</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电源电压不变</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由</a:t>
            </a:r>
            <a:r>
              <a:rPr lang="en-US" altLang="zh-CN" i="1">
                <a:ea typeface="宋体" panose="02010600030101010101" pitchFamily="2" charset="-122"/>
                <a:cs typeface="Times New Roman" panose="02020603050405020304" pitchFamily="18" charset="0"/>
              </a:rPr>
              <a:t>P</a:t>
            </a:r>
            <a:r>
              <a:rPr lang="en-US" altLang="zh-CN" smtClean="0">
                <a:ea typeface="宋体" panose="02010600030101010101" pitchFamily="2" charset="-122"/>
                <a:cs typeface="Times New Roman" panose="02020603050405020304" pitchFamily="18" charset="0"/>
              </a:rPr>
              <a:t>=</a:t>
            </a:r>
            <a:r>
              <a:rPr lang="zh-CN" altLang="en-US" smtClean="0">
                <a:ea typeface="宋体" panose="02010600030101010101" pitchFamily="2" charset="-122"/>
                <a:cs typeface="Times New Roman" panose="02020603050405020304" pitchFamily="18" charset="0"/>
              </a:rPr>
              <a:t>     </a:t>
            </a:r>
            <a:r>
              <a:rPr lang="zh-CN" altLang="zh-CN" smtClean="0">
                <a:ea typeface="宋体" panose="02010600030101010101" pitchFamily="2" charset="-122"/>
                <a:cs typeface="Times New Roman" panose="02020603050405020304" pitchFamily="18" charset="0"/>
              </a:rPr>
              <a:t>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此时总功率最大</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热水器处于高温档</a:t>
            </a:r>
            <a:r>
              <a:rPr lang="en-US" altLang="zh-CN" smtClean="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当断开</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并将</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拨至位置</a:t>
            </a:r>
            <a:r>
              <a:rPr lang="en-US" altLang="zh-CN">
                <a:ea typeface="宋体" panose="02010600030101010101" pitchFamily="2" charset="-122"/>
                <a:cs typeface="Times New Roman" panose="02020603050405020304" pitchFamily="18" charset="0"/>
              </a:rPr>
              <a:t>b</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和</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串联接入电路</a:t>
            </a:r>
            <a:r>
              <a:rPr lang="en-US" altLang="zh-CN">
                <a:ea typeface="宋体" panose="02010600030101010101" pitchFamily="2" charset="-122"/>
                <a:cs typeface="Times New Roman" panose="02020603050405020304" pitchFamily="18" charset="0"/>
              </a:rPr>
              <a:t>,</a:t>
            </a:r>
            <a:r>
              <a:rPr lang="zh-CN" altLang="en-US">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867802156"/>
              </p:ext>
            </p:extLst>
          </p:nvPr>
        </p:nvGraphicFramePr>
        <p:xfrm>
          <a:off x="10183021" y="1646079"/>
          <a:ext cx="633687" cy="789814"/>
        </p:xfrm>
        <a:graphic>
          <a:graphicData uri="http://schemas.openxmlformats.org/presentationml/2006/ole">
            <mc:AlternateContent>
              <mc:Choice xmlns:v="urn:schemas-microsoft-com:vml" Requires="v">
                <p:oleObj spid="_x0000_s1078" name="文档" r:id="rId2" imgW="279802" imgH="338895" progId="Word.Document.12">
                  <p:embed/>
                </p:oleObj>
              </mc:Choice>
              <mc:Fallback>
                <p:oleObj name="文档" r:id="rId2" imgW="279802" imgH="338895" progId="Word.Document.12">
                  <p:embed/>
                  <p:pic>
                    <p:nvPicPr>
                      <p:cNvPr id="0" name="OLE substitute image"/>
                      <p:cNvPicPr/>
                      <p:nvPr/>
                    </p:nvPicPr>
                    <p:blipFill>
                      <a:blip r:embed="rId3"/>
                      <a:stretch>
                        <a:fillRect/>
                      </a:stretch>
                    </p:blipFill>
                    <p:spPr>
                      <a:xfrm>
                        <a:off x="10183021" y="1646079"/>
                        <a:ext cx="633687" cy="789814"/>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529127162"/>
              </p:ext>
            </p:extLst>
          </p:nvPr>
        </p:nvGraphicFramePr>
        <p:xfrm>
          <a:off x="465273" y="3684943"/>
          <a:ext cx="10807700" cy="2363235"/>
        </p:xfrm>
        <a:graphic>
          <a:graphicData uri="http://schemas.openxmlformats.org/presentationml/2006/ole">
            <mc:AlternateContent>
              <mc:Choice xmlns:v="urn:schemas-microsoft-com:vml" Requires="v">
                <p:oleObj spid="_x0000_s1079" name="文档" r:id="rId4" imgW="3826154" imgH="836635" progId="Word.Document.12">
                  <p:embed/>
                </p:oleObj>
              </mc:Choice>
              <mc:Fallback>
                <p:oleObj name="文档" r:id="rId4" imgW="3826154" imgH="836635" progId="Word.Document.12">
                  <p:embed/>
                  <p:pic>
                    <p:nvPicPr>
                      <p:cNvPr id="0" name="OLE substitute image"/>
                      <p:cNvPicPr/>
                      <p:nvPr/>
                    </p:nvPicPr>
                    <p:blipFill>
                      <a:blip r:embed="rId5"/>
                      <a:stretch>
                        <a:fillRect/>
                      </a:stretch>
                    </p:blipFill>
                    <p:spPr>
                      <a:xfrm>
                        <a:off x="465273" y="3684943"/>
                        <a:ext cx="10807700" cy="2363235"/>
                      </a:xfrm>
                      <a:prstGeom prst="rect">
                        <a:avLst/>
                      </a:prstGeom>
                    </p:spPr>
                  </p:pic>
                </p:oleObj>
              </mc:Fallback>
            </mc:AlternateContent>
          </a:graphicData>
        </a:graphic>
      </p:graphicFrame>
    </p:spTree>
    <p:extLst>
      <p:ext uri="{BB962C8B-B14F-4D97-AF65-F5344CB8AC3E}">
        <p14:creationId xmlns:p14="http://schemas.microsoft.com/office/powerpoint/2010/main" val="380897316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1325367"/>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只闭合开关</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电路为</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的基本电路</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热水器处于中温档</a:t>
            </a:r>
            <a:r>
              <a:rPr lang="en-US" altLang="zh-CN">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563714868"/>
              </p:ext>
            </p:extLst>
          </p:nvPr>
        </p:nvGraphicFramePr>
        <p:xfrm>
          <a:off x="465273" y="2026120"/>
          <a:ext cx="10807700" cy="909561"/>
        </p:xfrm>
        <a:graphic>
          <a:graphicData uri="http://schemas.openxmlformats.org/presentationml/2006/ole">
            <mc:AlternateContent>
              <mc:Choice xmlns:v="urn:schemas-microsoft-com:vml" Requires="v">
                <p:oleObj spid="_x0000_s1080" name="文档" r:id="rId2" imgW="3826154" imgH="322004" progId="Word.Document.12">
                  <p:embed/>
                </p:oleObj>
              </mc:Choice>
              <mc:Fallback>
                <p:oleObj name="文档" r:id="rId2" imgW="3826154" imgH="322004" progId="Word.Document.12">
                  <p:embed/>
                  <p:pic>
                    <p:nvPicPr>
                      <p:cNvPr id="0" name="OLE substitute image"/>
                      <p:cNvPicPr/>
                      <p:nvPr/>
                    </p:nvPicPr>
                    <p:blipFill>
                      <a:blip r:embed="rId3"/>
                      <a:stretch>
                        <a:fillRect/>
                      </a:stretch>
                    </p:blipFill>
                    <p:spPr>
                      <a:xfrm>
                        <a:off x="465273" y="2026120"/>
                        <a:ext cx="10807700" cy="909561"/>
                      </a:xfrm>
                      <a:prstGeom prst="rect">
                        <a:avLst/>
                      </a:prstGeom>
                    </p:spPr>
                  </p:pic>
                </p:oleObj>
              </mc:Fallback>
            </mc:AlternateContent>
          </a:graphicData>
        </a:graphic>
      </p:graphicFrame>
      <p:sp>
        <p:nvSpPr>
          <p:cNvPr id="6" name="矩形 5"/>
          <p:cNvSpPr>
            <a:spLocks noChangeAspect="1"/>
          </p:cNvSpPr>
          <p:nvPr/>
        </p:nvSpPr>
        <p:spPr>
          <a:xfrm>
            <a:off x="361950" y="2925849"/>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当闭合开关</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并将</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拨至位置</a:t>
            </a:r>
            <a:r>
              <a:rPr lang="en-US" altLang="zh-CN" i="1">
                <a:ea typeface="宋体" panose="02010600030101010101" pitchFamily="2" charset="-122"/>
                <a:cs typeface="Times New Roman" panose="02020603050405020304" pitchFamily="18" charset="0"/>
              </a:rPr>
              <a:t>a</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热水器处于高温档</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低温档正常工作</a:t>
            </a:r>
            <a:r>
              <a:rPr lang="en-US" altLang="zh-CN">
                <a:ea typeface="宋体" panose="02010600030101010101" pitchFamily="2" charset="-122"/>
                <a:cs typeface="Times New Roman" panose="02020603050405020304" pitchFamily="18" charset="0"/>
              </a:rPr>
              <a:t>5 min</a:t>
            </a:r>
            <a:r>
              <a:rPr lang="zh-CN" altLang="zh-CN">
                <a:ea typeface="宋体" panose="02010600030101010101" pitchFamily="2" charset="-122"/>
                <a:cs typeface="Times New Roman" panose="02020603050405020304" pitchFamily="18" charset="0"/>
              </a:rPr>
              <a:t>内电热丝产生的热量为</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32×10</a:t>
            </a:r>
            <a:r>
              <a:rPr lang="en-US" altLang="zh-CN" baseline="30000">
                <a:ea typeface="宋体" panose="02010600030101010101" pitchFamily="2" charset="-122"/>
                <a:cs typeface="Times New Roman" panose="02020603050405020304" pitchFamily="18" charset="0"/>
              </a:rPr>
              <a:t>5</a:t>
            </a:r>
            <a:r>
              <a:rPr lang="en-US" altLang="zh-CN">
                <a:ea typeface="宋体" panose="02010600030101010101" pitchFamily="2" charset="-122"/>
                <a:cs typeface="Times New Roman" panose="02020603050405020304" pitchFamily="18" charset="0"/>
              </a:rPr>
              <a:t> 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中温档正常工作时热水器的功率为</a:t>
            </a:r>
            <a:r>
              <a:rPr lang="en-US" altLang="zh-CN">
                <a:ea typeface="宋体" panose="02010600030101010101" pitchFamily="2" charset="-122"/>
                <a:cs typeface="Times New Roman" panose="02020603050405020304" pitchFamily="18" charset="0"/>
              </a:rPr>
              <a:t>550 W</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884519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5119"/>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7.(2017·</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某校实验小组设计了一个智能供暖器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电源两端的电压</a:t>
            </a:r>
            <a:r>
              <a:rPr lang="en-US" altLang="zh-CN">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220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是两个供热电阻丝</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是温控开关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工作过程如下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当气温低于</a:t>
            </a:r>
            <a:r>
              <a:rPr lang="en-US" altLang="zh-CN">
                <a:solidFill>
                  <a:srgbClr val="000000"/>
                </a:solidFill>
                <a:ea typeface="宋体" panose="02010600030101010101" pitchFamily="2" charset="-122"/>
                <a:cs typeface="Times New Roman" panose="02020603050405020304" pitchFamily="18" charset="0"/>
              </a:rPr>
              <a:t>25 </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都闭合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当气温等于或高于</a:t>
            </a:r>
            <a:r>
              <a:rPr lang="en-US" altLang="zh-CN">
                <a:solidFill>
                  <a:srgbClr val="000000"/>
                </a:solidFill>
                <a:ea typeface="宋体" panose="02010600030101010101" pitchFamily="2" charset="-122"/>
                <a:cs typeface="Times New Roman" panose="02020603050405020304" pitchFamily="18" charset="0"/>
              </a:rPr>
              <a:t>25 </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此时电流表的示数为</a:t>
            </a:r>
            <a:r>
              <a:rPr lang="en-US" altLang="zh-CN">
                <a:solidFill>
                  <a:srgbClr val="000000"/>
                </a:solidFill>
                <a:ea typeface="宋体" panose="02010600030101010101" pitchFamily="2" charset="-122"/>
                <a:cs typeface="Times New Roman" panose="02020603050405020304" pitchFamily="18" charset="0"/>
              </a:rPr>
              <a:t>1 </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电阻丝</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的电功率为</a:t>
            </a:r>
            <a:r>
              <a:rPr lang="en-US" altLang="zh-CN">
                <a:solidFill>
                  <a:srgbClr val="000000"/>
                </a:solidFill>
                <a:ea typeface="宋体" panose="02010600030101010101" pitchFamily="2" charset="-122"/>
                <a:cs typeface="Times New Roman" panose="02020603050405020304" pitchFamily="18" charset="0"/>
              </a:rPr>
              <a:t>20 </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忽略温度对电阻丝的影响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电阻丝</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的阻值是多少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当气温低于</a:t>
            </a:r>
            <a:r>
              <a:rPr lang="en-US" altLang="zh-CN">
                <a:solidFill>
                  <a:srgbClr val="000000"/>
                </a:solidFill>
                <a:ea typeface="宋体" panose="02010600030101010101" pitchFamily="2" charset="-122"/>
                <a:cs typeface="Times New Roman" panose="02020603050405020304" pitchFamily="18" charset="0"/>
              </a:rPr>
              <a:t>25 </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a:t>
            </a:r>
            <a:r>
              <a:rPr lang="zh-CN" altLang="zh-CN" smtClean="0">
                <a:solidFill>
                  <a:srgbClr val="000000"/>
                </a:solidFill>
                <a:ea typeface="宋体" panose="02010600030101010101" pitchFamily="2" charset="-122"/>
                <a:cs typeface="Times New Roman" panose="02020603050405020304" pitchFamily="18" charset="0"/>
              </a:rPr>
              <a:t>工作</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5 </a:t>
            </a:r>
            <a:r>
              <a:rPr lang="en-US" altLang="zh-CN" i="1">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消耗电能是多少千瓦时</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71.jpeg"/>
          <p:cNvPicPr/>
          <p:nvPr/>
        </p:nvPicPr>
        <p:blipFill>
          <a:blip r:embed="rId2"/>
          <a:stretch>
            <a:fillRect/>
          </a:stretch>
        </p:blipFill>
        <p:spPr>
          <a:xfrm>
            <a:off x="6193085" y="3634777"/>
            <a:ext cx="5068846" cy="2240110"/>
          </a:xfrm>
          <a:prstGeom prst="rect">
            <a:avLst/>
          </a:prstGeom>
        </p:spPr>
      </p:pic>
    </p:spTree>
    <p:extLst>
      <p:ext uri="{BB962C8B-B14F-4D97-AF65-F5344CB8AC3E}">
        <p14:creationId xmlns:p14="http://schemas.microsoft.com/office/powerpoint/2010/main" val="182624468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当气温等于或高于</a:t>
            </a:r>
            <a:r>
              <a:rPr lang="en-US" altLang="zh-CN">
                <a:ea typeface="宋体" panose="02010600030101010101" pitchFamily="2" charset="-122"/>
                <a:cs typeface="Times New Roman" panose="02020603050405020304" pitchFamily="18" charset="0"/>
              </a:rPr>
              <a:t>25 </a:t>
            </a:r>
            <a:r>
              <a:rPr lang="zh-CN" altLang="zh-CN">
                <a:latin typeface="Calibri" panose="020f0502020204030204" pitchFamily="34" charset="0"/>
                <a:ea typeface="宋体" panose="02010600030101010101" pitchFamily="2" charset="-122"/>
                <a:cs typeface="宋体" panose="02010600030101010101" pitchFamily="2" charset="-122"/>
              </a:rPr>
              <a:t>℃</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断开</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与</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串联</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电流表测电路中的电流</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此时</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的电功率为</a:t>
            </a:r>
            <a:r>
              <a:rPr lang="en-US" altLang="zh-CN">
                <a:ea typeface="宋体" panose="02010600030101010101" pitchFamily="2" charset="-122"/>
                <a:cs typeface="Times New Roman" panose="02020603050405020304" pitchFamily="18" charset="0"/>
              </a:rPr>
              <a:t>20 W,</a:t>
            </a:r>
            <a:r>
              <a:rPr lang="zh-CN" altLang="zh-CN">
                <a:ea typeface="宋体" panose="02010600030101010101" pitchFamily="2" charset="-122"/>
                <a:cs typeface="Times New Roman" panose="02020603050405020304" pitchFamily="18" charset="0"/>
              </a:rPr>
              <a:t>由</a:t>
            </a:r>
            <a:r>
              <a:rPr lang="en-US" altLang="zh-CN" i="1">
                <a:ea typeface="宋体" panose="02010600030101010101" pitchFamily="2" charset="-122"/>
                <a:cs typeface="Times New Roman" panose="02020603050405020304" pitchFamily="18" charset="0"/>
              </a:rPr>
              <a:t>P</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I</a:t>
            </a:r>
            <a:r>
              <a:rPr lang="en-US" altLang="zh-CN" baseline="30000">
                <a:ea typeface="宋体" panose="02010600030101010101" pitchFamily="2" charset="-122"/>
                <a:cs typeface="Times New Roman" panose="02020603050405020304" pitchFamily="18" charset="0"/>
              </a:rPr>
              <a:t>2</a:t>
            </a:r>
            <a:r>
              <a:rPr lang="en-US" altLang="zh-CN" i="1">
                <a:ea typeface="宋体" panose="02010600030101010101" pitchFamily="2" charset="-122"/>
                <a:cs typeface="Times New Roman" panose="02020603050405020304" pitchFamily="18" charset="0"/>
              </a:rPr>
              <a:t>R</a:t>
            </a:r>
            <a:r>
              <a:rPr lang="zh-CN" altLang="zh-CN">
                <a:ea typeface="宋体" panose="02010600030101010101" pitchFamily="2" charset="-122"/>
                <a:cs typeface="Times New Roman" panose="02020603050405020304" pitchFamily="18" charset="0"/>
              </a:rPr>
              <a:t>可得</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电阻丝</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的阻值</a:t>
            </a:r>
            <a:r>
              <a:rPr lang="en-US" altLang="zh-CN">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141471007"/>
              </p:ext>
            </p:extLst>
          </p:nvPr>
        </p:nvGraphicFramePr>
        <p:xfrm>
          <a:off x="465273" y="3036850"/>
          <a:ext cx="10807700" cy="1627261"/>
        </p:xfrm>
        <a:graphic>
          <a:graphicData uri="http://schemas.openxmlformats.org/presentationml/2006/ole">
            <mc:AlternateContent>
              <mc:Choice xmlns:v="urn:schemas-microsoft-com:vml" Requires="v">
                <p:oleObj spid="_x0000_s1081" name="文档" r:id="rId2" imgW="3826154" imgH="576085" progId="Word.Document.12">
                  <p:embed/>
                </p:oleObj>
              </mc:Choice>
              <mc:Fallback>
                <p:oleObj name="文档" r:id="rId2" imgW="3826154" imgH="576085" progId="Word.Document.12">
                  <p:embed/>
                  <p:pic>
                    <p:nvPicPr>
                      <p:cNvPr id="0" name="OLE substitute image"/>
                      <p:cNvPicPr/>
                      <p:nvPr/>
                    </p:nvPicPr>
                    <p:blipFill>
                      <a:blip r:embed="rId3"/>
                      <a:stretch>
                        <a:fillRect/>
                      </a:stretch>
                    </p:blipFill>
                    <p:spPr>
                      <a:xfrm>
                        <a:off x="465273" y="3036850"/>
                        <a:ext cx="10807700" cy="1627261"/>
                      </a:xfrm>
                      <a:prstGeom prst="rect">
                        <a:avLst/>
                      </a:prstGeom>
                    </p:spPr>
                  </p:pic>
                </p:oleObj>
              </mc:Fallback>
            </mc:AlternateContent>
          </a:graphicData>
        </a:graphic>
      </p:graphicFrame>
      <p:sp>
        <p:nvSpPr>
          <p:cNvPr id="4" name="矩形 3"/>
          <p:cNvSpPr>
            <a:spLocks noChangeAspect="1"/>
          </p:cNvSpPr>
          <p:nvPr/>
        </p:nvSpPr>
        <p:spPr>
          <a:xfrm>
            <a:off x="361950" y="4654279"/>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电阻丝</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的阻值</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=220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-20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=200 </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smtClean="0">
                <a:ea typeface="宋体" panose="02010600030101010101" pitchFamily="2" charset="-122"/>
                <a:cs typeface="Times New Roman" panose="02020603050405020304" pitchFamily="18" charset="0"/>
              </a:rPr>
              <a:t>;</a:t>
            </a:r>
            <a:r>
              <a:rPr lang="zh-CN" altLang="en-US"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0059251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39887"/>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当气温低于</a:t>
            </a:r>
            <a:r>
              <a:rPr lang="en-US" altLang="zh-CN">
                <a:ea typeface="宋体" panose="02010600030101010101" pitchFamily="2" charset="-122"/>
                <a:cs typeface="Times New Roman" panose="02020603050405020304" pitchFamily="18" charset="0"/>
              </a:rPr>
              <a:t>25 </a:t>
            </a:r>
            <a:r>
              <a:rPr lang="zh-CN" altLang="zh-CN">
                <a:latin typeface="Calibri" panose="020f0502020204030204" pitchFamily="34" charset="0"/>
                <a:ea typeface="宋体" panose="02010600030101010101" pitchFamily="2" charset="-122"/>
                <a:cs typeface="宋体" panose="02010600030101010101" pitchFamily="2" charset="-122"/>
              </a:rPr>
              <a:t>℃</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S</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都闭合</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电路中只有</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1</a:t>
            </a:r>
            <a:r>
              <a:rPr lang="en-US" altLang="zh-CN">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400364928"/>
              </p:ext>
            </p:extLst>
          </p:nvPr>
        </p:nvGraphicFramePr>
        <p:xfrm>
          <a:off x="465273" y="2130808"/>
          <a:ext cx="10807700" cy="909561"/>
        </p:xfrm>
        <a:graphic>
          <a:graphicData uri="http://schemas.openxmlformats.org/presentationml/2006/ole">
            <mc:AlternateContent>
              <mc:Choice xmlns:v="urn:schemas-microsoft-com:vml" Requires="v">
                <p:oleObj spid="_x0000_s1082" name="文档" r:id="rId2" imgW="3826154" imgH="322004" progId="Word.Document.12">
                  <p:embed/>
                </p:oleObj>
              </mc:Choice>
              <mc:Fallback>
                <p:oleObj name="文档" r:id="rId2" imgW="3826154" imgH="322004" progId="Word.Document.12">
                  <p:embed/>
                  <p:pic>
                    <p:nvPicPr>
                      <p:cNvPr id="0" name="OLE substitute image"/>
                      <p:cNvPicPr/>
                      <p:nvPr/>
                    </p:nvPicPr>
                    <p:blipFill>
                      <a:blip r:embed="rId3"/>
                      <a:stretch>
                        <a:fillRect/>
                      </a:stretch>
                    </p:blipFill>
                    <p:spPr>
                      <a:xfrm>
                        <a:off x="465273" y="2130808"/>
                        <a:ext cx="10807700" cy="909561"/>
                      </a:xfrm>
                      <a:prstGeom prst="rect">
                        <a:avLst/>
                      </a:prstGeom>
                    </p:spPr>
                  </p:pic>
                </p:oleObj>
              </mc:Fallback>
            </mc:AlternateContent>
          </a:graphicData>
        </a:graphic>
      </p:graphicFrame>
      <p:sp>
        <p:nvSpPr>
          <p:cNvPr id="4" name="矩形 3"/>
          <p:cNvSpPr>
            <a:spLocks noChangeAspect="1"/>
          </p:cNvSpPr>
          <p:nvPr/>
        </p:nvSpPr>
        <p:spPr>
          <a:xfrm>
            <a:off x="361950" y="3010873"/>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电路工作</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 h</a:t>
            </a:r>
            <a:r>
              <a:rPr lang="zh-CN" altLang="zh-CN">
                <a:ea typeface="宋体" panose="02010600030101010101" pitchFamily="2" charset="-122"/>
                <a:cs typeface="Times New Roman" panose="02020603050405020304" pitchFamily="18" charset="0"/>
              </a:rPr>
              <a:t>消耗电能</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W</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Pt</a:t>
            </a:r>
            <a:r>
              <a:rPr lang="en-US" altLang="zh-CN">
                <a:ea typeface="宋体" panose="02010600030101010101" pitchFamily="2" charset="-122"/>
                <a:cs typeface="Times New Roman" panose="02020603050405020304" pitchFamily="18" charset="0"/>
              </a:rPr>
              <a:t>=2</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42 kW×0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 h=1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21 kW·h</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电阻丝</a:t>
            </a:r>
            <a:r>
              <a:rPr lang="en-US" altLang="zh-CN" i="1">
                <a:ea typeface="宋体" panose="02010600030101010101" pitchFamily="2" charset="-122"/>
                <a:cs typeface="Times New Roman" panose="02020603050405020304" pitchFamily="18" charset="0"/>
              </a:rPr>
              <a:t>R</a:t>
            </a:r>
            <a:r>
              <a:rPr lang="en-US" altLang="zh-CN" baseline="-25000">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的阻值为</a:t>
            </a:r>
            <a:r>
              <a:rPr lang="en-US" altLang="zh-CN">
                <a:ea typeface="宋体" panose="02010600030101010101" pitchFamily="2" charset="-122"/>
                <a:cs typeface="Times New Roman" panose="02020603050405020304" pitchFamily="18" charset="0"/>
              </a:rPr>
              <a:t>200</a:t>
            </a:r>
            <a:r>
              <a:rPr lang="en-US" altLang="zh-CN">
                <a:latin typeface="宋体" panose="02010600030101010101" pitchFamily="2" charset="-122"/>
                <a:ea typeface="宋体" panose="02010600030101010101" pitchFamily="2" charset="-122"/>
                <a:cs typeface="Times New Roman" panose="02020603050405020304" pitchFamily="18" charset="0"/>
              </a:rPr>
              <a:t>Ω</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当气温低于</a:t>
            </a:r>
            <a:r>
              <a:rPr lang="en-US" altLang="zh-CN">
                <a:ea typeface="宋体" panose="02010600030101010101" pitchFamily="2" charset="-122"/>
                <a:cs typeface="Times New Roman" panose="02020603050405020304" pitchFamily="18" charset="0"/>
              </a:rPr>
              <a:t>25 </a:t>
            </a:r>
            <a:r>
              <a:rPr lang="zh-CN" altLang="zh-CN">
                <a:latin typeface="Calibri" panose="020f0502020204030204" pitchFamily="34" charset="0"/>
                <a:ea typeface="宋体" panose="02010600030101010101" pitchFamily="2" charset="-122"/>
                <a:cs typeface="宋体" panose="02010600030101010101" pitchFamily="2" charset="-122"/>
              </a:rPr>
              <a:t>℃</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电路工作</a:t>
            </a:r>
            <a:r>
              <a:rPr lang="en-US" altLang="zh-CN">
                <a:ea typeface="宋体" panose="02010600030101010101" pitchFamily="2" charset="-122"/>
                <a:cs typeface="Times New Roman" panose="02020603050405020304" pitchFamily="18" charset="0"/>
              </a:rPr>
              <a:t>0.5 h</a:t>
            </a:r>
            <a:r>
              <a:rPr lang="zh-CN" altLang="zh-CN">
                <a:ea typeface="宋体" panose="02010600030101010101" pitchFamily="2" charset="-122"/>
                <a:cs typeface="Times New Roman" panose="02020603050405020304" pitchFamily="18" charset="0"/>
              </a:rPr>
              <a:t>消耗电能是</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21</a:t>
            </a:r>
            <a:r>
              <a:rPr lang="zh-CN" altLang="zh-CN">
                <a:ea typeface="宋体" panose="02010600030101010101" pitchFamily="2" charset="-122"/>
                <a:cs typeface="Times New Roman" panose="02020603050405020304" pitchFamily="18" charset="0"/>
              </a:rPr>
              <a:t>千瓦时</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8324998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如图甲所示是家用电吹风的工作原理图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电吹风工作时可以吹出热风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也可以吹出凉风</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72.jpeg"/>
          <p:cNvPicPr>
            <a:picLocks noChangeAspect="1"/>
          </p:cNvPicPr>
          <p:nvPr/>
        </p:nvPicPr>
        <p:blipFill>
          <a:blip r:embed="rId2"/>
          <a:stretch>
            <a:fillRect/>
          </a:stretch>
        </p:blipFill>
        <p:spPr>
          <a:xfrm>
            <a:off x="853209" y="1658649"/>
            <a:ext cx="9825182" cy="4629708"/>
          </a:xfrm>
          <a:prstGeom prst="rect">
            <a:avLst/>
          </a:prstGeom>
        </p:spPr>
      </p:pic>
    </p:spTree>
    <p:extLst>
      <p:ext uri="{BB962C8B-B14F-4D97-AF65-F5344CB8AC3E}">
        <p14:creationId xmlns:p14="http://schemas.microsoft.com/office/powerpoint/2010/main" val="47114750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2832"/>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要让电吹风工作时吹出热风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它的开关应置于图甲</a:t>
            </a:r>
            <a:r>
              <a:rPr lang="zh-CN" altLang="zh-CN" smtClean="0">
                <a:solidFill>
                  <a:srgbClr val="000000"/>
                </a:solidFill>
                <a:ea typeface="宋体" panose="02010600030101010101" pitchFamily="2" charset="-122"/>
                <a:cs typeface="Times New Roman" panose="02020603050405020304" pitchFamily="18" charset="0"/>
              </a:rPr>
              <a:t>中</a:t>
            </a:r>
            <a:r>
              <a:rPr lang="en-US" altLang="zh-CN" smtClean="0">
                <a:solidFill>
                  <a:srgbClr val="000000"/>
                </a:solidFill>
                <a:ea typeface="宋体" panose="02010600030101010101" pitchFamily="2" charset="-122"/>
                <a:cs typeface="Times New Roman" panose="02020603050405020304" pitchFamily="18" charset="0"/>
              </a:rPr>
              <a:t>__(</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“1”“2”</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此时电风扇与电热丝的连接方式</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_______________.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某次用该电吹风将头发吹干的过程中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电吹风的功率随时间的变化关系如图乙所示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则在该次吹干头发过程中电吹风消耗的总电能是</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电热丝在工作时的电阻值是</a:t>
            </a:r>
            <a:r>
              <a:rPr lang="en-US" altLang="zh-CN" smtClean="0">
                <a:solidFill>
                  <a:srgbClr val="000000"/>
                </a:solidFill>
                <a:ea typeface="宋体" panose="02010600030101010101" pitchFamily="2" charset="-122"/>
                <a:cs typeface="Times New Roman" panose="02020603050405020304" pitchFamily="18" charset="0"/>
              </a:rPr>
              <a:t>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保留一位小数</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使用几年后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发现电热丝变细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则其电阻变</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它的实际功率将变</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009509" y="680479"/>
            <a:ext cx="389850" cy="584775"/>
          </a:xfrm>
          <a:prstGeom prst="rect">
            <a:avLst/>
          </a:prstGeom>
        </p:spPr>
        <p:txBody>
          <a:bodyPr wrap="none">
            <a:spAutoFit/>
          </a:bodyPr>
          <a:lstStyle/>
          <a:p>
            <a:r>
              <a:rPr lang="en-US" altLang="zh-CN">
                <a:ea typeface="宋体" panose="02010600030101010101" pitchFamily="2" charset="-122"/>
              </a:rPr>
              <a:t>1</a:t>
            </a:r>
            <a:endParaRPr lang="zh-CN" altLang="en-US"/>
          </a:p>
        </p:txBody>
      </p:sp>
      <p:sp>
        <p:nvSpPr>
          <p:cNvPr id="4" name="矩形 3"/>
          <p:cNvSpPr/>
          <p:nvPr/>
        </p:nvSpPr>
        <p:spPr>
          <a:xfrm>
            <a:off x="1276877" y="184243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并联</a:t>
            </a:r>
            <a:endParaRPr lang="zh-CN" altLang="en-US"/>
          </a:p>
        </p:txBody>
      </p:sp>
      <p:sp>
        <p:nvSpPr>
          <p:cNvPr id="5" name="矩形 4"/>
          <p:cNvSpPr/>
          <p:nvPr/>
        </p:nvSpPr>
        <p:spPr>
          <a:xfrm>
            <a:off x="3797157" y="3600127"/>
            <a:ext cx="1313180" cy="584775"/>
          </a:xfrm>
          <a:prstGeom prst="rect">
            <a:avLst/>
          </a:prstGeom>
        </p:spPr>
        <p:txBody>
          <a:bodyPr wrap="none">
            <a:spAutoFit/>
          </a:bodyPr>
          <a:lstStyle/>
          <a:p>
            <a:r>
              <a:rPr lang="en-US" altLang="zh-CN">
                <a:ea typeface="宋体" panose="02010600030101010101" pitchFamily="2" charset="-122"/>
              </a:rPr>
              <a:t>13 200</a:t>
            </a:r>
            <a:endParaRPr lang="zh-CN" altLang="en-US"/>
          </a:p>
        </p:txBody>
      </p:sp>
      <p:sp>
        <p:nvSpPr>
          <p:cNvPr id="6" name="矩形 5"/>
          <p:cNvSpPr/>
          <p:nvPr/>
        </p:nvSpPr>
        <p:spPr>
          <a:xfrm>
            <a:off x="6285370" y="4194734"/>
            <a:ext cx="902811" cy="584775"/>
          </a:xfrm>
          <a:prstGeom prst="rect">
            <a:avLst/>
          </a:prstGeom>
        </p:spPr>
        <p:txBody>
          <a:bodyPr wrap="none">
            <a:spAutoFit/>
          </a:bodyPr>
          <a:lstStyle/>
          <a:p>
            <a:r>
              <a:rPr lang="en-US" altLang="zh-CN">
                <a:ea typeface="宋体" panose="02010600030101010101" pitchFamily="2" charset="-122"/>
              </a:rPr>
              <a:t>91</a:t>
            </a:r>
            <a:r>
              <a:rPr lang="en-US" altLang="zh-CN" i="1">
                <a:ea typeface="宋体" panose="02010600030101010101" pitchFamily="2" charset="-122"/>
              </a:rPr>
              <a:t>.</a:t>
            </a:r>
            <a:r>
              <a:rPr lang="en-US" altLang="zh-CN">
                <a:ea typeface="宋体" panose="02010600030101010101" pitchFamily="2" charset="-122"/>
              </a:rPr>
              <a:t>7</a:t>
            </a:r>
            <a:endParaRPr lang="zh-CN" altLang="en-US"/>
          </a:p>
        </p:txBody>
      </p:sp>
      <p:sp>
        <p:nvSpPr>
          <p:cNvPr id="7" name="矩形 6"/>
          <p:cNvSpPr/>
          <p:nvPr/>
        </p:nvSpPr>
        <p:spPr>
          <a:xfrm>
            <a:off x="8880596" y="475001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a:t>
            </a:r>
            <a:endParaRPr lang="zh-CN" altLang="en-US"/>
          </a:p>
        </p:txBody>
      </p:sp>
      <p:sp>
        <p:nvSpPr>
          <p:cNvPr id="8" name="矩形 7"/>
          <p:cNvSpPr/>
          <p:nvPr/>
        </p:nvSpPr>
        <p:spPr>
          <a:xfrm>
            <a:off x="4155428" y="533478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a:t>
            </a:r>
            <a:endParaRPr lang="zh-CN" altLang="en-US"/>
          </a:p>
        </p:txBody>
      </p:sp>
    </p:spTree>
    <p:extLst>
      <p:ext uri="{BB962C8B-B14F-4D97-AF65-F5344CB8AC3E}">
        <p14:creationId xmlns:p14="http://schemas.microsoft.com/office/powerpoint/2010/main" val="249866790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3168"/>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9.(2018·</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西电东送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是将我国西部发电车发出的电输送到我国东部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由发电厂输出的电功率是一定的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它决定于发电机组的发电能力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a:t>
            </a:r>
            <a:r>
              <a:rPr lang="en-US" altLang="zh-CN">
                <a:solidFill>
                  <a:srgbClr val="000000"/>
                </a:solidFill>
                <a:ea typeface="宋体" panose="02010600030101010101" pitchFamily="2" charset="-122"/>
                <a:cs typeface="Times New Roman" panose="02020603050405020304" pitchFamily="18" charset="0"/>
              </a:rPr>
              <a:t>P=UI</a:t>
            </a:r>
            <a:r>
              <a:rPr lang="zh-CN" altLang="zh-CN">
                <a:solidFill>
                  <a:srgbClr val="000000"/>
                </a:solidFill>
                <a:ea typeface="宋体" panose="02010600030101010101" pitchFamily="2" charset="-122"/>
                <a:cs typeface="Times New Roman" panose="02020603050405020304" pitchFamily="18" charset="0"/>
              </a:rPr>
              <a:t>中发电机的功率不变效应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若提高输电线路中的电压</a:t>
            </a:r>
            <a:r>
              <a:rPr lang="en-US" altLang="zh-CN">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那么线路中的电流</a:t>
            </a:r>
            <a:r>
              <a:rPr lang="en-US" altLang="zh-CN">
                <a:solidFill>
                  <a:srgbClr val="000000"/>
                </a:solidFill>
                <a:ea typeface="宋体" panose="02010600030101010101" pitchFamily="2" charset="-122"/>
                <a:cs typeface="Times New Roman" panose="02020603050405020304" pitchFamily="18" charset="0"/>
              </a:rPr>
              <a:t>I</a:t>
            </a:r>
            <a:r>
              <a:rPr lang="zh-CN" altLang="zh-CN">
                <a:solidFill>
                  <a:srgbClr val="000000"/>
                </a:solidFill>
                <a:ea typeface="宋体" panose="02010600030101010101" pitchFamily="2" charset="-122"/>
                <a:cs typeface="Times New Roman" panose="02020603050405020304" pitchFamily="18" charset="0"/>
              </a:rPr>
              <a:t>一定会减小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反之亦然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输电线路的电能损耗主要是输电线电流热效应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输电线损失的热功率</a:t>
            </a:r>
            <a:r>
              <a:rPr lang="en-US" altLang="zh-CN">
                <a:solidFill>
                  <a:srgbClr val="000000"/>
                </a:solidFill>
                <a:ea typeface="宋体" panose="02010600030101010101" pitchFamily="2" charset="-122"/>
                <a:cs typeface="Times New Roman" panose="02020603050405020304" pitchFamily="18" charset="0"/>
              </a:rPr>
              <a:t>P=I</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所以采用输电线的电阻要尽量小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如果线路中电流降低到原来的</a:t>
            </a:r>
            <a:r>
              <a:rPr lang="en-US" altLang="zh-CN">
                <a:solidFill>
                  <a:srgbClr val="000000"/>
                </a:solidFill>
                <a:ea typeface="宋体" panose="02010600030101010101" pitchFamily="2" charset="-122"/>
                <a:cs typeface="Times New Roman" panose="02020603050405020304" pitchFamily="18" charset="0"/>
              </a:rPr>
              <a:t>1/2,</a:t>
            </a:r>
            <a:r>
              <a:rPr lang="zh-CN" altLang="zh-CN">
                <a:solidFill>
                  <a:srgbClr val="000000"/>
                </a:solidFill>
                <a:ea typeface="宋体" panose="02010600030101010101" pitchFamily="2" charset="-122"/>
                <a:cs typeface="Times New Roman" panose="02020603050405020304" pitchFamily="18" charset="0"/>
              </a:rPr>
              <a:t>那么线路中损失的热功率就减少为原来的</a:t>
            </a:r>
            <a:r>
              <a:rPr lang="en-US" altLang="zh-CN">
                <a:solidFill>
                  <a:srgbClr val="000000"/>
                </a:solidFill>
                <a:ea typeface="宋体" panose="02010600030101010101" pitchFamily="2" charset="-122"/>
                <a:cs typeface="Times New Roman" panose="02020603050405020304" pitchFamily="18" charset="0"/>
              </a:rPr>
              <a:t>1/4,</a:t>
            </a:r>
            <a:r>
              <a:rPr lang="zh-CN" altLang="zh-CN">
                <a:solidFill>
                  <a:srgbClr val="000000"/>
                </a:solidFill>
                <a:ea typeface="宋体" panose="02010600030101010101" pitchFamily="2" charset="-122"/>
                <a:cs typeface="Times New Roman" panose="02020603050405020304" pitchFamily="18" charset="0"/>
              </a:rPr>
              <a:t>因此提高电压可以很有效地降低输电线路中的热功率损失</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5918684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3168"/>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设发电厂的输出功率</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0</a:t>
            </a:r>
            <a:r>
              <a:rPr lang="en-US" altLang="zh-CN">
                <a:solidFill>
                  <a:srgbClr val="000000"/>
                </a:solidFill>
                <a:ea typeface="宋体" panose="02010600030101010101" pitchFamily="2" charset="-122"/>
                <a:cs typeface="Times New Roman" panose="02020603050405020304" pitchFamily="18" charset="0"/>
              </a:rPr>
              <a:t>=1.1×10</a:t>
            </a:r>
            <a:r>
              <a:rPr lang="en-US" altLang="zh-CN" baseline="30000">
                <a:solidFill>
                  <a:srgbClr val="000000"/>
                </a:solidFill>
                <a:ea typeface="宋体" panose="02010600030101010101" pitchFamily="2" charset="-122"/>
                <a:cs typeface="Times New Roman" panose="02020603050405020304" pitchFamily="18" charset="0"/>
              </a:rPr>
              <a:t>8</a:t>
            </a:r>
            <a:r>
              <a:rPr lang="en-US" altLang="zh-CN">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输电线路上的总电阻为</a:t>
            </a:r>
            <a:r>
              <a:rPr lang="en-US" altLang="zh-CN">
                <a:solidFill>
                  <a:srgbClr val="000000"/>
                </a:solidFill>
                <a:ea typeface="宋体" panose="02010600030101010101" pitchFamily="2" charset="-122"/>
                <a:cs typeface="Times New Roman" panose="02020603050405020304" pitchFamily="18" charset="0"/>
              </a:rPr>
              <a:t>10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若采用</a:t>
            </a:r>
            <a:r>
              <a:rPr lang="en-US" altLang="zh-CN">
                <a:solidFill>
                  <a:srgbClr val="000000"/>
                </a:solidFill>
                <a:ea typeface="宋体" panose="02010600030101010101" pitchFamily="2" charset="-122"/>
                <a:cs typeface="Times New Roman" panose="02020603050405020304" pitchFamily="18" charset="0"/>
              </a:rPr>
              <a:t>110 </a:t>
            </a:r>
            <a:r>
              <a:rPr lang="en-US" altLang="zh-CN" i="1">
                <a:solidFill>
                  <a:srgbClr val="000000"/>
                </a:solidFill>
                <a:ea typeface="宋体" panose="02010600030101010101" pitchFamily="2" charset="-122"/>
                <a:cs typeface="Times New Roman" panose="02020603050405020304" pitchFamily="18" charset="0"/>
              </a:rPr>
              <a:t>kV</a:t>
            </a:r>
            <a:r>
              <a:rPr lang="zh-CN" altLang="zh-CN">
                <a:solidFill>
                  <a:srgbClr val="000000"/>
                </a:solidFill>
                <a:ea typeface="宋体" panose="02010600030101010101" pitchFamily="2" charset="-122"/>
                <a:cs typeface="Times New Roman" panose="02020603050405020304" pitchFamily="18" charset="0"/>
              </a:rPr>
              <a:t>的高压输送电能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输电线路的电流</a:t>
            </a:r>
            <a:r>
              <a:rPr lang="en-US" altLang="zh-CN">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输电线路损失的热功率</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其与发电厂输出电功率</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之比</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0</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若采用</a:t>
            </a:r>
            <a:r>
              <a:rPr lang="en-US" altLang="zh-CN">
                <a:solidFill>
                  <a:srgbClr val="000000"/>
                </a:solidFill>
                <a:ea typeface="宋体" panose="02010600030101010101" pitchFamily="2" charset="-122"/>
                <a:cs typeface="Times New Roman" panose="02020603050405020304" pitchFamily="18" charset="0"/>
              </a:rPr>
              <a:t>1 100 </a:t>
            </a:r>
            <a:r>
              <a:rPr lang="en-US" altLang="zh-CN" i="1">
                <a:solidFill>
                  <a:srgbClr val="000000"/>
                </a:solidFill>
                <a:ea typeface="宋体" panose="02010600030101010101" pitchFamily="2" charset="-122"/>
                <a:cs typeface="Times New Roman" panose="02020603050405020304" pitchFamily="18" charset="0"/>
              </a:rPr>
              <a:t>kV</a:t>
            </a:r>
            <a:r>
              <a:rPr lang="zh-CN" altLang="zh-CN">
                <a:solidFill>
                  <a:srgbClr val="000000"/>
                </a:solidFill>
                <a:ea typeface="宋体" panose="02010600030101010101" pitchFamily="2" charset="-122"/>
                <a:cs typeface="Times New Roman" panose="02020603050405020304" pitchFamily="18" charset="0"/>
              </a:rPr>
              <a:t>超高压输送电能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输电线路损失的热功率</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其与高压输送电能损失的热功率</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之比</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所以采用超高压远距离输电可以大大降低输电线路的</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损失</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417709" y="2408671"/>
            <a:ext cx="1107996" cy="584775"/>
          </a:xfrm>
          <a:prstGeom prst="rect">
            <a:avLst/>
          </a:prstGeom>
        </p:spPr>
        <p:txBody>
          <a:bodyPr wrap="none">
            <a:spAutoFit/>
          </a:bodyPr>
          <a:lstStyle/>
          <a:p>
            <a:r>
              <a:rPr lang="en-US" altLang="zh-CN">
                <a:ea typeface="宋体" panose="02010600030101010101" pitchFamily="2" charset="-122"/>
              </a:rPr>
              <a:t>1 000</a:t>
            </a:r>
            <a:endParaRPr lang="zh-CN" altLang="en-US"/>
          </a:p>
        </p:txBody>
      </p:sp>
      <p:sp>
        <p:nvSpPr>
          <p:cNvPr id="4" name="矩形 3"/>
          <p:cNvSpPr/>
          <p:nvPr/>
        </p:nvSpPr>
        <p:spPr>
          <a:xfrm>
            <a:off x="8598845" y="2408670"/>
            <a:ext cx="1348446" cy="584775"/>
          </a:xfrm>
          <a:prstGeom prst="rect">
            <a:avLst/>
          </a:prstGeom>
        </p:spPr>
        <p:txBody>
          <a:bodyPr wrap="none">
            <a:spAutoFit/>
          </a:bodyPr>
          <a:lstStyle/>
          <a:p>
            <a:r>
              <a:rPr lang="en-US" altLang="zh-CN">
                <a:ea typeface="宋体" panose="02010600030101010101" pitchFamily="2" charset="-122"/>
              </a:rPr>
              <a:t>1×10</a:t>
            </a:r>
            <a:r>
              <a:rPr lang="en-US" altLang="zh-CN" baseline="30000">
                <a:ea typeface="宋体" panose="02010600030101010101" pitchFamily="2" charset="-122"/>
              </a:rPr>
              <a:t>7</a:t>
            </a:r>
            <a:endParaRPr lang="zh-CN" altLang="en-US"/>
          </a:p>
        </p:txBody>
      </p:sp>
      <p:sp>
        <p:nvSpPr>
          <p:cNvPr id="5" name="矩形 4"/>
          <p:cNvSpPr/>
          <p:nvPr/>
        </p:nvSpPr>
        <p:spPr>
          <a:xfrm>
            <a:off x="7561237" y="2997884"/>
            <a:ext cx="1189556" cy="584775"/>
          </a:xfrm>
          <a:prstGeom prst="rect">
            <a:avLst/>
          </a:prstGeom>
        </p:spPr>
        <p:txBody>
          <a:bodyPr wrap="none">
            <a:spAutoFit/>
          </a:bodyPr>
          <a:lstStyle/>
          <a:p>
            <a:r>
              <a:rPr lang="en-US" altLang="zh-CN">
                <a:ea typeface="宋体" panose="02010600030101010101" pitchFamily="2" charset="-122"/>
              </a:rPr>
              <a:t>1</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11</a:t>
            </a:r>
            <a:endParaRPr lang="zh-CN" altLang="en-US"/>
          </a:p>
        </p:txBody>
      </p:sp>
      <p:sp>
        <p:nvSpPr>
          <p:cNvPr id="6" name="矩形 5"/>
          <p:cNvSpPr/>
          <p:nvPr/>
        </p:nvSpPr>
        <p:spPr>
          <a:xfrm>
            <a:off x="1512565" y="4167951"/>
            <a:ext cx="1348446" cy="584775"/>
          </a:xfrm>
          <a:prstGeom prst="rect">
            <a:avLst/>
          </a:prstGeom>
        </p:spPr>
        <p:txBody>
          <a:bodyPr wrap="none">
            <a:spAutoFit/>
          </a:bodyPr>
          <a:lstStyle/>
          <a:p>
            <a:r>
              <a:rPr lang="en-US" altLang="zh-CN">
                <a:ea typeface="宋体" panose="02010600030101010101" pitchFamily="2" charset="-122"/>
              </a:rPr>
              <a:t>1×10</a:t>
            </a:r>
            <a:r>
              <a:rPr lang="en-US" altLang="zh-CN" baseline="30000">
                <a:ea typeface="宋体" panose="02010600030101010101" pitchFamily="2" charset="-122"/>
              </a:rPr>
              <a:t>5</a:t>
            </a:r>
            <a:endParaRPr lang="zh-CN" altLang="en-US"/>
          </a:p>
        </p:txBody>
      </p:sp>
      <p:sp>
        <p:nvSpPr>
          <p:cNvPr id="7" name="矩形 6"/>
          <p:cNvSpPr/>
          <p:nvPr/>
        </p:nvSpPr>
        <p:spPr>
          <a:xfrm>
            <a:off x="2216284" y="4755203"/>
            <a:ext cx="1417376" cy="584775"/>
          </a:xfrm>
          <a:prstGeom prst="rect">
            <a:avLst/>
          </a:prstGeom>
        </p:spPr>
        <p:txBody>
          <a:bodyPr wrap="none">
            <a:spAutoFit/>
          </a:bodyPr>
          <a:lstStyle/>
          <a:p>
            <a:r>
              <a:rPr lang="en-US" altLang="zh-CN">
                <a:ea typeface="宋体" panose="02010600030101010101" pitchFamily="2" charset="-122"/>
              </a:rPr>
              <a:t>1</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100</a:t>
            </a:r>
            <a:endParaRPr lang="zh-CN" altLang="en-US"/>
          </a:p>
        </p:txBody>
      </p:sp>
      <p:sp>
        <p:nvSpPr>
          <p:cNvPr id="8" name="矩形 7"/>
          <p:cNvSpPr/>
          <p:nvPr/>
        </p:nvSpPr>
        <p:spPr>
          <a:xfrm>
            <a:off x="3604164" y="532031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发热功率</a:t>
            </a:r>
            <a:endParaRPr lang="zh-CN" altLang="en-US"/>
          </a:p>
        </p:txBody>
      </p:sp>
    </p:spTree>
    <p:extLst>
      <p:ext uri="{BB962C8B-B14F-4D97-AF65-F5344CB8AC3E}">
        <p14:creationId xmlns:p14="http://schemas.microsoft.com/office/powerpoint/2010/main" val="116196536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73655"/>
            <a:ext cx="10807700" cy="1217641"/>
          </a:xfrm>
          <a:prstGeom prst="rect">
            <a:avLst/>
          </a:prstGeom>
        </p:spPr>
        <p:txBody>
          <a:bodyPr>
            <a:spAutoFit/>
          </a:bodyPr>
          <a:lstStyle/>
          <a:p>
            <a:pPr>
              <a:lnSpc>
                <a:spcPct val="120000"/>
              </a:lnSpc>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ea typeface="Arial" pitchFamily="34" charset="0"/>
                <a:cs typeface="Times New Roman" panose="02020603050405020304" pitchFamily="18" charset="0"/>
              </a:rPr>
              <a:t> </a:t>
            </a:r>
            <a:r>
              <a:rPr lang="en-US" altLang="zh-CN">
                <a:solidFill>
                  <a:srgbClr val="000000"/>
                </a:solidFill>
                <a:ea typeface="宋体" panose="02010600030101010101" pitchFamily="2" charset="-122"/>
              </a:rPr>
              <a:t>(1)</a:t>
            </a:r>
            <a:r>
              <a:rPr lang="zh-CN" altLang="zh-CN">
                <a:solidFill>
                  <a:srgbClr val="000000"/>
                </a:solidFill>
                <a:ea typeface="楷体" panose="02010609060101010101" pitchFamily="49" charset="-122"/>
                <a:cs typeface="Times New Roman" panose="02020603050405020304" pitchFamily="18" charset="0"/>
              </a:rPr>
              <a:t>因为</a:t>
            </a:r>
            <a:r>
              <a:rPr lang="en-US" altLang="zh-CN">
                <a:solidFill>
                  <a:srgbClr val="000000"/>
                </a:solidFill>
                <a:ea typeface="宋体" panose="02010600030101010101" pitchFamily="2" charset="-122"/>
              </a:rPr>
              <a:t>“1</a:t>
            </a:r>
            <a:r>
              <a:rPr lang="en-US" altLang="zh-CN">
                <a:solidFill>
                  <a:srgbClr val="000000"/>
                </a:solidFill>
                <a:ea typeface="楷体" panose="02010609060101010101" pitchFamily="49" charset="-122"/>
              </a:rPr>
              <a:t> </a:t>
            </a:r>
            <a:r>
              <a:rPr lang="en-US" altLang="zh-CN">
                <a:solidFill>
                  <a:srgbClr val="000000"/>
                </a:solidFill>
                <a:ea typeface="宋体" panose="02010600030101010101" pitchFamily="2" charset="-122"/>
              </a:rPr>
              <a:t>200</a:t>
            </a:r>
            <a:r>
              <a:rPr lang="en-US" altLang="zh-CN">
                <a:solidFill>
                  <a:srgbClr val="000000"/>
                </a:solidFill>
                <a:ea typeface="楷体" panose="02010609060101010101" pitchFamily="49" charset="-122"/>
              </a:rPr>
              <a:t> </a:t>
            </a:r>
            <a:r>
              <a:rPr lang="en-US" altLang="zh-CN">
                <a:solidFill>
                  <a:srgbClr val="000000"/>
                </a:solidFill>
                <a:ea typeface="宋体" panose="02010600030101010101" pitchFamily="2" charset="-122"/>
              </a:rPr>
              <a:t>r/kW·h”</a:t>
            </a:r>
            <a:r>
              <a:rPr lang="zh-CN" altLang="zh-CN">
                <a:solidFill>
                  <a:srgbClr val="000000"/>
                </a:solidFill>
                <a:ea typeface="楷体" panose="02010609060101010101" pitchFamily="49" charset="-122"/>
                <a:cs typeface="Times New Roman" panose="02020603050405020304" pitchFamily="18" charset="0"/>
              </a:rPr>
              <a:t>表示电路中每消耗</a:t>
            </a:r>
            <a:r>
              <a:rPr lang="en-US" altLang="zh-CN">
                <a:solidFill>
                  <a:srgbClr val="000000"/>
                </a:solidFill>
                <a:ea typeface="宋体" panose="02010600030101010101" pitchFamily="2" charset="-122"/>
              </a:rPr>
              <a:t>1</a:t>
            </a:r>
            <a:r>
              <a:rPr lang="en-US" altLang="zh-CN">
                <a:solidFill>
                  <a:srgbClr val="000000"/>
                </a:solidFill>
                <a:ea typeface="楷体" panose="02010609060101010101" pitchFamily="49" charset="-122"/>
              </a:rPr>
              <a:t> </a:t>
            </a:r>
            <a:r>
              <a:rPr lang="en-US" altLang="zh-CN" err="1">
                <a:solidFill>
                  <a:srgbClr val="000000"/>
                </a:solidFill>
                <a:ea typeface="宋体" panose="02010600030101010101" pitchFamily="2" charset="-122"/>
              </a:rPr>
              <a:t>kW·h</a:t>
            </a:r>
            <a:r>
              <a:rPr lang="zh-CN" altLang="zh-CN">
                <a:solidFill>
                  <a:srgbClr val="000000"/>
                </a:solidFill>
                <a:ea typeface="楷体" panose="02010609060101010101" pitchFamily="49" charset="-122"/>
                <a:cs typeface="Times New Roman" panose="02020603050405020304" pitchFamily="18" charset="0"/>
              </a:rPr>
              <a:t>的电能</a:t>
            </a:r>
            <a:r>
              <a:rPr lang="en-US" altLang="zh-CN">
                <a:solidFill>
                  <a:srgbClr val="000000"/>
                </a:solidFill>
                <a:ea typeface="宋体" panose="02010600030101010101" pitchFamily="2" charset="-122"/>
              </a:rPr>
              <a:t>,</a:t>
            </a:r>
            <a:r>
              <a:rPr lang="zh-CN" altLang="zh-CN">
                <a:solidFill>
                  <a:srgbClr val="000000"/>
                </a:solidFill>
                <a:ea typeface="楷体" panose="02010609060101010101" pitchFamily="49" charset="-122"/>
                <a:cs typeface="Times New Roman" panose="02020603050405020304" pitchFamily="18" charset="0"/>
              </a:rPr>
              <a:t>电能表转盘转过</a:t>
            </a:r>
            <a:r>
              <a:rPr lang="en-US" altLang="zh-CN">
                <a:solidFill>
                  <a:srgbClr val="000000"/>
                </a:solidFill>
                <a:ea typeface="宋体" panose="02010600030101010101" pitchFamily="2" charset="-122"/>
              </a:rPr>
              <a:t>1</a:t>
            </a:r>
            <a:r>
              <a:rPr lang="en-US" altLang="zh-CN">
                <a:solidFill>
                  <a:srgbClr val="000000"/>
                </a:solidFill>
                <a:ea typeface="楷体" panose="02010609060101010101" pitchFamily="49" charset="-122"/>
              </a:rPr>
              <a:t> </a:t>
            </a:r>
            <a:r>
              <a:rPr lang="en-US" altLang="zh-CN">
                <a:solidFill>
                  <a:srgbClr val="000000"/>
                </a:solidFill>
                <a:ea typeface="宋体" panose="02010600030101010101" pitchFamily="2" charset="-122"/>
              </a:rPr>
              <a:t>200</a:t>
            </a:r>
            <a:r>
              <a:rPr lang="zh-CN" altLang="zh-CN">
                <a:solidFill>
                  <a:srgbClr val="000000"/>
                </a:solidFill>
                <a:ea typeface="楷体" panose="02010609060101010101" pitchFamily="49" charset="-122"/>
                <a:cs typeface="Times New Roman" panose="02020603050405020304" pitchFamily="18" charset="0"/>
              </a:rPr>
              <a:t>转</a:t>
            </a:r>
            <a:r>
              <a:rPr lang="en-US" altLang="zh-CN">
                <a:solidFill>
                  <a:srgbClr val="000000"/>
                </a:solidFill>
                <a:ea typeface="宋体" panose="02010600030101010101" pitchFamily="2" charset="-122"/>
              </a:rPr>
              <a:t>,</a:t>
            </a:r>
            <a:r>
              <a:rPr lang="zh-CN" altLang="zh-CN">
                <a:solidFill>
                  <a:srgbClr val="000000"/>
                </a:solidFill>
                <a:ea typeface="楷体" panose="02010609060101010101" pitchFamily="49" charset="-122"/>
                <a:cs typeface="Times New Roman" panose="02020603050405020304" pitchFamily="18" charset="0"/>
              </a:rPr>
              <a:t>所以电能表转盘转</a:t>
            </a:r>
            <a:r>
              <a:rPr lang="en-US" altLang="zh-CN">
                <a:solidFill>
                  <a:srgbClr val="000000"/>
                </a:solidFill>
                <a:ea typeface="宋体" panose="02010600030101010101" pitchFamily="2" charset="-122"/>
              </a:rPr>
              <a:t>120</a:t>
            </a:r>
            <a:r>
              <a:rPr lang="zh-CN" altLang="zh-CN">
                <a:solidFill>
                  <a:srgbClr val="000000"/>
                </a:solidFill>
                <a:ea typeface="楷体" panose="02010609060101010101" pitchFamily="49" charset="-122"/>
                <a:cs typeface="Times New Roman" panose="02020603050405020304" pitchFamily="18" charset="0"/>
              </a:rPr>
              <a:t>转</a:t>
            </a:r>
            <a:r>
              <a:rPr lang="en-US" altLang="zh-CN">
                <a:solidFill>
                  <a:srgbClr val="000000"/>
                </a:solidFill>
                <a:ea typeface="宋体" panose="02010600030101010101" pitchFamily="2" charset="-122"/>
              </a:rPr>
              <a:t>,</a:t>
            </a:r>
            <a:r>
              <a:rPr lang="zh-CN" altLang="zh-CN" smtClean="0">
                <a:solidFill>
                  <a:srgbClr val="000000"/>
                </a:solidFill>
                <a:ea typeface="楷体" panose="02010609060101010101" pitchFamily="49" charset="-122"/>
                <a:cs typeface="Times New Roman" panose="02020603050405020304" pitchFamily="18" charset="0"/>
              </a:rPr>
              <a:t>电</a:t>
            </a:r>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3629807159"/>
              </p:ext>
            </p:extLst>
          </p:nvPr>
        </p:nvGraphicFramePr>
        <p:xfrm>
          <a:off x="465273" y="2154439"/>
          <a:ext cx="10807700" cy="3344871"/>
        </p:xfrm>
        <a:graphic>
          <a:graphicData uri="http://schemas.openxmlformats.org/presentationml/2006/ole">
            <mc:AlternateContent>
              <mc:Choice xmlns:v="urn:schemas-microsoft-com:vml" Requires="v">
                <p:oleObj spid="_x0000_s1042" name="文档" r:id="rId2" imgW="3826154" imgH="1184155" progId="Word.Document.12">
                  <p:embed/>
                </p:oleObj>
              </mc:Choice>
              <mc:Fallback>
                <p:oleObj name="文档" r:id="rId2" imgW="3826154" imgH="1184155" progId="Word.Document.12">
                  <p:embed/>
                  <p:pic>
                    <p:nvPicPr>
                      <p:cNvPr id="0" name="OLE substitute image"/>
                      <p:cNvPicPr/>
                      <p:nvPr/>
                    </p:nvPicPr>
                    <p:blipFill>
                      <a:blip r:embed="rId3"/>
                      <a:stretch>
                        <a:fillRect/>
                      </a:stretch>
                    </p:blipFill>
                    <p:spPr>
                      <a:xfrm>
                        <a:off x="465273" y="2154439"/>
                        <a:ext cx="10807700" cy="3344871"/>
                      </a:xfrm>
                      <a:prstGeom prst="rect">
                        <a:avLst/>
                      </a:prstGeom>
                    </p:spPr>
                  </p:pic>
                </p:oleObj>
              </mc:Fallback>
            </mc:AlternateContent>
          </a:graphicData>
        </a:graphic>
      </p:graphicFrame>
    </p:spTree>
    <p:extLst>
      <p:ext uri="{BB962C8B-B14F-4D97-AF65-F5344CB8AC3E}">
        <p14:creationId xmlns:p14="http://schemas.microsoft.com/office/powerpoint/2010/main" val="1965021851"/>
      </p:ext>
    </p:extLst>
  </p:cSld>
  <p:clrMapOvr>
    <a:masterClrMapping/>
  </p:clrMapOvr>
  <p:transition spd="med">
    <p:pull/>
  </p:transition>
  <p:timing/>
</p:sld>
</file>

<file path=ppt/slides/slide1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447999"/>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若想使输电线路中的热功率损耗为零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还可以采用</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做为输电线材料</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58301" y="307043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超导材料</a:t>
            </a:r>
            <a:endParaRPr lang="zh-CN" altLang="en-US"/>
          </a:p>
        </p:txBody>
      </p:sp>
    </p:spTree>
    <p:extLst>
      <p:ext uri="{BB962C8B-B14F-4D97-AF65-F5344CB8AC3E}">
        <p14:creationId xmlns:p14="http://schemas.microsoft.com/office/powerpoint/2010/main" val="142813391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宋体" panose="02010600030101010101" pitchFamily="2" charset="-122"/>
                <a:cs typeface="Times New Roman" panose="02020603050405020304" pitchFamily="18" charset="0"/>
              </a:rPr>
              <a:t>科学研究表明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冬天用</a:t>
            </a:r>
            <a:r>
              <a:rPr lang="en-US" altLang="zh-CN">
                <a:solidFill>
                  <a:srgbClr val="000000"/>
                </a:solidFill>
                <a:ea typeface="宋体" panose="02010600030101010101" pitchFamily="2" charset="-122"/>
                <a:cs typeface="Times New Roman" panose="02020603050405020304" pitchFamily="18" charset="0"/>
              </a:rPr>
              <a:t>38~43 </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热水泡脚有利于身体健康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小牧用零花钱给妈妈买了一个电热足浴盆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中甲、乙是该品牌足浴盆的电路图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局部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和产品铭牌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最大功率被污染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电路中的电动机带有按摩装置</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为普通开关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请回答以下问题</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361950" y="2919167"/>
            <a:ext cx="10807700" cy="3296049"/>
          </a:xfrm>
          <a:prstGeom prst="rect">
            <a:avLst/>
          </a:prstGeom>
        </p:spPr>
      </p:pic>
    </p:spTree>
    <p:extLst>
      <p:ext uri="{BB962C8B-B14F-4D97-AF65-F5344CB8AC3E}">
        <p14:creationId xmlns:p14="http://schemas.microsoft.com/office/powerpoint/2010/main" val="221570959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6612"/>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足浴盆中的电热丝</a:t>
            </a:r>
            <a:r>
              <a:rPr lang="en-US" altLang="zh-CN">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和电动机既能独立工作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也能同时工作</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为温控开关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当温度低于某设定值时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开关自动闭合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当温度高于某设定值时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开关自动断开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为使足浴盆按要求工作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提供的电路可以接入题中</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接线柱的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选填序号</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76.jpeg"/>
          <p:cNvPicPr>
            <a:picLocks noChangeAspect="1"/>
          </p:cNvPicPr>
          <p:nvPr/>
        </p:nvPicPr>
        <p:blipFill>
          <a:blip r:embed="rId2"/>
          <a:stretch>
            <a:fillRect/>
          </a:stretch>
        </p:blipFill>
        <p:spPr>
          <a:xfrm>
            <a:off x="361950" y="3419553"/>
            <a:ext cx="10807700" cy="2916878"/>
          </a:xfrm>
          <a:prstGeom prst="rect">
            <a:avLst/>
          </a:prstGeom>
        </p:spPr>
      </p:pic>
      <p:sp>
        <p:nvSpPr>
          <p:cNvPr id="4" name="Rectangle 3"/>
          <p:cNvSpPr>
            <a:spLocks noChangeArrowheads="1"/>
          </p:cNvSpPr>
          <p:nvPr/>
        </p:nvSpPr>
        <p:spPr bwMode="auto">
          <a:xfrm>
            <a:off x="749973" y="2863144"/>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07599575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80320"/>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小敏妈妈某次用足浴盆洗脚时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足浴盆正常工作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电路中总电流随时间的关系如图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丙内所示</a:t>
            </a:r>
            <a:r>
              <a:rPr lang="en-US" altLang="zh-CN">
                <a:solidFill>
                  <a:srgbClr val="000000"/>
                </a:solidFill>
                <a:ea typeface="宋体" panose="02010600030101010101" pitchFamily="2" charset="-122"/>
                <a:cs typeface="Times New Roman" panose="02020603050405020304" pitchFamily="18" charset="0"/>
              </a:rPr>
              <a:t>,0~3 </a:t>
            </a:r>
            <a:r>
              <a:rPr lang="en-US" altLang="zh-CN" i="1">
                <a:solidFill>
                  <a:srgbClr val="000000"/>
                </a:solidFill>
                <a:ea typeface="宋体" panose="02010600030101010101" pitchFamily="2" charset="-122"/>
                <a:cs typeface="Times New Roman" panose="02020603050405020304" pitchFamily="18" charset="0"/>
              </a:rPr>
              <a:t>min</a:t>
            </a:r>
            <a:r>
              <a:rPr lang="zh-CN" altLang="zh-CN">
                <a:solidFill>
                  <a:srgbClr val="000000"/>
                </a:solidFill>
                <a:ea typeface="宋体" panose="02010600030101010101" pitchFamily="2" charset="-122"/>
                <a:cs typeface="Times New Roman" panose="02020603050405020304" pitchFamily="18" charset="0"/>
              </a:rPr>
              <a:t>为加热阶段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使水温达到预设温度</a:t>
            </a:r>
            <a:r>
              <a:rPr lang="en-US" altLang="zh-CN">
                <a:solidFill>
                  <a:srgbClr val="000000"/>
                </a:solidFill>
                <a:ea typeface="宋体" panose="02010600030101010101" pitchFamily="2" charset="-122"/>
                <a:cs typeface="Times New Roman" panose="02020603050405020304" pitchFamily="18" charset="0"/>
              </a:rPr>
              <a:t>;3 </a:t>
            </a:r>
            <a:r>
              <a:rPr lang="en-US" altLang="zh-CN" i="1">
                <a:solidFill>
                  <a:srgbClr val="000000"/>
                </a:solidFill>
                <a:ea typeface="宋体" panose="02010600030101010101" pitchFamily="2" charset="-122"/>
                <a:cs typeface="Times New Roman" panose="02020603050405020304" pitchFamily="18" charset="0"/>
              </a:rPr>
              <a:t>min~</a:t>
            </a:r>
            <a:r>
              <a:rPr lang="en-US" altLang="zh-CN">
                <a:solidFill>
                  <a:srgbClr val="000000"/>
                </a:solidFill>
                <a:ea typeface="宋体" panose="02010600030101010101" pitchFamily="2" charset="-122"/>
                <a:cs typeface="Times New Roman" panose="02020603050405020304" pitchFamily="18" charset="0"/>
              </a:rPr>
              <a:t>20 </a:t>
            </a:r>
            <a:r>
              <a:rPr lang="en-US" altLang="zh-CN" i="1">
                <a:solidFill>
                  <a:srgbClr val="000000"/>
                </a:solidFill>
                <a:ea typeface="宋体" panose="02010600030101010101" pitchFamily="2" charset="-122"/>
                <a:cs typeface="Times New Roman" panose="02020603050405020304" pitchFamily="18" charset="0"/>
              </a:rPr>
              <a:t>min</a:t>
            </a:r>
            <a:r>
              <a:rPr lang="zh-CN" altLang="zh-CN">
                <a:solidFill>
                  <a:srgbClr val="000000"/>
                </a:solidFill>
                <a:ea typeface="宋体" panose="02010600030101010101" pitchFamily="2" charset="-122"/>
                <a:cs typeface="Times New Roman" panose="02020603050405020304" pitchFamily="18" charset="0"/>
              </a:rPr>
              <a:t>电路的工作过程是</a:t>
            </a:r>
            <a:r>
              <a:rPr lang="en-US" altLang="zh-CN" smtClean="0">
                <a:solidFill>
                  <a:srgbClr val="000000"/>
                </a:solidFill>
                <a:ea typeface="宋体" panose="02010600030101010101" pitchFamily="2" charset="-122"/>
                <a:cs typeface="Times New Roman" panose="02020603050405020304" pitchFamily="18" charset="0"/>
              </a:rPr>
              <a:t>_______(</a:t>
            </a:r>
            <a:r>
              <a:rPr lang="zh-CN" altLang="zh-CN">
                <a:solidFill>
                  <a:srgbClr val="000000"/>
                </a:solidFill>
                <a:ea typeface="宋体" panose="02010600030101010101" pitchFamily="2" charset="-122"/>
                <a:cs typeface="Times New Roman" panose="02020603050405020304" pitchFamily="18" charset="0"/>
              </a:rPr>
              <a:t>选填序号</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电动机一直工作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电热丝间歇工作</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电热丝一直工作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电动机间歇工作</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足浴盆电热丝</a:t>
            </a:r>
            <a:r>
              <a:rPr lang="en-US" altLang="zh-CN">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的阻值为</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足浴盆的最大功率为</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上述过程中足浴盆共消耗了</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J</a:t>
            </a:r>
            <a:r>
              <a:rPr lang="zh-CN" altLang="zh-CN">
                <a:solidFill>
                  <a:srgbClr val="000000"/>
                </a:solidFill>
                <a:ea typeface="宋体" panose="02010600030101010101" pitchFamily="2" charset="-122"/>
                <a:cs typeface="Times New Roman" panose="02020603050405020304" pitchFamily="18" charset="0"/>
              </a:rPr>
              <a:t>电能</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9547965" y="180975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
        <p:nvSpPr>
          <p:cNvPr id="4" name="矩形 3"/>
          <p:cNvSpPr/>
          <p:nvPr/>
        </p:nvSpPr>
        <p:spPr>
          <a:xfrm>
            <a:off x="6212749" y="4166359"/>
            <a:ext cx="595035" cy="584775"/>
          </a:xfrm>
          <a:prstGeom prst="rect">
            <a:avLst/>
          </a:prstGeom>
        </p:spPr>
        <p:txBody>
          <a:bodyPr wrap="none">
            <a:spAutoFit/>
          </a:bodyPr>
          <a:lstStyle/>
          <a:p>
            <a:r>
              <a:rPr lang="en-US" altLang="zh-CN">
                <a:ea typeface="宋体" panose="02010600030101010101" pitchFamily="2" charset="-122"/>
              </a:rPr>
              <a:t>55</a:t>
            </a:r>
            <a:endParaRPr lang="zh-CN" altLang="en-US"/>
          </a:p>
        </p:txBody>
      </p:sp>
      <p:sp>
        <p:nvSpPr>
          <p:cNvPr id="5" name="矩形 4"/>
          <p:cNvSpPr/>
          <p:nvPr/>
        </p:nvSpPr>
        <p:spPr>
          <a:xfrm>
            <a:off x="2265325" y="4731470"/>
            <a:ext cx="1107996" cy="584775"/>
          </a:xfrm>
          <a:prstGeom prst="rect">
            <a:avLst/>
          </a:prstGeom>
        </p:spPr>
        <p:txBody>
          <a:bodyPr wrap="none">
            <a:spAutoFit/>
          </a:bodyPr>
          <a:lstStyle/>
          <a:p>
            <a:r>
              <a:rPr lang="en-US" altLang="zh-CN">
                <a:ea typeface="宋体" panose="02010600030101010101" pitchFamily="2" charset="-122"/>
              </a:rPr>
              <a:t>1 320</a:t>
            </a:r>
            <a:endParaRPr lang="zh-CN" altLang="en-US"/>
          </a:p>
        </p:txBody>
      </p:sp>
      <p:sp>
        <p:nvSpPr>
          <p:cNvPr id="6" name="矩形 5"/>
          <p:cNvSpPr/>
          <p:nvPr/>
        </p:nvSpPr>
        <p:spPr>
          <a:xfrm>
            <a:off x="6016389" y="5316245"/>
            <a:ext cx="2066591" cy="584775"/>
          </a:xfrm>
          <a:prstGeom prst="rect">
            <a:avLst/>
          </a:prstGeom>
        </p:spPr>
        <p:txBody>
          <a:bodyPr wrap="none">
            <a:spAutoFit/>
          </a:bodyPr>
          <a:lstStyle/>
          <a:p>
            <a:r>
              <a:rPr lang="en-US" altLang="zh-CN">
                <a:ea typeface="宋体" panose="02010600030101010101" pitchFamily="2" charset="-122"/>
              </a:rPr>
              <a:t>8</a:t>
            </a:r>
            <a:r>
              <a:rPr lang="en-US" altLang="zh-CN" i="1">
                <a:ea typeface="宋体" panose="02010600030101010101" pitchFamily="2" charset="-122"/>
              </a:rPr>
              <a:t>.</a:t>
            </a:r>
            <a:r>
              <a:rPr lang="en-US" altLang="zh-CN">
                <a:ea typeface="宋体" panose="02010600030101010101" pitchFamily="2" charset="-122"/>
              </a:rPr>
              <a:t>712×10</a:t>
            </a:r>
            <a:r>
              <a:rPr lang="en-US" altLang="zh-CN" baseline="30000">
                <a:ea typeface="宋体" panose="02010600030101010101" pitchFamily="2" charset="-122"/>
              </a:rPr>
              <a:t>5</a:t>
            </a:r>
            <a:endParaRPr lang="zh-CN" altLang="en-US"/>
          </a:p>
        </p:txBody>
      </p:sp>
    </p:spTree>
    <p:extLst>
      <p:ext uri="{BB962C8B-B14F-4D97-AF65-F5344CB8AC3E}">
        <p14:creationId xmlns:p14="http://schemas.microsoft.com/office/powerpoint/2010/main" val="179691464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New picture"/>
          <p:cNvPicPr/>
          <p:nvPr/>
        </p:nvPicPr>
        <p:blipFill>
          <a:blip r:embed="rId3"/>
          <a:stretch>
            <a:fillRect/>
          </a:stretch>
        </p:blipFill>
        <p:spPr>
          <a:xfrm>
            <a:off x="11950700" y="11633200"/>
            <a:ext cx="355600" cy="254000"/>
          </a:xfrm>
          <a:prstGeom prst="cube">
            <a:avLst/>
          </a:prstGeom>
        </p:spPr>
      </p:pic>
    </p:spTree>
    <p:extLst>
      <p:ext uri="{BB962C8B-B14F-4D97-AF65-F5344CB8AC3E}">
        <p14:creationId xmlns:p14="http://schemas.microsoft.com/office/powerpoint/2010/main" val="979081906"/>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01682"/>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楷体" panose="02010609060101010101" pitchFamily="49" charset="-122"/>
                <a:cs typeface="Times New Roman" panose="02020603050405020304" pitchFamily="18" charset="0"/>
              </a:rPr>
              <a:t>灯的发光效率等于转化为光能的功率与消耗电能的功率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灯的电功率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之比</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32086930"/>
              </p:ext>
            </p:extLst>
          </p:nvPr>
        </p:nvGraphicFramePr>
        <p:xfrm>
          <a:off x="465273" y="2125739"/>
          <a:ext cx="10807700" cy="895348"/>
        </p:xfrm>
        <a:graphic>
          <a:graphicData uri="http://schemas.openxmlformats.org/presentationml/2006/ole">
            <mc:AlternateContent>
              <mc:Choice xmlns:v="urn:schemas-microsoft-com:vml" Requires="v">
                <p:oleObj spid="_x0000_s1043" name="文档" r:id="rId2" imgW="3826154" imgH="316972" progId="Word.Document.12">
                  <p:embed/>
                </p:oleObj>
              </mc:Choice>
              <mc:Fallback>
                <p:oleObj name="文档" r:id="rId2" imgW="3826154" imgH="316972" progId="Word.Document.12">
                  <p:embed/>
                  <p:pic>
                    <p:nvPicPr>
                      <p:cNvPr id="0" name="OLE substitute image"/>
                      <p:cNvPicPr/>
                      <p:nvPr/>
                    </p:nvPicPr>
                    <p:blipFill>
                      <a:blip r:embed="rId3"/>
                      <a:stretch>
                        <a:fillRect/>
                      </a:stretch>
                    </p:blipFill>
                    <p:spPr>
                      <a:xfrm>
                        <a:off x="465273" y="2125739"/>
                        <a:ext cx="10807700" cy="895348"/>
                      </a:xfrm>
                      <a:prstGeom prst="rect">
                        <a:avLst/>
                      </a:prstGeom>
                    </p:spPr>
                  </p:pic>
                </p:oleObj>
              </mc:Fallback>
            </mc:AlternateContent>
          </a:graphicData>
        </a:graphic>
      </p:graphicFrame>
      <p:sp>
        <p:nvSpPr>
          <p:cNvPr id="4" name="矩形 3"/>
          <p:cNvSpPr>
            <a:spLocks noChangeAspect="1"/>
          </p:cNvSpPr>
          <p:nvPr/>
        </p:nvSpPr>
        <p:spPr>
          <a:xfrm>
            <a:off x="361950" y="2981759"/>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因</a:t>
            </a:r>
            <a:r>
              <a:rPr lang="en-US" altLang="zh-CN">
                <a:solidFill>
                  <a:srgbClr val="000000"/>
                </a:solidFill>
                <a:ea typeface="宋体" panose="02010600030101010101" pitchFamily="2" charset="-122"/>
                <a:cs typeface="Times New Roman" panose="02020603050405020304" pitchFamily="18" charset="0"/>
              </a:rPr>
              <a:t>10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W</a:t>
            </a:r>
            <a:r>
              <a:rPr lang="zh-CN" altLang="zh-CN">
                <a:solidFill>
                  <a:srgbClr val="000000"/>
                </a:solidFill>
                <a:ea typeface="楷体" panose="02010609060101010101" pitchFamily="49" charset="-122"/>
                <a:cs typeface="Times New Roman" panose="02020603050405020304" pitchFamily="18" charset="0"/>
              </a:rPr>
              <a:t>的节能灯与</a:t>
            </a:r>
            <a:r>
              <a:rPr lang="en-US" altLang="zh-CN">
                <a:solidFill>
                  <a:srgbClr val="000000"/>
                </a:solidFill>
                <a:ea typeface="宋体" panose="02010600030101010101" pitchFamily="2" charset="-122"/>
                <a:cs typeface="Times New Roman" panose="02020603050405020304" pitchFamily="18" charset="0"/>
              </a:rPr>
              <a:t>100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W</a:t>
            </a:r>
            <a:r>
              <a:rPr lang="zh-CN" altLang="zh-CN">
                <a:solidFill>
                  <a:srgbClr val="000000"/>
                </a:solidFill>
                <a:ea typeface="楷体" panose="02010609060101010101" pitchFamily="49" charset="-122"/>
                <a:cs typeface="Times New Roman" panose="02020603050405020304" pitchFamily="18" charset="0"/>
              </a:rPr>
              <a:t>的白炽灯在正常工作时发光效果相当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所以两灯泡获得光能的功率相等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楷体" panose="02010609060101010101" pitchFamily="49" charset="-122"/>
                <a:cs typeface="Times New Roman" panose="02020603050405020304" pitchFamily="18" charset="0"/>
              </a:rPr>
              <a:t>白</a:t>
            </a:r>
            <a:r>
              <a:rPr lang="en-US" altLang="zh-CN" i="1">
                <a:solidFill>
                  <a:srgbClr val="000000"/>
                </a:solidFill>
                <a:ea typeface="Microsoft Yi Baiti" panose="03000500000000000000" pitchFamily="66" charset="0"/>
                <a:cs typeface="Times New Roman" panose="02020603050405020304" pitchFamily="18" charset="0"/>
              </a:rPr>
              <a:t>η</a:t>
            </a:r>
            <a:r>
              <a:rPr lang="zh-CN" altLang="zh-CN" baseline="-25000">
                <a:solidFill>
                  <a:srgbClr val="000000"/>
                </a:solidFill>
                <a:ea typeface="楷体" panose="02010609060101010101" pitchFamily="49" charset="-122"/>
                <a:cs typeface="Times New Roman" panose="02020603050405020304" pitchFamily="18" charset="0"/>
              </a:rPr>
              <a:t>白</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楷体" panose="02010609060101010101" pitchFamily="49" charset="-122"/>
                <a:cs typeface="Times New Roman" panose="02020603050405020304" pitchFamily="18" charset="0"/>
              </a:rPr>
              <a:t>节</a:t>
            </a:r>
            <a:r>
              <a:rPr lang="en-US" altLang="zh-CN" i="1">
                <a:solidFill>
                  <a:srgbClr val="000000"/>
                </a:solidFill>
                <a:ea typeface="Microsoft Yi Baiti" panose="03000500000000000000" pitchFamily="66" charset="0"/>
                <a:cs typeface="Times New Roman" panose="02020603050405020304" pitchFamily="18" charset="0"/>
              </a:rPr>
              <a:t>η</a:t>
            </a:r>
            <a:r>
              <a:rPr lang="zh-CN" altLang="zh-CN" baseline="-25000">
                <a:solidFill>
                  <a:srgbClr val="000000"/>
                </a:solidFill>
                <a:ea typeface="楷体" panose="02010609060101010101" pitchFamily="49" charset="-122"/>
                <a:cs typeface="Times New Roman" panose="02020603050405020304" pitchFamily="18" charset="0"/>
              </a:rPr>
              <a:t>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即</a:t>
            </a:r>
            <a:r>
              <a:rPr lang="en-US" altLang="zh-CN">
                <a:solidFill>
                  <a:srgbClr val="000000"/>
                </a:solidFill>
                <a:ea typeface="宋体" panose="02010600030101010101" pitchFamily="2" charset="-122"/>
                <a:cs typeface="Times New Roman" panose="02020603050405020304" pitchFamily="18" charset="0"/>
              </a:rPr>
              <a:t>100</a:t>
            </a:r>
            <a:r>
              <a:rPr lang="en-US" altLang="zh-CN">
                <a:solidFill>
                  <a:srgbClr val="000000"/>
                </a:solidFill>
                <a:ea typeface="楷体" panose="02010609060101010101" pitchFamily="49" charset="-122"/>
                <a:cs typeface="Times New Roman" panose="02020603050405020304" pitchFamily="18" charset="0"/>
              </a:rPr>
              <a:t> </a:t>
            </a:r>
            <a:r>
              <a:rPr lang="en-US" altLang="zh-CN" err="1">
                <a:solidFill>
                  <a:srgbClr val="000000"/>
                </a:solidFill>
                <a:ea typeface="宋体" panose="02010600030101010101" pitchFamily="2" charset="-122"/>
                <a:cs typeface="Times New Roman" panose="02020603050405020304" pitchFamily="18" charset="0"/>
              </a:rPr>
              <a:t>W×</a:t>
            </a:r>
            <a:r>
              <a:rPr lang="en-US" altLang="zh-CN" i="1" err="1">
                <a:solidFill>
                  <a:srgbClr val="000000"/>
                </a:solidFill>
                <a:ea typeface="Microsoft Yi Baiti" panose="03000500000000000000" pitchFamily="66" charset="0"/>
                <a:cs typeface="Times New Roman" panose="02020603050405020304" pitchFamily="18" charset="0"/>
              </a:rPr>
              <a:t>η</a:t>
            </a:r>
            <a:r>
              <a:rPr lang="zh-CN" altLang="zh-CN" baseline="-25000">
                <a:solidFill>
                  <a:srgbClr val="000000"/>
                </a:solidFill>
                <a:ea typeface="楷体" panose="02010609060101010101" pitchFamily="49" charset="-122"/>
                <a:cs typeface="Times New Roman" panose="02020603050405020304" pitchFamily="18" charset="0"/>
              </a:rPr>
              <a:t>白</a:t>
            </a:r>
            <a:r>
              <a:rPr lang="en-US" altLang="zh-CN">
                <a:solidFill>
                  <a:srgbClr val="000000"/>
                </a:solidFill>
                <a:ea typeface="宋体" panose="02010600030101010101" pitchFamily="2" charset="-122"/>
                <a:cs typeface="Times New Roman" panose="02020603050405020304" pitchFamily="18" charset="0"/>
              </a:rPr>
              <a:t>=10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W×80%,</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解得该白炽灯的发光效率</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η</a:t>
            </a:r>
            <a:r>
              <a:rPr lang="zh-CN" altLang="zh-CN" baseline="-25000">
                <a:solidFill>
                  <a:srgbClr val="000000"/>
                </a:solidFill>
                <a:ea typeface="楷体" panose="02010609060101010101" pitchFamily="49" charset="-122"/>
                <a:cs typeface="Times New Roman" panose="02020603050405020304" pitchFamily="18" charset="0"/>
              </a:rPr>
              <a:t>白</a:t>
            </a:r>
            <a:r>
              <a:rPr lang="en-US" altLang="zh-CN">
                <a:solidFill>
                  <a:srgbClr val="000000"/>
                </a:solidFill>
                <a:ea typeface="宋体" panose="02010600030101010101" pitchFamily="2" charset="-122"/>
                <a:cs typeface="Times New Roman" panose="02020603050405020304" pitchFamily="18" charset="0"/>
              </a:rPr>
              <a:t>=8%</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72841314"/>
      </p:ext>
    </p:extLst>
  </p:cSld>
  <p:clrMapOvr>
    <a:masterClrMapping/>
  </p:clrMapOvr>
  <p:transition spd="med">
    <p:pull/>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5119"/>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(2018·</a:t>
            </a:r>
            <a:r>
              <a:rPr lang="zh-CN" altLang="zh-CN">
                <a:solidFill>
                  <a:srgbClr val="000000"/>
                </a:solidFill>
                <a:ea typeface="楷体" panose="02010609060101010101" pitchFamily="49" charset="-122"/>
                <a:cs typeface="Times New Roman" panose="02020603050405020304" pitchFamily="18" charset="0"/>
              </a:rPr>
              <a:t>泸州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小英家</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月底</a:t>
            </a:r>
            <a:r>
              <a:rPr lang="zh-CN" altLang="zh-CN" smtClean="0">
                <a:solidFill>
                  <a:srgbClr val="000000"/>
                </a:solidFill>
                <a:ea typeface="宋体" panose="02010600030101010101" pitchFamily="2" charset="-122"/>
                <a:cs typeface="Times New Roman" panose="02020603050405020304" pitchFamily="18" charset="0"/>
              </a:rPr>
              <a:t>电能</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表</a:t>
            </a:r>
            <a:r>
              <a:rPr lang="zh-CN" altLang="zh-CN">
                <a:solidFill>
                  <a:srgbClr val="000000"/>
                </a:solidFill>
                <a:ea typeface="宋体" panose="02010600030101010101" pitchFamily="2" charset="-122"/>
                <a:cs typeface="Times New Roman" panose="02020603050405020304" pitchFamily="18" charset="0"/>
              </a:rPr>
              <a:t>的示数如图甲所示</a:t>
            </a: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月底表盘示数如图</a:t>
            </a:r>
            <a:r>
              <a:rPr lang="zh-CN" altLang="zh-CN" smtClean="0">
                <a:solidFill>
                  <a:srgbClr val="000000"/>
                </a:solidFill>
                <a:ea typeface="宋体" panose="02010600030101010101" pitchFamily="2" charset="-122"/>
                <a:cs typeface="Times New Roman" panose="02020603050405020304" pitchFamily="18" charset="0"/>
              </a:rPr>
              <a:t>乙</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所</a:t>
            </a:r>
            <a:r>
              <a:rPr lang="zh-CN" altLang="zh-CN">
                <a:solidFill>
                  <a:srgbClr val="000000"/>
                </a:solidFill>
                <a:ea typeface="宋体" panose="02010600030101010101" pitchFamily="2" charset="-122"/>
                <a:cs typeface="Times New Roman" panose="02020603050405020304" pitchFamily="18" charset="0"/>
              </a:rPr>
              <a:t>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由图可知她家</a:t>
            </a: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月份用电器消耗的</a:t>
            </a:r>
            <a:r>
              <a:rPr lang="zh-CN" altLang="zh-CN" smtClean="0">
                <a:solidFill>
                  <a:srgbClr val="000000"/>
                </a:solidFill>
                <a:ea typeface="宋体" panose="02010600030101010101" pitchFamily="2" charset="-122"/>
                <a:cs typeface="Times New Roman" panose="02020603050405020304" pitchFamily="18" charset="0"/>
              </a:rPr>
              <a:t>电能</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 kW·h;</a:t>
            </a:r>
            <a:r>
              <a:rPr lang="zh-CN" altLang="zh-CN">
                <a:solidFill>
                  <a:srgbClr val="000000"/>
                </a:solidFill>
                <a:ea typeface="宋体" panose="02010600030101010101" pitchFamily="2" charset="-122"/>
                <a:cs typeface="Times New Roman" panose="02020603050405020304" pitchFamily="18" charset="0"/>
              </a:rPr>
              <a:t>她家现在已经</a:t>
            </a:r>
            <a:r>
              <a:rPr lang="zh-CN" altLang="zh-CN" smtClean="0">
                <a:solidFill>
                  <a:srgbClr val="000000"/>
                </a:solidFill>
                <a:ea typeface="宋体" panose="02010600030101010101" pitchFamily="2" charset="-122"/>
                <a:cs typeface="Times New Roman" panose="02020603050405020304" pitchFamily="18" charset="0"/>
              </a:rPr>
              <a:t>接入</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用</a:t>
            </a:r>
            <a:r>
              <a:rPr lang="zh-CN" altLang="zh-CN">
                <a:solidFill>
                  <a:srgbClr val="000000"/>
                </a:solidFill>
                <a:ea typeface="宋体" panose="02010600030101010101" pitchFamily="2" charset="-122"/>
                <a:cs typeface="Times New Roman" panose="02020603050405020304" pitchFamily="18" charset="0"/>
              </a:rPr>
              <a:t>电器的总功率为</a:t>
            </a:r>
            <a:r>
              <a:rPr lang="en-US" altLang="zh-CN">
                <a:solidFill>
                  <a:srgbClr val="000000"/>
                </a:solidFill>
                <a:ea typeface="宋体" panose="02010600030101010101" pitchFamily="2" charset="-122"/>
                <a:cs typeface="Times New Roman" panose="02020603050405020304" pitchFamily="18" charset="0"/>
              </a:rPr>
              <a:t>3 600 W,</a:t>
            </a:r>
            <a:r>
              <a:rPr lang="zh-CN" altLang="zh-CN">
                <a:solidFill>
                  <a:srgbClr val="000000"/>
                </a:solidFill>
                <a:ea typeface="宋体" panose="02010600030101010101" pitchFamily="2" charset="-122"/>
                <a:cs typeface="Times New Roman" panose="02020603050405020304" pitchFamily="18" charset="0"/>
              </a:rPr>
              <a:t>则最多还</a:t>
            </a:r>
            <a:r>
              <a:rPr lang="zh-CN" altLang="zh-CN" smtClean="0">
                <a:solidFill>
                  <a:srgbClr val="000000"/>
                </a:solidFill>
                <a:ea typeface="宋体" panose="02010600030101010101" pitchFamily="2" charset="-122"/>
                <a:cs typeface="Times New Roman" panose="02020603050405020304" pitchFamily="18" charset="0"/>
              </a:rPr>
              <a:t>可以</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连接</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 W</a:t>
            </a:r>
            <a:r>
              <a:rPr lang="zh-CN" altLang="zh-CN">
                <a:solidFill>
                  <a:srgbClr val="000000"/>
                </a:solidFill>
                <a:ea typeface="宋体" panose="02010600030101010101" pitchFamily="2" charset="-122"/>
                <a:cs typeface="Times New Roman" panose="02020603050405020304" pitchFamily="18" charset="0"/>
              </a:rPr>
              <a:t>的用电器同时工作</a:t>
            </a:r>
            <a:r>
              <a:rPr lang="en-US" altLang="zh-CN" i="1"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将</a:t>
            </a:r>
            <a:r>
              <a:rPr lang="zh-CN" altLang="zh-CN">
                <a:solidFill>
                  <a:srgbClr val="000000"/>
                </a:solidFill>
                <a:ea typeface="宋体" panose="02010600030101010101" pitchFamily="2" charset="-122"/>
                <a:cs typeface="Times New Roman" panose="02020603050405020304" pitchFamily="18" charset="0"/>
              </a:rPr>
              <a:t>铭牌已模糊的饮水机单独接在该电能表上正常工作</a:t>
            </a:r>
            <a:r>
              <a:rPr lang="en-US" altLang="zh-CN">
                <a:solidFill>
                  <a:srgbClr val="000000"/>
                </a:solidFill>
                <a:ea typeface="宋体" panose="02010600030101010101" pitchFamily="2" charset="-122"/>
                <a:cs typeface="Times New Roman" panose="02020603050405020304" pitchFamily="18" charset="0"/>
              </a:rPr>
              <a:t>3 min,</a:t>
            </a:r>
            <a:r>
              <a:rPr lang="zh-CN" altLang="zh-CN">
                <a:solidFill>
                  <a:srgbClr val="000000"/>
                </a:solidFill>
                <a:ea typeface="宋体" panose="02010600030101010101" pitchFamily="2" charset="-122"/>
                <a:cs typeface="Times New Roman" panose="02020603050405020304" pitchFamily="18" charset="0"/>
              </a:rPr>
              <a:t>电能表指示灯闪烁了</a:t>
            </a:r>
            <a:r>
              <a:rPr lang="en-US" altLang="zh-CN">
                <a:solidFill>
                  <a:srgbClr val="000000"/>
                </a:solidFill>
                <a:ea typeface="宋体" panose="02010600030101010101" pitchFamily="2" charset="-122"/>
                <a:cs typeface="Times New Roman" panose="02020603050405020304" pitchFamily="18" charset="0"/>
              </a:rPr>
              <a:t>160</a:t>
            </a:r>
            <a:r>
              <a:rPr lang="zh-CN" altLang="zh-CN">
                <a:solidFill>
                  <a:srgbClr val="000000"/>
                </a:solidFill>
                <a:ea typeface="宋体" panose="02010600030101010101" pitchFamily="2" charset="-122"/>
                <a:cs typeface="Times New Roman" panose="02020603050405020304" pitchFamily="18" charset="0"/>
              </a:rPr>
              <a:t>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则饮水机的额定功率是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 W</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90.jpeg"/>
          <p:cNvPicPr/>
          <p:nvPr/>
        </p:nvPicPr>
        <p:blipFill>
          <a:blip r:embed="rId2"/>
          <a:stretch>
            <a:fillRect/>
          </a:stretch>
        </p:blipFill>
        <p:spPr>
          <a:xfrm>
            <a:off x="8425333" y="716623"/>
            <a:ext cx="2566956" cy="3312060"/>
          </a:xfrm>
          <a:prstGeom prst="rect">
            <a:avLst/>
          </a:prstGeom>
        </p:spPr>
      </p:pic>
      <p:sp>
        <p:nvSpPr>
          <p:cNvPr id="4" name="矩形 3"/>
          <p:cNvSpPr/>
          <p:nvPr/>
        </p:nvSpPr>
        <p:spPr>
          <a:xfrm>
            <a:off x="1368549" y="2428335"/>
            <a:ext cx="1107996" cy="584775"/>
          </a:xfrm>
          <a:prstGeom prst="rect">
            <a:avLst/>
          </a:prstGeom>
        </p:spPr>
        <p:txBody>
          <a:bodyPr wrap="none">
            <a:spAutoFit/>
          </a:bodyPr>
          <a:lstStyle/>
          <a:p>
            <a:r>
              <a:rPr lang="en-US" altLang="zh-CN">
                <a:ea typeface="宋体" panose="02010600030101010101" pitchFamily="2" charset="-122"/>
              </a:rPr>
              <a:t>140</a:t>
            </a:r>
            <a:r>
              <a:rPr lang="en-US" altLang="zh-CN" i="1">
                <a:ea typeface="宋体" panose="02010600030101010101" pitchFamily="2" charset="-122"/>
              </a:rPr>
              <a:t>.</a:t>
            </a:r>
            <a:r>
              <a:rPr lang="en-US" altLang="zh-CN">
                <a:ea typeface="宋体" panose="02010600030101010101" pitchFamily="2" charset="-122"/>
              </a:rPr>
              <a:t>0</a:t>
            </a:r>
            <a:endParaRPr lang="zh-CN" altLang="en-US"/>
          </a:p>
        </p:txBody>
      </p:sp>
      <p:sp>
        <p:nvSpPr>
          <p:cNvPr id="5" name="矩形 4"/>
          <p:cNvSpPr/>
          <p:nvPr/>
        </p:nvSpPr>
        <p:spPr>
          <a:xfrm>
            <a:off x="1849757" y="3601248"/>
            <a:ext cx="1107996" cy="584775"/>
          </a:xfrm>
          <a:prstGeom prst="rect">
            <a:avLst/>
          </a:prstGeom>
        </p:spPr>
        <p:txBody>
          <a:bodyPr wrap="none">
            <a:spAutoFit/>
          </a:bodyPr>
          <a:lstStyle/>
          <a:p>
            <a:r>
              <a:rPr lang="en-US" altLang="zh-CN">
                <a:ea typeface="宋体" panose="02010600030101010101" pitchFamily="2" charset="-122"/>
              </a:rPr>
              <a:t>3 000</a:t>
            </a:r>
            <a:endParaRPr lang="zh-CN" altLang="en-US"/>
          </a:p>
        </p:txBody>
      </p:sp>
      <p:sp>
        <p:nvSpPr>
          <p:cNvPr id="6" name="矩形 5"/>
          <p:cNvSpPr/>
          <p:nvPr/>
        </p:nvSpPr>
        <p:spPr>
          <a:xfrm>
            <a:off x="916837" y="5357815"/>
            <a:ext cx="1107996" cy="584775"/>
          </a:xfrm>
          <a:prstGeom prst="rect">
            <a:avLst/>
          </a:prstGeom>
        </p:spPr>
        <p:txBody>
          <a:bodyPr wrap="none">
            <a:spAutoFit/>
          </a:bodyPr>
          <a:lstStyle/>
          <a:p>
            <a:r>
              <a:rPr lang="en-US" altLang="zh-CN">
                <a:ea typeface="宋体" panose="02010600030101010101" pitchFamily="2" charset="-122"/>
              </a:rPr>
              <a:t>1 000</a:t>
            </a:r>
            <a:endParaRPr lang="zh-CN" altLang="en-US"/>
          </a:p>
        </p:txBody>
      </p:sp>
    </p:spTree>
    <p:extLst>
      <p:ext uri="{BB962C8B-B14F-4D97-AF65-F5344CB8AC3E}">
        <p14:creationId xmlns:p14="http://schemas.microsoft.com/office/powerpoint/2010/main" val="42434476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32"/>
            <a:ext cx="3956211" cy="1274195"/>
          </a:xfrm>
          <a:prstGeom prst="rect">
            <a:avLst/>
          </a:prstGeom>
        </p:spPr>
        <p:txBody>
          <a:bodyPr wrap="none">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电功的</a:t>
            </a:r>
            <a:r>
              <a:rPr lang="zh-CN" altLang="zh-CN" smtClean="0">
                <a:solidFill>
                  <a:srgbClr val="000000"/>
                </a:solidFill>
                <a:ea typeface="宋体" panose="02010600030101010101" pitchFamily="2" charset="-122"/>
                <a:cs typeface="Times New Roman" panose="02020603050405020304" pitchFamily="18" charset="0"/>
              </a:rPr>
              <a:t>计算</a:t>
            </a:r>
            <a:endParaRPr lang="en-US" altLang="zh-CN" smtClean="0">
              <a:solidFill>
                <a:srgbClr val="000000"/>
              </a:solidFill>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梳理</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a:spLocks noChangeAspect="1"/>
          </p:cNvSpPr>
          <p:nvPr/>
        </p:nvSpPr>
        <p:spPr>
          <a:xfrm>
            <a:off x="361950" y="2290967"/>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(1)</a:t>
            </a:r>
            <a:r>
              <a:rPr lang="zh-CN" altLang="zh-CN">
                <a:solidFill>
                  <a:srgbClr val="000000"/>
                </a:solidFill>
                <a:ea typeface="宋体" panose="02010600030101010101" pitchFamily="2" charset="-122"/>
                <a:cs typeface="Times New Roman" panose="02020603050405020304" pitchFamily="18" charset="0"/>
              </a:rPr>
              <a:t>在用</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Pt</a:t>
            </a:r>
            <a:r>
              <a:rPr lang="zh-CN" altLang="zh-CN">
                <a:solidFill>
                  <a:srgbClr val="000000"/>
                </a:solidFill>
                <a:ea typeface="宋体" panose="02010600030101010101" pitchFamily="2" charset="-122"/>
                <a:cs typeface="Times New Roman" panose="02020603050405020304" pitchFamily="18" charset="0"/>
              </a:rPr>
              <a:t>计算电功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且要求用</a:t>
            </a:r>
            <a:r>
              <a:rPr lang="en-US" altLang="zh-CN">
                <a:solidFill>
                  <a:srgbClr val="000000"/>
                </a:solidFill>
                <a:ea typeface="宋体" panose="02010600030101010101" pitchFamily="2" charset="-122"/>
                <a:cs typeface="Times New Roman" panose="02020603050405020304" pitchFamily="18" charset="0"/>
              </a:rPr>
              <a:t>“kW·h”</a:t>
            </a:r>
            <a:r>
              <a:rPr lang="zh-CN" altLang="zh-CN">
                <a:solidFill>
                  <a:srgbClr val="000000"/>
                </a:solidFill>
                <a:ea typeface="宋体" panose="02010600030101010101" pitchFamily="2" charset="-122"/>
                <a:cs typeface="Times New Roman" panose="02020603050405020304" pitchFamily="18" charset="0"/>
              </a:rPr>
              <a:t>作为计算结果的单位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此时可先将电功率的单位转化为</a:t>
            </a:r>
            <a:r>
              <a:rPr lang="en-US" altLang="zh-CN">
                <a:solidFill>
                  <a:srgbClr val="000000"/>
                </a:solidFill>
                <a:ea typeface="宋体" panose="02010600030101010101" pitchFamily="2" charset="-122"/>
                <a:cs typeface="Times New Roman" panose="02020603050405020304" pitchFamily="18" charset="0"/>
              </a:rPr>
              <a:t>“kW”,</a:t>
            </a:r>
            <a:r>
              <a:rPr lang="zh-CN" altLang="zh-CN">
                <a:solidFill>
                  <a:srgbClr val="000000"/>
                </a:solidFill>
                <a:ea typeface="宋体" panose="02010600030101010101" pitchFamily="2" charset="-122"/>
                <a:cs typeface="Times New Roman" panose="02020603050405020304" pitchFamily="18" charset="0"/>
              </a:rPr>
              <a:t>将时间的单位转化为</a:t>
            </a:r>
            <a:r>
              <a:rPr lang="en-US" altLang="zh-CN">
                <a:solidFill>
                  <a:srgbClr val="000000"/>
                </a:solidFill>
                <a:ea typeface="宋体" panose="02010600030101010101" pitchFamily="2" charset="-122"/>
                <a:cs typeface="Times New Roman" panose="02020603050405020304" pitchFamily="18" charset="0"/>
              </a:rPr>
              <a:t>“h”;</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计算电功时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根据题目的已知条件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选择合适的公式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i="1" smtClean="0">
                <a:solidFill>
                  <a:srgbClr val="000000"/>
                </a:solidFill>
                <a:ea typeface="宋体" panose="02010600030101010101" pitchFamily="2" charset="-122"/>
                <a:cs typeface="Times New Roman" panose="02020603050405020304" pitchFamily="18" charset="0"/>
              </a:rPr>
              <a:t>W</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I</a:t>
            </a:r>
            <a:r>
              <a:rPr lang="en-US" altLang="zh-CN" baseline="30000" smtClean="0">
                <a:solidFill>
                  <a:srgbClr val="000000"/>
                </a:solidFill>
                <a:ea typeface="宋体" panose="02010600030101010101" pitchFamily="2" charset="-122"/>
                <a:cs typeface="Times New Roman" panose="02020603050405020304" pitchFamily="18" charset="0"/>
              </a:rPr>
              <a:t>2</a:t>
            </a:r>
            <a:r>
              <a:rPr lang="en-US" altLang="zh-CN" i="1" smtClean="0">
                <a:solidFill>
                  <a:srgbClr val="000000"/>
                </a:solidFill>
                <a:ea typeface="宋体" panose="02010600030101010101" pitchFamily="2" charset="-122"/>
                <a:cs typeface="Times New Roman" panose="02020603050405020304" pitchFamily="18" charset="0"/>
              </a:rPr>
              <a:t>Rt</a:t>
            </a:r>
            <a:r>
              <a:rPr lang="en-US" altLang="zh-CN" smtClean="0">
                <a:solidFill>
                  <a:srgbClr val="000000"/>
                </a:solidFill>
                <a:ea typeface="宋体" panose="02010600030101010101" pitchFamily="2" charset="-122"/>
                <a:cs typeface="Times New Roman" panose="02020603050405020304" pitchFamily="18" charset="0"/>
              </a:rPr>
              <a:t>=     </a:t>
            </a:r>
            <a:r>
              <a:rPr lang="en-US" altLang="zh-CN" i="1" smtClean="0">
                <a:solidFill>
                  <a:srgbClr val="000000"/>
                </a:solidFill>
                <a:ea typeface="宋体" panose="02010600030101010101" pitchFamily="2" charset="-122"/>
                <a:cs typeface="Times New Roman" panose="02020603050405020304" pitchFamily="18" charset="0"/>
              </a:rPr>
              <a:t>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这两个公式是结合欧姆定律推导得出的公式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只适用于纯电阻电路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即电流做功将电能完全转化为内能的电路</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18315317"/>
              </p:ext>
            </p:extLst>
          </p:nvPr>
        </p:nvGraphicFramePr>
        <p:xfrm>
          <a:off x="-88749" y="1554407"/>
          <a:ext cx="11669770" cy="869213"/>
        </p:xfrm>
        <a:graphic>
          <a:graphicData uri="http://schemas.openxmlformats.org/presentationml/2006/ole">
            <mc:AlternateContent>
              <mc:Choice xmlns:v="urn:schemas-microsoft-com:vml" Requires="v">
                <p:oleObj spid="_x0000_s1044" name="文档" r:id="rId2" imgW="3826154" imgH="284988" progId="Word.Document.12">
                  <p:embed/>
                </p:oleObj>
              </mc:Choice>
              <mc:Fallback>
                <p:oleObj name="文档" r:id="rId2" imgW="3826154" imgH="284988" progId="Word.Document.12">
                  <p:embed/>
                  <p:pic>
                    <p:nvPicPr>
                      <p:cNvPr id="0" name="OLE substitute image"/>
                      <p:cNvPicPr/>
                      <p:nvPr/>
                    </p:nvPicPr>
                    <p:blipFill>
                      <a:blip r:embed="rId3"/>
                      <a:stretch>
                        <a:fillRect/>
                      </a:stretch>
                    </p:blipFill>
                    <p:spPr>
                      <a:xfrm>
                        <a:off x="-88749" y="1554407"/>
                        <a:ext cx="11669770" cy="86921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041906834"/>
              </p:ext>
            </p:extLst>
          </p:nvPr>
        </p:nvGraphicFramePr>
        <p:xfrm>
          <a:off x="1934781" y="4608239"/>
          <a:ext cx="553418" cy="678654"/>
        </p:xfrm>
        <a:graphic>
          <a:graphicData uri="http://schemas.openxmlformats.org/presentationml/2006/ole">
            <mc:AlternateContent>
              <mc:Choice xmlns:v="urn:schemas-microsoft-com:vml" Requires="v">
                <p:oleObj spid="_x0000_s1045" name="文档" r:id="rId4" imgW="267426" imgH="322004" progId="Word.Document.12">
                  <p:embed/>
                </p:oleObj>
              </mc:Choice>
              <mc:Fallback>
                <p:oleObj name="文档" r:id="rId4" imgW="267426" imgH="322004" progId="Word.Document.12">
                  <p:embed/>
                  <p:pic>
                    <p:nvPicPr>
                      <p:cNvPr id="0" name="OLE substitute image"/>
                      <p:cNvPicPr/>
                      <p:nvPr/>
                    </p:nvPicPr>
                    <p:blipFill>
                      <a:blip r:embed="rId5"/>
                      <a:stretch>
                        <a:fillRect/>
                      </a:stretch>
                    </p:blipFill>
                    <p:spPr>
                      <a:xfrm>
                        <a:off x="1934781" y="4608239"/>
                        <a:ext cx="553418" cy="678654"/>
                      </a:xfrm>
                      <a:prstGeom prst="rect">
                        <a:avLst/>
                      </a:prstGeom>
                    </p:spPr>
                  </p:pic>
                </p:oleObj>
              </mc:Fallback>
            </mc:AlternateContent>
          </a:graphicData>
        </a:graphic>
      </p:graphicFrame>
    </p:spTree>
    <p:extLst>
      <p:ext uri="{BB962C8B-B14F-4D97-AF65-F5344CB8AC3E}">
        <p14:creationId xmlns:p14="http://schemas.microsoft.com/office/powerpoint/2010/main" val="2925223244"/>
      </p:ext>
    </p:extLst>
  </p:cSld>
  <p:clrMapOvr>
    <a:masterClrMapping/>
  </p:clrMapOvr>
  <p:transition spd="med">
    <p:pull/>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63191"/>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乐山</a:t>
            </a:r>
            <a:r>
              <a:rPr lang="en-US" altLang="zh-CN">
                <a:solidFill>
                  <a:srgbClr val="000000"/>
                </a:solidFill>
                <a:ea typeface="宋体" panose="02010600030101010101" pitchFamily="2" charset="-122"/>
                <a:cs typeface="Times New Roman" panose="02020603050405020304" pitchFamily="18" charset="0"/>
              </a:rPr>
              <a:t>)LED</a:t>
            </a:r>
            <a:r>
              <a:rPr lang="zh-CN" altLang="zh-CN">
                <a:solidFill>
                  <a:srgbClr val="000000"/>
                </a:solidFill>
                <a:ea typeface="宋体" panose="02010600030101010101" pitchFamily="2" charset="-122"/>
                <a:cs typeface="Times New Roman" panose="02020603050405020304" pitchFamily="18" charset="0"/>
              </a:rPr>
              <a:t>灯具有节能、环保的特点</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一个</a:t>
            </a:r>
            <a:r>
              <a:rPr lang="en-US" altLang="zh-CN">
                <a:solidFill>
                  <a:srgbClr val="000000"/>
                </a:solidFill>
                <a:ea typeface="宋体" panose="02010600030101010101" pitchFamily="2" charset="-122"/>
                <a:cs typeface="Times New Roman" panose="02020603050405020304" pitchFamily="18" charset="0"/>
              </a:rPr>
              <a:t>“220 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5 W”</a:t>
            </a:r>
            <a:r>
              <a:rPr lang="zh-CN" altLang="zh-CN">
                <a:solidFill>
                  <a:srgbClr val="000000"/>
                </a:solidFill>
                <a:ea typeface="宋体" panose="02010600030101010101" pitchFamily="2"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LED</a:t>
            </a:r>
            <a:r>
              <a:rPr lang="zh-CN" altLang="zh-CN">
                <a:solidFill>
                  <a:srgbClr val="000000"/>
                </a:solidFill>
                <a:ea typeface="宋体" panose="02010600030101010101" pitchFamily="2" charset="-122"/>
                <a:cs typeface="Times New Roman" panose="02020603050405020304" pitchFamily="18" charset="0"/>
              </a:rPr>
              <a:t>灯与一个</a:t>
            </a:r>
            <a:r>
              <a:rPr lang="en-US" altLang="zh-CN">
                <a:solidFill>
                  <a:srgbClr val="000000"/>
                </a:solidFill>
                <a:ea typeface="宋体" panose="02010600030101010101" pitchFamily="2" charset="-122"/>
                <a:cs typeface="Times New Roman" panose="02020603050405020304" pitchFamily="18" charset="0"/>
              </a:rPr>
              <a:t>“220 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60 W”</a:t>
            </a:r>
            <a:r>
              <a:rPr lang="zh-CN" altLang="zh-CN">
                <a:solidFill>
                  <a:srgbClr val="000000"/>
                </a:solidFill>
                <a:ea typeface="宋体" panose="02010600030101010101" pitchFamily="2" charset="-122"/>
                <a:cs typeface="Times New Roman" panose="02020603050405020304" pitchFamily="18" charset="0"/>
              </a:rPr>
              <a:t>的白炽灯亮度相当</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若一个</a:t>
            </a:r>
            <a:r>
              <a:rPr lang="en-US" altLang="zh-CN">
                <a:solidFill>
                  <a:srgbClr val="000000"/>
                </a:solidFill>
                <a:ea typeface="宋体" panose="02010600030101010101" pitchFamily="2" charset="-122"/>
                <a:cs typeface="Times New Roman" panose="02020603050405020304" pitchFamily="18" charset="0"/>
              </a:rPr>
              <a:t>“220 V 60 W”</a:t>
            </a:r>
            <a:r>
              <a:rPr lang="zh-CN" altLang="zh-CN">
                <a:solidFill>
                  <a:srgbClr val="000000"/>
                </a:solidFill>
                <a:ea typeface="宋体" panose="02010600030101010101" pitchFamily="2" charset="-122"/>
                <a:cs typeface="Times New Roman" panose="02020603050405020304" pitchFamily="18" charset="0"/>
              </a:rPr>
              <a:t>的白炽灯每天正常工作</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小时</a:t>
            </a:r>
            <a:r>
              <a:rPr lang="en-US" altLang="zh-CN">
                <a:solidFill>
                  <a:srgbClr val="000000"/>
                </a:solidFill>
                <a:ea typeface="宋体" panose="02010600030101010101" pitchFamily="2" charset="-122"/>
                <a:cs typeface="Times New Roman" panose="02020603050405020304" pitchFamily="18" charset="0"/>
              </a:rPr>
              <a:t>,30</a:t>
            </a:r>
            <a:r>
              <a:rPr lang="zh-CN" altLang="zh-CN">
                <a:solidFill>
                  <a:srgbClr val="000000"/>
                </a:solidFill>
                <a:ea typeface="宋体" panose="02010600030101010101" pitchFamily="2" charset="-122"/>
                <a:cs typeface="Times New Roman" panose="02020603050405020304" pitchFamily="18" charset="0"/>
              </a:rPr>
              <a:t>天消耗的电能是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err="1">
                <a:solidFill>
                  <a:srgbClr val="000000"/>
                </a:solidFill>
                <a:ea typeface="宋体" panose="02010600030101010101" pitchFamily="2" charset="-122"/>
                <a:cs typeface="Times New Roman" panose="02020603050405020304" pitchFamily="18" charset="0"/>
              </a:rPr>
              <a:t>kW·h,</a:t>
            </a:r>
            <a:r>
              <a:rPr lang="zh-CN" altLang="zh-CN">
                <a:solidFill>
                  <a:srgbClr val="000000"/>
                </a:solidFill>
                <a:ea typeface="宋体" panose="02010600030101010101" pitchFamily="2" charset="-122"/>
                <a:cs typeface="Times New Roman" panose="02020603050405020304" pitchFamily="18" charset="0"/>
              </a:rPr>
              <a:t>这些电能可供</a:t>
            </a:r>
            <a:r>
              <a:rPr lang="en-US" altLang="zh-CN">
                <a:solidFill>
                  <a:srgbClr val="000000"/>
                </a:solidFill>
                <a:ea typeface="宋体" panose="02010600030101010101" pitchFamily="2" charset="-122"/>
                <a:cs typeface="Times New Roman" panose="02020603050405020304" pitchFamily="18" charset="0"/>
              </a:rPr>
              <a:t>“220 V 5 W”</a:t>
            </a:r>
            <a:r>
              <a:rPr lang="zh-CN" altLang="zh-CN">
                <a:solidFill>
                  <a:srgbClr val="000000"/>
                </a:solidFill>
                <a:ea typeface="宋体" panose="02010600030101010101" pitchFamily="2"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LED</a:t>
            </a:r>
            <a:r>
              <a:rPr lang="zh-CN" altLang="zh-CN">
                <a:solidFill>
                  <a:srgbClr val="000000"/>
                </a:solidFill>
                <a:ea typeface="宋体" panose="02010600030101010101" pitchFamily="2" charset="-122"/>
                <a:cs typeface="Times New Roman" panose="02020603050405020304" pitchFamily="18" charset="0"/>
              </a:rPr>
              <a:t>灯正常工作</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小时</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851221" y="3672135"/>
            <a:ext cx="697627" cy="584775"/>
          </a:xfrm>
          <a:prstGeom prst="rect">
            <a:avLst/>
          </a:prstGeom>
        </p:spPr>
        <p:txBody>
          <a:bodyPr wrap="none">
            <a:spAutoFit/>
          </a:bodyPr>
          <a:lstStyle/>
          <a:p>
            <a:r>
              <a:rPr lang="en-US" altLang="zh-CN" smtClean="0">
                <a:ea typeface="宋体" panose="02010600030101010101" pitchFamily="2" charset="-122"/>
              </a:rPr>
              <a:t>7</a:t>
            </a:r>
            <a:r>
              <a:rPr lang="en-US" altLang="zh-CN" i="1" smtClean="0">
                <a:ea typeface="宋体" panose="02010600030101010101" pitchFamily="2" charset="-122"/>
              </a:rPr>
              <a:t>.</a:t>
            </a:r>
            <a:r>
              <a:rPr lang="en-US" altLang="zh-CN" smtClean="0">
                <a:ea typeface="宋体" panose="02010600030101010101" pitchFamily="2" charset="-122"/>
              </a:rPr>
              <a:t>2</a:t>
            </a:r>
            <a:endParaRPr lang="zh-CN" altLang="en-US"/>
          </a:p>
        </p:txBody>
      </p:sp>
      <p:sp>
        <p:nvSpPr>
          <p:cNvPr id="4" name="矩形 3"/>
          <p:cNvSpPr/>
          <p:nvPr/>
        </p:nvSpPr>
        <p:spPr>
          <a:xfrm>
            <a:off x="3623645" y="4247078"/>
            <a:ext cx="186140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44×10</a:t>
            </a:r>
            <a:r>
              <a:rPr lang="en-US" altLang="zh-CN" baseline="30000">
                <a:ea typeface="宋体" panose="02010600030101010101" pitchFamily="2" charset="-122"/>
              </a:rPr>
              <a:t>3</a:t>
            </a:r>
            <a:endParaRPr lang="zh-CN" altLang="en-US"/>
          </a:p>
        </p:txBody>
      </p:sp>
    </p:spTree>
    <p:extLst>
      <p:ext uri="{BB962C8B-B14F-4D97-AF65-F5344CB8AC3E}">
        <p14:creationId xmlns:p14="http://schemas.microsoft.com/office/powerpoint/2010/main" val="1390060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1522996"/>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若一个</a:t>
            </a:r>
            <a:r>
              <a:rPr lang="en-US" altLang="zh-CN">
                <a:solidFill>
                  <a:srgbClr val="000000"/>
                </a:solidFill>
                <a:ea typeface="宋体" panose="02010600030101010101" pitchFamily="2" charset="-122"/>
                <a:cs typeface="Times New Roman" panose="02020603050405020304" pitchFamily="18" charset="0"/>
              </a:rPr>
              <a:t>“220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60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W”</a:t>
            </a:r>
            <a:r>
              <a:rPr lang="zh-CN" altLang="zh-CN">
                <a:solidFill>
                  <a:srgbClr val="000000"/>
                </a:solidFill>
                <a:ea typeface="楷体" panose="02010609060101010101" pitchFamily="49" charset="-122"/>
                <a:cs typeface="Times New Roman" panose="02020603050405020304" pitchFamily="18" charset="0"/>
              </a:rPr>
              <a:t>的白炽灯每天正常工作</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楷体" panose="02010609060101010101" pitchFamily="49" charset="-122"/>
                <a:cs typeface="Times New Roman" panose="02020603050405020304" pitchFamily="18" charset="0"/>
              </a:rPr>
              <a:t>小时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a:t>
            </a:r>
            <a:r>
              <a:rPr lang="en-US" altLang="zh-CN">
                <a:solidFill>
                  <a:srgbClr val="000000"/>
                </a:solidFill>
                <a:ea typeface="宋体" panose="02010600030101010101" pitchFamily="2" charset="-122"/>
                <a:cs typeface="Times New Roman" panose="02020603050405020304" pitchFamily="18" charset="0"/>
              </a:rPr>
              <a:t>30</a:t>
            </a:r>
            <a:r>
              <a:rPr lang="zh-CN" altLang="zh-CN">
                <a:solidFill>
                  <a:srgbClr val="000000"/>
                </a:solidFill>
                <a:ea typeface="楷体" panose="02010609060101010101" pitchFamily="49" charset="-122"/>
                <a:cs typeface="Times New Roman" panose="02020603050405020304" pitchFamily="18" charset="0"/>
              </a:rPr>
              <a:t>天消耗的电能</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Pt</a:t>
            </a:r>
            <a:r>
              <a:rPr lang="en-US" altLang="zh-CN">
                <a:solidFill>
                  <a:srgbClr val="000000"/>
                </a:solidFill>
                <a:ea typeface="宋体" panose="02010600030101010101" pitchFamily="2" charset="-122"/>
                <a:cs typeface="Times New Roman" panose="02020603050405020304" pitchFamily="18" charset="0"/>
              </a:rPr>
              <a:t>=60×10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kW×4</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h×30=7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楷体" panose="02010609060101010101" pitchFamily="49" charset="-122"/>
                <a:cs typeface="Times New Roman" panose="02020603050405020304" pitchFamily="18" charset="0"/>
              </a:rPr>
              <a:t> </a:t>
            </a:r>
            <a:r>
              <a:rPr lang="en-US" altLang="zh-CN" err="1">
                <a:solidFill>
                  <a:srgbClr val="000000"/>
                </a:solidFill>
                <a:ea typeface="宋体" panose="02010600030101010101" pitchFamily="2" charset="-122"/>
                <a:cs typeface="Times New Roman" panose="02020603050405020304" pitchFamily="18" charset="0"/>
              </a:rPr>
              <a:t>kW·h</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这些电能可供</a:t>
            </a:r>
            <a:r>
              <a:rPr lang="en-US" altLang="zh-CN">
                <a:solidFill>
                  <a:srgbClr val="000000"/>
                </a:solidFill>
                <a:ea typeface="宋体" panose="02010600030101010101" pitchFamily="2" charset="-122"/>
                <a:cs typeface="Times New Roman" panose="02020603050405020304" pitchFamily="18" charset="0"/>
              </a:rPr>
              <a:t>“220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W”</a:t>
            </a:r>
            <a:r>
              <a:rPr lang="zh-CN" altLang="zh-CN">
                <a:solidFill>
                  <a:srgbClr val="000000"/>
                </a:solidFill>
                <a:ea typeface="楷体" panose="02010609060101010101" pitchFamily="49"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LED</a:t>
            </a:r>
            <a:r>
              <a:rPr lang="zh-CN" altLang="zh-CN">
                <a:solidFill>
                  <a:srgbClr val="000000"/>
                </a:solidFill>
                <a:ea typeface="楷体" panose="02010609060101010101" pitchFamily="49" charset="-122"/>
                <a:cs typeface="Times New Roman" panose="02020603050405020304" pitchFamily="18" charset="0"/>
              </a:rPr>
              <a:t>灯正常工作的时间</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483193770"/>
              </p:ext>
            </p:extLst>
          </p:nvPr>
        </p:nvGraphicFramePr>
        <p:xfrm>
          <a:off x="465273" y="3970601"/>
          <a:ext cx="10807700" cy="781654"/>
        </p:xfrm>
        <a:graphic>
          <a:graphicData uri="http://schemas.openxmlformats.org/presentationml/2006/ole">
            <mc:AlternateContent>
              <mc:Choice xmlns:v="urn:schemas-microsoft-com:vml" Requires="v">
                <p:oleObj spid="_x0000_s1046" name="文档" r:id="rId2" imgW="3826154" imgH="276722" progId="Word.Document.12">
                  <p:embed/>
                </p:oleObj>
              </mc:Choice>
              <mc:Fallback>
                <p:oleObj name="文档" r:id="rId2" imgW="3826154" imgH="276722" progId="Word.Document.12">
                  <p:embed/>
                  <p:pic>
                    <p:nvPicPr>
                      <p:cNvPr id="0" name="OLE substitute image"/>
                      <p:cNvPicPr/>
                      <p:nvPr/>
                    </p:nvPicPr>
                    <p:blipFill>
                      <a:blip r:embed="rId3"/>
                      <a:stretch>
                        <a:fillRect/>
                      </a:stretch>
                    </p:blipFill>
                    <p:spPr>
                      <a:xfrm>
                        <a:off x="465273" y="3970601"/>
                        <a:ext cx="10807700" cy="781654"/>
                      </a:xfrm>
                      <a:prstGeom prst="rect">
                        <a:avLst/>
                      </a:prstGeom>
                    </p:spPr>
                  </p:pic>
                </p:oleObj>
              </mc:Fallback>
            </mc:AlternateContent>
          </a:graphicData>
        </a:graphic>
      </p:graphicFrame>
    </p:spTree>
    <p:extLst>
      <p:ext uri="{BB962C8B-B14F-4D97-AF65-F5344CB8AC3E}">
        <p14:creationId xmlns:p14="http://schemas.microsoft.com/office/powerpoint/2010/main" val="2869030547"/>
      </p:ext>
    </p:extLst>
  </p:cSld>
  <p:clrMapOvr>
    <a:masterClrMapping/>
  </p:clrMapOvr>
  <p:transition spd="med">
    <p:pull/>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087959"/>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两个定值电阻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现将其串联接入电路中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相同时间内电流做功之比是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若将其并联接入电路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相同时间内电流做功之比是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956782" y="2733969"/>
            <a:ext cx="1007007" cy="584775"/>
          </a:xfrm>
          <a:prstGeom prst="rect">
            <a:avLst/>
          </a:prstGeom>
        </p:spPr>
        <p:txBody>
          <a:bodyPr wrap="none">
            <a:spAutoFit/>
          </a:bodyPr>
          <a:lstStyle/>
          <a:p>
            <a:r>
              <a:rPr lang="en-US" altLang="zh-CN">
                <a:ea typeface="宋体" panose="02010600030101010101" pitchFamily="2" charset="-122"/>
              </a:rPr>
              <a:t>2</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3</a:t>
            </a:r>
            <a:endParaRPr lang="zh-CN" altLang="en-US"/>
          </a:p>
        </p:txBody>
      </p:sp>
      <p:sp>
        <p:nvSpPr>
          <p:cNvPr id="4" name="矩形 3"/>
          <p:cNvSpPr/>
          <p:nvPr/>
        </p:nvSpPr>
        <p:spPr>
          <a:xfrm>
            <a:off x="7705253" y="3318744"/>
            <a:ext cx="1007007" cy="584775"/>
          </a:xfrm>
          <a:prstGeom prst="rect">
            <a:avLst/>
          </a:prstGeom>
        </p:spPr>
        <p:txBody>
          <a:bodyPr wrap="none">
            <a:spAutoFit/>
          </a:bodyPr>
          <a:lstStyle/>
          <a:p>
            <a:r>
              <a:rPr lang="en-US" altLang="zh-CN">
                <a:ea typeface="宋体" panose="02010600030101010101" pitchFamily="2" charset="-122"/>
              </a:rPr>
              <a:t>3</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2</a:t>
            </a:r>
            <a:endParaRPr lang="zh-CN" altLang="en-US"/>
          </a:p>
        </p:txBody>
      </p:sp>
    </p:spTree>
    <p:extLst>
      <p:ext uri="{BB962C8B-B14F-4D97-AF65-F5344CB8AC3E}">
        <p14:creationId xmlns:p14="http://schemas.microsoft.com/office/powerpoint/2010/main" val="107664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图文框 2">
            <a:hlinkClick r:id="rId2" action="ppaction://hlinksldjump"/>
          </p:cNvPr>
          <p:cNvSpPr/>
          <p:nvPr/>
        </p:nvSpPr>
        <p:spPr>
          <a:xfrm>
            <a:off x="1728589" y="598922"/>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考  情  分  析</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4" name="图文框 3">
            <a:hlinkClick r:id="rId3" action="ppaction://hlinksldjump"/>
          </p:cNvPr>
          <p:cNvSpPr/>
          <p:nvPr/>
        </p:nvSpPr>
        <p:spPr>
          <a:xfrm>
            <a:off x="1728589" y="16119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知  识  网  络</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7" name="图文框 6">
            <a:hlinkClick r:id="rId4" action="ppaction://hlinksldjump"/>
          </p:cNvPr>
          <p:cNvSpPr/>
          <p:nvPr/>
        </p:nvSpPr>
        <p:spPr>
          <a:xfrm>
            <a:off x="1728589" y="26250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突  破  知  识  点</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8" name="图文框 7">
            <a:hlinkClick r:id="rId5" action="ppaction://hlinksldjump"/>
          </p:cNvPr>
          <p:cNvSpPr/>
          <p:nvPr/>
        </p:nvSpPr>
        <p:spPr>
          <a:xfrm>
            <a:off x="1728589" y="36381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实  验  突  破</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6" name="图文框 5">
            <a:hlinkClick r:id="rId6" action="ppaction://hlinksldjump"/>
          </p:cNvPr>
          <p:cNvSpPr/>
          <p:nvPr/>
        </p:nvSpPr>
        <p:spPr>
          <a:xfrm>
            <a:off x="1728589" y="46512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冲  刺  演  练</a:t>
            </a:r>
            <a:endParaRPr lang="zh-CN" altLang="zh-CN" sz="40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621409961"/>
      </p:ext>
    </p:extLst>
  </p:cSld>
  <p:clrMapOvr>
    <a:masterClrMapping/>
  </p:clrMapOvr>
  <p:transition spd="med">
    <p:pull/>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46932"/>
            <a:ext cx="10807700" cy="3046988"/>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电功率</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某段时间内电流做的功与做功的时间之比</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物理意义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电功率是描述</a:t>
            </a:r>
            <a:r>
              <a:rPr lang="en-US" altLang="zh-CN" i="1" smtClean="0">
                <a:solidFill>
                  <a:srgbClr val="000000"/>
                </a:solidFill>
                <a:ea typeface="宋体" panose="02010600030101010101" pitchFamily="2" charset="-122"/>
                <a:cs typeface="Times New Roman" panose="02020603050405020304" pitchFamily="18" charset="0"/>
              </a:rPr>
              <a:t>______________</a:t>
            </a:r>
            <a:r>
              <a:rPr lang="zh-CN" altLang="zh-CN">
                <a:solidFill>
                  <a:srgbClr val="000000"/>
                </a:solidFill>
                <a:ea typeface="宋体" panose="02010600030101010101" pitchFamily="2" charset="-122"/>
                <a:cs typeface="Times New Roman" panose="02020603050405020304" pitchFamily="18" charset="0"/>
              </a:rPr>
              <a:t>的物理量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电功率大表明电流做功</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489369432"/>
              </p:ext>
            </p:extLst>
          </p:nvPr>
        </p:nvGraphicFramePr>
        <p:xfrm>
          <a:off x="-88749" y="4002248"/>
          <a:ext cx="11669770" cy="802351"/>
        </p:xfrm>
        <a:graphic>
          <a:graphicData uri="http://schemas.openxmlformats.org/presentationml/2006/ole">
            <mc:AlternateContent>
              <mc:Choice xmlns:v="urn:schemas-microsoft-com:vml" Requires="v">
                <p:oleObj spid="_x0000_s1047" name="文档" r:id="rId2" imgW="3826154" imgH="263066" progId="Word.Document.12">
                  <p:embed/>
                </p:oleObj>
              </mc:Choice>
              <mc:Fallback>
                <p:oleObj name="文档" r:id="rId2" imgW="3826154" imgH="263066" progId="Word.Document.12">
                  <p:embed/>
                  <p:pic>
                    <p:nvPicPr>
                      <p:cNvPr id="0" name="OLE substitute image"/>
                      <p:cNvPicPr/>
                      <p:nvPr/>
                    </p:nvPicPr>
                    <p:blipFill>
                      <a:blip r:embed="rId3"/>
                      <a:stretch>
                        <a:fillRect/>
                      </a:stretch>
                    </p:blipFill>
                    <p:spPr>
                      <a:xfrm>
                        <a:off x="-88749" y="4002248"/>
                        <a:ext cx="11669770" cy="802351"/>
                      </a:xfrm>
                      <a:prstGeom prst="rect">
                        <a:avLst/>
                      </a:prstGeom>
                    </p:spPr>
                  </p:pic>
                </p:oleObj>
              </mc:Fallback>
            </mc:AlternateContent>
          </a:graphicData>
        </a:graphic>
      </p:graphicFrame>
      <p:sp>
        <p:nvSpPr>
          <p:cNvPr id="4" name="矩形 3"/>
          <p:cNvSpPr>
            <a:spLocks noChangeAspect="1"/>
          </p:cNvSpPr>
          <p:nvPr/>
        </p:nvSpPr>
        <p:spPr>
          <a:xfrm>
            <a:off x="361950" y="4764751"/>
            <a:ext cx="10807700" cy="635943"/>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推导公式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5274613" y="2734002"/>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电流做功快慢</a:t>
            </a:r>
            <a:endParaRPr lang="zh-CN" altLang="en-US"/>
          </a:p>
        </p:txBody>
      </p:sp>
      <p:sp>
        <p:nvSpPr>
          <p:cNvPr id="6" name="矩形 5"/>
          <p:cNvSpPr/>
          <p:nvPr/>
        </p:nvSpPr>
        <p:spPr>
          <a:xfrm>
            <a:off x="4104853" y="3339516"/>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快</a:t>
            </a:r>
            <a:endParaRPr lang="zh-CN" altLang="en-US"/>
          </a:p>
        </p:txBody>
      </p:sp>
      <p:sp>
        <p:nvSpPr>
          <p:cNvPr id="7" name="矩形 6"/>
          <p:cNvSpPr/>
          <p:nvPr/>
        </p:nvSpPr>
        <p:spPr>
          <a:xfrm>
            <a:off x="3806676" y="4060799"/>
            <a:ext cx="641522" cy="584775"/>
          </a:xfrm>
          <a:prstGeom prst="rect">
            <a:avLst/>
          </a:prstGeom>
        </p:spPr>
        <p:txBody>
          <a:bodyPr wrap="none">
            <a:spAutoFit/>
          </a:bodyPr>
          <a:lstStyle/>
          <a:p>
            <a:r>
              <a:rPr lang="en-US" altLang="zh-CN" i="1">
                <a:ea typeface="宋体" panose="02010600030101010101" pitchFamily="2" charset="-122"/>
              </a:rPr>
              <a:t>UI</a:t>
            </a:r>
            <a:endParaRPr lang="zh-CN" altLang="en-US"/>
          </a:p>
        </p:txBody>
      </p:sp>
      <p:sp>
        <p:nvSpPr>
          <p:cNvPr id="8" name="矩形 7"/>
          <p:cNvSpPr/>
          <p:nvPr/>
        </p:nvSpPr>
        <p:spPr>
          <a:xfrm>
            <a:off x="6418941" y="4060798"/>
            <a:ext cx="755335" cy="584775"/>
          </a:xfrm>
          <a:prstGeom prst="rect">
            <a:avLst/>
          </a:prstGeom>
        </p:spPr>
        <p:txBody>
          <a:bodyPr wrap="none">
            <a:spAutoFit/>
          </a:bodyPr>
          <a:lstStyle/>
          <a:p>
            <a:r>
              <a:rPr lang="en-US" altLang="zh-CN" i="1">
                <a:ea typeface="宋体" panose="02010600030101010101" pitchFamily="2" charset="-122"/>
              </a:rPr>
              <a:t>I</a:t>
            </a:r>
            <a:r>
              <a:rPr lang="en-US" altLang="zh-CN" baseline="30000">
                <a:ea typeface="宋体" panose="02010600030101010101" pitchFamily="2" charset="-122"/>
              </a:rPr>
              <a:t>2</a:t>
            </a:r>
            <a:r>
              <a:rPr lang="en-US" altLang="zh-CN" i="1">
                <a:ea typeface="宋体" panose="02010600030101010101" pitchFamily="2" charset="-122"/>
              </a:rPr>
              <a:t>R</a:t>
            </a:r>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3338501471"/>
              </p:ext>
            </p:extLst>
          </p:nvPr>
        </p:nvGraphicFramePr>
        <p:xfrm>
          <a:off x="9103350" y="3763917"/>
          <a:ext cx="746518" cy="789814"/>
        </p:xfrm>
        <a:graphic>
          <a:graphicData uri="http://schemas.openxmlformats.org/presentationml/2006/ole">
            <mc:AlternateContent>
              <mc:Choice xmlns:v="urn:schemas-microsoft-com:vml" Requires="v">
                <p:oleObj spid="_x0000_s1048" name="文档" r:id="rId4" imgW="329441" imgH="338895" progId="Word.Document.12">
                  <p:embed/>
                </p:oleObj>
              </mc:Choice>
              <mc:Fallback>
                <p:oleObj name="文档" r:id="rId4" imgW="329441" imgH="338895" progId="Word.Document.12">
                  <p:embed/>
                  <p:pic>
                    <p:nvPicPr>
                      <p:cNvPr id="0" name="OLE substitute image"/>
                      <p:cNvPicPr/>
                      <p:nvPr/>
                    </p:nvPicPr>
                    <p:blipFill>
                      <a:blip r:embed="rId5"/>
                      <a:stretch>
                        <a:fillRect/>
                      </a:stretch>
                    </p:blipFill>
                    <p:spPr>
                      <a:xfrm>
                        <a:off x="9103350" y="3763917"/>
                        <a:ext cx="746518" cy="789814"/>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829425492"/>
              </p:ext>
            </p:extLst>
          </p:nvPr>
        </p:nvGraphicFramePr>
        <p:xfrm>
          <a:off x="3701773" y="4633995"/>
          <a:ext cx="547096" cy="729463"/>
        </p:xfrm>
        <a:graphic>
          <a:graphicData uri="http://schemas.openxmlformats.org/presentationml/2006/ole">
            <mc:AlternateContent>
              <mc:Choice xmlns:v="urn:schemas-microsoft-com:vml" Requires="v">
                <p:oleObj spid="_x0000_s1049" name="文档" r:id="rId6" imgW="242627" imgH="313379" progId="Word.Document.12">
                  <p:embed/>
                </p:oleObj>
              </mc:Choice>
              <mc:Fallback>
                <p:oleObj name="文档" r:id="rId6" imgW="242627" imgH="313379" progId="Word.Document.12">
                  <p:embed/>
                  <p:pic>
                    <p:nvPicPr>
                      <p:cNvPr id="0" name="OLE substitute image"/>
                      <p:cNvPicPr/>
                      <p:nvPr/>
                    </p:nvPicPr>
                    <p:blipFill>
                      <a:blip r:embed="rId7"/>
                      <a:stretch>
                        <a:fillRect/>
                      </a:stretch>
                    </p:blipFill>
                    <p:spPr>
                      <a:xfrm>
                        <a:off x="3701773" y="4633995"/>
                        <a:ext cx="547096" cy="729463"/>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763349334"/>
              </p:ext>
            </p:extLst>
          </p:nvPr>
        </p:nvGraphicFramePr>
        <p:xfrm>
          <a:off x="6757280" y="4553731"/>
          <a:ext cx="652055" cy="789814"/>
        </p:xfrm>
        <a:graphic>
          <a:graphicData uri="http://schemas.openxmlformats.org/presentationml/2006/ole">
            <mc:AlternateContent>
              <mc:Choice xmlns:v="urn:schemas-microsoft-com:vml" Requires="v">
                <p:oleObj spid="_x0000_s1050" name="文档" r:id="rId8" imgW="288655" imgH="338895" progId="Word.Document.12">
                  <p:embed/>
                </p:oleObj>
              </mc:Choice>
              <mc:Fallback>
                <p:oleObj name="文档" r:id="rId8" imgW="288655" imgH="338895" progId="Word.Document.12">
                  <p:embed/>
                  <p:pic>
                    <p:nvPicPr>
                      <p:cNvPr id="0" name="OLE substitute image"/>
                      <p:cNvPicPr/>
                      <p:nvPr/>
                    </p:nvPicPr>
                    <p:blipFill>
                      <a:blip r:embed="rId9"/>
                      <a:stretch>
                        <a:fillRect/>
                      </a:stretch>
                    </p:blipFill>
                    <p:spPr>
                      <a:xfrm>
                        <a:off x="6757280" y="4553731"/>
                        <a:ext cx="652055" cy="789814"/>
                      </a:xfrm>
                      <a:prstGeom prst="rect">
                        <a:avLst/>
                      </a:prstGeom>
                    </p:spPr>
                  </p:pic>
                </p:oleObj>
              </mc:Fallback>
            </mc:AlternateContent>
          </a:graphicData>
        </a:graphic>
      </p:graphicFrame>
    </p:spTree>
    <p:extLst>
      <p:ext uri="{BB962C8B-B14F-4D97-AF65-F5344CB8AC3E}">
        <p14:creationId xmlns:p14="http://schemas.microsoft.com/office/powerpoint/2010/main" val="33825766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61251"/>
            <a:ext cx="10807700" cy="304698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单位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瓦特</a:t>
            </a:r>
            <a:r>
              <a:rPr lang="en-US" altLang="zh-CN">
                <a:solidFill>
                  <a:srgbClr val="000000"/>
                </a:solidFill>
                <a:ea typeface="宋体" panose="02010600030101010101" pitchFamily="2" charset="-122"/>
                <a:cs typeface="Times New Roman" panose="02020603050405020304" pitchFamily="18" charset="0"/>
              </a:rPr>
              <a:t>(W),</a:t>
            </a:r>
            <a:r>
              <a:rPr lang="zh-CN" altLang="zh-CN">
                <a:solidFill>
                  <a:srgbClr val="000000"/>
                </a:solidFill>
                <a:ea typeface="宋体" panose="02010600030101010101" pitchFamily="2" charset="-122"/>
                <a:cs typeface="Times New Roman" panose="02020603050405020304" pitchFamily="18" charset="0"/>
              </a:rPr>
              <a:t>常用单位还有</a:t>
            </a:r>
            <a:r>
              <a:rPr lang="en-US" altLang="zh-CN">
                <a:solidFill>
                  <a:srgbClr val="000000"/>
                </a:solidFill>
                <a:ea typeface="宋体" panose="02010600030101010101" pitchFamily="2" charset="-122"/>
                <a:cs typeface="Times New Roman" panose="02020603050405020304" pitchFamily="18" charset="0"/>
              </a:rPr>
              <a:t>kW,1 W=1 J/s,1 kW=1 000 W</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电功率的导出公式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R</a:t>
            </a:r>
            <a:r>
              <a:rPr lang="en-US" altLang="zh-CN" smtClean="0">
                <a:solidFill>
                  <a:srgbClr val="000000"/>
                </a:solidFill>
                <a:ea typeface="宋体" panose="02010600030101010101" pitchFamily="2" charset="-122"/>
                <a:cs typeface="Times New Roman" panose="02020603050405020304" pitchFamily="18" charset="0"/>
              </a:rPr>
              <a:t>=     </a:t>
            </a:r>
            <a:r>
              <a:rPr lang="zh-CN" altLang="zh-CN" smtClean="0">
                <a:solidFill>
                  <a:srgbClr val="000000"/>
                </a:solidFill>
                <a:ea typeface="宋体" panose="02010600030101010101" pitchFamily="2" charset="-122"/>
                <a:cs typeface="Times New Roman" panose="02020603050405020304" pitchFamily="18" charset="0"/>
              </a:rPr>
              <a:t>只</a:t>
            </a:r>
            <a:r>
              <a:rPr lang="zh-CN" altLang="zh-CN">
                <a:solidFill>
                  <a:srgbClr val="000000"/>
                </a:solidFill>
                <a:ea typeface="宋体" panose="02010600030101010101" pitchFamily="2" charset="-122"/>
                <a:cs typeface="Times New Roman" panose="02020603050405020304" pitchFamily="18" charset="0"/>
              </a:rPr>
              <a:t>适用于纯电阻电路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而在非纯电阻电路中只能使用</a:t>
            </a:r>
            <a:r>
              <a:rPr lang="en-US" altLang="zh-CN" i="1">
                <a:solidFill>
                  <a:srgbClr val="000000"/>
                </a:solidFill>
                <a:ea typeface="宋体" panose="02010600030101010101" pitchFamily="2" charset="-122"/>
                <a:cs typeface="Times New Roman" panose="02020603050405020304" pitchFamily="18" charset="0"/>
              </a:rPr>
              <a:t>P</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UI</a:t>
            </a:r>
            <a:r>
              <a:rPr lang="zh-CN" altLang="zh-CN">
                <a:solidFill>
                  <a:srgbClr val="000000"/>
                </a:solidFill>
                <a:ea typeface="宋体" panose="02010600030101010101" pitchFamily="2" charset="-122"/>
                <a:cs typeface="Times New Roman" panose="02020603050405020304" pitchFamily="18" charset="0"/>
              </a:rPr>
              <a:t>来计算电功率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如风扇等电动机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067188613"/>
              </p:ext>
            </p:extLst>
          </p:nvPr>
        </p:nvGraphicFramePr>
        <p:xfrm>
          <a:off x="7024501" y="2602043"/>
          <a:ext cx="764886" cy="746519"/>
        </p:xfrm>
        <a:graphic>
          <a:graphicData uri="http://schemas.openxmlformats.org/presentationml/2006/ole">
            <mc:AlternateContent>
              <mc:Choice xmlns:v="urn:schemas-microsoft-com:vml" Requires="v">
                <p:oleObj spid="_x0000_s1051" name="文档" r:id="rId2" imgW="338924" imgH="322004" progId="Word.Document.12">
                  <p:embed/>
                </p:oleObj>
              </mc:Choice>
              <mc:Fallback>
                <p:oleObj name="文档" r:id="rId2" imgW="338924" imgH="322004" progId="Word.Document.12">
                  <p:embed/>
                  <p:pic>
                    <p:nvPicPr>
                      <p:cNvPr id="0" name="OLE substitute image"/>
                      <p:cNvPicPr/>
                      <p:nvPr/>
                    </p:nvPicPr>
                    <p:blipFill>
                      <a:blip r:embed="rId3"/>
                      <a:stretch>
                        <a:fillRect/>
                      </a:stretch>
                    </p:blipFill>
                    <p:spPr>
                      <a:xfrm>
                        <a:off x="7024501" y="2602043"/>
                        <a:ext cx="764886" cy="746519"/>
                      </a:xfrm>
                      <a:prstGeom prst="rect">
                        <a:avLst/>
                      </a:prstGeom>
                    </p:spPr>
                  </p:pic>
                </p:oleObj>
              </mc:Fallback>
            </mc:AlternateContent>
          </a:graphicData>
        </a:graphic>
      </p:graphicFrame>
    </p:spTree>
    <p:extLst>
      <p:ext uri="{BB962C8B-B14F-4D97-AF65-F5344CB8AC3E}">
        <p14:creationId xmlns:p14="http://schemas.microsoft.com/office/powerpoint/2010/main" val="4200350125"/>
      </p:ext>
    </p:extLst>
  </p:cSld>
  <p:clrMapOvr>
    <a:masterClrMapping/>
  </p:clrMapOvr>
  <p:transition spd="med">
    <p:pull/>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3336"/>
            <a:ext cx="10807700" cy="5363391"/>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额定功率和实际功率</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额定电压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用电器正常工作时的电压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用电器上标明的电压就是用电器的额定电压</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额定功率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用电器在额定电压下工作时的功率</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实际功率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用电器在实际电压下工作时的功率</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实际功率和额定功率的关系</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若</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实</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实</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实</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实</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实</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实</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额</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小灯泡的亮暗程度由其</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决定</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798645" y="530865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实际功率</a:t>
            </a:r>
            <a:endParaRPr lang="zh-CN" altLang="en-US"/>
          </a:p>
        </p:txBody>
      </p:sp>
    </p:spTree>
    <p:extLst>
      <p:ext uri="{BB962C8B-B14F-4D97-AF65-F5344CB8AC3E}">
        <p14:creationId xmlns:p14="http://schemas.microsoft.com/office/powerpoint/2010/main" val="897579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191"/>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测定小灯泡的电功率</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测量小灯泡的电功率的实验原理</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该实验采用的实验</a:t>
            </a:r>
            <a:r>
              <a:rPr lang="zh-CN" altLang="zh-CN" smtClean="0">
                <a:solidFill>
                  <a:srgbClr val="000000"/>
                </a:solidFill>
                <a:ea typeface="宋体" panose="02010600030101010101" pitchFamily="2" charset="-122"/>
                <a:cs typeface="Times New Roman" panose="02020603050405020304" pitchFamily="18" charset="0"/>
              </a:rPr>
              <a:t>方法</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叫</a:t>
            </a:r>
            <a:r>
              <a:rPr lang="zh-CN" altLang="zh-CN">
                <a:solidFill>
                  <a:srgbClr val="000000"/>
                </a:solidFill>
                <a:ea typeface="宋体" panose="02010600030101010101" pitchFamily="2" charset="-122"/>
                <a:cs typeface="Times New Roman" panose="02020603050405020304" pitchFamily="18" charset="0"/>
              </a:rPr>
              <a:t>伏安法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实验的电路图如图所示</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通过调节滑动变阻器</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滑</a:t>
            </a:r>
            <a:r>
              <a:rPr lang="zh-CN" altLang="zh-CN">
                <a:solidFill>
                  <a:srgbClr val="000000"/>
                </a:solidFill>
                <a:ea typeface="宋体" panose="02010600030101010101" pitchFamily="2" charset="-122"/>
                <a:cs typeface="Times New Roman" panose="02020603050405020304" pitchFamily="18" charset="0"/>
              </a:rPr>
              <a:t>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调节灯泡两端的电压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使小灯泡分别在低于额定电压、等于额定电压和稍大于额定电压三种状态下发光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测出三种状态下灯泡两端的电压和通过灯泡的电流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计算出电功率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并比较灯泡的亮度</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99.jpeg"/>
          <p:cNvPicPr/>
          <p:nvPr/>
        </p:nvPicPr>
        <p:blipFill>
          <a:blip r:embed="rId2"/>
          <a:stretch>
            <a:fillRect/>
          </a:stretch>
        </p:blipFill>
        <p:spPr>
          <a:xfrm>
            <a:off x="7417221" y="887249"/>
            <a:ext cx="3024850" cy="2519967"/>
          </a:xfrm>
          <a:prstGeom prst="rect">
            <a:avLst/>
          </a:prstGeom>
        </p:spPr>
      </p:pic>
      <p:sp>
        <p:nvSpPr>
          <p:cNvPr id="4" name="矩形 3"/>
          <p:cNvSpPr/>
          <p:nvPr/>
        </p:nvSpPr>
        <p:spPr>
          <a:xfrm>
            <a:off x="943149" y="1854844"/>
            <a:ext cx="1125629" cy="584775"/>
          </a:xfrm>
          <a:prstGeom prst="rect">
            <a:avLst/>
          </a:prstGeom>
        </p:spPr>
        <p:txBody>
          <a:bodyPr wrap="none">
            <a:spAutoFit/>
          </a:bodyPr>
          <a:lstStyle/>
          <a:p>
            <a:r>
              <a:rPr lang="en-US" altLang="zh-CN" i="1">
                <a:ea typeface="宋体" panose="02010600030101010101" pitchFamily="2" charset="-122"/>
              </a:rPr>
              <a:t>P</a:t>
            </a:r>
            <a:r>
              <a:rPr lang="en-US" altLang="zh-CN">
                <a:ea typeface="宋体" panose="02010600030101010101" pitchFamily="2" charset="-122"/>
              </a:rPr>
              <a:t>=</a:t>
            </a:r>
            <a:r>
              <a:rPr lang="en-US" altLang="zh-CN" i="1">
                <a:ea typeface="宋体" panose="02010600030101010101" pitchFamily="2" charset="-122"/>
              </a:rPr>
              <a:t>UI</a:t>
            </a:r>
            <a:endParaRPr lang="zh-CN" altLang="en-US"/>
          </a:p>
        </p:txBody>
      </p:sp>
    </p:spTree>
    <p:extLst>
      <p:ext uri="{BB962C8B-B14F-4D97-AF65-F5344CB8AC3E}">
        <p14:creationId xmlns:p14="http://schemas.microsoft.com/office/powerpoint/2010/main" val="21414026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81527"/>
            <a:ext cx="10807700" cy="3637919"/>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测量家庭电路用电器的实际功率</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原理</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测量器材</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步骤</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关闭家庭电路中其他所有用电器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只让被测量的用电器单独工作</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观察电能表的转盘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记录转盘转过</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转所用的时间</a:t>
            </a:r>
            <a:r>
              <a:rPr lang="en-US" altLang="zh-CN" i="1">
                <a:solidFill>
                  <a:srgbClr val="000000"/>
                </a:solidFill>
                <a:ea typeface="宋体" panose="02010600030101010101" pitchFamily="2" charset="-122"/>
                <a:cs typeface="Times New Roman" panose="02020603050405020304" pitchFamily="18" charset="0"/>
              </a:rPr>
              <a:t>t</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836008512"/>
              </p:ext>
            </p:extLst>
          </p:nvPr>
        </p:nvGraphicFramePr>
        <p:xfrm>
          <a:off x="-88749" y="4610992"/>
          <a:ext cx="11669770" cy="802351"/>
        </p:xfrm>
        <a:graphic>
          <a:graphicData uri="http://schemas.openxmlformats.org/presentationml/2006/ole">
            <mc:AlternateContent>
              <mc:Choice xmlns:v="urn:schemas-microsoft-com:vml" Requires="v">
                <p:oleObj spid="_x0000_s1052" name="文档" r:id="rId2" imgW="3826154" imgH="263066" progId="Word.Document.12">
                  <p:embed/>
                </p:oleObj>
              </mc:Choice>
              <mc:Fallback>
                <p:oleObj name="文档" r:id="rId2" imgW="3826154" imgH="263066" progId="Word.Document.12">
                  <p:embed/>
                  <p:pic>
                    <p:nvPicPr>
                      <p:cNvPr id="0" name="OLE substitute image"/>
                      <p:cNvPicPr/>
                      <p:nvPr/>
                    </p:nvPicPr>
                    <p:blipFill>
                      <a:blip r:embed="rId3"/>
                      <a:stretch>
                        <a:fillRect/>
                      </a:stretch>
                    </p:blipFill>
                    <p:spPr>
                      <a:xfrm>
                        <a:off x="-88749" y="4610992"/>
                        <a:ext cx="11669770" cy="802351"/>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269086774"/>
              </p:ext>
            </p:extLst>
          </p:nvPr>
        </p:nvGraphicFramePr>
        <p:xfrm>
          <a:off x="2952725" y="1459551"/>
          <a:ext cx="1303337" cy="682625"/>
        </p:xfrm>
        <a:graphic>
          <a:graphicData uri="http://schemas.openxmlformats.org/presentationml/2006/ole">
            <mc:AlternateContent>
              <mc:Choice xmlns:v="urn:schemas-microsoft-com:vml" Requires="v">
                <p:oleObj spid="_x0000_s1053" name="文档" r:id="rId4" imgW="472166" imgH="242222" progId="Word.Document.12">
                  <p:embed/>
                </p:oleObj>
              </mc:Choice>
              <mc:Fallback>
                <p:oleObj name="文档" r:id="rId4" imgW="472166" imgH="242222" progId="Word.Document.12">
                  <p:embed/>
                  <p:pic>
                    <p:nvPicPr>
                      <p:cNvPr id="0" name="OLE substitute image"/>
                      <p:cNvPicPr/>
                      <p:nvPr/>
                    </p:nvPicPr>
                    <p:blipFill>
                      <a:blip r:embed="rId5"/>
                      <a:stretch>
                        <a:fillRect/>
                      </a:stretch>
                    </p:blipFill>
                    <p:spPr>
                      <a:xfrm>
                        <a:off x="2952725" y="1459551"/>
                        <a:ext cx="1303337" cy="682625"/>
                      </a:xfrm>
                      <a:prstGeom prst="rect">
                        <a:avLst/>
                      </a:prstGeom>
                    </p:spPr>
                  </p:pic>
                </p:oleObj>
              </mc:Fallback>
            </mc:AlternateContent>
          </a:graphicData>
        </a:graphic>
      </p:graphicFrame>
      <p:sp>
        <p:nvSpPr>
          <p:cNvPr id="5" name="矩形 4"/>
          <p:cNvSpPr/>
          <p:nvPr/>
        </p:nvSpPr>
        <p:spPr>
          <a:xfrm>
            <a:off x="3030648" y="2192051"/>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电能表与秒表</a:t>
            </a:r>
            <a:endParaRPr lang="zh-CN" altLang="en-US"/>
          </a:p>
        </p:txBody>
      </p:sp>
    </p:spTree>
    <p:extLst>
      <p:ext uri="{BB962C8B-B14F-4D97-AF65-F5344CB8AC3E}">
        <p14:creationId xmlns:p14="http://schemas.microsoft.com/office/powerpoint/2010/main" val="25396037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5898"/>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(2017·</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a:t>
            </a:r>
            <a:r>
              <a:rPr lang="en-US" altLang="zh-CN">
                <a:solidFill>
                  <a:srgbClr val="000000"/>
                </a:solidFill>
                <a:ea typeface="宋体" panose="02010600030101010101" pitchFamily="2" charset="-122"/>
                <a:cs typeface="Times New Roman" panose="02020603050405020304" pitchFamily="18" charset="0"/>
              </a:rPr>
              <a:t>“3 V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0</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75 </a:t>
            </a:r>
            <a:r>
              <a:rPr lang="en-US" altLang="zh-CN">
                <a:solidFill>
                  <a:srgbClr val="000000"/>
                </a:solidFill>
                <a:ea typeface="宋体" panose="02010600030101010101" pitchFamily="2" charset="-122"/>
                <a:cs typeface="Times New Roman" panose="02020603050405020304" pitchFamily="18" charset="0"/>
              </a:rPr>
              <a:t>W”</a:t>
            </a:r>
            <a:r>
              <a:rPr lang="zh-CN" altLang="zh-CN">
                <a:solidFill>
                  <a:srgbClr val="000000"/>
                </a:solidFill>
                <a:ea typeface="宋体" panose="02010600030101010101" pitchFamily="2"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灯泡和</a:t>
            </a:r>
            <a:r>
              <a:rPr lang="en-US" altLang="zh-CN">
                <a:solidFill>
                  <a:srgbClr val="000000"/>
                </a:solidFill>
                <a:ea typeface="宋体" panose="02010600030101010101" pitchFamily="2" charset="-122"/>
                <a:cs typeface="Times New Roman" panose="02020603050405020304" pitchFamily="18" charset="0"/>
              </a:rPr>
              <a:t>“3 V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5 </a:t>
            </a:r>
            <a:r>
              <a:rPr lang="en-US" altLang="zh-CN">
                <a:solidFill>
                  <a:srgbClr val="000000"/>
                </a:solidFill>
                <a:ea typeface="宋体" panose="02010600030101010101" pitchFamily="2" charset="-122"/>
                <a:cs typeface="Times New Roman" panose="02020603050405020304" pitchFamily="18" charset="0"/>
              </a:rPr>
              <a:t>W”</a:t>
            </a:r>
            <a:r>
              <a:rPr lang="zh-CN" altLang="zh-CN">
                <a:solidFill>
                  <a:srgbClr val="000000"/>
                </a:solidFill>
                <a:ea typeface="宋体" panose="02010600030101010101" pitchFamily="2"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灯泡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zh-CN" altLang="zh-CN" smtClean="0">
                <a:solidFill>
                  <a:srgbClr val="000000"/>
                </a:solidFill>
                <a:ea typeface="宋体" panose="02010600030101010101" pitchFamily="2" charset="-122"/>
                <a:cs typeface="Times New Roman" panose="02020603050405020304" pitchFamily="18" charset="0"/>
              </a:rPr>
              <a:t>甲</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所</a:t>
            </a:r>
            <a:r>
              <a:rPr lang="zh-CN" altLang="zh-CN">
                <a:solidFill>
                  <a:srgbClr val="000000"/>
                </a:solidFill>
                <a:ea typeface="宋体" panose="02010600030101010101" pitchFamily="2" charset="-122"/>
                <a:cs typeface="Times New Roman" panose="02020603050405020304" pitchFamily="18" charset="0"/>
              </a:rPr>
              <a:t>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smtClean="0">
                <a:solidFill>
                  <a:srgbClr val="000000"/>
                </a:solidFill>
                <a:ea typeface="宋体" panose="02010600030101010101" pitchFamily="2" charset="-122"/>
                <a:cs typeface="Times New Roman" panose="02020603050405020304" pitchFamily="18" charset="0"/>
              </a:rPr>
              <a:t>和</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L</a:t>
            </a:r>
            <a:r>
              <a:rPr lang="en-US" altLang="zh-CN" baseline="-25000" smtClean="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正常发光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则电路总电阻</a:t>
            </a:r>
            <a:r>
              <a:rPr lang="en-US" altLang="zh-CN" i="1">
                <a:solidFill>
                  <a:srgbClr val="000000"/>
                </a:solidFill>
                <a:ea typeface="宋体" panose="02010600030101010101" pitchFamily="2" charset="-122"/>
                <a:cs typeface="Times New Roman" panose="02020603050405020304" pitchFamily="18" charset="0"/>
              </a:rPr>
              <a:t>R</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灯正常发光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则电源</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的电压</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 V;</a:t>
            </a:r>
            <a:r>
              <a:rPr lang="zh-CN" altLang="zh-CN">
                <a:solidFill>
                  <a:srgbClr val="000000"/>
                </a:solidFill>
                <a:ea typeface="宋体" panose="02010600030101010101" pitchFamily="2" charset="-122"/>
                <a:cs typeface="Times New Roman" panose="02020603050405020304" pitchFamily="18" charset="0"/>
              </a:rPr>
              <a:t>此时</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消耗的实际功率</a:t>
            </a:r>
            <a:r>
              <a:rPr lang="en-US" altLang="zh-CN" i="1">
                <a:solidFill>
                  <a:srgbClr val="000000"/>
                </a:solidFill>
                <a:ea typeface="宋体" panose="02010600030101010101" pitchFamily="2" charset="-122"/>
                <a:cs typeface="Times New Roman" panose="02020603050405020304" pitchFamily="18" charset="0"/>
              </a:rPr>
              <a:t>P</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W(</a:t>
            </a:r>
            <a:r>
              <a:rPr lang="zh-CN" altLang="zh-CN">
                <a:solidFill>
                  <a:srgbClr val="000000"/>
                </a:solidFill>
                <a:ea typeface="宋体" panose="02010600030101010101" pitchFamily="2" charset="-122"/>
                <a:cs typeface="Times New Roman" panose="02020603050405020304" pitchFamily="18" charset="0"/>
              </a:rPr>
              <a:t>假设灯丝电阻不变</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01.jpeg"/>
          <p:cNvPicPr>
            <a:picLocks noChangeAspect="1"/>
          </p:cNvPicPr>
          <p:nvPr/>
        </p:nvPicPr>
        <p:blipFill>
          <a:blip r:embed="rId2"/>
          <a:stretch>
            <a:fillRect/>
          </a:stretch>
        </p:blipFill>
        <p:spPr>
          <a:xfrm>
            <a:off x="5266813" y="1166442"/>
            <a:ext cx="5945082" cy="2510966"/>
          </a:xfrm>
          <a:prstGeom prst="rect">
            <a:avLst/>
          </a:prstGeom>
        </p:spPr>
      </p:pic>
      <p:sp>
        <p:nvSpPr>
          <p:cNvPr id="4" name="矩形 3"/>
          <p:cNvSpPr/>
          <p:nvPr/>
        </p:nvSpPr>
        <p:spPr>
          <a:xfrm>
            <a:off x="6451621" y="3820906"/>
            <a:ext cx="389850" cy="584775"/>
          </a:xfrm>
          <a:prstGeom prst="rect">
            <a:avLst/>
          </a:prstGeom>
        </p:spPr>
        <p:txBody>
          <a:bodyPr wrap="none">
            <a:spAutoFit/>
          </a:bodyPr>
          <a:lstStyle/>
          <a:p>
            <a:r>
              <a:rPr lang="en-US" altLang="zh-CN">
                <a:ea typeface="宋体" panose="02010600030101010101" pitchFamily="2" charset="-122"/>
              </a:rPr>
              <a:t>4</a:t>
            </a:r>
            <a:endParaRPr lang="zh-CN" altLang="en-US"/>
          </a:p>
        </p:txBody>
      </p:sp>
      <p:sp>
        <p:nvSpPr>
          <p:cNvPr id="5" name="矩形 4"/>
          <p:cNvSpPr/>
          <p:nvPr/>
        </p:nvSpPr>
        <p:spPr>
          <a:xfrm>
            <a:off x="8735818" y="4406631"/>
            <a:ext cx="697627" cy="584775"/>
          </a:xfrm>
          <a:prstGeom prst="rect">
            <a:avLst/>
          </a:prstGeom>
        </p:spPr>
        <p:txBody>
          <a:bodyPr wrap="none">
            <a:spAutoFit/>
          </a:bodyPr>
          <a:lstStyle/>
          <a:p>
            <a:r>
              <a:rPr lang="en-US" altLang="zh-CN" smtClean="0">
                <a:ea typeface="宋体" panose="02010600030101010101" pitchFamily="2" charset="-122"/>
              </a:rPr>
              <a:t>4.5</a:t>
            </a:r>
            <a:endParaRPr lang="zh-CN" altLang="en-US"/>
          </a:p>
        </p:txBody>
      </p:sp>
      <p:sp>
        <p:nvSpPr>
          <p:cNvPr id="6" name="矩形 5"/>
          <p:cNvSpPr/>
          <p:nvPr/>
        </p:nvSpPr>
        <p:spPr>
          <a:xfrm>
            <a:off x="5414013" y="4983951"/>
            <a:ext cx="1107996"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375</a:t>
            </a:r>
            <a:endParaRPr lang="zh-CN" altLang="en-US"/>
          </a:p>
        </p:txBody>
      </p:sp>
    </p:spTree>
    <p:extLst>
      <p:ext uri="{BB962C8B-B14F-4D97-AF65-F5344CB8AC3E}">
        <p14:creationId xmlns:p14="http://schemas.microsoft.com/office/powerpoint/2010/main" val="14049230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6" name="组合 5"/>
          <p:cNvGrpSpPr/>
          <p:nvPr/>
        </p:nvGrpSpPr>
        <p:grpSpPr>
          <a:xfrm>
            <a:off x="361950" y="1410565"/>
            <a:ext cx="10924039" cy="3698546"/>
            <a:chOff x="361950" y="1341741"/>
            <a:chExt cx="10924039" cy="3698546"/>
          </a:xfrm>
        </p:grpSpPr>
        <p:sp>
          <p:nvSpPr>
            <p:cNvPr id="2" name="矩形 1"/>
            <p:cNvSpPr>
              <a:spLocks noChangeAspect="1"/>
            </p:cNvSpPr>
            <p:nvPr/>
          </p:nvSpPr>
          <p:spPr>
            <a:xfrm>
              <a:off x="361950" y="1341741"/>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两灯泡的电阻分别为</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5226007"/>
                </p:ext>
              </p:extLst>
            </p:nvPr>
          </p:nvGraphicFramePr>
          <p:xfrm>
            <a:off x="478289" y="2035069"/>
            <a:ext cx="10807700" cy="926818"/>
          </p:xfrm>
          <a:graphic>
            <a:graphicData uri="http://schemas.openxmlformats.org/presentationml/2006/ole">
              <mc:AlternateContent>
                <mc:Choice xmlns:v="urn:schemas-microsoft-com:vml" Requires="v">
                  <p:oleObj spid="_x0000_s1054" name="文档" r:id="rId2" imgW="3826154" imgH="328113" progId="Word.Document.12">
                    <p:embed/>
                  </p:oleObj>
                </mc:Choice>
                <mc:Fallback>
                  <p:oleObj name="文档" r:id="rId2" imgW="3826154" imgH="328113" progId="Word.Document.12">
                    <p:embed/>
                    <p:pic>
                      <p:nvPicPr>
                        <p:cNvPr id="0" name="OLE substitute image"/>
                        <p:cNvPicPr/>
                        <p:nvPr/>
                      </p:nvPicPr>
                      <p:blipFill>
                        <a:blip r:embed="rId3"/>
                        <a:stretch>
                          <a:fillRect/>
                        </a:stretch>
                      </p:blipFill>
                      <p:spPr>
                        <a:xfrm>
                          <a:off x="478289" y="2035069"/>
                          <a:ext cx="10807700" cy="926818"/>
                        </a:xfrm>
                        <a:prstGeom prst="rect">
                          <a:avLst/>
                        </a:prstGeom>
                      </p:spPr>
                    </p:pic>
                  </p:oleObj>
                </mc:Fallback>
              </mc:AlternateContent>
            </a:graphicData>
          </a:graphic>
        </p:graphicFrame>
        <p:sp>
          <p:nvSpPr>
            <p:cNvPr id="4" name="矩形 3"/>
            <p:cNvSpPr>
              <a:spLocks noChangeAspect="1"/>
            </p:cNvSpPr>
            <p:nvPr/>
          </p:nvSpPr>
          <p:spPr>
            <a:xfrm>
              <a:off x="361950" y="2942223"/>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由图甲可知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两灯泡并联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因并联电路中总电阻的倒数等于各分电阻倒数之和</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303976971"/>
                </p:ext>
              </p:extLst>
            </p:nvPr>
          </p:nvGraphicFramePr>
          <p:xfrm>
            <a:off x="465273" y="4199756"/>
            <a:ext cx="10807700" cy="840531"/>
          </p:xfrm>
          <a:graphic>
            <a:graphicData uri="http://schemas.openxmlformats.org/presentationml/2006/ole">
              <mc:AlternateContent>
                <mc:Choice xmlns:v="urn:schemas-microsoft-com:vml" Requires="v">
                  <p:oleObj spid="_x0000_s1055" name="文档" r:id="rId4" imgW="3826154" imgH="297566" progId="Word.Document.12">
                    <p:embed/>
                  </p:oleObj>
                </mc:Choice>
                <mc:Fallback>
                  <p:oleObj name="文档" r:id="rId4" imgW="3826154" imgH="297566" progId="Word.Document.12">
                    <p:embed/>
                    <p:pic>
                      <p:nvPicPr>
                        <p:cNvPr id="0" name="OLE substitute image"/>
                        <p:cNvPicPr/>
                        <p:nvPr/>
                      </p:nvPicPr>
                      <p:blipFill>
                        <a:blip r:embed="rId5"/>
                        <a:stretch>
                          <a:fillRect/>
                        </a:stretch>
                      </p:blipFill>
                      <p:spPr>
                        <a:xfrm>
                          <a:off x="465273" y="4199756"/>
                          <a:ext cx="10807700" cy="840531"/>
                        </a:xfrm>
                        <a:prstGeom prst="rect">
                          <a:avLst/>
                        </a:prstGeom>
                      </p:spPr>
                    </p:pic>
                  </p:oleObj>
                </mc:Fallback>
              </mc:AlternateContent>
            </a:graphicData>
          </a:graphic>
        </p:graphicFrame>
      </p:grpSp>
    </p:spTree>
    <p:extLst>
      <p:ext uri="{BB962C8B-B14F-4D97-AF65-F5344CB8AC3E}">
        <p14:creationId xmlns:p14="http://schemas.microsoft.com/office/powerpoint/2010/main" val="185743126"/>
      </p:ext>
    </p:extLst>
  </p:cSld>
  <p:clrMapOvr>
    <a:masterClrMapping/>
  </p:clrMapOvr>
  <p:transition spd="med">
    <p:pull/>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11895"/>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由图乙可知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两灯泡串联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因串联电路中各处的电流相等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且</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灯正常发光</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546504143"/>
              </p:ext>
            </p:extLst>
          </p:nvPr>
        </p:nvGraphicFramePr>
        <p:xfrm>
          <a:off x="465273" y="2761273"/>
          <a:ext cx="10807700" cy="840531"/>
        </p:xfrm>
        <a:graphic>
          <a:graphicData uri="http://schemas.openxmlformats.org/presentationml/2006/ole">
            <mc:AlternateContent>
              <mc:Choice xmlns:v="urn:schemas-microsoft-com:vml" Requires="v">
                <p:oleObj spid="_x0000_s1056" name="文档" r:id="rId2" imgW="3826154" imgH="297566" progId="Word.Document.12">
                  <p:embed/>
                </p:oleObj>
              </mc:Choice>
              <mc:Fallback>
                <p:oleObj name="文档" r:id="rId2" imgW="3826154" imgH="297566" progId="Word.Document.12">
                  <p:embed/>
                  <p:pic>
                    <p:nvPicPr>
                      <p:cNvPr id="0" name="OLE substitute image"/>
                      <p:cNvPicPr/>
                      <p:nvPr/>
                    </p:nvPicPr>
                    <p:blipFill>
                      <a:blip r:embed="rId3"/>
                      <a:stretch>
                        <a:fillRect/>
                      </a:stretch>
                    </p:blipFill>
                    <p:spPr>
                      <a:xfrm>
                        <a:off x="465273" y="2761273"/>
                        <a:ext cx="10807700" cy="840531"/>
                      </a:xfrm>
                      <a:prstGeom prst="rect">
                        <a:avLst/>
                      </a:prstGeom>
                    </p:spPr>
                  </p:pic>
                </p:oleObj>
              </mc:Fallback>
            </mc:AlternateContent>
          </a:graphicData>
        </a:graphic>
      </p:graphicFrame>
      <p:sp>
        <p:nvSpPr>
          <p:cNvPr id="5" name="矩形 4"/>
          <p:cNvSpPr>
            <a:spLocks noChangeAspect="1"/>
          </p:cNvSpPr>
          <p:nvPr/>
        </p:nvSpPr>
        <p:spPr>
          <a:xfrm>
            <a:off x="361950" y="3562476"/>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电源的电压</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A×(12</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+6</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V;</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此时</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消耗的实际功率</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×6</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375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W</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83261874"/>
      </p:ext>
    </p:extLst>
  </p:cSld>
  <p:clrMapOvr>
    <a:masterClrMapping/>
  </p:clrMapOvr>
  <p:transition spd="med">
    <p:pull/>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91815"/>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苏州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额定电压均为</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的甲、乙两灯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图线如图所示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甲、乙两灯的电阻均随电压增大而减小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甲、乙两灯的额定功率之比为</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甲、乙两灯并联接在电压为</a:t>
            </a:r>
            <a:r>
              <a:rPr lang="en-US" altLang="zh-CN">
                <a:solidFill>
                  <a:srgbClr val="000000"/>
                </a:solidFill>
                <a:ea typeface="宋体" panose="02010600030101010101" pitchFamily="2" charset="-122"/>
                <a:cs typeface="Times New Roman" panose="02020603050405020304" pitchFamily="18" charset="0"/>
              </a:rPr>
              <a:t>2 V</a:t>
            </a:r>
            <a:r>
              <a:rPr lang="zh-CN" altLang="zh-CN">
                <a:solidFill>
                  <a:srgbClr val="000000"/>
                </a:solidFill>
                <a:ea typeface="宋体" panose="02010600030101010101" pitchFamily="2" charset="-122"/>
                <a:cs typeface="Times New Roman" panose="02020603050405020304" pitchFamily="18" charset="0"/>
              </a:rPr>
              <a:t>的</a:t>
            </a:r>
            <a:r>
              <a:rPr lang="zh-CN" altLang="zh-CN" smtClean="0">
                <a:solidFill>
                  <a:srgbClr val="000000"/>
                </a:solidFill>
                <a:ea typeface="宋体" panose="02010600030101010101" pitchFamily="2" charset="-122"/>
                <a:cs typeface="Times New Roman" panose="02020603050405020304" pitchFamily="18" charset="0"/>
              </a:rPr>
              <a:t>电源</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两端</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电阻之比为</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2</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甲、乙两灯串联接在电压为</a:t>
            </a:r>
            <a:r>
              <a:rPr lang="en-US" altLang="zh-CN">
                <a:solidFill>
                  <a:srgbClr val="000000"/>
                </a:solidFill>
                <a:ea typeface="宋体" panose="02010600030101010101" pitchFamily="2" charset="-122"/>
                <a:cs typeface="Times New Roman" panose="02020603050405020304" pitchFamily="18" charset="0"/>
              </a:rPr>
              <a:t>8 V</a:t>
            </a:r>
            <a:r>
              <a:rPr lang="zh-CN" altLang="zh-CN">
                <a:solidFill>
                  <a:srgbClr val="000000"/>
                </a:solidFill>
                <a:ea typeface="宋体" panose="02010600030101010101" pitchFamily="2" charset="-122"/>
                <a:cs typeface="Times New Roman" panose="02020603050405020304" pitchFamily="18" charset="0"/>
              </a:rPr>
              <a:t>的电源两端时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实际功率之比为</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3</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02.jpeg"/>
          <p:cNvPicPr/>
          <p:nvPr/>
        </p:nvPicPr>
        <p:blipFill>
          <a:blip r:embed="rId2"/>
          <a:stretch>
            <a:fillRect/>
          </a:stretch>
        </p:blipFill>
        <p:spPr>
          <a:xfrm>
            <a:off x="7976333" y="1492231"/>
            <a:ext cx="3142142" cy="2771998"/>
          </a:xfrm>
          <a:prstGeom prst="rect">
            <a:avLst/>
          </a:prstGeom>
        </p:spPr>
      </p:pic>
      <p:sp>
        <p:nvSpPr>
          <p:cNvPr id="4" name="Rectangle 3"/>
          <p:cNvSpPr>
            <a:spLocks noChangeArrowheads="1"/>
          </p:cNvSpPr>
          <p:nvPr/>
        </p:nvSpPr>
        <p:spPr bwMode="auto">
          <a:xfrm>
            <a:off x="6873837" y="143323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22438629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37687"/>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电与热</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电流通过导体时都要发热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这种现象叫做</a:t>
            </a:r>
            <a:r>
              <a:rPr lang="en-US" altLang="zh-CN" i="1" smtClean="0">
                <a:solidFill>
                  <a:srgbClr val="000000"/>
                </a:solidFill>
                <a:ea typeface="宋体" panose="02010600030101010101" pitchFamily="2" charset="-122"/>
                <a:cs typeface="Times New Roman" panose="02020603050405020304" pitchFamily="18" charset="0"/>
              </a:rPr>
              <a:t>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焦耳定律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电流通过导体产生的热量跟电流的平方成正比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跟导体的电阻成正比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跟通电时间成正比</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Q</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对于纯电阻电路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即消耗的电能全部转化成内能的电路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a:t>
            </a:r>
            <a:r>
              <a:rPr lang="en-US" altLang="zh-CN" i="1">
                <a:solidFill>
                  <a:srgbClr val="000000"/>
                </a:solidFill>
                <a:ea typeface="宋体" panose="02010600030101010101" pitchFamily="2" charset="-122"/>
                <a:cs typeface="Times New Roman" panose="02020603050405020304" pitchFamily="18" charset="0"/>
              </a:rPr>
              <a:t>Q</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此时也可以用</a:t>
            </a:r>
            <a:r>
              <a:rPr lang="en-US" altLang="zh-CN" i="1" smtClean="0">
                <a:solidFill>
                  <a:srgbClr val="000000"/>
                </a:solidFill>
                <a:ea typeface="宋体" panose="02010600030101010101" pitchFamily="2" charset="-122"/>
                <a:cs typeface="Times New Roman" panose="02020603050405020304" pitchFamily="18" charset="0"/>
              </a:rPr>
              <a:t>Q</a:t>
            </a:r>
            <a:r>
              <a:rPr lang="en-US" altLang="zh-CN" smtClean="0">
                <a:solidFill>
                  <a:srgbClr val="000000"/>
                </a:solidFill>
                <a:ea typeface="宋体" panose="02010600030101010101" pitchFamily="2" charset="-122"/>
                <a:cs typeface="Times New Roman" panose="02020603050405020304" pitchFamily="18" charset="0"/>
              </a:rPr>
              <a:t>=</a:t>
            </a:r>
            <a:r>
              <a:rPr lang="en-US" altLang="zh-CN" i="1" err="1" smtClean="0">
                <a:solidFill>
                  <a:srgbClr val="000000"/>
                </a:solidFill>
                <a:ea typeface="宋体" panose="02010600030101010101" pitchFamily="2" charset="-122"/>
                <a:cs typeface="Times New Roman" panose="02020603050405020304" pitchFamily="18" charset="0"/>
              </a:rPr>
              <a:t>Pt</a:t>
            </a:r>
            <a:r>
              <a:rPr lang="en-US" altLang="zh-CN" smtClean="0">
                <a:solidFill>
                  <a:srgbClr val="000000"/>
                </a:solidFill>
                <a:ea typeface="宋体" panose="02010600030101010101" pitchFamily="2" charset="-122"/>
                <a:cs typeface="Times New Roman" panose="02020603050405020304" pitchFamily="18" charset="0"/>
              </a:rPr>
              <a:t>=</a:t>
            </a:r>
            <a:r>
              <a:rPr lang="en-US" altLang="zh-CN" i="1" err="1" smtClean="0">
                <a:solidFill>
                  <a:srgbClr val="000000"/>
                </a:solidFill>
                <a:ea typeface="宋体" panose="02010600030101010101" pitchFamily="2" charset="-122"/>
                <a:cs typeface="Times New Roman" panose="02020603050405020304" pitchFamily="18" charset="0"/>
              </a:rPr>
              <a:t>UIt</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I</a:t>
            </a:r>
            <a:r>
              <a:rPr lang="en-US" altLang="zh-CN" baseline="30000" smtClean="0">
                <a:solidFill>
                  <a:srgbClr val="000000"/>
                </a:solidFill>
                <a:ea typeface="宋体" panose="02010600030101010101" pitchFamily="2" charset="-122"/>
                <a:cs typeface="Times New Roman" panose="02020603050405020304" pitchFamily="18" charset="0"/>
              </a:rPr>
              <a:t>2</a:t>
            </a:r>
            <a:r>
              <a:rPr lang="en-US" altLang="zh-CN" i="1" smtClean="0">
                <a:solidFill>
                  <a:srgbClr val="000000"/>
                </a:solidFill>
                <a:ea typeface="宋体" panose="02010600030101010101" pitchFamily="2" charset="-122"/>
                <a:cs typeface="Times New Roman" panose="02020603050405020304" pitchFamily="18" charset="0"/>
              </a:rPr>
              <a:t>Rt</a:t>
            </a:r>
            <a:r>
              <a:rPr lang="en-US" altLang="zh-CN" smtClean="0">
                <a:solidFill>
                  <a:srgbClr val="000000"/>
                </a:solidFill>
                <a:ea typeface="宋体" panose="02010600030101010101" pitchFamily="2" charset="-122"/>
                <a:cs typeface="Times New Roman" panose="02020603050405020304" pitchFamily="18" charset="0"/>
              </a:rPr>
              <a:t>=     </a:t>
            </a:r>
            <a:r>
              <a:rPr lang="en-US" altLang="zh-CN" i="1" smtClean="0">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宋体" panose="02010600030101010101" pitchFamily="2" charset="-122"/>
                <a:cs typeface="Times New Roman" panose="02020603050405020304" pitchFamily="18" charset="0"/>
              </a:rPr>
              <a:t>来计算电热</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生活中利用电流热效应的有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电烙铁、电热水器、电饭锅、电取暖器等</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609512542"/>
              </p:ext>
            </p:extLst>
          </p:nvPr>
        </p:nvGraphicFramePr>
        <p:xfrm>
          <a:off x="8497341" y="4143231"/>
          <a:ext cx="663148" cy="678654"/>
        </p:xfrm>
        <a:graphic>
          <a:graphicData uri="http://schemas.openxmlformats.org/presentationml/2006/ole">
            <mc:AlternateContent>
              <mc:Choice xmlns:v="urn:schemas-microsoft-com:vml" Requires="v">
                <p:oleObj spid="_x0000_s1057" name="文档" r:id="rId2" imgW="321534" imgH="322004" progId="Word.Document.12">
                  <p:embed/>
                </p:oleObj>
              </mc:Choice>
              <mc:Fallback>
                <p:oleObj name="文档" r:id="rId2" imgW="321534" imgH="322004" progId="Word.Document.12">
                  <p:embed/>
                  <p:pic>
                    <p:nvPicPr>
                      <p:cNvPr id="0" name="OLE substitute image"/>
                      <p:cNvPicPr/>
                      <p:nvPr/>
                    </p:nvPicPr>
                    <p:blipFill>
                      <a:blip r:embed="rId3"/>
                      <a:stretch>
                        <a:fillRect/>
                      </a:stretch>
                    </p:blipFill>
                    <p:spPr>
                      <a:xfrm>
                        <a:off x="8497341" y="4143231"/>
                        <a:ext cx="663148" cy="678654"/>
                      </a:xfrm>
                      <a:prstGeom prst="rect">
                        <a:avLst/>
                      </a:prstGeom>
                    </p:spPr>
                  </p:pic>
                </p:oleObj>
              </mc:Fallback>
            </mc:AlternateContent>
          </a:graphicData>
        </a:graphic>
      </p:graphicFrame>
      <p:sp>
        <p:nvSpPr>
          <p:cNvPr id="4" name="矩形 3"/>
          <p:cNvSpPr/>
          <p:nvPr/>
        </p:nvSpPr>
        <p:spPr>
          <a:xfrm>
            <a:off x="7991253" y="1862103"/>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电流的热效应</a:t>
            </a:r>
            <a:endParaRPr lang="zh-CN" altLang="en-US"/>
          </a:p>
        </p:txBody>
      </p:sp>
      <p:sp>
        <p:nvSpPr>
          <p:cNvPr id="5" name="矩形 4"/>
          <p:cNvSpPr/>
          <p:nvPr/>
        </p:nvSpPr>
        <p:spPr>
          <a:xfrm>
            <a:off x="9472773" y="3050655"/>
            <a:ext cx="869149" cy="584775"/>
          </a:xfrm>
          <a:prstGeom prst="rect">
            <a:avLst/>
          </a:prstGeom>
        </p:spPr>
        <p:txBody>
          <a:bodyPr wrap="none">
            <a:spAutoFit/>
          </a:bodyPr>
          <a:lstStyle/>
          <a:p>
            <a:r>
              <a:rPr lang="en-US" altLang="zh-CN" i="1">
                <a:ea typeface="宋体" panose="02010600030101010101" pitchFamily="2" charset="-122"/>
              </a:rPr>
              <a:t>I</a:t>
            </a:r>
            <a:r>
              <a:rPr lang="en-US" altLang="zh-CN" baseline="30000">
                <a:ea typeface="宋体" panose="02010600030101010101" pitchFamily="2" charset="-122"/>
              </a:rPr>
              <a:t>2</a:t>
            </a:r>
            <a:r>
              <a:rPr lang="en-US" altLang="zh-CN" i="1">
                <a:ea typeface="宋体" panose="02010600030101010101" pitchFamily="2" charset="-122"/>
              </a:rPr>
              <a:t>Rt</a:t>
            </a:r>
            <a:endParaRPr lang="zh-CN" altLang="en-US"/>
          </a:p>
        </p:txBody>
      </p:sp>
    </p:spTree>
    <p:extLst>
      <p:ext uri="{BB962C8B-B14F-4D97-AF65-F5344CB8AC3E}">
        <p14:creationId xmlns:p14="http://schemas.microsoft.com/office/powerpoint/2010/main" val="36921082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考  情  分  析</a:t>
            </a:r>
            <a:endParaRPr lang="zh-CN" altLang="zh-CN">
              <a:solidFill>
                <a:schemeClr val="tx1"/>
              </a:solidFill>
              <a:latin typeface="华文新魏" panose="02010800040101010101" pitchFamily="2" charset="-122"/>
              <a:ea typeface="华文新魏" panose="0201080004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249481904"/>
              </p:ext>
            </p:extLst>
          </p:nvPr>
        </p:nvGraphicFramePr>
        <p:xfrm>
          <a:off x="361950" y="1616103"/>
          <a:ext cx="10807700" cy="3568200"/>
        </p:xfrm>
        <a:graphic>
          <a:graphicData uri="http://schemas.openxmlformats.org/presentationml/2006/ole">
            <mc:AlternateContent>
              <mc:Choice xmlns:v="urn:schemas-microsoft-com:vml" Requires="v">
                <p:oleObj spid="_x0000_s1038" name="文档" r:id="rId2" imgW="3826154" imgH="1263218" progId="Word.Document.12">
                  <p:embed/>
                </p:oleObj>
              </mc:Choice>
              <mc:Fallback>
                <p:oleObj name="文档" r:id="rId2" imgW="3826154" imgH="1263218" progId="Word.Document.12">
                  <p:embed/>
                  <p:pic>
                    <p:nvPicPr>
                      <p:cNvPr id="0" name="OLE substitute image"/>
                      <p:cNvPicPr/>
                      <p:nvPr/>
                    </p:nvPicPr>
                    <p:blipFill>
                      <a:blip r:embed="rId3"/>
                      <a:stretch>
                        <a:fillRect/>
                      </a:stretch>
                    </p:blipFill>
                    <p:spPr>
                      <a:xfrm>
                        <a:off x="361950" y="1616103"/>
                        <a:ext cx="10807700" cy="3568200"/>
                      </a:xfrm>
                      <a:prstGeom prst="rect">
                        <a:avLst/>
                      </a:prstGeom>
                    </p:spPr>
                  </p:pic>
                </p:oleObj>
              </mc:Fallback>
            </mc:AlternateContent>
          </a:graphicData>
        </a:graphic>
      </p:graphicFrame>
    </p:spTree>
    <p:extLst>
      <p:ext uri="{BB962C8B-B14F-4D97-AF65-F5344CB8AC3E}">
        <p14:creationId xmlns:p14="http://schemas.microsoft.com/office/powerpoint/2010/main" val="1864289175"/>
      </p:ext>
    </p:extLst>
  </p:cSld>
  <p:clrMapOvr>
    <a:masterClrMapping/>
  </p:clrMapOvr>
  <p:transition spd="slow">
    <p:wheel spokes="1"/>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1311"/>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一台线圈电阻为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的电动机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接在</a:t>
            </a:r>
            <a:r>
              <a:rPr lang="en-US" altLang="zh-CN">
                <a:solidFill>
                  <a:srgbClr val="000000"/>
                </a:solidFill>
                <a:ea typeface="宋体" panose="02010600030101010101" pitchFamily="2" charset="-122"/>
                <a:cs typeface="Times New Roman" panose="02020603050405020304" pitchFamily="18" charset="0"/>
              </a:rPr>
              <a:t>12 V</a:t>
            </a:r>
            <a:r>
              <a:rPr lang="zh-CN" altLang="zh-CN">
                <a:solidFill>
                  <a:srgbClr val="000000"/>
                </a:solidFill>
                <a:ea typeface="宋体" panose="02010600030101010101" pitchFamily="2" charset="-122"/>
                <a:cs typeface="Times New Roman" panose="02020603050405020304" pitchFamily="18" charset="0"/>
              </a:rPr>
              <a:t>的电源上时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通过电动机的电流为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A,</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2 min</a:t>
            </a:r>
            <a:r>
              <a:rPr lang="zh-CN" altLang="zh-CN">
                <a:solidFill>
                  <a:srgbClr val="000000"/>
                </a:solidFill>
                <a:ea typeface="宋体" panose="02010600030101010101" pitchFamily="2" charset="-122"/>
                <a:cs typeface="Times New Roman" panose="02020603050405020304" pitchFamily="18" charset="0"/>
              </a:rPr>
              <a:t>内电流产生的热量是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 J,</a:t>
            </a:r>
            <a:r>
              <a:rPr lang="zh-CN" altLang="zh-CN">
                <a:solidFill>
                  <a:srgbClr val="000000"/>
                </a:solidFill>
                <a:ea typeface="宋体" panose="02010600030101010101" pitchFamily="2" charset="-122"/>
                <a:cs typeface="Times New Roman" panose="02020603050405020304" pitchFamily="18" charset="0"/>
              </a:rPr>
              <a:t>转化成的机械能是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电动机线圈产生的</a:t>
            </a:r>
            <a:r>
              <a:rPr lang="zh-CN" altLang="zh-CN" smtClean="0">
                <a:solidFill>
                  <a:srgbClr val="000000"/>
                </a:solidFill>
                <a:ea typeface="楷体" panose="02010609060101010101" pitchFamily="49" charset="-122"/>
                <a:cs typeface="Times New Roman" panose="02020603050405020304" pitchFamily="18" charset="0"/>
              </a:rPr>
              <a:t>热量</a:t>
            </a:r>
            <a:endParaRPr lang="en-US" altLang="zh-CN" smtClean="0">
              <a:solidFill>
                <a:srgbClr val="000000"/>
              </a:solidFill>
              <a:ea typeface="楷体" panose="02010609060101010101" pitchFamily="49"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Q</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I</a:t>
            </a:r>
            <a:r>
              <a:rPr lang="en-US" altLang="zh-CN" baseline="30000" smtClean="0">
                <a:solidFill>
                  <a:srgbClr val="000000"/>
                </a:solidFill>
                <a:ea typeface="宋体" panose="02010600030101010101" pitchFamily="2" charset="-122"/>
                <a:cs typeface="Times New Roman" panose="02020603050405020304" pitchFamily="18" charset="0"/>
              </a:rPr>
              <a:t>2</a:t>
            </a:r>
            <a:r>
              <a:rPr lang="en-US" altLang="zh-CN" i="1" smtClean="0">
                <a:solidFill>
                  <a:srgbClr val="000000"/>
                </a:solidFill>
                <a:ea typeface="宋体" panose="02010600030101010101" pitchFamily="2" charset="-122"/>
                <a:cs typeface="Times New Roman" panose="02020603050405020304" pitchFamily="18" charset="0"/>
              </a:rPr>
              <a:t>Rt</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×2×60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s=9</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电流做的功</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UIt</a:t>
            </a:r>
            <a:r>
              <a:rPr lang="en-US" altLang="zh-CN">
                <a:solidFill>
                  <a:srgbClr val="000000"/>
                </a:solidFill>
                <a:ea typeface="宋体" panose="02010600030101010101" pitchFamily="2" charset="-122"/>
                <a:cs typeface="Times New Roman" panose="02020603050405020304" pitchFamily="18" charset="0"/>
              </a:rPr>
              <a:t>=12</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V×0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A×2×60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s=720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楷体" panose="02010609060101010101" pitchFamily="49" charset="-122"/>
                <a:cs typeface="Times New Roman" panose="02020603050405020304" pitchFamily="18" charset="0"/>
              </a:rPr>
              <a:t>转化成的机械能</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Q</a:t>
            </a:r>
            <a:r>
              <a:rPr lang="en-US" altLang="zh-CN">
                <a:solidFill>
                  <a:srgbClr val="000000"/>
                </a:solidFill>
                <a:ea typeface="宋体" panose="02010600030101010101" pitchFamily="2" charset="-122"/>
                <a:cs typeface="Times New Roman" panose="02020603050405020304" pitchFamily="18" charset="0"/>
              </a:rPr>
              <a:t>=720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J-9</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J=711</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J</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398045" y="2646426"/>
            <a:ext cx="389850" cy="584775"/>
          </a:xfrm>
          <a:prstGeom prst="rect">
            <a:avLst/>
          </a:prstGeom>
        </p:spPr>
        <p:txBody>
          <a:bodyPr wrap="none">
            <a:spAutoFit/>
          </a:bodyPr>
          <a:lstStyle/>
          <a:p>
            <a:r>
              <a:rPr lang="en-US" altLang="zh-CN">
                <a:ea typeface="宋体" panose="02010600030101010101" pitchFamily="2" charset="-122"/>
              </a:rPr>
              <a:t>9</a:t>
            </a:r>
            <a:endParaRPr lang="zh-CN" altLang="en-US"/>
          </a:p>
        </p:txBody>
      </p:sp>
      <p:sp>
        <p:nvSpPr>
          <p:cNvPr id="4" name="矩形 3"/>
          <p:cNvSpPr/>
          <p:nvPr/>
        </p:nvSpPr>
        <p:spPr>
          <a:xfrm>
            <a:off x="7273205" y="2646425"/>
            <a:ext cx="777585" cy="584775"/>
          </a:xfrm>
          <a:prstGeom prst="rect">
            <a:avLst/>
          </a:prstGeom>
        </p:spPr>
        <p:txBody>
          <a:bodyPr wrap="none">
            <a:spAutoFit/>
          </a:bodyPr>
          <a:lstStyle/>
          <a:p>
            <a:r>
              <a:rPr lang="en-US" altLang="zh-CN">
                <a:ea typeface="宋体" panose="02010600030101010101" pitchFamily="2" charset="-122"/>
              </a:rPr>
              <a:t>711</a:t>
            </a:r>
            <a:endParaRPr lang="zh-CN" altLang="en-US"/>
          </a:p>
        </p:txBody>
      </p:sp>
    </p:spTree>
    <p:extLst>
      <p:ext uri="{BB962C8B-B14F-4D97-AF65-F5344CB8AC3E}">
        <p14:creationId xmlns:p14="http://schemas.microsoft.com/office/powerpoint/2010/main" val="23546660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23197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在纯电阻电路中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电能只转换为内能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电热等于电功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在非纯电阻电路中电功大于电热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此时不可用电功的两个变形公式来求解电功</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75812351"/>
      </p:ext>
    </p:extLst>
  </p:cSld>
  <p:clrMapOvr>
    <a:masterClrMapping/>
  </p:clrMapOvr>
  <p:transition spd="med">
    <p:pull/>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5996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某导体的电阻是</a:t>
            </a:r>
            <a:r>
              <a:rPr lang="en-US" altLang="zh-CN">
                <a:solidFill>
                  <a:srgbClr val="000000"/>
                </a:solidFill>
                <a:ea typeface="宋体" panose="02010600030101010101" pitchFamily="2" charset="-122"/>
                <a:cs typeface="Times New Roman" panose="02020603050405020304" pitchFamily="18" charset="0"/>
              </a:rPr>
              <a:t>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通过它的电流为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A,10 s</a:t>
            </a:r>
            <a:r>
              <a:rPr lang="zh-CN" altLang="zh-CN">
                <a:solidFill>
                  <a:srgbClr val="000000"/>
                </a:solidFill>
                <a:ea typeface="宋体" panose="02010600030101010101" pitchFamily="2" charset="-122"/>
                <a:cs typeface="Times New Roman" panose="02020603050405020304" pitchFamily="18" charset="0"/>
              </a:rPr>
              <a:t>内通过该导体产生的热量是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a:t>
            </a:r>
            <a:r>
              <a:rPr lang="zh-CN" altLang="zh-CN">
                <a:solidFill>
                  <a:srgbClr val="000000"/>
                </a:solidFill>
                <a:ea typeface="宋体" panose="02010600030101010101" pitchFamily="2" charset="-122"/>
                <a:cs typeface="Times New Roman" panose="02020603050405020304" pitchFamily="18" charset="0"/>
              </a:rPr>
              <a:t>电热器中的电饭锅是利用电流的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效应制成的加热设备</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468101" y="2786313"/>
            <a:ext cx="389850" cy="584775"/>
          </a:xfrm>
          <a:prstGeom prst="rect">
            <a:avLst/>
          </a:prstGeom>
        </p:spPr>
        <p:txBody>
          <a:bodyPr wrap="none">
            <a:spAutoFit/>
          </a:bodyPr>
          <a:lstStyle/>
          <a:p>
            <a:r>
              <a:rPr lang="en-US" altLang="zh-CN">
                <a:ea typeface="宋体" panose="02010600030101010101" pitchFamily="2" charset="-122"/>
              </a:rPr>
              <a:t>2</a:t>
            </a:r>
            <a:endParaRPr lang="zh-CN" altLang="en-US"/>
          </a:p>
        </p:txBody>
      </p:sp>
      <p:sp>
        <p:nvSpPr>
          <p:cNvPr id="4" name="矩形 3"/>
          <p:cNvSpPr/>
          <p:nvPr/>
        </p:nvSpPr>
        <p:spPr>
          <a:xfrm>
            <a:off x="4556565" y="337571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热</a:t>
            </a:r>
            <a:endParaRPr lang="zh-CN" altLang="en-US"/>
          </a:p>
        </p:txBody>
      </p:sp>
    </p:spTree>
    <p:extLst>
      <p:ext uri="{BB962C8B-B14F-4D97-AF65-F5344CB8AC3E}">
        <p14:creationId xmlns:p14="http://schemas.microsoft.com/office/powerpoint/2010/main" val="4785746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65126"/>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电功与电功率的计算</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实际功率的计算</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154180047"/>
              </p:ext>
            </p:extLst>
          </p:nvPr>
        </p:nvGraphicFramePr>
        <p:xfrm>
          <a:off x="361950" y="2356468"/>
          <a:ext cx="10807700" cy="3750923"/>
        </p:xfrm>
        <a:graphic>
          <a:graphicData uri="http://schemas.openxmlformats.org/presentationml/2006/ole">
            <mc:AlternateContent>
              <mc:Choice xmlns:v="urn:schemas-microsoft-com:vml" Requires="v">
                <p:oleObj spid="_x0000_s1058" name="文档" r:id="rId2" imgW="3826154" imgH="1327906" progId="Word.Document.12">
                  <p:embed/>
                </p:oleObj>
              </mc:Choice>
              <mc:Fallback>
                <p:oleObj name="文档" r:id="rId2" imgW="3826154" imgH="1327906" progId="Word.Document.12">
                  <p:embed/>
                  <p:pic>
                    <p:nvPicPr>
                      <p:cNvPr id="0" name="OLE substitute image"/>
                      <p:cNvPicPr/>
                      <p:nvPr/>
                    </p:nvPicPr>
                    <p:blipFill>
                      <a:blip r:embed="rId3"/>
                      <a:stretch>
                        <a:fillRect/>
                      </a:stretch>
                    </p:blipFill>
                    <p:spPr>
                      <a:xfrm>
                        <a:off x="361950" y="2356468"/>
                        <a:ext cx="10807700" cy="3750923"/>
                      </a:xfrm>
                      <a:prstGeom prst="rect">
                        <a:avLst/>
                      </a:prstGeom>
                    </p:spPr>
                  </p:pic>
                </p:oleObj>
              </mc:Fallback>
            </mc:AlternateContent>
          </a:graphicData>
        </a:graphic>
      </p:graphicFrame>
    </p:spTree>
    <p:extLst>
      <p:ext uri="{BB962C8B-B14F-4D97-AF65-F5344CB8AC3E}">
        <p14:creationId xmlns:p14="http://schemas.microsoft.com/office/powerpoint/2010/main" val="2122540293"/>
      </p:ext>
    </p:extLst>
  </p:cSld>
  <p:clrMapOvr>
    <a:masterClrMapping/>
  </p:clrMapOvr>
  <p:transition spd="med">
    <p:pull/>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961495010"/>
              </p:ext>
            </p:extLst>
          </p:nvPr>
        </p:nvGraphicFramePr>
        <p:xfrm>
          <a:off x="361950" y="2026720"/>
          <a:ext cx="10807700" cy="1851607"/>
        </p:xfrm>
        <a:graphic>
          <a:graphicData uri="http://schemas.openxmlformats.org/presentationml/2006/ole">
            <mc:AlternateContent>
              <mc:Choice xmlns:v="urn:schemas-microsoft-com:vml" Requires="v">
                <p:oleObj spid="_x0000_s1059" name="文档" r:id="rId2" imgW="3826154" imgH="655508" progId="Word.Document.12">
                  <p:embed/>
                </p:oleObj>
              </mc:Choice>
              <mc:Fallback>
                <p:oleObj name="文档" r:id="rId2" imgW="3826154" imgH="655508" progId="Word.Document.12">
                  <p:embed/>
                  <p:pic>
                    <p:nvPicPr>
                      <p:cNvPr id="0" name="OLE substitute image"/>
                      <p:cNvPicPr/>
                      <p:nvPr/>
                    </p:nvPicPr>
                    <p:blipFill>
                      <a:blip r:embed="rId3"/>
                      <a:stretch>
                        <a:fillRect/>
                      </a:stretch>
                    </p:blipFill>
                    <p:spPr>
                      <a:xfrm>
                        <a:off x="361950" y="2026720"/>
                        <a:ext cx="10807700" cy="1851607"/>
                      </a:xfrm>
                      <a:prstGeom prst="rect">
                        <a:avLst/>
                      </a:prstGeom>
                    </p:spPr>
                  </p:pic>
                </p:oleObj>
              </mc:Fallback>
            </mc:AlternateContent>
          </a:graphicData>
        </a:graphic>
      </p:graphicFrame>
    </p:spTree>
    <p:extLst>
      <p:ext uri="{BB962C8B-B14F-4D97-AF65-F5344CB8AC3E}">
        <p14:creationId xmlns:p14="http://schemas.microsoft.com/office/powerpoint/2010/main" val="501363170"/>
      </p:ext>
    </p:extLst>
  </p:cSld>
  <p:clrMapOvr>
    <a:masterClrMapping/>
  </p:clrMapOvr>
  <p:transition spd="med">
    <p:pull/>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61251"/>
            <a:ext cx="10807700" cy="304698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比较或计算电路消耗的总功率</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一般</a:t>
            </a:r>
            <a:r>
              <a:rPr lang="zh-CN" altLang="zh-CN">
                <a:solidFill>
                  <a:srgbClr val="000000"/>
                </a:solidFill>
                <a:ea typeface="宋体" panose="02010600030101010101" pitchFamily="2" charset="-122"/>
                <a:cs typeface="Times New Roman" panose="02020603050405020304" pitchFamily="18" charset="0"/>
              </a:rPr>
              <a:t>选择</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总</a:t>
            </a:r>
            <a:r>
              <a:rPr lang="en-US" altLang="zh-CN" smtClean="0">
                <a:solidFill>
                  <a:srgbClr val="000000"/>
                </a:solidFill>
                <a:ea typeface="宋体" panose="02010600030101010101" pitchFamily="2" charset="-122"/>
                <a:cs typeface="Times New Roman" panose="02020603050405020304" pitchFamily="18" charset="0"/>
              </a:rPr>
              <a:t>=       </a:t>
            </a:r>
            <a:r>
              <a:rPr lang="zh-CN" altLang="zh-CN" smtClean="0">
                <a:solidFill>
                  <a:srgbClr val="000000"/>
                </a:solidFill>
                <a:ea typeface="宋体" panose="02010600030101010101" pitchFamily="2" charset="-122"/>
                <a:cs typeface="Times New Roman" panose="02020603050405020304" pitchFamily="18" charset="0"/>
              </a:rPr>
              <a:t>来</a:t>
            </a:r>
            <a:r>
              <a:rPr lang="zh-CN" altLang="zh-CN">
                <a:solidFill>
                  <a:srgbClr val="000000"/>
                </a:solidFill>
                <a:ea typeface="宋体" panose="02010600030101010101" pitchFamily="2" charset="-122"/>
                <a:cs typeface="Times New Roman" panose="02020603050405020304" pitchFamily="18" charset="0"/>
              </a:rPr>
              <a:t>判断总功率的变化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因为电路的总电压总是保持不变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只需判断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或计算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总电阻的变化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就可以比较总功率的变化</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16228691"/>
              </p:ext>
            </p:extLst>
          </p:nvPr>
        </p:nvGraphicFramePr>
        <p:xfrm>
          <a:off x="3077077" y="2514080"/>
          <a:ext cx="797924" cy="948205"/>
        </p:xfrm>
        <a:graphic>
          <a:graphicData uri="http://schemas.openxmlformats.org/presentationml/2006/ole">
            <mc:AlternateContent>
              <mc:Choice xmlns:v="urn:schemas-microsoft-com:vml" Requires="v">
                <p:oleObj spid="_x0000_s1060" name="文档" r:id="rId2" imgW="383679" imgH="448505" progId="Word.Document.12">
                  <p:embed/>
                </p:oleObj>
              </mc:Choice>
              <mc:Fallback>
                <p:oleObj name="文档" r:id="rId2" imgW="383679" imgH="448505" progId="Word.Document.12">
                  <p:embed/>
                  <p:pic>
                    <p:nvPicPr>
                      <p:cNvPr id="0" name="OLE substitute image"/>
                      <p:cNvPicPr/>
                      <p:nvPr/>
                    </p:nvPicPr>
                    <p:blipFill>
                      <a:blip r:embed="rId3"/>
                      <a:stretch>
                        <a:fillRect/>
                      </a:stretch>
                    </p:blipFill>
                    <p:spPr>
                      <a:xfrm>
                        <a:off x="3077077" y="2514080"/>
                        <a:ext cx="797924" cy="948205"/>
                      </a:xfrm>
                      <a:prstGeom prst="rect">
                        <a:avLst/>
                      </a:prstGeom>
                    </p:spPr>
                  </p:pic>
                </p:oleObj>
              </mc:Fallback>
            </mc:AlternateContent>
          </a:graphicData>
        </a:graphic>
      </p:graphicFrame>
    </p:spTree>
    <p:extLst>
      <p:ext uri="{BB962C8B-B14F-4D97-AF65-F5344CB8AC3E}">
        <p14:creationId xmlns:p14="http://schemas.microsoft.com/office/powerpoint/2010/main" val="33181144"/>
      </p:ext>
    </p:extLst>
  </p:cSld>
  <p:clrMapOvr>
    <a:masterClrMapping/>
  </p:clrMapOvr>
  <p:transition spd="med">
    <p:pull/>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9586"/>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多挡位调节电路功率与电热的计算</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家庭电路中有许多用电器有多个挡位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电饭锅、电热饮水机、电熨斗等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它们都有高温挡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或加热挡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与低温挡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或保温挡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电路连哪个挡位是由电路消耗的总功率决定的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功率大则为高温挡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功率小则为低温挡</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而判断电路总功率的大小</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方法</a:t>
            </a:r>
            <a:r>
              <a:rPr lang="zh-CN" altLang="zh-CN">
                <a:solidFill>
                  <a:srgbClr val="000000"/>
                </a:solidFill>
                <a:ea typeface="宋体" panose="02010600030101010101" pitchFamily="2" charset="-122"/>
                <a:cs typeface="Times New Roman" panose="02020603050405020304" pitchFamily="18" charset="0"/>
              </a:rPr>
              <a:t>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用公式</a:t>
            </a:r>
            <a:r>
              <a:rPr lang="en-US" altLang="zh-CN" i="1">
                <a:solidFill>
                  <a:srgbClr val="000000"/>
                </a:solidFill>
                <a:ea typeface="宋体" panose="02010600030101010101" pitchFamily="2" charset="-122"/>
                <a:cs typeface="Times New Roman" panose="02020603050405020304" pitchFamily="18" charset="0"/>
              </a:rPr>
              <a:t>P</a:t>
            </a:r>
            <a:r>
              <a:rPr lang="en-US" altLang="zh-CN" smtClean="0">
                <a:solidFill>
                  <a:srgbClr val="000000"/>
                </a:solidFill>
                <a:ea typeface="宋体" panose="02010600030101010101" pitchFamily="2" charset="-122"/>
                <a:cs typeface="Times New Roman" panose="02020603050405020304" pitchFamily="18" charset="0"/>
              </a:rPr>
              <a:t>=      </a:t>
            </a:r>
            <a:r>
              <a:rPr lang="zh-CN" altLang="zh-CN" smtClean="0">
                <a:solidFill>
                  <a:srgbClr val="000000"/>
                </a:solidFill>
                <a:ea typeface="宋体" panose="02010600030101010101" pitchFamily="2" charset="-122"/>
                <a:cs typeface="Times New Roman" panose="02020603050405020304" pitchFamily="18" charset="0"/>
              </a:rPr>
              <a:t>来</a:t>
            </a:r>
            <a:r>
              <a:rPr lang="zh-CN" altLang="zh-CN">
                <a:solidFill>
                  <a:srgbClr val="000000"/>
                </a:solidFill>
                <a:ea typeface="宋体" panose="02010600030101010101" pitchFamily="2" charset="-122"/>
                <a:cs typeface="Times New Roman" panose="02020603050405020304" pitchFamily="18" charset="0"/>
              </a:rPr>
              <a:t>进行判断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由于电源电压总是保持不变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根据电路的总电阻的变化进而判断总功率的变化</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319821607"/>
              </p:ext>
            </p:extLst>
          </p:nvPr>
        </p:nvGraphicFramePr>
        <p:xfrm>
          <a:off x="3446949" y="4197925"/>
          <a:ext cx="774070" cy="837285"/>
        </p:xfrm>
        <a:graphic>
          <a:graphicData uri="http://schemas.openxmlformats.org/presentationml/2006/ole">
            <mc:AlternateContent>
              <mc:Choice xmlns:v="urn:schemas-microsoft-com:vml" Requires="v">
                <p:oleObj spid="_x0000_s1061" name="文档" r:id="rId2" imgW="376607" imgH="396036" progId="Word.Document.12">
                  <p:embed/>
                </p:oleObj>
              </mc:Choice>
              <mc:Fallback>
                <p:oleObj name="文档" r:id="rId2" imgW="376607" imgH="396036" progId="Word.Document.12">
                  <p:embed/>
                  <p:pic>
                    <p:nvPicPr>
                      <p:cNvPr id="0" name="OLE substitute image"/>
                      <p:cNvPicPr/>
                      <p:nvPr/>
                    </p:nvPicPr>
                    <p:blipFill>
                      <a:blip r:embed="rId3"/>
                      <a:stretch>
                        <a:fillRect/>
                      </a:stretch>
                    </p:blipFill>
                    <p:spPr>
                      <a:xfrm>
                        <a:off x="3446949" y="4197925"/>
                        <a:ext cx="774070" cy="837285"/>
                      </a:xfrm>
                      <a:prstGeom prst="rect">
                        <a:avLst/>
                      </a:prstGeom>
                    </p:spPr>
                  </p:pic>
                </p:oleObj>
              </mc:Fallback>
            </mc:AlternateContent>
          </a:graphicData>
        </a:graphic>
      </p:graphicFrame>
    </p:spTree>
    <p:extLst>
      <p:ext uri="{BB962C8B-B14F-4D97-AF65-F5344CB8AC3E}">
        <p14:creationId xmlns:p14="http://schemas.microsoft.com/office/powerpoint/2010/main" val="2632125356"/>
      </p:ext>
    </p:extLst>
  </p:cSld>
  <p:clrMapOvr>
    <a:masterClrMapping/>
  </p:clrMapOvr>
  <p:transition spd="med">
    <p:pull/>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44159"/>
            <a:ext cx="10807700" cy="1274195"/>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常见的多挡位调节电路有如下三种连接形式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甲为串联式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乙为并联式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丙单刀双掷开关式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甲图中当开关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断开时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smtClean="0">
                <a:solidFill>
                  <a:srgbClr val="000000"/>
                </a:solidFill>
                <a:ea typeface="宋体" panose="02010600030101010101" pitchFamily="2" charset="-122"/>
                <a:cs typeface="Times New Roman" panose="02020603050405020304" pitchFamily="18" charset="0"/>
              </a:rPr>
              <a:t>与</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831309442"/>
              </p:ext>
            </p:extLst>
          </p:nvPr>
        </p:nvGraphicFramePr>
        <p:xfrm>
          <a:off x="478289" y="2118058"/>
          <a:ext cx="10807700" cy="3318477"/>
        </p:xfrm>
        <a:graphic>
          <a:graphicData uri="http://schemas.openxmlformats.org/presentationml/2006/ole">
            <mc:AlternateContent>
              <mc:Choice xmlns:v="urn:schemas-microsoft-com:vml" Requires="v">
                <p:oleObj spid="_x0000_s1062" name="文档" r:id="rId2" imgW="3826154" imgH="1174811" progId="Word.Document.12">
                  <p:embed/>
                </p:oleObj>
              </mc:Choice>
              <mc:Fallback>
                <p:oleObj name="文档" r:id="rId2" imgW="3826154" imgH="1174811" progId="Word.Document.12">
                  <p:embed/>
                  <p:pic>
                    <p:nvPicPr>
                      <p:cNvPr id="0" name="OLE substitute image"/>
                      <p:cNvPicPr/>
                      <p:nvPr/>
                    </p:nvPicPr>
                    <p:blipFill>
                      <a:blip r:embed="rId3"/>
                      <a:stretch>
                        <a:fillRect/>
                      </a:stretch>
                    </p:blipFill>
                    <p:spPr>
                      <a:xfrm>
                        <a:off x="478289" y="2118058"/>
                        <a:ext cx="10807700" cy="3318477"/>
                      </a:xfrm>
                      <a:prstGeom prst="rect">
                        <a:avLst/>
                      </a:prstGeom>
                    </p:spPr>
                  </p:pic>
                </p:oleObj>
              </mc:Fallback>
            </mc:AlternateContent>
          </a:graphicData>
        </a:graphic>
      </p:graphicFrame>
    </p:spTree>
    <p:extLst>
      <p:ext uri="{BB962C8B-B14F-4D97-AF65-F5344CB8AC3E}">
        <p14:creationId xmlns:p14="http://schemas.microsoft.com/office/powerpoint/2010/main" val="6737569"/>
      </p:ext>
    </p:extLst>
  </p:cSld>
  <p:clrMapOvr>
    <a:masterClrMapping/>
  </p:clrMapOvr>
  <p:transition spd="med">
    <p:pull/>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同理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请你判断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乙图中当开关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断开时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电路处于</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与</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都闭合时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电路处于</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丙图中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接</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电路处于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接</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电路处于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状态</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保温</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1109.jpeg"/>
          <p:cNvPicPr>
            <a:picLocks noChangeAspect="1"/>
          </p:cNvPicPr>
          <p:nvPr/>
        </p:nvPicPr>
        <p:blipFill>
          <a:blip r:embed="rId2"/>
          <a:stretch>
            <a:fillRect/>
          </a:stretch>
        </p:blipFill>
        <p:spPr>
          <a:xfrm>
            <a:off x="361950" y="3485877"/>
            <a:ext cx="10807700" cy="2768131"/>
          </a:xfrm>
          <a:prstGeom prst="rect">
            <a:avLst/>
          </a:prstGeom>
        </p:spPr>
      </p:pic>
      <p:sp>
        <p:nvSpPr>
          <p:cNvPr id="2" name="矩形 1"/>
          <p:cNvSpPr/>
          <p:nvPr/>
        </p:nvSpPr>
        <p:spPr>
          <a:xfrm>
            <a:off x="857845" y="107984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保温</a:t>
            </a:r>
            <a:endParaRPr lang="zh-CN" altLang="en-US"/>
          </a:p>
        </p:txBody>
      </p:sp>
      <p:sp>
        <p:nvSpPr>
          <p:cNvPr id="5" name="矩形 4"/>
          <p:cNvSpPr/>
          <p:nvPr/>
        </p:nvSpPr>
        <p:spPr>
          <a:xfrm>
            <a:off x="9475957" y="108222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加热</a:t>
            </a:r>
            <a:endParaRPr lang="zh-CN" altLang="en-US"/>
          </a:p>
        </p:txBody>
      </p:sp>
      <p:sp>
        <p:nvSpPr>
          <p:cNvPr id="6" name="矩形 5"/>
          <p:cNvSpPr/>
          <p:nvPr/>
        </p:nvSpPr>
        <p:spPr>
          <a:xfrm>
            <a:off x="7580901" y="166700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加热</a:t>
            </a:r>
            <a:endParaRPr lang="zh-CN" altLang="en-US"/>
          </a:p>
        </p:txBody>
      </p:sp>
      <p:sp>
        <p:nvSpPr>
          <p:cNvPr id="7" name="矩形 6"/>
          <p:cNvSpPr/>
          <p:nvPr/>
        </p:nvSpPr>
        <p:spPr>
          <a:xfrm>
            <a:off x="4926437" y="224194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保温</a:t>
            </a:r>
            <a:endParaRPr lang="zh-CN" altLang="en-US"/>
          </a:p>
        </p:txBody>
      </p:sp>
    </p:spTree>
    <p:extLst>
      <p:ext uri="{BB962C8B-B14F-4D97-AF65-F5344CB8AC3E}">
        <p14:creationId xmlns:p14="http://schemas.microsoft.com/office/powerpoint/2010/main" val="15750457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327"/>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一只白炽灯上标有</a:t>
            </a:r>
            <a:r>
              <a:rPr lang="en-US" altLang="zh-CN">
                <a:solidFill>
                  <a:srgbClr val="000000"/>
                </a:solidFill>
                <a:ea typeface="宋体" panose="02010600030101010101" pitchFamily="2" charset="-122"/>
                <a:cs typeface="Times New Roman" panose="02020603050405020304" pitchFamily="18" charset="0"/>
              </a:rPr>
              <a:t>“220 V,40 W”,</a:t>
            </a:r>
            <a:r>
              <a:rPr lang="zh-CN" altLang="zh-CN">
                <a:solidFill>
                  <a:srgbClr val="000000"/>
                </a:solidFill>
                <a:ea typeface="宋体" panose="02010600030101010101" pitchFamily="2" charset="-122"/>
                <a:cs typeface="Times New Roman" panose="02020603050405020304" pitchFamily="18" charset="0"/>
              </a:rPr>
              <a:t>现将其接入</a:t>
            </a:r>
            <a:r>
              <a:rPr lang="en-US" altLang="zh-CN">
                <a:solidFill>
                  <a:srgbClr val="000000"/>
                </a:solidFill>
                <a:ea typeface="宋体" panose="02010600030101010101" pitchFamily="2" charset="-122"/>
                <a:cs typeface="Times New Roman" panose="02020603050405020304" pitchFamily="18" charset="0"/>
              </a:rPr>
              <a:t>110 V</a:t>
            </a:r>
            <a:r>
              <a:rPr lang="zh-CN" altLang="zh-CN">
                <a:solidFill>
                  <a:srgbClr val="000000"/>
                </a:solidFill>
                <a:ea typeface="宋体" panose="02010600030101010101" pitchFamily="2" charset="-122"/>
                <a:cs typeface="Times New Roman" panose="02020603050405020304" pitchFamily="18" charset="0"/>
              </a:rPr>
              <a:t>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若灯丝的电阻不随温度而改变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则灯泡的实际功率是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W</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546735881"/>
              </p:ext>
            </p:extLst>
          </p:nvPr>
        </p:nvGraphicFramePr>
        <p:xfrm>
          <a:off x="465273" y="3275190"/>
          <a:ext cx="10807700" cy="2217054"/>
        </p:xfrm>
        <a:graphic>
          <a:graphicData uri="http://schemas.openxmlformats.org/presentationml/2006/ole">
            <mc:AlternateContent>
              <mc:Choice xmlns:v="urn:schemas-microsoft-com:vml" Requires="v">
                <p:oleObj spid="_x0000_s1063" name="文档" r:id="rId2" imgW="3826154" imgH="784884" progId="Word.Document.12">
                  <p:embed/>
                </p:oleObj>
              </mc:Choice>
              <mc:Fallback>
                <p:oleObj name="文档" r:id="rId2" imgW="3826154" imgH="784884" progId="Word.Document.12">
                  <p:embed/>
                  <p:pic>
                    <p:nvPicPr>
                      <p:cNvPr id="0" name="OLE substitute image"/>
                      <p:cNvPicPr/>
                      <p:nvPr/>
                    </p:nvPicPr>
                    <p:blipFill>
                      <a:blip r:embed="rId3"/>
                      <a:stretch>
                        <a:fillRect/>
                      </a:stretch>
                    </p:blipFill>
                    <p:spPr>
                      <a:xfrm>
                        <a:off x="465273" y="3275190"/>
                        <a:ext cx="10807700" cy="2217054"/>
                      </a:xfrm>
                      <a:prstGeom prst="rect">
                        <a:avLst/>
                      </a:prstGeom>
                    </p:spPr>
                  </p:pic>
                </p:oleObj>
              </mc:Fallback>
            </mc:AlternateContent>
          </a:graphicData>
        </a:graphic>
      </p:graphicFrame>
      <p:sp>
        <p:nvSpPr>
          <p:cNvPr id="4" name="矩形 3"/>
          <p:cNvSpPr/>
          <p:nvPr/>
        </p:nvSpPr>
        <p:spPr>
          <a:xfrm>
            <a:off x="1224533" y="2653464"/>
            <a:ext cx="595035" cy="584775"/>
          </a:xfrm>
          <a:prstGeom prst="rect">
            <a:avLst/>
          </a:prstGeom>
        </p:spPr>
        <p:txBody>
          <a:bodyPr wrap="none">
            <a:spAutoFit/>
          </a:bodyPr>
          <a:lstStyle/>
          <a:p>
            <a:r>
              <a:rPr lang="en-US" altLang="zh-CN">
                <a:ea typeface="宋体" panose="02010600030101010101" pitchFamily="2" charset="-122"/>
              </a:rPr>
              <a:t>10</a:t>
            </a:r>
            <a:endParaRPr lang="zh-CN" altLang="en-US"/>
          </a:p>
        </p:txBody>
      </p:sp>
    </p:spTree>
    <p:extLst>
      <p:ext uri="{BB962C8B-B14F-4D97-AF65-F5344CB8AC3E}">
        <p14:creationId xmlns:p14="http://schemas.microsoft.com/office/powerpoint/2010/main" val="1821974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757676901"/>
              </p:ext>
            </p:extLst>
          </p:nvPr>
        </p:nvGraphicFramePr>
        <p:xfrm>
          <a:off x="361950" y="761509"/>
          <a:ext cx="10807700" cy="5358898"/>
        </p:xfrm>
        <a:graphic>
          <a:graphicData uri="http://schemas.openxmlformats.org/presentationml/2006/ole">
            <mc:AlternateContent>
              <mc:Choice xmlns:v="urn:schemas-microsoft-com:vml" Requires="v">
                <p:oleObj spid="_x0000_s1039" name="文档" r:id="rId2" imgW="3826154" imgH="1897163" progId="Word.Document.12">
                  <p:embed/>
                </p:oleObj>
              </mc:Choice>
              <mc:Fallback>
                <p:oleObj name="文档" r:id="rId2" imgW="3826154" imgH="1897163" progId="Word.Document.12">
                  <p:embed/>
                  <p:pic>
                    <p:nvPicPr>
                      <p:cNvPr id="0" name="OLE substitute image"/>
                      <p:cNvPicPr/>
                      <p:nvPr/>
                    </p:nvPicPr>
                    <p:blipFill>
                      <a:blip r:embed="rId3"/>
                      <a:stretch>
                        <a:fillRect/>
                      </a:stretch>
                    </p:blipFill>
                    <p:spPr>
                      <a:xfrm>
                        <a:off x="361950" y="761509"/>
                        <a:ext cx="10807700" cy="5358898"/>
                      </a:xfrm>
                      <a:prstGeom prst="rect">
                        <a:avLst/>
                      </a:prstGeom>
                    </p:spPr>
                  </p:pic>
                </p:oleObj>
              </mc:Fallback>
            </mc:AlternateContent>
          </a:graphicData>
        </a:graphic>
      </p:graphicFrame>
    </p:spTree>
    <p:extLst>
      <p:ext uri="{BB962C8B-B14F-4D97-AF65-F5344CB8AC3E}">
        <p14:creationId xmlns:p14="http://schemas.microsoft.com/office/powerpoint/2010/main" val="2657185730"/>
      </p:ext>
    </p:extLst>
  </p:cSld>
  <p:clrMapOvr>
    <a:masterClrMapping/>
  </p:clrMapOvr>
  <p:transition spd="slow">
    <p:wheel spokes="1"/>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71935"/>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已知灯泡</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上标有</a:t>
            </a:r>
            <a:r>
              <a:rPr lang="en-US" altLang="zh-CN">
                <a:solidFill>
                  <a:srgbClr val="000000"/>
                </a:solidFill>
                <a:ea typeface="宋体" panose="02010600030101010101" pitchFamily="2" charset="-122"/>
                <a:cs typeface="Times New Roman" panose="02020603050405020304" pitchFamily="18" charset="0"/>
              </a:rPr>
              <a:t>“6 V,3 W”,L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上标有</a:t>
            </a:r>
            <a:r>
              <a:rPr lang="en-US" altLang="zh-CN">
                <a:solidFill>
                  <a:srgbClr val="000000"/>
                </a:solidFill>
                <a:ea typeface="宋体" panose="02010600030101010101" pitchFamily="2" charset="-122"/>
                <a:cs typeface="Times New Roman" panose="02020603050405020304" pitchFamily="18" charset="0"/>
              </a:rPr>
              <a:t>“6 V,6 W”,</a:t>
            </a:r>
            <a:r>
              <a:rPr lang="zh-CN" altLang="zh-CN">
                <a:solidFill>
                  <a:srgbClr val="000000"/>
                </a:solidFill>
                <a:ea typeface="宋体" panose="02010600030101010101" pitchFamily="2" charset="-122"/>
                <a:cs typeface="Times New Roman" panose="02020603050405020304" pitchFamily="18" charset="0"/>
              </a:rPr>
              <a:t>灯丝的电阻不随温度而改变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现将其串联接入</a:t>
            </a:r>
            <a:r>
              <a:rPr lang="en-US" altLang="zh-CN">
                <a:solidFill>
                  <a:srgbClr val="000000"/>
                </a:solidFill>
                <a:ea typeface="宋体" panose="02010600030101010101" pitchFamily="2" charset="-122"/>
                <a:cs typeface="Times New Roman" panose="02020603050405020304" pitchFamily="18" charset="0"/>
              </a:rPr>
              <a:t>9 V</a:t>
            </a:r>
            <a:r>
              <a:rPr lang="zh-CN" altLang="zh-CN">
                <a:solidFill>
                  <a:srgbClr val="000000"/>
                </a:solidFill>
                <a:ea typeface="宋体" panose="02010600030101010101" pitchFamily="2" charset="-122"/>
                <a:cs typeface="Times New Roman" panose="02020603050405020304" pitchFamily="18" charset="0"/>
              </a:rPr>
              <a:t>的电路中</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的实际功率为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W,L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的实际功率为</a:t>
            </a:r>
            <a:r>
              <a:rPr lang="en-US" altLang="zh-CN" i="1" smtClean="0">
                <a:solidFill>
                  <a:srgbClr val="000000"/>
                </a:solidFill>
                <a:ea typeface="宋体" panose="02010600030101010101" pitchFamily="2" charset="-122"/>
                <a:cs typeface="Times New Roman" panose="02020603050405020304" pitchFamily="18" charset="0"/>
              </a:rPr>
              <a:t>_____</a:t>
            </a:r>
            <a:r>
              <a:rPr lang="en-US" altLang="zh-CN">
                <a:solidFill>
                  <a:srgbClr val="000000"/>
                </a:solidFill>
                <a:ea typeface="宋体" panose="02010600030101010101" pitchFamily="2" charset="-122"/>
                <a:cs typeface="Times New Roman" panose="02020603050405020304" pitchFamily="18" charset="0"/>
              </a:rPr>
              <a:t>W,</a:t>
            </a:r>
            <a:r>
              <a:rPr lang="zh-CN" altLang="zh-CN">
                <a:solidFill>
                  <a:srgbClr val="000000"/>
                </a:solidFill>
                <a:ea typeface="宋体" panose="02010600030101010101" pitchFamily="2" charset="-122"/>
                <a:cs typeface="Times New Roman" panose="02020603050405020304" pitchFamily="18" charset="0"/>
              </a:rPr>
              <a:t>较亮的灯是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805269" y="3108177"/>
            <a:ext cx="389850" cy="584775"/>
          </a:xfrm>
          <a:prstGeom prst="rect">
            <a:avLst/>
          </a:prstGeom>
        </p:spPr>
        <p:txBody>
          <a:bodyPr wrap="none">
            <a:spAutoFit/>
          </a:bodyPr>
          <a:lstStyle/>
          <a:p>
            <a:r>
              <a:rPr lang="en-US" altLang="zh-CN">
                <a:ea typeface="宋体" panose="02010600030101010101" pitchFamily="2" charset="-122"/>
              </a:rPr>
              <a:t>3</a:t>
            </a:r>
            <a:endParaRPr lang="zh-CN" altLang="en-US"/>
          </a:p>
        </p:txBody>
      </p:sp>
      <p:sp>
        <p:nvSpPr>
          <p:cNvPr id="4" name="矩形 3"/>
          <p:cNvSpPr/>
          <p:nvPr/>
        </p:nvSpPr>
        <p:spPr>
          <a:xfrm>
            <a:off x="9691981" y="3102341"/>
            <a:ext cx="69762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5" name="矩形 4"/>
          <p:cNvSpPr/>
          <p:nvPr/>
        </p:nvSpPr>
        <p:spPr>
          <a:xfrm>
            <a:off x="3312765" y="3657620"/>
            <a:ext cx="595035" cy="584775"/>
          </a:xfrm>
          <a:prstGeom prst="rect">
            <a:avLst/>
          </a:prstGeom>
        </p:spPr>
        <p:txBody>
          <a:bodyPr wrap="none">
            <a:spAutoFit/>
          </a:bodyPr>
          <a:lstStyle/>
          <a:p>
            <a:r>
              <a:rPr lang="en-US" altLang="zh-CN">
                <a:ea typeface="宋体" panose="02010600030101010101" pitchFamily="2" charset="-122"/>
              </a:rPr>
              <a:t>L</a:t>
            </a:r>
            <a:r>
              <a:rPr lang="en-US" altLang="zh-CN" baseline="-25000">
                <a:ea typeface="宋体" panose="02010600030101010101" pitchFamily="2" charset="-122"/>
              </a:rPr>
              <a:t>1</a:t>
            </a:r>
            <a:endParaRPr lang="zh-CN" altLang="en-US"/>
          </a:p>
        </p:txBody>
      </p:sp>
    </p:spTree>
    <p:extLst>
      <p:ext uri="{BB962C8B-B14F-4D97-AF65-F5344CB8AC3E}">
        <p14:creationId xmlns:p14="http://schemas.microsoft.com/office/powerpoint/2010/main" val="33818612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39471"/>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当滑动变阻器的滑片向右移动时</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电路</a:t>
            </a:r>
            <a:r>
              <a:rPr lang="zh-CN" altLang="zh-CN">
                <a:solidFill>
                  <a:srgbClr val="000000"/>
                </a:solidFill>
                <a:ea typeface="宋体" panose="02010600030101010101" pitchFamily="2" charset="-122"/>
                <a:cs typeface="Times New Roman" panose="02020603050405020304" pitchFamily="18" charset="0"/>
              </a:rPr>
              <a:t>消耗的总功率</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总电压保持不变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当滑动变阻器</a:t>
            </a:r>
            <a:r>
              <a:rPr lang="zh-CN" altLang="zh-CN" smtClean="0">
                <a:solidFill>
                  <a:srgbClr val="000000"/>
                </a:solidFill>
                <a:ea typeface="楷体" panose="02010609060101010101" pitchFamily="49" charset="-122"/>
                <a:cs typeface="Times New Roman" panose="02020603050405020304" pitchFamily="18" charset="0"/>
              </a:rPr>
              <a:t>的</a:t>
            </a:r>
            <a:endParaRPr lang="en-US" altLang="zh-CN" smtClean="0">
              <a:solidFill>
                <a:srgbClr val="000000"/>
              </a:solidFill>
              <a:ea typeface="楷体" panose="02010609060101010101" pitchFamily="49"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楷体" panose="02010609060101010101" pitchFamily="49" charset="-122"/>
                <a:cs typeface="Times New Roman" panose="02020603050405020304" pitchFamily="18" charset="0"/>
              </a:rPr>
              <a:t>滑</a:t>
            </a:r>
            <a:r>
              <a:rPr lang="zh-CN" altLang="zh-CN">
                <a:solidFill>
                  <a:srgbClr val="000000"/>
                </a:solidFill>
                <a:ea typeface="楷体" panose="02010609060101010101" pitchFamily="49" charset="-122"/>
                <a:cs typeface="Times New Roman" panose="02020603050405020304" pitchFamily="18" charset="0"/>
              </a:rPr>
              <a:t>片向右移动时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电路的总电阻变大</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endParaRPr lang="en-US" altLang="zh-CN" smtClean="0">
              <a:solidFill>
                <a:srgbClr val="000000"/>
              </a:solidFill>
              <a:ea typeface="楷体" panose="02010609060101010101" pitchFamily="49"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楷体" panose="02010609060101010101" pitchFamily="49" charset="-122"/>
                <a:cs typeface="Times New Roman" panose="02020603050405020304" pitchFamily="18" charset="0"/>
              </a:rPr>
              <a:t>由</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楷体" panose="02010609060101010101" pitchFamily="49" charset="-122"/>
                <a:cs typeface="Times New Roman" panose="02020603050405020304" pitchFamily="18" charset="0"/>
              </a:rPr>
              <a:t>总</a:t>
            </a:r>
            <a:r>
              <a:rPr lang="en-US" altLang="zh-CN" smtClean="0">
                <a:solidFill>
                  <a:srgbClr val="000000"/>
                </a:solidFill>
                <a:ea typeface="宋体" panose="02010600030101010101" pitchFamily="2" charset="-122"/>
                <a:cs typeface="Times New Roman" panose="02020603050405020304" pitchFamily="18" charset="0"/>
              </a:rPr>
              <a:t>=        </a:t>
            </a:r>
            <a:r>
              <a:rPr lang="zh-CN" altLang="zh-CN" smtClean="0">
                <a:solidFill>
                  <a:srgbClr val="000000"/>
                </a:solidFill>
                <a:ea typeface="楷体" panose="02010609060101010101" pitchFamily="49" charset="-122"/>
                <a:cs typeface="Times New Roman" panose="02020603050405020304" pitchFamily="18" charset="0"/>
              </a:rPr>
              <a:t>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电路消耗的总功率变小</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11.jpeg"/>
          <p:cNvPicPr/>
          <p:nvPr/>
        </p:nvPicPr>
        <p:blipFill>
          <a:blip r:embed="rId2"/>
          <a:stretch>
            <a:fillRect/>
          </a:stretch>
        </p:blipFill>
        <p:spPr>
          <a:xfrm>
            <a:off x="8209309" y="3024063"/>
            <a:ext cx="2880925" cy="2160240"/>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2514766746"/>
              </p:ext>
            </p:extLst>
          </p:nvPr>
        </p:nvGraphicFramePr>
        <p:xfrm>
          <a:off x="1450389" y="4546063"/>
          <a:ext cx="1177925" cy="1262062"/>
        </p:xfrm>
        <a:graphic>
          <a:graphicData uri="http://schemas.openxmlformats.org/presentationml/2006/ole">
            <mc:AlternateContent>
              <mc:Choice xmlns:v="urn:schemas-microsoft-com:vml" Requires="v">
                <p:oleObj spid="_x0000_s1064" name="文档" r:id="rId3" imgW="424800" imgH="448505" progId="Word.Document.12">
                  <p:embed/>
                </p:oleObj>
              </mc:Choice>
              <mc:Fallback>
                <p:oleObj name="文档" r:id="rId3" imgW="424800" imgH="448505" progId="Word.Document.12">
                  <p:embed/>
                  <p:pic>
                    <p:nvPicPr>
                      <p:cNvPr id="0" name="OLE substitute image"/>
                      <p:cNvPicPr/>
                      <p:nvPr/>
                    </p:nvPicPr>
                    <p:blipFill>
                      <a:blip r:embed="rId4"/>
                      <a:stretch>
                        <a:fillRect/>
                      </a:stretch>
                    </p:blipFill>
                    <p:spPr>
                      <a:xfrm>
                        <a:off x="1450389" y="4546063"/>
                        <a:ext cx="1177925" cy="1262062"/>
                      </a:xfrm>
                      <a:prstGeom prst="rect">
                        <a:avLst/>
                      </a:prstGeom>
                    </p:spPr>
                  </p:pic>
                </p:oleObj>
              </mc:Fallback>
            </mc:AlternateContent>
          </a:graphicData>
        </a:graphic>
      </p:graphicFrame>
      <p:sp>
        <p:nvSpPr>
          <p:cNvPr id="4" name="矩形 3"/>
          <p:cNvSpPr/>
          <p:nvPr/>
        </p:nvSpPr>
        <p:spPr>
          <a:xfrm>
            <a:off x="7315717" y="196360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Tree>
    <p:extLst>
      <p:ext uri="{BB962C8B-B14F-4D97-AF65-F5344CB8AC3E}">
        <p14:creationId xmlns:p14="http://schemas.microsoft.com/office/powerpoint/2010/main" val="35768152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arn(inVertical)">
                                      <p:cBhvr>
                                        <p:cTn id="18" dur="500"/>
                                        <p:tgtEl>
                                          <p:spTgt spid="2">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5996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将两只标有</a:t>
            </a:r>
            <a:r>
              <a:rPr lang="en-US" altLang="zh-CN">
                <a:solidFill>
                  <a:srgbClr val="000000"/>
                </a:solidFill>
                <a:ea typeface="宋体" panose="02010600030101010101" pitchFamily="2" charset="-122"/>
                <a:cs typeface="Times New Roman" panose="02020603050405020304" pitchFamily="18" charset="0"/>
              </a:rPr>
              <a:t>“220 V,100 W”</a:t>
            </a:r>
            <a:r>
              <a:rPr lang="zh-CN" altLang="zh-CN">
                <a:solidFill>
                  <a:srgbClr val="000000"/>
                </a:solidFill>
                <a:ea typeface="宋体" panose="02010600030101010101" pitchFamily="2" charset="-122"/>
                <a:cs typeface="Times New Roman" panose="02020603050405020304" pitchFamily="18" charset="0"/>
              </a:rPr>
              <a:t>的白炽灯串联接入</a:t>
            </a:r>
            <a:r>
              <a:rPr lang="en-US" altLang="zh-CN">
                <a:solidFill>
                  <a:srgbClr val="000000"/>
                </a:solidFill>
                <a:ea typeface="宋体" panose="02010600030101010101" pitchFamily="2" charset="-122"/>
                <a:cs typeface="Times New Roman" panose="02020603050405020304" pitchFamily="18" charset="0"/>
              </a:rPr>
              <a:t>220 V</a:t>
            </a:r>
            <a:r>
              <a:rPr lang="zh-CN" altLang="zh-CN">
                <a:solidFill>
                  <a:srgbClr val="000000"/>
                </a:solidFill>
                <a:ea typeface="宋体" panose="02010600030101010101" pitchFamily="2" charset="-122"/>
                <a:cs typeface="Times New Roman" panose="02020603050405020304" pitchFamily="18" charset="0"/>
              </a:rPr>
              <a:t>的电路中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电路消耗的总功率是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 W(</a:t>
            </a:r>
            <a:r>
              <a:rPr lang="zh-CN" altLang="zh-CN">
                <a:solidFill>
                  <a:srgbClr val="000000"/>
                </a:solidFill>
                <a:ea typeface="宋体" panose="02010600030101010101" pitchFamily="2" charset="-122"/>
                <a:cs typeface="Times New Roman" panose="02020603050405020304" pitchFamily="18" charset="0"/>
              </a:rPr>
              <a:t>灯丝电阻不随温度而改变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767429" y="2805977"/>
            <a:ext cx="595035" cy="584775"/>
          </a:xfrm>
          <a:prstGeom prst="rect">
            <a:avLst/>
          </a:prstGeom>
        </p:spPr>
        <p:txBody>
          <a:bodyPr wrap="none">
            <a:spAutoFit/>
          </a:bodyPr>
          <a:lstStyle/>
          <a:p>
            <a:r>
              <a:rPr lang="en-US" altLang="zh-CN">
                <a:ea typeface="宋体" panose="02010600030101010101" pitchFamily="2" charset="-122"/>
              </a:rPr>
              <a:t>50</a:t>
            </a:r>
            <a:endParaRPr lang="zh-CN" altLang="en-US"/>
          </a:p>
        </p:txBody>
      </p:sp>
    </p:spTree>
    <p:extLst>
      <p:ext uri="{BB962C8B-B14F-4D97-AF65-F5344CB8AC3E}">
        <p14:creationId xmlns:p14="http://schemas.microsoft.com/office/powerpoint/2010/main" val="13507029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44159"/>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某型号电饭锅具有保温与加热两种功能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其简化电路如图所示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均为电热丝</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电饭锅处于加热状态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电饭锅处于保温状态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断开时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电饭锅处于</a:t>
            </a:r>
            <a:r>
              <a:rPr lang="zh-CN" altLang="zh-CN" smtClean="0">
                <a:solidFill>
                  <a:srgbClr val="000000"/>
                </a:solidFill>
                <a:ea typeface="宋体" panose="02010600030101010101" pitchFamily="2" charset="-122"/>
                <a:cs typeface="Times New Roman" panose="02020603050405020304" pitchFamily="18" charset="0"/>
              </a:rPr>
              <a:t>加热</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状态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电饭锅处于</a:t>
            </a:r>
            <a:r>
              <a:rPr lang="zh-CN" altLang="zh-CN" smtClean="0">
                <a:solidFill>
                  <a:srgbClr val="000000"/>
                </a:solidFill>
                <a:ea typeface="宋体" panose="02010600030101010101" pitchFamily="2" charset="-122"/>
                <a:cs typeface="Times New Roman" panose="02020603050405020304" pitchFamily="18" charset="0"/>
              </a:rPr>
              <a:t>保温</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状态</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12.jpeg"/>
          <p:cNvPicPr/>
          <p:nvPr/>
        </p:nvPicPr>
        <p:blipFill>
          <a:blip r:embed="rId2"/>
          <a:stretch>
            <a:fillRect/>
          </a:stretch>
        </p:blipFill>
        <p:spPr>
          <a:xfrm>
            <a:off x="7273205" y="2212311"/>
            <a:ext cx="3781532" cy="2520280"/>
          </a:xfrm>
          <a:prstGeom prst="rect">
            <a:avLst/>
          </a:prstGeom>
        </p:spPr>
      </p:pic>
      <p:sp>
        <p:nvSpPr>
          <p:cNvPr id="4" name="Rectangle 3"/>
          <p:cNvSpPr>
            <a:spLocks noChangeArrowheads="1"/>
          </p:cNvSpPr>
          <p:nvPr/>
        </p:nvSpPr>
        <p:spPr bwMode="auto">
          <a:xfrm>
            <a:off x="9125404" y="150206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2122251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53208"/>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当</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只有</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连入电路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此时电阻比较小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根据</a:t>
            </a:r>
            <a:r>
              <a:rPr lang="en-US" altLang="zh-CN" i="1">
                <a:solidFill>
                  <a:srgbClr val="000000"/>
                </a:solidFill>
                <a:ea typeface="宋体" panose="02010600030101010101" pitchFamily="2" charset="-122"/>
                <a:cs typeface="Times New Roman" panose="02020603050405020304" pitchFamily="18" charset="0"/>
              </a:rPr>
              <a:t>P</a:t>
            </a:r>
            <a:r>
              <a:rPr lang="en-US" altLang="zh-CN" smtClean="0">
                <a:solidFill>
                  <a:srgbClr val="000000"/>
                </a:solidFill>
                <a:ea typeface="宋体" panose="02010600030101010101" pitchFamily="2" charset="-122"/>
                <a:cs typeface="Times New Roman" panose="02020603050405020304" pitchFamily="18" charset="0"/>
              </a:rPr>
              <a:t>=     </a:t>
            </a:r>
            <a:r>
              <a:rPr lang="zh-CN" altLang="zh-CN" smtClean="0">
                <a:solidFill>
                  <a:srgbClr val="000000"/>
                </a:solidFill>
                <a:ea typeface="楷体" panose="02010609060101010101" pitchFamily="49" charset="-122"/>
                <a:cs typeface="Times New Roman" panose="02020603050405020304" pitchFamily="18" charset="0"/>
              </a:rPr>
              <a:t>知</a:t>
            </a:r>
            <a:r>
              <a:rPr lang="zh-CN" altLang="zh-CN">
                <a:solidFill>
                  <a:srgbClr val="000000"/>
                </a:solidFill>
                <a:ea typeface="楷体" panose="02010609060101010101" pitchFamily="49" charset="-122"/>
                <a:cs typeface="Times New Roman" panose="02020603050405020304" pitchFamily="18" charset="0"/>
              </a:rPr>
              <a:t>此时电功率比较大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为加热状态</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断开时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都连入电路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此时电阻比较大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电功率比较小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为保温状态</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闭合时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电路断路不工作</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在分析调挡电路状态时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首先分析总电阻的变化情况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再根据</a:t>
            </a:r>
            <a:r>
              <a:rPr lang="en-US" altLang="zh-CN" i="1">
                <a:solidFill>
                  <a:srgbClr val="000000"/>
                </a:solidFill>
                <a:ea typeface="宋体" panose="02010600030101010101" pitchFamily="2" charset="-122"/>
                <a:cs typeface="Times New Roman" panose="02020603050405020304" pitchFamily="18" charset="0"/>
              </a:rPr>
              <a:t>P</a:t>
            </a:r>
            <a:r>
              <a:rPr lang="en-US" altLang="zh-CN" smtClean="0">
                <a:solidFill>
                  <a:srgbClr val="000000"/>
                </a:solidFill>
                <a:ea typeface="宋体" panose="02010600030101010101" pitchFamily="2" charset="-122"/>
                <a:cs typeface="Times New Roman" panose="02020603050405020304" pitchFamily="18" charset="0"/>
              </a:rPr>
              <a:t>=     </a:t>
            </a:r>
            <a:r>
              <a:rPr lang="zh-CN" altLang="zh-CN" smtClean="0">
                <a:solidFill>
                  <a:srgbClr val="000000"/>
                </a:solidFill>
                <a:ea typeface="仿宋" panose="02010609060101010101" pitchFamily="49" charset="-122"/>
                <a:cs typeface="Times New Roman" panose="02020603050405020304" pitchFamily="18" charset="0"/>
              </a:rPr>
              <a:t>知</a:t>
            </a:r>
            <a:r>
              <a:rPr lang="zh-CN" altLang="zh-CN">
                <a:solidFill>
                  <a:srgbClr val="000000"/>
                </a:solidFill>
                <a:ea typeface="仿宋" panose="02010609060101010101" pitchFamily="49" charset="-122"/>
                <a:cs typeface="Times New Roman" panose="02020603050405020304" pitchFamily="18" charset="0"/>
              </a:rPr>
              <a:t>总电阻越大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总功率越小</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848137756"/>
              </p:ext>
            </p:extLst>
          </p:nvPr>
        </p:nvGraphicFramePr>
        <p:xfrm>
          <a:off x="1728589" y="1905754"/>
          <a:ext cx="573336" cy="746519"/>
        </p:xfrm>
        <a:graphic>
          <a:graphicData uri="http://schemas.openxmlformats.org/presentationml/2006/ole">
            <mc:AlternateContent>
              <mc:Choice xmlns:v="urn:schemas-microsoft-com:vml" Requires="v">
                <p:oleObj spid="_x0000_s1065" name="文档" r:id="rId2" imgW="255315" imgH="322004" progId="Word.Document.12">
                  <p:embed/>
                </p:oleObj>
              </mc:Choice>
              <mc:Fallback>
                <p:oleObj name="文档" r:id="rId2" imgW="255315" imgH="322004" progId="Word.Document.12">
                  <p:embed/>
                  <p:pic>
                    <p:nvPicPr>
                      <p:cNvPr id="0" name="OLE substitute image"/>
                      <p:cNvPicPr/>
                      <p:nvPr/>
                    </p:nvPicPr>
                    <p:blipFill>
                      <a:blip r:embed="rId3"/>
                      <a:stretch>
                        <a:fillRect/>
                      </a:stretch>
                    </p:blipFill>
                    <p:spPr>
                      <a:xfrm>
                        <a:off x="1728589" y="1905754"/>
                        <a:ext cx="573336" cy="746519"/>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593573055"/>
              </p:ext>
            </p:extLst>
          </p:nvPr>
        </p:nvGraphicFramePr>
        <p:xfrm>
          <a:off x="2651677" y="4244608"/>
          <a:ext cx="573336" cy="746519"/>
        </p:xfrm>
        <a:graphic>
          <a:graphicData uri="http://schemas.openxmlformats.org/presentationml/2006/ole">
            <mc:AlternateContent>
              <mc:Choice xmlns:v="urn:schemas-microsoft-com:vml" Requires="v">
                <p:oleObj spid="_x0000_s1066" name="文档" r:id="rId4" imgW="255315" imgH="322004" progId="Word.Document.12">
                  <p:embed/>
                </p:oleObj>
              </mc:Choice>
              <mc:Fallback>
                <p:oleObj name="文档" r:id="rId4" imgW="255315" imgH="322004" progId="Word.Document.12">
                  <p:embed/>
                  <p:pic>
                    <p:nvPicPr>
                      <p:cNvPr id="0" name="OLE substitute image"/>
                      <p:cNvPicPr/>
                      <p:nvPr/>
                    </p:nvPicPr>
                    <p:blipFill>
                      <a:blip r:embed="rId3"/>
                      <a:stretch>
                        <a:fillRect/>
                      </a:stretch>
                    </p:blipFill>
                    <p:spPr>
                      <a:xfrm>
                        <a:off x="2651677" y="4244608"/>
                        <a:ext cx="573336" cy="746519"/>
                      </a:xfrm>
                      <a:prstGeom prst="rect">
                        <a:avLst/>
                      </a:prstGeom>
                    </p:spPr>
                  </p:pic>
                </p:oleObj>
              </mc:Fallback>
            </mc:AlternateContent>
          </a:graphicData>
        </a:graphic>
      </p:graphicFrame>
    </p:spTree>
    <p:extLst>
      <p:ext uri="{BB962C8B-B14F-4D97-AF65-F5344CB8AC3E}">
        <p14:creationId xmlns:p14="http://schemas.microsoft.com/office/powerpoint/2010/main" val="1038015757"/>
      </p:ext>
    </p:extLst>
  </p:cSld>
  <p:clrMapOvr>
    <a:masterClrMapping/>
  </p:clrMapOvr>
  <p:transition spd="med">
    <p:pull/>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0997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有一种挂式电热水器内部简化电路如图所示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该热水器设有高、中、低三挡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已知电热丝</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=55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高挡加热功率为</a:t>
            </a:r>
            <a:r>
              <a:rPr lang="en-US" altLang="zh-CN">
                <a:solidFill>
                  <a:srgbClr val="000000"/>
                </a:solidFill>
                <a:ea typeface="宋体" panose="02010600030101010101" pitchFamily="2" charset="-122"/>
                <a:cs typeface="Times New Roman" panose="02020603050405020304" pitchFamily="18" charset="0"/>
              </a:rPr>
              <a:t>1 100 W</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只闭合</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电热水器处于</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此时电热水器的电功率是</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W</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13.jpeg"/>
          <p:cNvPicPr/>
          <p:nvPr/>
        </p:nvPicPr>
        <p:blipFill>
          <a:blip r:embed="rId2"/>
          <a:stretch>
            <a:fillRect/>
          </a:stretch>
        </p:blipFill>
        <p:spPr>
          <a:xfrm>
            <a:off x="3622827" y="3224189"/>
            <a:ext cx="4285946" cy="2519967"/>
          </a:xfrm>
          <a:prstGeom prst="rect">
            <a:avLst/>
          </a:prstGeom>
        </p:spPr>
      </p:pic>
      <p:sp>
        <p:nvSpPr>
          <p:cNvPr id="4" name="矩形 3"/>
          <p:cNvSpPr/>
          <p:nvPr/>
        </p:nvSpPr>
        <p:spPr>
          <a:xfrm>
            <a:off x="9217421" y="191672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低</a:t>
            </a:r>
            <a:endParaRPr lang="zh-CN" altLang="en-US"/>
          </a:p>
        </p:txBody>
      </p:sp>
      <p:sp>
        <p:nvSpPr>
          <p:cNvPr id="5" name="矩形 4"/>
          <p:cNvSpPr/>
          <p:nvPr/>
        </p:nvSpPr>
        <p:spPr>
          <a:xfrm>
            <a:off x="9217421" y="2530492"/>
            <a:ext cx="800219" cy="584775"/>
          </a:xfrm>
          <a:prstGeom prst="rect">
            <a:avLst/>
          </a:prstGeom>
        </p:spPr>
        <p:txBody>
          <a:bodyPr wrap="none">
            <a:spAutoFit/>
          </a:bodyPr>
          <a:lstStyle/>
          <a:p>
            <a:r>
              <a:rPr lang="en-US" altLang="zh-CN">
                <a:ea typeface="宋体" panose="02010600030101010101" pitchFamily="2" charset="-122"/>
              </a:rPr>
              <a:t>220</a:t>
            </a:r>
            <a:endParaRPr lang="zh-CN" altLang="en-US"/>
          </a:p>
        </p:txBody>
      </p:sp>
    </p:spTree>
    <p:extLst>
      <p:ext uri="{BB962C8B-B14F-4D97-AF65-F5344CB8AC3E}">
        <p14:creationId xmlns:p14="http://schemas.microsoft.com/office/powerpoint/2010/main" val="22294628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实  验  突  破</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测量电功率</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某同学做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测量小灯泡额定电功率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连接了如甲图所示电路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实验前观察小灯泡的螺旋套上标有</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V”</a:t>
            </a:r>
            <a:r>
              <a:rPr lang="zh-CN" altLang="zh-CN">
                <a:solidFill>
                  <a:srgbClr val="000000"/>
                </a:solidFill>
                <a:ea typeface="宋体" panose="02010600030101010101" pitchFamily="2" charset="-122"/>
                <a:cs typeface="Times New Roman" panose="02020603050405020304" pitchFamily="18" charset="0"/>
              </a:rPr>
              <a:t>字样</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440557" y="3313047"/>
            <a:ext cx="8931984" cy="2939510"/>
          </a:xfrm>
          <a:prstGeom prst="rect">
            <a:avLst/>
          </a:prstGeom>
        </p:spPr>
      </p:pic>
    </p:spTree>
    <p:extLst>
      <p:ext uri="{BB962C8B-B14F-4D97-AF65-F5344CB8AC3E}">
        <p14:creationId xmlns:p14="http://schemas.microsoft.com/office/powerpoint/2010/main" val="1740986315"/>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1143"/>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要完成图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所示的电路连接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电压表应选择连接</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15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的量程</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在闭合开关前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滑动变阻器的滑片应放在最</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端</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按电路图正确连接后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灯不亮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电压表示数接近电源电压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电流表无示数</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造成这种现象的原因可能</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滑动变阻器断路</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开关接触不良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小灯泡与灯座接触不良</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电流表断路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79013" y="1482399"/>
            <a:ext cx="1220783"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3 V</a:t>
            </a:r>
            <a:endParaRPr lang="zh-CN" altLang="en-US"/>
          </a:p>
        </p:txBody>
      </p:sp>
      <p:sp>
        <p:nvSpPr>
          <p:cNvPr id="4" name="矩形 3"/>
          <p:cNvSpPr/>
          <p:nvPr/>
        </p:nvSpPr>
        <p:spPr>
          <a:xfrm>
            <a:off x="8785373" y="204988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左</a:t>
            </a:r>
            <a:endParaRPr lang="zh-CN" altLang="en-US"/>
          </a:p>
        </p:txBody>
      </p:sp>
      <p:sp>
        <p:nvSpPr>
          <p:cNvPr id="5" name="Rectangle 3"/>
          <p:cNvSpPr>
            <a:spLocks noChangeArrowheads="1"/>
          </p:cNvSpPr>
          <p:nvPr/>
        </p:nvSpPr>
        <p:spPr bwMode="auto">
          <a:xfrm>
            <a:off x="9525117" y="383581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117629689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45286"/>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移动滑动变阻器的滑片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使电压表的示数为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小灯泡正常发光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此时电流表表盘如图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电流表的示数是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则小灯泡的额定电功率是</a:t>
            </a:r>
            <a:r>
              <a:rPr lang="en-US" altLang="zh-CN">
                <a:solidFill>
                  <a:srgbClr val="000000"/>
                </a:solidFill>
                <a:ea typeface="宋体" panose="02010600030101010101" pitchFamily="2" charset="-122"/>
                <a:cs typeface="Times New Roman" panose="02020603050405020304" pitchFamily="18" charset="0"/>
              </a:rPr>
              <a:t>____________W</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向左移动滑动变阻器的滑片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会看到小灯泡变</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这说明小灯泡的实际功率与灯泡的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有关系</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224533" y="1688591"/>
            <a:ext cx="697627"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4" name="矩形 3"/>
          <p:cNvSpPr/>
          <p:nvPr/>
        </p:nvSpPr>
        <p:spPr>
          <a:xfrm>
            <a:off x="4680917" y="2273366"/>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2</a:t>
            </a:r>
            <a:endParaRPr lang="zh-CN" altLang="en-US"/>
          </a:p>
        </p:txBody>
      </p:sp>
      <p:sp>
        <p:nvSpPr>
          <p:cNvPr id="5" name="矩形 4"/>
          <p:cNvSpPr/>
          <p:nvPr/>
        </p:nvSpPr>
        <p:spPr>
          <a:xfrm>
            <a:off x="1636917" y="2863326"/>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6" name="矩形 5"/>
          <p:cNvSpPr/>
          <p:nvPr/>
        </p:nvSpPr>
        <p:spPr>
          <a:xfrm>
            <a:off x="9246917" y="343081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暗</a:t>
            </a:r>
            <a:endParaRPr lang="zh-CN" altLang="en-US"/>
          </a:p>
        </p:txBody>
      </p:sp>
      <p:sp>
        <p:nvSpPr>
          <p:cNvPr id="7" name="矩形 6"/>
          <p:cNvSpPr/>
          <p:nvPr/>
        </p:nvSpPr>
        <p:spPr>
          <a:xfrm>
            <a:off x="657069" y="4609497"/>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两端电压</a:t>
            </a:r>
            <a:endParaRPr lang="zh-CN" altLang="en-US"/>
          </a:p>
        </p:txBody>
      </p:sp>
    </p:spTree>
    <p:extLst>
      <p:ext uri="{BB962C8B-B14F-4D97-AF65-F5344CB8AC3E}">
        <p14:creationId xmlns:p14="http://schemas.microsoft.com/office/powerpoint/2010/main" val="399124981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小柯回想起测电阻时通过多次测量求平均值可减少实验误差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于是他也做了</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次实验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相关实验记录及数据处理见下表</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607164915"/>
              </p:ext>
            </p:extLst>
          </p:nvPr>
        </p:nvGraphicFramePr>
        <p:xfrm>
          <a:off x="361950" y="2376257"/>
          <a:ext cx="10807700" cy="4104190"/>
        </p:xfrm>
        <a:graphic>
          <a:graphicData uri="http://schemas.openxmlformats.org/presentationml/2006/ole">
            <mc:AlternateContent>
              <mc:Choice xmlns:v="urn:schemas-microsoft-com:vml" Requires="v">
                <p:oleObj spid="_x0000_s1067" name="文档" r:id="rId2" imgW="3826154" imgH="1452970" progId="Word.Document.12">
                  <p:embed/>
                </p:oleObj>
              </mc:Choice>
              <mc:Fallback>
                <p:oleObj name="文档" r:id="rId2" imgW="3826154" imgH="1452970" progId="Word.Document.12">
                  <p:embed/>
                  <p:pic>
                    <p:nvPicPr>
                      <p:cNvPr id="0" name="OLE substitute image"/>
                      <p:cNvPicPr/>
                      <p:nvPr/>
                    </p:nvPicPr>
                    <p:blipFill>
                      <a:blip r:embed="rId3"/>
                      <a:stretch>
                        <a:fillRect/>
                      </a:stretch>
                    </p:blipFill>
                    <p:spPr>
                      <a:xfrm>
                        <a:off x="361950" y="2376257"/>
                        <a:ext cx="10807700" cy="4104190"/>
                      </a:xfrm>
                      <a:prstGeom prst="rect">
                        <a:avLst/>
                      </a:prstGeom>
                    </p:spPr>
                  </p:pic>
                </p:oleObj>
              </mc:Fallback>
            </mc:AlternateContent>
          </a:graphicData>
        </a:graphic>
      </p:graphicFrame>
    </p:spTree>
    <p:extLst>
      <p:ext uri="{BB962C8B-B14F-4D97-AF65-F5344CB8AC3E}">
        <p14:creationId xmlns:p14="http://schemas.microsoft.com/office/powerpoint/2010/main" val="22575740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879475526"/>
              </p:ext>
            </p:extLst>
          </p:nvPr>
        </p:nvGraphicFramePr>
        <p:xfrm>
          <a:off x="361950" y="597992"/>
          <a:ext cx="10807700" cy="5944631"/>
        </p:xfrm>
        <a:graphic>
          <a:graphicData uri="http://schemas.openxmlformats.org/presentationml/2006/ole">
            <mc:AlternateContent>
              <mc:Choice xmlns:v="urn:schemas-microsoft-com:vml" Requires="v">
                <p:oleObj spid="_x0000_s1040" name="文档" r:id="rId2" imgW="3826154" imgH="2104525" progId="Word.Document.12">
                  <p:embed/>
                </p:oleObj>
              </mc:Choice>
              <mc:Fallback>
                <p:oleObj name="文档" r:id="rId2" imgW="3826154" imgH="2104525" progId="Word.Document.12">
                  <p:embed/>
                  <p:pic>
                    <p:nvPicPr>
                      <p:cNvPr id="0" name="OLE substitute image"/>
                      <p:cNvPicPr/>
                      <p:nvPr/>
                    </p:nvPicPr>
                    <p:blipFill>
                      <a:blip r:embed="rId3"/>
                      <a:stretch>
                        <a:fillRect/>
                      </a:stretch>
                    </p:blipFill>
                    <p:spPr>
                      <a:xfrm>
                        <a:off x="361950" y="597992"/>
                        <a:ext cx="10807700" cy="5944631"/>
                      </a:xfrm>
                      <a:prstGeom prst="rect">
                        <a:avLst/>
                      </a:prstGeom>
                    </p:spPr>
                  </p:pic>
                </p:oleObj>
              </mc:Fallback>
            </mc:AlternateContent>
          </a:graphicData>
        </a:graphic>
      </p:graphicFrame>
    </p:spTree>
    <p:extLst>
      <p:ext uri="{BB962C8B-B14F-4D97-AF65-F5344CB8AC3E}">
        <p14:creationId xmlns:p14="http://schemas.microsoft.com/office/powerpoint/2010/main" val="246286480"/>
      </p:ext>
    </p:extLst>
  </p:cSld>
  <p:clrMapOvr>
    <a:masterClrMapping/>
  </p:clrMapOvr>
  <p:transition spd="slow">
    <p:wheel spokes="1"/>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79631"/>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你认为小柯这样处理数据的方法是否合理</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说明你的判断理由</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323829" y="2227957"/>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不合理</a:t>
            </a:r>
            <a:endParaRPr lang="zh-CN" altLang="en-US"/>
          </a:p>
        </p:txBody>
      </p:sp>
      <p:sp>
        <p:nvSpPr>
          <p:cNvPr id="4" name="矩形 3"/>
          <p:cNvSpPr>
            <a:spLocks noChangeAspect="1"/>
          </p:cNvSpPr>
          <p:nvPr/>
        </p:nvSpPr>
        <p:spPr>
          <a:xfrm>
            <a:off x="4003349" y="2742607"/>
            <a:ext cx="5975151"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因为小柯通过计算平均值所</a:t>
            </a:r>
            <a:r>
              <a:rPr lang="zh-CN" altLang="zh-CN" smtClean="0">
                <a:ea typeface="宋体" panose="02010600030101010101" pitchFamily="2" charset="-122"/>
                <a:cs typeface="Times New Roman" panose="02020603050405020304" pitchFamily="18" charset="0"/>
              </a:rPr>
              <a:t>计算</a:t>
            </a:r>
            <a:endParaRPr lang="zh-CN" altLang="en-US"/>
          </a:p>
        </p:txBody>
      </p:sp>
      <p:sp>
        <p:nvSpPr>
          <p:cNvPr id="5" name="矩形 4"/>
          <p:cNvSpPr>
            <a:spLocks noChangeAspect="1"/>
          </p:cNvSpPr>
          <p:nvPr/>
        </p:nvSpPr>
        <p:spPr>
          <a:xfrm>
            <a:off x="504453" y="3332580"/>
            <a:ext cx="4680520" cy="683264"/>
          </a:xfrm>
          <a:prstGeom prst="rect">
            <a:avLst/>
          </a:prstGeom>
        </p:spPr>
        <p:txBody>
          <a:bodyPr wrap="square">
            <a:spAutoFit/>
          </a:bodyPr>
          <a:lstStyle/>
          <a:p>
            <a:pPr>
              <a:lnSpc>
                <a:spcPct val="120000"/>
              </a:lnSpc>
            </a:pPr>
            <a:r>
              <a:rPr lang="zh-CN" altLang="zh-CN" smtClean="0">
                <a:ea typeface="宋体" panose="02010600030101010101" pitchFamily="2" charset="-122"/>
                <a:cs typeface="Times New Roman" panose="02020603050405020304" pitchFamily="18" charset="0"/>
              </a:rPr>
              <a:t>出来</a:t>
            </a:r>
            <a:r>
              <a:rPr lang="zh-CN" altLang="zh-CN">
                <a:ea typeface="宋体" panose="02010600030101010101" pitchFamily="2" charset="-122"/>
                <a:cs typeface="Times New Roman" panose="02020603050405020304" pitchFamily="18" charset="0"/>
              </a:rPr>
              <a:t>的功率不是额定功率</a:t>
            </a:r>
            <a:endParaRPr lang="zh-CN" altLang="en-US"/>
          </a:p>
        </p:txBody>
      </p:sp>
    </p:spTree>
    <p:extLst>
      <p:ext uri="{BB962C8B-B14F-4D97-AF65-F5344CB8AC3E}">
        <p14:creationId xmlns:p14="http://schemas.microsoft.com/office/powerpoint/2010/main" val="2736888060"/>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小明同学电路连接正确后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从滑动变阻器接入电路的最大阻值开始记录数据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得到小灯泡的</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图象如图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则小灯泡的额定功率是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W;</a:t>
            </a:r>
            <a:r>
              <a:rPr lang="zh-CN" altLang="zh-CN">
                <a:solidFill>
                  <a:srgbClr val="000000"/>
                </a:solidFill>
                <a:ea typeface="宋体" panose="02010600030101010101" pitchFamily="2" charset="-122"/>
                <a:cs typeface="Times New Roman" panose="02020603050405020304" pitchFamily="18" charset="0"/>
              </a:rPr>
              <a:t>由图可知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小灯泡的实际功率随实际电压的增大而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滑动变阻器的规格应选</a:t>
            </a:r>
            <a:r>
              <a:rPr lang="zh-CN" altLang="zh-CN" smtClean="0">
                <a:solidFill>
                  <a:srgbClr val="000000"/>
                </a:solidFill>
                <a:ea typeface="宋体" panose="02010600030101010101" pitchFamily="2" charset="-122"/>
                <a:cs typeface="Times New Roman" panose="02020603050405020304" pitchFamily="18" charset="0"/>
              </a:rPr>
              <a:t>择</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 A	B</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 A	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25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 A	D</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 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有同学认为利用该电路还可以探究出导体中电流和导体两端电压成正比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你认为这种说法</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合理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不合理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理由是</a:t>
            </a:r>
            <a:r>
              <a:rPr lang="en-US" altLang="zh-CN" i="1" smtClean="0">
                <a:solidFill>
                  <a:srgbClr val="000000"/>
                </a:solidFill>
                <a:ea typeface="宋体" panose="02010600030101010101" pitchFamily="2" charset="-122"/>
                <a:cs typeface="Times New Roman" panose="02020603050405020304" pitchFamily="18" charset="0"/>
              </a:rPr>
              <a:t>___________________________________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3888829" y="1667862"/>
            <a:ext cx="1107996"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625</a:t>
            </a:r>
            <a:endParaRPr lang="zh-CN" altLang="en-US"/>
          </a:p>
        </p:txBody>
      </p:sp>
      <p:sp>
        <p:nvSpPr>
          <p:cNvPr id="3" name="矩形 2"/>
          <p:cNvSpPr/>
          <p:nvPr/>
        </p:nvSpPr>
        <p:spPr>
          <a:xfrm>
            <a:off x="5165309" y="224518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
        <p:nvSpPr>
          <p:cNvPr id="6" name="Rectangle 3"/>
          <p:cNvSpPr>
            <a:spLocks noChangeArrowheads="1"/>
          </p:cNvSpPr>
          <p:nvPr/>
        </p:nvSpPr>
        <p:spPr bwMode="auto">
          <a:xfrm>
            <a:off x="1564909" y="2860410"/>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
        <p:nvSpPr>
          <p:cNvPr id="7" name="矩形 6"/>
          <p:cNvSpPr/>
          <p:nvPr/>
        </p:nvSpPr>
        <p:spPr>
          <a:xfrm>
            <a:off x="6625133" y="4580862"/>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不合理</a:t>
            </a:r>
            <a:endParaRPr lang="zh-CN" altLang="en-US"/>
          </a:p>
        </p:txBody>
      </p:sp>
      <p:sp>
        <p:nvSpPr>
          <p:cNvPr id="8" name="矩形 7"/>
          <p:cNvSpPr/>
          <p:nvPr/>
        </p:nvSpPr>
        <p:spPr>
          <a:xfrm>
            <a:off x="4134392" y="5161976"/>
            <a:ext cx="6480720"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灯丝电阻是变化的</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无法得到电流</a:t>
            </a:r>
            <a:r>
              <a:rPr lang="zh-CN" altLang="zh-CN" smtClean="0">
                <a:ea typeface="宋体" panose="02010600030101010101" pitchFamily="2" charset="-122"/>
                <a:cs typeface="Times New Roman" panose="02020603050405020304" pitchFamily="18" charset="0"/>
              </a:rPr>
              <a:t>与</a:t>
            </a:r>
            <a:endParaRPr lang="zh-CN" altLang="en-US"/>
          </a:p>
        </p:txBody>
      </p:sp>
      <p:sp>
        <p:nvSpPr>
          <p:cNvPr id="9" name="矩形 8"/>
          <p:cNvSpPr/>
          <p:nvPr/>
        </p:nvSpPr>
        <p:spPr>
          <a:xfrm>
            <a:off x="432445" y="5739297"/>
            <a:ext cx="2376264" cy="584775"/>
          </a:xfrm>
          <a:prstGeom prst="rect">
            <a:avLst/>
          </a:prstGeom>
        </p:spPr>
        <p:txBody>
          <a:bodyPr wrap="square">
            <a:spAutoFit/>
          </a:bodyPr>
          <a:lstStyle/>
          <a:p>
            <a:r>
              <a:rPr lang="zh-CN" altLang="zh-CN" smtClean="0">
                <a:ea typeface="宋体" panose="02010600030101010101" pitchFamily="2" charset="-122"/>
                <a:cs typeface="Times New Roman" panose="02020603050405020304" pitchFamily="18" charset="0"/>
              </a:rPr>
              <a:t>电压</a:t>
            </a:r>
            <a:r>
              <a:rPr lang="zh-CN" altLang="zh-CN">
                <a:ea typeface="宋体" panose="02010600030101010101" pitchFamily="2" charset="-122"/>
                <a:cs typeface="Times New Roman" panose="02020603050405020304" pitchFamily="18" charset="0"/>
              </a:rPr>
              <a:t>成正比</a:t>
            </a:r>
            <a:endParaRPr lang="zh-CN" altLang="en-US"/>
          </a:p>
        </p:txBody>
      </p:sp>
    </p:spTree>
    <p:extLst>
      <p:ext uri="{BB962C8B-B14F-4D97-AF65-F5344CB8AC3E}">
        <p14:creationId xmlns:p14="http://schemas.microsoft.com/office/powerpoint/2010/main" val="4545250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1311"/>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下列描述小灯泡功率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随滑动变阻器</a:t>
            </a:r>
            <a:r>
              <a:rPr lang="en-US" altLang="zh-CN" i="1">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变化的图象中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20.jpeg"/>
          <p:cNvPicPr>
            <a:picLocks noChangeAspect="1"/>
          </p:cNvPicPr>
          <p:nvPr/>
        </p:nvPicPr>
        <p:blipFill>
          <a:blip r:embed="rId2"/>
          <a:stretch>
            <a:fillRect/>
          </a:stretch>
        </p:blipFill>
        <p:spPr>
          <a:xfrm>
            <a:off x="110065" y="2261471"/>
            <a:ext cx="11311471" cy="3147217"/>
          </a:xfrm>
          <a:prstGeom prst="rect">
            <a:avLst/>
          </a:prstGeom>
        </p:spPr>
      </p:pic>
      <p:sp>
        <p:nvSpPr>
          <p:cNvPr id="4" name="Rectangle 3"/>
          <p:cNvSpPr>
            <a:spLocks noChangeArrowheads="1"/>
          </p:cNvSpPr>
          <p:nvPr/>
        </p:nvSpPr>
        <p:spPr bwMode="auto">
          <a:xfrm>
            <a:off x="1584573" y="1463115"/>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3734132157"/>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31775"/>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宋体" panose="02010600030101010101" pitchFamily="2" charset="-122"/>
                <a:cs typeface="Times New Roman" panose="02020603050405020304" pitchFamily="18" charset="0"/>
              </a:rPr>
              <a:t>在测量小灯泡电功率的实验中</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已知</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灯泡</a:t>
            </a:r>
            <a:r>
              <a:rPr lang="zh-CN" altLang="zh-CN">
                <a:solidFill>
                  <a:srgbClr val="000000"/>
                </a:solidFill>
                <a:ea typeface="宋体" panose="02010600030101010101" pitchFamily="2" charset="-122"/>
                <a:cs typeface="Times New Roman" panose="02020603050405020304" pitchFamily="18" charset="0"/>
              </a:rPr>
              <a:t>额定电压</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额</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V,</a:t>
            </a:r>
            <a:r>
              <a:rPr lang="zh-CN" altLang="zh-CN">
                <a:solidFill>
                  <a:srgbClr val="000000"/>
                </a:solidFill>
                <a:ea typeface="宋体" panose="02010600030101010101" pitchFamily="2" charset="-122"/>
                <a:cs typeface="Times New Roman" panose="02020603050405020304" pitchFamily="18" charset="0"/>
              </a:rPr>
              <a:t>电源电压</a:t>
            </a:r>
            <a:r>
              <a:rPr lang="zh-CN" altLang="zh-CN" smtClean="0">
                <a:solidFill>
                  <a:srgbClr val="000000"/>
                </a:solidFill>
                <a:ea typeface="宋体" panose="02010600030101010101" pitchFamily="2" charset="-122"/>
                <a:cs typeface="Times New Roman" panose="02020603050405020304" pitchFamily="18" charset="0"/>
              </a:rPr>
              <a:t>保持</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不变</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如果没有电压表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用如图</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所示</a:t>
            </a:r>
            <a:r>
              <a:rPr lang="zh-CN" altLang="zh-CN" smtClean="0">
                <a:solidFill>
                  <a:srgbClr val="000000"/>
                </a:solidFill>
                <a:ea typeface="宋体" panose="02010600030101010101" pitchFamily="2" charset="-122"/>
                <a:cs typeface="Times New Roman" panose="02020603050405020304" pitchFamily="18" charset="0"/>
              </a:rPr>
              <a:t>电路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也</a:t>
            </a:r>
            <a:r>
              <a:rPr lang="zh-CN" altLang="zh-CN">
                <a:solidFill>
                  <a:srgbClr val="000000"/>
                </a:solidFill>
                <a:ea typeface="宋体" panose="02010600030101010101" pitchFamily="2" charset="-122"/>
                <a:cs typeface="Times New Roman" panose="02020603050405020304" pitchFamily="18" charset="0"/>
              </a:rPr>
              <a:t>可测小灯泡的额定功率</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定值</a:t>
            </a:r>
            <a:r>
              <a:rPr lang="zh-CN" altLang="zh-CN" smtClean="0">
                <a:solidFill>
                  <a:srgbClr val="000000"/>
                </a:solidFill>
                <a:ea typeface="宋体" panose="02010600030101010101" pitchFamily="2" charset="-122"/>
                <a:cs typeface="Times New Roman" panose="02020603050405020304" pitchFamily="18" charset="0"/>
              </a:rPr>
              <a:t>电</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阻</a:t>
            </a:r>
            <a:r>
              <a:rPr lang="zh-CN" altLang="zh-CN">
                <a:solidFill>
                  <a:srgbClr val="000000"/>
                </a:solidFill>
                <a:ea typeface="宋体" panose="02010600030101010101" pitchFamily="2" charset="-122"/>
                <a:cs typeface="Times New Roman" panose="02020603050405020304" pitchFamily="18" charset="0"/>
              </a:rPr>
              <a:t>的阻值为</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测量时先断开开关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smtClean="0">
                <a:solidFill>
                  <a:srgbClr val="000000"/>
                </a:solidFill>
                <a:ea typeface="宋体" panose="02010600030101010101" pitchFamily="2" charset="-122"/>
                <a:cs typeface="Times New Roman" panose="02020603050405020304" pitchFamily="18" charset="0"/>
              </a:rPr>
              <a:t>、</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闭合</a:t>
            </a:r>
            <a:r>
              <a:rPr lang="zh-CN" altLang="zh-CN">
                <a:solidFill>
                  <a:srgbClr val="000000"/>
                </a:solidFill>
                <a:ea typeface="宋体" panose="02010600030101010101" pitchFamily="2" charset="-122"/>
                <a:cs typeface="Times New Roman" panose="02020603050405020304" pitchFamily="18" charset="0"/>
              </a:rPr>
              <a:t>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调节滑动变阻器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使电流表的示数为</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再保持变阻器滑片的位置不变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只断开开关</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、闭合其它开关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读出电流表示数为</a:t>
            </a:r>
            <a:r>
              <a:rPr lang="en-US" altLang="zh-CN" i="1">
                <a:solidFill>
                  <a:srgbClr val="000000"/>
                </a:solidFill>
                <a:ea typeface="宋体" panose="02010600030101010101" pitchFamily="2" charset="-122"/>
                <a:cs typeface="Times New Roman" panose="02020603050405020304" pitchFamily="18" charset="0"/>
              </a:rPr>
              <a:t>I</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灯泡额定功率的表达式</a:t>
            </a:r>
            <a:r>
              <a:rPr lang="zh-CN" altLang="zh-CN" smtClean="0">
                <a:solidFill>
                  <a:srgbClr val="000000"/>
                </a:solidFill>
                <a:ea typeface="宋体" panose="02010600030101010101" pitchFamily="2" charset="-122"/>
                <a:cs typeface="Times New Roman" panose="02020603050405020304" pitchFamily="18" charset="0"/>
              </a:rPr>
              <a:t>为</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i="1"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额</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baseline="-25000">
                <a:solidFill>
                  <a:srgbClr val="000000"/>
                </a:solidFill>
                <a:ea typeface="宋体" panose="02010600030101010101" pitchFamily="2" charset="-122"/>
                <a:cs typeface="Times New Roman" panose="02020603050405020304" pitchFamily="18" charset="0"/>
              </a:rPr>
              <a:t>额</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I</a:t>
            </a:r>
            <a:r>
              <a:rPr lang="zh-CN" altLang="zh-CN">
                <a:solidFill>
                  <a:srgbClr val="000000"/>
                </a:solidFill>
                <a:ea typeface="宋体" panose="02010600030101010101" pitchFamily="2" charset="-122"/>
                <a:cs typeface="Times New Roman" panose="02020603050405020304" pitchFamily="18" charset="0"/>
              </a:rPr>
              <a:t>的代数式表示</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7567885" y="503783"/>
            <a:ext cx="3034090" cy="2942496"/>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2174169190"/>
              </p:ext>
            </p:extLst>
          </p:nvPr>
        </p:nvGraphicFramePr>
        <p:xfrm>
          <a:off x="9816333" y="3132519"/>
          <a:ext cx="695351" cy="805080"/>
        </p:xfrm>
        <a:graphic>
          <a:graphicData uri="http://schemas.openxmlformats.org/presentationml/2006/ole">
            <mc:AlternateContent>
              <mc:Choice xmlns:v="urn:schemas-microsoft-com:vml" Requires="v">
                <p:oleObj spid="_x0000_s1068" name="文档" r:id="rId3" imgW="338924" imgH="380223" progId="Word.Document.12">
                  <p:embed/>
                </p:oleObj>
              </mc:Choice>
              <mc:Fallback>
                <p:oleObj name="文档" r:id="rId3" imgW="338924" imgH="380223" progId="Word.Document.12">
                  <p:embed/>
                  <p:pic>
                    <p:nvPicPr>
                      <p:cNvPr id="0" name="OLE substitute image"/>
                      <p:cNvPicPr/>
                      <p:nvPr/>
                    </p:nvPicPr>
                    <p:blipFill>
                      <a:blip r:embed="rId4"/>
                      <a:stretch>
                        <a:fillRect/>
                      </a:stretch>
                    </p:blipFill>
                    <p:spPr>
                      <a:xfrm>
                        <a:off x="9816333" y="3132519"/>
                        <a:ext cx="695351" cy="805080"/>
                      </a:xfrm>
                      <a:prstGeom prst="rect">
                        <a:avLst/>
                      </a:prstGeom>
                    </p:spPr>
                  </p:pic>
                </p:oleObj>
              </mc:Fallback>
            </mc:AlternateContent>
          </a:graphicData>
        </a:graphic>
      </p:graphicFrame>
      <p:sp>
        <p:nvSpPr>
          <p:cNvPr id="5" name="矩形 4"/>
          <p:cNvSpPr/>
          <p:nvPr/>
        </p:nvSpPr>
        <p:spPr>
          <a:xfrm>
            <a:off x="8578576" y="3959640"/>
            <a:ext cx="548548" cy="584775"/>
          </a:xfrm>
          <a:prstGeom prst="rect">
            <a:avLst/>
          </a:prstGeom>
        </p:spPr>
        <p:txBody>
          <a:bodyPr wrap="none">
            <a:spAutoFit/>
          </a:bodyPr>
          <a:lstStyle/>
          <a:p>
            <a:r>
              <a:rPr lang="en-US" altLang="zh-CN" i="1">
                <a:ea typeface="宋体" panose="02010600030101010101" pitchFamily="2" charset="-122"/>
              </a:rPr>
              <a:t>S</a:t>
            </a:r>
            <a:r>
              <a:rPr lang="en-US" altLang="zh-CN" baseline="-25000">
                <a:ea typeface="宋体" panose="02010600030101010101" pitchFamily="2" charset="-122"/>
              </a:rPr>
              <a:t>1</a:t>
            </a:r>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738691927"/>
              </p:ext>
            </p:extLst>
          </p:nvPr>
        </p:nvGraphicFramePr>
        <p:xfrm>
          <a:off x="1800597" y="5420451"/>
          <a:ext cx="3027362" cy="850900"/>
        </p:xfrm>
        <a:graphic>
          <a:graphicData uri="http://schemas.openxmlformats.org/presentationml/2006/ole">
            <mc:AlternateContent>
              <mc:Choice xmlns:v="urn:schemas-microsoft-com:vml" Requires="v">
                <p:oleObj spid="_x0000_s1069" name="文档" r:id="rId5" imgW="1084028" imgH="302238" progId="Word.Document.12">
                  <p:embed/>
                </p:oleObj>
              </mc:Choice>
              <mc:Fallback>
                <p:oleObj name="文档" r:id="rId5" imgW="1084028" imgH="302238" progId="Word.Document.12">
                  <p:embed/>
                  <p:pic>
                    <p:nvPicPr>
                      <p:cNvPr id="0" name="OLE substitute image"/>
                      <p:cNvPicPr/>
                      <p:nvPr/>
                    </p:nvPicPr>
                    <p:blipFill>
                      <a:blip r:embed="rId6"/>
                      <a:stretch>
                        <a:fillRect/>
                      </a:stretch>
                    </p:blipFill>
                    <p:spPr>
                      <a:xfrm>
                        <a:off x="1800597" y="5420451"/>
                        <a:ext cx="3027362" cy="850900"/>
                      </a:xfrm>
                      <a:prstGeom prst="rect">
                        <a:avLst/>
                      </a:prstGeom>
                    </p:spPr>
                  </p:pic>
                </p:oleObj>
              </mc:Fallback>
            </mc:AlternateContent>
          </a:graphicData>
        </a:graphic>
      </p:graphicFrame>
    </p:spTree>
    <p:extLst>
      <p:ext uri="{BB962C8B-B14F-4D97-AF65-F5344CB8AC3E}">
        <p14:creationId xmlns:p14="http://schemas.microsoft.com/office/powerpoint/2010/main" val="236550426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361950" y="627855"/>
            <a:ext cx="10981910" cy="5410712"/>
            <a:chOff x="361950" y="627855"/>
            <a:chExt cx="10981910" cy="5410712"/>
          </a:xfrm>
        </p:grpSpPr>
        <p:sp>
          <p:nvSpPr>
            <p:cNvPr id="2" name="矩形 1"/>
            <p:cNvSpPr>
              <a:spLocks noChangeAspect="1"/>
            </p:cNvSpPr>
            <p:nvPr/>
          </p:nvSpPr>
          <p:spPr>
            <a:xfrm>
              <a:off x="361950" y="627855"/>
              <a:ext cx="8063383" cy="5410712"/>
            </a:xfrm>
            <a:prstGeom prst="rect">
              <a:avLst/>
            </a:prstGeom>
          </p:spPr>
          <p:txBody>
            <a:bodyPr wrap="square">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测量小灯泡的电功率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实验室提供如下器材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电压恒为</a:t>
              </a:r>
              <a:r>
                <a:rPr lang="en-US" altLang="zh-CN">
                  <a:solidFill>
                    <a:srgbClr val="000000"/>
                  </a:solidFill>
                  <a:ea typeface="宋体" panose="02010600030101010101" pitchFamily="2" charset="-122"/>
                  <a:cs typeface="Times New Roman" panose="02020603050405020304" pitchFamily="18" charset="0"/>
                </a:rPr>
                <a:t>6 V)</a:t>
              </a:r>
              <a:r>
                <a:rPr lang="zh-CN" altLang="zh-CN">
                  <a:solidFill>
                    <a:srgbClr val="000000"/>
                  </a:solidFill>
                  <a:ea typeface="宋体" panose="02010600030101010101" pitchFamily="2" charset="-122"/>
                  <a:cs typeface="Times New Roman" panose="02020603050405020304" pitchFamily="18" charset="0"/>
                </a:rPr>
                <a:t>、电压表和电流表各一个、额定电压为</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的待测小灯泡</a:t>
              </a:r>
              <a:r>
                <a:rPr lang="en-US" altLang="zh-CN" i="1">
                  <a:solidFill>
                    <a:srgbClr val="000000"/>
                  </a:solidFill>
                  <a:ea typeface="宋体" panose="02010600030101010101" pitchFamily="2" charset="-122"/>
                  <a:cs typeface="Times New Roman" panose="02020603050405020304" pitchFamily="18" charset="0"/>
                </a:rPr>
                <a:t>L</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电阻约为</a:t>
              </a:r>
              <a:r>
                <a:rPr lang="en-US" altLang="zh-CN">
                  <a:solidFill>
                    <a:srgbClr val="000000"/>
                  </a:solidFill>
                  <a:ea typeface="宋体" panose="02010600030101010101" pitchFamily="2" charset="-122"/>
                  <a:cs typeface="Times New Roman" panose="02020603050405020304" pitchFamily="18" charset="0"/>
                </a:rPr>
                <a:t>10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、导线若干</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一小组实验时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发现电流表已经损坏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为了测出该小灯泡的额定功率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小组在实验室选了一个阻值为</a:t>
              </a:r>
              <a:r>
                <a:rPr lang="en-US" altLang="zh-CN">
                  <a:solidFill>
                    <a:srgbClr val="000000"/>
                  </a:solidFill>
                  <a:ea typeface="宋体" panose="02010600030101010101" pitchFamily="2" charset="-122"/>
                  <a:cs typeface="Times New Roman" panose="02020603050405020304" pitchFamily="18" charset="0"/>
                </a:rPr>
                <a:t>10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的定值电阻</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和一个单刀双掷开关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设计了如图</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所示的电路并完成了该实验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电源电压不变</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5165" y="1914167"/>
              <a:ext cx="2908695" cy="3054129"/>
            </a:xfrm>
            <a:prstGeom prst="rect">
              <a:avLst/>
            </a:prstGeom>
          </p:spPr>
        </p:pic>
      </p:grpSp>
    </p:spTree>
    <p:extLst>
      <p:ext uri="{BB962C8B-B14F-4D97-AF65-F5344CB8AC3E}">
        <p14:creationId xmlns:p14="http://schemas.microsoft.com/office/powerpoint/2010/main" val="193142441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799927"/>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接</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调节滑动变阻器使电压表示数</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V</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滑动变阻器滑片保持不动</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接</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读出此时电压表示数为</a:t>
            </a:r>
            <a:r>
              <a:rPr lang="en-US" altLang="zh-CN" i="1">
                <a:solidFill>
                  <a:srgbClr val="000000"/>
                </a:solidFill>
                <a:ea typeface="宋体" panose="02010600030101010101" pitchFamily="2" charset="-122"/>
                <a:cs typeface="Times New Roman" panose="02020603050405020304" pitchFamily="18" charset="0"/>
              </a:rPr>
              <a:t>U.</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则小灯泡额定功率</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额</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16737395"/>
              </p:ext>
            </p:extLst>
          </p:nvPr>
        </p:nvGraphicFramePr>
        <p:xfrm>
          <a:off x="4507067" y="3315622"/>
          <a:ext cx="3144824" cy="808182"/>
        </p:xfrm>
        <a:graphic>
          <a:graphicData uri="http://schemas.openxmlformats.org/presentationml/2006/ole">
            <mc:AlternateContent>
              <mc:Choice xmlns:v="urn:schemas-microsoft-com:vml" Requires="v">
                <p:oleObj spid="_x0000_s1070" name="文档" r:id="rId2" imgW="1355839" imgH="346801" progId="Word.Document.12">
                  <p:embed/>
                </p:oleObj>
              </mc:Choice>
              <mc:Fallback>
                <p:oleObj name="文档" r:id="rId2" imgW="1355839" imgH="346801" progId="Word.Document.12">
                  <p:embed/>
                  <p:pic>
                    <p:nvPicPr>
                      <p:cNvPr id="0" name="OLE substitute image"/>
                      <p:cNvPicPr/>
                      <p:nvPr/>
                    </p:nvPicPr>
                    <p:blipFill>
                      <a:blip r:embed="rId3"/>
                      <a:stretch>
                        <a:fillRect/>
                      </a:stretch>
                    </p:blipFill>
                    <p:spPr>
                      <a:xfrm>
                        <a:off x="4507067" y="3315622"/>
                        <a:ext cx="3144824" cy="808182"/>
                      </a:xfrm>
                      <a:prstGeom prst="rect">
                        <a:avLst/>
                      </a:prstGeom>
                    </p:spPr>
                  </p:pic>
                </p:oleObj>
              </mc:Fallback>
            </mc:AlternateContent>
          </a:graphicData>
        </a:graphic>
      </p:graphicFrame>
    </p:spTree>
    <p:extLst>
      <p:ext uri="{BB962C8B-B14F-4D97-AF65-F5344CB8AC3E}">
        <p14:creationId xmlns:p14="http://schemas.microsoft.com/office/powerpoint/2010/main" val="411722743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1604"/>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探究焦耳定律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电热与什么因素有关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小明利用如图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所示的装置进行实验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已知两个透明容器中密封着质量和初温都相等的空气</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99793" y="3082314"/>
            <a:ext cx="11322486" cy="2799221"/>
          </a:xfrm>
          <a:prstGeom prst="rect">
            <a:avLst/>
          </a:prstGeom>
        </p:spPr>
      </p:pic>
    </p:spTree>
    <p:extLst>
      <p:ext uri="{BB962C8B-B14F-4D97-AF65-F5344CB8AC3E}">
        <p14:creationId xmlns:p14="http://schemas.microsoft.com/office/powerpoint/2010/main" val="343685237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实验中通过观察</a:t>
            </a:r>
            <a:r>
              <a:rPr lang="en-US" altLang="zh-CN" i="1" smtClean="0">
                <a:solidFill>
                  <a:srgbClr val="000000"/>
                </a:solidFill>
                <a:ea typeface="宋体" panose="02010600030101010101" pitchFamily="2" charset="-122"/>
                <a:cs typeface="Times New Roman" panose="02020603050405020304" pitchFamily="18" charset="0"/>
              </a:rPr>
              <a:t>___________________</a:t>
            </a:r>
            <a:r>
              <a:rPr lang="zh-CN" altLang="zh-CN">
                <a:solidFill>
                  <a:srgbClr val="000000"/>
                </a:solidFill>
                <a:ea typeface="宋体" panose="02010600030101010101" pitchFamily="2" charset="-122"/>
                <a:cs typeface="Times New Roman" panose="02020603050405020304" pitchFamily="18" charset="0"/>
              </a:rPr>
              <a:t>的变化来比较密闭容器中的导体所产生的热量的多少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这种探究方法叫</a:t>
            </a:r>
            <a:r>
              <a:rPr lang="en-US" altLang="zh-CN" i="1" smtClean="0">
                <a:solidFill>
                  <a:srgbClr val="000000"/>
                </a:solidFill>
                <a:ea typeface="宋体" panose="02010600030101010101" pitchFamily="2" charset="-122"/>
                <a:cs typeface="Times New Roman" panose="02020603050405020304" pitchFamily="18" charset="0"/>
              </a:rPr>
              <a:t>_____</a:t>
            </a:r>
            <a:r>
              <a:rPr lang="zh-CN" altLang="zh-CN" smtClean="0">
                <a:solidFill>
                  <a:srgbClr val="000000"/>
                </a:solidFill>
                <a:ea typeface="宋体" panose="02010600030101010101" pitchFamily="2" charset="-122"/>
                <a:cs typeface="Times New Roman" panose="02020603050405020304" pitchFamily="18" charset="0"/>
              </a:rPr>
              <a:t>法</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将两个阻值不同的电阻丝</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串联接入电路中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是为了控制</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探究电热与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的关系</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某实验小组发现通电一段时间后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其中一个</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形管中的液面高度几乎不变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发生此现象的原因可能是</a:t>
            </a:r>
            <a:r>
              <a:rPr lang="en-US" altLang="zh-CN" i="1" smtClean="0">
                <a:solidFill>
                  <a:srgbClr val="000000"/>
                </a:solidFill>
                <a:ea typeface="宋体" panose="02010600030101010101" pitchFamily="2" charset="-122"/>
                <a:cs typeface="Times New Roman" panose="02020603050405020304" pitchFamily="18" charset="0"/>
              </a:rPr>
              <a:t>_______________</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改正错误后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通电一段时间液面高度差如图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可以得出的结论是</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847806" y="483313"/>
            <a:ext cx="3776996" cy="584775"/>
          </a:xfrm>
          <a:prstGeom prst="rect">
            <a:avLst/>
          </a:prstGeom>
        </p:spPr>
        <p:txBody>
          <a:bodyPr wrap="none">
            <a:spAutoFit/>
          </a:bodyPr>
          <a:lstStyle/>
          <a:p>
            <a:r>
              <a:rPr lang="en-US" altLang="zh-CN">
                <a:ea typeface="宋体" panose="02010600030101010101" pitchFamily="2" charset="-122"/>
              </a:rPr>
              <a:t>U</a:t>
            </a:r>
            <a:r>
              <a:rPr lang="zh-CN" altLang="zh-CN">
                <a:ea typeface="宋体" panose="02010600030101010101" pitchFamily="2" charset="-122"/>
                <a:cs typeface="Times New Roman" panose="02020603050405020304" pitchFamily="18" charset="0"/>
              </a:rPr>
              <a:t>型管中液柱高度差</a:t>
            </a:r>
            <a:endParaRPr lang="zh-CN" altLang="en-US"/>
          </a:p>
        </p:txBody>
      </p:sp>
      <p:sp>
        <p:nvSpPr>
          <p:cNvPr id="4" name="矩形 3"/>
          <p:cNvSpPr/>
          <p:nvPr/>
        </p:nvSpPr>
        <p:spPr>
          <a:xfrm>
            <a:off x="9528301" y="107046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转换</a:t>
            </a:r>
            <a:endParaRPr lang="zh-CN" altLang="en-US"/>
          </a:p>
        </p:txBody>
      </p:sp>
      <p:sp>
        <p:nvSpPr>
          <p:cNvPr id="5" name="矩形 4"/>
          <p:cNvSpPr/>
          <p:nvPr/>
        </p:nvSpPr>
        <p:spPr>
          <a:xfrm>
            <a:off x="3623645" y="223225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电流</a:t>
            </a:r>
            <a:endParaRPr lang="zh-CN" altLang="en-US"/>
          </a:p>
        </p:txBody>
      </p:sp>
      <p:sp>
        <p:nvSpPr>
          <p:cNvPr id="6" name="矩形 5"/>
          <p:cNvSpPr/>
          <p:nvPr/>
        </p:nvSpPr>
        <p:spPr>
          <a:xfrm>
            <a:off x="6088062" y="223225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通电时间</a:t>
            </a:r>
            <a:endParaRPr lang="zh-CN" altLang="en-US"/>
          </a:p>
        </p:txBody>
      </p:sp>
      <p:sp>
        <p:nvSpPr>
          <p:cNvPr id="7" name="矩形 6"/>
          <p:cNvSpPr/>
          <p:nvPr/>
        </p:nvSpPr>
        <p:spPr>
          <a:xfrm>
            <a:off x="2262141" y="282811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电阻</a:t>
            </a:r>
            <a:endParaRPr lang="zh-CN" altLang="en-US"/>
          </a:p>
        </p:txBody>
      </p:sp>
      <p:sp>
        <p:nvSpPr>
          <p:cNvPr id="8" name="矩形 7"/>
          <p:cNvSpPr/>
          <p:nvPr/>
        </p:nvSpPr>
        <p:spPr>
          <a:xfrm>
            <a:off x="7786797" y="3991029"/>
            <a:ext cx="3365024" cy="584775"/>
          </a:xfrm>
          <a:prstGeom prst="rect">
            <a:avLst/>
          </a:prstGeom>
        </p:spPr>
        <p:txBody>
          <a:bodyPr wrap="none">
            <a:spAutoFit/>
          </a:bodyPr>
          <a:lstStyle/>
          <a:p>
            <a:r>
              <a:rPr lang="en-US" altLang="zh-CN">
                <a:ea typeface="宋体" panose="02010600030101010101" pitchFamily="2" charset="-122"/>
              </a:rPr>
              <a:t>U</a:t>
            </a:r>
            <a:r>
              <a:rPr lang="zh-CN" altLang="zh-CN">
                <a:ea typeface="宋体" panose="02010600030101010101" pitchFamily="2" charset="-122"/>
                <a:cs typeface="Times New Roman" panose="02020603050405020304" pitchFamily="18" charset="0"/>
              </a:rPr>
              <a:t>形管气密性不好</a:t>
            </a:r>
            <a:endParaRPr lang="zh-CN" altLang="en-US"/>
          </a:p>
        </p:txBody>
      </p:sp>
      <p:sp>
        <p:nvSpPr>
          <p:cNvPr id="9" name="矩形 8"/>
          <p:cNvSpPr>
            <a:spLocks noChangeAspect="1"/>
          </p:cNvSpPr>
          <p:nvPr/>
        </p:nvSpPr>
        <p:spPr>
          <a:xfrm>
            <a:off x="361950" y="5112140"/>
            <a:ext cx="10807700" cy="1274195"/>
          </a:xfrm>
          <a:prstGeom prst="rect">
            <a:avLst/>
          </a:prstGeom>
        </p:spPr>
        <p:txBody>
          <a:bodyPr>
            <a:spAutoFit/>
          </a:bodyPr>
          <a:lstStyle/>
          <a:p>
            <a:pPr>
              <a:lnSpc>
                <a:spcPct val="120000"/>
              </a:lnSpc>
            </a:pPr>
            <a:r>
              <a:rPr lang="en-US" altLang="zh-CN" smtClean="0">
                <a:ea typeface="宋体" panose="02010600030101010101" pitchFamily="2" charset="-122"/>
                <a:cs typeface="Times New Roman" panose="02020603050405020304" pitchFamily="18" charset="0"/>
              </a:rPr>
              <a:t>                        </a:t>
            </a:r>
            <a:r>
              <a:rPr lang="zh-CN" altLang="zh-CN" smtClean="0">
                <a:ea typeface="宋体" panose="02010600030101010101" pitchFamily="2" charset="-122"/>
                <a:cs typeface="Times New Roman" panose="02020603050405020304" pitchFamily="18" charset="0"/>
              </a:rPr>
              <a:t>在</a:t>
            </a:r>
            <a:r>
              <a:rPr lang="zh-CN" altLang="zh-CN">
                <a:ea typeface="宋体" panose="02010600030101010101" pitchFamily="2" charset="-122"/>
                <a:cs typeface="Times New Roman" panose="02020603050405020304" pitchFamily="18" charset="0"/>
              </a:rPr>
              <a:t>电流和通电时间相同时</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导体的电阻越大</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产生的热量越多</a:t>
            </a:r>
            <a:endParaRPr lang="zh-CN" altLang="en-US"/>
          </a:p>
        </p:txBody>
      </p:sp>
    </p:spTree>
    <p:extLst>
      <p:ext uri="{BB962C8B-B14F-4D97-AF65-F5344CB8AC3E}">
        <p14:creationId xmlns:p14="http://schemas.microsoft.com/office/powerpoint/2010/main" val="205255294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1358047"/>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两密闭容器中的电阻一样大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在其中一个容器外部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将一个相同电阻和这个容器内的电阻并联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则通过两容器中电阻丝的电流</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不相同</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透明容器中产生热量较多的是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容器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通电一段时间后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可以得出的结论是</a:t>
            </a:r>
            <a:r>
              <a:rPr lang="en-US" altLang="zh-CN" i="1" smtClean="0">
                <a:solidFill>
                  <a:srgbClr val="000000"/>
                </a:solidFill>
                <a:ea typeface="宋体" panose="02010600030101010101" pitchFamily="2" charset="-122"/>
                <a:cs typeface="Times New Roman" panose="02020603050405020304" pitchFamily="18" charset="0"/>
              </a:rPr>
              <a:t>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4147365" y="2575324"/>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不相同</a:t>
            </a:r>
            <a:endParaRPr lang="zh-CN" altLang="en-US"/>
          </a:p>
        </p:txBody>
      </p:sp>
      <p:sp>
        <p:nvSpPr>
          <p:cNvPr id="4" name="Rectangle 3"/>
          <p:cNvSpPr>
            <a:spLocks noChangeArrowheads="1"/>
          </p:cNvSpPr>
          <p:nvPr/>
        </p:nvSpPr>
        <p:spPr bwMode="auto">
          <a:xfrm>
            <a:off x="6913165" y="3169931"/>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
        <p:nvSpPr>
          <p:cNvPr id="5" name="矩形 4"/>
          <p:cNvSpPr/>
          <p:nvPr/>
        </p:nvSpPr>
        <p:spPr>
          <a:xfrm>
            <a:off x="5567947" y="3744874"/>
            <a:ext cx="481894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在电阻和通电时间相同时</a:t>
            </a:r>
            <a:r>
              <a:rPr lang="en-US" altLang="zh-CN">
                <a:ea typeface="宋体" panose="02010600030101010101" pitchFamily="2" charset="-122"/>
              </a:rPr>
              <a:t>,</a:t>
            </a:r>
            <a:endParaRPr lang="zh-CN" altLang="en-US"/>
          </a:p>
        </p:txBody>
      </p:sp>
      <p:sp>
        <p:nvSpPr>
          <p:cNvPr id="6" name="矩形 5"/>
          <p:cNvSpPr/>
          <p:nvPr/>
        </p:nvSpPr>
        <p:spPr>
          <a:xfrm>
            <a:off x="511711" y="4319817"/>
            <a:ext cx="6912172"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通过导体的电流越大</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产生的热量越多</a:t>
            </a:r>
            <a:endParaRPr lang="zh-CN" altLang="en-US"/>
          </a:p>
        </p:txBody>
      </p:sp>
    </p:spTree>
    <p:extLst>
      <p:ext uri="{BB962C8B-B14F-4D97-AF65-F5344CB8AC3E}">
        <p14:creationId xmlns:p14="http://schemas.microsoft.com/office/powerpoint/2010/main" val="83734066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327"/>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在全班交流实验设计结果时兰兰所用的实验器材和实验方案如图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芳芳所用的实验器材和实验方案如图</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R</a:t>
            </a:r>
            <a:r>
              <a:rPr lang="en-US" altLang="zh-CN" i="1" baseline="-2500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烧瓶内均装有质量和初温都相同的煤油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她俩公布了自己不同的设计方案并得出了完全相反的实验结论</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兰兰的实验现象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按图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通电一段时间后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观察到</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瓶温度比</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瓶温度低</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实验结论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相同时间内电流通过导体产生的热量跟电阻成正比</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44195783"/>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知  识  网  络</a:t>
            </a:r>
            <a:endParaRPr lang="zh-CN" altLang="zh-CN">
              <a:solidFill>
                <a:schemeClr val="tx1"/>
              </a:solidFill>
              <a:latin typeface="华文新魏" panose="02010800040101010101" pitchFamily="2" charset="-122"/>
              <a:ea typeface="华文新魏" panose="02010800040101010101" pitchFamily="2" charset="-122"/>
            </a:endParaRPr>
          </a:p>
        </p:txBody>
      </p:sp>
      <p:pic>
        <p:nvPicPr>
          <p:cNvPr id="2" name="图片 1"/>
          <p:cNvPicPr>
            <a:picLocks noChangeAspect="1"/>
          </p:cNvPicPr>
          <p:nvPr/>
        </p:nvPicPr>
        <p:blipFill>
          <a:blip r:embed="rId2"/>
          <a:stretch>
            <a:fillRect/>
          </a:stretch>
        </p:blipFill>
        <p:spPr>
          <a:xfrm>
            <a:off x="1825211" y="1172813"/>
            <a:ext cx="7881178" cy="5153786"/>
          </a:xfrm>
          <a:prstGeom prst="rect">
            <a:avLst/>
          </a:prstGeom>
        </p:spPr>
      </p:pic>
    </p:spTree>
    <p:extLst>
      <p:ext uri="{BB962C8B-B14F-4D97-AF65-F5344CB8AC3E}">
        <p14:creationId xmlns:p14="http://schemas.microsoft.com/office/powerpoint/2010/main" val="2026412995"/>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98007"/>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芳芳的实验现象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按图</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通电一段时间后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观察到</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瓶温度比</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瓶温度高</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实验结论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相同时间内电流通过导体产生的热量跟电阻成反比</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简要评价她俩的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是否存在缺陷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如何补充完整</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兰兰的结论应补充</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芳芳的结论应补充</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085189" y="3960167"/>
            <a:ext cx="1832553"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电流</a:t>
            </a:r>
            <a:r>
              <a:rPr lang="zh-CN" altLang="zh-CN">
                <a:ea typeface="宋体" panose="02010600030101010101" pitchFamily="2" charset="-122"/>
                <a:cs typeface="Times New Roman" panose="02020603050405020304" pitchFamily="18" charset="0"/>
              </a:rPr>
              <a:t>相同</a:t>
            </a:r>
            <a:endParaRPr lang="zh-CN" altLang="en-US"/>
          </a:p>
        </p:txBody>
      </p:sp>
      <p:sp>
        <p:nvSpPr>
          <p:cNvPr id="4" name="矩形 3"/>
          <p:cNvSpPr/>
          <p:nvPr/>
        </p:nvSpPr>
        <p:spPr>
          <a:xfrm>
            <a:off x="4085188" y="454273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电压相同</a:t>
            </a:r>
            <a:endParaRPr lang="zh-CN" altLang="en-US"/>
          </a:p>
        </p:txBody>
      </p:sp>
    </p:spTree>
    <p:extLst>
      <p:ext uri="{BB962C8B-B14F-4D97-AF65-F5344CB8AC3E}">
        <p14:creationId xmlns:p14="http://schemas.microsoft.com/office/powerpoint/2010/main" val="9137209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509276"/>
            <a:ext cx="10807700" cy="127419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班上有同学认为用空气比煤油做实验效果会更好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理由</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3088078"/>
            <a:ext cx="10807700" cy="626710"/>
          </a:xfrm>
          <a:prstGeom prst="rect">
            <a:avLst/>
          </a:prstGeom>
        </p:spPr>
        <p:txBody>
          <a:bodyPr>
            <a:spAutoFit/>
          </a:bodyPr>
          <a:lstStyle/>
          <a:p>
            <a:pPr>
              <a:lnSpc>
                <a:spcPct val="120000"/>
              </a:lnSpc>
            </a:pPr>
            <a:r>
              <a:rPr lang="zh-CN" altLang="zh-CN">
                <a:ea typeface="宋体" panose="02010600030101010101" pitchFamily="2" charset="-122"/>
                <a:cs typeface="Times New Roman" panose="02020603050405020304" pitchFamily="18" charset="0"/>
              </a:rPr>
              <a:t>在受热相同的情况下</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空气比煤油膨胀程度更大</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效果更明显</a:t>
            </a:r>
            <a:endParaRPr lang="zh-CN" altLang="en-US"/>
          </a:p>
        </p:txBody>
      </p:sp>
    </p:spTree>
    <p:extLst>
      <p:ext uri="{BB962C8B-B14F-4D97-AF65-F5344CB8AC3E}">
        <p14:creationId xmlns:p14="http://schemas.microsoft.com/office/powerpoint/2010/main" val="418522731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8135"/>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下列探究实验中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与上述实验方法相同的有</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i="1" smtClean="0">
                <a:solidFill>
                  <a:srgbClr val="000000"/>
                </a:solidFill>
                <a:ea typeface="宋体" panose="02010600030101010101" pitchFamily="2" charset="-122"/>
                <a:cs typeface="Times New Roman" panose="02020603050405020304" pitchFamily="18" charset="0"/>
              </a:rPr>
              <a:t>      </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探究杠杆平衡条件</a:t>
            </a:r>
            <a:r>
              <a:rPr lang="en-US" altLang="zh-CN">
                <a:solidFill>
                  <a:srgbClr val="000000"/>
                </a:solidFill>
                <a:ea typeface="宋体" panose="02010600030101010101" pitchFamily="2" charset="-122"/>
                <a:cs typeface="Times New Roman" panose="02020603050405020304" pitchFamily="18" charset="0"/>
              </a:rPr>
              <a:t>	</a:t>
            </a: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探究影响动能大小的因素</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探究电流与电压、电阻的关系</a:t>
            </a:r>
            <a:r>
              <a:rPr lang="en-US" altLang="zh-CN">
                <a:solidFill>
                  <a:srgbClr val="000000"/>
                </a:solidFill>
                <a:ea typeface="宋体" panose="02010600030101010101" pitchFamily="2" charset="-122"/>
                <a:cs typeface="Times New Roman" panose="02020603050405020304" pitchFamily="18" charset="0"/>
              </a:rPr>
              <a:t>	</a:t>
            </a: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探究影响压力作用效果的因素</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E.</a:t>
            </a:r>
            <a:r>
              <a:rPr lang="zh-CN" altLang="zh-CN">
                <a:solidFill>
                  <a:srgbClr val="000000"/>
                </a:solidFill>
                <a:ea typeface="宋体" panose="02010600030101010101" pitchFamily="2" charset="-122"/>
                <a:cs typeface="Times New Roman" panose="02020603050405020304" pitchFamily="18" charset="0"/>
              </a:rPr>
              <a:t>探究电磁铁的磁性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探究影响滑动摩擦力的因素</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探究影响电阻大小的因素</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探究影响浮力大小的因素</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8546501" y="719807"/>
            <a:ext cx="13484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BDEG</a:t>
            </a:r>
            <a:endParaRPr lang="en-US" altLang="zh-CN"/>
          </a:p>
        </p:txBody>
      </p:sp>
    </p:spTree>
    <p:extLst>
      <p:ext uri="{BB962C8B-B14F-4D97-AF65-F5344CB8AC3E}">
        <p14:creationId xmlns:p14="http://schemas.microsoft.com/office/powerpoint/2010/main" val="227375897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冲  刺  演  练</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489047"/>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突破基础</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(2018·</a:t>
            </a:r>
            <a:r>
              <a:rPr lang="zh-CN" altLang="zh-CN" smtClean="0">
                <a:solidFill>
                  <a:srgbClr val="000000"/>
                </a:solidFill>
                <a:ea typeface="楷体" panose="02010609060101010101" pitchFamily="49" charset="-122"/>
                <a:cs typeface="Times New Roman" panose="02020603050405020304" pitchFamily="18" charset="0"/>
              </a:rPr>
              <a:t>株洲</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智能手机耗电达到一定量时</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会自动提示用户采用</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省电模式</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在这种模式下</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可延长电池的供电时间</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原因是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smtClean="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zh-CN" altLang="zh-CN" smtClean="0">
                <a:solidFill>
                  <a:srgbClr val="000000"/>
                </a:solidFill>
                <a:ea typeface="宋体" panose="02010600030101010101" pitchFamily="2" charset="-122"/>
                <a:cs typeface="Times New Roman" panose="02020603050405020304" pitchFamily="18" charset="0"/>
              </a:rPr>
              <a:t>降低了电池的输出电压</a:t>
            </a:r>
            <a:r>
              <a:rPr lang="en-US" altLang="zh-CN" smtClean="0">
                <a:solidFill>
                  <a:srgbClr val="000000"/>
                </a:solidFill>
                <a:ea typeface="宋体" panose="02010600030101010101" pitchFamily="2" charset="-122"/>
                <a:cs typeface="Times New Roman" panose="02020603050405020304" pitchFamily="18" charset="0"/>
              </a:rPr>
              <a:t>		B.</a:t>
            </a:r>
            <a:r>
              <a:rPr lang="zh-CN" altLang="zh-CN" smtClean="0">
                <a:solidFill>
                  <a:srgbClr val="000000"/>
                </a:solidFill>
                <a:ea typeface="宋体" panose="02010600030101010101" pitchFamily="2" charset="-122"/>
                <a:cs typeface="Times New Roman" panose="02020603050405020304" pitchFamily="18" charset="0"/>
              </a:rPr>
              <a:t>减小了电池的输出电流</a:t>
            </a:r>
            <a:endParaRPr lang="zh-CN" altLang="zh-CN" smtClean="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zh-CN" altLang="zh-CN" smtClean="0">
                <a:solidFill>
                  <a:srgbClr val="000000"/>
                </a:solidFill>
                <a:ea typeface="宋体" panose="02010600030101010101" pitchFamily="2" charset="-122"/>
                <a:cs typeface="Times New Roman" panose="02020603050405020304" pitchFamily="18" charset="0"/>
              </a:rPr>
              <a:t>减小了电子线路的电阻</a:t>
            </a:r>
            <a:r>
              <a:rPr lang="en-US" altLang="zh-CN" smtClean="0">
                <a:solidFill>
                  <a:srgbClr val="000000"/>
                </a:solidFill>
                <a:ea typeface="宋体" panose="02010600030101010101" pitchFamily="2" charset="-122"/>
                <a:cs typeface="Times New Roman" panose="02020603050405020304" pitchFamily="18" charset="0"/>
              </a:rPr>
              <a:t>		D.</a:t>
            </a:r>
            <a:r>
              <a:rPr lang="zh-CN" altLang="zh-CN" smtClean="0">
                <a:solidFill>
                  <a:srgbClr val="000000"/>
                </a:solidFill>
                <a:ea typeface="宋体" panose="02010600030101010101" pitchFamily="2" charset="-122"/>
                <a:cs typeface="Times New Roman" panose="02020603050405020304" pitchFamily="18" charset="0"/>
              </a:rPr>
              <a:t>增大了电池的输出功率</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Rectangle 3"/>
          <p:cNvSpPr>
            <a:spLocks noChangeArrowheads="1"/>
          </p:cNvSpPr>
          <p:nvPr/>
        </p:nvSpPr>
        <p:spPr bwMode="auto">
          <a:xfrm>
            <a:off x="753157" y="3317838"/>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26727614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55911"/>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玉林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下列关于电能的说法正确的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可以通过电流表把电能直接测量出来</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电能的单位是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学名叫做千瓦</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消耗电能越多的用电器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电功率就越大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消耗电能相同的用电器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产生的热量不一定相</a:t>
            </a:r>
            <a:r>
              <a:rPr lang="zh-CN" altLang="zh-CN" smtClean="0">
                <a:solidFill>
                  <a:srgbClr val="000000"/>
                </a:solidFill>
                <a:ea typeface="宋体" panose="02010600030101010101" pitchFamily="2" charset="-122"/>
                <a:cs typeface="Times New Roman" panose="02020603050405020304" pitchFamily="18" charset="0"/>
              </a:rPr>
              <a:t>同</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8405655" y="1729040"/>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02696392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2536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娄底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下列事例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属于防止电流热效应产生危害的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养鸡场使用电热孵化器孵小鸡</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家里使用电热水壶烧水</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小明妈妈用电熨斗熨衣服</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电脑温度过高时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风扇会及时启动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给电脑降温</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762989" y="197343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02471558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5167"/>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北京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完全相同的灯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均发光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比灯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亮</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点的电流大于通过</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点的电流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的实际电功率比灯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的实际电功率小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电路中</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两点间的电压等于</a:t>
            </a:r>
            <a:r>
              <a:rPr lang="en-US" altLang="zh-CN" i="1">
                <a:solidFill>
                  <a:srgbClr val="000000"/>
                </a:solidFill>
                <a:ea typeface="宋体" panose="02010600030101010101" pitchFamily="2" charset="-122"/>
                <a:cs typeface="Times New Roman" panose="02020603050405020304" pitchFamily="18" charset="0"/>
              </a:rPr>
              <a:t>BC</a:t>
            </a:r>
            <a:r>
              <a:rPr lang="zh-CN" altLang="zh-CN">
                <a:solidFill>
                  <a:srgbClr val="000000"/>
                </a:solidFill>
                <a:ea typeface="宋体" panose="02010600030101010101" pitchFamily="2" charset="-122"/>
                <a:cs typeface="Times New Roman" panose="02020603050405020304" pitchFamily="18" charset="0"/>
              </a:rPr>
              <a:t>两点间的电压</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29.jpeg"/>
          <p:cNvPicPr/>
          <p:nvPr/>
        </p:nvPicPr>
        <p:blipFill>
          <a:blip r:embed="rId2"/>
          <a:stretch>
            <a:fillRect/>
          </a:stretch>
        </p:blipFill>
        <p:spPr>
          <a:xfrm>
            <a:off x="7558993" y="1757397"/>
            <a:ext cx="3617252" cy="2412146"/>
          </a:xfrm>
          <a:prstGeom prst="rect">
            <a:avLst/>
          </a:prstGeom>
        </p:spPr>
      </p:pic>
      <p:sp>
        <p:nvSpPr>
          <p:cNvPr id="4" name="Rectangle 3"/>
          <p:cNvSpPr>
            <a:spLocks noChangeArrowheads="1"/>
          </p:cNvSpPr>
          <p:nvPr/>
        </p:nvSpPr>
        <p:spPr bwMode="auto">
          <a:xfrm>
            <a:off x="6572789" y="1435513"/>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28061222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聊城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如表是小明家电饭煲铭牌的部分信息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小明家电能表的示数如图所示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把电饭煲接在家庭电路中使用时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下列说法错误的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电饭煲是利用</a:t>
            </a:r>
            <a:r>
              <a:rPr lang="zh-CN" altLang="zh-CN" smtClean="0">
                <a:solidFill>
                  <a:srgbClr val="000000"/>
                </a:solidFill>
                <a:ea typeface="宋体" panose="02010600030101010101" pitchFamily="2" charset="-122"/>
                <a:cs typeface="Times New Roman" panose="02020603050405020304" pitchFamily="18" charset="0"/>
              </a:rPr>
              <a:t>电流</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热效应工作的</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电饭煲在中挡</a:t>
            </a:r>
            <a:r>
              <a:rPr lang="zh-CN" altLang="zh-CN" smtClean="0">
                <a:solidFill>
                  <a:srgbClr val="000000"/>
                </a:solidFill>
                <a:ea typeface="宋体" panose="02010600030101010101" pitchFamily="2" charset="-122"/>
                <a:cs typeface="Times New Roman" panose="02020603050405020304" pitchFamily="18" charset="0"/>
              </a:rPr>
              <a:t>正常</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工作</a:t>
            </a:r>
            <a:r>
              <a:rPr lang="zh-CN" altLang="zh-CN">
                <a:solidFill>
                  <a:srgbClr val="000000"/>
                </a:solidFill>
                <a:ea typeface="宋体" panose="02010600030101010101" pitchFamily="2" charset="-122"/>
                <a:cs typeface="Times New Roman" panose="02020603050405020304" pitchFamily="18" charset="0"/>
              </a:rPr>
              <a:t>时电热丝阻值比低挡正常工作时小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电饭煲在高挡正常工作</a:t>
            </a:r>
            <a:r>
              <a:rPr lang="en-US" altLang="zh-CN">
                <a:solidFill>
                  <a:srgbClr val="000000"/>
                </a:solidFill>
                <a:ea typeface="宋体" panose="02010600030101010101" pitchFamily="2" charset="-122"/>
                <a:cs typeface="Times New Roman" panose="02020603050405020304" pitchFamily="18" charset="0"/>
              </a:rPr>
              <a:t>10 min,</a:t>
            </a:r>
            <a:r>
              <a:rPr lang="zh-CN" altLang="zh-CN">
                <a:solidFill>
                  <a:srgbClr val="000000"/>
                </a:solidFill>
                <a:ea typeface="宋体" panose="02010600030101010101" pitchFamily="2" charset="-122"/>
                <a:cs typeface="Times New Roman" panose="02020603050405020304" pitchFamily="18" charset="0"/>
              </a:rPr>
              <a:t>消耗的电能是</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08×10</a:t>
            </a:r>
            <a:r>
              <a:rPr lang="en-US" altLang="zh-CN" baseline="30000">
                <a:solidFill>
                  <a:srgbClr val="000000"/>
                </a:solidFill>
                <a:ea typeface="宋体" panose="02010600030101010101" pitchFamily="2" charset="-122"/>
                <a:cs typeface="Times New Roman" panose="02020603050405020304" pitchFamily="18" charset="0"/>
              </a:rPr>
              <a:t>6</a:t>
            </a:r>
            <a:r>
              <a:rPr lang="en-US" altLang="zh-CN">
                <a:solidFill>
                  <a:srgbClr val="000000"/>
                </a:solidFill>
                <a:ea typeface="宋体" panose="02010600030101010101" pitchFamily="2" charset="-122"/>
                <a:cs typeface="Times New Roman" panose="02020603050405020304" pitchFamily="18" charset="0"/>
              </a:rPr>
              <a:t> 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若家中只接入电饭煲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在高挡正常工作</a:t>
            </a:r>
            <a:r>
              <a:rPr lang="en-US" altLang="zh-CN">
                <a:solidFill>
                  <a:srgbClr val="000000"/>
                </a:solidFill>
                <a:ea typeface="宋体" panose="02010600030101010101" pitchFamily="2" charset="-122"/>
                <a:cs typeface="Times New Roman" panose="02020603050405020304" pitchFamily="18" charset="0"/>
              </a:rPr>
              <a:t>10 min,</a:t>
            </a:r>
            <a:r>
              <a:rPr lang="zh-CN" altLang="zh-CN">
                <a:solidFill>
                  <a:srgbClr val="000000"/>
                </a:solidFill>
                <a:ea typeface="宋体" panose="02010600030101010101" pitchFamily="2" charset="-122"/>
                <a:cs typeface="Times New Roman" panose="02020603050405020304" pitchFamily="18" charset="0"/>
              </a:rPr>
              <a:t>电能表示数将变成</a:t>
            </a:r>
            <a:r>
              <a:rPr lang="en-US" altLang="zh-CN">
                <a:solidFill>
                  <a:srgbClr val="000000"/>
                </a:solidFill>
                <a:ea typeface="宋体" panose="02010600030101010101" pitchFamily="2" charset="-122"/>
                <a:cs typeface="Times New Roman" panose="02020603050405020304" pitchFamily="18" charset="0"/>
              </a:rPr>
              <a:t>7 328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 </a:t>
            </a:r>
            <a:r>
              <a:rPr lang="en-US" altLang="zh-CN" err="1" smtClean="0">
                <a:solidFill>
                  <a:srgbClr val="000000"/>
                </a:solidFill>
                <a:ea typeface="宋体" panose="02010600030101010101" pitchFamily="2" charset="-122"/>
                <a:cs typeface="Times New Roman" panose="02020603050405020304" pitchFamily="18" charset="0"/>
              </a:rPr>
              <a:t>kW·h</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4523886" y="1636247"/>
            <a:ext cx="6336704" cy="2363470"/>
          </a:xfrm>
          <a:prstGeom prst="rect">
            <a:avLst/>
          </a:prstGeom>
        </p:spPr>
      </p:pic>
      <p:sp>
        <p:nvSpPr>
          <p:cNvPr id="4" name="Rectangle 3"/>
          <p:cNvSpPr>
            <a:spLocks noChangeArrowheads="1"/>
          </p:cNvSpPr>
          <p:nvPr/>
        </p:nvSpPr>
        <p:spPr bwMode="auto">
          <a:xfrm>
            <a:off x="3211261" y="1696360"/>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35581579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4285"/>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宿迁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图是探究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影响电流热效应因素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两电阻丝密封在两只完全相同的烧瓶内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瓶内装入等质量的煤油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下列说法错误的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烧瓶内选用比热容较小的液体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可以使实验现象更明显</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该装置可以探究电流通过电阻</a:t>
            </a:r>
            <a:r>
              <a:rPr lang="zh-CN" altLang="zh-CN" smtClean="0">
                <a:solidFill>
                  <a:srgbClr val="000000"/>
                </a:solidFill>
                <a:ea typeface="宋体" panose="02010600030101010101" pitchFamily="2" charset="-122"/>
                <a:cs typeface="Times New Roman" panose="02020603050405020304" pitchFamily="18" charset="0"/>
              </a:rPr>
              <a:t>丝</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产生</a:t>
            </a:r>
            <a:r>
              <a:rPr lang="zh-CN" altLang="zh-CN">
                <a:solidFill>
                  <a:srgbClr val="000000"/>
                </a:solidFill>
                <a:ea typeface="宋体" panose="02010600030101010101" pitchFamily="2" charset="-122"/>
                <a:cs typeface="Times New Roman" panose="02020603050405020304" pitchFamily="18" charset="0"/>
              </a:rPr>
              <a:t>的热量与电阻大小的关系</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实验中通过温度计示数的变化</a:t>
            </a:r>
            <a:r>
              <a:rPr lang="zh-CN" altLang="zh-CN" smtClean="0">
                <a:solidFill>
                  <a:srgbClr val="000000"/>
                </a:solidFill>
                <a:ea typeface="宋体" panose="02010600030101010101" pitchFamily="2" charset="-122"/>
                <a:cs typeface="Times New Roman" panose="02020603050405020304" pitchFamily="18" charset="0"/>
              </a:rPr>
              <a:t>来</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比较</a:t>
            </a:r>
            <a:r>
              <a:rPr lang="zh-CN" altLang="zh-CN">
                <a:solidFill>
                  <a:srgbClr val="000000"/>
                </a:solidFill>
                <a:ea typeface="宋体" panose="02010600030101010101" pitchFamily="2" charset="-122"/>
                <a:cs typeface="Times New Roman" panose="02020603050405020304" pitchFamily="18" charset="0"/>
              </a:rPr>
              <a:t>电阻丝产生热量的多少</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若要比较水和煤油的比热容大小</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只需</a:t>
            </a:r>
            <a:r>
              <a:rPr lang="zh-CN" altLang="zh-CN">
                <a:solidFill>
                  <a:srgbClr val="000000"/>
                </a:solidFill>
                <a:ea typeface="宋体" panose="02010600030101010101" pitchFamily="2" charset="-122"/>
                <a:cs typeface="Times New Roman" panose="02020603050405020304" pitchFamily="18" charset="0"/>
              </a:rPr>
              <a:t>将一个烧瓶内的煤油换成等质量的水即可</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31.jpeg"/>
          <p:cNvPicPr/>
          <p:nvPr/>
        </p:nvPicPr>
        <p:blipFill>
          <a:blip r:embed="rId2"/>
          <a:stretch>
            <a:fillRect/>
          </a:stretch>
        </p:blipFill>
        <p:spPr>
          <a:xfrm>
            <a:off x="6913165" y="2899711"/>
            <a:ext cx="3755382" cy="2682145"/>
          </a:xfrm>
          <a:prstGeom prst="rect">
            <a:avLst/>
          </a:prstGeom>
        </p:spPr>
      </p:pic>
      <p:sp>
        <p:nvSpPr>
          <p:cNvPr id="4" name="Rectangle 3"/>
          <p:cNvSpPr>
            <a:spLocks noChangeArrowheads="1"/>
          </p:cNvSpPr>
          <p:nvPr/>
        </p:nvSpPr>
        <p:spPr bwMode="auto">
          <a:xfrm>
            <a:off x="7809941" y="169523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41885409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55911"/>
            <a:ext cx="10807700" cy="300499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青岛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甲、乙两个电热器的电阻之比为</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通电相同时间产生的热量之比为</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则通过甲、乙的电流之比</a:t>
            </a:r>
            <a:r>
              <a:rPr lang="zh-CN" altLang="zh-CN" smtClean="0">
                <a:solidFill>
                  <a:srgbClr val="000000"/>
                </a:solidFill>
                <a:ea typeface="宋体" panose="02010600030101010101" pitchFamily="2" charset="-122"/>
                <a:cs typeface="Times New Roman" panose="02020603050405020304" pitchFamily="18" charset="0"/>
              </a:rPr>
              <a:t>为</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	B</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4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	D</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2</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Rectangle 3"/>
          <p:cNvSpPr>
            <a:spLocks noChangeArrowheads="1"/>
          </p:cNvSpPr>
          <p:nvPr/>
        </p:nvSpPr>
        <p:spPr bwMode="auto">
          <a:xfrm>
            <a:off x="740141" y="2904016"/>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285744416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突  破  知  识  点</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335199"/>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电能及其测量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用电器工作的过程就是把</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能转化成</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能的过程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例如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电动机工作时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a:t>
            </a:r>
            <a:r>
              <a:rPr lang="en-US" altLang="zh-CN" i="1" smtClean="0">
                <a:solidFill>
                  <a:srgbClr val="000000"/>
                </a:solidFill>
                <a:ea typeface="宋体" panose="02010600030101010101" pitchFamily="2" charset="-122"/>
                <a:cs typeface="Times New Roman" panose="02020603050405020304" pitchFamily="18" charset="0"/>
              </a:rPr>
              <a:t>_________</a:t>
            </a:r>
            <a:r>
              <a:rPr lang="zh-CN" altLang="zh-CN">
                <a:solidFill>
                  <a:srgbClr val="000000"/>
                </a:solidFill>
                <a:ea typeface="宋体" panose="02010600030101010101" pitchFamily="2" charset="-122"/>
                <a:cs typeface="Times New Roman" panose="02020603050405020304" pitchFamily="18" charset="0"/>
              </a:rPr>
              <a:t>能转化为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电饭煲工作时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能转化为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电镀时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能转化为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273205" y="2542855"/>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a:t>
            </a:r>
            <a:endParaRPr lang="zh-CN" altLang="en-US"/>
          </a:p>
        </p:txBody>
      </p:sp>
      <p:sp>
        <p:nvSpPr>
          <p:cNvPr id="5" name="矩形 4"/>
          <p:cNvSpPr/>
          <p:nvPr/>
        </p:nvSpPr>
        <p:spPr>
          <a:xfrm>
            <a:off x="651653" y="312763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其他形式</a:t>
            </a:r>
            <a:endParaRPr lang="zh-CN" altLang="en-US"/>
          </a:p>
        </p:txBody>
      </p:sp>
      <p:sp>
        <p:nvSpPr>
          <p:cNvPr id="6" name="矩形 5"/>
          <p:cNvSpPr/>
          <p:nvPr/>
        </p:nvSpPr>
        <p:spPr>
          <a:xfrm>
            <a:off x="9083237" y="312762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a:t>
            </a:r>
            <a:endParaRPr lang="zh-CN" altLang="en-US"/>
          </a:p>
        </p:txBody>
      </p:sp>
      <p:sp>
        <p:nvSpPr>
          <p:cNvPr id="7" name="矩形 6"/>
          <p:cNvSpPr/>
          <p:nvPr/>
        </p:nvSpPr>
        <p:spPr>
          <a:xfrm>
            <a:off x="2315713" y="372093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机械</a:t>
            </a:r>
            <a:endParaRPr lang="zh-CN" altLang="en-US"/>
          </a:p>
        </p:txBody>
      </p:sp>
      <p:sp>
        <p:nvSpPr>
          <p:cNvPr id="8" name="矩形 7"/>
          <p:cNvSpPr/>
          <p:nvPr/>
        </p:nvSpPr>
        <p:spPr>
          <a:xfrm>
            <a:off x="8425333" y="3723880"/>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a:t>
            </a:r>
            <a:endParaRPr lang="zh-CN" altLang="en-US"/>
          </a:p>
        </p:txBody>
      </p:sp>
      <p:sp>
        <p:nvSpPr>
          <p:cNvPr id="9" name="矩形 8"/>
          <p:cNvSpPr/>
          <p:nvPr/>
        </p:nvSpPr>
        <p:spPr>
          <a:xfrm>
            <a:off x="2144157" y="429456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内</a:t>
            </a:r>
            <a:endParaRPr lang="zh-CN" altLang="en-US"/>
          </a:p>
        </p:txBody>
      </p:sp>
      <p:sp>
        <p:nvSpPr>
          <p:cNvPr id="10" name="矩形 9"/>
          <p:cNvSpPr/>
          <p:nvPr/>
        </p:nvSpPr>
        <p:spPr>
          <a:xfrm>
            <a:off x="6778981" y="429456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a:t>
            </a:r>
            <a:endParaRPr lang="zh-CN" altLang="en-US"/>
          </a:p>
        </p:txBody>
      </p:sp>
      <p:sp>
        <p:nvSpPr>
          <p:cNvPr id="11" name="矩形 10"/>
          <p:cNvSpPr/>
          <p:nvPr/>
        </p:nvSpPr>
        <p:spPr>
          <a:xfrm>
            <a:off x="1075989" y="488917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化学</a:t>
            </a:r>
            <a:endParaRPr lang="zh-CN" altLang="en-US"/>
          </a:p>
        </p:txBody>
      </p:sp>
    </p:spTree>
    <p:extLst>
      <p:ext uri="{BB962C8B-B14F-4D97-AF65-F5344CB8AC3E}">
        <p14:creationId xmlns:p14="http://schemas.microsoft.com/office/powerpoint/2010/main" val="1379249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Ls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327"/>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凉山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把分别标有</a:t>
            </a:r>
            <a:r>
              <a:rPr lang="en-US" altLang="zh-CN">
                <a:solidFill>
                  <a:srgbClr val="000000"/>
                </a:solidFill>
                <a:ea typeface="宋体" panose="02010600030101010101" pitchFamily="2" charset="-122"/>
                <a:cs typeface="Times New Roman" panose="02020603050405020304" pitchFamily="18" charset="0"/>
              </a:rPr>
              <a:t>“6 V,6 W”</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“6 V,3 W”</a:t>
            </a:r>
            <a:r>
              <a:rPr lang="zh-CN" altLang="zh-CN">
                <a:solidFill>
                  <a:srgbClr val="000000"/>
                </a:solidFill>
                <a:ea typeface="宋体" panose="02010600030101010101" pitchFamily="2" charset="-122"/>
                <a:cs typeface="Times New Roman" panose="02020603050405020304" pitchFamily="18" charset="0"/>
              </a:rPr>
              <a:t>的甲乙两个小灯泡串联接入电路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其中一个灯泡正常发光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另一个灯泡发光较暗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不考虑温度对灯丝电阻的影响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则以下说法正确的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甲灯的电阻大于乙灯的电阻</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整个电路此时消耗的总功率是</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W</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秒内甲灯消耗的电能是</a:t>
            </a:r>
            <a:r>
              <a:rPr lang="en-US" altLang="zh-CN">
                <a:solidFill>
                  <a:srgbClr val="000000"/>
                </a:solidFill>
                <a:ea typeface="宋体" panose="02010600030101010101" pitchFamily="2" charset="-122"/>
                <a:cs typeface="Times New Roman" panose="02020603050405020304" pitchFamily="18" charset="0"/>
              </a:rPr>
              <a:t>3 J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甲灯两端的电压为</a:t>
            </a:r>
            <a:r>
              <a:rPr lang="en-US" altLang="zh-CN">
                <a:solidFill>
                  <a:srgbClr val="000000"/>
                </a:solidFill>
                <a:ea typeface="宋体" panose="02010600030101010101" pitchFamily="2" charset="-122"/>
                <a:cs typeface="Times New Roman" panose="02020603050405020304" pitchFamily="18" charset="0"/>
              </a:rPr>
              <a:t>6 V</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32.jpeg"/>
          <p:cNvPicPr/>
          <p:nvPr/>
        </p:nvPicPr>
        <p:blipFill>
          <a:blip r:embed="rId2"/>
          <a:stretch>
            <a:fillRect/>
          </a:stretch>
        </p:blipFill>
        <p:spPr>
          <a:xfrm>
            <a:off x="7489229" y="2880047"/>
            <a:ext cx="3292107" cy="2502187"/>
          </a:xfrm>
          <a:prstGeom prst="rect">
            <a:avLst/>
          </a:prstGeom>
        </p:spPr>
      </p:pic>
      <p:sp>
        <p:nvSpPr>
          <p:cNvPr id="4" name="Rectangle 3"/>
          <p:cNvSpPr>
            <a:spLocks noChangeArrowheads="1"/>
          </p:cNvSpPr>
          <p:nvPr/>
        </p:nvSpPr>
        <p:spPr bwMode="auto">
          <a:xfrm>
            <a:off x="4445229" y="2664148"/>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15459528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1311"/>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襄阳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时灯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的功率为</a:t>
            </a:r>
            <a:r>
              <a:rPr lang="en-US" altLang="zh-CN">
                <a:solidFill>
                  <a:srgbClr val="000000"/>
                </a:solidFill>
                <a:ea typeface="宋体" panose="02010600030101010101" pitchFamily="2" charset="-122"/>
                <a:cs typeface="Times New Roman" panose="02020603050405020304" pitchFamily="18" charset="0"/>
              </a:rPr>
              <a:t>9 W;</a:t>
            </a:r>
            <a:r>
              <a:rPr lang="zh-CN" altLang="zh-CN">
                <a:solidFill>
                  <a:srgbClr val="000000"/>
                </a:solidFill>
                <a:ea typeface="宋体" panose="02010600030101010101" pitchFamily="2" charset="-122"/>
                <a:cs typeface="Times New Roman" panose="02020603050405020304" pitchFamily="18" charset="0"/>
              </a:rPr>
              <a:t>断开开关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的功率为</a:t>
            </a:r>
            <a:r>
              <a:rPr lang="en-US" altLang="zh-CN">
                <a:solidFill>
                  <a:srgbClr val="000000"/>
                </a:solidFill>
                <a:ea typeface="宋体" panose="02010600030101010101" pitchFamily="2" charset="-122"/>
                <a:cs typeface="Times New Roman" panose="02020603050405020304" pitchFamily="18" charset="0"/>
              </a:rPr>
              <a:t>16 W.</a:t>
            </a:r>
            <a:r>
              <a:rPr lang="zh-CN" altLang="zh-CN">
                <a:solidFill>
                  <a:srgbClr val="000000"/>
                </a:solidFill>
                <a:ea typeface="宋体" panose="02010600030101010101" pitchFamily="2" charset="-122"/>
                <a:cs typeface="Times New Roman" panose="02020603050405020304" pitchFamily="18" charset="0"/>
              </a:rPr>
              <a:t>电源电压不变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且灯丝电阻不受温度的影响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两灯灯丝电阻之比</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3	B</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3</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	D</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4</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33.jpeg"/>
          <p:cNvPicPr/>
          <p:nvPr/>
        </p:nvPicPr>
        <p:blipFill>
          <a:blip r:embed="rId2"/>
          <a:stretch>
            <a:fillRect/>
          </a:stretch>
        </p:blipFill>
        <p:spPr>
          <a:xfrm>
            <a:off x="5977061" y="2714273"/>
            <a:ext cx="3101928" cy="2844194"/>
          </a:xfrm>
          <a:prstGeom prst="rect">
            <a:avLst/>
          </a:prstGeom>
        </p:spPr>
      </p:pic>
      <p:sp>
        <p:nvSpPr>
          <p:cNvPr id="4" name="Rectangle 3"/>
          <p:cNvSpPr>
            <a:spLocks noChangeArrowheads="1"/>
          </p:cNvSpPr>
          <p:nvPr/>
        </p:nvSpPr>
        <p:spPr bwMode="auto">
          <a:xfrm>
            <a:off x="740141" y="2655128"/>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168460900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50309"/>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哈尔滨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“3 V,3 W”</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“3 V,1.5 W”.</a:t>
            </a:r>
            <a:r>
              <a:rPr lang="zh-CN" altLang="zh-CN">
                <a:solidFill>
                  <a:srgbClr val="000000"/>
                </a:solidFill>
                <a:ea typeface="宋体" panose="02010600030101010101" pitchFamily="2" charset="-122"/>
                <a:cs typeface="Times New Roman" panose="02020603050405020304" pitchFamily="18" charset="0"/>
              </a:rPr>
              <a:t>灯丝电阻不变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a:t>
            </a:r>
            <a:r>
              <a:rPr lang="en-US" altLang="zh-CN">
                <a:solidFill>
                  <a:srgbClr val="000000"/>
                </a:solidFill>
                <a:ea typeface="宋体" panose="02010600030101010101" pitchFamily="2" charset="-122"/>
                <a:cs typeface="Times New Roman" panose="02020603050405020304" pitchFamily="18" charset="0"/>
              </a:rPr>
              <a:t>3 V.</a:t>
            </a:r>
            <a:r>
              <a:rPr lang="zh-CN" altLang="zh-CN">
                <a:solidFill>
                  <a:srgbClr val="000000"/>
                </a:solidFill>
                <a:ea typeface="宋体" panose="02010600030101010101" pitchFamily="2" charset="-122"/>
                <a:cs typeface="Times New Roman" panose="02020603050405020304" pitchFamily="18" charset="0"/>
              </a:rPr>
              <a:t>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的电阻之比是</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L</a:t>
            </a:r>
            <a:r>
              <a:rPr lang="en-US" altLang="zh-CN" baseline="-25000" smtClean="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的电流之比是</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2</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两端电压是</a:t>
            </a:r>
            <a:r>
              <a:rPr lang="en-US" altLang="zh-CN">
                <a:solidFill>
                  <a:srgbClr val="000000"/>
                </a:solidFill>
                <a:ea typeface="宋体" panose="02010600030101010101" pitchFamily="2" charset="-122"/>
                <a:cs typeface="Times New Roman" panose="02020603050405020304" pitchFamily="18" charset="0"/>
              </a:rPr>
              <a:t>2 V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两灯消耗的总功率是</a:t>
            </a:r>
            <a:r>
              <a:rPr lang="en-US" altLang="zh-CN">
                <a:solidFill>
                  <a:srgbClr val="000000"/>
                </a:solidFill>
                <a:ea typeface="宋体" panose="02010600030101010101" pitchFamily="2" charset="-122"/>
                <a:cs typeface="Times New Roman" panose="02020603050405020304" pitchFamily="18" charset="0"/>
              </a:rPr>
              <a:t>1 W</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34.jpeg"/>
          <p:cNvPicPr/>
          <p:nvPr/>
        </p:nvPicPr>
        <p:blipFill>
          <a:blip r:embed="rId2"/>
          <a:stretch>
            <a:fillRect/>
          </a:stretch>
        </p:blipFill>
        <p:spPr>
          <a:xfrm>
            <a:off x="6841157" y="2556411"/>
            <a:ext cx="3292107" cy="2502187"/>
          </a:xfrm>
          <a:prstGeom prst="rect">
            <a:avLst/>
          </a:prstGeom>
        </p:spPr>
      </p:pic>
      <p:sp>
        <p:nvSpPr>
          <p:cNvPr id="4" name="Rectangle 3"/>
          <p:cNvSpPr>
            <a:spLocks noChangeArrowheads="1"/>
          </p:cNvSpPr>
          <p:nvPr/>
        </p:nvSpPr>
        <p:spPr bwMode="auto">
          <a:xfrm>
            <a:off x="762989" y="2295272"/>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0531196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通辽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某建筑工地需要架设临时供电线路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实现照明和电加热功能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其简化电路如图所示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供电处电压</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从供电处到工地用长导线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连接</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加热器和照明灯同时工作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后与断开</a:t>
            </a:r>
            <a:r>
              <a:rPr lang="en-US" altLang="zh-CN">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前相比较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照明灯亮度不变</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照明灯亮度变暗</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相同时间内长导线上</a:t>
            </a:r>
            <a:r>
              <a:rPr lang="zh-CN" altLang="zh-CN" smtClean="0">
                <a:solidFill>
                  <a:srgbClr val="000000"/>
                </a:solidFill>
                <a:ea typeface="宋体" panose="02010600030101010101" pitchFamily="2" charset="-122"/>
                <a:cs typeface="Times New Roman" panose="02020603050405020304" pitchFamily="18" charset="0"/>
              </a:rPr>
              <a:t>消耗</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电能不变</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相同时间内整个供电线路消耗的电能减少</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35.jpeg"/>
          <p:cNvPicPr/>
          <p:nvPr/>
        </p:nvPicPr>
        <p:blipFill>
          <a:blip r:embed="rId2"/>
          <a:stretch>
            <a:fillRect/>
          </a:stretch>
        </p:blipFill>
        <p:spPr>
          <a:xfrm>
            <a:off x="6265093" y="2991110"/>
            <a:ext cx="4236421" cy="2519226"/>
          </a:xfrm>
          <a:prstGeom prst="rect">
            <a:avLst/>
          </a:prstGeom>
        </p:spPr>
      </p:pic>
      <p:sp>
        <p:nvSpPr>
          <p:cNvPr id="4" name="Rectangle 3"/>
          <p:cNvSpPr>
            <a:spLocks noChangeArrowheads="1"/>
          </p:cNvSpPr>
          <p:nvPr/>
        </p:nvSpPr>
        <p:spPr bwMode="auto">
          <a:xfrm>
            <a:off x="1987125" y="286635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2709245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48024"/>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南通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图甲为天然气泄漏检测电路原理图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电源电压恒定</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为定值电阻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气敏传感器两端电压</a:t>
            </a:r>
            <a:r>
              <a:rPr lang="en-US" altLang="zh-CN" i="1">
                <a:solidFill>
                  <a:srgbClr val="000000"/>
                </a:solidFill>
                <a:ea typeface="宋体" panose="02010600030101010101" pitchFamily="2" charset="-122"/>
                <a:cs typeface="Times New Roman" panose="02020603050405020304" pitchFamily="18" charset="0"/>
              </a:rPr>
              <a:t>U</a:t>
            </a:r>
            <a:r>
              <a:rPr lang="en-US" altLang="zh-CN" i="1" baseline="-25000">
                <a:solidFill>
                  <a:srgbClr val="000000"/>
                </a:solidFill>
                <a:ea typeface="宋体" panose="02010600030101010101" pitchFamily="2" charset="-122"/>
                <a:cs typeface="Times New Roman" panose="02020603050405020304" pitchFamily="18" charset="0"/>
              </a:rPr>
              <a:t>Q</a:t>
            </a:r>
            <a:r>
              <a:rPr lang="zh-CN" altLang="zh-CN">
                <a:solidFill>
                  <a:srgbClr val="000000"/>
                </a:solidFill>
                <a:ea typeface="宋体" panose="02010600030101010101" pitchFamily="2" charset="-122"/>
                <a:cs typeface="Times New Roman" panose="02020603050405020304" pitchFamily="18" charset="0"/>
              </a:rPr>
              <a:t>随天然气浓度</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变化的关系如图乙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则下列描述</a:t>
            </a:r>
            <a:r>
              <a:rPr lang="en-US" altLang="zh-CN" i="1">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的功率</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0</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电路的总功率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随天然气浓度</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变化的关系图线中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可能正确的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86335" y="3258472"/>
            <a:ext cx="11349403" cy="2377543"/>
          </a:xfrm>
          <a:prstGeom prst="rect">
            <a:avLst/>
          </a:prstGeom>
        </p:spPr>
      </p:pic>
      <p:sp>
        <p:nvSpPr>
          <p:cNvPr id="4" name="Rectangle 3"/>
          <p:cNvSpPr>
            <a:spLocks noChangeArrowheads="1"/>
          </p:cNvSpPr>
          <p:nvPr/>
        </p:nvSpPr>
        <p:spPr bwMode="auto">
          <a:xfrm>
            <a:off x="8896709" y="2571985"/>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170500465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5913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大连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电源电压保持不变</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在滑动变阻器的滑片从</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端向</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端移动的过程中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不计温度对灯丝电阻的影响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则电路总功率</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与电压表示数</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之间的关系图象</a:t>
            </a:r>
            <a:r>
              <a:rPr lang="zh-CN" altLang="zh-CN" smtClean="0">
                <a:solidFill>
                  <a:srgbClr val="000000"/>
                </a:solidFill>
                <a:ea typeface="宋体" panose="02010600030101010101" pitchFamily="2" charset="-122"/>
                <a:cs typeface="Times New Roman" panose="02020603050405020304" pitchFamily="18" charset="0"/>
              </a:rPr>
              <a:t>为</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10065" y="3295411"/>
            <a:ext cx="11311471" cy="2360268"/>
          </a:xfrm>
          <a:prstGeom prst="rect">
            <a:avLst/>
          </a:prstGeom>
        </p:spPr>
      </p:pic>
      <p:sp>
        <p:nvSpPr>
          <p:cNvPr id="4" name="Rectangle 3"/>
          <p:cNvSpPr>
            <a:spLocks noChangeArrowheads="1"/>
          </p:cNvSpPr>
          <p:nvPr/>
        </p:nvSpPr>
        <p:spPr bwMode="auto">
          <a:xfrm>
            <a:off x="2396325" y="2573264"/>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A</a:t>
            </a:r>
            <a:endParaRPr lang="en-US" altLang="zh-CN"/>
          </a:p>
        </p:txBody>
      </p:sp>
    </p:spTree>
    <p:extLst>
      <p:ext uri="{BB962C8B-B14F-4D97-AF65-F5344CB8AC3E}">
        <p14:creationId xmlns:p14="http://schemas.microsoft.com/office/powerpoint/2010/main" val="35816437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9082"/>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14.(2020·</a:t>
            </a:r>
            <a:r>
              <a:rPr lang="zh-CN" altLang="zh-CN">
                <a:solidFill>
                  <a:srgbClr val="000000"/>
                </a:solidFill>
                <a:ea typeface="楷体" panose="02010609060101010101" pitchFamily="49" charset="-122"/>
                <a:cs typeface="Times New Roman" panose="02020603050405020304" pitchFamily="18" charset="0"/>
              </a:rPr>
              <a:t>常德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用电器</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上都标有</a:t>
            </a:r>
            <a:r>
              <a:rPr lang="en-US" altLang="zh-CN">
                <a:solidFill>
                  <a:srgbClr val="000000"/>
                </a:solidFill>
                <a:ea typeface="宋体" panose="02010600030101010101" pitchFamily="2" charset="-122"/>
                <a:cs typeface="Times New Roman" panose="02020603050405020304" pitchFamily="18" charset="0"/>
              </a:rPr>
              <a:t>“6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字样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它们的电流随电压变化关系如图所示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下列说法不正确的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的阻值不随温度的变化而变化</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并联在</a:t>
            </a:r>
            <a:r>
              <a:rPr lang="en-US" altLang="zh-CN">
                <a:solidFill>
                  <a:srgbClr val="000000"/>
                </a:solidFill>
                <a:ea typeface="宋体" panose="02010600030101010101" pitchFamily="2" charset="-122"/>
                <a:cs typeface="Times New Roman" panose="02020603050405020304" pitchFamily="18" charset="0"/>
              </a:rPr>
              <a:t>4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电源上</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通过电流</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I</a:t>
            </a:r>
            <a:r>
              <a:rPr lang="en-US" altLang="zh-CN" baseline="-25000" smtClean="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I</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并联在</a:t>
            </a:r>
            <a:r>
              <a:rPr lang="en-US" altLang="zh-CN">
                <a:solidFill>
                  <a:srgbClr val="000000"/>
                </a:solidFill>
                <a:ea typeface="宋体" panose="02010600030101010101" pitchFamily="2" charset="-122"/>
                <a:cs typeface="Times New Roman" panose="02020603050405020304" pitchFamily="18" charset="0"/>
              </a:rPr>
              <a:t>4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电源上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消耗总</a:t>
            </a:r>
            <a:r>
              <a:rPr lang="zh-CN" altLang="zh-CN" smtClean="0">
                <a:solidFill>
                  <a:srgbClr val="000000"/>
                </a:solidFill>
                <a:ea typeface="宋体" panose="02010600030101010101" pitchFamily="2" charset="-122"/>
                <a:cs typeface="Times New Roman" panose="02020603050405020304" pitchFamily="18" charset="0"/>
              </a:rPr>
              <a:t>功</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率</a:t>
            </a:r>
            <a:r>
              <a:rPr lang="zh-CN" altLang="zh-CN">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a:t>
            </a:r>
            <a:r>
              <a:rPr lang="en-US" altLang="zh-CN" i="1">
                <a:solidFill>
                  <a:srgbClr val="000000"/>
                </a:solidFill>
                <a:ea typeface="宋体" panose="02010600030101010101" pitchFamily="2" charset="-122"/>
                <a:cs typeface="Times New Roman" panose="02020603050405020304" pitchFamily="18" charset="0"/>
              </a:rPr>
              <a:t>W</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40.jpeg"/>
          <p:cNvPicPr/>
          <p:nvPr/>
        </p:nvPicPr>
        <p:blipFill>
          <a:blip r:embed="rId2"/>
          <a:stretch>
            <a:fillRect/>
          </a:stretch>
        </p:blipFill>
        <p:spPr>
          <a:xfrm>
            <a:off x="7777261" y="2101034"/>
            <a:ext cx="3294216" cy="3294216"/>
          </a:xfrm>
          <a:prstGeom prst="rect">
            <a:avLst/>
          </a:prstGeom>
        </p:spPr>
      </p:pic>
      <p:sp>
        <p:nvSpPr>
          <p:cNvPr id="4" name="Rectangle 3"/>
          <p:cNvSpPr>
            <a:spLocks noChangeArrowheads="1"/>
          </p:cNvSpPr>
          <p:nvPr/>
        </p:nvSpPr>
        <p:spPr bwMode="auto">
          <a:xfrm>
            <a:off x="9011229" y="1505297"/>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36194919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1074782"/>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15.(2020·</a:t>
            </a:r>
            <a:r>
              <a:rPr lang="zh-CN" altLang="zh-CN">
                <a:solidFill>
                  <a:srgbClr val="000000"/>
                </a:solidFill>
                <a:ea typeface="楷体" panose="02010609060101010101" pitchFamily="49" charset="-122"/>
                <a:cs typeface="Times New Roman" panose="02020603050405020304" pitchFamily="18" charset="0"/>
              </a:rPr>
              <a:t>安顺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如图所示是额定电压为</a:t>
            </a:r>
            <a:r>
              <a:rPr lang="en-US" altLang="zh-CN">
                <a:solidFill>
                  <a:srgbClr val="000000"/>
                </a:solidFill>
                <a:ea typeface="宋体" panose="02010600030101010101" pitchFamily="2" charset="-122"/>
                <a:cs typeface="Times New Roman" panose="02020603050405020304" pitchFamily="18" charset="0"/>
              </a:rPr>
              <a:t>3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的小灯泡的</a:t>
            </a:r>
            <a:r>
              <a:rPr lang="en-US" altLang="zh-CN">
                <a:solidFill>
                  <a:srgbClr val="000000"/>
                </a:solidFill>
                <a:ea typeface="宋体" panose="02010600030101010101" pitchFamily="2" charset="-122"/>
                <a:cs typeface="Times New Roman" panose="02020603050405020304" pitchFamily="18" charset="0"/>
              </a:rPr>
              <a:t>I-U</a:t>
            </a:r>
            <a:r>
              <a:rPr lang="zh-CN" altLang="zh-CN">
                <a:solidFill>
                  <a:srgbClr val="000000"/>
                </a:solidFill>
                <a:ea typeface="宋体" panose="02010600030101010101" pitchFamily="2" charset="-122"/>
                <a:cs typeface="Times New Roman" panose="02020603050405020304" pitchFamily="18" charset="0"/>
              </a:rPr>
              <a:t>变化关系图象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下列关于小灯泡的一些物理量分析正确的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此过程中电流与电压成正比</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此过程中小灯泡电阻保持不变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额定电流是</a:t>
            </a:r>
            <a:r>
              <a:rPr lang="en-US" altLang="zh-CN">
                <a:solidFill>
                  <a:srgbClr val="000000"/>
                </a:solidFill>
                <a:ea typeface="宋体" panose="02010600030101010101" pitchFamily="2" charset="-122"/>
                <a:cs typeface="Times New Roman" panose="02020603050405020304" pitchFamily="18" charset="0"/>
              </a:rPr>
              <a:t>0.3 </a:t>
            </a:r>
            <a:r>
              <a:rPr lang="en-US" altLang="zh-CN" i="1">
                <a:solidFill>
                  <a:srgbClr val="000000"/>
                </a:solidFill>
                <a:ea typeface="宋体" panose="02010600030101010101" pitchFamily="2" charset="-122"/>
                <a:cs typeface="Times New Roman" panose="02020603050405020304" pitchFamily="18" charset="0"/>
              </a:rPr>
              <a:t>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额定功率是</a:t>
            </a:r>
            <a:r>
              <a:rPr lang="en-US" altLang="zh-CN">
                <a:solidFill>
                  <a:srgbClr val="000000"/>
                </a:solidFill>
                <a:ea typeface="宋体" panose="02010600030101010101" pitchFamily="2" charset="-122"/>
                <a:cs typeface="Times New Roman" panose="02020603050405020304" pitchFamily="18" charset="0"/>
              </a:rPr>
              <a:t>1.5 </a:t>
            </a:r>
            <a:r>
              <a:rPr lang="en-US" altLang="zh-CN" i="1">
                <a:solidFill>
                  <a:srgbClr val="000000"/>
                </a:solidFill>
                <a:ea typeface="宋体" panose="02010600030101010101" pitchFamily="2" charset="-122"/>
                <a:cs typeface="Times New Roman" panose="02020603050405020304" pitchFamily="18" charset="0"/>
              </a:rPr>
              <a:t>W</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1142.jpeg"/>
          <p:cNvPicPr/>
          <p:nvPr/>
        </p:nvPicPr>
        <p:blipFill>
          <a:blip r:embed="rId2"/>
          <a:stretch>
            <a:fillRect/>
          </a:stretch>
        </p:blipFill>
        <p:spPr>
          <a:xfrm>
            <a:off x="7129189" y="2375991"/>
            <a:ext cx="3224036" cy="2736120"/>
          </a:xfrm>
          <a:prstGeom prst="rect">
            <a:avLst/>
          </a:prstGeom>
        </p:spPr>
      </p:pic>
      <p:sp>
        <p:nvSpPr>
          <p:cNvPr id="5" name="Rectangle 3"/>
          <p:cNvSpPr>
            <a:spLocks noChangeArrowheads="1"/>
          </p:cNvSpPr>
          <p:nvPr/>
        </p:nvSpPr>
        <p:spPr bwMode="auto">
          <a:xfrm>
            <a:off x="1987125" y="2316999"/>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36443515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7855"/>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16.(2019·</a:t>
            </a:r>
            <a:r>
              <a:rPr lang="zh-CN" altLang="zh-CN">
                <a:solidFill>
                  <a:srgbClr val="000000"/>
                </a:solidFill>
                <a:ea typeface="楷体" panose="02010609060101010101" pitchFamily="49" charset="-122"/>
                <a:cs typeface="Times New Roman" panose="02020603050405020304" pitchFamily="18" charset="0"/>
              </a:rPr>
              <a:t>常德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有两个电路元件</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流过元件的电流与其两端电压的关系如图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把它们串联在电路中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这时电流表的示数为</a:t>
            </a:r>
            <a:r>
              <a:rPr lang="en-US" altLang="zh-CN">
                <a:solidFill>
                  <a:srgbClr val="000000"/>
                </a:solidFill>
                <a:ea typeface="宋体" panose="02010600030101010101" pitchFamily="2" charset="-122"/>
                <a:cs typeface="Times New Roman" panose="02020603050405020304" pitchFamily="18" charset="0"/>
              </a:rPr>
              <a:t>0.2 A,</a:t>
            </a:r>
            <a:r>
              <a:rPr lang="zh-CN" altLang="zh-CN">
                <a:solidFill>
                  <a:srgbClr val="000000"/>
                </a:solidFill>
                <a:ea typeface="宋体" panose="02010600030101010101" pitchFamily="2" charset="-122"/>
                <a:cs typeface="Times New Roman" panose="02020603050405020304" pitchFamily="18" charset="0"/>
              </a:rPr>
              <a:t>则电源电压和元件</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的电功率分别</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i="1"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A</a:t>
            </a:r>
            <a:r>
              <a:rPr lang="en-US" altLang="zh-CN" smtClean="0">
                <a:solidFill>
                  <a:srgbClr val="000000"/>
                </a:solidFill>
                <a:ea typeface="宋体" panose="02010600030101010101" pitchFamily="2" charset="-122"/>
                <a:cs typeface="Times New Roman" panose="02020603050405020304" pitchFamily="18" charset="0"/>
              </a:rPr>
              <a:t>.2.0 </a:t>
            </a:r>
            <a:r>
              <a:rPr lang="en-US" altLang="zh-CN" i="1">
                <a:solidFill>
                  <a:srgbClr val="000000"/>
                </a:solidFill>
                <a:ea typeface="宋体" panose="02010600030101010101" pitchFamily="2" charset="-122"/>
                <a:cs typeface="Times New Roman" panose="02020603050405020304" pitchFamily="18" charset="0"/>
              </a:rPr>
              <a:t>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8 </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B</a:t>
            </a:r>
            <a:r>
              <a:rPr lang="en-US" altLang="zh-CN" smtClean="0">
                <a:solidFill>
                  <a:srgbClr val="000000"/>
                </a:solidFill>
                <a:ea typeface="宋体" panose="02010600030101010101" pitchFamily="2" charset="-122"/>
                <a:cs typeface="Times New Roman" panose="02020603050405020304" pitchFamily="18" charset="0"/>
              </a:rPr>
              <a:t>.4.5 </a:t>
            </a:r>
            <a:r>
              <a:rPr lang="en-US" altLang="zh-CN" i="1">
                <a:solidFill>
                  <a:srgbClr val="000000"/>
                </a:solidFill>
                <a:ea typeface="宋体" panose="02010600030101010101" pitchFamily="2" charset="-122"/>
                <a:cs typeface="Times New Roman" panose="02020603050405020304" pitchFamily="18" charset="0"/>
              </a:rPr>
              <a:t>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a:t>
            </a:r>
            <a:r>
              <a:rPr lang="en-US" altLang="zh-CN" i="1">
                <a:solidFill>
                  <a:srgbClr val="000000"/>
                </a:solidFill>
                <a:ea typeface="宋体" panose="02010600030101010101" pitchFamily="2" charset="-122"/>
                <a:cs typeface="Times New Roman" panose="02020603050405020304" pitchFamily="18" charset="0"/>
              </a:rPr>
              <a:t>W</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.2.5 </a:t>
            </a:r>
            <a:r>
              <a:rPr lang="en-US" altLang="zh-CN" i="1">
                <a:solidFill>
                  <a:srgbClr val="000000"/>
                </a:solidFill>
                <a:ea typeface="宋体" panose="02010600030101010101" pitchFamily="2" charset="-122"/>
                <a:cs typeface="Times New Roman" panose="02020603050405020304" pitchFamily="18" charset="0"/>
              </a:rPr>
              <a:t>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 </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D</a:t>
            </a:r>
            <a:r>
              <a:rPr lang="en-US" altLang="zh-CN" smtClean="0">
                <a:solidFill>
                  <a:srgbClr val="000000"/>
                </a:solidFill>
                <a:ea typeface="宋体" panose="02010600030101010101" pitchFamily="2" charset="-122"/>
                <a:cs typeface="Times New Roman" panose="02020603050405020304" pitchFamily="18" charset="0"/>
              </a:rPr>
              <a:t>.4.5 </a:t>
            </a:r>
            <a:r>
              <a:rPr lang="en-US" altLang="zh-CN" i="1">
                <a:solidFill>
                  <a:srgbClr val="000000"/>
                </a:solidFill>
                <a:ea typeface="宋体" panose="02010600030101010101" pitchFamily="2" charset="-122"/>
                <a:cs typeface="Times New Roman" panose="02020603050405020304" pitchFamily="18" charset="0"/>
              </a:rPr>
              <a:t>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 </a:t>
            </a:r>
            <a:r>
              <a:rPr lang="en-US" altLang="zh-CN" i="1">
                <a:solidFill>
                  <a:srgbClr val="000000"/>
                </a:solidFill>
                <a:ea typeface="宋体" panose="02010600030101010101" pitchFamily="2" charset="-122"/>
                <a:cs typeface="Times New Roman" panose="02020603050405020304" pitchFamily="18" charset="0"/>
              </a:rPr>
              <a:t>W</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43.jpeg"/>
          <p:cNvPicPr/>
          <p:nvPr/>
        </p:nvPicPr>
        <p:blipFill>
          <a:blip r:embed="rId2"/>
          <a:stretch>
            <a:fillRect/>
          </a:stretch>
        </p:blipFill>
        <p:spPr>
          <a:xfrm>
            <a:off x="5317447" y="2644079"/>
            <a:ext cx="5484150" cy="3096344"/>
          </a:xfrm>
          <a:prstGeom prst="rect">
            <a:avLst/>
          </a:prstGeom>
        </p:spPr>
      </p:pic>
      <p:sp>
        <p:nvSpPr>
          <p:cNvPr id="4" name="Rectangle 3"/>
          <p:cNvSpPr>
            <a:spLocks noChangeArrowheads="1"/>
          </p:cNvSpPr>
          <p:nvPr/>
        </p:nvSpPr>
        <p:spPr bwMode="auto">
          <a:xfrm>
            <a:off x="3898661" y="2467663"/>
            <a:ext cx="45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B</a:t>
            </a:r>
            <a:endParaRPr lang="en-US" altLang="zh-CN"/>
          </a:p>
        </p:txBody>
      </p:sp>
    </p:spTree>
    <p:extLst>
      <p:ext uri="{BB962C8B-B14F-4D97-AF65-F5344CB8AC3E}">
        <p14:creationId xmlns:p14="http://schemas.microsoft.com/office/powerpoint/2010/main" val="174720945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628135"/>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17.(2020·</a:t>
            </a:r>
            <a:r>
              <a:rPr lang="zh-CN" altLang="zh-CN">
                <a:solidFill>
                  <a:srgbClr val="000000"/>
                </a:solidFill>
                <a:ea typeface="楷体" panose="02010609060101010101" pitchFamily="49" charset="-122"/>
                <a:cs typeface="Times New Roman" panose="02020603050405020304" pitchFamily="18" charset="0"/>
              </a:rPr>
              <a:t>眉山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将小灯泡</a:t>
            </a:r>
            <a:r>
              <a:rPr lang="en-US" altLang="zh-CN" i="1">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和电阻</a:t>
            </a:r>
            <a:r>
              <a:rPr lang="en-US" altLang="zh-CN">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接入电路中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只闭合开关</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a:t>
            </a:r>
            <a:r>
              <a:rPr lang="en-US" altLang="zh-CN" i="1">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的实际功率为</a:t>
            </a:r>
            <a:r>
              <a:rPr lang="en-US" altLang="zh-CN">
                <a:solidFill>
                  <a:srgbClr val="000000"/>
                </a:solidFill>
                <a:ea typeface="宋体" panose="02010600030101010101" pitchFamily="2" charset="-122"/>
                <a:cs typeface="Times New Roman" panose="02020603050405020304" pitchFamily="18" charset="0"/>
              </a:rPr>
              <a:t>1 </a:t>
            </a:r>
            <a:r>
              <a:rPr lang="en-US" altLang="zh-CN" i="1">
                <a:solidFill>
                  <a:srgbClr val="000000"/>
                </a:solidFill>
                <a:ea typeface="宋体" panose="02010600030101010101" pitchFamily="2" charset="-122"/>
                <a:cs typeface="Times New Roman" panose="02020603050405020304" pitchFamily="18" charset="0"/>
              </a:rPr>
              <a:t>W.</a:t>
            </a:r>
            <a:r>
              <a:rPr lang="zh-CN" altLang="zh-CN">
                <a:solidFill>
                  <a:srgbClr val="000000"/>
                </a:solidFill>
                <a:ea typeface="宋体" panose="02010600030101010101" pitchFamily="2" charset="-122"/>
                <a:cs typeface="Times New Roman" panose="02020603050405020304" pitchFamily="18" charset="0"/>
              </a:rPr>
              <a:t>图乙是小灯泡</a:t>
            </a:r>
            <a:r>
              <a:rPr lang="en-US" altLang="zh-CN" i="1">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和电阻</a:t>
            </a:r>
            <a:r>
              <a:rPr lang="en-US" altLang="zh-CN">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I-U</a:t>
            </a:r>
            <a:r>
              <a:rPr lang="zh-CN" altLang="zh-CN">
                <a:solidFill>
                  <a:srgbClr val="000000"/>
                </a:solidFill>
                <a:ea typeface="宋体" panose="02010600030101010101" pitchFamily="2" charset="-122"/>
                <a:cs typeface="Times New Roman" panose="02020603050405020304" pitchFamily="18" charset="0"/>
              </a:rPr>
              <a:t>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下列说法中正确的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只闭合开关</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时</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的电阻为</a:t>
            </a:r>
            <a:r>
              <a:rPr lang="en-US" altLang="zh-CN">
                <a:solidFill>
                  <a:srgbClr val="000000"/>
                </a:solidFill>
                <a:ea typeface="宋体" panose="02010600030101010101" pitchFamily="2" charset="-122"/>
                <a:cs typeface="Times New Roman" panose="02020603050405020304" pitchFamily="18" charset="0"/>
              </a:rPr>
              <a:t>10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再闭合开关</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后</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电路</a:t>
            </a:r>
            <a:r>
              <a:rPr lang="zh-CN" altLang="zh-CN">
                <a:solidFill>
                  <a:srgbClr val="000000"/>
                </a:solidFill>
                <a:ea typeface="宋体" panose="02010600030101010101" pitchFamily="2" charset="-122"/>
                <a:cs typeface="Times New Roman" panose="02020603050405020304" pitchFamily="18" charset="0"/>
              </a:rPr>
              <a:t>总功率为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a:t>
            </a:r>
            <a:r>
              <a:rPr lang="en-US" altLang="zh-CN" i="1">
                <a:solidFill>
                  <a:srgbClr val="000000"/>
                </a:solidFill>
                <a:ea typeface="宋体" panose="02010600030101010101" pitchFamily="2" charset="-122"/>
                <a:cs typeface="Times New Roman" panose="02020603050405020304" pitchFamily="18" charset="0"/>
              </a:rPr>
              <a:t>W</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再闭合开关</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电流表示数增加</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a:t>
            </a:r>
            <a:r>
              <a:rPr lang="en-US" altLang="zh-CN" i="1">
                <a:solidFill>
                  <a:srgbClr val="000000"/>
                </a:solidFill>
                <a:ea typeface="宋体" panose="02010600030101010101" pitchFamily="2" charset="-122"/>
                <a:cs typeface="Times New Roman" panose="02020603050405020304" pitchFamily="18" charset="0"/>
              </a:rPr>
              <a:t>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再闭合开关</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1 </a:t>
            </a:r>
            <a:r>
              <a:rPr lang="en-US" altLang="zh-CN" i="1">
                <a:solidFill>
                  <a:srgbClr val="000000"/>
                </a:solidFill>
                <a:ea typeface="宋体" panose="02010600030101010101" pitchFamily="2" charset="-122"/>
                <a:cs typeface="Times New Roman" panose="02020603050405020304" pitchFamily="18" charset="0"/>
              </a:rPr>
              <a:t>min</a:t>
            </a:r>
            <a:r>
              <a:rPr lang="zh-CN" altLang="zh-CN">
                <a:solidFill>
                  <a:srgbClr val="000000"/>
                </a:solidFill>
                <a:ea typeface="宋体" panose="02010600030101010101" pitchFamily="2" charset="-122"/>
                <a:cs typeface="Times New Roman" panose="02020603050405020304" pitchFamily="18" charset="0"/>
              </a:rPr>
              <a:t>内电阻</a:t>
            </a:r>
            <a:r>
              <a:rPr lang="en-US" altLang="zh-CN">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产生的热量是</a:t>
            </a:r>
            <a:r>
              <a:rPr lang="en-US" altLang="zh-CN">
                <a:solidFill>
                  <a:srgbClr val="000000"/>
                </a:solidFill>
                <a:ea typeface="宋体" panose="02010600030101010101" pitchFamily="2" charset="-122"/>
                <a:cs typeface="Times New Roman" panose="02020603050405020304" pitchFamily="18" charset="0"/>
              </a:rPr>
              <a:t>24 </a:t>
            </a:r>
            <a:r>
              <a:rPr lang="en-US" altLang="zh-CN" i="1">
                <a:solidFill>
                  <a:srgbClr val="000000"/>
                </a:solidFill>
                <a:ea typeface="宋体" panose="02010600030101010101" pitchFamily="2" charset="-122"/>
                <a:cs typeface="Times New Roman" panose="02020603050405020304" pitchFamily="18" charset="0"/>
              </a:rPr>
              <a:t>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1144.jpeg"/>
          <p:cNvPicPr/>
          <p:nvPr/>
        </p:nvPicPr>
        <p:blipFill>
          <a:blip r:embed="rId2"/>
          <a:stretch>
            <a:fillRect/>
          </a:stretch>
        </p:blipFill>
        <p:spPr>
          <a:xfrm>
            <a:off x="5617021" y="2444921"/>
            <a:ext cx="4603099" cy="2268006"/>
          </a:xfrm>
          <a:prstGeom prst="rect">
            <a:avLst/>
          </a:prstGeom>
        </p:spPr>
      </p:pic>
      <p:sp>
        <p:nvSpPr>
          <p:cNvPr id="5" name="Rectangle 3"/>
          <p:cNvSpPr>
            <a:spLocks noChangeArrowheads="1"/>
          </p:cNvSpPr>
          <p:nvPr/>
        </p:nvSpPr>
        <p:spPr bwMode="auto">
          <a:xfrm>
            <a:off x="10153525" y="1878680"/>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D</a:t>
            </a:r>
            <a:endParaRPr lang="en-US" altLang="zh-CN"/>
          </a:p>
        </p:txBody>
      </p:sp>
    </p:spTree>
    <p:extLst>
      <p:ext uri="{BB962C8B-B14F-4D97-AF65-F5344CB8AC3E}">
        <p14:creationId xmlns:p14="http://schemas.microsoft.com/office/powerpoint/2010/main" val="325623088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55911"/>
            <a:ext cx="10807700" cy="299966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消耗多少电能就转化为多少其他形式的能</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用电器消耗电能的过程就是电流做功的过程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电流做了多少功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用电器就消耗了多少电能</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单位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电功和电能的单位都是焦耳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常用单位是千瓦时</a:t>
            </a:r>
            <a:r>
              <a:rPr lang="en-US" altLang="zh-CN">
                <a:solidFill>
                  <a:srgbClr val="000000"/>
                </a:solidFill>
                <a:ea typeface="宋体" panose="02010600030101010101" pitchFamily="2" charset="-122"/>
                <a:cs typeface="Times New Roman" panose="02020603050405020304" pitchFamily="18" charset="0"/>
              </a:rPr>
              <a:t>(kW·h),</a:t>
            </a:r>
            <a:r>
              <a:rPr lang="zh-CN" altLang="zh-CN">
                <a:solidFill>
                  <a:srgbClr val="000000"/>
                </a:solidFill>
                <a:ea typeface="宋体" panose="02010600030101010101" pitchFamily="2" charset="-122"/>
                <a:cs typeface="Times New Roman" panose="02020603050405020304" pitchFamily="18" charset="0"/>
              </a:rPr>
              <a:t>生活中也叫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度</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度</a:t>
            </a:r>
            <a:r>
              <a:rPr lang="en-US" altLang="zh-CN">
                <a:solidFill>
                  <a:srgbClr val="000000"/>
                </a:solidFill>
                <a:ea typeface="宋体" panose="02010600030101010101" pitchFamily="2" charset="-122"/>
                <a:cs typeface="Times New Roman" panose="02020603050405020304" pitchFamily="18" charset="0"/>
              </a:rPr>
              <a:t>=1 kW·h=</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 J;</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528557" y="4040502"/>
            <a:ext cx="1656223" cy="584775"/>
          </a:xfrm>
          <a:prstGeom prst="rect">
            <a:avLst/>
          </a:prstGeom>
        </p:spPr>
        <p:txBody>
          <a:bodyPr wrap="none">
            <a:spAutoFit/>
          </a:bodyPr>
          <a:lstStyle/>
          <a:p>
            <a:r>
              <a:rPr lang="en-US" altLang="zh-CN">
                <a:ea typeface="宋体" panose="02010600030101010101" pitchFamily="2" charset="-122"/>
              </a:rPr>
              <a:t>3</a:t>
            </a:r>
            <a:r>
              <a:rPr lang="en-US" altLang="zh-CN" i="1">
                <a:ea typeface="宋体" panose="02010600030101010101" pitchFamily="2" charset="-122"/>
              </a:rPr>
              <a:t>.</a:t>
            </a:r>
            <a:r>
              <a:rPr lang="en-US" altLang="zh-CN">
                <a:ea typeface="宋体" panose="02010600030101010101" pitchFamily="2" charset="-122"/>
              </a:rPr>
              <a:t>6×10</a:t>
            </a:r>
            <a:r>
              <a:rPr lang="en-US" altLang="zh-CN" baseline="30000">
                <a:ea typeface="宋体" panose="02010600030101010101" pitchFamily="2" charset="-122"/>
              </a:rPr>
              <a:t>6</a:t>
            </a:r>
            <a:endParaRPr lang="zh-CN" altLang="en-US"/>
          </a:p>
        </p:txBody>
      </p:sp>
    </p:spTree>
    <p:extLst>
      <p:ext uri="{BB962C8B-B14F-4D97-AF65-F5344CB8AC3E}">
        <p14:creationId xmlns:p14="http://schemas.microsoft.com/office/powerpoint/2010/main" val="1193813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18.(2019·</a:t>
            </a:r>
            <a:r>
              <a:rPr lang="zh-CN" altLang="zh-CN">
                <a:solidFill>
                  <a:srgbClr val="000000"/>
                </a:solidFill>
                <a:ea typeface="楷体" panose="02010609060101010101" pitchFamily="49" charset="-122"/>
                <a:cs typeface="Times New Roman" panose="02020603050405020304" pitchFamily="18" charset="0"/>
              </a:rPr>
              <a:t>重庆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具有防雾、除露、化霜功能的汽车智能后视镜能保障行车安全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车主可通过旋钮开关实现功能切换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图是模拟加热原理图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其中测试电源的电压为</a:t>
            </a:r>
            <a:r>
              <a:rPr lang="en-US" altLang="zh-CN">
                <a:solidFill>
                  <a:srgbClr val="000000"/>
                </a:solidFill>
                <a:ea typeface="宋体" panose="02010600030101010101" pitchFamily="2" charset="-122"/>
                <a:cs typeface="Times New Roman" panose="02020603050405020304" pitchFamily="18" charset="0"/>
              </a:rPr>
              <a:t>10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四段电热丝电阻均为</a:t>
            </a:r>
            <a:r>
              <a:rPr lang="en-US" altLang="zh-CN">
                <a:solidFill>
                  <a:srgbClr val="000000"/>
                </a:solidFill>
                <a:ea typeface="宋体" panose="02010600030101010101" pitchFamily="2" charset="-122"/>
                <a:cs typeface="Times New Roman" panose="02020603050405020304" pitchFamily="18" charset="0"/>
              </a:rPr>
              <a:t>10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防雾、除露、化霜所需加热功率依次增大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开关旋至</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开启化霜功能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开启防雾功能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电路总电阻为</a:t>
            </a:r>
            <a:r>
              <a:rPr lang="en-US" altLang="zh-CN">
                <a:solidFill>
                  <a:srgbClr val="000000"/>
                </a:solidFill>
                <a:ea typeface="宋体" panose="02010600030101010101" pitchFamily="2" charset="-122"/>
                <a:cs typeface="Times New Roman" panose="02020603050405020304" pitchFamily="18" charset="0"/>
              </a:rPr>
              <a:t>5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化霜与防雾电路的总功率之差为</a:t>
            </a:r>
            <a:r>
              <a:rPr lang="en-US" altLang="zh-CN">
                <a:solidFill>
                  <a:srgbClr val="000000"/>
                </a:solidFill>
                <a:ea typeface="宋体" panose="02010600030101010101" pitchFamily="2" charset="-122"/>
                <a:cs typeface="Times New Roman" panose="02020603050405020304" pitchFamily="18" charset="0"/>
              </a:rPr>
              <a:t>15 </a:t>
            </a:r>
            <a:r>
              <a:rPr lang="en-US" altLang="zh-CN" i="1">
                <a:solidFill>
                  <a:srgbClr val="000000"/>
                </a:solidFill>
                <a:ea typeface="宋体" panose="02010600030101010101" pitchFamily="2" charset="-122"/>
                <a:cs typeface="Times New Roman" panose="02020603050405020304" pitchFamily="18" charset="0"/>
              </a:rPr>
              <a:t>W</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从防雾到除露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电路总电流变化</a:t>
            </a:r>
            <a:r>
              <a:rPr lang="en-US" altLang="zh-CN">
                <a:solidFill>
                  <a:srgbClr val="000000"/>
                </a:solidFill>
                <a:ea typeface="宋体" panose="02010600030101010101" pitchFamily="2" charset="-122"/>
                <a:cs typeface="Times New Roman" panose="02020603050405020304" pitchFamily="18" charset="0"/>
              </a:rPr>
              <a:t>1 </a:t>
            </a:r>
            <a:r>
              <a:rPr lang="en-US" altLang="zh-CN" i="1">
                <a:solidFill>
                  <a:srgbClr val="000000"/>
                </a:solidFill>
                <a:ea typeface="宋体" panose="02010600030101010101" pitchFamily="2" charset="-122"/>
                <a:cs typeface="Times New Roman" panose="02020603050405020304" pitchFamily="18" charset="0"/>
              </a:rPr>
              <a:t>A</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46.jpeg"/>
          <p:cNvPicPr/>
          <p:nvPr/>
        </p:nvPicPr>
        <p:blipFill>
          <a:blip r:embed="rId2"/>
          <a:stretch>
            <a:fillRect/>
          </a:stretch>
        </p:blipFill>
        <p:spPr>
          <a:xfrm>
            <a:off x="7568256" y="3096071"/>
            <a:ext cx="3578818" cy="2555225"/>
          </a:xfrm>
          <a:prstGeom prst="rect">
            <a:avLst/>
          </a:prstGeom>
        </p:spPr>
      </p:pic>
      <p:sp>
        <p:nvSpPr>
          <p:cNvPr id="4" name="Rectangle 3"/>
          <p:cNvSpPr>
            <a:spLocks noChangeArrowheads="1"/>
          </p:cNvSpPr>
          <p:nvPr/>
        </p:nvSpPr>
        <p:spPr bwMode="auto">
          <a:xfrm>
            <a:off x="3194110" y="3013101"/>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mtClean="0"/>
              <a:t>C</a:t>
            </a:r>
            <a:endParaRPr lang="en-US" altLang="zh-CN"/>
          </a:p>
        </p:txBody>
      </p:sp>
    </p:spTree>
    <p:extLst>
      <p:ext uri="{BB962C8B-B14F-4D97-AF65-F5344CB8AC3E}">
        <p14:creationId xmlns:p14="http://schemas.microsoft.com/office/powerpoint/2010/main" val="212499690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19.(2020·</a:t>
            </a:r>
            <a:r>
              <a:rPr lang="zh-CN" altLang="zh-CN">
                <a:solidFill>
                  <a:srgbClr val="000000"/>
                </a:solidFill>
                <a:ea typeface="楷体" panose="02010609060101010101" pitchFamily="49" charset="-122"/>
                <a:cs typeface="Times New Roman" panose="02020603050405020304" pitchFamily="18" charset="0"/>
              </a:rPr>
              <a:t>宁夏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小朋友在玩电动玩具车时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如果用手将其按住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不让车轮转动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很容易烧坏电动机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这是因为电动机线圈的电阻</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很大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很小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此时通过电动机线圈的电流会</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很大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很小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短时间内会在线圈中产生大量的热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从而将线圈烧坏</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20.(2020·</a:t>
            </a:r>
            <a:r>
              <a:rPr lang="zh-CN" altLang="zh-CN">
                <a:solidFill>
                  <a:srgbClr val="000000"/>
                </a:solidFill>
                <a:ea typeface="楷体" panose="02010609060101010101" pitchFamily="49" charset="-122"/>
                <a:cs typeface="Times New Roman" panose="02020603050405020304" pitchFamily="18" charset="0"/>
              </a:rPr>
              <a:t>内江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最先精确地确定了电流通过导体产生的热量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与电流、电阻和通电时间关系的物理学家是</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将</a:t>
            </a:r>
            <a:r>
              <a:rPr lang="en-US" altLang="zh-CN">
                <a:solidFill>
                  <a:srgbClr val="000000"/>
                </a:solidFill>
                <a:ea typeface="宋体" panose="02010600030101010101" pitchFamily="2" charset="-122"/>
                <a:cs typeface="Times New Roman" panose="02020603050405020304" pitchFamily="18" charset="0"/>
              </a:rPr>
              <a:t>10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的电阻丝接在</a:t>
            </a:r>
            <a:r>
              <a:rPr lang="en-US" altLang="zh-CN">
                <a:solidFill>
                  <a:srgbClr val="000000"/>
                </a:solidFill>
                <a:ea typeface="宋体" panose="02010600030101010101" pitchFamily="2" charset="-122"/>
                <a:cs typeface="Times New Roman" panose="02020603050405020304" pitchFamily="18" charset="0"/>
              </a:rPr>
              <a:t>3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的电源上</a:t>
            </a:r>
            <a:r>
              <a:rPr lang="en-US" altLang="zh-CN">
                <a:solidFill>
                  <a:srgbClr val="000000"/>
                </a:solidFill>
                <a:ea typeface="宋体" panose="02010600030101010101" pitchFamily="2" charset="-122"/>
                <a:cs typeface="Times New Roman" panose="02020603050405020304" pitchFamily="18" charset="0"/>
              </a:rPr>
              <a:t>,5 </a:t>
            </a:r>
            <a:r>
              <a:rPr lang="en-US" altLang="zh-CN" i="1">
                <a:solidFill>
                  <a:srgbClr val="000000"/>
                </a:solidFill>
                <a:ea typeface="宋体" panose="02010600030101010101" pitchFamily="2" charset="-122"/>
                <a:cs typeface="Times New Roman" panose="02020603050405020304" pitchFamily="18" charset="0"/>
              </a:rPr>
              <a:t>min</a:t>
            </a:r>
            <a:r>
              <a:rPr lang="zh-CN" altLang="zh-CN">
                <a:solidFill>
                  <a:srgbClr val="000000"/>
                </a:solidFill>
                <a:ea typeface="宋体" panose="02010600030101010101" pitchFamily="2" charset="-122"/>
                <a:cs typeface="Times New Roman" panose="02020603050405020304" pitchFamily="18" charset="0"/>
              </a:rPr>
              <a:t>内产生的热量为</a:t>
            </a:r>
            <a:r>
              <a:rPr lang="en-US" altLang="zh-CN" i="1">
                <a:solidFill>
                  <a:srgbClr val="000000"/>
                </a:solidFill>
                <a:ea typeface="宋体" panose="02010600030101010101" pitchFamily="2" charset="-122"/>
                <a:cs typeface="Times New Roman" panose="02020603050405020304" pitchFamily="18" charset="0"/>
              </a:rPr>
              <a:t>____________J</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440557" y="166574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很小</a:t>
            </a:r>
            <a:endParaRPr lang="zh-CN" altLang="en-US"/>
          </a:p>
        </p:txBody>
      </p:sp>
      <p:sp>
        <p:nvSpPr>
          <p:cNvPr id="4" name="矩形 3"/>
          <p:cNvSpPr/>
          <p:nvPr/>
        </p:nvSpPr>
        <p:spPr>
          <a:xfrm>
            <a:off x="2717037" y="224306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很大</a:t>
            </a:r>
            <a:endParaRPr lang="zh-CN" altLang="en-US"/>
          </a:p>
        </p:txBody>
      </p:sp>
      <p:sp>
        <p:nvSpPr>
          <p:cNvPr id="5" name="矩形 4"/>
          <p:cNvSpPr/>
          <p:nvPr/>
        </p:nvSpPr>
        <p:spPr>
          <a:xfrm>
            <a:off x="711220" y="283399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焦耳定律</a:t>
            </a:r>
            <a:endParaRPr lang="zh-CN" altLang="en-US"/>
          </a:p>
        </p:txBody>
      </p:sp>
      <p:sp>
        <p:nvSpPr>
          <p:cNvPr id="6" name="矩形 5"/>
          <p:cNvSpPr/>
          <p:nvPr/>
        </p:nvSpPr>
        <p:spPr>
          <a:xfrm>
            <a:off x="1008012" y="517447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焦耳</a:t>
            </a:r>
            <a:endParaRPr lang="zh-CN" altLang="en-US"/>
          </a:p>
        </p:txBody>
      </p:sp>
      <p:sp>
        <p:nvSpPr>
          <p:cNvPr id="7" name="矩形 6"/>
          <p:cNvSpPr/>
          <p:nvPr/>
        </p:nvSpPr>
        <p:spPr>
          <a:xfrm>
            <a:off x="3275138" y="5761623"/>
            <a:ext cx="800219" cy="584775"/>
          </a:xfrm>
          <a:prstGeom prst="rect">
            <a:avLst/>
          </a:prstGeom>
        </p:spPr>
        <p:txBody>
          <a:bodyPr wrap="none">
            <a:spAutoFit/>
          </a:bodyPr>
          <a:lstStyle/>
          <a:p>
            <a:r>
              <a:rPr lang="en-US" altLang="zh-CN">
                <a:ea typeface="宋体" panose="02010600030101010101" pitchFamily="2" charset="-122"/>
              </a:rPr>
              <a:t>270</a:t>
            </a:r>
            <a:endParaRPr lang="zh-CN" altLang="en-US"/>
          </a:p>
        </p:txBody>
      </p:sp>
    </p:spTree>
    <p:extLst>
      <p:ext uri="{BB962C8B-B14F-4D97-AF65-F5344CB8AC3E}">
        <p14:creationId xmlns:p14="http://schemas.microsoft.com/office/powerpoint/2010/main" val="280695318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79992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21.(2020·</a:t>
            </a:r>
            <a:r>
              <a:rPr lang="zh-CN" altLang="zh-CN">
                <a:solidFill>
                  <a:srgbClr val="000000"/>
                </a:solidFill>
                <a:ea typeface="楷体" panose="02010609060101010101" pitchFamily="49" charset="-122"/>
                <a:cs typeface="Times New Roman" panose="02020603050405020304" pitchFamily="18" charset="0"/>
              </a:rPr>
              <a:t>福建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民航局规定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严禁乘客携带超过</a:t>
            </a:r>
            <a:r>
              <a:rPr lang="en-US" altLang="zh-CN">
                <a:solidFill>
                  <a:srgbClr val="000000"/>
                </a:solidFill>
                <a:ea typeface="宋体" panose="02010600030101010101" pitchFamily="2" charset="-122"/>
                <a:cs typeface="Times New Roman" panose="02020603050405020304" pitchFamily="18" charset="0"/>
              </a:rPr>
              <a:t>160 </a:t>
            </a:r>
            <a:r>
              <a:rPr lang="en-US" altLang="zh-CN" i="1" err="1">
                <a:solidFill>
                  <a:srgbClr val="000000"/>
                </a:solidFill>
                <a:ea typeface="宋体" panose="02010600030101010101" pitchFamily="2" charset="-122"/>
                <a:cs typeface="Times New Roman" panose="02020603050405020304" pitchFamily="18" charset="0"/>
              </a:rPr>
              <a:t>W</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的锂电池上飞机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某品牌笔记本电脑的电池铭牌标有</a:t>
            </a:r>
            <a:r>
              <a:rPr lang="en-US" altLang="zh-CN">
                <a:solidFill>
                  <a:srgbClr val="000000"/>
                </a:solidFill>
                <a:ea typeface="宋体" panose="02010600030101010101" pitchFamily="2" charset="-122"/>
                <a:cs typeface="Times New Roman" panose="02020603050405020304" pitchFamily="18" charset="0"/>
              </a:rPr>
              <a:t>“10.8 </a:t>
            </a:r>
            <a:r>
              <a:rPr lang="en-US" altLang="zh-CN" i="1">
                <a:solidFill>
                  <a:srgbClr val="000000"/>
                </a:solidFill>
                <a:ea typeface="宋体" panose="02010600030101010101" pitchFamily="2" charset="-122"/>
                <a:cs typeface="Times New Roman" panose="02020603050405020304" pitchFamily="18" charset="0"/>
              </a:rPr>
              <a:t>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10 </a:t>
            </a:r>
            <a:r>
              <a:rPr lang="en-US" altLang="zh-CN" i="1" err="1">
                <a:solidFill>
                  <a:srgbClr val="000000"/>
                </a:solidFill>
                <a:ea typeface="宋体" panose="02010600030101010101" pitchFamily="2" charset="-122"/>
                <a:cs typeface="Times New Roman" panose="02020603050405020304" pitchFamily="18" charset="0"/>
              </a:rPr>
              <a:t>A</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字样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充满电后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存储的电能为</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err="1">
                <a:solidFill>
                  <a:srgbClr val="000000"/>
                </a:solidFill>
                <a:ea typeface="宋体" panose="02010600030101010101" pitchFamily="2" charset="-122"/>
                <a:cs typeface="Times New Roman" panose="02020603050405020304" pitchFamily="18" charset="0"/>
              </a:rPr>
              <a:t>kW</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该笔记本电脑</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带上飞机</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489229" y="3046001"/>
            <a:ext cx="1107996"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108</a:t>
            </a:r>
            <a:endParaRPr lang="zh-CN" altLang="en-US"/>
          </a:p>
        </p:txBody>
      </p:sp>
      <p:sp>
        <p:nvSpPr>
          <p:cNvPr id="4" name="矩形 3"/>
          <p:cNvSpPr/>
          <p:nvPr/>
        </p:nvSpPr>
        <p:spPr>
          <a:xfrm>
            <a:off x="3338784" y="3594392"/>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能</a:t>
            </a:r>
            <a:endParaRPr lang="zh-CN" altLang="en-US"/>
          </a:p>
        </p:txBody>
      </p:sp>
    </p:spTree>
    <p:extLst>
      <p:ext uri="{BB962C8B-B14F-4D97-AF65-F5344CB8AC3E}">
        <p14:creationId xmlns:p14="http://schemas.microsoft.com/office/powerpoint/2010/main" val="412283427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191"/>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22.(2020·</a:t>
            </a:r>
            <a:r>
              <a:rPr lang="zh-CN" altLang="zh-CN">
                <a:solidFill>
                  <a:srgbClr val="000000"/>
                </a:solidFill>
                <a:ea typeface="楷体" panose="02010609060101010101" pitchFamily="49" charset="-122"/>
                <a:cs typeface="Times New Roman" panose="02020603050405020304" pitchFamily="18" charset="0"/>
              </a:rPr>
              <a:t>黑龙江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小明家的电能表如图所示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他要用电能表和秒表测某一用电器的实际电功率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在用电高峰时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他只让规格为</a:t>
            </a:r>
            <a:r>
              <a:rPr lang="en-US" altLang="zh-CN">
                <a:solidFill>
                  <a:srgbClr val="000000"/>
                </a:solidFill>
                <a:ea typeface="宋体" panose="02010600030101010101" pitchFamily="2" charset="-122"/>
                <a:cs typeface="Times New Roman" panose="02020603050405020304" pitchFamily="18" charset="0"/>
              </a:rPr>
              <a:t>“220 </a:t>
            </a:r>
            <a:r>
              <a:rPr lang="en-US" altLang="zh-CN" i="1">
                <a:solidFill>
                  <a:srgbClr val="000000"/>
                </a:solidFill>
                <a:ea typeface="宋体" panose="02010600030101010101" pitchFamily="2" charset="-122"/>
                <a:cs typeface="Times New Roman" panose="02020603050405020304" pitchFamily="18" charset="0"/>
              </a:rPr>
              <a:t>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1 000 </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的电热水壶单独工作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测得在</a:t>
            </a:r>
            <a:r>
              <a:rPr lang="en-US" altLang="zh-CN">
                <a:solidFill>
                  <a:srgbClr val="000000"/>
                </a:solidFill>
                <a:ea typeface="宋体" panose="02010600030101010101" pitchFamily="2" charset="-122"/>
                <a:cs typeface="Times New Roman" panose="02020603050405020304" pitchFamily="18" charset="0"/>
              </a:rPr>
              <a:t>200 </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内电能表的转盘恰好转</a:t>
            </a:r>
            <a:r>
              <a:rPr lang="en-US" altLang="zh-CN">
                <a:solidFill>
                  <a:srgbClr val="000000"/>
                </a:solidFill>
                <a:ea typeface="宋体" panose="02010600030101010101" pitchFamily="2" charset="-122"/>
                <a:cs typeface="Times New Roman" panose="02020603050405020304" pitchFamily="18" charset="0"/>
              </a:rPr>
              <a:t>81</a:t>
            </a:r>
            <a:r>
              <a:rPr lang="zh-CN" altLang="zh-CN">
                <a:solidFill>
                  <a:srgbClr val="000000"/>
                </a:solidFill>
                <a:ea typeface="宋体" panose="02010600030101010101" pitchFamily="2" charset="-122"/>
                <a:cs typeface="Times New Roman" panose="02020603050405020304" pitchFamily="18" charset="0"/>
              </a:rPr>
              <a:t>圈</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此时该电热水壶的实际功率</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实际电压</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假设电水壶电阻不变</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47.jpeg"/>
          <p:cNvPicPr/>
          <p:nvPr/>
        </p:nvPicPr>
        <p:blipFill>
          <a:blip r:embed="rId2"/>
          <a:stretch>
            <a:fillRect/>
          </a:stretch>
        </p:blipFill>
        <p:spPr>
          <a:xfrm>
            <a:off x="4440690" y="3406951"/>
            <a:ext cx="2650219" cy="2934111"/>
          </a:xfrm>
          <a:prstGeom prst="rect">
            <a:avLst/>
          </a:prstGeom>
        </p:spPr>
      </p:pic>
      <p:sp>
        <p:nvSpPr>
          <p:cNvPr id="4" name="矩形 3"/>
          <p:cNvSpPr/>
          <p:nvPr/>
        </p:nvSpPr>
        <p:spPr>
          <a:xfrm>
            <a:off x="1080517" y="2851672"/>
            <a:ext cx="800219" cy="584775"/>
          </a:xfrm>
          <a:prstGeom prst="rect">
            <a:avLst/>
          </a:prstGeom>
        </p:spPr>
        <p:txBody>
          <a:bodyPr wrap="none">
            <a:spAutoFit/>
          </a:bodyPr>
          <a:lstStyle/>
          <a:p>
            <a:r>
              <a:rPr lang="en-US" altLang="zh-CN">
                <a:ea typeface="宋体" panose="02010600030101010101" pitchFamily="2" charset="-122"/>
              </a:rPr>
              <a:t>810</a:t>
            </a:r>
            <a:endParaRPr lang="zh-CN" altLang="en-US"/>
          </a:p>
        </p:txBody>
      </p:sp>
      <p:sp>
        <p:nvSpPr>
          <p:cNvPr id="6" name="矩形 5"/>
          <p:cNvSpPr/>
          <p:nvPr/>
        </p:nvSpPr>
        <p:spPr>
          <a:xfrm>
            <a:off x="5328989" y="2854050"/>
            <a:ext cx="800219" cy="584775"/>
          </a:xfrm>
          <a:prstGeom prst="rect">
            <a:avLst/>
          </a:prstGeom>
        </p:spPr>
        <p:txBody>
          <a:bodyPr wrap="none">
            <a:spAutoFit/>
          </a:bodyPr>
          <a:lstStyle/>
          <a:p>
            <a:r>
              <a:rPr lang="en-US" altLang="zh-CN">
                <a:ea typeface="宋体" panose="02010600030101010101" pitchFamily="2" charset="-122"/>
              </a:rPr>
              <a:t>198</a:t>
            </a:r>
            <a:endParaRPr lang="zh-CN" altLang="en-US"/>
          </a:p>
        </p:txBody>
      </p:sp>
    </p:spTree>
    <p:extLst>
      <p:ext uri="{BB962C8B-B14F-4D97-AF65-F5344CB8AC3E}">
        <p14:creationId xmlns:p14="http://schemas.microsoft.com/office/powerpoint/2010/main" val="13667494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6612"/>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23.(2020·</a:t>
            </a:r>
            <a:r>
              <a:rPr lang="zh-CN" altLang="zh-CN">
                <a:solidFill>
                  <a:srgbClr val="000000"/>
                </a:solidFill>
                <a:ea typeface="楷体" panose="02010609060101010101" pitchFamily="49" charset="-122"/>
                <a:cs typeface="Times New Roman" panose="02020603050405020304" pitchFamily="18" charset="0"/>
              </a:rPr>
              <a:t>泸州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小聪家的电能表如图所示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小聪家允许接入电路的最大功率为</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kW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小聪家有一个规格为</a:t>
            </a:r>
            <a:r>
              <a:rPr lang="en-US" altLang="zh-CN">
                <a:solidFill>
                  <a:srgbClr val="000000"/>
                </a:solidFill>
                <a:ea typeface="宋体" panose="02010600030101010101" pitchFamily="2" charset="-122"/>
                <a:cs typeface="Times New Roman" panose="02020603050405020304" pitchFamily="18" charset="0"/>
              </a:rPr>
              <a:t>“220 </a:t>
            </a:r>
            <a:r>
              <a:rPr lang="en-US" altLang="zh-CN" i="1">
                <a:solidFill>
                  <a:srgbClr val="000000"/>
                </a:solidFill>
                <a:ea typeface="宋体" panose="02010600030101010101" pitchFamily="2" charset="-122"/>
                <a:cs typeface="Times New Roman" panose="02020603050405020304" pitchFamily="18" charset="0"/>
              </a:rPr>
              <a:t>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1 000 </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的用电器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可能是</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台灯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电饭锅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电视机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当电路中只有这一用电器正常工作</a:t>
            </a:r>
            <a:r>
              <a:rPr lang="en-US" altLang="zh-CN">
                <a:solidFill>
                  <a:srgbClr val="000000"/>
                </a:solidFill>
                <a:ea typeface="宋体" panose="02010600030101010101" pitchFamily="2" charset="-122"/>
                <a:cs typeface="Times New Roman" panose="02020603050405020304" pitchFamily="18" charset="0"/>
              </a:rPr>
              <a:t>10 </a:t>
            </a:r>
            <a:r>
              <a:rPr lang="en-US" altLang="zh-CN" i="1">
                <a:solidFill>
                  <a:srgbClr val="000000"/>
                </a:solidFill>
                <a:ea typeface="宋体" panose="02010600030101010101" pitchFamily="2" charset="-122"/>
                <a:cs typeface="Times New Roman" panose="02020603050405020304" pitchFamily="18" charset="0"/>
              </a:rPr>
              <a:t>min</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电能表的转盘转了</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转</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48.jpeg"/>
          <p:cNvPicPr/>
          <p:nvPr/>
        </p:nvPicPr>
        <p:blipFill>
          <a:blip r:embed="rId2"/>
          <a:stretch>
            <a:fillRect/>
          </a:stretch>
        </p:blipFill>
        <p:spPr>
          <a:xfrm>
            <a:off x="4497627" y="3487453"/>
            <a:ext cx="2536345" cy="2808040"/>
          </a:xfrm>
          <a:prstGeom prst="rect">
            <a:avLst/>
          </a:prstGeom>
        </p:spPr>
      </p:pic>
      <p:sp>
        <p:nvSpPr>
          <p:cNvPr id="4" name="矩形 3"/>
          <p:cNvSpPr/>
          <p:nvPr/>
        </p:nvSpPr>
        <p:spPr>
          <a:xfrm>
            <a:off x="5765799" y="1089679"/>
            <a:ext cx="572401" cy="584775"/>
          </a:xfrm>
          <a:prstGeom prst="rect">
            <a:avLst/>
          </a:prstGeom>
        </p:spPr>
        <p:txBody>
          <a:bodyPr wrap="none">
            <a:spAutoFit/>
          </a:bodyPr>
          <a:lstStyle/>
          <a:p>
            <a:r>
              <a:rPr lang="en-US" altLang="zh-CN">
                <a:ea typeface="宋体" panose="02010600030101010101" pitchFamily="2" charset="-122"/>
              </a:rPr>
              <a:t>11</a:t>
            </a:r>
            <a:endParaRPr lang="zh-CN" altLang="en-US"/>
          </a:p>
        </p:txBody>
      </p:sp>
      <p:sp>
        <p:nvSpPr>
          <p:cNvPr id="5" name="矩形 4"/>
          <p:cNvSpPr/>
          <p:nvPr/>
        </p:nvSpPr>
        <p:spPr>
          <a:xfrm>
            <a:off x="7849269" y="1667000"/>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电饭锅</a:t>
            </a:r>
            <a:endParaRPr lang="zh-CN" altLang="en-US"/>
          </a:p>
        </p:txBody>
      </p:sp>
      <p:sp>
        <p:nvSpPr>
          <p:cNvPr id="6" name="矩形 5"/>
          <p:cNvSpPr/>
          <p:nvPr/>
        </p:nvSpPr>
        <p:spPr>
          <a:xfrm>
            <a:off x="6553125" y="2851672"/>
            <a:ext cx="800219" cy="584775"/>
          </a:xfrm>
          <a:prstGeom prst="rect">
            <a:avLst/>
          </a:prstGeom>
        </p:spPr>
        <p:txBody>
          <a:bodyPr wrap="none">
            <a:spAutoFit/>
          </a:bodyPr>
          <a:lstStyle/>
          <a:p>
            <a:r>
              <a:rPr lang="en-US" altLang="zh-CN">
                <a:ea typeface="宋体" panose="02010600030101010101" pitchFamily="2" charset="-122"/>
              </a:rPr>
              <a:t>500</a:t>
            </a:r>
            <a:endParaRPr lang="zh-CN" altLang="en-US"/>
          </a:p>
        </p:txBody>
      </p:sp>
    </p:spTree>
    <p:extLst>
      <p:ext uri="{BB962C8B-B14F-4D97-AF65-F5344CB8AC3E}">
        <p14:creationId xmlns:p14="http://schemas.microsoft.com/office/powerpoint/2010/main" val="53112751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3369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24.(2020·</a:t>
            </a:r>
            <a:r>
              <a:rPr lang="zh-CN" altLang="zh-CN">
                <a:solidFill>
                  <a:srgbClr val="000000"/>
                </a:solidFill>
                <a:ea typeface="楷体" panose="02010609060101010101" pitchFamily="49" charset="-122"/>
                <a:cs typeface="Times New Roman" panose="02020603050405020304" pitchFamily="18" charset="0"/>
              </a:rPr>
              <a:t>镇江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额定电压为</a:t>
            </a:r>
            <a:r>
              <a:rPr lang="en-US" altLang="zh-CN">
                <a:solidFill>
                  <a:srgbClr val="000000"/>
                </a:solidFill>
                <a:ea typeface="宋体" panose="02010600030101010101" pitchFamily="2" charset="-122"/>
                <a:cs typeface="Times New Roman" panose="02020603050405020304" pitchFamily="18" charset="0"/>
              </a:rPr>
              <a:t>220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的家用电暖器正常工作时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通过内部电热丝的电流为</a:t>
            </a:r>
            <a:r>
              <a:rPr lang="en-US" altLang="zh-CN">
                <a:solidFill>
                  <a:srgbClr val="000000"/>
                </a:solidFill>
                <a:ea typeface="宋体" panose="02010600030101010101" pitchFamily="2" charset="-122"/>
                <a:cs typeface="Times New Roman" panose="02020603050405020304" pitchFamily="18" charset="0"/>
              </a:rPr>
              <a:t>5 </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则电热丝正常工作时的电阻为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工作</a:t>
            </a:r>
            <a:r>
              <a:rPr lang="en-US" altLang="zh-CN">
                <a:solidFill>
                  <a:srgbClr val="000000"/>
                </a:solidFill>
                <a:ea typeface="宋体" panose="02010600030101010101" pitchFamily="2" charset="-122"/>
                <a:cs typeface="Times New Roman" panose="02020603050405020304" pitchFamily="18" charset="0"/>
              </a:rPr>
              <a:t>10 </a:t>
            </a:r>
            <a:r>
              <a:rPr lang="en-US" altLang="zh-CN" i="1">
                <a:solidFill>
                  <a:srgbClr val="000000"/>
                </a:solidFill>
                <a:ea typeface="宋体" panose="02010600030101010101" pitchFamily="2" charset="-122"/>
                <a:cs typeface="Times New Roman" panose="02020603050405020304" pitchFamily="18" charset="0"/>
              </a:rPr>
              <a:t>min</a:t>
            </a:r>
            <a:r>
              <a:rPr lang="zh-CN" altLang="zh-CN">
                <a:solidFill>
                  <a:srgbClr val="000000"/>
                </a:solidFill>
                <a:ea typeface="宋体" panose="02010600030101010101" pitchFamily="2" charset="-122"/>
                <a:cs typeface="Times New Roman" panose="02020603050405020304" pitchFamily="18" charset="0"/>
              </a:rPr>
              <a:t>产生的热量为</a:t>
            </a:r>
            <a:r>
              <a:rPr lang="en-US" altLang="zh-CN" i="1">
                <a:solidFill>
                  <a:srgbClr val="000000"/>
                </a:solidFill>
                <a:ea typeface="宋体" panose="02010600030101010101" pitchFamily="2" charset="-122"/>
                <a:cs typeface="Times New Roman" panose="02020603050405020304" pitchFamily="18" charset="0"/>
              </a:rPr>
              <a:t>____________J.</a:t>
            </a:r>
            <a:r>
              <a:rPr lang="zh-CN" altLang="zh-CN">
                <a:solidFill>
                  <a:srgbClr val="000000"/>
                </a:solidFill>
                <a:ea typeface="宋体" panose="02010600030101010101" pitchFamily="2" charset="-122"/>
                <a:cs typeface="Times New Roman" panose="02020603050405020304" pitchFamily="18" charset="0"/>
              </a:rPr>
              <a:t>电热丝通电后变得很烫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而连接的导线却不怎么热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这是由于导线电阻远</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电热丝电阻的缘故</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296541" y="2463883"/>
            <a:ext cx="595035" cy="584775"/>
          </a:xfrm>
          <a:prstGeom prst="rect">
            <a:avLst/>
          </a:prstGeom>
        </p:spPr>
        <p:txBody>
          <a:bodyPr wrap="none">
            <a:spAutoFit/>
          </a:bodyPr>
          <a:lstStyle/>
          <a:p>
            <a:r>
              <a:rPr lang="en-US" altLang="zh-CN">
                <a:ea typeface="宋体" panose="02010600030101010101" pitchFamily="2" charset="-122"/>
              </a:rPr>
              <a:t>44</a:t>
            </a:r>
            <a:endParaRPr lang="zh-CN" altLang="en-US"/>
          </a:p>
        </p:txBody>
      </p:sp>
      <p:sp>
        <p:nvSpPr>
          <p:cNvPr id="4" name="矩形 3"/>
          <p:cNvSpPr/>
          <p:nvPr/>
        </p:nvSpPr>
        <p:spPr>
          <a:xfrm>
            <a:off x="8196293" y="2463882"/>
            <a:ext cx="1656223" cy="584775"/>
          </a:xfrm>
          <a:prstGeom prst="rect">
            <a:avLst/>
          </a:prstGeom>
        </p:spPr>
        <p:txBody>
          <a:bodyPr wrap="none">
            <a:spAutoFit/>
          </a:bodyPr>
          <a:lstStyle/>
          <a:p>
            <a:r>
              <a:rPr lang="en-US" altLang="zh-CN">
                <a:ea typeface="宋体" panose="02010600030101010101" pitchFamily="2" charset="-122"/>
              </a:rPr>
              <a:t>6</a:t>
            </a:r>
            <a:r>
              <a:rPr lang="en-US" altLang="zh-CN" i="1">
                <a:ea typeface="宋体" panose="02010600030101010101" pitchFamily="2" charset="-122"/>
              </a:rPr>
              <a:t>.</a:t>
            </a:r>
            <a:r>
              <a:rPr lang="en-US" altLang="zh-CN">
                <a:ea typeface="宋体" panose="02010600030101010101" pitchFamily="2" charset="-122"/>
              </a:rPr>
              <a:t>6×10</a:t>
            </a:r>
            <a:r>
              <a:rPr lang="en-US" altLang="zh-CN" baseline="30000">
                <a:ea typeface="宋体" panose="02010600030101010101" pitchFamily="2" charset="-122"/>
              </a:rPr>
              <a:t>5</a:t>
            </a:r>
            <a:endParaRPr lang="zh-CN" altLang="en-US"/>
          </a:p>
        </p:txBody>
      </p:sp>
      <p:sp>
        <p:nvSpPr>
          <p:cNvPr id="5" name="矩形 4"/>
          <p:cNvSpPr/>
          <p:nvPr/>
        </p:nvSpPr>
        <p:spPr>
          <a:xfrm>
            <a:off x="2713853" y="361979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小于</a:t>
            </a:r>
            <a:endParaRPr lang="zh-CN" altLang="en-US"/>
          </a:p>
        </p:txBody>
      </p:sp>
    </p:spTree>
    <p:extLst>
      <p:ext uri="{BB962C8B-B14F-4D97-AF65-F5344CB8AC3E}">
        <p14:creationId xmlns:p14="http://schemas.microsoft.com/office/powerpoint/2010/main" val="419379240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361950" y="739471"/>
            <a:ext cx="10799687" cy="4819781"/>
            <a:chOff x="361950" y="739471"/>
            <a:chExt cx="10799687" cy="4819781"/>
          </a:xfrm>
        </p:grpSpPr>
        <p:sp>
          <p:nvSpPr>
            <p:cNvPr id="2" name="矩形 1"/>
            <p:cNvSpPr>
              <a:spLocks noChangeAspect="1"/>
            </p:cNvSpPr>
            <p:nvPr/>
          </p:nvSpPr>
          <p:spPr>
            <a:xfrm>
              <a:off x="361950" y="739471"/>
              <a:ext cx="7703343" cy="4819781"/>
            </a:xfrm>
            <a:prstGeom prst="rect">
              <a:avLst/>
            </a:prstGeom>
          </p:spPr>
          <p:txBody>
            <a:bodyPr wrap="square">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25.(2020·</a:t>
              </a:r>
              <a:r>
                <a:rPr lang="zh-CN" altLang="zh-CN">
                  <a:solidFill>
                    <a:srgbClr val="000000"/>
                  </a:solidFill>
                  <a:ea typeface="楷体" panose="02010609060101010101" pitchFamily="49" charset="-122"/>
                  <a:cs typeface="Times New Roman" panose="02020603050405020304" pitchFamily="18" charset="0"/>
                </a:rPr>
                <a:t>本溪</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甲、乙两个透明容器中密封着等量的空气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两个容器中的电阻丝串联起来接到两端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一段时间后</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容器连接的</a:t>
              </a:r>
              <a:r>
                <a:rPr lang="en-US" altLang="zh-CN">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形管液面高度来较大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实验表明电流通过导体产生的热量跟</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图中的</a:t>
              </a:r>
              <a:r>
                <a:rPr lang="en-US" altLang="zh-CN">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形管</a:t>
              </a:r>
              <a:r>
                <a:rPr lang="en-US" altLang="zh-CN"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连通器</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49.jpeg"/>
            <p:cNvPicPr/>
            <p:nvPr/>
          </p:nvPicPr>
          <p:blipFill>
            <a:blip r:embed="rId2"/>
            <a:stretch>
              <a:fillRect/>
            </a:stretch>
          </p:blipFill>
          <p:spPr>
            <a:xfrm>
              <a:off x="8174538" y="1511302"/>
              <a:ext cx="2987099" cy="3276118"/>
            </a:xfrm>
            <a:prstGeom prst="rect">
              <a:avLst/>
            </a:prstGeom>
          </p:spPr>
        </p:pic>
      </p:grpSp>
      <p:sp>
        <p:nvSpPr>
          <p:cNvPr id="5" name="矩形 4"/>
          <p:cNvSpPr/>
          <p:nvPr/>
        </p:nvSpPr>
        <p:spPr>
          <a:xfrm>
            <a:off x="1306373" y="2535090"/>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甲</a:t>
            </a:r>
            <a:endParaRPr lang="zh-CN" altLang="en-US"/>
          </a:p>
        </p:txBody>
      </p:sp>
      <p:sp>
        <p:nvSpPr>
          <p:cNvPr id="6" name="矩形 5"/>
          <p:cNvSpPr/>
          <p:nvPr/>
        </p:nvSpPr>
        <p:spPr>
          <a:xfrm>
            <a:off x="3960837" y="370481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电阻</a:t>
            </a:r>
            <a:endParaRPr lang="zh-CN" altLang="en-US"/>
          </a:p>
        </p:txBody>
      </p:sp>
      <p:sp>
        <p:nvSpPr>
          <p:cNvPr id="7" name="矩形 6"/>
          <p:cNvSpPr/>
          <p:nvPr/>
        </p:nvSpPr>
        <p:spPr>
          <a:xfrm>
            <a:off x="5574509" y="428959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不是</a:t>
            </a:r>
            <a:endParaRPr lang="zh-CN" altLang="en-US"/>
          </a:p>
        </p:txBody>
      </p:sp>
    </p:spTree>
    <p:extLst>
      <p:ext uri="{BB962C8B-B14F-4D97-AF65-F5344CB8AC3E}">
        <p14:creationId xmlns:p14="http://schemas.microsoft.com/office/powerpoint/2010/main" val="362854484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361950" y="744226"/>
            <a:ext cx="10785574" cy="4819781"/>
            <a:chOff x="361950" y="744226"/>
            <a:chExt cx="10785574" cy="4819781"/>
          </a:xfrm>
        </p:grpSpPr>
        <p:sp>
          <p:nvSpPr>
            <p:cNvPr id="2" name="矩形 1"/>
            <p:cNvSpPr>
              <a:spLocks noChangeAspect="1"/>
            </p:cNvSpPr>
            <p:nvPr/>
          </p:nvSpPr>
          <p:spPr>
            <a:xfrm>
              <a:off x="361950" y="744226"/>
              <a:ext cx="7847359" cy="4819781"/>
            </a:xfrm>
            <a:prstGeom prst="rect">
              <a:avLst/>
            </a:prstGeom>
          </p:spPr>
          <p:txBody>
            <a:bodyPr wrap="square">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26.(2020·</a:t>
              </a:r>
              <a:r>
                <a:rPr lang="zh-CN" altLang="zh-CN">
                  <a:solidFill>
                    <a:srgbClr val="000000"/>
                  </a:solidFill>
                  <a:ea typeface="楷体" panose="02010609060101010101" pitchFamily="49" charset="-122"/>
                  <a:cs typeface="Times New Roman" panose="02020603050405020304" pitchFamily="18" charset="0"/>
                </a:rPr>
                <a:t>十堰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甲、乙两个透明容器中密封着等量的空气</a:t>
              </a:r>
              <a:r>
                <a:rPr lang="en-US" altLang="zh-CN">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形管中液面高度的变化反映密闭空气温度的变化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现用该装置探究电热与电流的关系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则乙容器中的电阻丝</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通电一定时间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观察到</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容器</a:t>
              </a:r>
              <a:r>
                <a:rPr lang="en-US" altLang="zh-CN">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形管的液面高度差较大</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与</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产生的热量之比为</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50.jpeg"/>
            <p:cNvPicPr/>
            <p:nvPr/>
          </p:nvPicPr>
          <p:blipFill>
            <a:blip r:embed="rId2"/>
            <a:stretch>
              <a:fillRect/>
            </a:stretch>
          </p:blipFill>
          <p:spPr>
            <a:xfrm>
              <a:off x="8065293" y="1425924"/>
              <a:ext cx="3082231" cy="3456384"/>
            </a:xfrm>
            <a:prstGeom prst="rect">
              <a:avLst/>
            </a:prstGeom>
          </p:spPr>
        </p:pic>
      </p:grpSp>
      <p:sp>
        <p:nvSpPr>
          <p:cNvPr id="5" name="矩形 4"/>
          <p:cNvSpPr/>
          <p:nvPr/>
        </p:nvSpPr>
        <p:spPr>
          <a:xfrm>
            <a:off x="3005069" y="3154116"/>
            <a:ext cx="389850" cy="584775"/>
          </a:xfrm>
          <a:prstGeom prst="rect">
            <a:avLst/>
          </a:prstGeom>
        </p:spPr>
        <p:txBody>
          <a:bodyPr wrap="none">
            <a:spAutoFit/>
          </a:bodyPr>
          <a:lstStyle/>
          <a:p>
            <a:r>
              <a:rPr lang="en-US" altLang="zh-CN">
                <a:ea typeface="宋体" panose="02010600030101010101" pitchFamily="2" charset="-122"/>
              </a:rPr>
              <a:t>5</a:t>
            </a:r>
            <a:endParaRPr lang="zh-CN" altLang="en-US"/>
          </a:p>
        </p:txBody>
      </p:sp>
      <p:sp>
        <p:nvSpPr>
          <p:cNvPr id="6" name="矩形 5"/>
          <p:cNvSpPr/>
          <p:nvPr/>
        </p:nvSpPr>
        <p:spPr>
          <a:xfrm>
            <a:off x="2160637" y="3709395"/>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甲</a:t>
            </a:r>
            <a:endParaRPr lang="zh-CN" altLang="en-US"/>
          </a:p>
        </p:txBody>
      </p:sp>
      <p:sp>
        <p:nvSpPr>
          <p:cNvPr id="7" name="矩形 6"/>
          <p:cNvSpPr/>
          <p:nvPr/>
        </p:nvSpPr>
        <p:spPr>
          <a:xfrm>
            <a:off x="2387912" y="4886439"/>
            <a:ext cx="1007007" cy="584775"/>
          </a:xfrm>
          <a:prstGeom prst="rect">
            <a:avLst/>
          </a:prstGeom>
        </p:spPr>
        <p:txBody>
          <a:bodyPr wrap="none">
            <a:spAutoFit/>
          </a:bodyPr>
          <a:lstStyle/>
          <a:p>
            <a:r>
              <a:rPr lang="en-US" altLang="zh-CN">
                <a:ea typeface="宋体" panose="02010600030101010101" pitchFamily="2" charset="-122"/>
              </a:rPr>
              <a:t>4</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1</a:t>
            </a:r>
            <a:endParaRPr lang="zh-CN" altLang="en-US"/>
          </a:p>
        </p:txBody>
      </p:sp>
    </p:spTree>
    <p:extLst>
      <p:ext uri="{BB962C8B-B14F-4D97-AF65-F5344CB8AC3E}">
        <p14:creationId xmlns:p14="http://schemas.microsoft.com/office/powerpoint/2010/main" val="85349959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27.(2020·</a:t>
            </a:r>
            <a:r>
              <a:rPr lang="zh-CN" altLang="zh-CN">
                <a:solidFill>
                  <a:srgbClr val="000000"/>
                </a:solidFill>
                <a:ea typeface="楷体" panose="02010609060101010101" pitchFamily="49" charset="-122"/>
                <a:cs typeface="Times New Roman" panose="02020603050405020304" pitchFamily="18" charset="0"/>
              </a:rPr>
              <a:t>南充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将一段电阻丝接入电路中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测得其两端电压为</a:t>
            </a:r>
            <a:r>
              <a:rPr lang="en-US" altLang="zh-CN">
                <a:solidFill>
                  <a:srgbClr val="000000"/>
                </a:solidFill>
                <a:ea typeface="宋体" panose="02010600030101010101" pitchFamily="2" charset="-122"/>
                <a:cs typeface="Times New Roman" panose="02020603050405020304" pitchFamily="18" charset="0"/>
              </a:rPr>
              <a:t>12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通过的电流为</a:t>
            </a:r>
            <a:r>
              <a:rPr lang="en-US" altLang="zh-CN">
                <a:solidFill>
                  <a:srgbClr val="000000"/>
                </a:solidFill>
                <a:ea typeface="宋体" panose="02010600030101010101" pitchFamily="2" charset="-122"/>
                <a:cs typeface="Times New Roman" panose="02020603050405020304" pitchFamily="18" charset="0"/>
              </a:rPr>
              <a:t>3 </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则该电阻丝电阻为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若将该电阻丝两端电压由</a:t>
            </a:r>
            <a:r>
              <a:rPr lang="en-US" altLang="zh-CN">
                <a:solidFill>
                  <a:srgbClr val="000000"/>
                </a:solidFill>
                <a:ea typeface="宋体" panose="02010600030101010101" pitchFamily="2" charset="-122"/>
                <a:cs typeface="Times New Roman" panose="02020603050405020304" pitchFamily="18" charset="0"/>
              </a:rPr>
              <a:t>12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降至</a:t>
            </a:r>
            <a:r>
              <a:rPr lang="en-US" altLang="zh-CN">
                <a:solidFill>
                  <a:srgbClr val="000000"/>
                </a:solidFill>
                <a:ea typeface="宋体" panose="02010600030101010101" pitchFamily="2" charset="-122"/>
                <a:cs typeface="Times New Roman" panose="02020603050405020304" pitchFamily="18" charset="0"/>
              </a:rPr>
              <a:t>6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则电功率变化了</a:t>
            </a:r>
            <a:r>
              <a:rPr lang="en-US" altLang="zh-CN" i="1">
                <a:solidFill>
                  <a:srgbClr val="000000"/>
                </a:solidFill>
                <a:ea typeface="宋体" panose="02010600030101010101" pitchFamily="2" charset="-122"/>
                <a:cs typeface="Times New Roman" panose="02020603050405020304" pitchFamily="18" charset="0"/>
              </a:rPr>
              <a:t>____________W</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28.(2020·</a:t>
            </a:r>
            <a:r>
              <a:rPr lang="zh-CN" altLang="zh-CN">
                <a:solidFill>
                  <a:srgbClr val="000000"/>
                </a:solidFill>
                <a:ea typeface="楷体" panose="02010609060101010101" pitchFamily="49" charset="-122"/>
                <a:cs typeface="Times New Roman" panose="02020603050405020304" pitchFamily="18" charset="0"/>
              </a:rPr>
              <a:t>南充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小明将线圈电阻为</a:t>
            </a:r>
            <a:r>
              <a:rPr lang="en-US" altLang="zh-CN">
                <a:solidFill>
                  <a:srgbClr val="000000"/>
                </a:solidFill>
                <a:ea typeface="宋体" panose="02010600030101010101" pitchFamily="2" charset="-122"/>
                <a:cs typeface="Times New Roman" panose="02020603050405020304" pitchFamily="18" charset="0"/>
              </a:rPr>
              <a:t>4.84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的电动机接入</a:t>
            </a:r>
            <a:r>
              <a:rPr lang="en-US" altLang="zh-CN">
                <a:solidFill>
                  <a:srgbClr val="000000"/>
                </a:solidFill>
                <a:ea typeface="宋体" panose="02010600030101010101" pitchFamily="2" charset="-122"/>
                <a:cs typeface="Times New Roman" panose="02020603050405020304" pitchFamily="18" charset="0"/>
              </a:rPr>
              <a:t>220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的家庭电路中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关闭其它用电器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只让电动机工作时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观察到他家标有</a:t>
            </a:r>
            <a:r>
              <a:rPr lang="en-US" altLang="zh-CN">
                <a:solidFill>
                  <a:srgbClr val="000000"/>
                </a:solidFill>
                <a:ea typeface="宋体" panose="02010600030101010101" pitchFamily="2" charset="-122"/>
                <a:cs typeface="Times New Roman" panose="02020603050405020304" pitchFamily="18" charset="0"/>
              </a:rPr>
              <a:t>2000 </a:t>
            </a:r>
            <a:r>
              <a:rPr lang="en-US" altLang="zh-CN" i="1">
                <a:solidFill>
                  <a:srgbClr val="000000"/>
                </a:solidFill>
                <a:ea typeface="宋体" panose="02010600030101010101" pitchFamily="2" charset="-122"/>
                <a:cs typeface="Times New Roman" panose="02020603050405020304" pitchFamily="18" charset="0"/>
              </a:rPr>
              <a:t>imp/</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kW</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的电能表</a:t>
            </a:r>
            <a:r>
              <a:rPr lang="en-US" altLang="zh-CN">
                <a:solidFill>
                  <a:srgbClr val="000000"/>
                </a:solidFill>
                <a:ea typeface="宋体" panose="02010600030101010101" pitchFamily="2" charset="-122"/>
                <a:cs typeface="Times New Roman" panose="02020603050405020304" pitchFamily="18" charset="0"/>
              </a:rPr>
              <a:t>3 </a:t>
            </a:r>
            <a:r>
              <a:rPr lang="en-US" altLang="zh-CN" i="1">
                <a:solidFill>
                  <a:srgbClr val="000000"/>
                </a:solidFill>
                <a:ea typeface="宋体" panose="02010600030101010101" pitchFamily="2" charset="-122"/>
                <a:cs typeface="Times New Roman" panose="02020603050405020304" pitchFamily="18" charset="0"/>
              </a:rPr>
              <a:t>min</a:t>
            </a:r>
            <a:r>
              <a:rPr lang="zh-CN" altLang="zh-CN">
                <a:solidFill>
                  <a:srgbClr val="000000"/>
                </a:solidFill>
                <a:ea typeface="宋体" panose="02010600030101010101" pitchFamily="2" charset="-122"/>
                <a:cs typeface="Times New Roman" panose="02020603050405020304" pitchFamily="18" charset="0"/>
              </a:rPr>
              <a:t>内闪烁了</a:t>
            </a:r>
            <a:r>
              <a:rPr lang="en-US" altLang="zh-CN">
                <a:solidFill>
                  <a:srgbClr val="000000"/>
                </a:solidFill>
                <a:ea typeface="宋体" panose="02010600030101010101" pitchFamily="2" charset="-122"/>
                <a:cs typeface="Times New Roman" panose="02020603050405020304" pitchFamily="18" charset="0"/>
              </a:rPr>
              <a:t>100</a:t>
            </a:r>
            <a:r>
              <a:rPr lang="zh-CN" altLang="zh-CN">
                <a:solidFill>
                  <a:srgbClr val="000000"/>
                </a:solidFill>
                <a:ea typeface="宋体" panose="02010600030101010101" pitchFamily="2" charset="-122"/>
                <a:cs typeface="Times New Roman" panose="02020603050405020304" pitchFamily="18" charset="0"/>
              </a:rPr>
              <a:t>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则电动机在这段时间内消耗的电能为</a:t>
            </a:r>
            <a:r>
              <a:rPr lang="en-US" altLang="zh-CN" i="1">
                <a:solidFill>
                  <a:srgbClr val="000000"/>
                </a:solidFill>
                <a:ea typeface="宋体" panose="02010600030101010101" pitchFamily="2" charset="-122"/>
                <a:cs typeface="Times New Roman" panose="02020603050405020304" pitchFamily="18" charset="0"/>
              </a:rPr>
              <a:t>____________kW</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电动机线圈产生</a:t>
            </a:r>
            <a:r>
              <a:rPr lang="en-US" altLang="zh-CN" i="1">
                <a:solidFill>
                  <a:srgbClr val="000000"/>
                </a:solidFill>
                <a:ea typeface="宋体" panose="02010600030101010101" pitchFamily="2" charset="-122"/>
                <a:cs typeface="Times New Roman" panose="02020603050405020304" pitchFamily="18" charset="0"/>
              </a:rPr>
              <a:t>____________J</a:t>
            </a:r>
            <a:r>
              <a:rPr lang="zh-CN" altLang="zh-CN">
                <a:solidFill>
                  <a:srgbClr val="000000"/>
                </a:solidFill>
                <a:ea typeface="宋体" panose="02010600030101010101" pitchFamily="2" charset="-122"/>
                <a:cs typeface="Times New Roman" panose="02020603050405020304" pitchFamily="18" charset="0"/>
              </a:rPr>
              <a:t>的热量</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713365" y="1233695"/>
            <a:ext cx="389850" cy="584775"/>
          </a:xfrm>
          <a:prstGeom prst="rect">
            <a:avLst/>
          </a:prstGeom>
        </p:spPr>
        <p:txBody>
          <a:bodyPr wrap="none">
            <a:spAutoFit/>
          </a:bodyPr>
          <a:lstStyle/>
          <a:p>
            <a:r>
              <a:rPr lang="en-US" altLang="zh-CN">
                <a:ea typeface="宋体" panose="02010600030101010101" pitchFamily="2" charset="-122"/>
              </a:rPr>
              <a:t>4</a:t>
            </a:r>
            <a:endParaRPr lang="zh-CN" altLang="en-US"/>
          </a:p>
        </p:txBody>
      </p:sp>
      <p:sp>
        <p:nvSpPr>
          <p:cNvPr id="4" name="矩形 3"/>
          <p:cNvSpPr/>
          <p:nvPr/>
        </p:nvSpPr>
        <p:spPr>
          <a:xfrm>
            <a:off x="1296541" y="2405487"/>
            <a:ext cx="595035" cy="584775"/>
          </a:xfrm>
          <a:prstGeom prst="rect">
            <a:avLst/>
          </a:prstGeom>
        </p:spPr>
        <p:txBody>
          <a:bodyPr wrap="none">
            <a:spAutoFit/>
          </a:bodyPr>
          <a:lstStyle/>
          <a:p>
            <a:r>
              <a:rPr lang="en-US" altLang="zh-CN">
                <a:ea typeface="宋体" panose="02010600030101010101" pitchFamily="2" charset="-122"/>
              </a:rPr>
              <a:t>27</a:t>
            </a:r>
            <a:endParaRPr lang="zh-CN" altLang="en-US"/>
          </a:p>
        </p:txBody>
      </p:sp>
      <p:sp>
        <p:nvSpPr>
          <p:cNvPr id="5" name="矩形 4"/>
          <p:cNvSpPr/>
          <p:nvPr/>
        </p:nvSpPr>
        <p:spPr>
          <a:xfrm>
            <a:off x="6850989" y="4742423"/>
            <a:ext cx="902811"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05</a:t>
            </a:r>
            <a:endParaRPr lang="zh-CN" altLang="en-US"/>
          </a:p>
        </p:txBody>
      </p:sp>
      <p:sp>
        <p:nvSpPr>
          <p:cNvPr id="6" name="矩形 5"/>
          <p:cNvSpPr/>
          <p:nvPr/>
        </p:nvSpPr>
        <p:spPr>
          <a:xfrm>
            <a:off x="2406157" y="5327198"/>
            <a:ext cx="1656223"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8×10</a:t>
            </a:r>
            <a:r>
              <a:rPr lang="en-US" altLang="zh-CN" baseline="30000">
                <a:ea typeface="宋体" panose="02010600030101010101" pitchFamily="2" charset="-122"/>
              </a:rPr>
              <a:t>4</a:t>
            </a:r>
            <a:endParaRPr lang="zh-CN" altLang="en-US"/>
          </a:p>
        </p:txBody>
      </p:sp>
    </p:spTree>
    <p:extLst>
      <p:ext uri="{BB962C8B-B14F-4D97-AF65-F5344CB8AC3E}">
        <p14:creationId xmlns:p14="http://schemas.microsoft.com/office/powerpoint/2010/main" val="268232929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79992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29.(2020·</a:t>
            </a:r>
            <a:r>
              <a:rPr lang="zh-CN" altLang="zh-CN">
                <a:solidFill>
                  <a:srgbClr val="000000"/>
                </a:solidFill>
                <a:ea typeface="楷体" panose="02010609060101010101" pitchFamily="49" charset="-122"/>
                <a:cs typeface="Times New Roman" panose="02020603050405020304" pitchFamily="18" charset="0"/>
              </a:rPr>
              <a:t>黑龙江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将分别标有</a:t>
            </a:r>
            <a:r>
              <a:rPr lang="en-US" altLang="zh-CN">
                <a:solidFill>
                  <a:srgbClr val="000000"/>
                </a:solidFill>
                <a:ea typeface="宋体" panose="02010600030101010101" pitchFamily="2" charset="-122"/>
                <a:cs typeface="Times New Roman" panose="02020603050405020304" pitchFamily="18" charset="0"/>
              </a:rPr>
              <a:t>“6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,6 </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“3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,3 </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的甲、乙两只灯泡串联接在电压为</a:t>
            </a:r>
            <a:r>
              <a:rPr lang="en-US" altLang="zh-CN">
                <a:solidFill>
                  <a:srgbClr val="000000"/>
                </a:solidFill>
                <a:ea typeface="宋体" panose="02010600030101010101" pitchFamily="2" charset="-122"/>
                <a:cs typeface="Times New Roman" panose="02020603050405020304" pitchFamily="18" charset="0"/>
              </a:rPr>
              <a:t>3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的电源两端</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灯更亮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若并联接在该电源两端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两灯消耗的功率之比</a:t>
            </a:r>
            <a:r>
              <a:rPr lang="en-US" altLang="zh-CN">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忽略温度对灯丝电阻的影响</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497341" y="242189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甲</a:t>
            </a:r>
            <a:endParaRPr lang="zh-CN" altLang="en-US"/>
          </a:p>
        </p:txBody>
      </p:sp>
      <p:sp>
        <p:nvSpPr>
          <p:cNvPr id="4" name="矩形 3"/>
          <p:cNvSpPr/>
          <p:nvPr/>
        </p:nvSpPr>
        <p:spPr>
          <a:xfrm>
            <a:off x="1296541" y="3614056"/>
            <a:ext cx="1007007" cy="584775"/>
          </a:xfrm>
          <a:prstGeom prst="rect">
            <a:avLst/>
          </a:prstGeom>
        </p:spPr>
        <p:txBody>
          <a:bodyPr wrap="none">
            <a:spAutoFit/>
          </a:bodyPr>
          <a:lstStyle/>
          <a:p>
            <a:r>
              <a:rPr lang="en-US" altLang="zh-CN">
                <a:ea typeface="宋体" panose="02010600030101010101" pitchFamily="2" charset="-122"/>
              </a:rPr>
              <a:t>1</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2</a:t>
            </a:r>
            <a:endParaRPr lang="zh-CN" altLang="en-US"/>
          </a:p>
        </p:txBody>
      </p:sp>
    </p:spTree>
    <p:extLst>
      <p:ext uri="{BB962C8B-B14F-4D97-AF65-F5344CB8AC3E}">
        <p14:creationId xmlns:p14="http://schemas.microsoft.com/office/powerpoint/2010/main" val="197206016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408736"/>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测量电功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或电能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的仪表叫做</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又叫电度表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某电能表如图甲所示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则所测电能为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一段时间后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电能表如乙图所示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则这段时间内该家庭消耗的电能是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086.jpeg"/>
          <p:cNvPicPr>
            <a:picLocks noChangeAspect="1"/>
          </p:cNvPicPr>
          <p:nvPr/>
        </p:nvPicPr>
        <p:blipFill>
          <a:blip r:embed="rId2"/>
          <a:stretch>
            <a:fillRect/>
          </a:stretch>
        </p:blipFill>
        <p:spPr>
          <a:xfrm>
            <a:off x="2992771" y="2890894"/>
            <a:ext cx="5546059" cy="3383361"/>
          </a:xfrm>
          <a:prstGeom prst="rect">
            <a:avLst/>
          </a:prstGeom>
        </p:spPr>
      </p:pic>
      <p:sp>
        <p:nvSpPr>
          <p:cNvPr id="4" name="矩形 3"/>
          <p:cNvSpPr/>
          <p:nvPr/>
        </p:nvSpPr>
        <p:spPr>
          <a:xfrm>
            <a:off x="7737933" y="48357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电能</a:t>
            </a:r>
            <a:endParaRPr lang="zh-CN" altLang="en-US"/>
          </a:p>
        </p:txBody>
      </p:sp>
      <p:sp>
        <p:nvSpPr>
          <p:cNvPr id="5" name="矩形 4"/>
          <p:cNvSpPr/>
          <p:nvPr/>
        </p:nvSpPr>
        <p:spPr>
          <a:xfrm>
            <a:off x="8022781" y="1092015"/>
            <a:ext cx="2417650" cy="584775"/>
          </a:xfrm>
          <a:prstGeom prst="rect">
            <a:avLst/>
          </a:prstGeom>
        </p:spPr>
        <p:txBody>
          <a:bodyPr wrap="none">
            <a:spAutoFit/>
          </a:bodyPr>
          <a:lstStyle/>
          <a:p>
            <a:r>
              <a:rPr lang="en-US" altLang="zh-CN">
                <a:ea typeface="宋体" panose="02010600030101010101" pitchFamily="2" charset="-122"/>
              </a:rPr>
              <a:t>1319</a:t>
            </a:r>
            <a:r>
              <a:rPr lang="en-US" altLang="zh-CN" i="1">
                <a:ea typeface="宋体" panose="02010600030101010101" pitchFamily="2" charset="-122"/>
              </a:rPr>
              <a:t>.</a:t>
            </a:r>
            <a:r>
              <a:rPr lang="en-US" altLang="zh-CN">
                <a:ea typeface="宋体" panose="02010600030101010101" pitchFamily="2" charset="-122"/>
              </a:rPr>
              <a:t>5 kW·h</a:t>
            </a:r>
            <a:endParaRPr lang="zh-CN" altLang="en-US"/>
          </a:p>
        </p:txBody>
      </p:sp>
      <p:sp>
        <p:nvSpPr>
          <p:cNvPr id="6" name="矩形 5"/>
          <p:cNvSpPr/>
          <p:nvPr/>
        </p:nvSpPr>
        <p:spPr>
          <a:xfrm>
            <a:off x="1440557" y="2255945"/>
            <a:ext cx="2007281" cy="584775"/>
          </a:xfrm>
          <a:prstGeom prst="rect">
            <a:avLst/>
          </a:prstGeom>
        </p:spPr>
        <p:txBody>
          <a:bodyPr wrap="none">
            <a:spAutoFit/>
          </a:bodyPr>
          <a:lstStyle/>
          <a:p>
            <a:r>
              <a:rPr lang="en-US" altLang="zh-CN">
                <a:ea typeface="宋体" panose="02010600030101010101" pitchFamily="2" charset="-122"/>
              </a:rPr>
              <a:t>19</a:t>
            </a:r>
            <a:r>
              <a:rPr lang="en-US" altLang="zh-CN" i="1">
                <a:ea typeface="宋体" panose="02010600030101010101" pitchFamily="2" charset="-122"/>
              </a:rPr>
              <a:t>.</a:t>
            </a:r>
            <a:r>
              <a:rPr lang="en-US" altLang="zh-CN">
                <a:ea typeface="宋体" panose="02010600030101010101" pitchFamily="2" charset="-122"/>
              </a:rPr>
              <a:t>2 kW·h</a:t>
            </a:r>
            <a:endParaRPr lang="zh-CN" altLang="en-US"/>
          </a:p>
        </p:txBody>
      </p:sp>
    </p:spTree>
    <p:extLst>
      <p:ext uri="{BB962C8B-B14F-4D97-AF65-F5344CB8AC3E}">
        <p14:creationId xmlns:p14="http://schemas.microsoft.com/office/powerpoint/2010/main" val="3280157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62319"/>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30.(2020·</a:t>
            </a:r>
            <a:r>
              <a:rPr lang="zh-CN" altLang="zh-CN">
                <a:solidFill>
                  <a:srgbClr val="000000"/>
                </a:solidFill>
                <a:ea typeface="楷体" panose="02010609060101010101" pitchFamily="49" charset="-122"/>
                <a:cs typeface="Times New Roman" panose="02020603050405020304" pitchFamily="18" charset="0"/>
              </a:rPr>
              <a:t>雅安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a:t>
            </a:r>
            <a:r>
              <a:rPr lang="en-US" altLang="zh-CN">
                <a:solidFill>
                  <a:srgbClr val="000000"/>
                </a:solidFill>
                <a:ea typeface="宋体" panose="02010600030101010101" pitchFamily="2" charset="-122"/>
                <a:cs typeface="Times New Roman" panose="02020603050405020304" pitchFamily="18" charset="0"/>
              </a:rPr>
              <a:t>7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保持不变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“6 </a:t>
            </a:r>
            <a:r>
              <a:rPr lang="en-US" altLang="zh-CN" i="1">
                <a:solidFill>
                  <a:srgbClr val="000000"/>
                </a:solidFill>
                <a:ea typeface="宋体" panose="02010600030101010101" pitchFamily="2" charset="-122"/>
                <a:cs typeface="Times New Roman" panose="02020603050405020304" pitchFamily="18" charset="0"/>
              </a:rPr>
              <a:t>V</a:t>
            </a: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 </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两灯发光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使用一段时间后</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突然熄灭</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更亮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则故障是</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的实际电功率为</a:t>
            </a:r>
            <a:r>
              <a:rPr lang="en-US" altLang="zh-CN" i="1" smtClean="0">
                <a:solidFill>
                  <a:srgbClr val="000000"/>
                </a:solidFill>
                <a:ea typeface="宋体" panose="02010600030101010101" pitchFamily="2" charset="-122"/>
                <a:cs typeface="Times New Roman" panose="02020603050405020304" pitchFamily="18" charset="0"/>
              </a:rPr>
              <a:t>______</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假设灯丝电阻不变</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51.jpeg"/>
          <p:cNvPicPr/>
          <p:nvPr/>
        </p:nvPicPr>
        <p:blipFill>
          <a:blip r:embed="rId2"/>
          <a:stretch>
            <a:fillRect/>
          </a:stretch>
        </p:blipFill>
        <p:spPr>
          <a:xfrm>
            <a:off x="4051364" y="3210904"/>
            <a:ext cx="3428871" cy="2447959"/>
          </a:xfrm>
          <a:prstGeom prst="rect">
            <a:avLst/>
          </a:prstGeom>
        </p:spPr>
      </p:pic>
      <p:sp>
        <p:nvSpPr>
          <p:cNvPr id="4" name="矩形 3"/>
          <p:cNvSpPr/>
          <p:nvPr/>
        </p:nvSpPr>
        <p:spPr>
          <a:xfrm>
            <a:off x="2880717" y="197889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短路</a:t>
            </a:r>
            <a:endParaRPr lang="zh-CN" altLang="en-US"/>
          </a:p>
        </p:txBody>
      </p:sp>
      <p:sp>
        <p:nvSpPr>
          <p:cNvPr id="5" name="矩形 4"/>
          <p:cNvSpPr/>
          <p:nvPr/>
        </p:nvSpPr>
        <p:spPr>
          <a:xfrm>
            <a:off x="8464661" y="1978896"/>
            <a:ext cx="697627" cy="584775"/>
          </a:xfrm>
          <a:prstGeom prst="rect">
            <a:avLst/>
          </a:prstGeom>
        </p:spPr>
        <p:txBody>
          <a:bodyPr wrap="none">
            <a:spAutoFit/>
          </a:bodyPr>
          <a:lstStyle/>
          <a:p>
            <a:r>
              <a:rPr lang="en-US" altLang="zh-CN">
                <a:ea typeface="宋体" panose="02010600030101010101" pitchFamily="2" charset="-122"/>
              </a:rPr>
              <a:t>4</a:t>
            </a:r>
            <a:r>
              <a:rPr lang="en-US" altLang="zh-CN" i="1">
                <a:ea typeface="宋体" panose="02010600030101010101" pitchFamily="2" charset="-122"/>
              </a:rPr>
              <a:t>.</a:t>
            </a:r>
            <a:r>
              <a:rPr lang="en-US" altLang="zh-CN">
                <a:ea typeface="宋体" panose="02010600030101010101" pitchFamily="2" charset="-122"/>
              </a:rPr>
              <a:t>9</a:t>
            </a:r>
            <a:endParaRPr lang="zh-CN" altLang="en-US"/>
          </a:p>
        </p:txBody>
      </p:sp>
    </p:spTree>
    <p:extLst>
      <p:ext uri="{BB962C8B-B14F-4D97-AF65-F5344CB8AC3E}">
        <p14:creationId xmlns:p14="http://schemas.microsoft.com/office/powerpoint/2010/main" val="220469615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31.(2020·</a:t>
            </a:r>
            <a:r>
              <a:rPr lang="zh-CN" altLang="zh-CN">
                <a:solidFill>
                  <a:srgbClr val="000000"/>
                </a:solidFill>
                <a:ea typeface="楷体" panose="02010609060101010101" pitchFamily="49" charset="-122"/>
                <a:cs typeface="Times New Roman" panose="02020603050405020304" pitchFamily="18" charset="0"/>
              </a:rPr>
              <a:t>广安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标有</a:t>
            </a:r>
            <a:r>
              <a:rPr lang="en-US" altLang="zh-CN">
                <a:solidFill>
                  <a:srgbClr val="000000"/>
                </a:solidFill>
                <a:ea typeface="宋体" panose="02010600030101010101" pitchFamily="2" charset="-122"/>
                <a:cs typeface="Times New Roman" panose="02020603050405020304" pitchFamily="18" charset="0"/>
              </a:rPr>
              <a:t>“12 </a:t>
            </a:r>
            <a:r>
              <a:rPr lang="en-US" altLang="zh-CN" i="1">
                <a:solidFill>
                  <a:srgbClr val="000000"/>
                </a:solidFill>
                <a:ea typeface="宋体" panose="02010600030101010101" pitchFamily="2" charset="-122"/>
                <a:cs typeface="Times New Roman" panose="02020603050405020304" pitchFamily="18" charset="0"/>
              </a:rPr>
              <a:t>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12 </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标有</a:t>
            </a:r>
            <a:r>
              <a:rPr lang="en-US" altLang="zh-CN">
                <a:solidFill>
                  <a:srgbClr val="000000"/>
                </a:solidFill>
                <a:ea typeface="宋体" panose="02010600030101010101" pitchFamily="2" charset="-122"/>
                <a:cs typeface="Times New Roman" panose="02020603050405020304" pitchFamily="18" charset="0"/>
              </a:rPr>
              <a:t>“12 </a:t>
            </a:r>
            <a:r>
              <a:rPr lang="en-US" altLang="zh-CN" i="1">
                <a:solidFill>
                  <a:srgbClr val="000000"/>
                </a:solidFill>
                <a:ea typeface="宋体" panose="02010600030101010101" pitchFamily="2" charset="-122"/>
                <a:cs typeface="Times New Roman" panose="02020603050405020304" pitchFamily="18" charset="0"/>
              </a:rPr>
              <a:t>V</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6 </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当它们串联时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电路两端允许加的最大电压是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如果把两灯泡分别串联或并联接入同一电源下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串联时两灯泡的总功率记为</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并联时两灯泡的总功率记为</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那么</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忽略灯丝电阻的变化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灯泡的实际电压不能超过额定电压</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073405" y="1799927"/>
            <a:ext cx="595035" cy="584775"/>
          </a:xfrm>
          <a:prstGeom prst="rect">
            <a:avLst/>
          </a:prstGeom>
        </p:spPr>
        <p:txBody>
          <a:bodyPr wrap="none">
            <a:spAutoFit/>
          </a:bodyPr>
          <a:lstStyle/>
          <a:p>
            <a:r>
              <a:rPr lang="en-US" altLang="zh-CN">
                <a:ea typeface="宋体" panose="02010600030101010101" pitchFamily="2" charset="-122"/>
              </a:rPr>
              <a:t>18</a:t>
            </a:r>
            <a:endParaRPr lang="zh-CN" altLang="en-US"/>
          </a:p>
        </p:txBody>
      </p:sp>
      <p:sp>
        <p:nvSpPr>
          <p:cNvPr id="4" name="矩形 3"/>
          <p:cNvSpPr/>
          <p:nvPr/>
        </p:nvSpPr>
        <p:spPr>
          <a:xfrm>
            <a:off x="5400997" y="3560799"/>
            <a:ext cx="1007007" cy="584775"/>
          </a:xfrm>
          <a:prstGeom prst="rect">
            <a:avLst/>
          </a:prstGeom>
        </p:spPr>
        <p:txBody>
          <a:bodyPr wrap="none">
            <a:spAutoFit/>
          </a:bodyPr>
          <a:lstStyle/>
          <a:p>
            <a:r>
              <a:rPr lang="en-US" altLang="zh-CN">
                <a:ea typeface="宋体" panose="02010600030101010101" pitchFamily="2" charset="-122"/>
              </a:rPr>
              <a:t>2</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9</a:t>
            </a:r>
            <a:endParaRPr lang="zh-CN" altLang="en-US"/>
          </a:p>
        </p:txBody>
      </p:sp>
    </p:spTree>
    <p:extLst>
      <p:ext uri="{BB962C8B-B14F-4D97-AF65-F5344CB8AC3E}">
        <p14:creationId xmlns:p14="http://schemas.microsoft.com/office/powerpoint/2010/main" val="214793543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070"/>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32.(2020·</a:t>
            </a:r>
            <a:r>
              <a:rPr lang="zh-CN" altLang="zh-CN">
                <a:solidFill>
                  <a:srgbClr val="000000"/>
                </a:solidFill>
                <a:ea typeface="楷体" panose="02010609060101010101" pitchFamily="49" charset="-122"/>
                <a:cs typeface="Times New Roman" panose="02020603050405020304" pitchFamily="18" charset="0"/>
              </a:rPr>
              <a:t>威海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一款家用电煮锅有加热和保温两个档位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工作电路如图所示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断开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处于加热档位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若加热时电路中电阻为</a:t>
            </a:r>
            <a:r>
              <a:rPr lang="en-US" altLang="zh-CN">
                <a:solidFill>
                  <a:srgbClr val="000000"/>
                </a:solidFill>
                <a:ea typeface="宋体" panose="02010600030101010101" pitchFamily="2" charset="-122"/>
                <a:cs typeface="Times New Roman" panose="02020603050405020304" pitchFamily="18" charset="0"/>
              </a:rPr>
              <a:t>42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电路中电流为</a:t>
            </a:r>
            <a:r>
              <a:rPr lang="en-US" altLang="zh-CN">
                <a:solidFill>
                  <a:srgbClr val="000000"/>
                </a:solidFill>
                <a:ea typeface="宋体" panose="02010600030101010101" pitchFamily="2" charset="-122"/>
                <a:cs typeface="Times New Roman" panose="02020603050405020304" pitchFamily="18" charset="0"/>
              </a:rPr>
              <a:t>5 </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加热</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分钟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不计能量损失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能使质量为</a:t>
            </a:r>
            <a:r>
              <a:rPr lang="en-US" altLang="zh-CN">
                <a:solidFill>
                  <a:srgbClr val="000000"/>
                </a:solidFill>
                <a:ea typeface="宋体" panose="02010600030101010101" pitchFamily="2" charset="-122"/>
                <a:cs typeface="Times New Roman" panose="02020603050405020304" pitchFamily="18" charset="0"/>
              </a:rPr>
              <a:t>2 </a:t>
            </a:r>
            <a:r>
              <a:rPr lang="en-US" altLang="zh-CN" i="1">
                <a:solidFill>
                  <a:srgbClr val="000000"/>
                </a:solidFill>
                <a:ea typeface="宋体" panose="02010600030101010101" pitchFamily="2" charset="-122"/>
                <a:cs typeface="Times New Roman" panose="02020603050405020304" pitchFamily="18" charset="0"/>
              </a:rPr>
              <a:t>kg</a:t>
            </a:r>
            <a:r>
              <a:rPr lang="zh-CN" altLang="zh-CN">
                <a:solidFill>
                  <a:srgbClr val="000000"/>
                </a:solidFill>
                <a:ea typeface="宋体" panose="02010600030101010101" pitchFamily="2" charset="-122"/>
                <a:cs typeface="Times New Roman" panose="02020603050405020304" pitchFamily="18" charset="0"/>
              </a:rPr>
              <a:t>的水从</a:t>
            </a:r>
            <a:r>
              <a:rPr lang="en-US" altLang="zh-CN">
                <a:solidFill>
                  <a:srgbClr val="000000"/>
                </a:solidFill>
                <a:ea typeface="宋体" panose="02010600030101010101" pitchFamily="2" charset="-122"/>
                <a:cs typeface="Times New Roman" panose="02020603050405020304" pitchFamily="18" charset="0"/>
              </a:rPr>
              <a:t>20 </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zh-CN" altLang="zh-CN">
                <a:solidFill>
                  <a:srgbClr val="000000"/>
                </a:solidFill>
                <a:ea typeface="宋体" panose="02010600030101010101" pitchFamily="2" charset="-122"/>
                <a:cs typeface="Times New Roman" panose="02020603050405020304" pitchFamily="18" charset="0"/>
              </a:rPr>
              <a:t>升高到</a:t>
            </a:r>
            <a:r>
              <a:rPr lang="en-US" altLang="zh-CN">
                <a:solidFill>
                  <a:srgbClr val="000000"/>
                </a:solidFill>
                <a:ea typeface="宋体" panose="02010600030101010101" pitchFamily="2" charset="-122"/>
                <a:cs typeface="Times New Roman" panose="02020603050405020304" pitchFamily="18" charset="0"/>
              </a:rPr>
              <a:t>____________</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.[c</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=4.2×10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J</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kg</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52.jpeg"/>
          <p:cNvPicPr/>
          <p:nvPr/>
        </p:nvPicPr>
        <p:blipFill>
          <a:blip r:embed="rId2"/>
          <a:stretch>
            <a:fillRect/>
          </a:stretch>
        </p:blipFill>
        <p:spPr>
          <a:xfrm>
            <a:off x="4212503" y="3616589"/>
            <a:ext cx="3106594" cy="2628170"/>
          </a:xfrm>
          <a:prstGeom prst="rect">
            <a:avLst/>
          </a:prstGeom>
        </p:spPr>
      </p:pic>
      <p:sp>
        <p:nvSpPr>
          <p:cNvPr id="4" name="矩形 3"/>
          <p:cNvSpPr/>
          <p:nvPr/>
        </p:nvSpPr>
        <p:spPr>
          <a:xfrm>
            <a:off x="6481117" y="113523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闭合</a:t>
            </a:r>
            <a:endParaRPr lang="zh-CN" altLang="en-US"/>
          </a:p>
        </p:txBody>
      </p:sp>
      <p:sp>
        <p:nvSpPr>
          <p:cNvPr id="5" name="矩形 4"/>
          <p:cNvSpPr/>
          <p:nvPr/>
        </p:nvSpPr>
        <p:spPr>
          <a:xfrm>
            <a:off x="3846317" y="2918130"/>
            <a:ext cx="595035" cy="584775"/>
          </a:xfrm>
          <a:prstGeom prst="rect">
            <a:avLst/>
          </a:prstGeom>
        </p:spPr>
        <p:txBody>
          <a:bodyPr wrap="none">
            <a:spAutoFit/>
          </a:bodyPr>
          <a:lstStyle/>
          <a:p>
            <a:r>
              <a:rPr lang="en-US" altLang="zh-CN">
                <a:ea typeface="宋体" panose="02010600030101010101" pitchFamily="2" charset="-122"/>
              </a:rPr>
              <a:t>35</a:t>
            </a:r>
            <a:endParaRPr lang="zh-CN" altLang="en-US"/>
          </a:p>
        </p:txBody>
      </p:sp>
    </p:spTree>
    <p:extLst>
      <p:ext uri="{BB962C8B-B14F-4D97-AF65-F5344CB8AC3E}">
        <p14:creationId xmlns:p14="http://schemas.microsoft.com/office/powerpoint/2010/main" val="64050733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33.(2020·</a:t>
            </a:r>
            <a:r>
              <a:rPr lang="zh-CN" altLang="zh-CN">
                <a:solidFill>
                  <a:srgbClr val="000000"/>
                </a:solidFill>
                <a:ea typeface="楷体" panose="02010609060101010101" pitchFamily="49" charset="-122"/>
                <a:cs typeface="Times New Roman" panose="02020603050405020304" pitchFamily="18" charset="0"/>
              </a:rPr>
              <a:t>郴州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电源电压不变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定值电阻</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=20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&lt;R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闭合开关</a:t>
            </a:r>
            <a:r>
              <a:rPr lang="en-US" altLang="zh-CN" i="1">
                <a:solidFill>
                  <a:srgbClr val="000000"/>
                </a:solidFill>
                <a:ea typeface="宋体" panose="02010600030101010101" pitchFamily="2" charset="-122"/>
                <a:cs typeface="Times New Roman" panose="02020603050405020304" pitchFamily="18" charset="0"/>
              </a:rPr>
              <a:t>S</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a:t>
            </a:r>
            <a:r>
              <a:rPr lang="en-US" altLang="zh-CN" i="1">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的指针均指在图示位置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则电源电压为</a:t>
            </a:r>
            <a:r>
              <a:rPr lang="en-US" altLang="zh-CN" i="1">
                <a:solidFill>
                  <a:srgbClr val="000000"/>
                </a:solidFill>
                <a:ea typeface="宋体" panose="02010600030101010101" pitchFamily="2" charset="-122"/>
                <a:cs typeface="Times New Roman" panose="02020603050405020304" pitchFamily="18" charset="0"/>
              </a:rPr>
              <a:t>____________V</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电流通过</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消耗的电功率之比为</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53.jpeg"/>
          <p:cNvPicPr>
            <a:picLocks noChangeAspect="1"/>
          </p:cNvPicPr>
          <p:nvPr/>
        </p:nvPicPr>
        <p:blipFill>
          <a:blip r:embed="rId2"/>
          <a:stretch>
            <a:fillRect/>
          </a:stretch>
        </p:blipFill>
        <p:spPr>
          <a:xfrm>
            <a:off x="853209" y="2942223"/>
            <a:ext cx="9825182" cy="3324831"/>
          </a:xfrm>
          <a:prstGeom prst="rect">
            <a:avLst/>
          </a:prstGeom>
        </p:spPr>
      </p:pic>
      <p:sp>
        <p:nvSpPr>
          <p:cNvPr id="4" name="矩形 3"/>
          <p:cNvSpPr/>
          <p:nvPr/>
        </p:nvSpPr>
        <p:spPr>
          <a:xfrm>
            <a:off x="3816821" y="1679277"/>
            <a:ext cx="389850" cy="584775"/>
          </a:xfrm>
          <a:prstGeom prst="rect">
            <a:avLst/>
          </a:prstGeom>
        </p:spPr>
        <p:txBody>
          <a:bodyPr wrap="none">
            <a:spAutoFit/>
          </a:bodyPr>
          <a:lstStyle/>
          <a:p>
            <a:r>
              <a:rPr lang="en-US" altLang="zh-CN">
                <a:ea typeface="宋体" panose="02010600030101010101" pitchFamily="2" charset="-122"/>
              </a:rPr>
              <a:t>6</a:t>
            </a:r>
            <a:endParaRPr lang="zh-CN" altLang="en-US"/>
          </a:p>
        </p:txBody>
      </p:sp>
      <p:sp>
        <p:nvSpPr>
          <p:cNvPr id="5" name="矩形 4"/>
          <p:cNvSpPr/>
          <p:nvPr/>
        </p:nvSpPr>
        <p:spPr>
          <a:xfrm>
            <a:off x="2252309" y="2258114"/>
            <a:ext cx="1007007" cy="584775"/>
          </a:xfrm>
          <a:prstGeom prst="rect">
            <a:avLst/>
          </a:prstGeom>
        </p:spPr>
        <p:txBody>
          <a:bodyPr wrap="none">
            <a:spAutoFit/>
          </a:bodyPr>
          <a:lstStyle/>
          <a:p>
            <a:r>
              <a:rPr lang="en-US" altLang="zh-CN">
                <a:ea typeface="宋体" panose="02010600030101010101" pitchFamily="2" charset="-122"/>
              </a:rPr>
              <a:t>4</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1</a:t>
            </a:r>
            <a:endParaRPr lang="zh-CN" altLang="en-US"/>
          </a:p>
        </p:txBody>
      </p:sp>
    </p:spTree>
    <p:extLst>
      <p:ext uri="{BB962C8B-B14F-4D97-AF65-F5344CB8AC3E}">
        <p14:creationId xmlns:p14="http://schemas.microsoft.com/office/powerpoint/2010/main" val="424801361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34.(2019·</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某品牌电烤箱在额定电压下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功率从大到小有高挡、中挡和低挡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如图为电烤箱在不同挡位工作时的电路图</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为发热电阻丝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且阻值</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&gt;R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则高挡、中挡和低挡对应的电路图分别是</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图和</a:t>
            </a:r>
            <a:r>
              <a:rPr lang="en-US" altLang="zh-CN">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丙</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54.jpeg"/>
          <p:cNvPicPr>
            <a:picLocks noChangeAspect="1"/>
          </p:cNvPicPr>
          <p:nvPr/>
        </p:nvPicPr>
        <p:blipFill>
          <a:blip r:embed="rId2"/>
          <a:stretch>
            <a:fillRect/>
          </a:stretch>
        </p:blipFill>
        <p:spPr>
          <a:xfrm>
            <a:off x="675129" y="3423431"/>
            <a:ext cx="10181343" cy="2925175"/>
          </a:xfrm>
          <a:prstGeom prst="rect">
            <a:avLst/>
          </a:prstGeom>
        </p:spPr>
      </p:pic>
      <p:sp>
        <p:nvSpPr>
          <p:cNvPr id="4" name="矩形 3"/>
          <p:cNvSpPr/>
          <p:nvPr/>
        </p:nvSpPr>
        <p:spPr>
          <a:xfrm>
            <a:off x="4968949" y="224180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丙</a:t>
            </a:r>
            <a:endParaRPr lang="zh-CN" altLang="en-US"/>
          </a:p>
        </p:txBody>
      </p:sp>
      <p:sp>
        <p:nvSpPr>
          <p:cNvPr id="5" name="矩形 4"/>
          <p:cNvSpPr/>
          <p:nvPr/>
        </p:nvSpPr>
        <p:spPr>
          <a:xfrm>
            <a:off x="8281317" y="224180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乙</a:t>
            </a:r>
            <a:endParaRPr lang="zh-CN" altLang="en-US"/>
          </a:p>
        </p:txBody>
      </p:sp>
      <p:sp>
        <p:nvSpPr>
          <p:cNvPr id="6" name="矩形 5"/>
          <p:cNvSpPr/>
          <p:nvPr/>
        </p:nvSpPr>
        <p:spPr>
          <a:xfrm>
            <a:off x="1319389" y="282895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甲</a:t>
            </a:r>
            <a:endParaRPr lang="zh-CN" altLang="en-US"/>
          </a:p>
        </p:txBody>
      </p:sp>
    </p:spTree>
    <p:extLst>
      <p:ext uri="{BB962C8B-B14F-4D97-AF65-F5344CB8AC3E}">
        <p14:creationId xmlns:p14="http://schemas.microsoft.com/office/powerpoint/2010/main" val="80598807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35.(2020·</a:t>
            </a:r>
            <a:r>
              <a:rPr lang="zh-CN" altLang="zh-CN">
                <a:solidFill>
                  <a:srgbClr val="000000"/>
                </a:solidFill>
                <a:ea typeface="楷体" panose="02010609060101010101" pitchFamily="49" charset="-122"/>
                <a:cs typeface="Times New Roman" panose="02020603050405020304" pitchFamily="18" charset="0"/>
              </a:rPr>
              <a:t>镇江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某电烤箱内部简化电路如图所示</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为长度和材料均相同的电热丝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铭牌上的部分参数如表所示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该电烤箱处于低温挡时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正常工作</a:t>
            </a:r>
            <a:r>
              <a:rPr lang="en-US" altLang="zh-CN">
                <a:solidFill>
                  <a:srgbClr val="000000"/>
                </a:solidFill>
                <a:ea typeface="宋体" panose="02010600030101010101" pitchFamily="2" charset="-122"/>
                <a:cs typeface="Times New Roman" panose="02020603050405020304" pitchFamily="18" charset="0"/>
              </a:rPr>
              <a:t>12 </a:t>
            </a:r>
            <a:r>
              <a:rPr lang="en-US" altLang="zh-CN" i="1">
                <a:solidFill>
                  <a:srgbClr val="000000"/>
                </a:solidFill>
                <a:ea typeface="宋体" panose="02010600030101010101" pitchFamily="2" charset="-122"/>
                <a:cs typeface="Times New Roman" panose="02020603050405020304" pitchFamily="18" charset="0"/>
              </a:rPr>
              <a:t>min</a:t>
            </a:r>
            <a:r>
              <a:rPr lang="zh-CN" altLang="zh-CN">
                <a:solidFill>
                  <a:srgbClr val="000000"/>
                </a:solidFill>
                <a:ea typeface="宋体" panose="02010600030101010101" pitchFamily="2" charset="-122"/>
                <a:cs typeface="Times New Roman" panose="02020603050405020304" pitchFamily="18" charset="0"/>
              </a:rPr>
              <a:t>所消耗的电能为</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kW</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的阻值为</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的横截面积比</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1600289" y="3466442"/>
            <a:ext cx="8331023" cy="2828089"/>
          </a:xfrm>
          <a:prstGeom prst="rect">
            <a:avLst/>
          </a:prstGeom>
        </p:spPr>
      </p:pic>
      <p:sp>
        <p:nvSpPr>
          <p:cNvPr id="3" name="矩形 2"/>
          <p:cNvSpPr/>
          <p:nvPr/>
        </p:nvSpPr>
        <p:spPr>
          <a:xfrm>
            <a:off x="1241643" y="2251639"/>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1</a:t>
            </a:r>
            <a:endParaRPr lang="zh-CN" altLang="en-US"/>
          </a:p>
        </p:txBody>
      </p:sp>
      <p:sp>
        <p:nvSpPr>
          <p:cNvPr id="5" name="矩形 4"/>
          <p:cNvSpPr/>
          <p:nvPr/>
        </p:nvSpPr>
        <p:spPr>
          <a:xfrm>
            <a:off x="6625133" y="2251639"/>
            <a:ext cx="902811" cy="584775"/>
          </a:xfrm>
          <a:prstGeom prst="rect">
            <a:avLst/>
          </a:prstGeom>
        </p:spPr>
        <p:txBody>
          <a:bodyPr wrap="none">
            <a:spAutoFit/>
          </a:bodyPr>
          <a:lstStyle/>
          <a:p>
            <a:r>
              <a:rPr lang="en-US" altLang="zh-CN">
                <a:ea typeface="宋体" panose="02010600030101010101" pitchFamily="2" charset="-122"/>
              </a:rPr>
              <a:t>48</a:t>
            </a:r>
            <a:r>
              <a:rPr lang="en-US" altLang="zh-CN" i="1">
                <a:ea typeface="宋体" panose="02010600030101010101" pitchFamily="2" charset="-122"/>
              </a:rPr>
              <a:t>.</a:t>
            </a:r>
            <a:r>
              <a:rPr lang="en-US" altLang="zh-CN">
                <a:ea typeface="宋体" panose="02010600030101010101" pitchFamily="2" charset="-122"/>
              </a:rPr>
              <a:t>4</a:t>
            </a:r>
            <a:endParaRPr lang="zh-CN" altLang="en-US"/>
          </a:p>
        </p:txBody>
      </p:sp>
      <p:sp>
        <p:nvSpPr>
          <p:cNvPr id="6" name="矩形 5"/>
          <p:cNvSpPr/>
          <p:nvPr/>
        </p:nvSpPr>
        <p:spPr>
          <a:xfrm>
            <a:off x="2952725" y="2827703"/>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a:t>
            </a:r>
            <a:endParaRPr lang="zh-CN" altLang="en-US"/>
          </a:p>
        </p:txBody>
      </p:sp>
    </p:spTree>
    <p:extLst>
      <p:ext uri="{BB962C8B-B14F-4D97-AF65-F5344CB8AC3E}">
        <p14:creationId xmlns:p14="http://schemas.microsoft.com/office/powerpoint/2010/main" val="162538169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36.(2020·</a:t>
            </a:r>
            <a:r>
              <a:rPr lang="zh-CN" altLang="zh-CN">
                <a:solidFill>
                  <a:srgbClr val="000000"/>
                </a:solidFill>
                <a:ea typeface="楷体" panose="02010609060101010101" pitchFamily="49" charset="-122"/>
                <a:cs typeface="Times New Roman" panose="02020603050405020304" pitchFamily="18" charset="0"/>
              </a:rPr>
              <a:t>云南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甲是某款电热水龙头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乙是它的电路原理图</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是电热丝</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=24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=48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通过旋转手柄使扇形开关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同时接触两个相邻触点实现冷水、温水、热水挡的切换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接触</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触点时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水龙头放出的是</a:t>
            </a:r>
            <a:r>
              <a:rPr lang="en-US" altLang="zh-CN" smtClean="0">
                <a:solidFill>
                  <a:srgbClr val="000000"/>
                </a:solidFill>
                <a:ea typeface="宋体" panose="02010600030101010101" pitchFamily="2" charset="-122"/>
                <a:cs typeface="Times New Roman" panose="02020603050405020304" pitchFamily="18" charset="0"/>
              </a:rPr>
              <a:t>_________</a:t>
            </a:r>
            <a:r>
              <a:rPr lang="zh-CN" altLang="zh-CN">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不考虑温度对电热丝阻值的影响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水龙头在热水档位正常工作时电路消耗的功率是</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56.jpeg"/>
          <p:cNvPicPr>
            <a:picLocks noChangeAspect="1"/>
          </p:cNvPicPr>
          <p:nvPr/>
        </p:nvPicPr>
        <p:blipFill>
          <a:blip r:embed="rId2"/>
          <a:stretch>
            <a:fillRect/>
          </a:stretch>
        </p:blipFill>
        <p:spPr>
          <a:xfrm>
            <a:off x="2992771" y="4077691"/>
            <a:ext cx="5546059" cy="2186732"/>
          </a:xfrm>
          <a:prstGeom prst="rect">
            <a:avLst/>
          </a:prstGeom>
        </p:spPr>
      </p:pic>
      <p:sp>
        <p:nvSpPr>
          <p:cNvPr id="4" name="矩形 3"/>
          <p:cNvSpPr/>
          <p:nvPr/>
        </p:nvSpPr>
        <p:spPr>
          <a:xfrm>
            <a:off x="9577461" y="2249116"/>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温</a:t>
            </a:r>
            <a:endParaRPr lang="zh-CN" altLang="en-US"/>
          </a:p>
        </p:txBody>
      </p:sp>
      <p:sp>
        <p:nvSpPr>
          <p:cNvPr id="5" name="矩形 4"/>
          <p:cNvSpPr/>
          <p:nvPr/>
        </p:nvSpPr>
        <p:spPr>
          <a:xfrm>
            <a:off x="5535181" y="3427766"/>
            <a:ext cx="1005403" cy="584775"/>
          </a:xfrm>
          <a:prstGeom prst="rect">
            <a:avLst/>
          </a:prstGeom>
        </p:spPr>
        <p:txBody>
          <a:bodyPr wrap="none">
            <a:spAutoFit/>
          </a:bodyPr>
          <a:lstStyle/>
          <a:p>
            <a:r>
              <a:rPr lang="en-US" altLang="zh-CN">
                <a:ea typeface="宋体" panose="02010600030101010101" pitchFamily="2" charset="-122"/>
              </a:rPr>
              <a:t>3025</a:t>
            </a:r>
            <a:endParaRPr lang="zh-CN" altLang="en-US"/>
          </a:p>
        </p:txBody>
      </p:sp>
    </p:spTree>
    <p:extLst>
      <p:ext uri="{BB962C8B-B14F-4D97-AF65-F5344CB8AC3E}">
        <p14:creationId xmlns:p14="http://schemas.microsoft.com/office/powerpoint/2010/main" val="4066176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37.(2020·</a:t>
            </a:r>
            <a:r>
              <a:rPr lang="zh-CN" altLang="zh-CN">
                <a:solidFill>
                  <a:srgbClr val="000000"/>
                </a:solidFill>
                <a:ea typeface="楷体" panose="02010609060101010101" pitchFamily="49" charset="-122"/>
                <a:cs typeface="Times New Roman" panose="02020603050405020304" pitchFamily="18" charset="0"/>
              </a:rPr>
              <a:t>扬州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某型号的电烤箱有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低温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电路如图所示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开关</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接</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当开关</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分别接</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电流表的示数为</a:t>
            </a:r>
            <a:r>
              <a:rPr lang="en-US" altLang="zh-CN">
                <a:solidFill>
                  <a:srgbClr val="000000"/>
                </a:solidFill>
                <a:ea typeface="宋体" panose="02010600030101010101" pitchFamily="2" charset="-122"/>
                <a:cs typeface="Times New Roman" panose="02020603050405020304" pitchFamily="18" charset="0"/>
              </a:rPr>
              <a:t>5 </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1 </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则电阻</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en-US" altLang="zh-CN" smtClean="0">
                <a:solidFill>
                  <a:srgbClr val="000000"/>
                </a:solidFill>
                <a:ea typeface="宋体" panose="02010600030101010101" pitchFamily="2" charset="-122"/>
                <a:cs typeface="Times New Roman" panose="02020603050405020304" pitchFamily="18" charset="0"/>
              </a:rPr>
              <a:t>=______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R</a:t>
            </a:r>
            <a:r>
              <a:rPr lang="en-US" altLang="zh-CN" smtClean="0">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电烤箱处于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档工作</a:t>
            </a:r>
            <a:r>
              <a:rPr lang="en-US" altLang="zh-CN">
                <a:solidFill>
                  <a:srgbClr val="000000"/>
                </a:solidFill>
                <a:ea typeface="宋体" panose="02010600030101010101" pitchFamily="2" charset="-122"/>
                <a:cs typeface="Times New Roman" panose="02020603050405020304" pitchFamily="18" charset="0"/>
              </a:rPr>
              <a:t>10 </a:t>
            </a:r>
            <a:r>
              <a:rPr lang="en-US" altLang="zh-CN" i="1">
                <a:solidFill>
                  <a:srgbClr val="000000"/>
                </a:solidFill>
                <a:ea typeface="宋体" panose="02010600030101010101" pitchFamily="2" charset="-122"/>
                <a:cs typeface="Times New Roman" panose="02020603050405020304" pitchFamily="18" charset="0"/>
              </a:rPr>
              <a:t>min</a:t>
            </a:r>
            <a:r>
              <a:rPr lang="zh-CN" altLang="zh-CN">
                <a:solidFill>
                  <a:srgbClr val="000000"/>
                </a:solidFill>
                <a:ea typeface="宋体" panose="02010600030101010101" pitchFamily="2" charset="-122"/>
                <a:cs typeface="Times New Roman" panose="02020603050405020304" pitchFamily="18" charset="0"/>
              </a:rPr>
              <a:t>产生的热量为</a:t>
            </a:r>
            <a:r>
              <a:rPr lang="en-US" altLang="zh-CN" i="1">
                <a:solidFill>
                  <a:srgbClr val="000000"/>
                </a:solidFill>
                <a:ea typeface="宋体" panose="02010600030101010101" pitchFamily="2" charset="-122"/>
                <a:cs typeface="Times New Roman" panose="02020603050405020304" pitchFamily="18" charset="0"/>
              </a:rPr>
              <a:t>____________J</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57.jpeg"/>
          <p:cNvPicPr/>
          <p:nvPr/>
        </p:nvPicPr>
        <p:blipFill>
          <a:blip r:embed="rId2"/>
          <a:stretch>
            <a:fillRect/>
          </a:stretch>
        </p:blipFill>
        <p:spPr>
          <a:xfrm>
            <a:off x="4185065" y="3652471"/>
            <a:ext cx="3161469" cy="2484154"/>
          </a:xfrm>
          <a:prstGeom prst="rect">
            <a:avLst/>
          </a:prstGeom>
        </p:spPr>
      </p:pic>
      <p:sp>
        <p:nvSpPr>
          <p:cNvPr id="4" name="矩形 3"/>
          <p:cNvSpPr/>
          <p:nvPr/>
        </p:nvSpPr>
        <p:spPr>
          <a:xfrm>
            <a:off x="4608909" y="1132861"/>
            <a:ext cx="389850" cy="584775"/>
          </a:xfrm>
          <a:prstGeom prst="rect">
            <a:avLst/>
          </a:prstGeom>
        </p:spPr>
        <p:txBody>
          <a:bodyPr wrap="none">
            <a:spAutoFit/>
          </a:bodyPr>
          <a:lstStyle/>
          <a:p>
            <a:r>
              <a:rPr lang="en-US" altLang="zh-CN">
                <a:ea typeface="宋体" panose="02010600030101010101" pitchFamily="2" charset="-122"/>
              </a:rPr>
              <a:t>1</a:t>
            </a:r>
            <a:endParaRPr lang="zh-CN" altLang="en-US"/>
          </a:p>
        </p:txBody>
      </p:sp>
      <p:sp>
        <p:nvSpPr>
          <p:cNvPr id="5" name="矩形 4"/>
          <p:cNvSpPr/>
          <p:nvPr/>
        </p:nvSpPr>
        <p:spPr>
          <a:xfrm>
            <a:off x="9702506" y="1747132"/>
            <a:ext cx="595035" cy="584775"/>
          </a:xfrm>
          <a:prstGeom prst="rect">
            <a:avLst/>
          </a:prstGeom>
        </p:spPr>
        <p:txBody>
          <a:bodyPr wrap="none">
            <a:spAutoFit/>
          </a:bodyPr>
          <a:lstStyle/>
          <a:p>
            <a:r>
              <a:rPr lang="en-US" altLang="zh-CN" smtClean="0">
                <a:ea typeface="宋体" panose="02010600030101010101" pitchFamily="2" charset="-122"/>
              </a:rPr>
              <a:t>44</a:t>
            </a:r>
            <a:endParaRPr lang="zh-CN" altLang="en-US"/>
          </a:p>
        </p:txBody>
      </p:sp>
      <p:sp>
        <p:nvSpPr>
          <p:cNvPr id="6" name="矩形 5"/>
          <p:cNvSpPr/>
          <p:nvPr/>
        </p:nvSpPr>
        <p:spPr>
          <a:xfrm>
            <a:off x="1584573" y="2323736"/>
            <a:ext cx="800219" cy="584775"/>
          </a:xfrm>
          <a:prstGeom prst="rect">
            <a:avLst/>
          </a:prstGeom>
        </p:spPr>
        <p:txBody>
          <a:bodyPr wrap="none">
            <a:spAutoFit/>
          </a:bodyPr>
          <a:lstStyle/>
          <a:p>
            <a:r>
              <a:rPr lang="en-US" altLang="zh-CN" smtClean="0">
                <a:ea typeface="宋体" panose="02010600030101010101" pitchFamily="2" charset="-122"/>
              </a:rPr>
              <a:t>176</a:t>
            </a:r>
            <a:endParaRPr lang="zh-CN" altLang="en-US"/>
          </a:p>
        </p:txBody>
      </p:sp>
      <p:sp>
        <p:nvSpPr>
          <p:cNvPr id="7" name="矩形 6"/>
          <p:cNvSpPr/>
          <p:nvPr/>
        </p:nvSpPr>
        <p:spPr>
          <a:xfrm>
            <a:off x="2010045" y="2910835"/>
            <a:ext cx="1656223" cy="584775"/>
          </a:xfrm>
          <a:prstGeom prst="rect">
            <a:avLst/>
          </a:prstGeom>
        </p:spPr>
        <p:txBody>
          <a:bodyPr wrap="none">
            <a:spAutoFit/>
          </a:bodyPr>
          <a:lstStyle/>
          <a:p>
            <a:r>
              <a:rPr lang="en-US" altLang="zh-CN">
                <a:ea typeface="宋体" panose="02010600030101010101" pitchFamily="2" charset="-122"/>
              </a:rPr>
              <a:t>6</a:t>
            </a:r>
            <a:r>
              <a:rPr lang="en-US" altLang="zh-CN" i="1">
                <a:ea typeface="宋体" panose="02010600030101010101" pitchFamily="2" charset="-122"/>
              </a:rPr>
              <a:t>.</a:t>
            </a:r>
            <a:r>
              <a:rPr lang="en-US" altLang="zh-CN">
                <a:ea typeface="宋体" panose="02010600030101010101" pitchFamily="2" charset="-122"/>
              </a:rPr>
              <a:t>6×10</a:t>
            </a:r>
            <a:r>
              <a:rPr lang="en-US" altLang="zh-CN" baseline="30000">
                <a:ea typeface="宋体" panose="02010600030101010101" pitchFamily="2" charset="-122"/>
              </a:rPr>
              <a:t>5</a:t>
            </a:r>
            <a:endParaRPr lang="zh-CN" altLang="en-US"/>
          </a:p>
        </p:txBody>
      </p:sp>
    </p:spTree>
    <p:extLst>
      <p:ext uri="{BB962C8B-B14F-4D97-AF65-F5344CB8AC3E}">
        <p14:creationId xmlns:p14="http://schemas.microsoft.com/office/powerpoint/2010/main" val="391493527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38.(2020·</a:t>
            </a:r>
            <a:r>
              <a:rPr lang="zh-CN" altLang="zh-CN">
                <a:solidFill>
                  <a:srgbClr val="000000"/>
                </a:solidFill>
                <a:ea typeface="楷体" panose="02010609060101010101" pitchFamily="49" charset="-122"/>
                <a:cs typeface="Times New Roman" panose="02020603050405020304" pitchFamily="18" charset="0"/>
              </a:rPr>
              <a:t>岳阳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如图所示是某小灯泡的电流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电压图象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小灯泡的额定电压为</a:t>
            </a:r>
            <a:r>
              <a:rPr lang="en-US" altLang="zh-CN">
                <a:solidFill>
                  <a:srgbClr val="000000"/>
                </a:solidFill>
                <a:ea typeface="宋体" panose="02010600030101010101" pitchFamily="2" charset="-122"/>
                <a:cs typeface="Times New Roman" panose="02020603050405020304" pitchFamily="18" charset="0"/>
              </a:rPr>
              <a:t>6 </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小灯泡正常发光时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灯丝的电阻是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若将小灯泡与</a:t>
            </a:r>
            <a:r>
              <a:rPr lang="en-US" altLang="zh-CN">
                <a:solidFill>
                  <a:srgbClr val="000000"/>
                </a:solidFill>
                <a:ea typeface="宋体" panose="02010600030101010101" pitchFamily="2" charset="-122"/>
                <a:cs typeface="Times New Roman" panose="02020603050405020304" pitchFamily="18" charset="0"/>
              </a:rPr>
              <a:t>R=10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zh-CN" altLang="zh-CN">
                <a:solidFill>
                  <a:srgbClr val="000000"/>
                </a:solidFill>
                <a:ea typeface="宋体" panose="02010600030101010101" pitchFamily="2" charset="-122"/>
                <a:cs typeface="Times New Roman" panose="02020603050405020304" pitchFamily="18" charset="0"/>
              </a:rPr>
              <a:t>的定值电阻并联接入某电路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干路中的总电流为</a:t>
            </a:r>
            <a:r>
              <a:rPr lang="en-US" altLang="zh-CN">
                <a:solidFill>
                  <a:srgbClr val="000000"/>
                </a:solidFill>
                <a:ea typeface="宋体" panose="02010600030101010101" pitchFamily="2" charset="-122"/>
                <a:cs typeface="Times New Roman" panose="02020603050405020304" pitchFamily="18" charset="0"/>
              </a:rPr>
              <a:t>0.5 </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通电</a:t>
            </a:r>
            <a:r>
              <a:rPr lang="en-US" altLang="zh-CN">
                <a:solidFill>
                  <a:srgbClr val="000000"/>
                </a:solidFill>
                <a:ea typeface="宋体" panose="02010600030101010101" pitchFamily="2" charset="-122"/>
                <a:cs typeface="Times New Roman" panose="02020603050405020304" pitchFamily="18" charset="0"/>
              </a:rPr>
              <a:t>10 </a:t>
            </a:r>
            <a:r>
              <a:rPr lang="en-US" altLang="zh-CN" i="1">
                <a:solidFill>
                  <a:srgbClr val="000000"/>
                </a:solidFill>
                <a:ea typeface="宋体" panose="02010600030101010101" pitchFamily="2" charset="-122"/>
                <a:cs typeface="Times New Roman" panose="02020603050405020304" pitchFamily="18" charset="0"/>
              </a:rPr>
              <a:t>s</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电阻</a:t>
            </a:r>
            <a:r>
              <a:rPr lang="en-US" altLang="zh-CN">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消耗的电能为</a:t>
            </a:r>
            <a:r>
              <a:rPr lang="en-US" altLang="zh-CN">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J</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58.jpeg"/>
          <p:cNvPicPr/>
          <p:nvPr/>
        </p:nvPicPr>
        <p:blipFill>
          <a:blip r:embed="rId2"/>
          <a:stretch>
            <a:fillRect/>
          </a:stretch>
        </p:blipFill>
        <p:spPr>
          <a:xfrm>
            <a:off x="3771337" y="3437029"/>
            <a:ext cx="3988925" cy="2754218"/>
          </a:xfrm>
          <a:prstGeom prst="rect">
            <a:avLst/>
          </a:prstGeom>
        </p:spPr>
      </p:pic>
      <p:sp>
        <p:nvSpPr>
          <p:cNvPr id="4" name="矩形 3"/>
          <p:cNvSpPr/>
          <p:nvPr/>
        </p:nvSpPr>
        <p:spPr>
          <a:xfrm>
            <a:off x="1348885" y="1668716"/>
            <a:ext cx="595035" cy="584775"/>
          </a:xfrm>
          <a:prstGeom prst="rect">
            <a:avLst/>
          </a:prstGeom>
        </p:spPr>
        <p:txBody>
          <a:bodyPr wrap="none">
            <a:spAutoFit/>
          </a:bodyPr>
          <a:lstStyle/>
          <a:p>
            <a:r>
              <a:rPr lang="en-US" altLang="zh-CN">
                <a:ea typeface="宋体" panose="02010600030101010101" pitchFamily="2" charset="-122"/>
              </a:rPr>
              <a:t>20</a:t>
            </a:r>
            <a:endParaRPr lang="zh-CN" altLang="en-US"/>
          </a:p>
        </p:txBody>
      </p:sp>
      <p:sp>
        <p:nvSpPr>
          <p:cNvPr id="5" name="矩形 4"/>
          <p:cNvSpPr/>
          <p:nvPr/>
        </p:nvSpPr>
        <p:spPr>
          <a:xfrm>
            <a:off x="1862773" y="2850551"/>
            <a:ext cx="389850" cy="584775"/>
          </a:xfrm>
          <a:prstGeom prst="rect">
            <a:avLst/>
          </a:prstGeom>
        </p:spPr>
        <p:txBody>
          <a:bodyPr wrap="none">
            <a:spAutoFit/>
          </a:bodyPr>
          <a:lstStyle/>
          <a:p>
            <a:r>
              <a:rPr lang="en-US" altLang="zh-CN" smtClean="0">
                <a:ea typeface="宋体" panose="02010600030101010101" pitchFamily="2" charset="-122"/>
              </a:rPr>
              <a:t>9</a:t>
            </a:r>
            <a:endParaRPr lang="zh-CN" altLang="en-US"/>
          </a:p>
        </p:txBody>
      </p:sp>
    </p:spTree>
    <p:extLst>
      <p:ext uri="{BB962C8B-B14F-4D97-AF65-F5344CB8AC3E}">
        <p14:creationId xmlns:p14="http://schemas.microsoft.com/office/powerpoint/2010/main" val="245028691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7847359" cy="2456057"/>
          </a:xfrm>
          <a:prstGeom prst="rect">
            <a:avLst/>
          </a:prstGeom>
        </p:spPr>
        <p:txBody>
          <a:bodyPr wrap="square">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39.(2020·</a:t>
            </a:r>
            <a:r>
              <a:rPr lang="zh-CN" altLang="zh-CN">
                <a:solidFill>
                  <a:srgbClr val="000000"/>
                </a:solidFill>
                <a:ea typeface="楷体" panose="02010609060101010101" pitchFamily="49" charset="-122"/>
                <a:cs typeface="Times New Roman" panose="02020603050405020304" pitchFamily="18" charset="0"/>
              </a:rPr>
              <a:t>绍兴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如图是某电烤箱的内部简化电路图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下表是电烤箱铭牌的部分信息</a:t>
            </a:r>
            <a:r>
              <a:rPr lang="en-US" altLang="zh-CN">
                <a:solidFill>
                  <a:srgbClr val="000000"/>
                </a:solidFill>
                <a:ea typeface="宋体" panose="02010600030101010101" pitchFamily="2" charset="-122"/>
                <a:cs typeface="Times New Roman" panose="02020603050405020304" pitchFamily="18" charset="0"/>
              </a:rPr>
              <a:t>,R</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R</a:t>
            </a:r>
            <a:r>
              <a:rPr lang="zh-CN" altLang="zh-CN">
                <a:solidFill>
                  <a:srgbClr val="000000"/>
                </a:solidFill>
                <a:ea typeface="宋体" panose="02010600030101010101" pitchFamily="2" charset="-122"/>
                <a:cs typeface="Times New Roman" panose="02020603050405020304" pitchFamily="18" charset="0"/>
              </a:rPr>
              <a:t>均为电热丝</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其他电阻均忽略不计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a:t>
            </a:r>
            <a:r>
              <a:rPr lang="en-US" altLang="zh-CN">
                <a:solidFill>
                  <a:srgbClr val="000000"/>
                </a:solidFill>
                <a:ea typeface="宋体" panose="02010600030101010101" pitchFamily="2" charset="-122"/>
                <a:cs typeface="Times New Roman" panose="02020603050405020304" pitchFamily="18" charset="0"/>
              </a:rPr>
              <a:t>R=202 </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Ω</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1159.jpeg"/>
          <p:cNvPicPr/>
          <p:nvPr/>
        </p:nvPicPr>
        <p:blipFill>
          <a:blip r:embed="rId2"/>
          <a:stretch>
            <a:fillRect/>
          </a:stretch>
        </p:blipFill>
        <p:spPr>
          <a:xfrm>
            <a:off x="8287498" y="509369"/>
            <a:ext cx="2154059" cy="2952328"/>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1381131881"/>
              </p:ext>
            </p:extLst>
          </p:nvPr>
        </p:nvGraphicFramePr>
        <p:xfrm>
          <a:off x="361950" y="3537951"/>
          <a:ext cx="10807700" cy="3090069"/>
        </p:xfrm>
        <a:graphic>
          <a:graphicData uri="http://schemas.openxmlformats.org/presentationml/2006/ole">
            <mc:AlternateContent>
              <mc:Choice xmlns:v="urn:schemas-microsoft-com:vml" Requires="v">
                <p:oleObj spid="_x0000_s1071" name="文档" r:id="rId3" imgW="3826154" imgH="1093950" progId="Word.Document.12">
                  <p:embed/>
                </p:oleObj>
              </mc:Choice>
              <mc:Fallback>
                <p:oleObj name="文档" r:id="rId3" imgW="3826154" imgH="1093950" progId="Word.Document.12">
                  <p:embed/>
                  <p:pic>
                    <p:nvPicPr>
                      <p:cNvPr id="0" name="OLE substitute image"/>
                      <p:cNvPicPr/>
                      <p:nvPr/>
                    </p:nvPicPr>
                    <p:blipFill>
                      <a:blip r:embed="rId4"/>
                      <a:stretch>
                        <a:fillRect/>
                      </a:stretch>
                    </p:blipFill>
                    <p:spPr>
                      <a:xfrm>
                        <a:off x="361950" y="3537951"/>
                        <a:ext cx="10807700" cy="3090069"/>
                      </a:xfrm>
                      <a:prstGeom prst="rect">
                        <a:avLst/>
                      </a:prstGeom>
                    </p:spPr>
                  </p:pic>
                </p:oleObj>
              </mc:Fallback>
            </mc:AlternateContent>
          </a:graphicData>
        </a:graphic>
      </p:graphicFrame>
    </p:spTree>
    <p:extLst>
      <p:ext uri="{BB962C8B-B14F-4D97-AF65-F5344CB8AC3E}">
        <p14:creationId xmlns:p14="http://schemas.microsoft.com/office/powerpoint/2010/main" val="89401323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专业教辅课件Q:251490010">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经典">
      <a:maj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演示文稿3" id="{7F1B58FA-3D69-4926-A2BA-EEBABBAD5E6B}" vid="{76CC91B4-AC1E-4E21-9BDB-923C2B156DCE}"/>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598</Paragraphs>
  <Slides>134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134</vt:i4>
      </vt:variant>
    </vt:vector>
  </HeadingPairs>
  <TitlesOfParts>
    <vt:vector size="148" baseType="lpstr">
      <vt:lpstr>Arial</vt:lpstr>
      <vt:lpstr>Times New Roman</vt:lpstr>
      <vt:lpstr>黑体</vt:lpstr>
      <vt:lpstr>隶书</vt:lpstr>
      <vt:lpstr>微软雅黑</vt:lpstr>
      <vt:lpstr>Calibri</vt:lpstr>
      <vt:lpstr>NEU-BZ-S92</vt:lpstr>
      <vt:lpstr>方正大黑_GBK</vt:lpstr>
      <vt:lpstr>华文新魏</vt:lpstr>
      <vt:lpstr>宋体</vt:lpstr>
      <vt:lpstr>楷体</vt:lpstr>
      <vt:lpstr>Microsoft Yi Baiti</vt:lpstr>
      <vt:lpstr>仿宋</vt:lpstr>
      <vt:lpstr>专业教辅课件Q:251490010</vt:lpstr>
      <vt:lpstr>第十七章　电功率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2021-03-06T18:16:00Z</cp:lastPrinted>
  <dcterms:created xsi:type="dcterms:W3CDTF">2021-03-06T18:16:00Z</dcterms:created>
  <dcterms:modified xsi:type="dcterms:W3CDTF">2021-03-06T10:16:16Z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