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758" r:id="rId3"/>
    <p:sldId id="744" r:id="rId4"/>
    <p:sldId id="749" r:id="rId5"/>
    <p:sldId id="762" r:id="rId6"/>
    <p:sldId id="768" r:id="rId7"/>
    <p:sldId id="750" r:id="rId8"/>
    <p:sldId id="763" r:id="rId9"/>
    <p:sldId id="760" r:id="rId10"/>
    <p:sldId id="764" r:id="rId11"/>
    <p:sldId id="831" r:id="rId12"/>
    <p:sldId id="832" r:id="rId13"/>
    <p:sldId id="833" r:id="rId14"/>
    <p:sldId id="834" r:id="rId15"/>
    <p:sldId id="835" r:id="rId16"/>
    <p:sldId id="836" r:id="rId17"/>
    <p:sldId id="916" r:id="rId18"/>
    <p:sldId id="837" r:id="rId19"/>
    <p:sldId id="838" r:id="rId20"/>
    <p:sldId id="839" r:id="rId21"/>
    <p:sldId id="840" r:id="rId22"/>
    <p:sldId id="841" r:id="rId23"/>
    <p:sldId id="842" r:id="rId24"/>
    <p:sldId id="843" r:id="rId25"/>
    <p:sldId id="844" r:id="rId26"/>
    <p:sldId id="845" r:id="rId27"/>
    <p:sldId id="846" r:id="rId28"/>
    <p:sldId id="847" r:id="rId29"/>
    <p:sldId id="848" r:id="rId30"/>
    <p:sldId id="849" r:id="rId31"/>
    <p:sldId id="850" r:id="rId32"/>
    <p:sldId id="851" r:id="rId33"/>
    <p:sldId id="852" r:id="rId34"/>
    <p:sldId id="853" r:id="rId35"/>
    <p:sldId id="854" r:id="rId36"/>
    <p:sldId id="855" r:id="rId37"/>
    <p:sldId id="856" r:id="rId38"/>
    <p:sldId id="759" r:id="rId39"/>
    <p:sldId id="789" r:id="rId40"/>
    <p:sldId id="864" r:id="rId41"/>
    <p:sldId id="865" r:id="rId42"/>
    <p:sldId id="866" r:id="rId43"/>
    <p:sldId id="867" r:id="rId44"/>
    <p:sldId id="868" r:id="rId45"/>
    <p:sldId id="869" r:id="rId46"/>
    <p:sldId id="870" r:id="rId47"/>
    <p:sldId id="761" r:id="rId48"/>
    <p:sldId id="805" r:id="rId49"/>
    <p:sldId id="874" r:id="rId50"/>
    <p:sldId id="875" r:id="rId51"/>
    <p:sldId id="876" r:id="rId52"/>
    <p:sldId id="877" r:id="rId53"/>
    <p:sldId id="878" r:id="rId54"/>
    <p:sldId id="879" r:id="rId55"/>
    <p:sldId id="880" r:id="rId56"/>
    <p:sldId id="881" r:id="rId57"/>
    <p:sldId id="882" r:id="rId58"/>
    <p:sldId id="883" r:id="rId59"/>
    <p:sldId id="884" r:id="rId60"/>
    <p:sldId id="885" r:id="rId61"/>
    <p:sldId id="886" r:id="rId62"/>
    <p:sldId id="887" r:id="rId63"/>
    <p:sldId id="888" r:id="rId64"/>
    <p:sldId id="889" r:id="rId65"/>
    <p:sldId id="890" r:id="rId66"/>
    <p:sldId id="891" r:id="rId67"/>
    <p:sldId id="892" r:id="rId68"/>
    <p:sldId id="893" r:id="rId69"/>
    <p:sldId id="894" r:id="rId70"/>
    <p:sldId id="895" r:id="rId71"/>
    <p:sldId id="896" r:id="rId72"/>
    <p:sldId id="897" r:id="rId73"/>
    <p:sldId id="898" r:id="rId74"/>
    <p:sldId id="899" r:id="rId75"/>
    <p:sldId id="900" r:id="rId76"/>
    <p:sldId id="901" r:id="rId77"/>
    <p:sldId id="902" r:id="rId78"/>
    <p:sldId id="903" r:id="rId79"/>
    <p:sldId id="904" r:id="rId80"/>
    <p:sldId id="905" r:id="rId81"/>
    <p:sldId id="906" r:id="rId82"/>
    <p:sldId id="907" r:id="rId83"/>
    <p:sldId id="908" r:id="rId84"/>
    <p:sldId id="909" r:id="rId85"/>
    <p:sldId id="910" r:id="rId86"/>
    <p:sldId id="911" r:id="rId87"/>
    <p:sldId id="912" r:id="rId88"/>
    <p:sldId id="913" r:id="rId89"/>
    <p:sldId id="914" r:id="rId90"/>
    <p:sldId id="915" r:id="rId91"/>
    <p:sldId id="735" r:id="rId92"/>
  </p:sldIdLst>
  <p:sldSz cx="11522075" cy="6480175"/>
  <p:notesSz cx="6858000" cy="9144000"/>
  <p:custDataLst>
    <p:tags r:id="rId93"/>
  </p:custDataLst>
  <p:defaultTextStyle>
    <a:defPPr>
      <a:defRPr lang="zh-CN"/>
    </a:defPPr>
    <a:lvl1pPr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2" pos="227" userDrawn="1">
          <p15:clr>
            <a:srgbClr val="A4A3A4"/>
          </p15:clr>
        </p15:guide>
        <p15:guide id="3" orient="horz" pos="726" userDrawn="1">
          <p15:clr>
            <a:srgbClr val="A4A3A4"/>
          </p15:clr>
        </p15:guide>
        <p15:guide id="4" orient="horz" pos="27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91" autoAdjust="0"/>
  </p:normalViewPr>
  <p:slideViewPr>
    <p:cSldViewPr>
      <p:cViewPr varScale="1">
        <p:scale>
          <a:sx n="97" d="100"/>
          <a:sy n="97" d="100"/>
        </p:scale>
        <p:origin x="498" y="90"/>
      </p:cViewPr>
      <p:guideLst>
        <p:guide pos="227"/>
        <p:guide orient="horz" pos="726"/>
        <p:guide orient="horz" pos="272"/>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 Type="http://schemas.openxmlformats.org/officeDocument/2006/relationships/slide" Target="slides/slide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tags" Target="tags/tag1.xml" /><Relationship Id="rId94" Type="http://schemas.openxmlformats.org/officeDocument/2006/relationships/presProps" Target="presProps.xml" /><Relationship Id="rId95" Type="http://schemas.openxmlformats.org/officeDocument/2006/relationships/viewProps" Target="viewProps.xml" /><Relationship Id="rId96" Type="http://schemas.openxmlformats.org/officeDocument/2006/relationships/theme" Target="theme/theme1.xml" /><Relationship Id="rId97" Type="http://schemas.openxmlformats.org/officeDocument/2006/relationships/tableStyles" Target="tableStyles.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6.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10.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31.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35.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36.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9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90</a:t>
            </a:fld>
            <a:endParaRPr lang="zh-CN" altLang="en-US">
              <a:ea typeface="黑体" panose="02010609060101010101" pitchFamily="49" charset="-122"/>
            </a:endParaRPr>
          </a:p>
        </p:txBody>
      </p:sp>
    </p:spTree>
    <p:extLst>
      <p:ext uri="{BB962C8B-B14F-4D97-AF65-F5344CB8AC3E}">
        <p14:creationId xmlns:p14="http://schemas.microsoft.com/office/powerpoint/2010/main" val="85814764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xfrm>
      </p:grpSpPr>
    </p:spTree>
    <p:extLst>
      <p:ext uri="{BB962C8B-B14F-4D97-AF65-F5344CB8AC3E}">
        <p14:creationId xmlns:p14="http://schemas.microsoft.com/office/powerpoint/2010/main" val="1475108201"/>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xmlns:p14="http://schemas.microsoft.com/office/powerpoint/2010/main" val="3752469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val="38410370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xmlns:p14="http://schemas.microsoft.com/office/powerpoint/2010/main" val="1712894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bg>
      <p:bgPr>
        <a:gradFill>
          <a:gsLst>
            <a:gs pos="61000">
              <a:schemeClr val="bg2">
                <a:lumMod val="90000"/>
              </a:schemeClr>
            </a:gs>
            <a:gs pos="100000">
              <a:schemeClr val="bg2">
                <a:lumMod val="50000"/>
              </a:schemeClr>
            </a:gs>
            <a:gs pos="0">
              <a:schemeClr val="bg2">
                <a:lumMod val="50000"/>
              </a:schemeClr>
            </a:gs>
            <a:gs pos="40000">
              <a:schemeClr val="bg2">
                <a:lumMod val="90000"/>
              </a:schemeClr>
            </a:gs>
          </a:gsLst>
          <a:lin ang="5400000" scaled="1"/>
        </a:gradFill>
        <a:effectLst/>
      </p:bgPr>
    </p:bg>
    <p:spTree>
      <p:nvGrpSpPr>
        <p:cNvPr id="1" name=""/>
        <p:cNvGrpSpPr/>
        <p:nvPr/>
      </p:nvGrpSpPr>
      <p:grpSpPr>
        <a:xfrm>
          <a:off x="0" y="0"/>
          <a:ext cx="0" cy="0"/>
        </a:xfrm>
      </p:grpSpPr>
      <p:sp>
        <p:nvSpPr>
          <p:cNvPr id="2" name="矩形 1"/>
          <p:cNvSpPr/>
          <p:nvPr userDrawn="1"/>
        </p:nvSpPr>
        <p:spPr>
          <a:xfrm>
            <a:off x="3201636" y="1583903"/>
            <a:ext cx="5128327" cy="3046988"/>
          </a:xfrm>
          <a:prstGeom prst="rect">
            <a:avLst/>
          </a:prstGeom>
          <a:noFill/>
        </p:spPr>
        <p:txBody>
          <a:bodyPr wrap="none" lIns="91440" tIns="45720" rIns="91440" bIns="45720">
            <a:spAutoFit/>
          </a:bodyPr>
          <a:lstStyle/>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本课结束</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谢谢观看</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章节">
    <p:bg>
      <p:bgPr>
        <a:solidFill>
          <a:schemeClr val="bg1"/>
        </a:solidFill>
        <a:effectLst/>
      </p:bgPr>
    </p:bg>
    <p:spTree>
      <p:nvGrpSpPr>
        <p:cNvPr id="1" name=""/>
        <p:cNvGrpSpPr/>
        <p:nvPr/>
      </p:nvGrpSpPr>
      <p:grpSpPr>
        <a:xfrm>
          <a:off x="0" y="0"/>
          <a:ext cx="0" cy="0"/>
        </a:xfrm>
      </p:grpSpPr>
      <p:sp>
        <p:nvSpPr>
          <p:cNvPr id="53" name="矩形 52">
            <a:extLst>
              <a:ext uri="{FF2B5EF4-FFF2-40B4-BE49-F238E27FC236}">
                <a16:creationId xmlns="" xmlns:a16="http://schemas.microsoft.com/office/drawing/2014/main" id="{BA1ED049-C14D-4A1F-97F9-8FC803A6313A}"/>
              </a:ext>
            </a:extLst>
          </p:cNvPr>
          <p:cNvSpPr/>
          <p:nvPr userDrawn="1"/>
        </p:nvSpPr>
        <p:spPr>
          <a:xfrm>
            <a:off x="0" y="2256061"/>
            <a:ext cx="11522075" cy="1740047"/>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24"/>
          </a:p>
        </p:txBody>
      </p:sp>
      <p:sp>
        <p:nvSpPr>
          <p:cNvPr id="54" name="标题 1">
            <a:extLst>
              <a:ext uri="{FF2B5EF4-FFF2-40B4-BE49-F238E27FC236}">
                <a16:creationId xmlns="" xmlns:a16="http://schemas.microsoft.com/office/drawing/2014/main" id="{AA99C4E3-901A-413A-864D-39738AA96B93}"/>
              </a:ext>
            </a:extLst>
          </p:cNvPr>
          <p:cNvSpPr>
            <a:spLocks noGrp="1"/>
          </p:cNvSpPr>
          <p:nvPr>
            <p:ph type="ctrTitle"/>
          </p:nvPr>
        </p:nvSpPr>
        <p:spPr>
          <a:xfrm>
            <a:off x="0" y="2256061"/>
            <a:ext cx="11522075" cy="1740047"/>
          </a:xfrm>
          <a:prstGeom prst="rect">
            <a:avLst/>
          </a:prstGeom>
        </p:spPr>
        <p:txBody>
          <a:bodyPr anchor="ctr"/>
          <a:lstStyle>
            <a:lvl1pPr algn="ctr">
              <a:defRPr sz="4158">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41666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 Target="../slides/slide2.xml" TargetMode="Internal"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 name="矩形 6"/>
          <p:cNvSpPr/>
          <p:nvPr userDrawn="1"/>
        </p:nvSpPr>
        <p:spPr>
          <a:xfrm>
            <a:off x="-1" y="172927"/>
            <a:ext cx="11522075" cy="288032"/>
          </a:xfrm>
          <a:prstGeom prst="rect">
            <a:avLst/>
          </a:prstGeom>
          <a:gradFill flip="none" rotWithShape="1">
            <a:gsLst>
              <a:gs pos="65000">
                <a:schemeClr val="bg2">
                  <a:lumMod val="90000"/>
                </a:schemeClr>
              </a:gs>
              <a:gs pos="38000">
                <a:schemeClr val="bg2">
                  <a:lumMod val="75000"/>
                </a:schemeClr>
              </a:gs>
              <a:gs pos="1000">
                <a:srgbClr val="0070C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728" y="6404527"/>
            <a:ext cx="11522074"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
        <p:nvSpPr>
          <p:cNvPr id="10" name="云形标注 9">
            <a:hlinkClick r:id="rId7" action="ppaction://hlinksldjump"/>
          </p:cNvPr>
          <p:cNvSpPr/>
          <p:nvPr userDrawn="1"/>
        </p:nvSpPr>
        <p:spPr>
          <a:xfrm>
            <a:off x="10441557" y="42551"/>
            <a:ext cx="864096" cy="432048"/>
          </a:xfrm>
          <a:prstGeom prst="cloudCallou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smtClean="0"/>
              <a:t> 导航</a:t>
            </a:r>
            <a:endParaRPr lang="zh-CN" altLang="en-US" sz="1200">
              <a:solidFill>
                <a:srgbClr val="FF0000"/>
              </a:solidFill>
            </a:endParaRPr>
          </a:p>
        </p:txBody>
      </p:sp>
    </p:spTree>
    <p:extLst>
      <p:ext uri="{BB962C8B-B14F-4D97-AF65-F5344CB8AC3E}">
        <p14:creationId xmlns:p14="http://schemas.microsoft.com/office/powerpoint/2010/main" val="1345586147"/>
      </p:ext>
    </p:extLst>
  </p:cSld>
  <p:clrMap bg1="lt1" tx1="dk1" bg2="lt2" tx2="dk2" accent1="accent1" accent2="accent2" accent3="accent3" accent4="accent4" accent5="accent5" accent6="accent6" hlink="hlink" folHlink="folHlink"/>
  <p:sldLayoutIdLst>
    <p:sldLayoutId id="2147483697" r:id="rId1"/>
    <p:sldLayoutId id="2147483690" r:id="rId2"/>
    <p:sldLayoutId id="2147483691" r:id="rId3"/>
    <p:sldLayoutId id="2147483692" r:id="rId4"/>
    <p:sldLayoutId id="2147483694" r:id="rId5"/>
    <p:sldLayoutId id="2147483698" r:id="rId6"/>
  </p:sldLayoutIdLst>
  <p:transition/>
  <p:timing/>
  <p:txStyles>
    <p:titleStyle>
      <a:lvl1pPr algn="ctr" rtl="0" eaLnBrk="1" fontAlgn="base" hangingPunct="1">
        <a:spcBef>
          <a:spcPct val="0"/>
        </a:spcBef>
        <a:spcAft>
          <a:spcPct val="0"/>
        </a:spcAft>
        <a:defRPr sz="4158" kern="1200">
          <a:solidFill>
            <a:schemeClr val="tx1"/>
          </a:solidFill>
          <a:latin typeface="+mj-lt"/>
          <a:ea typeface="+mj-ea"/>
          <a:cs typeface="+mj-cs"/>
        </a:defRPr>
      </a:lvl1pPr>
      <a:lvl2pPr algn="ctr" rtl="0" eaLnBrk="1" fontAlgn="base" hangingPunct="1">
        <a:spcBef>
          <a:spcPct val="0"/>
        </a:spcBef>
        <a:spcAft>
          <a:spcPct val="0"/>
        </a:spcAft>
        <a:defRPr sz="4158">
          <a:solidFill>
            <a:schemeClr val="tx1"/>
          </a:solidFill>
          <a:latin typeface="Arial"/>
          <a:ea typeface="黑体" pitchFamily="2" charset="-122"/>
        </a:defRPr>
      </a:lvl2pPr>
      <a:lvl3pPr algn="ctr" rtl="0" eaLnBrk="1" fontAlgn="base" hangingPunct="1">
        <a:spcBef>
          <a:spcPct val="0"/>
        </a:spcBef>
        <a:spcAft>
          <a:spcPct val="0"/>
        </a:spcAft>
        <a:defRPr sz="4158">
          <a:solidFill>
            <a:schemeClr val="tx1"/>
          </a:solidFill>
          <a:latin typeface="Arial"/>
          <a:ea typeface="黑体" pitchFamily="2" charset="-122"/>
        </a:defRPr>
      </a:lvl3pPr>
      <a:lvl4pPr algn="ctr" rtl="0" eaLnBrk="1" fontAlgn="base" hangingPunct="1">
        <a:spcBef>
          <a:spcPct val="0"/>
        </a:spcBef>
        <a:spcAft>
          <a:spcPct val="0"/>
        </a:spcAft>
        <a:defRPr sz="4158">
          <a:solidFill>
            <a:schemeClr val="tx1"/>
          </a:solidFill>
          <a:latin typeface="Arial"/>
          <a:ea typeface="黑体" pitchFamily="2" charset="-122"/>
        </a:defRPr>
      </a:lvl4pPr>
      <a:lvl5pPr algn="ctr" rtl="0" eaLnBrk="1" fontAlgn="base" hangingPunct="1">
        <a:spcBef>
          <a:spcPct val="0"/>
        </a:spcBef>
        <a:spcAft>
          <a:spcPct val="0"/>
        </a:spcAft>
        <a:defRPr sz="4158">
          <a:solidFill>
            <a:schemeClr val="tx1"/>
          </a:solidFill>
          <a:latin typeface="Arial"/>
          <a:ea typeface="黑体" pitchFamily="2" charset="-122"/>
        </a:defRPr>
      </a:lvl5pPr>
      <a:lvl6pPr marL="432008" algn="ctr" rtl="0" eaLnBrk="1" fontAlgn="base" hangingPunct="1">
        <a:spcBef>
          <a:spcPct val="0"/>
        </a:spcBef>
        <a:spcAft>
          <a:spcPct val="0"/>
        </a:spcAft>
        <a:defRPr sz="4158">
          <a:solidFill>
            <a:schemeClr val="tx1"/>
          </a:solidFill>
          <a:latin typeface="Arial"/>
          <a:ea typeface="黑体" pitchFamily="2" charset="-122"/>
        </a:defRPr>
      </a:lvl6pPr>
      <a:lvl7pPr marL="864017" algn="ctr" rtl="0" eaLnBrk="1" fontAlgn="base" hangingPunct="1">
        <a:spcBef>
          <a:spcPct val="0"/>
        </a:spcBef>
        <a:spcAft>
          <a:spcPct val="0"/>
        </a:spcAft>
        <a:defRPr sz="4158">
          <a:solidFill>
            <a:schemeClr val="tx1"/>
          </a:solidFill>
          <a:latin typeface="Arial"/>
          <a:ea typeface="黑体" pitchFamily="2" charset="-122"/>
        </a:defRPr>
      </a:lvl7pPr>
      <a:lvl8pPr marL="1296025" algn="ctr" rtl="0" eaLnBrk="1" fontAlgn="base" hangingPunct="1">
        <a:spcBef>
          <a:spcPct val="0"/>
        </a:spcBef>
        <a:spcAft>
          <a:spcPct val="0"/>
        </a:spcAft>
        <a:defRPr sz="4158">
          <a:solidFill>
            <a:schemeClr val="tx1"/>
          </a:solidFill>
          <a:latin typeface="Arial"/>
          <a:ea typeface="黑体" pitchFamily="2" charset="-122"/>
        </a:defRPr>
      </a:lvl8pPr>
      <a:lvl9pPr marL="1728033" algn="ctr" rtl="0" eaLnBrk="1" fontAlgn="base" hangingPunct="1">
        <a:spcBef>
          <a:spcPct val="0"/>
        </a:spcBef>
        <a:spcAft>
          <a:spcPct val="0"/>
        </a:spcAft>
        <a:defRPr sz="4158">
          <a:solidFill>
            <a:schemeClr val="tx1"/>
          </a:solidFill>
          <a:latin typeface="Arial"/>
          <a:ea typeface="黑体" pitchFamily="2" charset="-122"/>
        </a:defRPr>
      </a:lvl9pPr>
    </p:titleStyle>
    <p:bodyStyle>
      <a:lvl1pPr marL="324006" indent="-324006" algn="l" rtl="0" eaLnBrk="1" fontAlgn="base" hangingPunct="1">
        <a:spcBef>
          <a:spcPct val="20000"/>
        </a:spcBef>
        <a:spcAft>
          <a:spcPct val="0"/>
        </a:spcAft>
        <a:buFont typeface="Arial"/>
        <a:buChar char="•"/>
        <a:defRPr sz="3024" kern="1200">
          <a:solidFill>
            <a:schemeClr val="tx1"/>
          </a:solidFill>
          <a:latin typeface="+mn-lt"/>
          <a:ea typeface="+mn-ea"/>
          <a:cs typeface="+mn-cs"/>
        </a:defRPr>
      </a:lvl1pPr>
      <a:lvl2pPr marL="702013" indent="-270005" algn="l" rtl="0" eaLnBrk="1" fontAlgn="base" hangingPunct="1">
        <a:spcBef>
          <a:spcPct val="20000"/>
        </a:spcBef>
        <a:spcAft>
          <a:spcPct val="0"/>
        </a:spcAft>
        <a:buFont typeface="Arial"/>
        <a:buChar char="–"/>
        <a:defRPr sz="2646" kern="1200">
          <a:solidFill>
            <a:schemeClr val="tx1"/>
          </a:solidFill>
          <a:latin typeface="+mn-lt"/>
          <a:ea typeface="+mn-ea"/>
          <a:cs typeface="+mn-cs"/>
        </a:defRPr>
      </a:lvl2pPr>
      <a:lvl3pPr marL="1080021" indent="-216004" algn="l" rtl="0" eaLnBrk="1" fontAlgn="base" hangingPunct="1">
        <a:spcBef>
          <a:spcPct val="20000"/>
        </a:spcBef>
        <a:spcAft>
          <a:spcPct val="0"/>
        </a:spcAft>
        <a:buFont typeface="Arial"/>
        <a:buChar char="•"/>
        <a:defRPr sz="2268" kern="1200">
          <a:solidFill>
            <a:schemeClr val="tx1"/>
          </a:solidFill>
          <a:latin typeface="+mn-lt"/>
          <a:ea typeface="+mn-ea"/>
          <a:cs typeface="+mn-cs"/>
        </a:defRPr>
      </a:lvl3pPr>
      <a:lvl4pPr marL="1512029"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4pPr>
      <a:lvl5pPr marL="1944037"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3.xml" TargetMode="Internal" /><Relationship Id="rId3" Type="http://schemas.openxmlformats.org/officeDocument/2006/relationships/slide" Target="slide6.xml" TargetMode="Internal" /><Relationship Id="rId4" Type="http://schemas.openxmlformats.org/officeDocument/2006/relationships/slide" Target="slide8.xml" TargetMode="Internal" /><Relationship Id="rId5" Type="http://schemas.openxmlformats.org/officeDocument/2006/relationships/slide" Target="slide37.xml" TargetMode="Internal" /><Relationship Id="rId6" Type="http://schemas.openxmlformats.org/officeDocument/2006/relationships/slide" Target="slide46.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docx" TargetMode="Internal" /><Relationship Id="rId3" Type="http://schemas.openxmlformats.org/officeDocument/2006/relationships/image" Target="../media/image6.emf" /><Relationship Id="rId4" Type="http://schemas.openxmlformats.org/officeDocument/2006/relationships/vmlDrawing" Target="../drawings/vmlDrawing4.v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docx" TargetMode="Internal" /><Relationship Id="rId3" Type="http://schemas.openxmlformats.org/officeDocument/2006/relationships/image" Target="../media/image1.emf" /><Relationship Id="rId4" Type="http://schemas.openxmlformats.org/officeDocument/2006/relationships/vmlDrawing" Target="../drawings/vmlDrawing1.v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docx" TargetMode="Internal" /><Relationship Id="rId3" Type="http://schemas.openxmlformats.org/officeDocument/2006/relationships/image" Target="../media/image2.emf" /><Relationship Id="rId4" Type="http://schemas.openxmlformats.org/officeDocument/2006/relationships/vmlDrawing" Target="../drawings/vmlDrawing2.v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5.docx" TargetMode="Internal" /><Relationship Id="rId3" Type="http://schemas.openxmlformats.org/officeDocument/2006/relationships/image" Target="../media/image10.emf" /><Relationship Id="rId4" Type="http://schemas.openxmlformats.org/officeDocument/2006/relationships/vmlDrawing" Target="../drawings/vmlDrawing5.v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docx" TargetMode="Internal" /><Relationship Id="rId3" Type="http://schemas.openxmlformats.org/officeDocument/2006/relationships/image" Target="../media/image3.emf" /><Relationship Id="rId4" Type="http://schemas.openxmlformats.org/officeDocument/2006/relationships/vmlDrawing" Target="../drawings/vmlDrawing3.v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3.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8.pn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2.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3.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5.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7.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8.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9.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0.jpe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6.docx" TargetMode="Internal" /><Relationship Id="rId3" Type="http://schemas.openxmlformats.org/officeDocument/2006/relationships/image" Target="../media/image31.emf" /><Relationship Id="rId4" Type="http://schemas.openxmlformats.org/officeDocument/2006/relationships/vmlDrawing" Target="../drawings/vmlDrawing6.v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2.pn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3.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4.pn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7.docx" TargetMode="Internal" /><Relationship Id="rId3" Type="http://schemas.openxmlformats.org/officeDocument/2006/relationships/image" Target="../media/image35.emf" /><Relationship Id="rId4" Type="http://schemas.openxmlformats.org/officeDocument/2006/relationships/vmlDrawing" Target="../drawings/vmlDrawing7.v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8.docx" TargetMode="Internal" /><Relationship Id="rId3" Type="http://schemas.openxmlformats.org/officeDocument/2006/relationships/image" Target="../media/image36.emf" /><Relationship Id="rId4" Type="http://schemas.openxmlformats.org/officeDocument/2006/relationships/vmlDrawing" Target="../drawings/vmlDrawing8.v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37.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prstGeom prst="rect">
            <a:avLst/>
          </a:prstGeom>
        </p:spPr>
        <p:txBody>
          <a:bodyPr/>
          <a:lstStyle/>
          <a:p>
            <a:r>
              <a:rPr lang="zh-CN" altLang="en-US" b="1"/>
              <a:t>第十三章　内能与热机</a:t>
            </a:r>
            <a:endParaRPr lang="zh-CN" altLang="zh-CN"/>
          </a:p>
        </p:txBody>
      </p:sp>
      <p:sp>
        <p:nvSpPr>
          <p:cNvPr id="4" name="矩形 3"/>
          <p:cNvSpPr>
            <a:spLocks noChangeAspect="1"/>
          </p:cNvSpPr>
          <p:nvPr/>
        </p:nvSpPr>
        <p:spPr>
          <a:xfrm>
            <a:off x="236022" y="1440390"/>
            <a:ext cx="3690434" cy="614720"/>
          </a:xfrm>
          <a:prstGeom prst="rect">
            <a:avLst/>
          </a:prstGeom>
        </p:spPr>
        <p:txBody>
          <a:bodyPr wrap="none">
            <a:spAutoFit/>
          </a:bodyPr>
          <a:lstStyle/>
          <a:p>
            <a:pPr>
              <a:lnSpc>
                <a:spcPct val="120000"/>
              </a:lnSpc>
              <a:spcAft>
                <a:spcPct val="0"/>
              </a:spcAft>
              <a:tabLst>
                <a:tab pos="1122622"/>
                <a:tab pos="2044239"/>
                <a:tab pos="2969457"/>
                <a:tab pos="3959476"/>
              </a:tabLst>
            </a:pPr>
            <a:r>
              <a:rPr lang="zh-CN" altLang="en-US"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rPr>
              <a:t>第一阶段　章节复习</a:t>
            </a:r>
            <a:endParaRPr lang="zh-CN" altLang="zh-CN"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1964320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536339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外界对物体做功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可以使物体的内能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物体对外做功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物体的内能可能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物体从外界吸收热量时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其内能可能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反之物体放出热量时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其内能可能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热传递发生的原则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热量总是从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物体传给</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只要物体之间或同一物体的不同部位之间存在</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热传递就会发生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并且一直持续到两者的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为止</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065293" y="122386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
        <p:nvSpPr>
          <p:cNvPr id="4" name="矩形 3"/>
          <p:cNvSpPr/>
          <p:nvPr/>
        </p:nvSpPr>
        <p:spPr>
          <a:xfrm>
            <a:off x="5669365" y="180863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a:t>
            </a:r>
            <a:endParaRPr lang="zh-CN" altLang="en-US"/>
          </a:p>
        </p:txBody>
      </p:sp>
      <p:sp>
        <p:nvSpPr>
          <p:cNvPr id="5" name="矩形 4"/>
          <p:cNvSpPr/>
          <p:nvPr/>
        </p:nvSpPr>
        <p:spPr>
          <a:xfrm>
            <a:off x="7998214" y="239341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
        <p:nvSpPr>
          <p:cNvPr id="6" name="矩形 5"/>
          <p:cNvSpPr/>
          <p:nvPr/>
        </p:nvSpPr>
        <p:spPr>
          <a:xfrm>
            <a:off x="5977061" y="2984762"/>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减小</a:t>
            </a:r>
            <a:endParaRPr lang="zh-CN" altLang="en-US"/>
          </a:p>
        </p:txBody>
      </p:sp>
      <p:sp>
        <p:nvSpPr>
          <p:cNvPr id="7" name="矩形 6"/>
          <p:cNvSpPr/>
          <p:nvPr/>
        </p:nvSpPr>
        <p:spPr>
          <a:xfrm>
            <a:off x="7207845" y="355990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高温</a:t>
            </a:r>
            <a:endParaRPr lang="zh-CN" altLang="en-US"/>
          </a:p>
        </p:txBody>
      </p:sp>
      <p:sp>
        <p:nvSpPr>
          <p:cNvPr id="8" name="矩形 7"/>
          <p:cNvSpPr/>
          <p:nvPr/>
        </p:nvSpPr>
        <p:spPr>
          <a:xfrm>
            <a:off x="1008012" y="4154513"/>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低温</a:t>
            </a:r>
            <a:endParaRPr lang="zh-CN" altLang="en-US"/>
          </a:p>
        </p:txBody>
      </p:sp>
      <p:sp>
        <p:nvSpPr>
          <p:cNvPr id="9" name="矩形 8"/>
          <p:cNvSpPr/>
          <p:nvPr/>
        </p:nvSpPr>
        <p:spPr>
          <a:xfrm>
            <a:off x="2182015" y="4729456"/>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温度差</a:t>
            </a:r>
            <a:endParaRPr lang="zh-CN" altLang="en-US"/>
          </a:p>
        </p:txBody>
      </p:sp>
      <p:sp>
        <p:nvSpPr>
          <p:cNvPr id="10" name="矩形 9"/>
          <p:cNvSpPr/>
          <p:nvPr/>
        </p:nvSpPr>
        <p:spPr>
          <a:xfrm>
            <a:off x="1008509" y="532406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温度相同</a:t>
            </a:r>
            <a:endParaRPr lang="zh-CN" altLang="en-US"/>
          </a:p>
        </p:txBody>
      </p:sp>
    </p:spTree>
    <p:extLst>
      <p:ext uri="{BB962C8B-B14F-4D97-AF65-F5344CB8AC3E}">
        <p14:creationId xmlns:p14="http://schemas.microsoft.com/office/powerpoint/2010/main" val="3280157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46396"/>
            <a:ext cx="10807700" cy="299966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做功和热传递在改变物体内能上是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做功的实质是能的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即其他形式的能转化为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热传递的实质是能的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即内能从一个物体转移到另一个物体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或从物体的一部分转移到另一部分</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881949" y="158502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等效</a:t>
            </a:r>
            <a:endParaRPr lang="zh-CN" altLang="en-US"/>
          </a:p>
        </p:txBody>
      </p:sp>
      <p:sp>
        <p:nvSpPr>
          <p:cNvPr id="4" name="矩形 3"/>
          <p:cNvSpPr/>
          <p:nvPr/>
        </p:nvSpPr>
        <p:spPr>
          <a:xfrm>
            <a:off x="3921509" y="2176810"/>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转化</a:t>
            </a:r>
            <a:endParaRPr lang="zh-CN" altLang="en-US"/>
          </a:p>
        </p:txBody>
      </p:sp>
      <p:sp>
        <p:nvSpPr>
          <p:cNvPr id="5" name="矩形 4"/>
          <p:cNvSpPr/>
          <p:nvPr/>
        </p:nvSpPr>
        <p:spPr>
          <a:xfrm>
            <a:off x="1214701" y="275175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内</a:t>
            </a:r>
            <a:endParaRPr lang="zh-CN" altLang="en-US"/>
          </a:p>
        </p:txBody>
      </p:sp>
      <p:sp>
        <p:nvSpPr>
          <p:cNvPr id="6" name="矩形 5"/>
          <p:cNvSpPr/>
          <p:nvPr/>
        </p:nvSpPr>
        <p:spPr>
          <a:xfrm>
            <a:off x="7705253" y="275175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转移</a:t>
            </a:r>
            <a:endParaRPr lang="zh-CN" altLang="en-US"/>
          </a:p>
        </p:txBody>
      </p:sp>
    </p:spTree>
    <p:extLst>
      <p:ext uri="{BB962C8B-B14F-4D97-AF65-F5344CB8AC3E}">
        <p14:creationId xmlns:p14="http://schemas.microsoft.com/office/powerpoint/2010/main" val="1879808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303"/>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下列实例中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通过热传递改变物体内能的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钻木取火</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用热水给袋装牛奶加热</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搓手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的方法取暖</a:t>
            </a:r>
            <a:r>
              <a:rPr lang="en-US" altLang="zh-CN">
                <a:solidFill>
                  <a:srgbClr val="000000"/>
                </a:solidFill>
                <a:ea typeface="宋体" panose="02010600030101010101" pitchFamily="2" charset="-122"/>
                <a:cs typeface="Times New Roman" panose="02020603050405020304" pitchFamily="18" charset="0"/>
              </a:rPr>
              <a:t>	D.</a:t>
            </a:r>
            <a:r>
              <a:rPr lang="zh-CN" altLang="zh-CN">
                <a:solidFill>
                  <a:srgbClr val="000000"/>
                </a:solidFill>
                <a:ea typeface="宋体" panose="02010600030101010101" pitchFamily="2" charset="-122"/>
                <a:cs typeface="Times New Roman" panose="02020603050405020304" pitchFamily="18" charset="0"/>
              </a:rPr>
              <a:t>用锤子敲打铁丝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铁丝发热</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三个选项中均属于用做功的方法改变物体的内能</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选项中用热水给牛奶加热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热量从热水传到牛奶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属于热传递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项正确</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改变物体内能有两种方法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做功和热传递</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这两种方法在改变物体内能上是等效的</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649469" y="1295871"/>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4832854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55911"/>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莫斯科时间</a:t>
            </a:r>
            <a:r>
              <a:rPr lang="en-US" altLang="zh-CN">
                <a:solidFill>
                  <a:srgbClr val="000000"/>
                </a:solidFill>
                <a:ea typeface="宋体" panose="02010600030101010101" pitchFamily="2" charset="-122"/>
                <a:cs typeface="Times New Roman" panose="02020603050405020304" pitchFamily="18" charset="0"/>
              </a:rPr>
              <a:t>2013</a:t>
            </a:r>
            <a:r>
              <a:rPr lang="zh-CN" altLang="zh-CN">
                <a:solidFill>
                  <a:srgbClr val="000000"/>
                </a:solidFill>
                <a:ea typeface="宋体" panose="02010600030101010101" pitchFamily="2" charset="-122"/>
                <a:cs typeface="Times New Roman" panose="02020603050405020304" pitchFamily="18" charset="0"/>
              </a:rPr>
              <a:t>年</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月</a:t>
            </a:r>
            <a:r>
              <a:rPr lang="en-US" altLang="zh-CN">
                <a:solidFill>
                  <a:srgbClr val="000000"/>
                </a:solidFill>
                <a:ea typeface="宋体" panose="02010600030101010101" pitchFamily="2" charset="-122"/>
                <a:cs typeface="Times New Roman" panose="02020603050405020304" pitchFamily="18" charset="0"/>
              </a:rPr>
              <a:t>15</a:t>
            </a:r>
            <a:r>
              <a:rPr lang="zh-CN" altLang="zh-CN">
                <a:solidFill>
                  <a:srgbClr val="000000"/>
                </a:solidFill>
                <a:ea typeface="宋体" panose="02010600030101010101" pitchFamily="2" charset="-122"/>
                <a:cs typeface="Times New Roman" panose="02020603050405020304" pitchFamily="18" charset="0"/>
              </a:rPr>
              <a:t>日早晨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一块陨石划过天空在俄罗斯里雅宾斯克州上空爆炸</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导致大片区域内降下火球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这是陨石在穿越大气层时通过</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的方式改变了内能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在陨石下落过程中它的机械能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702069" y="286335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做功</a:t>
            </a:r>
            <a:endParaRPr lang="zh-CN" altLang="en-US"/>
          </a:p>
        </p:txBody>
      </p:sp>
      <p:sp>
        <p:nvSpPr>
          <p:cNvPr id="4" name="矩形 3"/>
          <p:cNvSpPr/>
          <p:nvPr/>
        </p:nvSpPr>
        <p:spPr>
          <a:xfrm>
            <a:off x="8559517" y="344621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a:t>
            </a:r>
            <a:endParaRPr lang="zh-CN" altLang="en-US"/>
          </a:p>
        </p:txBody>
      </p:sp>
    </p:spTree>
    <p:extLst>
      <p:ext uri="{BB962C8B-B14F-4D97-AF65-F5344CB8AC3E}">
        <p14:creationId xmlns:p14="http://schemas.microsoft.com/office/powerpoint/2010/main" val="628446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47167"/>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比热容</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比热容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一定质量的某种物质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在温度升高时吸收的热量与它的质量和升高的温度乘积之比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叫做这种物质的比热容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用符号</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表示</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单位</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对比热容的理解</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262141" y="3993968"/>
            <a:ext cx="1757212" cy="584775"/>
          </a:xfrm>
          <a:prstGeom prst="rect">
            <a:avLst/>
          </a:prstGeom>
        </p:spPr>
        <p:txBody>
          <a:bodyPr wrap="none">
            <a:spAutoFit/>
          </a:bodyPr>
          <a:lstStyle/>
          <a:p>
            <a:r>
              <a:rPr lang="en-US" altLang="zh-CN">
                <a:ea typeface="宋体" panose="02010600030101010101" pitchFamily="2" charset="-122"/>
              </a:rPr>
              <a:t>J/(kg·</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a:t>
            </a:r>
            <a:endParaRPr lang="zh-CN" altLang="en-US"/>
          </a:p>
        </p:txBody>
      </p:sp>
    </p:spTree>
    <p:extLst>
      <p:ext uri="{BB962C8B-B14F-4D97-AF65-F5344CB8AC3E}">
        <p14:creationId xmlns:p14="http://schemas.microsoft.com/office/powerpoint/2010/main" val="19650218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536339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比热容是物质的一种特性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它的大小只决定于物质的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与物体的质量、体积、温度、形状、位置等因素</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但与物质所处的状态</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在质量和升高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或降低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的温度相同时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物质的比热容越大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则该物体吸收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或放出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的热量越</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在质量和吸收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或放出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的热量相同时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物质的比热容越大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则该物体升高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或降低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的温度越</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即比热容越大的物质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其温度越</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改变</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08509" y="180975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种类</a:t>
            </a:r>
            <a:endParaRPr lang="zh-CN" altLang="en-US"/>
          </a:p>
        </p:txBody>
      </p:sp>
      <p:sp>
        <p:nvSpPr>
          <p:cNvPr id="4" name="矩形 3"/>
          <p:cNvSpPr/>
          <p:nvPr/>
        </p:nvSpPr>
        <p:spPr>
          <a:xfrm>
            <a:off x="1872605" y="240084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无关</a:t>
            </a:r>
            <a:endParaRPr lang="zh-CN" altLang="en-US"/>
          </a:p>
        </p:txBody>
      </p:sp>
      <p:sp>
        <p:nvSpPr>
          <p:cNvPr id="5" name="矩形 4"/>
          <p:cNvSpPr/>
          <p:nvPr/>
        </p:nvSpPr>
        <p:spPr>
          <a:xfrm>
            <a:off x="8055461" y="239453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有关</a:t>
            </a:r>
            <a:endParaRPr lang="zh-CN" altLang="en-US"/>
          </a:p>
        </p:txBody>
      </p:sp>
      <p:sp>
        <p:nvSpPr>
          <p:cNvPr id="6" name="矩形 5"/>
          <p:cNvSpPr/>
          <p:nvPr/>
        </p:nvSpPr>
        <p:spPr>
          <a:xfrm>
            <a:off x="6913165" y="356079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多</a:t>
            </a:r>
            <a:endParaRPr lang="zh-CN" altLang="en-US"/>
          </a:p>
        </p:txBody>
      </p:sp>
      <p:sp>
        <p:nvSpPr>
          <p:cNvPr id="7" name="矩形 6"/>
          <p:cNvSpPr/>
          <p:nvPr/>
        </p:nvSpPr>
        <p:spPr>
          <a:xfrm>
            <a:off x="3941173" y="473259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
        <p:nvSpPr>
          <p:cNvPr id="8" name="矩形 7"/>
          <p:cNvSpPr/>
          <p:nvPr/>
        </p:nvSpPr>
        <p:spPr>
          <a:xfrm>
            <a:off x="1255510" y="532719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难</a:t>
            </a:r>
            <a:endParaRPr lang="zh-CN" altLang="en-US"/>
          </a:p>
        </p:txBody>
      </p:sp>
    </p:spTree>
    <p:extLst>
      <p:ext uri="{BB962C8B-B14F-4D97-AF65-F5344CB8AC3E}">
        <p14:creationId xmlns:p14="http://schemas.microsoft.com/office/powerpoint/2010/main" val="29728413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3903"/>
            <a:ext cx="10807700" cy="304698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比热容的应用与解释现象</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水的比热容为</a:t>
            </a:r>
            <a:r>
              <a:rPr lang="en-US" altLang="zh-CN" i="1">
                <a:solidFill>
                  <a:srgbClr val="000000"/>
                </a:solidFill>
                <a:ea typeface="宋体" panose="02010600030101010101" pitchFamily="2" charset="-122"/>
                <a:cs typeface="Times New Roman" panose="02020603050405020304" pitchFamily="18" charset="0"/>
              </a:rPr>
              <a:t>c</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其物理意义是</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__________________________________________________________</a:t>
            </a:r>
            <a:r>
              <a:rPr lang="en-US" altLang="zh-CN" i="1">
                <a:solidFill>
                  <a:srgbClr val="000000"/>
                </a:solidFill>
                <a:ea typeface="宋体" panose="02010600030101010101" pitchFamily="2" charset="-122"/>
                <a:cs typeface="Times New Roman" panose="02020603050405020304" pitchFamily="18" charset="0"/>
              </a:rPr>
              <a:t>_____________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363389" y="2779664"/>
            <a:ext cx="3331361" cy="584775"/>
          </a:xfrm>
          <a:prstGeom prst="rect">
            <a:avLst/>
          </a:prstGeom>
        </p:spPr>
        <p:txBody>
          <a:bodyPr wrap="none">
            <a:spAutoFit/>
          </a:bodyPr>
          <a:lstStyle/>
          <a:p>
            <a:r>
              <a:rPr lang="en-US" altLang="zh-CN">
                <a:ea typeface="宋体" panose="02010600030101010101" pitchFamily="2" charset="-122"/>
              </a:rPr>
              <a:t>4</a:t>
            </a:r>
            <a:r>
              <a:rPr lang="en-US" altLang="zh-CN" i="1">
                <a:ea typeface="宋体" panose="02010600030101010101" pitchFamily="2" charset="-122"/>
              </a:rPr>
              <a:t>.</a:t>
            </a:r>
            <a:r>
              <a:rPr lang="en-US" altLang="zh-CN">
                <a:ea typeface="宋体" panose="02010600030101010101" pitchFamily="2" charset="-122"/>
              </a:rPr>
              <a:t>2×10</a:t>
            </a:r>
            <a:r>
              <a:rPr lang="en-US" altLang="zh-CN" baseline="30000">
                <a:ea typeface="宋体" panose="02010600030101010101" pitchFamily="2" charset="-122"/>
              </a:rPr>
              <a:t>3</a:t>
            </a:r>
            <a:r>
              <a:rPr lang="en-US" altLang="zh-CN">
                <a:ea typeface="宋体" panose="02010600030101010101" pitchFamily="2" charset="-122"/>
              </a:rPr>
              <a:t> J/(kg·</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a:t>
            </a:r>
            <a:endParaRPr lang="zh-CN" altLang="en-US"/>
          </a:p>
        </p:txBody>
      </p:sp>
      <p:sp>
        <p:nvSpPr>
          <p:cNvPr id="4" name="矩形 3"/>
          <p:cNvSpPr>
            <a:spLocks noChangeAspect="1"/>
          </p:cNvSpPr>
          <p:nvPr/>
        </p:nvSpPr>
        <p:spPr>
          <a:xfrm>
            <a:off x="393117" y="3322573"/>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质量为</a:t>
            </a:r>
            <a:r>
              <a:rPr lang="en-US" altLang="zh-CN">
                <a:ea typeface="宋体" panose="02010600030101010101" pitchFamily="2" charset="-122"/>
                <a:cs typeface="Times New Roman" panose="02020603050405020304" pitchFamily="18" charset="0"/>
              </a:rPr>
              <a:t>1 kg</a:t>
            </a:r>
            <a:r>
              <a:rPr lang="zh-CN" altLang="zh-CN">
                <a:ea typeface="宋体" panose="02010600030101010101" pitchFamily="2" charset="-122"/>
                <a:cs typeface="Times New Roman" panose="02020603050405020304" pitchFamily="18" charset="0"/>
              </a:rPr>
              <a:t>的水</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在温度升高</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或降低</a:t>
            </a:r>
            <a:r>
              <a:rPr lang="en-US" altLang="zh-CN">
                <a:ea typeface="宋体" panose="02010600030101010101" pitchFamily="2" charset="-122"/>
                <a:cs typeface="Times New Roman" panose="02020603050405020304" pitchFamily="18" charset="0"/>
              </a:rPr>
              <a:t>)1 </a:t>
            </a:r>
            <a:r>
              <a:rPr lang="zh-CN" altLang="zh-CN">
                <a:latin typeface="Calibri" panose="020f0502020204030204" pitchFamily="34" charset="0"/>
                <a:ea typeface="宋体" panose="02010600030101010101" pitchFamily="2" charset="-122"/>
                <a:cs typeface="宋体" panose="02010600030101010101" pitchFamily="2" charset="-122"/>
              </a:rPr>
              <a:t>℃</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吸收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或放出</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的热量为</a:t>
            </a:r>
            <a:r>
              <a:rPr lang="en-US" altLang="zh-CN">
                <a:ea typeface="宋体" panose="02010600030101010101" pitchFamily="2" charset="-122"/>
                <a:cs typeface="Times New Roman" panose="02020603050405020304" pitchFamily="18" charset="0"/>
              </a:rPr>
              <a:t>4</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355724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95871"/>
            <a:ext cx="10807700" cy="3637919"/>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汽车发动机要用水来冷却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这是利用了水的</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的特点</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要地球上同一纬度上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内陆地区比沿海地区夏天要更</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一点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冬天要</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一点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这是因为水的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在吸收或放出相同热量的情况下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水的温度改变得更</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8762852" y="1332807"/>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比热容大</a:t>
            </a:r>
            <a:endParaRPr lang="zh-CN" altLang="en-US"/>
          </a:p>
        </p:txBody>
      </p:sp>
      <p:sp>
        <p:nvSpPr>
          <p:cNvPr id="6" name="矩形 5"/>
          <p:cNvSpPr/>
          <p:nvPr/>
        </p:nvSpPr>
        <p:spPr>
          <a:xfrm>
            <a:off x="1104490" y="308974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热</a:t>
            </a:r>
            <a:endParaRPr lang="zh-CN" altLang="en-US"/>
          </a:p>
        </p:txBody>
      </p:sp>
      <p:sp>
        <p:nvSpPr>
          <p:cNvPr id="7" name="矩形 6"/>
          <p:cNvSpPr/>
          <p:nvPr/>
        </p:nvSpPr>
        <p:spPr>
          <a:xfrm>
            <a:off x="5823213" y="308974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冷</a:t>
            </a:r>
            <a:endParaRPr lang="zh-CN" altLang="en-US"/>
          </a:p>
        </p:txBody>
      </p:sp>
      <p:sp>
        <p:nvSpPr>
          <p:cNvPr id="8" name="矩形 7"/>
          <p:cNvSpPr/>
          <p:nvPr/>
        </p:nvSpPr>
        <p:spPr>
          <a:xfrm>
            <a:off x="599309" y="367688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比热容大</a:t>
            </a:r>
            <a:endParaRPr lang="zh-CN" altLang="en-US"/>
          </a:p>
        </p:txBody>
      </p:sp>
      <p:sp>
        <p:nvSpPr>
          <p:cNvPr id="9" name="矩形 8"/>
          <p:cNvSpPr/>
          <p:nvPr/>
        </p:nvSpPr>
        <p:spPr>
          <a:xfrm>
            <a:off x="2503870" y="424969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Tree>
    <p:extLst>
      <p:ext uri="{BB962C8B-B14F-4D97-AF65-F5344CB8AC3E}">
        <p14:creationId xmlns:p14="http://schemas.microsoft.com/office/powerpoint/2010/main" val="4243447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007"/>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炎热的盛夏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人站在水中时感觉凉爽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而当人赤脚走在沙土上时却感到烫脚</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这主要是因为水和沙具有不同</a:t>
            </a:r>
            <a:r>
              <a:rPr lang="zh-CN" altLang="zh-CN" smtClean="0">
                <a:solidFill>
                  <a:srgbClr val="000000"/>
                </a:solidFill>
                <a:ea typeface="宋体" panose="02010600030101010101" pitchFamily="2" charset="-122"/>
                <a:cs typeface="Times New Roman" panose="02020603050405020304" pitchFamily="18" charset="0"/>
              </a:rPr>
              <a:t>的</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热量</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比热容</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密度</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水的比热容较大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相同质量的水和沙子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在同样的日照条件下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吸收相同的热量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水的温度变化小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沙子的温度变化大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所以水凉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沙子烫</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故选</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项</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质量相同的不同物质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在吸收或放出相同热量时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比热容大的那个温度变化较小</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235365" y="1849087"/>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925223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17671"/>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下列有关比热容的说法中正确的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物体的温度越高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它的比热容越大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比热容在数值上等于某种物质温度升高</a:t>
            </a:r>
            <a:r>
              <a:rPr lang="en-US" altLang="zh-CN">
                <a:solidFill>
                  <a:srgbClr val="000000"/>
                </a:solidFill>
                <a:ea typeface="宋体" panose="02010600030101010101" pitchFamily="2" charset="-122"/>
                <a:cs typeface="Times New Roman" panose="02020603050405020304" pitchFamily="18" charset="0"/>
              </a:rPr>
              <a:t>1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所吸收的热量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我国北方楼房中的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暖气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用水作为介质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主要是因为水具有较大的比热容</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铝的比热容比铁大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质量相同的铝和铁放出相同的热量后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铝的温度一定比铁高</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515285" y="1098092"/>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390060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图文框 2">
            <a:hlinkClick r:id="rId2" action="ppaction://hlinksldjump"/>
          </p:cNvPr>
          <p:cNvSpPr/>
          <p:nvPr/>
        </p:nvSpPr>
        <p:spPr>
          <a:xfrm>
            <a:off x="1728589" y="598922"/>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考  情  分  析</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4" name="图文框 3">
            <a:hlinkClick r:id="rId3" action="ppaction://hlinksldjump"/>
          </p:cNvPr>
          <p:cNvSpPr/>
          <p:nvPr/>
        </p:nvSpPr>
        <p:spPr>
          <a:xfrm>
            <a:off x="1728589" y="16119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知  识  网  络</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7" name="图文框 6">
            <a:hlinkClick r:id="rId4" action="ppaction://hlinksldjump"/>
          </p:cNvPr>
          <p:cNvSpPr/>
          <p:nvPr/>
        </p:nvSpPr>
        <p:spPr>
          <a:xfrm>
            <a:off x="1728589" y="26250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突  破  知  识  点</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8" name="图文框 7">
            <a:hlinkClick r:id="rId5" action="ppaction://hlinksldjump"/>
          </p:cNvPr>
          <p:cNvSpPr/>
          <p:nvPr/>
        </p:nvSpPr>
        <p:spPr>
          <a:xfrm>
            <a:off x="1728589" y="36381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实  验  突  破</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6" name="图文框 5">
            <a:hlinkClick r:id="rId6" action="ppaction://hlinksldjump"/>
          </p:cNvPr>
          <p:cNvSpPr/>
          <p:nvPr/>
        </p:nvSpPr>
        <p:spPr>
          <a:xfrm>
            <a:off x="1728589" y="46512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冲  刺  演  练</a:t>
            </a:r>
            <a:endParaRPr lang="zh-CN" altLang="zh-CN" sz="40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21409961"/>
      </p:ext>
    </p:extLst>
  </p:cSld>
  <p:clrMapOvr>
    <a:masterClrMapping/>
  </p:clrMapOvr>
  <p:transition spd="med">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4495"/>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热量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过程中传递的能量的多少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单位是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热量是对应于热传递过程而言的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是热传递过程中内能传递的多少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因此不能说物体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具有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含有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多少热量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只能说物体吸收或放出了多少热量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离开热传递过程说热量是没有意义的</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880717" y="2039920"/>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热传递</a:t>
            </a:r>
            <a:endParaRPr lang="zh-CN" altLang="en-US"/>
          </a:p>
        </p:txBody>
      </p:sp>
      <p:sp>
        <p:nvSpPr>
          <p:cNvPr id="4" name="矩形 3"/>
          <p:cNvSpPr/>
          <p:nvPr/>
        </p:nvSpPr>
        <p:spPr>
          <a:xfrm>
            <a:off x="1914803" y="2639778"/>
            <a:ext cx="389850" cy="584775"/>
          </a:xfrm>
          <a:prstGeom prst="rect">
            <a:avLst/>
          </a:prstGeom>
        </p:spPr>
        <p:txBody>
          <a:bodyPr wrap="none">
            <a:spAutoFit/>
          </a:bodyPr>
          <a:lstStyle/>
          <a:p>
            <a:r>
              <a:rPr lang="en-US" altLang="zh-CN">
                <a:ea typeface="宋体" panose="02010600030101010101" pitchFamily="2" charset="-122"/>
              </a:rPr>
              <a:t>J</a:t>
            </a:r>
            <a:endParaRPr lang="zh-CN" altLang="en-US"/>
          </a:p>
        </p:txBody>
      </p:sp>
    </p:spTree>
    <p:extLst>
      <p:ext uri="{BB962C8B-B14F-4D97-AF65-F5344CB8AC3E}">
        <p14:creationId xmlns:p14="http://schemas.microsoft.com/office/powerpoint/2010/main" val="2869030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3903"/>
            <a:ext cx="10807700" cy="304698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物体在热传递过程中吸收或放出热量的计算</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Q</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i="1">
                <a:solidFill>
                  <a:srgbClr val="000000"/>
                </a:solidFill>
                <a:ea typeface="宋体" panose="02010600030101010101" pitchFamily="2" charset="-122"/>
                <a:cs typeface="Times New Roman" panose="02020603050405020304" pitchFamily="18" charset="0"/>
              </a:rPr>
              <a:t>Q</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cm</a:t>
            </a:r>
            <a:r>
              <a:rPr lang="en-US" altLang="zh-CN" err="1">
                <a:solidFill>
                  <a:srgbClr val="000000"/>
                </a:solidFill>
                <a:ea typeface="宋体" panose="02010600030101010101" pitchFamily="2" charset="-122"/>
                <a:cs typeface="Times New Roman" panose="02020603050405020304" pitchFamily="18" charset="0"/>
              </a:rPr>
              <a:t>Δ</a:t>
            </a:r>
            <a:r>
              <a:rPr lang="en-US" altLang="zh-CN" i="1" err="1">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可用于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过程中吸收或放出的热量</a:t>
            </a:r>
            <a:r>
              <a:rPr lang="en-US" altLang="zh-CN">
                <a:solidFill>
                  <a:srgbClr val="000000"/>
                </a:solidFill>
                <a:ea typeface="宋体" panose="02010600030101010101" pitchFamily="2" charset="-122"/>
                <a:cs typeface="Times New Roman" panose="02020603050405020304" pitchFamily="18" charset="0"/>
              </a:rPr>
              <a:t>,Δ</a:t>
            </a:r>
            <a:r>
              <a:rPr lang="en-US" altLang="zh-CN" i="1" err="1">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是指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升高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降低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的温度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计算时每个物理量的单位都要转化成国际单位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如果已知其中的三个物理量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通过公式变形可以求解第四个物理量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577461" y="1637368"/>
            <a:ext cx="1058303" cy="584775"/>
          </a:xfrm>
          <a:prstGeom prst="rect">
            <a:avLst/>
          </a:prstGeom>
        </p:spPr>
        <p:txBody>
          <a:bodyPr wrap="none">
            <a:spAutoFit/>
          </a:bodyPr>
          <a:lstStyle/>
          <a:p>
            <a:r>
              <a:rPr lang="en-US" altLang="zh-CN" i="1" err="1">
                <a:ea typeface="宋体" panose="02010600030101010101" pitchFamily="2" charset="-122"/>
              </a:rPr>
              <a:t>cm</a:t>
            </a:r>
            <a:r>
              <a:rPr lang="en-US" altLang="zh-CN" err="1">
                <a:ea typeface="宋体" panose="02010600030101010101" pitchFamily="2" charset="-122"/>
              </a:rPr>
              <a:t>Δ</a:t>
            </a:r>
            <a:r>
              <a:rPr lang="en-US" altLang="zh-CN" i="1" err="1">
                <a:ea typeface="宋体" panose="02010600030101010101" pitchFamily="2" charset="-122"/>
              </a:rPr>
              <a:t>t</a:t>
            </a:r>
            <a:endParaRPr lang="zh-CN" altLang="en-US"/>
          </a:p>
        </p:txBody>
      </p:sp>
      <p:sp>
        <p:nvSpPr>
          <p:cNvPr id="4" name="矩形 3"/>
          <p:cNvSpPr/>
          <p:nvPr/>
        </p:nvSpPr>
        <p:spPr>
          <a:xfrm>
            <a:off x="5328989" y="2203600"/>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热传递</a:t>
            </a:r>
            <a:endParaRPr lang="zh-CN" altLang="en-US"/>
          </a:p>
        </p:txBody>
      </p:sp>
    </p:spTree>
    <p:extLst>
      <p:ext uri="{BB962C8B-B14F-4D97-AF65-F5344CB8AC3E}">
        <p14:creationId xmlns:p14="http://schemas.microsoft.com/office/powerpoint/2010/main" val="107664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7679"/>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【例</a:t>
            </a:r>
            <a:r>
              <a:rPr lang="en-US" altLang="zh-CN" smtClean="0">
                <a:solidFill>
                  <a:srgbClr val="000000"/>
                </a:solidFill>
                <a:ea typeface="宋体" panose="02010600030101010101" pitchFamily="2" charset="-122"/>
                <a:cs typeface="Times New Roman" panose="02020603050405020304" pitchFamily="18" charset="0"/>
              </a:rPr>
              <a:t>3</a:t>
            </a:r>
            <a:r>
              <a:rPr lang="zh-CN" altLang="zh-CN" smtClean="0">
                <a:solidFill>
                  <a:srgbClr val="000000"/>
                </a:solidFill>
                <a:latin typeface="Arial" pitchFamily="34" charset="0"/>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小华和父母在郊外野餐</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用木炭烧水</a:t>
            </a:r>
            <a:r>
              <a:rPr lang="en-US" altLang="zh-CN" i="1"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锅内装有</a:t>
            </a:r>
            <a:r>
              <a:rPr lang="en-US" altLang="zh-CN" smtClean="0">
                <a:solidFill>
                  <a:srgbClr val="000000"/>
                </a:solidFill>
                <a:ea typeface="宋体" panose="02010600030101010101" pitchFamily="2" charset="-122"/>
                <a:cs typeface="Times New Roman" panose="02020603050405020304" pitchFamily="18" charset="0"/>
              </a:rPr>
              <a:t>2 kg</a:t>
            </a:r>
            <a:r>
              <a:rPr lang="zh-CN" altLang="zh-CN" smtClean="0">
                <a:solidFill>
                  <a:srgbClr val="000000"/>
                </a:solidFill>
                <a:ea typeface="宋体" panose="02010600030101010101" pitchFamily="2" charset="-122"/>
                <a:cs typeface="Times New Roman" panose="02020603050405020304" pitchFamily="18" charset="0"/>
              </a:rPr>
              <a:t>水</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把水从</a:t>
            </a:r>
            <a:r>
              <a:rPr lang="en-US" altLang="zh-CN" smtClean="0">
                <a:solidFill>
                  <a:srgbClr val="000000"/>
                </a:solidFill>
                <a:ea typeface="宋体" panose="02010600030101010101" pitchFamily="2" charset="-122"/>
                <a:cs typeface="Times New Roman" panose="02020603050405020304" pitchFamily="18" charset="0"/>
              </a:rPr>
              <a:t>46 </a:t>
            </a: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smtClean="0">
                <a:solidFill>
                  <a:srgbClr val="000000"/>
                </a:solidFill>
                <a:ea typeface="宋体" panose="02010600030101010101" pitchFamily="2" charset="-122"/>
                <a:cs typeface="Times New Roman" panose="02020603050405020304" pitchFamily="18" charset="0"/>
              </a:rPr>
              <a:t>加热至</a:t>
            </a:r>
            <a:r>
              <a:rPr lang="en-US" altLang="zh-CN" smtClean="0">
                <a:solidFill>
                  <a:srgbClr val="000000"/>
                </a:solidFill>
                <a:ea typeface="宋体" panose="02010600030101010101" pitchFamily="2" charset="-122"/>
                <a:cs typeface="Times New Roman" panose="02020603050405020304" pitchFamily="18" charset="0"/>
              </a:rPr>
              <a:t>96 </a:t>
            </a: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在这个过程中水的温度升高了</a:t>
            </a: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水吸收的热量是</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J</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已知水的比热容为</a:t>
            </a:r>
            <a:r>
              <a:rPr lang="en-US" altLang="zh-CN" smtClean="0">
                <a:solidFill>
                  <a:srgbClr val="000000"/>
                </a:solidFill>
                <a:ea typeface="宋体" panose="02010600030101010101" pitchFamily="2" charset="-122"/>
                <a:cs typeface="Times New Roman" panose="02020603050405020304" pitchFamily="18" charset="0"/>
              </a:rPr>
              <a:t>4</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2×10</a:t>
            </a:r>
            <a:r>
              <a:rPr lang="en-US" altLang="zh-CN" baseline="30000" smtClean="0">
                <a:solidFill>
                  <a:srgbClr val="000000"/>
                </a:solidFill>
                <a:ea typeface="宋体" panose="02010600030101010101" pitchFamily="2" charset="-122"/>
                <a:cs typeface="Times New Roman" panose="02020603050405020304" pitchFamily="18" charset="0"/>
              </a:rPr>
              <a:t>3</a:t>
            </a:r>
            <a:r>
              <a:rPr lang="en-US" altLang="zh-CN" smtClean="0">
                <a:solidFill>
                  <a:srgbClr val="000000"/>
                </a:solidFill>
                <a:ea typeface="宋体" panose="02010600030101010101" pitchFamily="2" charset="-122"/>
                <a:cs typeface="Times New Roman" panose="02020603050405020304" pitchFamily="18" charset="0"/>
              </a:rPr>
              <a:t>J/(kg·</a:t>
            </a: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smtClean="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FF00FF"/>
                </a:solidFill>
                <a:latin typeface="Arial" pitchFamily="34" charset="0"/>
                <a:cs typeface="Times New Roman" panose="02020603050405020304" pitchFamily="18" charset="0"/>
              </a:rPr>
              <a:t>【解析】</a:t>
            </a:r>
            <a:r>
              <a:rPr lang="zh-CN" altLang="zh-CN" smtClean="0">
                <a:solidFill>
                  <a:srgbClr val="000000"/>
                </a:solidFill>
                <a:latin typeface="Calibri" panose="020f0502020204030204" pitchFamily="34" charset="0"/>
                <a:ea typeface="Arial" pitchFamily="34" charset="0"/>
                <a:cs typeface="Times New Roman" panose="02020603050405020304" pitchFamily="18" charset="0"/>
              </a:rPr>
              <a:t> </a:t>
            </a:r>
            <a:r>
              <a:rPr lang="zh-CN" altLang="zh-CN" smtClean="0">
                <a:solidFill>
                  <a:srgbClr val="000000"/>
                </a:solidFill>
                <a:ea typeface="楷体" panose="02010609060101010101" pitchFamily="49" charset="-122"/>
                <a:cs typeface="Times New Roman" panose="02020603050405020304" pitchFamily="18" charset="0"/>
              </a:rPr>
              <a:t>水升高的温度</a:t>
            </a:r>
            <a:r>
              <a:rPr lang="en-US" altLang="zh-CN" smtClean="0">
                <a:solidFill>
                  <a:srgbClr val="000000"/>
                </a:solidFill>
                <a:ea typeface="宋体" panose="02010600030101010101" pitchFamily="2" charset="-122"/>
                <a:cs typeface="Times New Roman" panose="02020603050405020304" pitchFamily="18" charset="0"/>
              </a:rPr>
              <a:t>:Δ</a:t>
            </a:r>
            <a:r>
              <a:rPr lang="en-US" altLang="zh-CN" i="1" err="1" smtClean="0">
                <a:solidFill>
                  <a:srgbClr val="000000"/>
                </a:solidFill>
                <a:ea typeface="宋体" panose="02010600030101010101" pitchFamily="2" charset="-122"/>
                <a:cs typeface="Times New Roman" panose="02020603050405020304" pitchFamily="18" charset="0"/>
              </a:rPr>
              <a:t>t</a:t>
            </a:r>
            <a:r>
              <a:rPr lang="en-US" altLang="zh-CN" smtClean="0">
                <a:solidFill>
                  <a:srgbClr val="000000"/>
                </a:solidFill>
                <a:ea typeface="宋体" panose="02010600030101010101" pitchFamily="2" charset="-122"/>
                <a:cs typeface="Times New Roman" panose="02020603050405020304" pitchFamily="18" charset="0"/>
              </a:rPr>
              <a:t>=96</a:t>
            </a:r>
            <a:r>
              <a:rPr lang="en-US" altLang="zh-CN" smtClean="0">
                <a:solidFill>
                  <a:srgbClr val="000000"/>
                </a:solidFill>
                <a:ea typeface="楷体" panose="02010609060101010101" pitchFamily="49" charset="-122"/>
                <a:cs typeface="Times New Roman" panose="02020603050405020304" pitchFamily="18" charset="0"/>
              </a:rPr>
              <a:t> </a:t>
            </a: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smtClean="0">
                <a:solidFill>
                  <a:srgbClr val="000000"/>
                </a:solidFill>
                <a:ea typeface="宋体" panose="02010600030101010101" pitchFamily="2" charset="-122"/>
                <a:cs typeface="Times New Roman" panose="02020603050405020304" pitchFamily="18" charset="0"/>
              </a:rPr>
              <a:t>-46</a:t>
            </a:r>
            <a:r>
              <a:rPr lang="en-US" altLang="zh-CN" smtClean="0">
                <a:solidFill>
                  <a:srgbClr val="000000"/>
                </a:solidFill>
                <a:ea typeface="楷体" panose="02010609060101010101" pitchFamily="49" charset="-122"/>
                <a:cs typeface="Times New Roman" panose="02020603050405020304" pitchFamily="18" charset="0"/>
              </a:rPr>
              <a:t> </a:t>
            </a: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smtClean="0">
                <a:solidFill>
                  <a:srgbClr val="000000"/>
                </a:solidFill>
                <a:ea typeface="宋体" panose="02010600030101010101" pitchFamily="2" charset="-122"/>
                <a:cs typeface="Times New Roman" panose="02020603050405020304" pitchFamily="18" charset="0"/>
              </a:rPr>
              <a:t>=50</a:t>
            </a:r>
            <a:r>
              <a:rPr lang="en-US" altLang="zh-CN" smtClean="0">
                <a:solidFill>
                  <a:srgbClr val="000000"/>
                </a:solidFill>
                <a:ea typeface="楷体" panose="02010609060101010101" pitchFamily="49" charset="-122"/>
                <a:cs typeface="Times New Roman" panose="02020603050405020304" pitchFamily="18" charset="0"/>
              </a:rPr>
              <a:t> </a:t>
            </a: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a:t>
            </a:r>
            <a:endParaRPr lang="zh-CN" altLang="zh-CN" smtClean="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楷体" panose="02010609060101010101" pitchFamily="49" charset="-122"/>
                <a:cs typeface="Times New Roman" panose="02020603050405020304" pitchFamily="18" charset="0"/>
              </a:rPr>
              <a:t>水吸收的热量</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Q</a:t>
            </a:r>
            <a:r>
              <a:rPr lang="zh-CN" altLang="zh-CN" baseline="-25000" smtClean="0">
                <a:solidFill>
                  <a:srgbClr val="000000"/>
                </a:solidFill>
                <a:ea typeface="楷体" panose="02010609060101010101" pitchFamily="49" charset="-122"/>
                <a:cs typeface="Times New Roman" panose="02020603050405020304" pitchFamily="18" charset="0"/>
              </a:rPr>
              <a:t>吸</a:t>
            </a:r>
            <a:r>
              <a:rPr lang="en-US" altLang="zh-CN" smtClean="0">
                <a:solidFill>
                  <a:srgbClr val="000000"/>
                </a:solidFill>
                <a:ea typeface="宋体" panose="02010600030101010101" pitchFamily="2" charset="-122"/>
                <a:cs typeface="Times New Roman" panose="02020603050405020304" pitchFamily="18" charset="0"/>
              </a:rPr>
              <a:t>=</a:t>
            </a:r>
            <a:r>
              <a:rPr lang="en-US" altLang="zh-CN" i="1" err="1" smtClean="0">
                <a:solidFill>
                  <a:srgbClr val="000000"/>
                </a:solidFill>
                <a:ea typeface="宋体" panose="02010600030101010101" pitchFamily="2" charset="-122"/>
                <a:cs typeface="Times New Roman" panose="02020603050405020304" pitchFamily="18" charset="0"/>
              </a:rPr>
              <a:t>cm</a:t>
            </a:r>
            <a:r>
              <a:rPr lang="en-US" altLang="zh-CN" err="1" smtClean="0">
                <a:solidFill>
                  <a:srgbClr val="000000"/>
                </a:solidFill>
                <a:ea typeface="宋体" panose="02010600030101010101" pitchFamily="2" charset="-122"/>
                <a:cs typeface="Times New Roman" panose="02020603050405020304" pitchFamily="18" charset="0"/>
              </a:rPr>
              <a:t>Δ</a:t>
            </a:r>
            <a:r>
              <a:rPr lang="en-US" altLang="zh-CN" i="1" err="1" smtClean="0">
                <a:solidFill>
                  <a:srgbClr val="000000"/>
                </a:solidFill>
                <a:ea typeface="宋体" panose="02010600030101010101" pitchFamily="2" charset="-122"/>
                <a:cs typeface="Times New Roman" panose="02020603050405020304" pitchFamily="18" charset="0"/>
              </a:rPr>
              <a:t>t</a:t>
            </a:r>
            <a:r>
              <a:rPr lang="en-US" altLang="zh-CN" smtClean="0">
                <a:solidFill>
                  <a:srgbClr val="000000"/>
                </a:solidFill>
                <a:ea typeface="宋体" panose="02010600030101010101" pitchFamily="2" charset="-122"/>
                <a:cs typeface="Times New Roman" panose="02020603050405020304" pitchFamily="18" charset="0"/>
              </a:rPr>
              <a:t>=4</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2×10</a:t>
            </a:r>
            <a:r>
              <a:rPr lang="en-US" altLang="zh-CN" baseline="30000" smtClean="0">
                <a:solidFill>
                  <a:srgbClr val="000000"/>
                </a:solidFill>
                <a:ea typeface="宋体" panose="02010600030101010101" pitchFamily="2" charset="-122"/>
                <a:cs typeface="Times New Roman" panose="02020603050405020304" pitchFamily="18" charset="0"/>
              </a:rPr>
              <a:t>3</a:t>
            </a:r>
            <a:r>
              <a:rPr lang="en-US" altLang="zh-CN" smtClean="0">
                <a:solidFill>
                  <a:srgbClr val="000000"/>
                </a:solidFill>
                <a:ea typeface="楷体" panose="02010609060101010101" pitchFamily="49"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J/(kg·</a:t>
            </a: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smtClean="0">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ea typeface="楷体" panose="02010609060101010101" pitchFamily="49"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kg×50</a:t>
            </a:r>
            <a:r>
              <a:rPr lang="en-US" altLang="zh-CN" smtClean="0">
                <a:solidFill>
                  <a:srgbClr val="000000"/>
                </a:solidFill>
                <a:ea typeface="楷体" panose="02010609060101010101" pitchFamily="49" charset="-122"/>
                <a:cs typeface="Times New Roman" panose="02020603050405020304" pitchFamily="18" charset="0"/>
              </a:rPr>
              <a:t> </a:t>
            </a: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a:t>
            </a:r>
            <a:endParaRPr lang="en-US" altLang="zh-CN" smtClean="0">
              <a:solidFill>
                <a:srgbClr val="000000"/>
              </a:solidFill>
              <a:latin typeface="Calibri" panose="020f0502020204030204" pitchFamily="34" charset="0"/>
              <a:ea typeface="宋体" panose="02010600030101010101" pitchFamily="2" charset="-122"/>
              <a:cs typeface="宋体" panose="02010600030101010101" pitchFamily="2" charset="-122"/>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=4</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2×10</a:t>
            </a:r>
            <a:r>
              <a:rPr lang="en-US" altLang="zh-CN" baseline="30000" smtClean="0">
                <a:solidFill>
                  <a:srgbClr val="000000"/>
                </a:solidFill>
                <a:ea typeface="宋体" panose="02010600030101010101" pitchFamily="2" charset="-122"/>
                <a:cs typeface="Times New Roman" panose="02020603050405020304" pitchFamily="18" charset="0"/>
              </a:rPr>
              <a:t>5</a:t>
            </a:r>
            <a:r>
              <a:rPr lang="en-US" altLang="zh-CN" smtClean="0">
                <a:solidFill>
                  <a:srgbClr val="000000"/>
                </a:solidFill>
                <a:ea typeface="楷体" panose="02010609060101010101" pitchFamily="49"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277570" y="2642962"/>
            <a:ext cx="595035" cy="584775"/>
          </a:xfrm>
          <a:prstGeom prst="rect">
            <a:avLst/>
          </a:prstGeom>
        </p:spPr>
        <p:txBody>
          <a:bodyPr wrap="none">
            <a:spAutoFit/>
          </a:bodyPr>
          <a:lstStyle/>
          <a:p>
            <a:r>
              <a:rPr lang="en-US" altLang="zh-CN">
                <a:ea typeface="宋体" panose="02010600030101010101" pitchFamily="2" charset="-122"/>
              </a:rPr>
              <a:t>50</a:t>
            </a:r>
            <a:endParaRPr lang="zh-CN" altLang="en-US"/>
          </a:p>
        </p:txBody>
      </p:sp>
      <p:sp>
        <p:nvSpPr>
          <p:cNvPr id="4" name="矩形 3"/>
          <p:cNvSpPr/>
          <p:nvPr/>
        </p:nvSpPr>
        <p:spPr>
          <a:xfrm>
            <a:off x="6553125" y="2642962"/>
            <a:ext cx="1656223" cy="584775"/>
          </a:xfrm>
          <a:prstGeom prst="rect">
            <a:avLst/>
          </a:prstGeom>
        </p:spPr>
        <p:txBody>
          <a:bodyPr wrap="none">
            <a:spAutoFit/>
          </a:bodyPr>
          <a:lstStyle/>
          <a:p>
            <a:r>
              <a:rPr lang="en-US" altLang="zh-CN">
                <a:ea typeface="宋体" panose="02010600030101010101" pitchFamily="2" charset="-122"/>
              </a:rPr>
              <a:t>4</a:t>
            </a:r>
            <a:r>
              <a:rPr lang="en-US" altLang="zh-CN" i="1">
                <a:ea typeface="宋体" panose="02010600030101010101" pitchFamily="2" charset="-122"/>
              </a:rPr>
              <a:t>.</a:t>
            </a:r>
            <a:r>
              <a:rPr lang="en-US" altLang="zh-CN">
                <a:ea typeface="宋体" panose="02010600030101010101" pitchFamily="2" charset="-122"/>
              </a:rPr>
              <a:t>2×10</a:t>
            </a:r>
            <a:r>
              <a:rPr lang="en-US" altLang="zh-CN" baseline="30000">
                <a:ea typeface="宋体" panose="02010600030101010101" pitchFamily="2" charset="-122"/>
              </a:rPr>
              <a:t>5</a:t>
            </a:r>
            <a:endParaRPr lang="zh-CN" altLang="en-US"/>
          </a:p>
        </p:txBody>
      </p:sp>
    </p:spTree>
    <p:extLst>
      <p:ext uri="{BB962C8B-B14F-4D97-AF65-F5344CB8AC3E}">
        <p14:creationId xmlns:p14="http://schemas.microsoft.com/office/powerpoint/2010/main" val="33825766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86039"/>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我国成为全球首个海域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可燃冰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开采国</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它的热值很高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a:t>
            </a:r>
            <a:r>
              <a:rPr lang="en-US" altLang="zh-CN">
                <a:solidFill>
                  <a:srgbClr val="000000"/>
                </a:solidFill>
                <a:ea typeface="宋体" panose="02010600030101010101" pitchFamily="2" charset="-122"/>
                <a:cs typeface="Times New Roman" panose="02020603050405020304" pitchFamily="18" charset="0"/>
              </a:rPr>
              <a:t>1 g</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可燃冰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完全燃烧放出的热量为</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宋体" panose="02010600030101010101" pitchFamily="2" charset="-122"/>
                <a:cs typeface="Times New Roman" panose="02020603050405020304" pitchFamily="18" charset="0"/>
              </a:rPr>
              <a:t> J,</a:t>
            </a:r>
            <a:r>
              <a:rPr lang="zh-CN" altLang="zh-CN">
                <a:solidFill>
                  <a:srgbClr val="000000"/>
                </a:solidFill>
                <a:ea typeface="宋体" panose="02010600030101010101" pitchFamily="2" charset="-122"/>
                <a:cs typeface="Times New Roman" panose="02020603050405020304" pitchFamily="18" charset="0"/>
              </a:rPr>
              <a:t>可使</a:t>
            </a:r>
            <a:r>
              <a:rPr lang="en-US" altLang="zh-CN">
                <a:solidFill>
                  <a:srgbClr val="000000"/>
                </a:solidFill>
                <a:ea typeface="宋体" panose="02010600030101010101" pitchFamily="2" charset="-122"/>
                <a:cs typeface="Times New Roman" panose="02020603050405020304" pitchFamily="18" charset="0"/>
              </a:rPr>
              <a:t>2 kg</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的水温升高</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若用这些热量加热等质量的沙石和水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沙石升高的温度</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水升高的温度</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不计热量损失</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193085" y="2496563"/>
            <a:ext cx="595035" cy="584775"/>
          </a:xfrm>
          <a:prstGeom prst="rect">
            <a:avLst/>
          </a:prstGeom>
        </p:spPr>
        <p:txBody>
          <a:bodyPr wrap="none">
            <a:spAutoFit/>
          </a:bodyPr>
          <a:lstStyle/>
          <a:p>
            <a:r>
              <a:rPr lang="en-US" altLang="zh-CN">
                <a:ea typeface="宋体" panose="02010600030101010101" pitchFamily="2" charset="-122"/>
              </a:rPr>
              <a:t>50</a:t>
            </a:r>
            <a:endParaRPr lang="zh-CN" altLang="en-US"/>
          </a:p>
        </p:txBody>
      </p:sp>
      <p:sp>
        <p:nvSpPr>
          <p:cNvPr id="4" name="矩形 3"/>
          <p:cNvSpPr/>
          <p:nvPr/>
        </p:nvSpPr>
        <p:spPr>
          <a:xfrm>
            <a:off x="8137301" y="306354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大于</a:t>
            </a:r>
            <a:endParaRPr lang="zh-CN" altLang="en-US"/>
          </a:p>
        </p:txBody>
      </p:sp>
    </p:spTree>
    <p:extLst>
      <p:ext uri="{BB962C8B-B14F-4D97-AF65-F5344CB8AC3E}">
        <p14:creationId xmlns:p14="http://schemas.microsoft.com/office/powerpoint/2010/main" val="42003501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27503"/>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4</a:t>
            </a:r>
            <a:r>
              <a:rPr lang="zh-CN" altLang="zh-CN" smtClean="0">
                <a:solidFill>
                  <a:srgbClr val="000000"/>
                </a:solidFill>
                <a:ea typeface="宋体" panose="02010600030101010101" pitchFamily="2" charset="-122"/>
                <a:cs typeface="Times New Roman" panose="02020603050405020304" pitchFamily="18" charset="0"/>
              </a:rPr>
              <a:t>热值</a:t>
            </a:r>
            <a:endParaRPr lang="en-US" altLang="zh-CN" smtClean="0">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梳理</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热值</a:t>
            </a:r>
            <a:r>
              <a:rPr lang="en-US" altLang="zh-CN">
                <a:solidFill>
                  <a:srgbClr val="000000"/>
                </a:solidFill>
                <a:ea typeface="宋体" panose="02010600030101010101" pitchFamily="2" charset="-122"/>
                <a:cs typeface="Times New Roman" panose="02020603050405020304" pitchFamily="18" charset="0"/>
              </a:rPr>
              <a:t>:1 kg</a:t>
            </a:r>
            <a:r>
              <a:rPr lang="zh-CN" altLang="zh-CN">
                <a:solidFill>
                  <a:srgbClr val="000000"/>
                </a:solidFill>
                <a:ea typeface="宋体" panose="02010600030101010101" pitchFamily="2" charset="-122"/>
                <a:cs typeface="Times New Roman" panose="02020603050405020304" pitchFamily="18" charset="0"/>
              </a:rPr>
              <a:t>某种燃料</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时所放出的热量叫做这种燃料的热值</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它的单位是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热值是物质的一种特质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它的大小只与燃料的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而与燃料的质量无关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与是否完全燃烧</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559749" y="222214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完全燃烧</a:t>
            </a:r>
            <a:endParaRPr lang="zh-CN" altLang="en-US"/>
          </a:p>
        </p:txBody>
      </p:sp>
      <p:sp>
        <p:nvSpPr>
          <p:cNvPr id="4" name="矩形 3"/>
          <p:cNvSpPr/>
          <p:nvPr/>
        </p:nvSpPr>
        <p:spPr>
          <a:xfrm>
            <a:off x="5597193" y="2806918"/>
            <a:ext cx="936475" cy="584775"/>
          </a:xfrm>
          <a:prstGeom prst="rect">
            <a:avLst/>
          </a:prstGeom>
        </p:spPr>
        <p:txBody>
          <a:bodyPr wrap="none">
            <a:spAutoFit/>
          </a:bodyPr>
          <a:lstStyle/>
          <a:p>
            <a:r>
              <a:rPr lang="en-US" altLang="zh-CN">
                <a:ea typeface="宋体" panose="02010600030101010101" pitchFamily="2" charset="-122"/>
              </a:rPr>
              <a:t>J/kg</a:t>
            </a:r>
            <a:endParaRPr lang="zh-CN" altLang="en-US"/>
          </a:p>
        </p:txBody>
      </p:sp>
      <p:sp>
        <p:nvSpPr>
          <p:cNvPr id="5" name="矩形 4"/>
          <p:cNvSpPr/>
          <p:nvPr/>
        </p:nvSpPr>
        <p:spPr>
          <a:xfrm>
            <a:off x="936501" y="397983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种类</a:t>
            </a:r>
            <a:endParaRPr lang="zh-CN" altLang="en-US"/>
          </a:p>
        </p:txBody>
      </p:sp>
      <p:sp>
        <p:nvSpPr>
          <p:cNvPr id="6" name="矩形 5"/>
          <p:cNvSpPr/>
          <p:nvPr/>
        </p:nvSpPr>
        <p:spPr>
          <a:xfrm>
            <a:off x="936500" y="457443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无关</a:t>
            </a:r>
            <a:endParaRPr lang="zh-CN" altLang="en-US"/>
          </a:p>
        </p:txBody>
      </p:sp>
    </p:spTree>
    <p:extLst>
      <p:ext uri="{BB962C8B-B14F-4D97-AF65-F5344CB8AC3E}">
        <p14:creationId xmlns:p14="http://schemas.microsoft.com/office/powerpoint/2010/main" val="897579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燃料燃烧过程是将</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能转化成</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能的过程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燃料完全燃烧放出热量</a:t>
            </a:r>
            <a:r>
              <a:rPr lang="en-US" altLang="zh-CN" i="1">
                <a:solidFill>
                  <a:srgbClr val="000000"/>
                </a:solidFill>
                <a:ea typeface="宋体" panose="02010600030101010101" pitchFamily="2" charset="-122"/>
                <a:cs typeface="Times New Roman" panose="02020603050405020304" pitchFamily="18" charset="0"/>
              </a:rPr>
              <a:t>Q</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对于气体燃料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其热值的单位是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燃料完全燃烧放出热量</a:t>
            </a:r>
            <a:r>
              <a:rPr lang="en-US" altLang="zh-CN" i="1">
                <a:solidFill>
                  <a:srgbClr val="000000"/>
                </a:solidFill>
                <a:ea typeface="宋体" panose="02010600030101010101" pitchFamily="2" charset="-122"/>
                <a:cs typeface="Times New Roman" panose="02020603050405020304" pitchFamily="18" charset="0"/>
              </a:rPr>
              <a:t>Q</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炉子的效率</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炉子的效率是指燃料燃烧时被有效利用的热量与燃料完全燃烧放出的热量之比</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η</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宋体" panose="02010600030101010101" pitchFamily="2" charset="-122"/>
                <a:cs typeface="Times New Roman" panose="02020603050405020304" pitchFamily="18" charset="0"/>
              </a:rPr>
              <a:t>吸</a:t>
            </a:r>
            <a:r>
              <a:rPr lang="zh-CN" altLang="zh-CN">
                <a:solidFill>
                  <a:srgbClr val="000000"/>
                </a:solidFill>
                <a:ea typeface="宋体" panose="02010600030101010101" pitchFamily="2" charset="-122"/>
                <a:cs typeface="Times New Roman" panose="02020603050405020304" pitchFamily="18" charset="0"/>
              </a:rPr>
              <a:t>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的热量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宋体" panose="02010600030101010101" pitchFamily="2" charset="-122"/>
                <a:cs typeface="Times New Roman" panose="02020603050405020304" pitchFamily="18" charset="0"/>
              </a:rPr>
              <a:t>吸</a:t>
            </a:r>
            <a:r>
              <a:rPr lang="en-US" altLang="zh-CN">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宋体" panose="02010600030101010101" pitchFamily="2" charset="-122"/>
                <a:cs typeface="Times New Roman" panose="02020603050405020304" pitchFamily="18" charset="0"/>
              </a:rPr>
              <a:t>放</a:t>
            </a:r>
            <a:r>
              <a:rPr lang="zh-CN" altLang="zh-CN">
                <a:solidFill>
                  <a:srgbClr val="000000"/>
                </a:solidFill>
                <a:ea typeface="宋体" panose="02010600030101010101" pitchFamily="2" charset="-122"/>
                <a:cs typeface="Times New Roman" panose="02020603050405020304" pitchFamily="18" charset="0"/>
              </a:rPr>
              <a:t>是燃料</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的总热量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宋体" panose="02010600030101010101" pitchFamily="2" charset="-122"/>
                <a:cs typeface="Times New Roman" panose="02020603050405020304" pitchFamily="18" charset="0"/>
              </a:rPr>
              <a:t>放</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896941" y="49507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化学</a:t>
            </a:r>
            <a:endParaRPr lang="zh-CN" altLang="en-US"/>
          </a:p>
        </p:txBody>
      </p:sp>
      <p:sp>
        <p:nvSpPr>
          <p:cNvPr id="4" name="矩形 3"/>
          <p:cNvSpPr/>
          <p:nvPr/>
        </p:nvSpPr>
        <p:spPr>
          <a:xfrm>
            <a:off x="9186167" y="495072"/>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内</a:t>
            </a:r>
            <a:endParaRPr lang="zh-CN" altLang="en-US"/>
          </a:p>
        </p:txBody>
      </p:sp>
      <p:sp>
        <p:nvSpPr>
          <p:cNvPr id="5" name="矩形 4"/>
          <p:cNvSpPr/>
          <p:nvPr/>
        </p:nvSpPr>
        <p:spPr>
          <a:xfrm>
            <a:off x="7507406" y="1061304"/>
            <a:ext cx="708848" cy="584775"/>
          </a:xfrm>
          <a:prstGeom prst="rect">
            <a:avLst/>
          </a:prstGeom>
        </p:spPr>
        <p:txBody>
          <a:bodyPr wrap="none">
            <a:spAutoFit/>
          </a:bodyPr>
          <a:lstStyle/>
          <a:p>
            <a:r>
              <a:rPr lang="en-US" altLang="zh-CN" i="1" err="1">
                <a:ea typeface="宋体" panose="02010600030101010101" pitchFamily="2" charset="-122"/>
              </a:rPr>
              <a:t>qm</a:t>
            </a:r>
            <a:endParaRPr lang="zh-CN" altLang="en-US"/>
          </a:p>
        </p:txBody>
      </p:sp>
      <p:sp>
        <p:nvSpPr>
          <p:cNvPr id="6" name="矩形 5"/>
          <p:cNvSpPr/>
          <p:nvPr/>
        </p:nvSpPr>
        <p:spPr>
          <a:xfrm>
            <a:off x="5344907" y="1675575"/>
            <a:ext cx="981359" cy="584775"/>
          </a:xfrm>
          <a:prstGeom prst="rect">
            <a:avLst/>
          </a:prstGeom>
        </p:spPr>
        <p:txBody>
          <a:bodyPr wrap="none">
            <a:spAutoFit/>
          </a:bodyPr>
          <a:lstStyle/>
          <a:p>
            <a:r>
              <a:rPr lang="en-US" altLang="zh-CN">
                <a:ea typeface="宋体" panose="02010600030101010101" pitchFamily="2" charset="-122"/>
              </a:rPr>
              <a:t>J/m</a:t>
            </a:r>
            <a:r>
              <a:rPr lang="en-US" altLang="zh-CN" baseline="30000">
                <a:ea typeface="宋体" panose="02010600030101010101" pitchFamily="2" charset="-122"/>
              </a:rPr>
              <a:t>3</a:t>
            </a:r>
            <a:endParaRPr lang="zh-CN" altLang="en-US"/>
          </a:p>
        </p:txBody>
      </p:sp>
      <p:sp>
        <p:nvSpPr>
          <p:cNvPr id="7" name="矩形 6"/>
          <p:cNvSpPr/>
          <p:nvPr/>
        </p:nvSpPr>
        <p:spPr>
          <a:xfrm>
            <a:off x="2179633" y="2230085"/>
            <a:ext cx="663964" cy="584775"/>
          </a:xfrm>
          <a:prstGeom prst="rect">
            <a:avLst/>
          </a:prstGeom>
        </p:spPr>
        <p:txBody>
          <a:bodyPr wrap="none">
            <a:spAutoFit/>
          </a:bodyPr>
          <a:lstStyle/>
          <a:p>
            <a:r>
              <a:rPr lang="en-US" altLang="zh-CN" i="1" err="1">
                <a:ea typeface="宋体" panose="02010600030101010101" pitchFamily="2" charset="-122"/>
              </a:rPr>
              <a:t>qV</a:t>
            </a:r>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494671429"/>
              </p:ext>
            </p:extLst>
          </p:nvPr>
        </p:nvGraphicFramePr>
        <p:xfrm>
          <a:off x="2448669" y="4454391"/>
          <a:ext cx="2050920" cy="787985"/>
        </p:xfrm>
        <a:graphic>
          <a:graphicData uri="http://schemas.openxmlformats.org/presentationml/2006/ole">
            <mc:AlternateContent>
              <mc:Choice xmlns:v="urn:schemas-microsoft-com:vml" Requires="v">
                <p:oleObj spid="_x0000_s1041" name="文档" r:id="rId2" imgW="866780" imgH="329859" progId="Word.Document.12">
                  <p:embed/>
                </p:oleObj>
              </mc:Choice>
              <mc:Fallback>
                <p:oleObj name="文档" r:id="rId2" imgW="866780" imgH="329859" progId="Word.Document.12">
                  <p:embed/>
                  <p:pic>
                    <p:nvPicPr>
                      <p:cNvPr id="0" name="OLE substitute image"/>
                      <p:cNvPicPr/>
                      <p:nvPr/>
                    </p:nvPicPr>
                    <p:blipFill>
                      <a:blip r:embed="rId3"/>
                      <a:stretch>
                        <a:fillRect/>
                      </a:stretch>
                    </p:blipFill>
                    <p:spPr>
                      <a:xfrm>
                        <a:off x="2448669" y="4454391"/>
                        <a:ext cx="2050920" cy="787985"/>
                      </a:xfrm>
                      <a:prstGeom prst="rect">
                        <a:avLst/>
                      </a:prstGeom>
                    </p:spPr>
                  </p:pic>
                </p:oleObj>
              </mc:Fallback>
            </mc:AlternateContent>
          </a:graphicData>
        </a:graphic>
      </p:graphicFrame>
      <p:sp>
        <p:nvSpPr>
          <p:cNvPr id="9" name="矩形 8"/>
          <p:cNvSpPr/>
          <p:nvPr/>
        </p:nvSpPr>
        <p:spPr>
          <a:xfrm>
            <a:off x="6264310" y="4575658"/>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被有效吸收</a:t>
            </a:r>
            <a:endParaRPr lang="zh-CN" altLang="en-US"/>
          </a:p>
        </p:txBody>
      </p:sp>
      <p:sp>
        <p:nvSpPr>
          <p:cNvPr id="10" name="矩形 9"/>
          <p:cNvSpPr/>
          <p:nvPr/>
        </p:nvSpPr>
        <p:spPr>
          <a:xfrm>
            <a:off x="876157" y="5160433"/>
            <a:ext cx="1058303" cy="584775"/>
          </a:xfrm>
          <a:prstGeom prst="rect">
            <a:avLst/>
          </a:prstGeom>
        </p:spPr>
        <p:txBody>
          <a:bodyPr wrap="none">
            <a:spAutoFit/>
          </a:bodyPr>
          <a:lstStyle/>
          <a:p>
            <a:r>
              <a:rPr lang="en-US" altLang="zh-CN" i="1" err="1">
                <a:ea typeface="宋体" panose="02010600030101010101" pitchFamily="2" charset="-122"/>
              </a:rPr>
              <a:t>cm</a:t>
            </a:r>
            <a:r>
              <a:rPr lang="en-US" altLang="zh-CN" err="1">
                <a:ea typeface="宋体" panose="02010600030101010101" pitchFamily="2" charset="-122"/>
              </a:rPr>
              <a:t>Δ</a:t>
            </a:r>
            <a:r>
              <a:rPr lang="en-US" altLang="zh-CN" i="1" err="1">
                <a:ea typeface="宋体" panose="02010600030101010101" pitchFamily="2" charset="-122"/>
              </a:rPr>
              <a:t>t</a:t>
            </a:r>
            <a:endParaRPr lang="zh-CN" altLang="en-US"/>
          </a:p>
        </p:txBody>
      </p:sp>
      <p:sp>
        <p:nvSpPr>
          <p:cNvPr id="11" name="矩形 10"/>
          <p:cNvSpPr/>
          <p:nvPr/>
        </p:nvSpPr>
        <p:spPr>
          <a:xfrm>
            <a:off x="4700581" y="5160433"/>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完全燃烧放出</a:t>
            </a:r>
            <a:endParaRPr lang="zh-CN" altLang="en-US"/>
          </a:p>
        </p:txBody>
      </p:sp>
      <p:sp>
        <p:nvSpPr>
          <p:cNvPr id="12" name="矩形 11"/>
          <p:cNvSpPr/>
          <p:nvPr/>
        </p:nvSpPr>
        <p:spPr>
          <a:xfrm>
            <a:off x="1306373" y="5735376"/>
            <a:ext cx="708848" cy="584775"/>
          </a:xfrm>
          <a:prstGeom prst="rect">
            <a:avLst/>
          </a:prstGeom>
        </p:spPr>
        <p:txBody>
          <a:bodyPr wrap="none">
            <a:spAutoFit/>
          </a:bodyPr>
          <a:lstStyle/>
          <a:p>
            <a:r>
              <a:rPr lang="en-US" altLang="zh-CN" i="1" err="1">
                <a:ea typeface="宋体" panose="02010600030101010101" pitchFamily="2" charset="-122"/>
              </a:rPr>
              <a:t>qm</a:t>
            </a:r>
            <a:endParaRPr lang="zh-CN" altLang="en-US"/>
          </a:p>
        </p:txBody>
      </p:sp>
    </p:spTree>
    <p:extLst>
      <p:ext uri="{BB962C8B-B14F-4D97-AF65-F5344CB8AC3E}">
        <p14:creationId xmlns:p14="http://schemas.microsoft.com/office/powerpoint/2010/main" val="21414026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17671"/>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可燃冰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作为新型能源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有着巨大的开发使用潜力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同等条件下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可燃冰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完全燃烧放出的热量达到煤气的数十倍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可燃冰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很大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a:t>
            </a: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倍的关系粗略计算</a:t>
            </a:r>
            <a:r>
              <a:rPr lang="en-US" altLang="zh-CN">
                <a:solidFill>
                  <a:srgbClr val="000000"/>
                </a:solidFill>
                <a:ea typeface="宋体" panose="02010600030101010101" pitchFamily="2" charset="-122"/>
                <a:cs typeface="Times New Roman" panose="02020603050405020304" pitchFamily="18" charset="0"/>
              </a:rPr>
              <a:t>,1 kg“</a:t>
            </a:r>
            <a:r>
              <a:rPr lang="zh-CN" altLang="zh-CN">
                <a:solidFill>
                  <a:srgbClr val="000000"/>
                </a:solidFill>
                <a:ea typeface="宋体" panose="02010600030101010101" pitchFamily="2" charset="-122"/>
                <a:cs typeface="Times New Roman" panose="02020603050405020304" pitchFamily="18" charset="0"/>
              </a:rPr>
              <a:t>可燃冰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完全燃烧放出的热量为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a:t>
            </a:r>
            <a:r>
              <a:rPr lang="zh-CN" altLang="zh-CN">
                <a:solidFill>
                  <a:srgbClr val="000000"/>
                </a:solidFill>
                <a:ea typeface="宋体" panose="02010600030101010101" pitchFamily="2" charset="-122"/>
                <a:cs typeface="Times New Roman" panose="02020603050405020304" pitchFamily="18" charset="0"/>
              </a:rPr>
              <a:t>可以使</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kg</a:t>
            </a:r>
            <a:r>
              <a:rPr lang="zh-CN" altLang="zh-CN">
                <a:solidFill>
                  <a:srgbClr val="000000"/>
                </a:solidFill>
                <a:ea typeface="宋体" panose="02010600030101010101" pitchFamily="2" charset="-122"/>
                <a:cs typeface="Times New Roman" panose="02020603050405020304" pitchFamily="18" charset="0"/>
              </a:rPr>
              <a:t>的水从</a:t>
            </a:r>
            <a:r>
              <a:rPr lang="en-US" altLang="zh-CN">
                <a:solidFill>
                  <a:srgbClr val="000000"/>
                </a:solidFill>
                <a:ea typeface="宋体" panose="02010600030101010101" pitchFamily="2" charset="-122"/>
                <a:cs typeface="Times New Roman" panose="02020603050405020304" pitchFamily="18" charset="0"/>
              </a:rPr>
              <a:t>20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加热至</a:t>
            </a:r>
            <a:r>
              <a:rPr lang="en-US" altLang="zh-CN">
                <a:solidFill>
                  <a:srgbClr val="000000"/>
                </a:solidFill>
                <a:ea typeface="宋体" panose="02010600030101010101" pitchFamily="2" charset="-122"/>
                <a:cs typeface="Times New Roman" panose="02020603050405020304" pitchFamily="18" charset="0"/>
              </a:rPr>
              <a:t>60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宋体" panose="02010600030101010101" pitchFamily="2" charset="-122"/>
                <a:cs typeface="Times New Roman" panose="02020603050405020304" pitchFamily="18" charset="0"/>
              </a:rPr>
              <a:t>煤气</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7</a:t>
            </a:r>
            <a:r>
              <a:rPr lang="en-US" altLang="zh-CN">
                <a:solidFill>
                  <a:srgbClr val="000000"/>
                </a:solidFill>
                <a:ea typeface="宋体" panose="02010600030101010101" pitchFamily="2" charset="-122"/>
                <a:cs typeface="Times New Roman" panose="02020603050405020304" pitchFamily="18" charset="0"/>
              </a:rPr>
              <a:t> J/kg]</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888829" y="280803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热值</a:t>
            </a:r>
            <a:endParaRPr lang="zh-CN" altLang="en-US"/>
          </a:p>
        </p:txBody>
      </p:sp>
      <p:sp>
        <p:nvSpPr>
          <p:cNvPr id="4" name="矩形 3"/>
          <p:cNvSpPr/>
          <p:nvPr/>
        </p:nvSpPr>
        <p:spPr>
          <a:xfrm>
            <a:off x="6952493" y="3406597"/>
            <a:ext cx="1656223" cy="584775"/>
          </a:xfrm>
          <a:prstGeom prst="rect">
            <a:avLst/>
          </a:prstGeom>
        </p:spPr>
        <p:txBody>
          <a:bodyPr wrap="none">
            <a:spAutoFit/>
          </a:bodyPr>
          <a:lstStyle/>
          <a:p>
            <a:r>
              <a:rPr lang="en-US" altLang="zh-CN">
                <a:ea typeface="宋体" panose="02010600030101010101" pitchFamily="2" charset="-122"/>
              </a:rPr>
              <a:t>4</a:t>
            </a:r>
            <a:r>
              <a:rPr lang="en-US" altLang="zh-CN" i="1">
                <a:ea typeface="宋体" panose="02010600030101010101" pitchFamily="2" charset="-122"/>
              </a:rPr>
              <a:t>.</a:t>
            </a:r>
            <a:r>
              <a:rPr lang="en-US" altLang="zh-CN">
                <a:ea typeface="宋体" panose="02010600030101010101" pitchFamily="2" charset="-122"/>
              </a:rPr>
              <a:t>2×10</a:t>
            </a:r>
            <a:r>
              <a:rPr lang="en-US" altLang="zh-CN" baseline="30000">
                <a:ea typeface="宋体" panose="02010600030101010101" pitchFamily="2" charset="-122"/>
              </a:rPr>
              <a:t>8</a:t>
            </a:r>
            <a:endParaRPr lang="zh-CN" altLang="en-US"/>
          </a:p>
        </p:txBody>
      </p:sp>
      <p:sp>
        <p:nvSpPr>
          <p:cNvPr id="5" name="矩形 4"/>
          <p:cNvSpPr/>
          <p:nvPr/>
        </p:nvSpPr>
        <p:spPr>
          <a:xfrm>
            <a:off x="740141" y="3981540"/>
            <a:ext cx="1656223"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5×10</a:t>
            </a:r>
            <a:r>
              <a:rPr lang="en-US" altLang="zh-CN" baseline="30000">
                <a:ea typeface="宋体" panose="02010600030101010101" pitchFamily="2" charset="-122"/>
              </a:rPr>
              <a:t>3</a:t>
            </a:r>
            <a:endParaRPr lang="zh-CN" altLang="en-US"/>
          </a:p>
        </p:txBody>
      </p:sp>
    </p:spTree>
    <p:extLst>
      <p:ext uri="{BB962C8B-B14F-4D97-AF65-F5344CB8AC3E}">
        <p14:creationId xmlns:p14="http://schemas.microsoft.com/office/powerpoint/2010/main" val="25396037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55118"/>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根据题意可知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同质量的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可燃冰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完全燃烧放出的热量达到煤气的数十倍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说明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可燃冰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的热值很大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根据公式</a:t>
            </a:r>
            <a:r>
              <a:rPr lang="en-US" altLang="zh-CN" i="1">
                <a:solidFill>
                  <a:srgbClr val="000000"/>
                </a:solidFill>
                <a:ea typeface="宋体" panose="02010600030101010101" pitchFamily="2" charset="-122"/>
                <a:cs typeface="Times New Roman" panose="02020603050405020304" pitchFamily="18" charset="0"/>
              </a:rPr>
              <a:t>Q</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qm</a:t>
            </a:r>
            <a:r>
              <a:rPr lang="zh-CN" altLang="zh-CN">
                <a:solidFill>
                  <a:srgbClr val="000000"/>
                </a:solidFill>
                <a:ea typeface="楷体" panose="02010609060101010101" pitchFamily="49" charset="-122"/>
                <a:cs typeface="Times New Roman" panose="02020603050405020304" pitchFamily="18" charset="0"/>
              </a:rPr>
              <a:t>可知</a:t>
            </a:r>
            <a:r>
              <a:rPr lang="en-US" altLang="zh-CN">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kg</a:t>
            </a:r>
            <a:r>
              <a:rPr lang="zh-CN" altLang="zh-CN">
                <a:solidFill>
                  <a:srgbClr val="000000"/>
                </a:solidFill>
                <a:ea typeface="楷体" panose="02010609060101010101" pitchFamily="49" charset="-122"/>
                <a:cs typeface="Times New Roman" panose="02020603050405020304" pitchFamily="18" charset="0"/>
              </a:rPr>
              <a:t>煤气完全燃烧放出的热量</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楷体" panose="02010609060101010101" pitchFamily="49" charset="-122"/>
                <a:cs typeface="Times New Roman" panose="02020603050405020304" pitchFamily="18" charset="0"/>
              </a:rPr>
              <a:t>煤气</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7</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J,</a:t>
            </a:r>
            <a:r>
              <a:rPr lang="zh-CN" altLang="zh-CN">
                <a:solidFill>
                  <a:srgbClr val="000000"/>
                </a:solidFill>
                <a:ea typeface="楷体" panose="02010609060101010101" pitchFamily="49" charset="-122"/>
                <a:cs typeface="Times New Roman" panose="02020603050405020304" pitchFamily="18" charset="0"/>
              </a:rPr>
              <a:t>则</a:t>
            </a:r>
            <a:r>
              <a:rPr lang="en-US" altLang="zh-CN">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kg“</a:t>
            </a:r>
            <a:r>
              <a:rPr lang="zh-CN" altLang="zh-CN">
                <a:solidFill>
                  <a:srgbClr val="000000"/>
                </a:solidFill>
                <a:ea typeface="楷体" panose="02010609060101010101" pitchFamily="49" charset="-122"/>
                <a:cs typeface="Times New Roman" panose="02020603050405020304" pitchFamily="18" charset="0"/>
              </a:rPr>
              <a:t>可燃冰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完全燃烧放出的热量为</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8</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J,</a:t>
            </a:r>
            <a:r>
              <a:rPr lang="zh-CN" altLang="zh-CN">
                <a:solidFill>
                  <a:srgbClr val="000000"/>
                </a:solidFill>
                <a:ea typeface="楷体" panose="02010609060101010101" pitchFamily="49" charset="-122"/>
                <a:cs typeface="Times New Roman" panose="02020603050405020304" pitchFamily="18" charset="0"/>
              </a:rPr>
              <a:t>水吸收的热量与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可燃冰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完全燃烧放出的热量相等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有</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楷体" panose="02010609060101010101" pitchFamily="49" charset="-122"/>
                <a:cs typeface="Times New Roman" panose="02020603050405020304" pitchFamily="18" charset="0"/>
              </a:rPr>
              <a:t>放</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楷体" panose="02010609060101010101" pitchFamily="49" charset="-122"/>
                <a:cs typeface="Times New Roman" panose="02020603050405020304" pitchFamily="18" charset="0"/>
              </a:rPr>
              <a:t>吸</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则利用公式</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楷体" panose="02010609060101010101" pitchFamily="49" charset="-122"/>
                <a:cs typeface="Times New Roman" panose="02020603050405020304" pitchFamily="18" charset="0"/>
              </a:rPr>
              <a:t>吸</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cm</a:t>
            </a:r>
            <a:r>
              <a:rPr lang="en-US" altLang="zh-CN" err="1">
                <a:solidFill>
                  <a:srgbClr val="000000"/>
                </a:solidFill>
                <a:ea typeface="宋体" panose="02010600030101010101" pitchFamily="2" charset="-122"/>
                <a:cs typeface="Times New Roman" panose="02020603050405020304" pitchFamily="18" charset="0"/>
              </a:rPr>
              <a:t>Δ</a:t>
            </a:r>
            <a:r>
              <a:rPr lang="en-US" altLang="zh-CN" i="1" err="1">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楷体" panose="02010609060101010101" pitchFamily="49" charset="-122"/>
                <a:cs typeface="Times New Roman" panose="02020603050405020304" pitchFamily="18" charset="0"/>
              </a:rPr>
              <a:t>得</a:t>
            </a:r>
            <a:r>
              <a:rPr lang="en-US" altLang="zh-CN" i="1">
                <a:solidFill>
                  <a:srgbClr val="000000"/>
                </a:solidFill>
                <a:ea typeface="宋体" panose="02010600030101010101" pitchFamily="2" charset="-122"/>
                <a:cs typeface="Times New Roman" panose="02020603050405020304" pitchFamily="18" charset="0"/>
              </a:rPr>
              <a:t>m</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kg</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仿宋" panose="02010609060101010101" pitchFamily="49" charset="-122"/>
                <a:cs typeface="Times New Roman" panose="02020603050405020304" pitchFamily="18" charset="0"/>
              </a:rPr>
              <a:t>放</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仿宋" panose="02010609060101010101" pitchFamily="49" charset="-122"/>
                <a:cs typeface="Times New Roman" panose="02020603050405020304" pitchFamily="18" charset="0"/>
              </a:rPr>
              <a:t>吸</a:t>
            </a:r>
            <a:r>
              <a:rPr lang="zh-CN" altLang="zh-CN">
                <a:solidFill>
                  <a:srgbClr val="000000"/>
                </a:solidFill>
                <a:ea typeface="仿宋" panose="02010609060101010101" pitchFamily="49" charset="-122"/>
                <a:cs typeface="Times New Roman" panose="02020603050405020304" pitchFamily="18" charset="0"/>
              </a:rPr>
              <a:t>是解此类题的关键</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04923083"/>
      </p:ext>
    </p:extLst>
  </p:cSld>
  <p:clrMapOvr>
    <a:masterClrMapping/>
  </p:clrMapOvr>
  <p:transition spd="med">
    <p:pull/>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828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汽油的热值为</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6×10</a:t>
            </a:r>
            <a:r>
              <a:rPr lang="en-US" altLang="zh-CN" baseline="30000">
                <a:solidFill>
                  <a:srgbClr val="000000"/>
                </a:solidFill>
                <a:ea typeface="宋体" panose="02010600030101010101" pitchFamily="2" charset="-122"/>
                <a:cs typeface="Times New Roman" panose="02020603050405020304" pitchFamily="18" charset="0"/>
              </a:rPr>
              <a:t>7</a:t>
            </a:r>
            <a:r>
              <a:rPr lang="en-US" altLang="zh-CN">
                <a:solidFill>
                  <a:srgbClr val="000000"/>
                </a:solidFill>
                <a:ea typeface="宋体" panose="02010600030101010101" pitchFamily="2" charset="-122"/>
                <a:cs typeface="Times New Roman" panose="02020603050405020304" pitchFamily="18" charset="0"/>
              </a:rPr>
              <a:t> J/kg,</a:t>
            </a:r>
            <a:r>
              <a:rPr lang="zh-CN" altLang="zh-CN">
                <a:solidFill>
                  <a:srgbClr val="000000"/>
                </a:solidFill>
                <a:ea typeface="宋体" panose="02010600030101010101" pitchFamily="2" charset="-122"/>
                <a:cs typeface="Times New Roman" panose="02020603050405020304" pitchFamily="18" charset="0"/>
              </a:rPr>
              <a:t>现有汽油</a:t>
            </a:r>
            <a:r>
              <a:rPr lang="en-US" altLang="zh-CN">
                <a:solidFill>
                  <a:srgbClr val="000000"/>
                </a:solidFill>
                <a:ea typeface="宋体" panose="02010600030101010101" pitchFamily="2" charset="-122"/>
                <a:cs typeface="Times New Roman" panose="02020603050405020304" pitchFamily="18" charset="0"/>
              </a:rPr>
              <a:t>2 kg,</a:t>
            </a:r>
            <a:r>
              <a:rPr lang="zh-CN" altLang="zh-CN">
                <a:solidFill>
                  <a:srgbClr val="000000"/>
                </a:solidFill>
                <a:ea typeface="宋体" panose="02010600030101010101" pitchFamily="2" charset="-122"/>
                <a:cs typeface="Times New Roman" panose="02020603050405020304" pitchFamily="18" charset="0"/>
              </a:rPr>
              <a:t>选其中一半完全燃烧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放出的热量是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a:t>
            </a:r>
            <a:r>
              <a:rPr lang="zh-CN" altLang="zh-CN">
                <a:solidFill>
                  <a:srgbClr val="000000"/>
                </a:solidFill>
                <a:ea typeface="宋体" panose="02010600030101010101" pitchFamily="2" charset="-122"/>
                <a:cs typeface="Times New Roman" panose="02020603050405020304" pitchFamily="18" charset="0"/>
              </a:rPr>
              <a:t>剩余汽油的热值是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J/kg</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553125" y="2828825"/>
            <a:ext cx="1656223" cy="584775"/>
          </a:xfrm>
          <a:prstGeom prst="rect">
            <a:avLst/>
          </a:prstGeom>
        </p:spPr>
        <p:txBody>
          <a:bodyPr wrap="none">
            <a:spAutoFit/>
          </a:bodyPr>
          <a:lstStyle/>
          <a:p>
            <a:r>
              <a:rPr lang="en-US" altLang="zh-CN">
                <a:ea typeface="宋体" panose="02010600030101010101" pitchFamily="2" charset="-122"/>
              </a:rPr>
              <a:t>4</a:t>
            </a:r>
            <a:r>
              <a:rPr lang="en-US" altLang="zh-CN" i="1">
                <a:ea typeface="宋体" panose="02010600030101010101" pitchFamily="2" charset="-122"/>
              </a:rPr>
              <a:t>.</a:t>
            </a:r>
            <a:r>
              <a:rPr lang="en-US" altLang="zh-CN">
                <a:ea typeface="宋体" panose="02010600030101010101" pitchFamily="2" charset="-122"/>
              </a:rPr>
              <a:t>6×10</a:t>
            </a:r>
            <a:r>
              <a:rPr lang="en-US" altLang="zh-CN" baseline="30000">
                <a:ea typeface="宋体" panose="02010600030101010101" pitchFamily="2" charset="-122"/>
              </a:rPr>
              <a:t>7</a:t>
            </a:r>
            <a:endParaRPr lang="zh-CN" altLang="en-US"/>
          </a:p>
        </p:txBody>
      </p:sp>
      <p:sp>
        <p:nvSpPr>
          <p:cNvPr id="4" name="矩形 3"/>
          <p:cNvSpPr/>
          <p:nvPr/>
        </p:nvSpPr>
        <p:spPr>
          <a:xfrm>
            <a:off x="2016621" y="3415845"/>
            <a:ext cx="1656223" cy="584775"/>
          </a:xfrm>
          <a:prstGeom prst="rect">
            <a:avLst/>
          </a:prstGeom>
        </p:spPr>
        <p:txBody>
          <a:bodyPr wrap="none">
            <a:spAutoFit/>
          </a:bodyPr>
          <a:lstStyle/>
          <a:p>
            <a:r>
              <a:rPr lang="en-US" altLang="zh-CN">
                <a:ea typeface="宋体" panose="02010600030101010101" pitchFamily="2" charset="-122"/>
              </a:rPr>
              <a:t>4</a:t>
            </a:r>
            <a:r>
              <a:rPr lang="en-US" altLang="zh-CN" i="1">
                <a:ea typeface="宋体" panose="02010600030101010101" pitchFamily="2" charset="-122"/>
              </a:rPr>
              <a:t>.</a:t>
            </a:r>
            <a:r>
              <a:rPr lang="en-US" altLang="zh-CN">
                <a:ea typeface="宋体" panose="02010600030101010101" pitchFamily="2" charset="-122"/>
              </a:rPr>
              <a:t>6×10</a:t>
            </a:r>
            <a:r>
              <a:rPr lang="en-US" altLang="zh-CN" baseline="30000">
                <a:ea typeface="宋体" panose="02010600030101010101" pitchFamily="2" charset="-122"/>
              </a:rPr>
              <a:t>7</a:t>
            </a:r>
            <a:endParaRPr lang="zh-CN" altLang="en-US"/>
          </a:p>
        </p:txBody>
      </p:sp>
    </p:spTree>
    <p:extLst>
      <p:ext uri="{BB962C8B-B14F-4D97-AF65-F5344CB8AC3E}">
        <p14:creationId xmlns:p14="http://schemas.microsoft.com/office/powerpoint/2010/main" val="185743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647"/>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热机</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能转化成</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能的装置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内燃机是最常见的热机</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常见的内燃机一个工作循环包括四个冲程</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吸气冲程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进气门打开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排气门关闭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活塞向下运动</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压缩冲程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进气门和排气门都关闭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活塞向上运动压缩气体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此冲程中</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能转化成</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312765" y="200611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内</a:t>
            </a:r>
            <a:endParaRPr lang="zh-CN" altLang="en-US"/>
          </a:p>
        </p:txBody>
      </p:sp>
      <p:sp>
        <p:nvSpPr>
          <p:cNvPr id="4" name="矩形 3"/>
          <p:cNvSpPr/>
          <p:nvPr/>
        </p:nvSpPr>
        <p:spPr>
          <a:xfrm>
            <a:off x="7133342" y="200611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机械</a:t>
            </a:r>
            <a:endParaRPr lang="zh-CN" altLang="en-US"/>
          </a:p>
        </p:txBody>
      </p:sp>
      <p:sp>
        <p:nvSpPr>
          <p:cNvPr id="5" name="矩形 4"/>
          <p:cNvSpPr/>
          <p:nvPr/>
        </p:nvSpPr>
        <p:spPr>
          <a:xfrm>
            <a:off x="3149085" y="493401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机械</a:t>
            </a:r>
            <a:endParaRPr lang="zh-CN" altLang="en-US"/>
          </a:p>
        </p:txBody>
      </p:sp>
      <p:sp>
        <p:nvSpPr>
          <p:cNvPr id="6" name="矩形 5"/>
          <p:cNvSpPr/>
          <p:nvPr/>
        </p:nvSpPr>
        <p:spPr>
          <a:xfrm>
            <a:off x="7545313" y="4934012"/>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内</a:t>
            </a:r>
            <a:endParaRPr lang="zh-CN" altLang="en-US"/>
          </a:p>
        </p:txBody>
      </p:sp>
    </p:spTree>
    <p:extLst>
      <p:ext uri="{BB962C8B-B14F-4D97-AF65-F5344CB8AC3E}">
        <p14:creationId xmlns:p14="http://schemas.microsoft.com/office/powerpoint/2010/main" val="41832618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考  情  分  析</a:t>
            </a:r>
            <a:endParaRPr lang="zh-CN" altLang="zh-CN">
              <a:solidFill>
                <a:schemeClr val="tx1"/>
              </a:solidFill>
              <a:latin typeface="华文新魏" panose="02010800040101010101" pitchFamily="2" charset="-122"/>
              <a:ea typeface="华文新魏" panose="0201080004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081131595"/>
              </p:ext>
            </p:extLst>
          </p:nvPr>
        </p:nvGraphicFramePr>
        <p:xfrm>
          <a:off x="361950" y="1511895"/>
          <a:ext cx="10807700" cy="4152916"/>
        </p:xfrm>
        <a:graphic>
          <a:graphicData uri="http://schemas.openxmlformats.org/presentationml/2006/ole">
            <mc:AlternateContent>
              <mc:Choice xmlns:v="urn:schemas-microsoft-com:vml" Requires="v">
                <p:oleObj spid="_x0000_s1038" name="文档" r:id="rId2" imgW="3826154" imgH="1470220" progId="Word.Document.12">
                  <p:embed/>
                </p:oleObj>
              </mc:Choice>
              <mc:Fallback>
                <p:oleObj name="文档" r:id="rId2" imgW="3826154" imgH="1470220" progId="Word.Document.12">
                  <p:embed/>
                  <p:pic>
                    <p:nvPicPr>
                      <p:cNvPr id="0" name="OLE substitute image"/>
                      <p:cNvPicPr/>
                      <p:nvPr/>
                    </p:nvPicPr>
                    <p:blipFill>
                      <a:blip r:embed="rId3"/>
                      <a:stretch>
                        <a:fillRect/>
                      </a:stretch>
                    </p:blipFill>
                    <p:spPr>
                      <a:xfrm>
                        <a:off x="361950" y="1511895"/>
                        <a:ext cx="10807700" cy="4152916"/>
                      </a:xfrm>
                      <a:prstGeom prst="rect">
                        <a:avLst/>
                      </a:prstGeom>
                    </p:spPr>
                  </p:pic>
                </p:oleObj>
              </mc:Fallback>
            </mc:AlternateContent>
          </a:graphicData>
        </a:graphic>
      </p:graphicFrame>
    </p:spTree>
    <p:extLst>
      <p:ext uri="{BB962C8B-B14F-4D97-AF65-F5344CB8AC3E}">
        <p14:creationId xmlns:p14="http://schemas.microsoft.com/office/powerpoint/2010/main" val="1864289175"/>
      </p:ext>
    </p:extLst>
  </p:cSld>
  <p:clrMapOvr>
    <a:masterClrMapping/>
  </p:clrMapOvr>
  <p:transition spd="slow">
    <p:wheel spokes="1"/>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27503"/>
            <a:ext cx="10807700" cy="4181529"/>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做功冲程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进气门和排气门都关闭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缸内高温高压气体推动活塞向下运动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此冲程中</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能转化成</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排气冲程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进气门关闭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排气门打开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活塞向上运动</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四个冲程中只有</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冲程对外做功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其他三个冲程都靠惯性来完成</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一个工作循环包括四个冲程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活塞往返运动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飞轮转动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周</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905053" y="164607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内</a:t>
            </a:r>
            <a:endParaRPr lang="zh-CN" altLang="en-US"/>
          </a:p>
        </p:txBody>
      </p:sp>
      <p:sp>
        <p:nvSpPr>
          <p:cNvPr id="4" name="矩形 3"/>
          <p:cNvSpPr/>
          <p:nvPr/>
        </p:nvSpPr>
        <p:spPr>
          <a:xfrm>
            <a:off x="998180" y="223991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机械</a:t>
            </a:r>
            <a:endParaRPr lang="zh-CN" altLang="en-US"/>
          </a:p>
        </p:txBody>
      </p:sp>
      <p:sp>
        <p:nvSpPr>
          <p:cNvPr id="5" name="矩形 4"/>
          <p:cNvSpPr/>
          <p:nvPr/>
        </p:nvSpPr>
        <p:spPr>
          <a:xfrm>
            <a:off x="5927404" y="340488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做功</a:t>
            </a:r>
            <a:endParaRPr lang="zh-CN" altLang="en-US"/>
          </a:p>
        </p:txBody>
      </p:sp>
      <p:sp>
        <p:nvSpPr>
          <p:cNvPr id="6" name="矩形 5"/>
          <p:cNvSpPr/>
          <p:nvPr/>
        </p:nvSpPr>
        <p:spPr>
          <a:xfrm>
            <a:off x="3322597" y="457555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两</a:t>
            </a:r>
            <a:endParaRPr lang="zh-CN" altLang="en-US"/>
          </a:p>
        </p:txBody>
      </p:sp>
      <p:sp>
        <p:nvSpPr>
          <p:cNvPr id="7" name="矩形 6"/>
          <p:cNvSpPr/>
          <p:nvPr/>
        </p:nvSpPr>
        <p:spPr>
          <a:xfrm>
            <a:off x="7921277" y="457555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两</a:t>
            </a:r>
            <a:endParaRPr lang="zh-CN" altLang="en-US"/>
          </a:p>
        </p:txBody>
      </p:sp>
    </p:spTree>
    <p:extLst>
      <p:ext uri="{BB962C8B-B14F-4D97-AF65-F5344CB8AC3E}">
        <p14:creationId xmlns:p14="http://schemas.microsoft.com/office/powerpoint/2010/main" val="22438629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91547"/>
            <a:ext cx="10807700" cy="4772460"/>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热机的效率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热机中用来做有用功的那部分能量与燃料完全燃烧时放出的热量之比</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热机的效率在数值上小于</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导致热机效率降低的主要原因有</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燃料不能完全燃烧</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热机散热导致大部分能量损失</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废气带走一部分热量</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机器零件的摩擦导致部分机械能损失</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92108266"/>
      </p:ext>
    </p:extLst>
  </p:cSld>
  <p:clrMapOvr>
    <a:masterClrMapping/>
  </p:clrMapOvr>
  <p:transition spd="med">
    <p:pull/>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366159"/>
            <a:ext cx="10807700" cy="1226874"/>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热机的使用带来的负面影响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热机的大量使用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造成了一些污染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主要体现在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污染、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污染等</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176861" y="298942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大气</a:t>
            </a:r>
            <a:endParaRPr lang="zh-CN" altLang="en-US"/>
          </a:p>
        </p:txBody>
      </p:sp>
      <p:sp>
        <p:nvSpPr>
          <p:cNvPr id="4" name="矩形 3"/>
          <p:cNvSpPr/>
          <p:nvPr/>
        </p:nvSpPr>
        <p:spPr>
          <a:xfrm>
            <a:off x="7839437" y="298942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噪声</a:t>
            </a:r>
            <a:endParaRPr lang="zh-CN" altLang="en-US"/>
          </a:p>
        </p:txBody>
      </p:sp>
    </p:spTree>
    <p:extLst>
      <p:ext uri="{BB962C8B-B14F-4D97-AF65-F5344CB8AC3E}">
        <p14:creationId xmlns:p14="http://schemas.microsoft.com/office/powerpoint/2010/main" val="23546660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471"/>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汽车已经成为现代生活中不可缺少的一部分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现代汽车多数采用汽油机作为发动机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如图是四冲程汽油机的工作循环示意图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下列说法中正确的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748180" y="3094024"/>
            <a:ext cx="10025714" cy="2777238"/>
          </a:xfrm>
          <a:prstGeom prst="rect">
            <a:avLst/>
          </a:prstGeom>
        </p:spPr>
      </p:pic>
      <p:sp>
        <p:nvSpPr>
          <p:cNvPr id="4" name="矩形 3"/>
          <p:cNvSpPr/>
          <p:nvPr/>
        </p:nvSpPr>
        <p:spPr>
          <a:xfrm>
            <a:off x="6582621" y="2428335"/>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22758123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904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甲冲程是把机械能转化为内能</a:t>
            </a:r>
            <a:r>
              <a:rPr lang="en-US" altLang="zh-CN">
                <a:solidFill>
                  <a:srgbClr val="000000"/>
                </a:solidFill>
                <a:ea typeface="宋体" panose="02010600030101010101" pitchFamily="2" charset="-122"/>
                <a:cs typeface="Times New Roman" panose="02020603050405020304" pitchFamily="18" charset="0"/>
              </a:rPr>
              <a:t>	</a:t>
            </a: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乙冲程是把内能转化为机械能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丙冲程是把机械能转化为内能</a:t>
            </a:r>
            <a:r>
              <a:rPr lang="en-US" altLang="zh-CN">
                <a:solidFill>
                  <a:srgbClr val="000000"/>
                </a:solidFill>
                <a:ea typeface="宋体" panose="02010600030101010101" pitchFamily="2" charset="-122"/>
                <a:cs typeface="Times New Roman" panose="02020603050405020304" pitchFamily="18" charset="0"/>
              </a:rPr>
              <a:t>	</a:t>
            </a: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丁冲程是把内能转化为机械能</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78574625"/>
      </p:ext>
    </p:extLst>
  </p:cSld>
  <p:clrMapOvr>
    <a:masterClrMapping/>
  </p:clrMapOvr>
  <p:transition spd="med">
    <p:pull/>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55495"/>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热机的四个冲程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吸气冲程、压缩冲程、做功冲程、排气冲程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甲图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气门都关闭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活塞向上运动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汽缸容积减小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是压缩冲程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将机械能转化为内能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正确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乙图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排气门打开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活塞向上运动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汽缸容积减小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是排气冲程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没有能量转化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丙图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气门都关闭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活塞向下运行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汽缸容积增大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是做功冲程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将内能转化为机械能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丁图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进气门打开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活塞向下运动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汽缸容积增大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是吸气冲程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没有能量转化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错误</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22540293"/>
      </p:ext>
    </p:extLst>
  </p:cSld>
  <p:clrMapOvr>
    <a:masterClrMapping/>
  </p:clrMapOvr>
  <p:transition spd="med">
    <p:pull/>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3583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内燃机有四个工作冲程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如图所示是内燃机的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冲程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活塞下降时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燃气内能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增加</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67.jpeg"/>
          <p:cNvPicPr/>
          <p:nvPr/>
        </p:nvPicPr>
        <p:blipFill>
          <a:blip r:embed="rId2"/>
          <a:stretch>
            <a:fillRect/>
          </a:stretch>
        </p:blipFill>
        <p:spPr>
          <a:xfrm>
            <a:off x="5044876" y="2792964"/>
            <a:ext cx="1441847" cy="2754089"/>
          </a:xfrm>
          <a:prstGeom prst="rect">
            <a:avLst/>
          </a:prstGeom>
        </p:spPr>
      </p:pic>
      <p:sp>
        <p:nvSpPr>
          <p:cNvPr id="4" name="矩形 3"/>
          <p:cNvSpPr/>
          <p:nvPr/>
        </p:nvSpPr>
        <p:spPr>
          <a:xfrm>
            <a:off x="1080517" y="155234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做功</a:t>
            </a:r>
            <a:endParaRPr lang="zh-CN" altLang="en-US"/>
          </a:p>
        </p:txBody>
      </p:sp>
      <p:sp>
        <p:nvSpPr>
          <p:cNvPr id="5" name="矩形 4"/>
          <p:cNvSpPr/>
          <p:nvPr/>
        </p:nvSpPr>
        <p:spPr>
          <a:xfrm>
            <a:off x="8209309" y="155234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减少</a:t>
            </a:r>
            <a:endParaRPr lang="zh-CN" altLang="en-US"/>
          </a:p>
        </p:txBody>
      </p:sp>
    </p:spTree>
    <p:extLst>
      <p:ext uri="{BB962C8B-B14F-4D97-AF65-F5344CB8AC3E}">
        <p14:creationId xmlns:p14="http://schemas.microsoft.com/office/powerpoint/2010/main" val="5013631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实  验  突  破</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633259"/>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比较不同物质吸热的情况</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为了比较水和食用油的吸热能力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小海用如图所示的装置图做了如下实验</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实验器材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水、食用油、电加热器、搅拌器、</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填测量工具</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217421" y="3423431"/>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温度计</a:t>
            </a:r>
            <a:endParaRPr lang="zh-CN" altLang="en-US"/>
          </a:p>
        </p:txBody>
      </p:sp>
      <p:sp>
        <p:nvSpPr>
          <p:cNvPr id="5" name="矩形 4"/>
          <p:cNvSpPr/>
          <p:nvPr/>
        </p:nvSpPr>
        <p:spPr>
          <a:xfrm>
            <a:off x="1047837" y="400211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天平</a:t>
            </a:r>
            <a:endParaRPr lang="zh-CN" altLang="en-US"/>
          </a:p>
        </p:txBody>
      </p:sp>
      <p:sp>
        <p:nvSpPr>
          <p:cNvPr id="6" name="矩形 5"/>
          <p:cNvSpPr/>
          <p:nvPr/>
        </p:nvSpPr>
        <p:spPr>
          <a:xfrm>
            <a:off x="3888829" y="400211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秒表</a:t>
            </a:r>
            <a:endParaRPr lang="zh-CN" altLang="en-US"/>
          </a:p>
        </p:txBody>
      </p:sp>
    </p:spTree>
    <p:extLst>
      <p:ext uri="{BB962C8B-B14F-4D97-AF65-F5344CB8AC3E}">
        <p14:creationId xmlns:p14="http://schemas.microsoft.com/office/powerpoint/2010/main" val="1740986315"/>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960631"/>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在两个容器中装入</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相同的水和食用油</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选用规格相同的电加热器的目的是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使水和食用油在每秒钟吸收的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相同</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这里应用的科学方法有</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772589" y="200162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质量</a:t>
            </a:r>
            <a:endParaRPr lang="zh-CN" altLang="en-US"/>
          </a:p>
        </p:txBody>
      </p:sp>
      <p:sp>
        <p:nvSpPr>
          <p:cNvPr id="4" name="矩形 3"/>
          <p:cNvSpPr/>
          <p:nvPr/>
        </p:nvSpPr>
        <p:spPr>
          <a:xfrm>
            <a:off x="1440557" y="316499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热量</a:t>
            </a:r>
            <a:endParaRPr lang="zh-CN" altLang="en-US"/>
          </a:p>
        </p:txBody>
      </p:sp>
      <p:sp>
        <p:nvSpPr>
          <p:cNvPr id="5" name="矩形 4"/>
          <p:cNvSpPr/>
          <p:nvPr/>
        </p:nvSpPr>
        <p:spPr>
          <a:xfrm>
            <a:off x="8713365" y="3164999"/>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转换法</a:t>
            </a:r>
            <a:endParaRPr lang="zh-CN" altLang="en-US"/>
          </a:p>
        </p:txBody>
      </p:sp>
      <p:sp>
        <p:nvSpPr>
          <p:cNvPr id="6" name="矩形 5"/>
          <p:cNvSpPr/>
          <p:nvPr/>
        </p:nvSpPr>
        <p:spPr>
          <a:xfrm>
            <a:off x="465125" y="3747519"/>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控制变量法</a:t>
            </a:r>
            <a:endParaRPr lang="zh-CN" altLang="en-US"/>
          </a:p>
        </p:txBody>
      </p:sp>
    </p:spTree>
    <p:extLst>
      <p:ext uri="{BB962C8B-B14F-4D97-AF65-F5344CB8AC3E}">
        <p14:creationId xmlns:p14="http://schemas.microsoft.com/office/powerpoint/2010/main" val="117629689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61315"/>
            <a:ext cx="5020926" cy="683264"/>
          </a:xfrm>
          <a:prstGeom prst="rect">
            <a:avLst/>
          </a:prstGeom>
        </p:spPr>
        <p:txBody>
          <a:bodyPr wrap="none">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下面是实验记录的数据</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70.jpeg"/>
          <p:cNvPicPr>
            <a:picLocks noChangeAspect="1"/>
          </p:cNvPicPr>
          <p:nvPr/>
        </p:nvPicPr>
        <p:blipFill>
          <a:blip r:embed="rId2"/>
          <a:stretch>
            <a:fillRect/>
          </a:stretch>
        </p:blipFill>
        <p:spPr>
          <a:xfrm>
            <a:off x="2715468" y="1829423"/>
            <a:ext cx="6100665" cy="3326212"/>
          </a:xfrm>
          <a:prstGeom prst="rect">
            <a:avLst/>
          </a:prstGeom>
        </p:spPr>
      </p:pic>
    </p:spTree>
    <p:extLst>
      <p:ext uri="{BB962C8B-B14F-4D97-AF65-F5344CB8AC3E}">
        <p14:creationId xmlns:p14="http://schemas.microsoft.com/office/powerpoint/2010/main" val="399124981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326597347"/>
              </p:ext>
            </p:extLst>
          </p:nvPr>
        </p:nvGraphicFramePr>
        <p:xfrm>
          <a:off x="361950" y="542985"/>
          <a:ext cx="10807700" cy="6114158"/>
        </p:xfrm>
        <a:graphic>
          <a:graphicData uri="http://schemas.openxmlformats.org/presentationml/2006/ole">
            <mc:AlternateContent>
              <mc:Choice xmlns:v="urn:schemas-microsoft-com:vml" Requires="v">
                <p:oleObj spid="_x0000_s1039" name="文档" r:id="rId2" imgW="3826154" imgH="2164541" progId="Word.Document.12">
                  <p:embed/>
                </p:oleObj>
              </mc:Choice>
              <mc:Fallback>
                <p:oleObj name="文档" r:id="rId2" imgW="3826154" imgH="2164541" progId="Word.Document.12">
                  <p:embed/>
                  <p:pic>
                    <p:nvPicPr>
                      <p:cNvPr id="0" name="OLE substitute image"/>
                      <p:cNvPicPr/>
                      <p:nvPr/>
                    </p:nvPicPr>
                    <p:blipFill>
                      <a:blip r:embed="rId3"/>
                      <a:stretch>
                        <a:fillRect/>
                      </a:stretch>
                    </p:blipFill>
                    <p:spPr>
                      <a:xfrm>
                        <a:off x="361950" y="542985"/>
                        <a:ext cx="10807700" cy="6114158"/>
                      </a:xfrm>
                      <a:prstGeom prst="rect">
                        <a:avLst/>
                      </a:prstGeom>
                    </p:spPr>
                  </p:pic>
                </p:oleObj>
              </mc:Fallback>
            </mc:AlternateContent>
          </a:graphicData>
        </a:graphic>
      </p:graphicFrame>
    </p:spTree>
    <p:extLst>
      <p:ext uri="{BB962C8B-B14F-4D97-AF65-F5344CB8AC3E}">
        <p14:creationId xmlns:p14="http://schemas.microsoft.com/office/powerpoint/2010/main" val="2657185730"/>
      </p:ext>
    </p:extLst>
  </p:cSld>
  <p:clrMapOvr>
    <a:masterClrMapping/>
  </p:clrMapOvr>
  <p:transition spd="slow">
    <p:wheel spokes="1"/>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370893677"/>
              </p:ext>
            </p:extLst>
          </p:nvPr>
        </p:nvGraphicFramePr>
        <p:xfrm>
          <a:off x="361950" y="1365176"/>
          <a:ext cx="10807700" cy="4000649"/>
        </p:xfrm>
        <a:graphic>
          <a:graphicData uri="http://schemas.openxmlformats.org/presentationml/2006/ole">
            <mc:AlternateContent>
              <mc:Choice xmlns:v="urn:schemas-microsoft-com:vml" Requires="v">
                <p:oleObj spid="_x0000_s1042" name="文档" r:id="rId2" imgW="3826154" imgH="1416314" progId="Word.Document.12">
                  <p:embed/>
                </p:oleObj>
              </mc:Choice>
              <mc:Fallback>
                <p:oleObj name="文档" r:id="rId2" imgW="3826154" imgH="1416314" progId="Word.Document.12">
                  <p:embed/>
                  <p:pic>
                    <p:nvPicPr>
                      <p:cNvPr id="0" name="OLE substitute image"/>
                      <p:cNvPicPr/>
                      <p:nvPr/>
                    </p:nvPicPr>
                    <p:blipFill>
                      <a:blip r:embed="rId3"/>
                      <a:stretch>
                        <a:fillRect/>
                      </a:stretch>
                    </p:blipFill>
                    <p:spPr>
                      <a:xfrm>
                        <a:off x="361950" y="1365176"/>
                        <a:ext cx="10807700" cy="4000649"/>
                      </a:xfrm>
                      <a:prstGeom prst="rect">
                        <a:avLst/>
                      </a:prstGeom>
                    </p:spPr>
                  </p:pic>
                </p:oleObj>
              </mc:Fallback>
            </mc:AlternateContent>
          </a:graphicData>
        </a:graphic>
      </p:graphicFrame>
    </p:spTree>
    <p:extLst>
      <p:ext uri="{BB962C8B-B14F-4D97-AF65-F5344CB8AC3E}">
        <p14:creationId xmlns:p14="http://schemas.microsoft.com/office/powerpoint/2010/main" val="22575740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80320"/>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分析第</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次或第</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次实验数据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可以得出初步结论是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同种物质升高相同的温度时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吸收热量的多少与物质的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分析第</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次或第</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次实验数据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可以得出初步结论是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的不同物质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吸收热量的多少与物质的</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___</a:t>
            </a:r>
            <a:r>
              <a:rPr lang="en-US" altLang="zh-CN" i="1" smtClean="0">
                <a:solidFill>
                  <a:srgbClr val="000000"/>
                </a:solidFill>
                <a:ea typeface="宋体" panose="02010600030101010101" pitchFamily="2" charset="-122"/>
                <a:cs typeface="Times New Roman" panose="02020603050405020304" pitchFamily="18" charset="0"/>
              </a:rPr>
              <a:t>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分析第</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次实验数据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可以得出初步结论是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质量相同的同种物质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吸收热量的多少与物体</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_____</a:t>
            </a:r>
            <a:r>
              <a:rPr lang="en-US" altLang="zh-CN" i="1" smtClean="0">
                <a:solidFill>
                  <a:srgbClr val="000000"/>
                </a:solidFill>
                <a:ea typeface="宋体" panose="02010600030101010101" pitchFamily="2" charset="-122"/>
                <a:cs typeface="Times New Roman" panose="02020603050405020304" pitchFamily="18" charset="0"/>
              </a:rPr>
              <a:t>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55353" y="179009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质量</a:t>
            </a:r>
            <a:endParaRPr lang="zh-CN" altLang="en-US"/>
          </a:p>
        </p:txBody>
      </p:sp>
      <p:sp>
        <p:nvSpPr>
          <p:cNvPr id="4" name="矩形 3"/>
          <p:cNvSpPr/>
          <p:nvPr/>
        </p:nvSpPr>
        <p:spPr>
          <a:xfrm>
            <a:off x="1915117" y="296962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相同</a:t>
            </a:r>
            <a:endParaRPr lang="zh-CN" altLang="en-US"/>
          </a:p>
        </p:txBody>
      </p:sp>
      <p:sp>
        <p:nvSpPr>
          <p:cNvPr id="5" name="矩形 4"/>
          <p:cNvSpPr/>
          <p:nvPr/>
        </p:nvSpPr>
        <p:spPr>
          <a:xfrm>
            <a:off x="623027" y="3533595"/>
            <a:ext cx="2929007"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种类</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或比热容</a:t>
            </a:r>
            <a:r>
              <a:rPr lang="en-US" altLang="zh-CN">
                <a:ea typeface="宋体" panose="02010600030101010101" pitchFamily="2" charset="-122"/>
              </a:rPr>
              <a:t>)</a:t>
            </a:r>
            <a:endParaRPr lang="zh-CN" altLang="en-US"/>
          </a:p>
        </p:txBody>
      </p:sp>
      <p:sp>
        <p:nvSpPr>
          <p:cNvPr id="6" name="矩形 5"/>
          <p:cNvSpPr/>
          <p:nvPr/>
        </p:nvSpPr>
        <p:spPr>
          <a:xfrm>
            <a:off x="3044397" y="4153878"/>
            <a:ext cx="389850" cy="584775"/>
          </a:xfrm>
          <a:prstGeom prst="rect">
            <a:avLst/>
          </a:prstGeom>
        </p:spPr>
        <p:txBody>
          <a:bodyPr wrap="none">
            <a:spAutoFit/>
          </a:bodyPr>
          <a:lstStyle/>
          <a:p>
            <a:r>
              <a:rPr lang="en-US" altLang="zh-CN">
                <a:ea typeface="宋体" panose="02010600030101010101" pitchFamily="2" charset="-122"/>
              </a:rPr>
              <a:t>4</a:t>
            </a:r>
            <a:endParaRPr lang="zh-CN" altLang="en-US"/>
          </a:p>
        </p:txBody>
      </p:sp>
      <p:sp>
        <p:nvSpPr>
          <p:cNvPr id="7" name="矩形 6"/>
          <p:cNvSpPr/>
          <p:nvPr/>
        </p:nvSpPr>
        <p:spPr>
          <a:xfrm>
            <a:off x="5921769" y="4153878"/>
            <a:ext cx="389850" cy="584775"/>
          </a:xfrm>
          <a:prstGeom prst="rect">
            <a:avLst/>
          </a:prstGeom>
        </p:spPr>
        <p:txBody>
          <a:bodyPr wrap="none">
            <a:spAutoFit/>
          </a:bodyPr>
          <a:lstStyle/>
          <a:p>
            <a:r>
              <a:rPr lang="en-US" altLang="zh-CN">
                <a:ea typeface="宋体" panose="02010600030101010101" pitchFamily="2" charset="-122"/>
              </a:rPr>
              <a:t>5</a:t>
            </a:r>
            <a:endParaRPr lang="zh-CN" altLang="en-US"/>
          </a:p>
        </p:txBody>
      </p:sp>
      <p:sp>
        <p:nvSpPr>
          <p:cNvPr id="8" name="矩形 7"/>
          <p:cNvSpPr>
            <a:spLocks noChangeAspect="1"/>
          </p:cNvSpPr>
          <p:nvPr/>
        </p:nvSpPr>
        <p:spPr>
          <a:xfrm>
            <a:off x="772628" y="5242433"/>
            <a:ext cx="2347117"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升高的</a:t>
            </a:r>
            <a:r>
              <a:rPr lang="zh-CN" altLang="zh-CN" smtClean="0">
                <a:ea typeface="宋体" panose="02010600030101010101" pitchFamily="2" charset="-122"/>
                <a:cs typeface="Times New Roman" panose="02020603050405020304" pitchFamily="18" charset="0"/>
              </a:rPr>
              <a:t>温度</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36888060"/>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3903"/>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在水还没有达到沸点之前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通电相同的时间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食用油升高的温度比水高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的吸热能力强</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老师说还有一种方法可以比较水和食用油的吸热能力不同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你认为是</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4248869" y="220272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水</a:t>
            </a:r>
            <a:endParaRPr lang="zh-CN" altLang="en-US"/>
          </a:p>
        </p:txBody>
      </p:sp>
      <p:sp>
        <p:nvSpPr>
          <p:cNvPr id="5" name="矩形 4"/>
          <p:cNvSpPr>
            <a:spLocks noChangeAspect="1"/>
          </p:cNvSpPr>
          <p:nvPr/>
        </p:nvSpPr>
        <p:spPr>
          <a:xfrm>
            <a:off x="361950" y="3331759"/>
            <a:ext cx="10807700" cy="1274195"/>
          </a:xfrm>
          <a:prstGeom prst="rect">
            <a:avLst/>
          </a:prstGeom>
        </p:spPr>
        <p:txBody>
          <a:bodyPr>
            <a:spAutoFit/>
          </a:bodyPr>
          <a:lstStyle/>
          <a:p>
            <a:pPr>
              <a:lnSpc>
                <a:spcPct val="120000"/>
              </a:lnSpc>
              <a:spcAft>
                <a:spcPct val="0"/>
              </a:spcAft>
              <a:tabLst>
                <a:tab pos="1029335"/>
                <a:tab pos="1850390"/>
                <a:tab pos="2538095"/>
                <a:tab pos="3221990"/>
              </a:tabLst>
            </a:pPr>
            <a:r>
              <a:rPr lang="en-US" altLang="zh-CN" smtClean="0">
                <a:ea typeface="宋体" panose="02010600030101010101" pitchFamily="2" charset="-122"/>
                <a:cs typeface="Times New Roman" panose="02020603050405020304" pitchFamily="18" charset="0"/>
              </a:rPr>
              <a:t>                      </a:t>
            </a:r>
            <a:r>
              <a:rPr lang="zh-CN" altLang="zh-CN" smtClean="0">
                <a:ea typeface="宋体" panose="02010600030101010101" pitchFamily="2" charset="-122"/>
                <a:cs typeface="Times New Roman" panose="02020603050405020304" pitchFamily="18" charset="0"/>
              </a:rPr>
              <a:t>使</a:t>
            </a:r>
            <a:r>
              <a:rPr lang="zh-CN" altLang="zh-CN">
                <a:ea typeface="宋体" panose="02010600030101010101" pitchFamily="2" charset="-122"/>
                <a:cs typeface="Times New Roman" panose="02020603050405020304" pitchFamily="18" charset="0"/>
              </a:rPr>
              <a:t>它们升高相同的温度</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比较它们加热时间的长短</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加热时间越长的物质吸热能力强</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545250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918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比较不同物质吸热情况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两个相同的烧杯中分别装有质量相等的水和食用油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采用功率相同的电加热器加热</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71.jpeg"/>
          <p:cNvPicPr>
            <a:picLocks noChangeAspect="1"/>
          </p:cNvPicPr>
          <p:nvPr/>
        </p:nvPicPr>
        <p:blipFill>
          <a:blip r:embed="rId2"/>
          <a:stretch>
            <a:fillRect/>
          </a:stretch>
        </p:blipFill>
        <p:spPr>
          <a:xfrm>
            <a:off x="110065" y="2826968"/>
            <a:ext cx="11311471" cy="2717375"/>
          </a:xfrm>
          <a:prstGeom prst="rect">
            <a:avLst/>
          </a:prstGeom>
        </p:spPr>
      </p:pic>
    </p:spTree>
    <p:extLst>
      <p:ext uri="{BB962C8B-B14F-4D97-AF65-F5344CB8AC3E}">
        <p14:creationId xmlns:p14="http://schemas.microsoft.com/office/powerpoint/2010/main" val="3734132157"/>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03884"/>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用以通过</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升高的温度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加热时间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来比较两种液体吸收热量的多少</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中能合理反映实验结果的图象是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食用油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的吸热能力更强</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144508" y="1545696"/>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加热时间</a:t>
            </a:r>
            <a:endParaRPr lang="zh-CN" altLang="en-US"/>
          </a:p>
        </p:txBody>
      </p:sp>
      <p:sp>
        <p:nvSpPr>
          <p:cNvPr id="4" name="矩形 3"/>
          <p:cNvSpPr/>
          <p:nvPr/>
        </p:nvSpPr>
        <p:spPr>
          <a:xfrm>
            <a:off x="8044719" y="272116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乙</a:t>
            </a:r>
            <a:endParaRPr lang="zh-CN" altLang="en-US"/>
          </a:p>
        </p:txBody>
      </p:sp>
      <p:sp>
        <p:nvSpPr>
          <p:cNvPr id="5" name="矩形 4"/>
          <p:cNvSpPr/>
          <p:nvPr/>
        </p:nvSpPr>
        <p:spPr>
          <a:xfrm>
            <a:off x="4464893" y="329610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水</a:t>
            </a:r>
            <a:endParaRPr lang="zh-CN" altLang="en-US"/>
          </a:p>
        </p:txBody>
      </p:sp>
    </p:spTree>
    <p:extLst>
      <p:ext uri="{BB962C8B-B14F-4D97-AF65-F5344CB8AC3E}">
        <p14:creationId xmlns:p14="http://schemas.microsoft.com/office/powerpoint/2010/main" val="236550426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小明接着用以上质量相同的水和食用油探究物质的放热能力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实验数据如图</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假设实验过程中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它们在相同时间内放出的热量相等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分析图象可知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食用油的比热容</a:t>
            </a:r>
            <a:r>
              <a:rPr lang="zh-CN" altLang="zh-CN" smtClean="0">
                <a:solidFill>
                  <a:srgbClr val="000000"/>
                </a:solidFill>
                <a:ea typeface="宋体" panose="02010600030101010101" pitchFamily="2" charset="-122"/>
                <a:cs typeface="Times New Roman" panose="02020603050405020304" pitchFamily="18" charset="0"/>
              </a:rPr>
              <a:t>为</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72.jpeg"/>
          <p:cNvPicPr/>
          <p:nvPr/>
        </p:nvPicPr>
        <p:blipFill>
          <a:blip r:embed="rId2"/>
          <a:stretch>
            <a:fillRect/>
          </a:stretch>
        </p:blipFill>
        <p:spPr>
          <a:xfrm>
            <a:off x="3400143" y="2954058"/>
            <a:ext cx="4731314" cy="3186013"/>
          </a:xfrm>
          <a:prstGeom prst="rect">
            <a:avLst/>
          </a:prstGeom>
        </p:spPr>
      </p:pic>
      <p:sp>
        <p:nvSpPr>
          <p:cNvPr id="4" name="矩形 3"/>
          <p:cNvSpPr>
            <a:spLocks noChangeAspect="1"/>
          </p:cNvSpPr>
          <p:nvPr/>
        </p:nvSpPr>
        <p:spPr>
          <a:xfrm>
            <a:off x="720477" y="2241807"/>
            <a:ext cx="3433953" cy="626710"/>
          </a:xfrm>
          <a:prstGeom prst="rect">
            <a:avLst/>
          </a:prstGeom>
        </p:spPr>
        <p:txBody>
          <a:bodyPr wrap="none">
            <a:spAutoFit/>
          </a:bodyPr>
          <a:lstStyle/>
          <a:p>
            <a:pPr>
              <a:lnSpc>
                <a:spcPct val="120000"/>
              </a:lnSpc>
            </a:pPr>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1×10</a:t>
            </a:r>
            <a:r>
              <a:rPr lang="en-US" altLang="zh-CN" baseline="30000">
                <a:ea typeface="宋体" panose="02010600030101010101" pitchFamily="2" charset="-122"/>
              </a:rPr>
              <a:t>3</a:t>
            </a:r>
            <a:r>
              <a:rPr lang="en-US" altLang="zh-CN">
                <a:ea typeface="宋体" panose="02010600030101010101" pitchFamily="2" charset="-122"/>
              </a:rPr>
              <a:t> J/(kg·</a:t>
            </a:r>
            <a:r>
              <a:rPr lang="zh-CN" altLang="zh-CN">
                <a:ea typeface="宋体" panose="02010600030101010101" pitchFamily="2" charset="-122"/>
                <a:cs typeface="宋体" panose="02010600030101010101" pitchFamily="2" charset="-122"/>
              </a:rPr>
              <a:t>℃</a:t>
            </a:r>
            <a:r>
              <a:rPr lang="en-US" altLang="zh-CN" smtClean="0">
                <a:ea typeface="宋体" panose="02010600030101010101" pitchFamily="2" charset="-122"/>
              </a:rPr>
              <a:t>) </a:t>
            </a:r>
            <a:endParaRPr lang="zh-CN" altLang="en-US"/>
          </a:p>
        </p:txBody>
      </p:sp>
    </p:spTree>
    <p:extLst>
      <p:ext uri="{BB962C8B-B14F-4D97-AF65-F5344CB8AC3E}">
        <p14:creationId xmlns:p14="http://schemas.microsoft.com/office/powerpoint/2010/main" val="193142441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冲  刺  演  练</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4163"/>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突破基础</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内江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关于热现象的说法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正确的是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汽油机的做功冲程是把机械能转化为内能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用砂轮磨刀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有火星迸出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这是属于做功改变物体的内能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在寒冷的冬天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冷玻璃窗上常附着有小水珠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小水珠是由水蒸气汽化形成的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工厂里的冷却塔大多用水作为冷却介质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是利用水的比热容较小的特性</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8114453" y="1809759"/>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26727614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74071"/>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遵义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下列关于热现象说法正确的是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内燃机的做功冲程是将机械能转化为内能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现代火箭用液态氢作燃料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是因为氢的比热容大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高压锅是利用增大锅内气压来降低液体沸点工作的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打气筒在打气时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筒壁发热主要是通过做功改变了内能</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415501" y="1655911"/>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102696392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1550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枣庄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关于热机的效率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在做功同样多的情况下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热机的效率越高消耗的燃料越多</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一般情况下柴油机的效率比汽油机的高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热机的效率越高说明做功越快</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热机损失的能量中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废气带走的能量较少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主要是由于机械摩擦损失的</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341773" y="1377711"/>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02471558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05673"/>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下列关于温度、热量和内能的说法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发生热传递时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温度总是从高温物体传递给低温物体</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在相同温度下</a:t>
            </a:r>
            <a:r>
              <a:rPr lang="en-US" altLang="zh-CN">
                <a:solidFill>
                  <a:srgbClr val="000000"/>
                </a:solidFill>
                <a:ea typeface="宋体" panose="02010600030101010101" pitchFamily="2" charset="-122"/>
                <a:cs typeface="Times New Roman" panose="02020603050405020304" pitchFamily="18" charset="0"/>
              </a:rPr>
              <a:t>,1 kg</a:t>
            </a:r>
            <a:r>
              <a:rPr lang="zh-CN" altLang="zh-CN">
                <a:solidFill>
                  <a:srgbClr val="000000"/>
                </a:solidFill>
                <a:ea typeface="宋体" panose="02010600030101010101" pitchFamily="2" charset="-122"/>
                <a:cs typeface="Times New Roman" panose="02020603050405020304" pitchFamily="18" charset="0"/>
              </a:rPr>
              <a:t>的水比</a:t>
            </a:r>
            <a:r>
              <a:rPr lang="en-US" altLang="zh-CN">
                <a:solidFill>
                  <a:srgbClr val="000000"/>
                </a:solidFill>
                <a:ea typeface="宋体" panose="02010600030101010101" pitchFamily="2" charset="-122"/>
                <a:cs typeface="Times New Roman" panose="02020603050405020304" pitchFamily="18" charset="0"/>
              </a:rPr>
              <a:t>1 kg</a:t>
            </a:r>
            <a:r>
              <a:rPr lang="zh-CN" altLang="zh-CN">
                <a:solidFill>
                  <a:srgbClr val="000000"/>
                </a:solidFill>
                <a:ea typeface="宋体" panose="02010600030101010101" pitchFamily="2" charset="-122"/>
                <a:cs typeface="Times New Roman" panose="02020603050405020304" pitchFamily="18" charset="0"/>
              </a:rPr>
              <a:t>的冰含有的热量多</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一块</a:t>
            </a:r>
            <a:r>
              <a:rPr lang="en-US" altLang="zh-CN">
                <a:solidFill>
                  <a:srgbClr val="000000"/>
                </a:solidFill>
                <a:ea typeface="宋体" panose="02010600030101010101" pitchFamily="2" charset="-122"/>
                <a:cs typeface="Times New Roman" panose="02020603050405020304" pitchFamily="18" charset="0"/>
              </a:rPr>
              <a:t>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的冰熔化成</a:t>
            </a:r>
            <a:r>
              <a:rPr lang="en-US" altLang="zh-CN">
                <a:solidFill>
                  <a:srgbClr val="000000"/>
                </a:solidFill>
                <a:ea typeface="宋体" panose="02010600030101010101" pitchFamily="2" charset="-122"/>
                <a:cs typeface="Times New Roman" panose="02020603050405020304" pitchFamily="18" charset="0"/>
              </a:rPr>
              <a:t>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的水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内能增大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物体温度升高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内能不一定增加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但一定要吸收热量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53157" y="1963607"/>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8061222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278105874"/>
              </p:ext>
            </p:extLst>
          </p:nvPr>
        </p:nvGraphicFramePr>
        <p:xfrm>
          <a:off x="361950" y="1289042"/>
          <a:ext cx="10807700" cy="4152916"/>
        </p:xfrm>
        <a:graphic>
          <a:graphicData uri="http://schemas.openxmlformats.org/presentationml/2006/ole">
            <mc:AlternateContent>
              <mc:Choice xmlns:v="urn:schemas-microsoft-com:vml" Requires="v">
                <p:oleObj spid="_x0000_s1040" name="文档" r:id="rId2" imgW="3826154" imgH="1470220" progId="Word.Document.12">
                  <p:embed/>
                </p:oleObj>
              </mc:Choice>
              <mc:Fallback>
                <p:oleObj name="文档" r:id="rId2" imgW="3826154" imgH="1470220" progId="Word.Document.12">
                  <p:embed/>
                  <p:pic>
                    <p:nvPicPr>
                      <p:cNvPr id="0" name="OLE substitute image"/>
                      <p:cNvPicPr/>
                      <p:nvPr/>
                    </p:nvPicPr>
                    <p:blipFill>
                      <a:blip r:embed="rId3"/>
                      <a:stretch>
                        <a:fillRect/>
                      </a:stretch>
                    </p:blipFill>
                    <p:spPr>
                      <a:xfrm>
                        <a:off x="361950" y="1289042"/>
                        <a:ext cx="10807700" cy="4152916"/>
                      </a:xfrm>
                      <a:prstGeom prst="rect">
                        <a:avLst/>
                      </a:prstGeom>
                    </p:spPr>
                  </p:pic>
                </p:oleObj>
              </mc:Fallback>
            </mc:AlternateContent>
          </a:graphicData>
        </a:graphic>
      </p:graphicFrame>
    </p:spTree>
    <p:extLst>
      <p:ext uri="{BB962C8B-B14F-4D97-AF65-F5344CB8AC3E}">
        <p14:creationId xmlns:p14="http://schemas.microsoft.com/office/powerpoint/2010/main" val="246286480"/>
      </p:ext>
    </p:extLst>
  </p:cSld>
  <p:clrMapOvr>
    <a:masterClrMapping/>
  </p:clrMapOvr>
  <p:transition spd="slow">
    <p:wheel spokes="1"/>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49303"/>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烟台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给试管里的水加热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水沸腾后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水蒸气推动橡皮塞冲出试管口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这个过程与选项四冲程汽油机工作示意图中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哪一个冲程的能量转化过程是相同</a:t>
            </a:r>
            <a:r>
              <a:rPr lang="zh-CN" altLang="zh-CN" smtClean="0">
                <a:solidFill>
                  <a:srgbClr val="000000"/>
                </a:solidFill>
                <a:ea typeface="宋体" panose="02010600030101010101" pitchFamily="2" charset="-122"/>
                <a:cs typeface="Times New Roman" panose="02020603050405020304" pitchFamily="18" charset="0"/>
              </a:rPr>
              <a:t>的</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75.jpeg"/>
          <p:cNvPicPr>
            <a:picLocks noChangeAspect="1"/>
          </p:cNvPicPr>
          <p:nvPr/>
        </p:nvPicPr>
        <p:blipFill>
          <a:blip r:embed="rId2"/>
          <a:stretch>
            <a:fillRect/>
          </a:stretch>
        </p:blipFill>
        <p:spPr>
          <a:xfrm>
            <a:off x="142532" y="2707924"/>
            <a:ext cx="11246536" cy="2789291"/>
          </a:xfrm>
          <a:prstGeom prst="rect">
            <a:avLst/>
          </a:prstGeom>
        </p:spPr>
      </p:pic>
      <p:sp>
        <p:nvSpPr>
          <p:cNvPr id="4" name="矩形 3"/>
          <p:cNvSpPr/>
          <p:nvPr/>
        </p:nvSpPr>
        <p:spPr>
          <a:xfrm>
            <a:off x="9011229" y="2003581"/>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35581579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金昌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如图所示描述的物理过程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下列分析正确的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厚玻璃筒内的</a:t>
            </a:r>
            <a:r>
              <a:rPr lang="zh-CN" altLang="zh-CN" smtClean="0">
                <a:solidFill>
                  <a:srgbClr val="000000"/>
                </a:solidFill>
                <a:ea typeface="宋体" panose="02010600030101010101" pitchFamily="2" charset="-122"/>
                <a:cs typeface="Times New Roman" panose="02020603050405020304" pitchFamily="18" charset="0"/>
              </a:rPr>
              <a:t>空气</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被</a:t>
            </a:r>
            <a:r>
              <a:rPr lang="zh-CN" altLang="zh-CN">
                <a:solidFill>
                  <a:srgbClr val="000000"/>
                </a:solidFill>
                <a:ea typeface="宋体" panose="02010600030101010101" pitchFamily="2" charset="-122"/>
                <a:cs typeface="Times New Roman" panose="02020603050405020304" pitchFamily="18" charset="0"/>
              </a:rPr>
              <a:t>压缩时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空气的温度升高</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内能</a:t>
            </a:r>
            <a:r>
              <a:rPr lang="zh-CN" altLang="zh-CN">
                <a:solidFill>
                  <a:srgbClr val="000000"/>
                </a:solidFill>
                <a:ea typeface="宋体" panose="02010600030101010101" pitchFamily="2" charset="-122"/>
                <a:cs typeface="Times New Roman" panose="02020603050405020304" pitchFamily="18" charset="0"/>
              </a:rPr>
              <a:t>不变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瓶子内的空气推动塞子做功后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瓶子内空气的内能增大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试管内的水蒸气推动塞子冲出时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水蒸气的内能增加</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汽缸内的气体推动活塞向下运动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内能转化为机械能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气体内能减少</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76.jpeg"/>
          <p:cNvPicPr/>
          <p:nvPr/>
        </p:nvPicPr>
        <p:blipFill>
          <a:blip r:embed="rId2"/>
          <a:stretch>
            <a:fillRect/>
          </a:stretch>
        </p:blipFill>
        <p:spPr>
          <a:xfrm>
            <a:off x="5216681" y="1077208"/>
            <a:ext cx="6088972" cy="2321981"/>
          </a:xfrm>
          <a:prstGeom prst="rect">
            <a:avLst/>
          </a:prstGeom>
        </p:spPr>
      </p:pic>
      <p:sp>
        <p:nvSpPr>
          <p:cNvPr id="4" name="矩形 3"/>
          <p:cNvSpPr/>
          <p:nvPr/>
        </p:nvSpPr>
        <p:spPr>
          <a:xfrm>
            <a:off x="759805" y="1103365"/>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41885409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4285"/>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常德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前不久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据河南南阳炒作很热的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水氢发动机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的宣传说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水氢发动机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可以利用水来制取氢气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从而为发动机提供高能燃料</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中央电视台对此作了专题报道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认为目前的技术尚不成熟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所谓的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水氢发动机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要真正投入使用还有很长的路要走</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对此</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下列分析不正确的是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氢气燃烧无污染是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水氢发动机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备受关注的原因之一</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氢气是发动机的一种理想燃料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是因为氢气的热值大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水氢发动机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是利用内能做功的机械</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目前利用水制取氢气耗能高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因此</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水氢发动机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的效率很高</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080029" y="2856335"/>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28574441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3000"/>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盐城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为了探究热传递过程中高温物体、低温物体温度变化的特点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小明做了如下实验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将盛有</a:t>
            </a:r>
            <a:r>
              <a:rPr lang="en-US" altLang="zh-CN">
                <a:solidFill>
                  <a:srgbClr val="000000"/>
                </a:solidFill>
                <a:ea typeface="宋体" panose="02010600030101010101" pitchFamily="2" charset="-122"/>
                <a:cs typeface="Times New Roman" panose="02020603050405020304" pitchFamily="18" charset="0"/>
              </a:rPr>
              <a:t>30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冷水的小烧杯放入盛有</a:t>
            </a:r>
            <a:r>
              <a:rPr lang="en-US" altLang="zh-CN">
                <a:solidFill>
                  <a:srgbClr val="000000"/>
                </a:solidFill>
                <a:ea typeface="宋体" panose="02010600030101010101" pitchFamily="2" charset="-122"/>
                <a:cs typeface="Times New Roman" panose="02020603050405020304" pitchFamily="18" charset="0"/>
              </a:rPr>
              <a:t>70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热水的大烧杯中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分别用温度传感器测量两杯水的温度变化情况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绘制成如图所示的图象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下列说法错误的是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热水和冷水到达同一温度的时间是相同的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热水温度下降比冷水温度升高得快</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热水放出的热量等于冷水吸收的热量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热水的质量可能小于冷水的质量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77.jpeg"/>
          <p:cNvPicPr/>
          <p:nvPr/>
        </p:nvPicPr>
        <p:blipFill>
          <a:blip r:embed="rId2"/>
          <a:stretch>
            <a:fillRect/>
          </a:stretch>
        </p:blipFill>
        <p:spPr>
          <a:xfrm>
            <a:off x="8281317" y="3171649"/>
            <a:ext cx="2782156" cy="2628046"/>
          </a:xfrm>
          <a:prstGeom prst="rect">
            <a:avLst/>
          </a:prstGeom>
        </p:spPr>
      </p:pic>
      <p:sp>
        <p:nvSpPr>
          <p:cNvPr id="4" name="矩形 3"/>
          <p:cNvSpPr/>
          <p:nvPr/>
        </p:nvSpPr>
        <p:spPr>
          <a:xfrm>
            <a:off x="1155709" y="3031803"/>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5459528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81200"/>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新疆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已知水的比热容是</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用如图所示的家用电热水壶烧开一壶自来水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水吸收的热量约为</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6×10</a:t>
            </a:r>
            <a:r>
              <a:rPr lang="en-US" altLang="zh-CN" baseline="30000">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宋体" panose="02010600030101010101" pitchFamily="2" charset="-122"/>
                <a:cs typeface="Times New Roman" panose="02020603050405020304" pitchFamily="18" charset="0"/>
              </a:rPr>
              <a:t> J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6×10</a:t>
            </a:r>
            <a:r>
              <a:rPr lang="en-US" altLang="zh-CN" baseline="30000" smtClean="0">
                <a:solidFill>
                  <a:srgbClr val="000000"/>
                </a:solidFill>
                <a:ea typeface="宋体" panose="02010600030101010101" pitchFamily="2" charset="-122"/>
                <a:cs typeface="Times New Roman" panose="02020603050405020304" pitchFamily="18" charset="0"/>
              </a:rPr>
              <a:t>5</a:t>
            </a:r>
            <a:r>
              <a:rPr lang="en-US" altLang="zh-CN" smtClean="0">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6×10</a:t>
            </a:r>
            <a:r>
              <a:rPr lang="en-US" altLang="zh-CN" baseline="30000">
                <a:solidFill>
                  <a:srgbClr val="000000"/>
                </a:solidFill>
                <a:ea typeface="宋体" panose="02010600030101010101" pitchFamily="2" charset="-122"/>
                <a:cs typeface="Times New Roman" panose="02020603050405020304" pitchFamily="18" charset="0"/>
              </a:rPr>
              <a:t>6</a:t>
            </a:r>
            <a:r>
              <a:rPr lang="en-US" altLang="zh-CN">
                <a:solidFill>
                  <a:srgbClr val="000000"/>
                </a:solidFill>
                <a:ea typeface="宋体" panose="02010600030101010101" pitchFamily="2" charset="-122"/>
                <a:cs typeface="Times New Roman" panose="02020603050405020304" pitchFamily="18" charset="0"/>
              </a:rPr>
              <a:t> J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6×10</a:t>
            </a:r>
            <a:r>
              <a:rPr lang="en-US" altLang="zh-CN" baseline="30000" smtClean="0">
                <a:solidFill>
                  <a:srgbClr val="000000"/>
                </a:solidFill>
                <a:ea typeface="宋体" panose="02010600030101010101" pitchFamily="2" charset="-122"/>
                <a:cs typeface="Times New Roman" panose="02020603050405020304" pitchFamily="18" charset="0"/>
              </a:rPr>
              <a:t>7</a:t>
            </a:r>
            <a:r>
              <a:rPr lang="en-US" altLang="zh-CN" smtClean="0">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78.jpeg"/>
          <p:cNvPicPr/>
          <p:nvPr/>
        </p:nvPicPr>
        <p:blipFill>
          <a:blip r:embed="rId2"/>
          <a:stretch>
            <a:fillRect/>
          </a:stretch>
        </p:blipFill>
        <p:spPr>
          <a:xfrm>
            <a:off x="6985173" y="2523731"/>
            <a:ext cx="2101545" cy="2322041"/>
          </a:xfrm>
          <a:prstGeom prst="rect">
            <a:avLst/>
          </a:prstGeom>
        </p:spPr>
      </p:pic>
      <p:sp>
        <p:nvSpPr>
          <p:cNvPr id="4" name="矩形 3"/>
          <p:cNvSpPr/>
          <p:nvPr/>
        </p:nvSpPr>
        <p:spPr>
          <a:xfrm>
            <a:off x="10255029" y="1936043"/>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68460900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62319"/>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衢州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将冰块放在泡沫箱中可制成简易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把一瓶饮料放入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冰块和饮料的温度随时间变化的曲线如图所示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在两物体温度达到相同之前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甲是冰块</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乙吸收热量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甲内能增加</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乙内能减少</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79.jpeg"/>
          <p:cNvPicPr/>
          <p:nvPr/>
        </p:nvPicPr>
        <p:blipFill>
          <a:blip r:embed="rId2"/>
          <a:stretch>
            <a:fillRect/>
          </a:stretch>
        </p:blipFill>
        <p:spPr>
          <a:xfrm>
            <a:off x="6553125" y="2788375"/>
            <a:ext cx="3571597" cy="2448272"/>
          </a:xfrm>
          <a:prstGeom prst="rect">
            <a:avLst/>
          </a:prstGeom>
        </p:spPr>
      </p:pic>
      <p:sp>
        <p:nvSpPr>
          <p:cNvPr id="4" name="矩形 3"/>
          <p:cNvSpPr/>
          <p:nvPr/>
        </p:nvSpPr>
        <p:spPr>
          <a:xfrm>
            <a:off x="753157" y="2577602"/>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0531196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07190"/>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杭州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夏日晴朗的白天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在太阳光照射下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某海边城市陆地与海面之间空气流动示意图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图中箭头表示空气流动方向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合理的是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47323" y="3023414"/>
            <a:ext cx="11427429" cy="2173905"/>
          </a:xfrm>
          <a:prstGeom prst="rect">
            <a:avLst/>
          </a:prstGeom>
        </p:spPr>
      </p:pic>
      <p:sp>
        <p:nvSpPr>
          <p:cNvPr id="4" name="矩形 3"/>
          <p:cNvSpPr/>
          <p:nvPr/>
        </p:nvSpPr>
        <p:spPr>
          <a:xfrm>
            <a:off x="2942893" y="2259884"/>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2709245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47799"/>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滨州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质量和温度都相同的甲、乙两种物质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用同样的加热器进行加热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它们温度随时间变化的图象如图所示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甲物质的沸点一定是</a:t>
            </a:r>
            <a:r>
              <a:rPr lang="en-US" altLang="zh-CN">
                <a:solidFill>
                  <a:srgbClr val="000000"/>
                </a:solidFill>
                <a:ea typeface="宋体" panose="02010600030101010101" pitchFamily="2" charset="-122"/>
                <a:cs typeface="Times New Roman" panose="02020603050405020304" pitchFamily="18" charset="0"/>
              </a:rPr>
              <a:t>80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乙</a:t>
            </a:r>
            <a:r>
              <a:rPr lang="zh-CN" altLang="zh-CN">
                <a:solidFill>
                  <a:srgbClr val="000000"/>
                </a:solidFill>
                <a:ea typeface="宋体" panose="02010600030101010101" pitchFamily="2" charset="-122"/>
                <a:cs typeface="Times New Roman" panose="02020603050405020304" pitchFamily="18" charset="0"/>
              </a:rPr>
              <a:t>物质的沸点一定是</a:t>
            </a:r>
            <a:r>
              <a:rPr lang="en-US" altLang="zh-CN">
                <a:solidFill>
                  <a:srgbClr val="000000"/>
                </a:solidFill>
                <a:ea typeface="宋体" panose="02010600030101010101" pitchFamily="2" charset="-122"/>
                <a:cs typeface="Times New Roman" panose="02020603050405020304" pitchFamily="18" charset="0"/>
              </a:rPr>
              <a:t>40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min</a:t>
            </a:r>
            <a:r>
              <a:rPr lang="zh-CN" altLang="zh-CN">
                <a:solidFill>
                  <a:srgbClr val="000000"/>
                </a:solidFill>
                <a:ea typeface="宋体" panose="02010600030101010101" pitchFamily="2" charset="-122"/>
                <a:cs typeface="Times New Roman" panose="02020603050405020304" pitchFamily="18" charset="0"/>
              </a:rPr>
              <a:t>甲比乙吸收的热量多</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10 min</a:t>
            </a:r>
            <a:r>
              <a:rPr lang="zh-CN" altLang="zh-CN">
                <a:solidFill>
                  <a:srgbClr val="000000"/>
                </a:solidFill>
                <a:ea typeface="宋体" panose="02010600030101010101" pitchFamily="2" charset="-122"/>
                <a:cs typeface="Times New Roman" panose="02020603050405020304" pitchFamily="18" charset="0"/>
              </a:rPr>
              <a:t>甲和乙继续吸热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虽然</a:t>
            </a:r>
            <a:r>
              <a:rPr lang="zh-CN" altLang="zh-CN" smtClean="0">
                <a:solidFill>
                  <a:srgbClr val="000000"/>
                </a:solidFill>
                <a:ea typeface="宋体" panose="02010600030101010101" pitchFamily="2" charset="-122"/>
                <a:cs typeface="Times New Roman" panose="02020603050405020304" pitchFamily="18" charset="0"/>
              </a:rPr>
              <a:t>温度</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各自</a:t>
            </a:r>
            <a:r>
              <a:rPr lang="zh-CN" altLang="zh-CN">
                <a:solidFill>
                  <a:srgbClr val="000000"/>
                </a:solidFill>
                <a:ea typeface="宋体" panose="02010600030101010101" pitchFamily="2" charset="-122"/>
                <a:cs typeface="Times New Roman" panose="02020603050405020304" pitchFamily="18" charset="0"/>
              </a:rPr>
              <a:t>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但甲和乙的内能都不断增加</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甲的比热容大于乙的比热容</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81.jpeg"/>
          <p:cNvPicPr/>
          <p:nvPr/>
        </p:nvPicPr>
        <p:blipFill>
          <a:blip r:embed="rId2"/>
          <a:stretch>
            <a:fillRect/>
          </a:stretch>
        </p:blipFill>
        <p:spPr>
          <a:xfrm>
            <a:off x="7273205" y="1940986"/>
            <a:ext cx="3624031" cy="2718023"/>
          </a:xfrm>
          <a:prstGeom prst="rect">
            <a:avLst/>
          </a:prstGeom>
        </p:spPr>
      </p:pic>
      <p:sp>
        <p:nvSpPr>
          <p:cNvPr id="4" name="矩形 3"/>
          <p:cNvSpPr/>
          <p:nvPr/>
        </p:nvSpPr>
        <p:spPr>
          <a:xfrm>
            <a:off x="3606463" y="1891826"/>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70500465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6520"/>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常州</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宋体" panose="02010600030101010101" pitchFamily="2" charset="-122"/>
                <a:cs typeface="Times New Roman" panose="02020603050405020304" pitchFamily="18" charset="0"/>
              </a:rPr>
              <a:t>年</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月</a:t>
            </a:r>
            <a:r>
              <a:rPr lang="en-US" altLang="zh-CN">
                <a:solidFill>
                  <a:srgbClr val="000000"/>
                </a:solidFill>
                <a:ea typeface="宋体" panose="02010600030101010101" pitchFamily="2" charset="-122"/>
                <a:cs typeface="Times New Roman" panose="02020603050405020304" pitchFamily="18" charset="0"/>
              </a:rPr>
              <a:t>18</a:t>
            </a:r>
            <a:r>
              <a:rPr lang="zh-CN" altLang="zh-CN">
                <a:solidFill>
                  <a:srgbClr val="000000"/>
                </a:solidFill>
                <a:ea typeface="宋体" panose="02010600030101010101" pitchFamily="2" charset="-122"/>
                <a:cs typeface="Times New Roman" panose="02020603050405020304" pitchFamily="18" charset="0"/>
              </a:rPr>
              <a:t>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第十届江苏</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台湾灯会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在常州恐龙城开幕</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如图所示为展会中的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走马灯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点燃底部蜡烛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热空气上升驱动扇叶转动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观众惊奇地看到纸片小人的影子动了起来</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热空气上升驱动扇叶转动的能量转化方式为</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这与四冲程汽油机的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冲程相同</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82.jpeg"/>
          <p:cNvPicPr/>
          <p:nvPr/>
        </p:nvPicPr>
        <p:blipFill>
          <a:blip r:embed="rId2"/>
          <a:stretch>
            <a:fillRect/>
          </a:stretch>
        </p:blipFill>
        <p:spPr>
          <a:xfrm>
            <a:off x="4582340" y="3686966"/>
            <a:ext cx="2366919" cy="2466121"/>
          </a:xfrm>
          <a:prstGeom prst="rect">
            <a:avLst/>
          </a:prstGeom>
        </p:spPr>
      </p:pic>
      <p:sp>
        <p:nvSpPr>
          <p:cNvPr id="4" name="矩形 3"/>
          <p:cNvSpPr/>
          <p:nvPr/>
        </p:nvSpPr>
        <p:spPr>
          <a:xfrm>
            <a:off x="465125" y="2981551"/>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内能转化为机械能</a:t>
            </a:r>
            <a:endParaRPr lang="zh-CN" altLang="en-US"/>
          </a:p>
        </p:txBody>
      </p:sp>
      <p:sp>
        <p:nvSpPr>
          <p:cNvPr id="5" name="矩形 4"/>
          <p:cNvSpPr/>
          <p:nvPr/>
        </p:nvSpPr>
        <p:spPr>
          <a:xfrm>
            <a:off x="8569349" y="298155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做功</a:t>
            </a:r>
            <a:endParaRPr lang="zh-CN" altLang="en-US"/>
          </a:p>
        </p:txBody>
      </p:sp>
    </p:spTree>
    <p:extLst>
      <p:ext uri="{BB962C8B-B14F-4D97-AF65-F5344CB8AC3E}">
        <p14:creationId xmlns:p14="http://schemas.microsoft.com/office/powerpoint/2010/main" val="35816437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7450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朝阳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在一个厚壁玻璃筒里放一块有少量乙醚的棉花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用力把活塞迅速下压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棉花就会立即燃烧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因为空气分子间的间隔较大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分子间作用力较</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所以容易被压缩</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这是通过</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的方式使筒内气体内能增加的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温度越高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分子无规则运动越</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83.jpeg"/>
          <p:cNvPicPr/>
          <p:nvPr/>
        </p:nvPicPr>
        <p:blipFill>
          <a:blip r:embed="rId2"/>
          <a:stretch>
            <a:fillRect/>
          </a:stretch>
        </p:blipFill>
        <p:spPr>
          <a:xfrm>
            <a:off x="5189081" y="3778767"/>
            <a:ext cx="1153437" cy="2177960"/>
          </a:xfrm>
          <a:prstGeom prst="rect">
            <a:avLst/>
          </a:prstGeom>
        </p:spPr>
      </p:pic>
      <p:sp>
        <p:nvSpPr>
          <p:cNvPr id="4" name="矩形 3"/>
          <p:cNvSpPr/>
          <p:nvPr/>
        </p:nvSpPr>
        <p:spPr>
          <a:xfrm>
            <a:off x="7057181" y="1881950"/>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
        <p:nvSpPr>
          <p:cNvPr id="5" name="矩形 4"/>
          <p:cNvSpPr/>
          <p:nvPr/>
        </p:nvSpPr>
        <p:spPr>
          <a:xfrm>
            <a:off x="6707179" y="246672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做功</a:t>
            </a:r>
            <a:endParaRPr lang="zh-CN" altLang="en-US"/>
          </a:p>
        </p:txBody>
      </p:sp>
      <p:sp>
        <p:nvSpPr>
          <p:cNvPr id="6" name="矩形 5"/>
          <p:cNvSpPr/>
          <p:nvPr/>
        </p:nvSpPr>
        <p:spPr>
          <a:xfrm>
            <a:off x="8928892" y="305150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剧烈</a:t>
            </a:r>
            <a:endParaRPr lang="zh-CN" altLang="en-US"/>
          </a:p>
        </p:txBody>
      </p:sp>
    </p:spTree>
    <p:extLst>
      <p:ext uri="{BB962C8B-B14F-4D97-AF65-F5344CB8AC3E}">
        <p14:creationId xmlns:p14="http://schemas.microsoft.com/office/powerpoint/2010/main" val="36194919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知  识  网  络</a:t>
            </a:r>
            <a:endParaRPr lang="zh-CN" altLang="zh-CN">
              <a:solidFill>
                <a:schemeClr val="tx1"/>
              </a:solidFill>
              <a:latin typeface="华文新魏" panose="02010800040101010101" pitchFamily="2" charset="-122"/>
              <a:ea typeface="华文新魏" panose="02010800040101010101" pitchFamily="2" charset="-122"/>
            </a:endParaRPr>
          </a:p>
        </p:txBody>
      </p:sp>
      <p:pic>
        <p:nvPicPr>
          <p:cNvPr id="2" name="图片 1"/>
          <p:cNvPicPr>
            <a:picLocks noChangeAspect="1"/>
          </p:cNvPicPr>
          <p:nvPr/>
        </p:nvPicPr>
        <p:blipFill>
          <a:blip r:embed="rId2"/>
          <a:stretch>
            <a:fillRect/>
          </a:stretch>
        </p:blipFill>
        <p:spPr>
          <a:xfrm>
            <a:off x="523495" y="1178245"/>
            <a:ext cx="10475084" cy="5144015"/>
          </a:xfrm>
          <a:prstGeom prst="rect">
            <a:avLst/>
          </a:prstGeom>
        </p:spPr>
      </p:pic>
    </p:spTree>
    <p:extLst>
      <p:ext uri="{BB962C8B-B14F-4D97-AF65-F5344CB8AC3E}">
        <p14:creationId xmlns:p14="http://schemas.microsoft.com/office/powerpoint/2010/main" val="2026412995"/>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9678"/>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营口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小刚从滑梯下滑的过程中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他的重力势能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在此过程中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小刚感觉到臀部发热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这说明通过</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的方式可以改变物体的内能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这个过程发生的能量转化类似于四冲程汽油机的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冲程</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84.jpeg"/>
          <p:cNvPicPr/>
          <p:nvPr/>
        </p:nvPicPr>
        <p:blipFill>
          <a:blip r:embed="rId2"/>
          <a:stretch>
            <a:fillRect/>
          </a:stretch>
        </p:blipFill>
        <p:spPr>
          <a:xfrm>
            <a:off x="4437345" y="3734311"/>
            <a:ext cx="2656909" cy="2214091"/>
          </a:xfrm>
          <a:prstGeom prst="rect">
            <a:avLst/>
          </a:prstGeom>
        </p:spPr>
      </p:pic>
      <p:sp>
        <p:nvSpPr>
          <p:cNvPr id="4" name="矩形 3"/>
          <p:cNvSpPr/>
          <p:nvPr/>
        </p:nvSpPr>
        <p:spPr>
          <a:xfrm>
            <a:off x="1872605" y="124362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a:t>
            </a:r>
            <a:endParaRPr lang="zh-CN" altLang="en-US"/>
          </a:p>
        </p:txBody>
      </p:sp>
      <p:sp>
        <p:nvSpPr>
          <p:cNvPr id="5" name="矩形 4"/>
          <p:cNvSpPr/>
          <p:nvPr/>
        </p:nvSpPr>
        <p:spPr>
          <a:xfrm>
            <a:off x="7374709" y="183695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做功</a:t>
            </a:r>
            <a:endParaRPr lang="zh-CN" altLang="en-US"/>
          </a:p>
        </p:txBody>
      </p:sp>
      <p:sp>
        <p:nvSpPr>
          <p:cNvPr id="6" name="矩形 5"/>
          <p:cNvSpPr/>
          <p:nvPr/>
        </p:nvSpPr>
        <p:spPr>
          <a:xfrm>
            <a:off x="2664693" y="299138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压缩</a:t>
            </a:r>
            <a:endParaRPr lang="zh-CN" altLang="en-US"/>
          </a:p>
        </p:txBody>
      </p:sp>
    </p:spTree>
    <p:extLst>
      <p:ext uri="{BB962C8B-B14F-4D97-AF65-F5344CB8AC3E}">
        <p14:creationId xmlns:p14="http://schemas.microsoft.com/office/powerpoint/2010/main" val="36443515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42362"/>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汽油机工作时将燃料燃烧时产生的</a:t>
            </a:r>
            <a:r>
              <a:rPr lang="en-US" altLang="zh-CN" i="1" smtClean="0">
                <a:solidFill>
                  <a:srgbClr val="000000"/>
                </a:solidFill>
                <a:ea typeface="宋体" panose="02010600030101010101" pitchFamily="2" charset="-122"/>
                <a:cs typeface="Times New Roman" panose="02020603050405020304" pitchFamily="18" charset="0"/>
              </a:rPr>
              <a:t>_________</a:t>
            </a:r>
            <a:r>
              <a:rPr lang="zh-CN" altLang="zh-CN">
                <a:solidFill>
                  <a:srgbClr val="000000"/>
                </a:solidFill>
                <a:ea typeface="宋体" panose="02010600030101010101" pitchFamily="2" charset="-122"/>
                <a:cs typeface="Times New Roman" panose="02020603050405020304" pitchFamily="18" charset="0"/>
              </a:rPr>
              <a:t>能转化为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一台单缸四冲程汽油机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飞轮转速是</a:t>
            </a:r>
            <a:r>
              <a:rPr lang="en-US" altLang="zh-CN">
                <a:solidFill>
                  <a:srgbClr val="000000"/>
                </a:solidFill>
                <a:ea typeface="宋体" panose="02010600030101010101" pitchFamily="2" charset="-122"/>
                <a:cs typeface="Times New Roman" panose="02020603050405020304" pitchFamily="18" charset="0"/>
              </a:rPr>
              <a:t>4 800 r/min,</a:t>
            </a:r>
            <a:r>
              <a:rPr lang="zh-CN" altLang="zh-CN">
                <a:solidFill>
                  <a:srgbClr val="000000"/>
                </a:solidFill>
                <a:ea typeface="宋体" panose="02010600030101010101" pitchFamily="2" charset="-122"/>
                <a:cs typeface="Times New Roman" panose="02020603050405020304" pitchFamily="18" charset="0"/>
              </a:rPr>
              <a:t>该汽油机每秒对外做功</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次</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628895" y="218571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内</a:t>
            </a:r>
            <a:endParaRPr lang="zh-CN" altLang="en-US"/>
          </a:p>
        </p:txBody>
      </p:sp>
      <p:sp>
        <p:nvSpPr>
          <p:cNvPr id="4" name="矩形 3"/>
          <p:cNvSpPr/>
          <p:nvPr/>
        </p:nvSpPr>
        <p:spPr>
          <a:xfrm>
            <a:off x="2756365" y="276460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机械</a:t>
            </a:r>
            <a:endParaRPr lang="zh-CN" altLang="en-US"/>
          </a:p>
        </p:txBody>
      </p:sp>
      <p:sp>
        <p:nvSpPr>
          <p:cNvPr id="5" name="矩形 4"/>
          <p:cNvSpPr/>
          <p:nvPr/>
        </p:nvSpPr>
        <p:spPr>
          <a:xfrm>
            <a:off x="7859101" y="3378878"/>
            <a:ext cx="595035" cy="584775"/>
          </a:xfrm>
          <a:prstGeom prst="rect">
            <a:avLst/>
          </a:prstGeom>
        </p:spPr>
        <p:txBody>
          <a:bodyPr wrap="none">
            <a:spAutoFit/>
          </a:bodyPr>
          <a:lstStyle/>
          <a:p>
            <a:r>
              <a:rPr lang="en-US" altLang="zh-CN">
                <a:ea typeface="宋体" panose="02010600030101010101" pitchFamily="2" charset="-122"/>
              </a:rPr>
              <a:t>40</a:t>
            </a:r>
            <a:endParaRPr lang="zh-CN" altLang="en-US"/>
          </a:p>
        </p:txBody>
      </p:sp>
    </p:spTree>
    <p:extLst>
      <p:ext uri="{BB962C8B-B14F-4D97-AF65-F5344CB8AC3E}">
        <p14:creationId xmlns:p14="http://schemas.microsoft.com/office/powerpoint/2010/main" val="174720945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6663"/>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无锡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某辆行驶的小轿车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其正常工作时的能量转化情况如图所示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若输入的化学能为</a:t>
            </a:r>
            <a:r>
              <a:rPr lang="en-US" altLang="zh-CN">
                <a:solidFill>
                  <a:srgbClr val="000000"/>
                </a:solidFill>
                <a:ea typeface="宋体" panose="02010600030101010101" pitchFamily="2" charset="-122"/>
                <a:cs typeface="Times New Roman" panose="02020603050405020304" pitchFamily="18" charset="0"/>
              </a:rPr>
              <a:t>2 000 J,</a:t>
            </a:r>
            <a:r>
              <a:rPr lang="zh-CN" altLang="zh-CN">
                <a:solidFill>
                  <a:srgbClr val="000000"/>
                </a:solidFill>
                <a:ea typeface="宋体" panose="02010600030101010101" pitchFamily="2" charset="-122"/>
                <a:cs typeface="Times New Roman" panose="02020603050405020304" pitchFamily="18" charset="0"/>
              </a:rPr>
              <a:t>输出的动能为</a:t>
            </a:r>
            <a:r>
              <a:rPr lang="en-US" altLang="zh-CN">
                <a:solidFill>
                  <a:srgbClr val="000000"/>
                </a:solidFill>
                <a:ea typeface="宋体" panose="02010600030101010101" pitchFamily="2" charset="-122"/>
                <a:cs typeface="Times New Roman" panose="02020603050405020304" pitchFamily="18" charset="0"/>
              </a:rPr>
              <a:t>300 J.</a:t>
            </a:r>
            <a:r>
              <a:rPr lang="zh-CN" altLang="zh-CN">
                <a:solidFill>
                  <a:srgbClr val="000000"/>
                </a:solidFill>
                <a:ea typeface="宋体" panose="02010600030101010101" pitchFamily="2" charset="-122"/>
                <a:cs typeface="Times New Roman" panose="02020603050405020304" pitchFamily="18" charset="0"/>
              </a:rPr>
              <a:t>则输出的内能和声能共计</a:t>
            </a:r>
            <a:r>
              <a:rPr lang="en-US" altLang="zh-CN">
                <a:solidFill>
                  <a:srgbClr val="000000"/>
                </a:solidFill>
                <a:ea typeface="宋体" panose="02010600030101010101" pitchFamily="2" charset="-122"/>
                <a:cs typeface="Times New Roman" panose="02020603050405020304" pitchFamily="18" charset="0"/>
              </a:rPr>
              <a:t>____________J;</a:t>
            </a:r>
            <a:r>
              <a:rPr lang="zh-CN" altLang="zh-CN">
                <a:solidFill>
                  <a:srgbClr val="000000"/>
                </a:solidFill>
                <a:ea typeface="宋体" panose="02010600030101010101" pitchFamily="2" charset="-122"/>
                <a:cs typeface="Times New Roman" panose="02020603050405020304" pitchFamily="18" charset="0"/>
              </a:rPr>
              <a:t>输出的有用能量是动能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则小轿车正常工作时的效率为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785.jpeg"/>
          <p:cNvPicPr/>
          <p:nvPr/>
        </p:nvPicPr>
        <p:blipFill>
          <a:blip r:embed="rId2"/>
          <a:stretch>
            <a:fillRect/>
          </a:stretch>
        </p:blipFill>
        <p:spPr>
          <a:xfrm>
            <a:off x="3814701" y="3609959"/>
            <a:ext cx="3902198" cy="1800200"/>
          </a:xfrm>
          <a:prstGeom prst="rect">
            <a:avLst/>
          </a:prstGeom>
        </p:spPr>
      </p:pic>
      <p:sp>
        <p:nvSpPr>
          <p:cNvPr id="3" name="矩形 2"/>
          <p:cNvSpPr/>
          <p:nvPr/>
        </p:nvSpPr>
        <p:spPr>
          <a:xfrm>
            <a:off x="5656349" y="2292526"/>
            <a:ext cx="1005403" cy="584775"/>
          </a:xfrm>
          <a:prstGeom prst="rect">
            <a:avLst/>
          </a:prstGeom>
        </p:spPr>
        <p:txBody>
          <a:bodyPr wrap="none">
            <a:spAutoFit/>
          </a:bodyPr>
          <a:lstStyle/>
          <a:p>
            <a:r>
              <a:rPr lang="en-US" altLang="zh-CN">
                <a:ea typeface="宋体" panose="02010600030101010101" pitchFamily="2" charset="-122"/>
              </a:rPr>
              <a:t>1700</a:t>
            </a:r>
            <a:endParaRPr lang="zh-CN" altLang="en-US"/>
          </a:p>
        </p:txBody>
      </p:sp>
      <p:sp>
        <p:nvSpPr>
          <p:cNvPr id="5" name="矩形 4"/>
          <p:cNvSpPr/>
          <p:nvPr/>
        </p:nvSpPr>
        <p:spPr>
          <a:xfrm>
            <a:off x="7384541" y="2883582"/>
            <a:ext cx="1005403" cy="584775"/>
          </a:xfrm>
          <a:prstGeom prst="rect">
            <a:avLst/>
          </a:prstGeom>
        </p:spPr>
        <p:txBody>
          <a:bodyPr wrap="none">
            <a:spAutoFit/>
          </a:bodyPr>
          <a:lstStyle/>
          <a:p>
            <a:r>
              <a:rPr lang="en-US" altLang="zh-CN">
                <a:ea typeface="宋体" panose="02010600030101010101" pitchFamily="2" charset="-122"/>
              </a:rPr>
              <a:t>15%</a:t>
            </a:r>
            <a:endParaRPr lang="zh-CN" altLang="en-US"/>
          </a:p>
        </p:txBody>
      </p:sp>
    </p:spTree>
    <p:extLst>
      <p:ext uri="{BB962C8B-B14F-4D97-AF65-F5344CB8AC3E}">
        <p14:creationId xmlns:p14="http://schemas.microsoft.com/office/powerpoint/2010/main" val="325623088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786.jpeg"/>
          <p:cNvPicPr/>
          <p:nvPr/>
        </p:nvPicPr>
        <p:blipFill>
          <a:blip r:embed="rId2"/>
          <a:stretch>
            <a:fillRect/>
          </a:stretch>
        </p:blipFill>
        <p:spPr>
          <a:xfrm>
            <a:off x="5144745" y="3626356"/>
            <a:ext cx="1242110" cy="2484219"/>
          </a:xfrm>
          <a:prstGeom prst="rect">
            <a:avLst/>
          </a:prstGeom>
        </p:spPr>
      </p:pic>
      <p:sp>
        <p:nvSpPr>
          <p:cNvPr id="3" name="矩形 2"/>
          <p:cNvSpPr>
            <a:spLocks noChangeAspect="1"/>
          </p:cNvSpPr>
          <p:nvPr/>
        </p:nvSpPr>
        <p:spPr>
          <a:xfrm>
            <a:off x="361950" y="596594"/>
            <a:ext cx="10807700" cy="299043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南宁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将活塞迅速下压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玻璃筒底的棉花被点燃</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此过程是通过</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的方式增加了筒内空气的内能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能量转化方式与汽油机的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冲程相同</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某汽油机在一次工作中消耗了</a:t>
            </a:r>
            <a:r>
              <a:rPr lang="en-US" altLang="zh-CN">
                <a:solidFill>
                  <a:srgbClr val="000000"/>
                </a:solidFill>
                <a:ea typeface="宋体" panose="02010600030101010101" pitchFamily="2" charset="-122"/>
                <a:cs typeface="Times New Roman" panose="02020603050405020304" pitchFamily="18" charset="0"/>
              </a:rPr>
              <a:t>2 kg</a:t>
            </a:r>
            <a:r>
              <a:rPr lang="zh-CN" altLang="zh-CN">
                <a:solidFill>
                  <a:srgbClr val="000000"/>
                </a:solidFill>
                <a:ea typeface="宋体" panose="02010600030101010101" pitchFamily="2" charset="-122"/>
                <a:cs typeface="Times New Roman" panose="02020603050405020304" pitchFamily="18" charset="0"/>
              </a:rPr>
              <a:t>汽油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对外做功为</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3×10</a:t>
            </a:r>
            <a:r>
              <a:rPr lang="en-US" altLang="zh-CN" baseline="30000">
                <a:solidFill>
                  <a:srgbClr val="000000"/>
                </a:solidFill>
                <a:ea typeface="宋体" panose="02010600030101010101" pitchFamily="2" charset="-122"/>
                <a:cs typeface="Times New Roman" panose="02020603050405020304" pitchFamily="18" charset="0"/>
              </a:rPr>
              <a:t>7</a:t>
            </a:r>
            <a:r>
              <a:rPr lang="en-US" altLang="zh-CN">
                <a:solidFill>
                  <a:srgbClr val="000000"/>
                </a:solidFill>
                <a:ea typeface="宋体" panose="02010600030101010101" pitchFamily="2" charset="-122"/>
                <a:cs typeface="Times New Roman" panose="02020603050405020304" pitchFamily="18" charset="0"/>
              </a:rPr>
              <a:t> J,</a:t>
            </a:r>
            <a:r>
              <a:rPr lang="zh-CN" altLang="zh-CN">
                <a:solidFill>
                  <a:srgbClr val="000000"/>
                </a:solidFill>
                <a:ea typeface="宋体" panose="02010600030101010101" pitchFamily="2" charset="-122"/>
                <a:cs typeface="Times New Roman" panose="02020603050405020304" pitchFamily="18" charset="0"/>
              </a:rPr>
              <a:t>则汽油机的效率是</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汽油热值为</a:t>
            </a:r>
            <a:r>
              <a:rPr lang="en-US" altLang="zh-CN">
                <a:solidFill>
                  <a:srgbClr val="000000"/>
                </a:solidFill>
                <a:ea typeface="宋体" panose="02010600030101010101" pitchFamily="2" charset="-122"/>
                <a:cs typeface="Times New Roman" panose="02020603050405020304" pitchFamily="18" charset="0"/>
              </a:rPr>
              <a:t>4.6×10</a:t>
            </a:r>
            <a:r>
              <a:rPr lang="en-US" altLang="zh-CN" baseline="30000">
                <a:solidFill>
                  <a:srgbClr val="000000"/>
                </a:solidFill>
                <a:ea typeface="宋体" panose="02010600030101010101" pitchFamily="2" charset="-122"/>
                <a:cs typeface="Times New Roman" panose="02020603050405020304" pitchFamily="18" charset="0"/>
              </a:rPr>
              <a:t>7</a:t>
            </a:r>
            <a:r>
              <a:rPr lang="en-US" altLang="zh-CN">
                <a:solidFill>
                  <a:srgbClr val="000000"/>
                </a:solidFill>
                <a:ea typeface="宋体" panose="02010600030101010101" pitchFamily="2" charset="-122"/>
                <a:cs typeface="Times New Roman" panose="02020603050405020304" pitchFamily="18" charset="0"/>
              </a:rPr>
              <a:t> J/kg)</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4415733" y="121413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做功</a:t>
            </a:r>
            <a:endParaRPr lang="zh-CN" altLang="en-US"/>
          </a:p>
        </p:txBody>
      </p:sp>
      <p:sp>
        <p:nvSpPr>
          <p:cNvPr id="5" name="矩形 4"/>
          <p:cNvSpPr/>
          <p:nvPr/>
        </p:nvSpPr>
        <p:spPr>
          <a:xfrm>
            <a:off x="6451621" y="180521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压缩</a:t>
            </a:r>
            <a:endParaRPr lang="zh-CN" altLang="en-US"/>
          </a:p>
        </p:txBody>
      </p:sp>
      <p:sp>
        <p:nvSpPr>
          <p:cNvPr id="6" name="矩形 5"/>
          <p:cNvSpPr/>
          <p:nvPr/>
        </p:nvSpPr>
        <p:spPr>
          <a:xfrm>
            <a:off x="3981855" y="2992421"/>
            <a:ext cx="1005403" cy="584775"/>
          </a:xfrm>
          <a:prstGeom prst="rect">
            <a:avLst/>
          </a:prstGeom>
        </p:spPr>
        <p:txBody>
          <a:bodyPr wrap="none">
            <a:spAutoFit/>
          </a:bodyPr>
          <a:lstStyle/>
          <a:p>
            <a:r>
              <a:rPr lang="en-US" altLang="zh-CN">
                <a:ea typeface="宋体" panose="02010600030101010101" pitchFamily="2" charset="-122"/>
              </a:rPr>
              <a:t>25%</a:t>
            </a:r>
            <a:endParaRPr lang="zh-CN" altLang="en-US"/>
          </a:p>
        </p:txBody>
      </p:sp>
    </p:spTree>
    <p:extLst>
      <p:ext uri="{BB962C8B-B14F-4D97-AF65-F5344CB8AC3E}">
        <p14:creationId xmlns:p14="http://schemas.microsoft.com/office/powerpoint/2010/main" val="212499690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88175"/>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河池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汽油机的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冲程把机械能转化为内能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汽油机在一段时间内消耗了</a:t>
            </a:r>
            <a:r>
              <a:rPr lang="en-US" altLang="zh-CN">
                <a:solidFill>
                  <a:srgbClr val="000000"/>
                </a:solidFill>
                <a:ea typeface="宋体" panose="02010600030101010101" pitchFamily="2" charset="-122"/>
                <a:cs typeface="Times New Roman" panose="02020603050405020304" pitchFamily="18" charset="0"/>
              </a:rPr>
              <a:t>2 kg</a:t>
            </a:r>
            <a:r>
              <a:rPr lang="zh-CN" altLang="zh-CN">
                <a:solidFill>
                  <a:srgbClr val="000000"/>
                </a:solidFill>
                <a:ea typeface="宋体" panose="02010600030101010101" pitchFamily="2" charset="-122"/>
                <a:cs typeface="Times New Roman" panose="02020603050405020304" pitchFamily="18" charset="0"/>
              </a:rPr>
              <a:t>汽油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这些汽油完全燃烧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可放出</a:t>
            </a:r>
            <a:r>
              <a:rPr lang="en-US" altLang="zh-CN">
                <a:solidFill>
                  <a:srgbClr val="000000"/>
                </a:solidFill>
                <a:ea typeface="宋体" panose="02010600030101010101" pitchFamily="2" charset="-122"/>
                <a:cs typeface="Times New Roman" panose="02020603050405020304" pitchFamily="18" charset="0"/>
              </a:rPr>
              <a:t>____________J</a:t>
            </a:r>
            <a:r>
              <a:rPr lang="zh-CN" altLang="zh-CN">
                <a:solidFill>
                  <a:srgbClr val="000000"/>
                </a:solidFill>
                <a:ea typeface="宋体" panose="02010600030101010101" pitchFamily="2" charset="-122"/>
                <a:cs typeface="Times New Roman" panose="02020603050405020304" pitchFamily="18" charset="0"/>
              </a:rPr>
              <a:t>的热量</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宋体" panose="02010600030101010101" pitchFamily="2" charset="-122"/>
                <a:cs typeface="Times New Roman" panose="02020603050405020304" pitchFamily="18" charset="0"/>
              </a:rPr>
              <a:t>汽油</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6×10</a:t>
            </a:r>
            <a:r>
              <a:rPr lang="en-US" altLang="zh-CN" baseline="30000">
                <a:solidFill>
                  <a:srgbClr val="000000"/>
                </a:solidFill>
                <a:ea typeface="宋体" panose="02010600030101010101" pitchFamily="2" charset="-122"/>
                <a:cs typeface="Times New Roman" panose="02020603050405020304" pitchFamily="18" charset="0"/>
              </a:rPr>
              <a:t>7</a:t>
            </a:r>
            <a:r>
              <a:rPr lang="en-US" altLang="zh-CN">
                <a:solidFill>
                  <a:srgbClr val="000000"/>
                </a:solidFill>
                <a:ea typeface="宋体" panose="02010600030101010101" pitchFamily="2" charset="-122"/>
                <a:cs typeface="Times New Roman" panose="02020603050405020304" pitchFamily="18" charset="0"/>
              </a:rPr>
              <a:t> J/kg)</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铜仁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 kg</a:t>
            </a:r>
            <a:r>
              <a:rPr lang="zh-CN" altLang="zh-CN">
                <a:solidFill>
                  <a:srgbClr val="000000"/>
                </a:solidFill>
                <a:ea typeface="宋体" panose="02010600030101010101" pitchFamily="2" charset="-122"/>
                <a:cs typeface="Times New Roman" panose="02020603050405020304" pitchFamily="18" charset="0"/>
              </a:rPr>
              <a:t>的干木柴完全燃烧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所放出的热量为</a:t>
            </a:r>
            <a:r>
              <a:rPr lang="en-US" altLang="zh-CN">
                <a:solidFill>
                  <a:srgbClr val="000000"/>
                </a:solidFill>
                <a:ea typeface="宋体" panose="02010600030101010101" pitchFamily="2" charset="-122"/>
                <a:cs typeface="Times New Roman" panose="02020603050405020304" pitchFamily="18" charset="0"/>
              </a:rPr>
              <a:t>____________J,</a:t>
            </a:r>
            <a:r>
              <a:rPr lang="zh-CN" altLang="zh-CN">
                <a:solidFill>
                  <a:srgbClr val="000000"/>
                </a:solidFill>
                <a:ea typeface="宋体" panose="02010600030101010101" pitchFamily="2" charset="-122"/>
                <a:cs typeface="Times New Roman" panose="02020603050405020304" pitchFamily="18" charset="0"/>
              </a:rPr>
              <a:t>如果这些热量的</a:t>
            </a:r>
            <a:r>
              <a:rPr lang="en-US" altLang="zh-CN">
                <a:solidFill>
                  <a:srgbClr val="000000"/>
                </a:solidFill>
                <a:ea typeface="宋体" panose="02010600030101010101" pitchFamily="2" charset="-122"/>
                <a:cs typeface="Times New Roman" panose="02020603050405020304" pitchFamily="18" charset="0"/>
              </a:rPr>
              <a:t>50%</a:t>
            </a:r>
            <a:r>
              <a:rPr lang="zh-CN" altLang="zh-CN">
                <a:solidFill>
                  <a:srgbClr val="000000"/>
                </a:solidFill>
                <a:ea typeface="宋体" panose="02010600030101010101" pitchFamily="2" charset="-122"/>
                <a:cs typeface="Times New Roman" panose="02020603050405020304" pitchFamily="18" charset="0"/>
              </a:rPr>
              <a:t>被质量为</a:t>
            </a:r>
            <a:r>
              <a:rPr lang="en-US" altLang="zh-CN">
                <a:solidFill>
                  <a:srgbClr val="000000"/>
                </a:solidFill>
                <a:ea typeface="宋体" panose="02010600030101010101" pitchFamily="2" charset="-122"/>
                <a:cs typeface="Times New Roman" panose="02020603050405020304" pitchFamily="18" charset="0"/>
              </a:rPr>
              <a:t>50 kg</a:t>
            </a:r>
            <a:r>
              <a:rPr lang="zh-CN" altLang="zh-CN">
                <a:solidFill>
                  <a:srgbClr val="000000"/>
                </a:solidFill>
                <a:ea typeface="宋体" panose="02010600030101010101" pitchFamily="2" charset="-122"/>
                <a:cs typeface="Times New Roman" panose="02020603050405020304" pitchFamily="18" charset="0"/>
              </a:rPr>
              <a:t>的水吸收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则水的温度将升高</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干木柴的热值为</a:t>
            </a:r>
            <a:r>
              <a:rPr lang="en-US" altLang="zh-CN">
                <a:solidFill>
                  <a:srgbClr val="000000"/>
                </a:solidFill>
                <a:ea typeface="宋体" panose="02010600030101010101" pitchFamily="2" charset="-122"/>
                <a:cs typeface="Times New Roman" panose="02020603050405020304" pitchFamily="18" charset="0"/>
              </a:rPr>
              <a:t>1.2×10</a:t>
            </a:r>
            <a:r>
              <a:rPr lang="en-US" altLang="zh-CN" baseline="30000">
                <a:solidFill>
                  <a:srgbClr val="000000"/>
                </a:solidFill>
                <a:ea typeface="宋体" panose="02010600030101010101" pitchFamily="2" charset="-122"/>
                <a:cs typeface="Times New Roman" panose="02020603050405020304" pitchFamily="18" charset="0"/>
              </a:rPr>
              <a:t>7</a:t>
            </a:r>
            <a:r>
              <a:rPr lang="en-US" altLang="zh-CN">
                <a:solidFill>
                  <a:srgbClr val="000000"/>
                </a:solidFill>
                <a:ea typeface="宋体" panose="02010600030101010101" pitchFamily="2" charset="-122"/>
                <a:cs typeface="Times New Roman" panose="02020603050405020304" pitchFamily="18" charset="0"/>
              </a:rPr>
              <a:t> J/kg,</a:t>
            </a:r>
            <a:r>
              <a:rPr lang="zh-CN" altLang="zh-CN">
                <a:solidFill>
                  <a:srgbClr val="000000"/>
                </a:solidFill>
                <a:ea typeface="宋体" panose="02010600030101010101" pitchFamily="2" charset="-122"/>
                <a:cs typeface="Times New Roman" panose="02020603050405020304" pitchFamily="18" charset="0"/>
              </a:rPr>
              <a:t>水的比热容为</a:t>
            </a:r>
            <a:r>
              <a:rPr lang="en-US" altLang="zh-CN">
                <a:solidFill>
                  <a:srgbClr val="000000"/>
                </a:solidFill>
                <a:ea typeface="宋体" panose="02010600030101010101" pitchFamily="2" charset="-122"/>
                <a:cs typeface="Times New Roman" panose="02020603050405020304" pitchFamily="18" charset="0"/>
              </a:rPr>
              <a:t>4.2×10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263629" y="102862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压缩</a:t>
            </a:r>
            <a:endParaRPr lang="zh-CN" altLang="en-US"/>
          </a:p>
        </p:txBody>
      </p:sp>
      <p:sp>
        <p:nvSpPr>
          <p:cNvPr id="4" name="矩形 3"/>
          <p:cNvSpPr/>
          <p:nvPr/>
        </p:nvSpPr>
        <p:spPr>
          <a:xfrm>
            <a:off x="2560005" y="2218959"/>
            <a:ext cx="1656223" cy="584775"/>
          </a:xfrm>
          <a:prstGeom prst="rect">
            <a:avLst/>
          </a:prstGeom>
        </p:spPr>
        <p:txBody>
          <a:bodyPr wrap="none">
            <a:spAutoFit/>
          </a:bodyPr>
          <a:lstStyle/>
          <a:p>
            <a:r>
              <a:rPr lang="en-US" altLang="zh-CN">
                <a:ea typeface="宋体" panose="02010600030101010101" pitchFamily="2" charset="-122"/>
              </a:rPr>
              <a:t>9</a:t>
            </a:r>
            <a:r>
              <a:rPr lang="en-US" altLang="zh-CN" i="1">
                <a:ea typeface="宋体" panose="02010600030101010101" pitchFamily="2" charset="-122"/>
              </a:rPr>
              <a:t>.</a:t>
            </a:r>
            <a:r>
              <a:rPr lang="en-US" altLang="zh-CN">
                <a:ea typeface="宋体" panose="02010600030101010101" pitchFamily="2" charset="-122"/>
              </a:rPr>
              <a:t>2×10</a:t>
            </a:r>
            <a:r>
              <a:rPr lang="en-US" altLang="zh-CN" baseline="30000">
                <a:ea typeface="宋体" panose="02010600030101010101" pitchFamily="2" charset="-122"/>
              </a:rPr>
              <a:t>7</a:t>
            </a:r>
            <a:endParaRPr lang="zh-CN" altLang="en-US"/>
          </a:p>
        </p:txBody>
      </p:sp>
      <p:sp>
        <p:nvSpPr>
          <p:cNvPr id="5" name="矩形 4"/>
          <p:cNvSpPr/>
          <p:nvPr/>
        </p:nvSpPr>
        <p:spPr>
          <a:xfrm>
            <a:off x="1080517" y="3372447"/>
            <a:ext cx="186140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68×10</a:t>
            </a:r>
            <a:r>
              <a:rPr lang="en-US" altLang="zh-CN" baseline="30000">
                <a:ea typeface="宋体" panose="02010600030101010101" pitchFamily="2" charset="-122"/>
              </a:rPr>
              <a:t>7</a:t>
            </a:r>
            <a:endParaRPr lang="zh-CN" altLang="en-US"/>
          </a:p>
        </p:txBody>
      </p:sp>
      <p:sp>
        <p:nvSpPr>
          <p:cNvPr id="6" name="矩形 5"/>
          <p:cNvSpPr/>
          <p:nvPr/>
        </p:nvSpPr>
        <p:spPr>
          <a:xfrm>
            <a:off x="5103133" y="3957222"/>
            <a:ext cx="595035" cy="584775"/>
          </a:xfrm>
          <a:prstGeom prst="rect">
            <a:avLst/>
          </a:prstGeom>
        </p:spPr>
        <p:txBody>
          <a:bodyPr wrap="none">
            <a:spAutoFit/>
          </a:bodyPr>
          <a:lstStyle/>
          <a:p>
            <a:r>
              <a:rPr lang="en-US" altLang="zh-CN">
                <a:ea typeface="宋体" panose="02010600030101010101" pitchFamily="2" charset="-122"/>
              </a:rPr>
              <a:t>40</a:t>
            </a:r>
            <a:endParaRPr lang="zh-CN" altLang="en-US"/>
          </a:p>
        </p:txBody>
      </p:sp>
    </p:spTree>
    <p:extLst>
      <p:ext uri="{BB962C8B-B14F-4D97-AF65-F5344CB8AC3E}">
        <p14:creationId xmlns:p14="http://schemas.microsoft.com/office/powerpoint/2010/main" val="10479897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62051"/>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可燃冰作为一种新型燃料</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是天然气与水在高压低温条件下形成的类冰状的结晶物质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可直接点燃</a:t>
            </a:r>
            <a:r>
              <a:rPr lang="en-US" altLang="zh-CN">
                <a:solidFill>
                  <a:srgbClr val="000000"/>
                </a:solidFill>
                <a:ea typeface="宋体" panose="02010600030101010101" pitchFamily="2" charset="-122"/>
                <a:cs typeface="Times New Roman" panose="02020603050405020304" pitchFamily="18" charset="0"/>
              </a:rPr>
              <a:t>,1 m</a:t>
            </a:r>
            <a:r>
              <a:rPr lang="en-US" altLang="zh-CN" baseline="30000">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可燃冰在常温常压下可释放</a:t>
            </a:r>
            <a:r>
              <a:rPr lang="en-US" altLang="zh-CN">
                <a:solidFill>
                  <a:srgbClr val="000000"/>
                </a:solidFill>
                <a:ea typeface="宋体" panose="02010600030101010101" pitchFamily="2" charset="-122"/>
                <a:cs typeface="Times New Roman" panose="02020603050405020304" pitchFamily="18" charset="0"/>
              </a:rPr>
              <a:t>160 m</a:t>
            </a:r>
            <a:r>
              <a:rPr lang="en-US" altLang="zh-CN" baseline="30000">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的天然气</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根据以上信息可知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可燃冰是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可再生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不可再生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能源</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 m</a:t>
            </a:r>
            <a:r>
              <a:rPr lang="en-US" altLang="zh-CN" baseline="30000">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的可燃冰释放的天然气完全燃烧放出的热量为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a:t>
            </a:r>
            <a:r>
              <a:rPr lang="zh-CN" altLang="zh-CN">
                <a:solidFill>
                  <a:srgbClr val="000000"/>
                </a:solidFill>
                <a:ea typeface="宋体" panose="02010600030101010101" pitchFamily="2" charset="-122"/>
                <a:cs typeface="Times New Roman" panose="02020603050405020304" pitchFamily="18" charset="0"/>
              </a:rPr>
              <a:t>若该热量全部被水吸收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kg</a:t>
            </a:r>
            <a:r>
              <a:rPr lang="zh-CN" altLang="zh-CN">
                <a:solidFill>
                  <a:srgbClr val="000000"/>
                </a:solidFill>
                <a:ea typeface="宋体" panose="02010600030101010101" pitchFamily="2" charset="-122"/>
                <a:cs typeface="Times New Roman" panose="02020603050405020304" pitchFamily="18" charset="0"/>
              </a:rPr>
              <a:t>的水从</a:t>
            </a:r>
            <a:r>
              <a:rPr lang="en-US" altLang="zh-CN">
                <a:solidFill>
                  <a:srgbClr val="000000"/>
                </a:solidFill>
                <a:ea typeface="宋体" panose="02010600030101010101" pitchFamily="2" charset="-122"/>
                <a:cs typeface="Times New Roman" panose="02020603050405020304" pitchFamily="18" charset="0"/>
              </a:rPr>
              <a:t>10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加热到</a:t>
            </a:r>
            <a:r>
              <a:rPr lang="en-US" altLang="zh-CN">
                <a:solidFill>
                  <a:srgbClr val="000000"/>
                </a:solidFill>
                <a:ea typeface="宋体" panose="02010600030101010101" pitchFamily="2" charset="-122"/>
                <a:cs typeface="Times New Roman" panose="02020603050405020304" pitchFamily="18" charset="0"/>
              </a:rPr>
              <a:t>90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天然气的热值</a:t>
            </a:r>
            <a:r>
              <a:rPr lang="en-US" altLang="zh-CN" i="1">
                <a:solidFill>
                  <a:srgbClr val="000000"/>
                </a:solidFill>
                <a:ea typeface="宋体" panose="02010600030101010101" pitchFamily="2" charset="-122"/>
                <a:cs typeface="Times New Roman" panose="02020603050405020304" pitchFamily="18" charset="0"/>
              </a:rPr>
              <a:t>q</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7</a:t>
            </a:r>
            <a:r>
              <a:rPr lang="en-US" altLang="zh-CN">
                <a:solidFill>
                  <a:srgbClr val="000000"/>
                </a:solidFill>
                <a:ea typeface="宋体" panose="02010600030101010101" pitchFamily="2" charset="-122"/>
                <a:cs typeface="Times New Roman" panose="02020603050405020304" pitchFamily="18" charset="0"/>
              </a:rPr>
              <a:t> J/m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环境为标准大气压</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828373" y="2548257"/>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不可再生</a:t>
            </a:r>
            <a:endParaRPr lang="zh-CN" altLang="en-US"/>
          </a:p>
        </p:txBody>
      </p:sp>
      <p:sp>
        <p:nvSpPr>
          <p:cNvPr id="4" name="矩形 3"/>
          <p:cNvSpPr/>
          <p:nvPr/>
        </p:nvSpPr>
        <p:spPr>
          <a:xfrm>
            <a:off x="618973" y="3734311"/>
            <a:ext cx="1861407" cy="584775"/>
          </a:xfrm>
          <a:prstGeom prst="rect">
            <a:avLst/>
          </a:prstGeom>
        </p:spPr>
        <p:txBody>
          <a:bodyPr wrap="none">
            <a:spAutoFit/>
          </a:bodyPr>
          <a:lstStyle/>
          <a:p>
            <a:r>
              <a:rPr lang="en-US" altLang="zh-CN">
                <a:ea typeface="宋体" panose="02010600030101010101" pitchFamily="2" charset="-122"/>
              </a:rPr>
              <a:t>6</a:t>
            </a:r>
            <a:r>
              <a:rPr lang="en-US" altLang="zh-CN" i="1">
                <a:ea typeface="宋体" panose="02010600030101010101" pitchFamily="2" charset="-122"/>
              </a:rPr>
              <a:t>.</a:t>
            </a:r>
            <a:r>
              <a:rPr lang="en-US" altLang="zh-CN">
                <a:ea typeface="宋体" panose="02010600030101010101" pitchFamily="2" charset="-122"/>
              </a:rPr>
              <a:t>72×10</a:t>
            </a:r>
            <a:r>
              <a:rPr lang="en-US" altLang="zh-CN" baseline="30000">
                <a:ea typeface="宋体" panose="02010600030101010101" pitchFamily="2" charset="-122"/>
              </a:rPr>
              <a:t>9</a:t>
            </a:r>
            <a:endParaRPr lang="zh-CN" altLang="en-US"/>
          </a:p>
        </p:txBody>
      </p:sp>
      <p:sp>
        <p:nvSpPr>
          <p:cNvPr id="5" name="矩形 4"/>
          <p:cNvSpPr/>
          <p:nvPr/>
        </p:nvSpPr>
        <p:spPr>
          <a:xfrm>
            <a:off x="8641357" y="3734310"/>
            <a:ext cx="1348446" cy="584775"/>
          </a:xfrm>
          <a:prstGeom prst="rect">
            <a:avLst/>
          </a:prstGeom>
        </p:spPr>
        <p:txBody>
          <a:bodyPr wrap="none">
            <a:spAutoFit/>
          </a:bodyPr>
          <a:lstStyle/>
          <a:p>
            <a:r>
              <a:rPr lang="en-US" altLang="zh-CN">
                <a:ea typeface="宋体" panose="02010600030101010101" pitchFamily="2" charset="-122"/>
              </a:rPr>
              <a:t>2×10</a:t>
            </a:r>
            <a:r>
              <a:rPr lang="en-US" altLang="zh-CN" baseline="30000">
                <a:ea typeface="宋体" panose="02010600030101010101" pitchFamily="2" charset="-122"/>
              </a:rPr>
              <a:t>4</a:t>
            </a:r>
            <a:endParaRPr lang="zh-CN" altLang="en-US"/>
          </a:p>
        </p:txBody>
      </p:sp>
    </p:spTree>
    <p:extLst>
      <p:ext uri="{BB962C8B-B14F-4D97-AF65-F5344CB8AC3E}">
        <p14:creationId xmlns:p14="http://schemas.microsoft.com/office/powerpoint/2010/main" val="216354743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647"/>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黔西南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给试管内水加热至一定程度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发现试管口木塞会被推出</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给水加热是通过</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方式使</a:t>
            </a:r>
            <a:r>
              <a:rPr lang="zh-CN" altLang="zh-CN" smtClean="0">
                <a:solidFill>
                  <a:srgbClr val="000000"/>
                </a:solidFill>
                <a:ea typeface="宋体" panose="02010600030101010101" pitchFamily="2" charset="-122"/>
                <a:cs typeface="Times New Roman" panose="02020603050405020304" pitchFamily="18" charset="0"/>
              </a:rPr>
              <a:t>水</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内能增加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木塞被推出后水蒸气的</a:t>
            </a:r>
            <a:r>
              <a:rPr lang="zh-CN" altLang="zh-CN" smtClean="0">
                <a:solidFill>
                  <a:srgbClr val="000000"/>
                </a:solidFill>
                <a:ea typeface="宋体" panose="02010600030101010101" pitchFamily="2" charset="-122"/>
                <a:cs typeface="Times New Roman" panose="02020603050405020304" pitchFamily="18" charset="0"/>
              </a:rPr>
              <a:t>内能</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四冲程内燃机的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冲程与</a:t>
            </a:r>
            <a:r>
              <a:rPr lang="zh-CN" altLang="zh-CN" smtClean="0">
                <a:solidFill>
                  <a:srgbClr val="000000"/>
                </a:solidFill>
                <a:ea typeface="宋体" panose="02010600030101010101" pitchFamily="2" charset="-122"/>
                <a:cs typeface="Times New Roman" panose="02020603050405020304" pitchFamily="18" charset="0"/>
              </a:rPr>
              <a:t>这</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个</a:t>
            </a:r>
            <a:r>
              <a:rPr lang="zh-CN" altLang="zh-CN">
                <a:solidFill>
                  <a:srgbClr val="000000"/>
                </a:solidFill>
                <a:ea typeface="宋体" panose="02010600030101010101" pitchFamily="2" charset="-122"/>
                <a:cs typeface="Times New Roman" panose="02020603050405020304" pitchFamily="18" charset="0"/>
              </a:rPr>
              <a:t>原理相同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内燃机工作时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产生的噪声和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会对环境造成污染</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87.jpeg"/>
          <p:cNvPicPr/>
          <p:nvPr/>
        </p:nvPicPr>
        <p:blipFill>
          <a:blip r:embed="rId2"/>
          <a:stretch>
            <a:fillRect/>
          </a:stretch>
        </p:blipFill>
        <p:spPr>
          <a:xfrm>
            <a:off x="8281317" y="1480240"/>
            <a:ext cx="2844006" cy="2844006"/>
          </a:xfrm>
          <a:prstGeom prst="rect">
            <a:avLst/>
          </a:prstGeom>
        </p:spPr>
      </p:pic>
      <p:sp>
        <p:nvSpPr>
          <p:cNvPr id="4" name="矩形 3"/>
          <p:cNvSpPr/>
          <p:nvPr/>
        </p:nvSpPr>
        <p:spPr>
          <a:xfrm>
            <a:off x="4268447" y="2007240"/>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热传递</a:t>
            </a:r>
            <a:endParaRPr lang="zh-CN" altLang="en-US"/>
          </a:p>
        </p:txBody>
      </p:sp>
      <p:sp>
        <p:nvSpPr>
          <p:cNvPr id="5" name="矩形 4"/>
          <p:cNvSpPr/>
          <p:nvPr/>
        </p:nvSpPr>
        <p:spPr>
          <a:xfrm>
            <a:off x="1008757" y="318408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a:t>
            </a:r>
            <a:endParaRPr lang="zh-CN" altLang="en-US"/>
          </a:p>
        </p:txBody>
      </p:sp>
      <p:sp>
        <p:nvSpPr>
          <p:cNvPr id="6" name="矩形 5"/>
          <p:cNvSpPr/>
          <p:nvPr/>
        </p:nvSpPr>
        <p:spPr>
          <a:xfrm>
            <a:off x="4412549" y="375902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做功</a:t>
            </a:r>
            <a:endParaRPr lang="zh-CN" altLang="en-US"/>
          </a:p>
        </p:txBody>
      </p:sp>
      <p:sp>
        <p:nvSpPr>
          <p:cNvPr id="7" name="矩形 6"/>
          <p:cNvSpPr/>
          <p:nvPr/>
        </p:nvSpPr>
        <p:spPr>
          <a:xfrm>
            <a:off x="8281317" y="434391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废气</a:t>
            </a:r>
            <a:endParaRPr lang="zh-CN" altLang="en-US"/>
          </a:p>
        </p:txBody>
      </p:sp>
    </p:spTree>
    <p:extLst>
      <p:ext uri="{BB962C8B-B14F-4D97-AF65-F5344CB8AC3E}">
        <p14:creationId xmlns:p14="http://schemas.microsoft.com/office/powerpoint/2010/main" val="21554782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36564"/>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河北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小明用除颜色不同外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其他都相同的黑白两张纸分别将两个相同的瓶子包起来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再将质量、初温相同的水分别倒入两个瓶中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然后将两个瓶子放在太阳光下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过一段时间后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小明用温度计测量了两瓶中水的温度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发现包有黑纸的瓶中水的温度升高得较多</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8136274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40519"/>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请回答下列问题</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黑纸的吸热性能比白纸的要</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差</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两瓶中的水是通过</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做功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热传递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的方式使其内能增加的</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已知包有黑纸的瓶中装有</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kg</a:t>
            </a:r>
            <a:r>
              <a:rPr lang="zh-CN" altLang="zh-CN">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.0.5 kg</a:t>
            </a:r>
            <a:r>
              <a:rPr lang="zh-CN" altLang="zh-CN">
                <a:solidFill>
                  <a:srgbClr val="000000"/>
                </a:solidFill>
                <a:ea typeface="宋体" panose="02010600030101010101" pitchFamily="2" charset="-122"/>
                <a:cs typeface="Times New Roman" panose="02020603050405020304" pitchFamily="18" charset="0"/>
              </a:rPr>
              <a:t>的水温度升高</a:t>
            </a:r>
            <a:r>
              <a:rPr lang="en-US" altLang="zh-CN">
                <a:solidFill>
                  <a:srgbClr val="000000"/>
                </a:solidFill>
                <a:ea typeface="宋体" panose="02010600030101010101" pitchFamily="2" charset="-122"/>
                <a:cs typeface="Times New Roman" panose="02020603050405020304" pitchFamily="18" charset="0"/>
              </a:rPr>
              <a:t>20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需吸收</a:t>
            </a:r>
            <a:r>
              <a:rPr lang="en-US" altLang="zh-CN">
                <a:solidFill>
                  <a:srgbClr val="000000"/>
                </a:solidFill>
                <a:ea typeface="宋体" panose="02010600030101010101" pitchFamily="2" charset="-122"/>
                <a:cs typeface="Times New Roman" panose="02020603050405020304" pitchFamily="18" charset="0"/>
              </a:rPr>
              <a:t>____________J</a:t>
            </a:r>
            <a:r>
              <a:rPr lang="zh-CN" altLang="zh-CN">
                <a:solidFill>
                  <a:srgbClr val="000000"/>
                </a:solidFill>
                <a:ea typeface="宋体" panose="02010600030101010101" pitchFamily="2" charset="-122"/>
                <a:cs typeface="Times New Roman" panose="02020603050405020304" pitchFamily="18" charset="0"/>
              </a:rPr>
              <a:t>的热量</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654629" y="165591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好</a:t>
            </a:r>
            <a:endParaRPr lang="zh-CN" altLang="en-US"/>
          </a:p>
        </p:txBody>
      </p:sp>
      <p:sp>
        <p:nvSpPr>
          <p:cNvPr id="4" name="矩形 3"/>
          <p:cNvSpPr/>
          <p:nvPr/>
        </p:nvSpPr>
        <p:spPr>
          <a:xfrm>
            <a:off x="4608909" y="282906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热传递</a:t>
            </a:r>
            <a:endParaRPr lang="zh-CN" altLang="en-US"/>
          </a:p>
        </p:txBody>
      </p:sp>
      <p:sp>
        <p:nvSpPr>
          <p:cNvPr id="5" name="矩形 4"/>
          <p:cNvSpPr/>
          <p:nvPr/>
        </p:nvSpPr>
        <p:spPr>
          <a:xfrm>
            <a:off x="2664693" y="4604648"/>
            <a:ext cx="1313180" cy="584775"/>
          </a:xfrm>
          <a:prstGeom prst="rect">
            <a:avLst/>
          </a:prstGeom>
        </p:spPr>
        <p:txBody>
          <a:bodyPr wrap="none">
            <a:spAutoFit/>
          </a:bodyPr>
          <a:lstStyle/>
          <a:p>
            <a:r>
              <a:rPr lang="en-US" altLang="zh-CN">
                <a:ea typeface="宋体" panose="02010600030101010101" pitchFamily="2" charset="-122"/>
              </a:rPr>
              <a:t>42 000</a:t>
            </a:r>
            <a:endParaRPr lang="zh-CN" altLang="en-US"/>
          </a:p>
        </p:txBody>
      </p:sp>
    </p:spTree>
    <p:extLst>
      <p:ext uri="{BB962C8B-B14F-4D97-AF65-F5344CB8AC3E}">
        <p14:creationId xmlns:p14="http://schemas.microsoft.com/office/powerpoint/2010/main" val="347329645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516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两个相同的容器内分别装有质量相同的甲、乙两种液体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用相同酒精灯分别加热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液体温度</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与加热时间</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的关系如图所示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加热相同的时间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甲液体吸收的</a:t>
            </a:r>
            <a:r>
              <a:rPr lang="zh-CN" altLang="zh-CN" smtClean="0">
                <a:solidFill>
                  <a:srgbClr val="000000"/>
                </a:solidFill>
                <a:ea typeface="宋体" panose="02010600030101010101" pitchFamily="2" charset="-122"/>
                <a:cs typeface="Times New Roman" panose="02020603050405020304" pitchFamily="18" charset="0"/>
              </a:rPr>
              <a:t>热量</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乙液体吸收的热量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加热相同的时间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甲液体升高的</a:t>
            </a:r>
            <a:r>
              <a:rPr lang="zh-CN" altLang="zh-CN" smtClean="0">
                <a:solidFill>
                  <a:srgbClr val="000000"/>
                </a:solidFill>
                <a:ea typeface="宋体" panose="02010600030101010101" pitchFamily="2" charset="-122"/>
                <a:cs typeface="Times New Roman" panose="02020603050405020304" pitchFamily="18" charset="0"/>
              </a:rPr>
              <a:t>温度</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乙液体升高的温度</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甲液体的比热容</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乙液体的比热容</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88.jpeg"/>
          <p:cNvPicPr/>
          <p:nvPr/>
        </p:nvPicPr>
        <p:blipFill>
          <a:blip r:embed="rId2"/>
          <a:stretch>
            <a:fillRect/>
          </a:stretch>
        </p:blipFill>
        <p:spPr>
          <a:xfrm>
            <a:off x="7633245" y="2225327"/>
            <a:ext cx="2924023" cy="2520280"/>
          </a:xfrm>
          <a:prstGeom prst="rect">
            <a:avLst/>
          </a:prstGeom>
        </p:spPr>
      </p:pic>
      <p:sp>
        <p:nvSpPr>
          <p:cNvPr id="4" name="矩形 3"/>
          <p:cNvSpPr/>
          <p:nvPr/>
        </p:nvSpPr>
        <p:spPr>
          <a:xfrm>
            <a:off x="1008509" y="318324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等于</a:t>
            </a:r>
            <a:endParaRPr lang="zh-CN" altLang="en-US"/>
          </a:p>
        </p:txBody>
      </p:sp>
      <p:sp>
        <p:nvSpPr>
          <p:cNvPr id="5" name="矩形 4"/>
          <p:cNvSpPr/>
          <p:nvPr/>
        </p:nvSpPr>
        <p:spPr>
          <a:xfrm>
            <a:off x="1008508" y="434371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大于</a:t>
            </a:r>
            <a:endParaRPr lang="zh-CN" altLang="en-US"/>
          </a:p>
        </p:txBody>
      </p:sp>
      <p:sp>
        <p:nvSpPr>
          <p:cNvPr id="6" name="矩形 5"/>
          <p:cNvSpPr/>
          <p:nvPr/>
        </p:nvSpPr>
        <p:spPr>
          <a:xfrm>
            <a:off x="4422380" y="492464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小于</a:t>
            </a:r>
            <a:endParaRPr lang="zh-CN" altLang="en-US"/>
          </a:p>
        </p:txBody>
      </p:sp>
    </p:spTree>
    <p:extLst>
      <p:ext uri="{BB962C8B-B14F-4D97-AF65-F5344CB8AC3E}">
        <p14:creationId xmlns:p14="http://schemas.microsoft.com/office/powerpoint/2010/main" val="47504195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594972" y="515035"/>
            <a:ext cx="10332129" cy="5772648"/>
          </a:xfrm>
          <a:prstGeom prst="rect">
            <a:avLst/>
          </a:prstGeom>
        </p:spPr>
      </p:pic>
    </p:spTree>
    <p:extLst>
      <p:ext uri="{BB962C8B-B14F-4D97-AF65-F5344CB8AC3E}">
        <p14:creationId xmlns:p14="http://schemas.microsoft.com/office/powerpoint/2010/main" val="3363500829"/>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广州</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完全燃烧</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 g</a:t>
            </a:r>
            <a:r>
              <a:rPr lang="zh-CN" altLang="zh-CN">
                <a:solidFill>
                  <a:srgbClr val="000000"/>
                </a:solidFill>
                <a:ea typeface="宋体" panose="02010600030101010101" pitchFamily="2" charset="-122"/>
                <a:cs typeface="Times New Roman" panose="02020603050405020304" pitchFamily="18" charset="0"/>
              </a:rPr>
              <a:t>酒精释放的热量是完全燃烧</a:t>
            </a:r>
            <a:r>
              <a:rPr lang="en-US" altLang="zh-CN">
                <a:solidFill>
                  <a:srgbClr val="000000"/>
                </a:solidFill>
                <a:ea typeface="宋体" panose="02010600030101010101" pitchFamily="2" charset="-122"/>
                <a:cs typeface="Times New Roman" panose="02020603050405020304" pitchFamily="18" charset="0"/>
              </a:rPr>
              <a:t>0.7 g</a:t>
            </a:r>
            <a:r>
              <a:rPr lang="zh-CN" altLang="zh-CN">
                <a:solidFill>
                  <a:srgbClr val="000000"/>
                </a:solidFill>
                <a:ea typeface="宋体" panose="02010600030101010101" pitchFamily="2" charset="-122"/>
                <a:cs typeface="Times New Roman" panose="02020603050405020304" pitchFamily="18" charset="0"/>
              </a:rPr>
              <a:t>酒精释放热量的</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倍</a:t>
            </a:r>
            <a:r>
              <a:rPr lang="en-US" altLang="zh-CN">
                <a:solidFill>
                  <a:srgbClr val="000000"/>
                </a:solidFill>
                <a:ea typeface="宋体" panose="02010600030101010101" pitchFamily="2" charset="-122"/>
                <a:cs typeface="Times New Roman" panose="02020603050405020304" pitchFamily="18" charset="0"/>
              </a:rPr>
              <a:t>.0.7 g</a:t>
            </a:r>
            <a:r>
              <a:rPr lang="zh-CN" altLang="zh-CN">
                <a:solidFill>
                  <a:srgbClr val="000000"/>
                </a:solidFill>
                <a:ea typeface="宋体" panose="02010600030101010101" pitchFamily="2" charset="-122"/>
                <a:cs typeface="Times New Roman" panose="02020603050405020304" pitchFamily="18" charset="0"/>
              </a:rPr>
              <a:t>酒精完全燃烧释放的热量是</a:t>
            </a:r>
            <a:r>
              <a:rPr lang="en-US" altLang="zh-CN">
                <a:solidFill>
                  <a:srgbClr val="000000"/>
                </a:solidFill>
                <a:ea typeface="宋体" panose="02010600030101010101" pitchFamily="2" charset="-122"/>
                <a:cs typeface="Times New Roman" panose="02020603050405020304" pitchFamily="18" charset="0"/>
              </a:rPr>
              <a:t>2.1×10</a:t>
            </a:r>
            <a:r>
              <a:rPr lang="en-US" altLang="zh-CN" baseline="30000">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宋体" panose="02010600030101010101" pitchFamily="2" charset="-122"/>
                <a:cs typeface="Times New Roman" panose="02020603050405020304" pitchFamily="18" charset="0"/>
              </a:rPr>
              <a:t> J.</a:t>
            </a:r>
            <a:r>
              <a:rPr lang="zh-CN" altLang="zh-CN">
                <a:solidFill>
                  <a:srgbClr val="000000"/>
                </a:solidFill>
                <a:ea typeface="宋体" panose="02010600030101010101" pitchFamily="2" charset="-122"/>
                <a:cs typeface="Times New Roman" panose="02020603050405020304" pitchFamily="18" charset="0"/>
              </a:rPr>
              <a:t>这些热量全部被</a:t>
            </a:r>
            <a:r>
              <a:rPr lang="en-US" altLang="zh-CN">
                <a:solidFill>
                  <a:srgbClr val="000000"/>
                </a:solidFill>
                <a:ea typeface="宋体" panose="02010600030101010101" pitchFamily="2" charset="-122"/>
                <a:cs typeface="Times New Roman" panose="02020603050405020304" pitchFamily="18" charset="0"/>
              </a:rPr>
              <a:t>100 g</a:t>
            </a:r>
            <a:r>
              <a:rPr lang="zh-CN" altLang="zh-CN">
                <a:solidFill>
                  <a:srgbClr val="000000"/>
                </a:solidFill>
                <a:ea typeface="宋体" panose="02010600030101010101" pitchFamily="2" charset="-122"/>
                <a:cs typeface="Times New Roman" panose="02020603050405020304" pitchFamily="18" charset="0"/>
              </a:rPr>
              <a:t>的液体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吸收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液体的温度升高了</a:t>
            </a:r>
            <a:r>
              <a:rPr lang="en-US" altLang="zh-CN">
                <a:solidFill>
                  <a:srgbClr val="000000"/>
                </a:solidFill>
                <a:ea typeface="宋体" panose="02010600030101010101" pitchFamily="2" charset="-122"/>
                <a:cs typeface="Times New Roman" panose="02020603050405020304" pitchFamily="18" charset="0"/>
              </a:rPr>
              <a:t>50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完全燃烧</a:t>
            </a:r>
            <a:r>
              <a:rPr lang="en-US" altLang="zh-CN">
                <a:solidFill>
                  <a:srgbClr val="000000"/>
                </a:solidFill>
                <a:ea typeface="宋体" panose="02010600030101010101" pitchFamily="2" charset="-122"/>
                <a:cs typeface="Times New Roman" panose="02020603050405020304" pitchFamily="18" charset="0"/>
              </a:rPr>
              <a:t>1.4 g</a:t>
            </a:r>
            <a:r>
              <a:rPr lang="zh-CN" altLang="zh-CN">
                <a:solidFill>
                  <a:srgbClr val="000000"/>
                </a:solidFill>
                <a:ea typeface="宋体" panose="02010600030101010101" pitchFamily="2" charset="-122"/>
                <a:cs typeface="Times New Roman" panose="02020603050405020304" pitchFamily="18" charset="0"/>
              </a:rPr>
              <a:t>酒精释放的热量全部被</a:t>
            </a:r>
            <a:r>
              <a:rPr lang="en-US" altLang="zh-CN">
                <a:solidFill>
                  <a:srgbClr val="000000"/>
                </a:solidFill>
                <a:ea typeface="宋体" panose="02010600030101010101" pitchFamily="2" charset="-122"/>
                <a:cs typeface="Times New Roman" panose="02020603050405020304" pitchFamily="18" charset="0"/>
              </a:rPr>
              <a:t>200 g</a:t>
            </a:r>
            <a:r>
              <a:rPr lang="zh-CN" altLang="zh-CN">
                <a:solidFill>
                  <a:srgbClr val="000000"/>
                </a:solidFill>
                <a:ea typeface="宋体" panose="02010600030101010101" pitchFamily="2" charset="-122"/>
                <a:cs typeface="Times New Roman" panose="02020603050405020304" pitchFamily="18" charset="0"/>
              </a:rPr>
              <a:t>的液体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吸收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液体的温度升高了</a:t>
            </a:r>
            <a:r>
              <a:rPr lang="en-US" altLang="zh-CN" err="1">
                <a:solidFill>
                  <a:srgbClr val="000000"/>
                </a:solidFill>
                <a:ea typeface="宋体" panose="02010600030101010101" pitchFamily="2" charset="-122"/>
                <a:cs typeface="Times New Roman" panose="02020603050405020304" pitchFamily="18" charset="0"/>
              </a:rPr>
              <a:t>Δ</a:t>
            </a:r>
            <a:r>
              <a:rPr lang="en-US" altLang="zh-CN" i="1" err="1">
                <a:solidFill>
                  <a:srgbClr val="000000"/>
                </a:solidFill>
                <a:ea typeface="宋体" panose="02010600030101010101" pitchFamily="2" charset="-122"/>
                <a:cs typeface="Times New Roman" panose="02020603050405020304" pitchFamily="18" charset="0"/>
              </a:rPr>
              <a:t>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不考虑散热</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现用如图所示装置加热</a:t>
            </a:r>
            <a:r>
              <a:rPr lang="en-US" altLang="zh-CN">
                <a:solidFill>
                  <a:srgbClr val="000000"/>
                </a:solidFill>
                <a:ea typeface="宋体" panose="02010600030101010101" pitchFamily="2" charset="-122"/>
                <a:cs typeface="Times New Roman" panose="02020603050405020304" pitchFamily="18" charset="0"/>
              </a:rPr>
              <a:t>200 g</a:t>
            </a:r>
            <a:r>
              <a:rPr lang="zh-CN" altLang="zh-CN">
                <a:solidFill>
                  <a:srgbClr val="000000"/>
                </a:solidFill>
                <a:ea typeface="宋体" panose="02010600030101010101" pitchFamily="2" charset="-122"/>
                <a:cs typeface="Times New Roman" panose="02020603050405020304" pitchFamily="18" charset="0"/>
              </a:rPr>
              <a:t>的液体</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燃烧了</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 </a:t>
            </a:r>
            <a:r>
              <a:rPr lang="en-US" altLang="zh-CN" smtClean="0">
                <a:solidFill>
                  <a:srgbClr val="000000"/>
                </a:solidFill>
                <a:ea typeface="宋体" panose="02010600030101010101" pitchFamily="2" charset="-122"/>
                <a:cs typeface="Times New Roman" panose="02020603050405020304" pitchFamily="18" charset="0"/>
              </a:rPr>
              <a:t>g</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酒精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液体升高的温度小于</a:t>
            </a:r>
            <a:r>
              <a:rPr lang="en-US" altLang="zh-CN" i="1" err="1">
                <a:solidFill>
                  <a:srgbClr val="000000"/>
                </a:solidFill>
                <a:ea typeface="宋体" panose="02010600030101010101" pitchFamily="2" charset="-122"/>
                <a:cs typeface="Times New Roman" panose="02020603050405020304" pitchFamily="18" charset="0"/>
              </a:rPr>
              <a:t>Δt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有哪些原因会导致</a:t>
            </a:r>
            <a:r>
              <a:rPr lang="zh-CN" altLang="zh-CN" smtClean="0">
                <a:solidFill>
                  <a:srgbClr val="000000"/>
                </a:solidFill>
                <a:ea typeface="宋体" panose="02010600030101010101" pitchFamily="2" charset="-122"/>
                <a:cs typeface="Times New Roman" panose="02020603050405020304" pitchFamily="18" charset="0"/>
              </a:rPr>
              <a:t>这个</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结果</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a:t>
            </a:r>
            <a:r>
              <a:rPr lang="en-US" altLang="zh-CN" i="1">
                <a:solidFill>
                  <a:srgbClr val="000000"/>
                </a:solidFill>
                <a:ea typeface="宋体" panose="02010600030101010101" pitchFamily="2" charset="-122"/>
                <a:cs typeface="Times New Roman" panose="02020603050405020304" pitchFamily="18" charset="0"/>
              </a:rPr>
              <a:t>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89.jpeg"/>
          <p:cNvPicPr/>
          <p:nvPr/>
        </p:nvPicPr>
        <p:blipFill>
          <a:blip r:embed="rId2"/>
          <a:stretch>
            <a:fillRect/>
          </a:stretch>
        </p:blipFill>
        <p:spPr>
          <a:xfrm>
            <a:off x="9835997" y="3629623"/>
            <a:ext cx="983220" cy="2267942"/>
          </a:xfrm>
          <a:prstGeom prst="rect">
            <a:avLst/>
          </a:prstGeom>
        </p:spPr>
      </p:pic>
      <p:sp>
        <p:nvSpPr>
          <p:cNvPr id="4" name="矩形 3"/>
          <p:cNvSpPr/>
          <p:nvPr/>
        </p:nvSpPr>
        <p:spPr>
          <a:xfrm>
            <a:off x="5010551" y="122396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二</a:t>
            </a:r>
            <a:endParaRPr lang="zh-CN" altLang="en-US"/>
          </a:p>
        </p:txBody>
      </p:sp>
      <p:sp>
        <p:nvSpPr>
          <p:cNvPr id="5" name="矩形 4"/>
          <p:cNvSpPr/>
          <p:nvPr/>
        </p:nvSpPr>
        <p:spPr>
          <a:xfrm>
            <a:off x="8497341" y="2998591"/>
            <a:ext cx="595035" cy="584775"/>
          </a:xfrm>
          <a:prstGeom prst="rect">
            <a:avLst/>
          </a:prstGeom>
        </p:spPr>
        <p:txBody>
          <a:bodyPr wrap="none">
            <a:spAutoFit/>
          </a:bodyPr>
          <a:lstStyle/>
          <a:p>
            <a:r>
              <a:rPr lang="en-US" altLang="zh-CN">
                <a:ea typeface="宋体" panose="02010600030101010101" pitchFamily="2" charset="-122"/>
              </a:rPr>
              <a:t>50</a:t>
            </a:r>
            <a:endParaRPr lang="zh-CN" altLang="en-US"/>
          </a:p>
        </p:txBody>
      </p:sp>
      <p:sp>
        <p:nvSpPr>
          <p:cNvPr id="7" name="矩形 6"/>
          <p:cNvSpPr>
            <a:spLocks noChangeAspect="1"/>
          </p:cNvSpPr>
          <p:nvPr/>
        </p:nvSpPr>
        <p:spPr>
          <a:xfrm>
            <a:off x="1447205" y="5259239"/>
            <a:ext cx="8159752"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加热过程中的各种</a:t>
            </a:r>
            <a:r>
              <a:rPr lang="zh-CN" altLang="zh-CN" smtClean="0">
                <a:ea typeface="宋体" panose="02010600030101010101" pitchFamily="2" charset="-122"/>
                <a:cs typeface="Times New Roman" panose="02020603050405020304" pitchFamily="18" charset="0"/>
              </a:rPr>
              <a:t>热损失</a:t>
            </a:r>
            <a:r>
              <a:rPr lang="en-US" altLang="zh-CN">
                <a:ea typeface="宋体" panose="02010600030101010101" pitchFamily="2" charset="-122"/>
                <a:cs typeface="Times New Roman" panose="02020603050405020304" pitchFamily="18" charset="0"/>
              </a:rPr>
              <a:t>,</a:t>
            </a:r>
            <a:r>
              <a:rPr lang="zh-CN" altLang="zh-CN" smtClean="0">
                <a:ea typeface="宋体" panose="02010600030101010101" pitchFamily="2" charset="-122"/>
                <a:cs typeface="Times New Roman" panose="02020603050405020304" pitchFamily="18" charset="0"/>
              </a:rPr>
              <a:t>燃料</a:t>
            </a:r>
            <a:r>
              <a:rPr lang="zh-CN" altLang="zh-CN">
                <a:ea typeface="宋体" panose="02010600030101010101" pitchFamily="2" charset="-122"/>
                <a:cs typeface="Times New Roman" panose="02020603050405020304" pitchFamily="18" charset="0"/>
              </a:rPr>
              <a:t>没有完全</a:t>
            </a:r>
            <a:r>
              <a:rPr lang="zh-CN" altLang="zh-CN" smtClean="0">
                <a:ea typeface="宋体" panose="02010600030101010101" pitchFamily="2" charset="-122"/>
                <a:cs typeface="Times New Roman" panose="02020603050405020304" pitchFamily="18" charset="0"/>
              </a:rPr>
              <a:t>燃烧</a:t>
            </a:r>
            <a:endParaRPr lang="zh-CN" altLang="en-US"/>
          </a:p>
        </p:txBody>
      </p:sp>
    </p:spTree>
    <p:extLst>
      <p:ext uri="{BB962C8B-B14F-4D97-AF65-F5344CB8AC3E}">
        <p14:creationId xmlns:p14="http://schemas.microsoft.com/office/powerpoint/2010/main" val="39310973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60141"/>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宁波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科学上通常用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来量度物体能量的变化</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使用动滑轮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活动中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小科利用如图所示装置</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用</a:t>
            </a:r>
            <a:r>
              <a:rPr lang="zh-CN" altLang="zh-CN">
                <a:solidFill>
                  <a:srgbClr val="000000"/>
                </a:solidFill>
                <a:ea typeface="宋体" panose="02010600030101010101" pitchFamily="2" charset="-122"/>
                <a:cs typeface="Times New Roman" panose="02020603050405020304" pitchFamily="18" charset="0"/>
              </a:rPr>
              <a:t>竖直向上的大小为</a:t>
            </a:r>
            <a:r>
              <a:rPr lang="en-US" altLang="zh-CN">
                <a:solidFill>
                  <a:srgbClr val="000000"/>
                </a:solidFill>
                <a:ea typeface="宋体" panose="02010600030101010101" pitchFamily="2" charset="-122"/>
                <a:cs typeface="Times New Roman" panose="02020603050405020304" pitchFamily="18" charset="0"/>
              </a:rPr>
              <a:t>10 N</a:t>
            </a:r>
            <a:r>
              <a:rPr lang="zh-CN" altLang="zh-CN">
                <a:solidFill>
                  <a:srgbClr val="000000"/>
                </a:solidFill>
                <a:ea typeface="宋体" panose="02010600030101010101" pitchFamily="2" charset="-122"/>
                <a:cs typeface="Times New Roman" panose="02020603050405020304" pitchFamily="18" charset="0"/>
              </a:rPr>
              <a:t>的拉力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使物体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匀速</a:t>
            </a:r>
            <a:r>
              <a:rPr lang="zh-CN" altLang="zh-CN" smtClean="0">
                <a:solidFill>
                  <a:srgbClr val="000000"/>
                </a:solidFill>
                <a:ea typeface="宋体" panose="02010600030101010101" pitchFamily="2" charset="-122"/>
                <a:cs typeface="Times New Roman" panose="02020603050405020304" pitchFamily="18" charset="0"/>
              </a:rPr>
              <a:t>提</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升</a:t>
            </a:r>
            <a:r>
              <a:rPr lang="zh-CN" altLang="zh-CN">
                <a:solidFill>
                  <a:srgbClr val="000000"/>
                </a:solidFill>
                <a:ea typeface="宋体" panose="02010600030101010101" pitchFamily="2" charset="-122"/>
                <a:cs typeface="Times New Roman" panose="02020603050405020304" pitchFamily="18" charset="0"/>
              </a:rPr>
              <a:t>了</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 m</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如果该装置的机械效率为</a:t>
            </a:r>
            <a:r>
              <a:rPr lang="en-US" altLang="zh-CN">
                <a:solidFill>
                  <a:srgbClr val="000000"/>
                </a:solidFill>
                <a:ea typeface="宋体" panose="02010600030101010101" pitchFamily="2" charset="-122"/>
                <a:cs typeface="Times New Roman" panose="02020603050405020304" pitchFamily="18" charset="0"/>
              </a:rPr>
              <a:t>70%,</a:t>
            </a:r>
            <a:r>
              <a:rPr lang="zh-CN" altLang="zh-CN">
                <a:solidFill>
                  <a:srgbClr val="000000"/>
                </a:solidFill>
                <a:ea typeface="宋体" panose="02010600030101010101" pitchFamily="2" charset="-122"/>
                <a:cs typeface="Times New Roman" panose="02020603050405020304" pitchFamily="18" charset="0"/>
              </a:rPr>
              <a:t>则这</a:t>
            </a:r>
            <a:r>
              <a:rPr lang="zh-CN" altLang="zh-CN" smtClean="0">
                <a:solidFill>
                  <a:srgbClr val="000000"/>
                </a:solidFill>
                <a:ea typeface="宋体" panose="02010600030101010101" pitchFamily="2" charset="-122"/>
                <a:cs typeface="Times New Roman" panose="02020603050405020304" pitchFamily="18" charset="0"/>
              </a:rPr>
              <a:t>一</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过程</a:t>
            </a:r>
            <a:r>
              <a:rPr lang="zh-CN" altLang="zh-CN">
                <a:solidFill>
                  <a:srgbClr val="000000"/>
                </a:solidFill>
                <a:ea typeface="宋体" panose="02010600030101010101" pitchFamily="2"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克服物体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的重力所做的功为</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a:solidFill>
                  <a:srgbClr val="000000"/>
                </a:solidFill>
                <a:ea typeface="宋体" panose="02010600030101010101" pitchFamily="2" charset="-122"/>
                <a:cs typeface="Times New Roman" panose="02020603050405020304" pitchFamily="18" charset="0"/>
              </a:rPr>
              <a:t>J</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这个</a:t>
            </a:r>
            <a:r>
              <a:rPr lang="zh-CN" altLang="zh-CN">
                <a:solidFill>
                  <a:srgbClr val="000000"/>
                </a:solidFill>
                <a:ea typeface="宋体" panose="02010600030101010101" pitchFamily="2" charset="-122"/>
                <a:cs typeface="Times New Roman" panose="02020603050405020304" pitchFamily="18" charset="0"/>
              </a:rPr>
              <a:t>值也是物体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增加的机械能</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90.jpeg"/>
          <p:cNvPicPr/>
          <p:nvPr/>
        </p:nvPicPr>
        <p:blipFill>
          <a:blip r:embed="rId2"/>
          <a:stretch>
            <a:fillRect/>
          </a:stretch>
        </p:blipFill>
        <p:spPr>
          <a:xfrm>
            <a:off x="9678965" y="2194608"/>
            <a:ext cx="1306972" cy="2537941"/>
          </a:xfrm>
          <a:prstGeom prst="rect">
            <a:avLst/>
          </a:prstGeom>
        </p:spPr>
      </p:pic>
      <p:sp>
        <p:nvSpPr>
          <p:cNvPr id="4" name="矩形 3"/>
          <p:cNvSpPr/>
          <p:nvPr/>
        </p:nvSpPr>
        <p:spPr>
          <a:xfrm>
            <a:off x="7593522" y="4032175"/>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4</a:t>
            </a:r>
            <a:endParaRPr lang="zh-CN" altLang="en-US"/>
          </a:p>
        </p:txBody>
      </p:sp>
    </p:spTree>
    <p:extLst>
      <p:ext uri="{BB962C8B-B14F-4D97-AF65-F5344CB8AC3E}">
        <p14:creationId xmlns:p14="http://schemas.microsoft.com/office/powerpoint/2010/main" val="359745678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3903"/>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把质量为</a:t>
            </a:r>
            <a:r>
              <a:rPr lang="en-US" altLang="zh-CN">
                <a:solidFill>
                  <a:srgbClr val="000000"/>
                </a:solidFill>
                <a:ea typeface="宋体" panose="02010600030101010101" pitchFamily="2" charset="-122"/>
                <a:cs typeface="Times New Roman" panose="02020603050405020304" pitchFamily="18" charset="0"/>
              </a:rPr>
              <a:t>2 kg,</a:t>
            </a:r>
            <a:r>
              <a:rPr lang="zh-CN" altLang="zh-CN">
                <a:solidFill>
                  <a:srgbClr val="000000"/>
                </a:solidFill>
                <a:ea typeface="宋体" panose="02010600030101010101" pitchFamily="2" charset="-122"/>
                <a:cs typeface="Times New Roman" panose="02020603050405020304" pitchFamily="18" charset="0"/>
              </a:rPr>
              <a:t>温度为</a:t>
            </a:r>
            <a:r>
              <a:rPr lang="en-US" altLang="zh-CN">
                <a:solidFill>
                  <a:srgbClr val="000000"/>
                </a:solidFill>
                <a:ea typeface="宋体" panose="02010600030101010101" pitchFamily="2" charset="-122"/>
                <a:cs typeface="Times New Roman" panose="02020603050405020304" pitchFamily="18" charset="0"/>
              </a:rPr>
              <a:t>25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的水加热到</a:t>
            </a:r>
            <a:r>
              <a:rPr lang="en-US" altLang="zh-CN">
                <a:solidFill>
                  <a:srgbClr val="000000"/>
                </a:solidFill>
                <a:ea typeface="宋体" panose="02010600030101010101" pitchFamily="2" charset="-122"/>
                <a:cs typeface="Times New Roman" panose="02020603050405020304" pitchFamily="18" charset="0"/>
              </a:rPr>
              <a:t>100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至少需要完全燃烧</a:t>
            </a:r>
            <a:r>
              <a:rPr lang="en-US" altLang="zh-CN" i="1">
                <a:solidFill>
                  <a:srgbClr val="000000"/>
                </a:solidFill>
                <a:ea typeface="宋体" panose="02010600030101010101" pitchFamily="2" charset="-122"/>
                <a:cs typeface="Times New Roman" panose="02020603050405020304" pitchFamily="18" charset="0"/>
              </a:rPr>
              <a:t>____________g</a:t>
            </a:r>
            <a:r>
              <a:rPr lang="zh-CN" altLang="zh-CN">
                <a:solidFill>
                  <a:srgbClr val="000000"/>
                </a:solidFill>
                <a:ea typeface="宋体" panose="02010600030101010101" pitchFamily="2" charset="-122"/>
                <a:cs typeface="Times New Roman" panose="02020603050405020304" pitchFamily="18" charset="0"/>
              </a:rPr>
              <a:t>的酒精</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上述过程中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水的内能增加是通过</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做功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热传递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的途径实现的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水的比热容为</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酒精的热值为</a:t>
            </a: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0×10</a:t>
            </a:r>
            <a:r>
              <a:rPr lang="en-US" altLang="zh-CN" baseline="30000">
                <a:solidFill>
                  <a:srgbClr val="000000"/>
                </a:solidFill>
                <a:ea typeface="宋体" panose="02010600030101010101" pitchFamily="2" charset="-122"/>
                <a:cs typeface="Times New Roman" panose="02020603050405020304" pitchFamily="18" charset="0"/>
              </a:rPr>
              <a:t>7</a:t>
            </a:r>
            <a:r>
              <a:rPr lang="en-US" altLang="zh-CN">
                <a:solidFill>
                  <a:srgbClr val="000000"/>
                </a:solidFill>
                <a:ea typeface="宋体" panose="02010600030101010101" pitchFamily="2" charset="-122"/>
                <a:cs typeface="Times New Roman" panose="02020603050405020304" pitchFamily="18" charset="0"/>
              </a:rPr>
              <a:t> J/kg]</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592685" y="2222143"/>
            <a:ext cx="595035" cy="584775"/>
          </a:xfrm>
          <a:prstGeom prst="rect">
            <a:avLst/>
          </a:prstGeom>
        </p:spPr>
        <p:txBody>
          <a:bodyPr wrap="none">
            <a:spAutoFit/>
          </a:bodyPr>
          <a:lstStyle/>
          <a:p>
            <a:r>
              <a:rPr lang="en-US" altLang="zh-CN">
                <a:ea typeface="宋体" panose="02010600030101010101" pitchFamily="2" charset="-122"/>
              </a:rPr>
              <a:t>21</a:t>
            </a:r>
            <a:endParaRPr lang="zh-CN" altLang="en-US"/>
          </a:p>
        </p:txBody>
      </p:sp>
      <p:sp>
        <p:nvSpPr>
          <p:cNvPr id="4" name="矩形 3"/>
          <p:cNvSpPr/>
          <p:nvPr/>
        </p:nvSpPr>
        <p:spPr>
          <a:xfrm>
            <a:off x="1244111" y="2795092"/>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热传递</a:t>
            </a:r>
            <a:endParaRPr lang="zh-CN" altLang="en-US"/>
          </a:p>
        </p:txBody>
      </p:sp>
    </p:spTree>
    <p:extLst>
      <p:ext uri="{BB962C8B-B14F-4D97-AF65-F5344CB8AC3E}">
        <p14:creationId xmlns:p14="http://schemas.microsoft.com/office/powerpoint/2010/main" val="190924990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锡山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实验测得</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kg</a:t>
            </a:r>
            <a:r>
              <a:rPr lang="zh-CN" altLang="zh-CN">
                <a:solidFill>
                  <a:srgbClr val="000000"/>
                </a:solidFill>
                <a:ea typeface="宋体" panose="02010600030101010101" pitchFamily="2" charset="-122"/>
                <a:cs typeface="Times New Roman" panose="02020603050405020304" pitchFamily="18" charset="0"/>
              </a:rPr>
              <a:t>某物质温度随时间变化的图象如图示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已知物质在固态下的比热容为</a:t>
            </a:r>
            <a:r>
              <a:rPr lang="en-US" altLang="zh-CN" i="1">
                <a:solidFill>
                  <a:srgbClr val="000000"/>
                </a:solidFill>
                <a:ea typeface="宋体" panose="02010600030101010101" pitchFamily="2" charset="-122"/>
                <a:cs typeface="Times New Roman" panose="02020603050405020304" pitchFamily="18" charset="0"/>
              </a:rPr>
              <a:t>c</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假设这种物质从热源吸热的功率恒定不变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根据图象解答下列问题</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91.jpeg"/>
          <p:cNvPicPr>
            <a:picLocks noChangeAspect="1"/>
          </p:cNvPicPr>
          <p:nvPr/>
        </p:nvPicPr>
        <p:blipFill>
          <a:blip r:embed="rId2"/>
          <a:stretch>
            <a:fillRect/>
          </a:stretch>
        </p:blipFill>
        <p:spPr>
          <a:xfrm>
            <a:off x="3244864" y="2963266"/>
            <a:ext cx="5041872" cy="3231268"/>
          </a:xfrm>
          <a:prstGeom prst="rect">
            <a:avLst/>
          </a:prstGeom>
        </p:spPr>
      </p:pic>
    </p:spTree>
    <p:extLst>
      <p:ext uri="{BB962C8B-B14F-4D97-AF65-F5344CB8AC3E}">
        <p14:creationId xmlns:p14="http://schemas.microsoft.com/office/powerpoint/2010/main" val="21684505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16583"/>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在最初的</a:t>
            </a:r>
            <a:r>
              <a:rPr lang="en-US" altLang="zh-CN">
                <a:solidFill>
                  <a:srgbClr val="000000"/>
                </a:solidFill>
                <a:ea typeface="宋体" panose="02010600030101010101" pitchFamily="2" charset="-122"/>
                <a:cs typeface="Times New Roman" panose="02020603050405020304" pitchFamily="18" charset="0"/>
              </a:rPr>
              <a:t>2 min</a:t>
            </a:r>
            <a:r>
              <a:rPr lang="zh-CN" altLang="zh-CN">
                <a:solidFill>
                  <a:srgbClr val="000000"/>
                </a:solidFill>
                <a:ea typeface="宋体" panose="02010600030101010101" pitchFamily="2" charset="-122"/>
                <a:cs typeface="Times New Roman" panose="02020603050405020304" pitchFamily="18" charset="0"/>
              </a:rPr>
              <a:t>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物质吸收的热量为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求该物质在液态下的比热容</a:t>
            </a:r>
            <a:r>
              <a:rPr lang="en-US" altLang="zh-CN" i="1">
                <a:solidFill>
                  <a:srgbClr val="000000"/>
                </a:solidFill>
                <a:ea typeface="宋体" panose="02010600030101010101" pitchFamily="2" charset="-122"/>
                <a:cs typeface="Times New Roman" panose="02020603050405020304" pitchFamily="18" charset="0"/>
              </a:rPr>
              <a:t>c</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J/(kg·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该</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kg</a:t>
            </a:r>
            <a:r>
              <a:rPr lang="zh-CN" altLang="zh-CN">
                <a:solidFill>
                  <a:srgbClr val="000000"/>
                </a:solidFill>
                <a:ea typeface="宋体" panose="02010600030101010101" pitchFamily="2" charset="-122"/>
                <a:cs typeface="Times New Roman" panose="02020603050405020304" pitchFamily="18" charset="0"/>
              </a:rPr>
              <a:t>物质在加热到第</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分钟时的内能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无法比较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加热到第</a:t>
            </a: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分钟时的内能</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715046" y="1666864"/>
            <a:ext cx="1656223"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1×10</a:t>
            </a:r>
            <a:r>
              <a:rPr lang="en-US" altLang="zh-CN" baseline="30000">
                <a:ea typeface="宋体" panose="02010600030101010101" pitchFamily="2" charset="-122"/>
              </a:rPr>
              <a:t>4</a:t>
            </a:r>
            <a:endParaRPr lang="zh-CN" altLang="en-US"/>
          </a:p>
        </p:txBody>
      </p:sp>
      <p:sp>
        <p:nvSpPr>
          <p:cNvPr id="4" name="矩形 3"/>
          <p:cNvSpPr/>
          <p:nvPr/>
        </p:nvSpPr>
        <p:spPr>
          <a:xfrm>
            <a:off x="6700210" y="2252760"/>
            <a:ext cx="1656223" cy="584775"/>
          </a:xfrm>
          <a:prstGeom prst="rect">
            <a:avLst/>
          </a:prstGeom>
        </p:spPr>
        <p:txBody>
          <a:bodyPr wrap="none">
            <a:spAutoFit/>
          </a:bodyPr>
          <a:lstStyle/>
          <a:p>
            <a:r>
              <a:rPr lang="en-US" altLang="zh-CN">
                <a:ea typeface="宋体" panose="02010600030101010101" pitchFamily="2" charset="-122"/>
              </a:rPr>
              <a:t>4</a:t>
            </a:r>
            <a:r>
              <a:rPr lang="en-US" altLang="zh-CN" i="1">
                <a:ea typeface="宋体" panose="02010600030101010101" pitchFamily="2" charset="-122"/>
              </a:rPr>
              <a:t>.</a:t>
            </a:r>
            <a:r>
              <a:rPr lang="en-US" altLang="zh-CN">
                <a:ea typeface="宋体" panose="02010600030101010101" pitchFamily="2" charset="-122"/>
              </a:rPr>
              <a:t>2×10</a:t>
            </a:r>
            <a:r>
              <a:rPr lang="en-US" altLang="zh-CN" baseline="30000">
                <a:ea typeface="宋体" panose="02010600030101010101" pitchFamily="2" charset="-122"/>
              </a:rPr>
              <a:t>3</a:t>
            </a:r>
            <a:endParaRPr lang="zh-CN" altLang="en-US"/>
          </a:p>
        </p:txBody>
      </p:sp>
      <p:sp>
        <p:nvSpPr>
          <p:cNvPr id="5" name="矩形 4"/>
          <p:cNvSpPr/>
          <p:nvPr/>
        </p:nvSpPr>
        <p:spPr>
          <a:xfrm>
            <a:off x="8641147" y="282402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小于</a:t>
            </a:r>
            <a:endParaRPr lang="zh-CN" altLang="en-US"/>
          </a:p>
        </p:txBody>
      </p:sp>
    </p:spTree>
    <p:extLst>
      <p:ext uri="{BB962C8B-B14F-4D97-AF65-F5344CB8AC3E}">
        <p14:creationId xmlns:p14="http://schemas.microsoft.com/office/powerpoint/2010/main" val="195811566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突破能力</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(2018·</a:t>
            </a:r>
            <a:r>
              <a:rPr lang="zh-CN" altLang="zh-CN">
                <a:solidFill>
                  <a:srgbClr val="000000"/>
                </a:solidFill>
                <a:ea typeface="楷体" panose="02010609060101010101" pitchFamily="49" charset="-122"/>
                <a:cs typeface="Times New Roman" panose="02020603050405020304" pitchFamily="18" charset="0"/>
              </a:rPr>
              <a:t>广州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用加热器给初温均为</a:t>
            </a:r>
            <a:r>
              <a:rPr lang="en-US" altLang="zh-CN">
                <a:solidFill>
                  <a:srgbClr val="000000"/>
                </a:solidFill>
                <a:ea typeface="宋体" panose="02010600030101010101" pitchFamily="2" charset="-122"/>
                <a:cs typeface="Times New Roman" panose="02020603050405020304" pitchFamily="18" charset="0"/>
              </a:rPr>
              <a:t>20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的甲、乙液体加热</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m</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m</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两种液体每秒吸收的热量相同</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这两种液体的温度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加热时间的图线如图</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93.jpeg"/>
          <p:cNvPicPr>
            <a:picLocks noChangeAspect="1"/>
          </p:cNvPicPr>
          <p:nvPr/>
        </p:nvPicPr>
        <p:blipFill>
          <a:blip r:embed="rId2"/>
          <a:stretch>
            <a:fillRect/>
          </a:stretch>
        </p:blipFill>
        <p:spPr>
          <a:xfrm>
            <a:off x="86300" y="2992606"/>
            <a:ext cx="11359001" cy="3180145"/>
          </a:xfrm>
          <a:prstGeom prst="rect">
            <a:avLst/>
          </a:prstGeom>
        </p:spPr>
      </p:pic>
    </p:spTree>
    <p:extLst>
      <p:ext uri="{BB962C8B-B14F-4D97-AF65-F5344CB8AC3E}">
        <p14:creationId xmlns:p14="http://schemas.microsoft.com/office/powerpoint/2010/main" val="260864613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67074"/>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某时刻温度计示数如图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此时乙的温度为</a:t>
            </a:r>
            <a:r>
              <a:rPr lang="en-US" altLang="zh-CN" i="1" smtClean="0">
                <a:solidFill>
                  <a:srgbClr val="000000"/>
                </a:solidFill>
                <a:ea typeface="宋体" panose="02010600030101010101" pitchFamily="2" charset="-122"/>
                <a:cs typeface="Times New Roman" panose="02020603050405020304" pitchFamily="18" charset="0"/>
              </a:rPr>
              <a:t>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甲液体第</a:t>
            </a:r>
            <a:r>
              <a:rPr lang="en-US" altLang="zh-CN">
                <a:solidFill>
                  <a:srgbClr val="000000"/>
                </a:solidFill>
                <a:ea typeface="宋体" panose="02010600030101010101" pitchFamily="2" charset="-122"/>
                <a:cs typeface="Times New Roman" panose="02020603050405020304" pitchFamily="18" charset="0"/>
              </a:rPr>
              <a:t>30 s</a:t>
            </a:r>
            <a:r>
              <a:rPr lang="zh-CN" altLang="zh-CN">
                <a:solidFill>
                  <a:srgbClr val="000000"/>
                </a:solidFill>
                <a:ea typeface="宋体" panose="02010600030101010101" pitchFamily="2" charset="-122"/>
                <a:cs typeface="Times New Roman" panose="02020603050405020304" pitchFamily="18" charset="0"/>
              </a:rPr>
              <a:t>的内能</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第</a:t>
            </a:r>
            <a:r>
              <a:rPr lang="en-US" altLang="zh-CN">
                <a:solidFill>
                  <a:srgbClr val="000000"/>
                </a:solidFill>
                <a:ea typeface="宋体" panose="02010600030101010101" pitchFamily="2" charset="-122"/>
                <a:cs typeface="Times New Roman" panose="02020603050405020304" pitchFamily="18" charset="0"/>
              </a:rPr>
              <a:t>35 s</a:t>
            </a:r>
            <a:r>
              <a:rPr lang="zh-CN" altLang="zh-CN">
                <a:solidFill>
                  <a:srgbClr val="000000"/>
                </a:solidFill>
                <a:ea typeface="宋体" panose="02010600030101010101" pitchFamily="2" charset="-122"/>
                <a:cs typeface="Times New Roman" panose="02020603050405020304" pitchFamily="18" charset="0"/>
              </a:rPr>
              <a:t>的内能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小明根据图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至</a:t>
            </a:r>
            <a:r>
              <a:rPr lang="en-US" altLang="zh-CN">
                <a:solidFill>
                  <a:srgbClr val="000000"/>
                </a:solidFill>
                <a:ea typeface="宋体" panose="02010600030101010101" pitchFamily="2" charset="-122"/>
                <a:cs typeface="Times New Roman" panose="02020603050405020304" pitchFamily="18" charset="0"/>
              </a:rPr>
              <a:t>30 s</a:t>
            </a:r>
            <a:r>
              <a:rPr lang="zh-CN" altLang="zh-CN">
                <a:solidFill>
                  <a:srgbClr val="000000"/>
                </a:solidFill>
                <a:ea typeface="宋体" panose="02010600030101010101" pitchFamily="2" charset="-122"/>
                <a:cs typeface="Times New Roman" panose="02020603050405020304" pitchFamily="18" charset="0"/>
              </a:rPr>
              <a:t>图线及题目所给信息得出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甲液体的比热容比乙液体的大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你认为小明的说法是否正确</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你</a:t>
            </a:r>
            <a:r>
              <a:rPr lang="zh-CN" altLang="zh-CN">
                <a:solidFill>
                  <a:srgbClr val="000000"/>
                </a:solidFill>
                <a:ea typeface="宋体" panose="02010600030101010101" pitchFamily="2" charset="-122"/>
                <a:cs typeface="Times New Roman" panose="02020603050405020304" pitchFamily="18" charset="0"/>
              </a:rPr>
              <a:t>的判断依据</a:t>
            </a:r>
            <a:r>
              <a:rPr lang="zh-CN" altLang="zh-CN" smtClean="0">
                <a:solidFill>
                  <a:srgbClr val="000000"/>
                </a:solidFill>
                <a:ea typeface="宋体" panose="02010600030101010101" pitchFamily="2" charset="-122"/>
                <a:cs typeface="Times New Roman" panose="02020603050405020304" pitchFamily="18" charset="0"/>
              </a:rPr>
              <a:t>是什么</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299261" y="839082"/>
            <a:ext cx="595035" cy="584775"/>
          </a:xfrm>
          <a:prstGeom prst="rect">
            <a:avLst/>
          </a:prstGeom>
        </p:spPr>
        <p:txBody>
          <a:bodyPr wrap="none">
            <a:spAutoFit/>
          </a:bodyPr>
          <a:lstStyle/>
          <a:p>
            <a:r>
              <a:rPr lang="en-US" altLang="zh-CN">
                <a:ea typeface="宋体" panose="02010600030101010101" pitchFamily="2" charset="-122"/>
              </a:rPr>
              <a:t>58</a:t>
            </a:r>
            <a:endParaRPr lang="zh-CN" altLang="en-US"/>
          </a:p>
        </p:txBody>
      </p:sp>
      <p:sp>
        <p:nvSpPr>
          <p:cNvPr id="4" name="矩形 3"/>
          <p:cNvSpPr/>
          <p:nvPr/>
        </p:nvSpPr>
        <p:spPr>
          <a:xfrm>
            <a:off x="5112965" y="140419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小于</a:t>
            </a:r>
            <a:endParaRPr lang="zh-CN" altLang="en-US"/>
          </a:p>
        </p:txBody>
      </p:sp>
      <p:sp>
        <p:nvSpPr>
          <p:cNvPr id="6" name="矩形 5"/>
          <p:cNvSpPr/>
          <p:nvPr/>
        </p:nvSpPr>
        <p:spPr>
          <a:xfrm>
            <a:off x="9721477" y="316037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正确</a:t>
            </a:r>
            <a:endParaRPr lang="zh-CN" altLang="en-US"/>
          </a:p>
        </p:txBody>
      </p:sp>
      <p:sp>
        <p:nvSpPr>
          <p:cNvPr id="8" name="矩形 7"/>
          <p:cNvSpPr>
            <a:spLocks noChangeAspect="1"/>
          </p:cNvSpPr>
          <p:nvPr/>
        </p:nvSpPr>
        <p:spPr>
          <a:xfrm>
            <a:off x="361950" y="4284735"/>
            <a:ext cx="10807700" cy="1274195"/>
          </a:xfrm>
          <a:prstGeom prst="rect">
            <a:avLst/>
          </a:prstGeom>
        </p:spPr>
        <p:txBody>
          <a:bodyPr>
            <a:spAutoFit/>
          </a:bodyPr>
          <a:lstStyle/>
          <a:p>
            <a:pPr>
              <a:lnSpc>
                <a:spcPct val="120000"/>
              </a:lnSpc>
              <a:spcAft>
                <a:spcPct val="0"/>
              </a:spcAft>
              <a:tabLst>
                <a:tab pos="1029335"/>
                <a:tab pos="1850390"/>
                <a:tab pos="2538095"/>
                <a:tab pos="3221990"/>
              </a:tabLst>
            </a:pPr>
            <a:r>
              <a:rPr lang="zh-CN" altLang="zh-CN" smtClean="0">
                <a:ea typeface="宋体" panose="02010600030101010101" pitchFamily="2" charset="-122"/>
                <a:cs typeface="Times New Roman" panose="02020603050405020304" pitchFamily="18" charset="0"/>
              </a:rPr>
              <a:t>度</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由于甲的质量小于乙的质量</a:t>
            </a:r>
            <a:r>
              <a:rPr lang="en-US" altLang="zh-CN">
                <a:ea typeface="宋体" panose="02010600030101010101" pitchFamily="2" charset="-122"/>
                <a:cs typeface="Times New Roman" panose="02020603050405020304" pitchFamily="18" charset="0"/>
              </a:rPr>
              <a:t>,</a:t>
            </a:r>
            <a:r>
              <a:rPr lang="zh-CN" altLang="zh-CN" smtClean="0">
                <a:ea typeface="宋体" panose="02010600030101010101" pitchFamily="2" charset="-122"/>
                <a:cs typeface="Times New Roman" panose="02020603050405020304" pitchFamily="18" charset="0"/>
              </a:rPr>
              <a:t>根据</a:t>
            </a:r>
            <a:r>
              <a:rPr lang="en-US" altLang="zh-CN" smtClean="0">
                <a:ea typeface="宋体" panose="02010600030101010101" pitchFamily="2" charset="-122"/>
                <a:cs typeface="Times New Roman" panose="02020603050405020304" pitchFamily="18" charset="0"/>
              </a:rPr>
              <a:t>           </a:t>
            </a:r>
            <a:r>
              <a:rPr lang="zh-CN" altLang="zh-CN" smtClean="0">
                <a:ea typeface="宋体" panose="02010600030101010101" pitchFamily="2" charset="-122"/>
                <a:cs typeface="Times New Roman" panose="02020603050405020304" pitchFamily="18" charset="0"/>
              </a:rPr>
              <a:t>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甲的比热容大于乙的比热容</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矩形 8"/>
          <p:cNvSpPr/>
          <p:nvPr/>
        </p:nvSpPr>
        <p:spPr>
          <a:xfrm>
            <a:off x="4392669" y="3740187"/>
            <a:ext cx="6408928"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甲乙吸收相同的热量</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升高相同的</a:t>
            </a:r>
            <a:r>
              <a:rPr lang="zh-CN" altLang="zh-CN" smtClean="0">
                <a:ea typeface="宋体" panose="02010600030101010101" pitchFamily="2" charset="-122"/>
                <a:cs typeface="Times New Roman" panose="02020603050405020304" pitchFamily="18" charset="0"/>
              </a:rPr>
              <a:t>温</a:t>
            </a:r>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3336056784"/>
              </p:ext>
            </p:extLst>
          </p:nvPr>
        </p:nvGraphicFramePr>
        <p:xfrm>
          <a:off x="6844785" y="4250337"/>
          <a:ext cx="1563687" cy="649287"/>
        </p:xfrm>
        <a:graphic>
          <a:graphicData uri="http://schemas.openxmlformats.org/presentationml/2006/ole">
            <mc:AlternateContent>
              <mc:Choice xmlns:v="urn:schemas-microsoft-com:vml" Requires="v">
                <p:oleObj spid="_x0000_s1043" name="文档" r:id="rId2" imgW="565256" imgH="230793" progId="Word.Document.12">
                  <p:embed/>
                </p:oleObj>
              </mc:Choice>
              <mc:Fallback>
                <p:oleObj name="文档" r:id="rId2" imgW="565256" imgH="230793" progId="Word.Document.12">
                  <p:embed/>
                  <p:pic>
                    <p:nvPicPr>
                      <p:cNvPr id="0" name="OLE substitute image"/>
                      <p:cNvPicPr/>
                      <p:nvPr/>
                    </p:nvPicPr>
                    <p:blipFill>
                      <a:blip r:embed="rId3"/>
                      <a:stretch>
                        <a:fillRect/>
                      </a:stretch>
                    </p:blipFill>
                    <p:spPr>
                      <a:xfrm>
                        <a:off x="6844785" y="4250337"/>
                        <a:ext cx="1563687" cy="649287"/>
                      </a:xfrm>
                      <a:prstGeom prst="rect">
                        <a:avLst/>
                      </a:prstGeom>
                    </p:spPr>
                  </p:pic>
                </p:oleObj>
              </mc:Fallback>
            </mc:AlternateContent>
          </a:graphicData>
        </a:graphic>
      </p:graphicFrame>
    </p:spTree>
    <p:extLst>
      <p:ext uri="{BB962C8B-B14F-4D97-AF65-F5344CB8AC3E}">
        <p14:creationId xmlns:p14="http://schemas.microsoft.com/office/powerpoint/2010/main" val="150879610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64150"/>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运用知识解决问题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小明到海水浴场玩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他光着脚踩在沙滩上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感到沙子烫脚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当身体进入水中时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觉得水比较凉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这是因为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水的比热容</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海水和沙子相比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在同样受热时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沙子的温度变化比海水</a:t>
            </a:r>
            <a:r>
              <a:rPr lang="en-US" altLang="zh-CN" i="1" smtClean="0">
                <a:solidFill>
                  <a:srgbClr val="000000"/>
                </a:solidFill>
                <a:ea typeface="宋体" panose="02010600030101010101" pitchFamily="2" charset="-122"/>
                <a:cs typeface="Times New Roman" panose="02020603050405020304" pitchFamily="18" charset="0"/>
              </a:rPr>
              <a:t>_____.</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071685" y="307845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a:t>
            </a:r>
            <a:endParaRPr lang="zh-CN" altLang="en-US"/>
          </a:p>
        </p:txBody>
      </p:sp>
      <p:sp>
        <p:nvSpPr>
          <p:cNvPr id="4" name="矩形 3"/>
          <p:cNvSpPr/>
          <p:nvPr/>
        </p:nvSpPr>
        <p:spPr>
          <a:xfrm>
            <a:off x="10192853" y="3647982"/>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a:t>
            </a:r>
            <a:endParaRPr lang="zh-CN" altLang="en-US"/>
          </a:p>
        </p:txBody>
      </p:sp>
    </p:spTree>
    <p:extLst>
      <p:ext uri="{BB962C8B-B14F-4D97-AF65-F5344CB8AC3E}">
        <p14:creationId xmlns:p14="http://schemas.microsoft.com/office/powerpoint/2010/main" val="55956382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水的比热容为</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煤油的比热容为</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在实验室中用完全相同的两个试管分别装上质量相等的煤油和水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用相同热源对试管均匀加热</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下列图象正确的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94072" y="3025397"/>
            <a:ext cx="11333931" cy="3042666"/>
          </a:xfrm>
          <a:prstGeom prst="rect">
            <a:avLst/>
          </a:prstGeom>
        </p:spPr>
      </p:pic>
      <p:sp>
        <p:nvSpPr>
          <p:cNvPr id="4" name="矩形 3"/>
          <p:cNvSpPr/>
          <p:nvPr/>
        </p:nvSpPr>
        <p:spPr>
          <a:xfrm>
            <a:off x="1564909" y="2336663"/>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10753461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关于温度、内能和热量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温度相同的两个物体间也能发生热传递</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的冰变成</a:t>
            </a:r>
            <a:r>
              <a:rPr lang="en-US" altLang="zh-CN">
                <a:solidFill>
                  <a:srgbClr val="000000"/>
                </a:solidFill>
                <a:ea typeface="宋体" panose="02010600030101010101" pitchFamily="2" charset="-122"/>
                <a:cs typeface="Times New Roman" panose="02020603050405020304" pitchFamily="18" charset="0"/>
              </a:rPr>
              <a:t>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的水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内能不变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物体的温度越高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含有的热量越多</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任何物体都具有内能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通过摩擦可增大冰块的内能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下列现象中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属于机械能转化为内能的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航天飞行器穿越大气层时表面发热</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冬天用热水袋取暖</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放爆竹时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爆竹腾空而起</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电灯发出光和热</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700349" y="518589"/>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
        <p:nvSpPr>
          <p:cNvPr id="4" name="矩形 3"/>
          <p:cNvSpPr/>
          <p:nvPr/>
        </p:nvSpPr>
        <p:spPr>
          <a:xfrm>
            <a:off x="8281317" y="3432679"/>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64005182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突  破  知  识  点</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4163"/>
            <a:ext cx="10807700" cy="5104795"/>
          </a:xfrm>
          <a:prstGeom prst="rect">
            <a:avLst/>
          </a:prstGeom>
        </p:spPr>
        <p:txBody>
          <a:bodyPr>
            <a:spAutoFit/>
          </a:bodyPr>
          <a:lstStyle/>
          <a:p>
            <a:pPr indent="267970">
              <a:lnSpc>
                <a:spcPct val="114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内能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14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14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物体内部所有分子热运动的动能和分子势能的总和叫做物体的内能</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14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14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一切物体都是由分子组成的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且分子总是不停地做无规则运动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所以无论温度高低都具有内能</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14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内能是物体内部的分子所具有的能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是由于分子的热运动而具有的能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是微观形式的能量</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79249585"/>
      </p:ext>
    </p:extLst>
  </p:cSld>
  <p:clrMapOvr>
    <a:masterClrMapping/>
  </p:clrMapOvr>
  <p:transition spd="med">
    <p:pull/>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53991"/>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对</a:t>
            </a:r>
            <a:r>
              <a:rPr lang="en-US" altLang="zh-CN">
                <a:solidFill>
                  <a:srgbClr val="000000"/>
                </a:solidFill>
                <a:ea typeface="宋体" panose="02010600030101010101" pitchFamily="2" charset="-122"/>
                <a:cs typeface="Times New Roman" panose="02020603050405020304" pitchFamily="18" charset="0"/>
              </a:rPr>
              <a:t>100 g</a:t>
            </a:r>
            <a:r>
              <a:rPr lang="zh-CN" altLang="zh-CN">
                <a:solidFill>
                  <a:srgbClr val="000000"/>
                </a:solidFill>
                <a:ea typeface="宋体" panose="02010600030101010101" pitchFamily="2" charset="-122"/>
                <a:cs typeface="Times New Roman" panose="02020603050405020304" pitchFamily="18" charset="0"/>
              </a:rPr>
              <a:t>水加热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水的沸腾图象如图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从开始计时到加热</a:t>
            </a:r>
            <a:r>
              <a:rPr lang="en-US" altLang="zh-CN">
                <a:solidFill>
                  <a:srgbClr val="000000"/>
                </a:solidFill>
                <a:ea typeface="宋体" panose="02010600030101010101" pitchFamily="2" charset="-122"/>
                <a:cs typeface="Times New Roman" panose="02020603050405020304" pitchFamily="18" charset="0"/>
              </a:rPr>
              <a:t>3 min</a:t>
            </a:r>
            <a:r>
              <a:rPr lang="zh-CN" altLang="zh-CN">
                <a:solidFill>
                  <a:srgbClr val="000000"/>
                </a:solidFill>
                <a:ea typeface="宋体" panose="02010600030101010101" pitchFamily="2" charset="-122"/>
                <a:cs typeface="Times New Roman" panose="02020603050405020304" pitchFamily="18" charset="0"/>
              </a:rPr>
              <a:t>内水吸收的热量是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96.jpeg"/>
          <p:cNvPicPr>
            <a:picLocks noChangeAspect="1"/>
          </p:cNvPicPr>
          <p:nvPr/>
        </p:nvPicPr>
        <p:blipFill>
          <a:blip r:embed="rId2"/>
          <a:stretch>
            <a:fillRect/>
          </a:stretch>
        </p:blipFill>
        <p:spPr>
          <a:xfrm>
            <a:off x="3871784" y="2177972"/>
            <a:ext cx="3788033" cy="3453853"/>
          </a:xfrm>
          <a:prstGeom prst="rect">
            <a:avLst/>
          </a:prstGeom>
        </p:spPr>
      </p:pic>
      <p:sp>
        <p:nvSpPr>
          <p:cNvPr id="4" name="矩形 3"/>
          <p:cNvSpPr/>
          <p:nvPr/>
        </p:nvSpPr>
        <p:spPr>
          <a:xfrm>
            <a:off x="4628573" y="1494177"/>
            <a:ext cx="1963999" cy="584775"/>
          </a:xfrm>
          <a:prstGeom prst="rect">
            <a:avLst/>
          </a:prstGeom>
        </p:spPr>
        <p:txBody>
          <a:bodyPr wrap="none">
            <a:spAutoFit/>
          </a:bodyPr>
          <a:lstStyle/>
          <a:p>
            <a:r>
              <a:rPr lang="en-US" altLang="zh-CN">
                <a:ea typeface="宋体" panose="02010600030101010101" pitchFamily="2" charset="-122"/>
              </a:rPr>
              <a:t>9</a:t>
            </a:r>
            <a:r>
              <a:rPr lang="en-US" altLang="zh-CN" i="1">
                <a:ea typeface="宋体" panose="02010600030101010101" pitchFamily="2" charset="-122"/>
              </a:rPr>
              <a:t>.</a:t>
            </a:r>
            <a:r>
              <a:rPr lang="en-US" altLang="zh-CN">
                <a:ea typeface="宋体" panose="02010600030101010101" pitchFamily="2" charset="-122"/>
              </a:rPr>
              <a:t>45×10</a:t>
            </a:r>
            <a:r>
              <a:rPr lang="en-US" altLang="zh-CN" baseline="30000">
                <a:ea typeface="宋体" panose="02010600030101010101" pitchFamily="2" charset="-122"/>
              </a:rPr>
              <a:t>3</a:t>
            </a:r>
            <a:r>
              <a:rPr lang="en-US" altLang="zh-CN">
                <a:ea typeface="宋体" panose="02010600030101010101" pitchFamily="2" charset="-122"/>
              </a:rPr>
              <a:t> </a:t>
            </a:r>
            <a:endParaRPr lang="zh-CN" altLang="en-US"/>
          </a:p>
        </p:txBody>
      </p:sp>
    </p:spTree>
    <p:extLst>
      <p:ext uri="{BB962C8B-B14F-4D97-AF65-F5344CB8AC3E}">
        <p14:creationId xmlns:p14="http://schemas.microsoft.com/office/powerpoint/2010/main" val="9905939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甲、乙、丙三图中的装置完全相同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燃料的质量都是</a:t>
            </a:r>
            <a:r>
              <a:rPr lang="en-US" altLang="zh-CN">
                <a:solidFill>
                  <a:srgbClr val="000000"/>
                </a:solidFill>
                <a:ea typeface="宋体" panose="02010600030101010101" pitchFamily="2" charset="-122"/>
                <a:cs typeface="Times New Roman" panose="02020603050405020304" pitchFamily="18" charset="0"/>
              </a:rPr>
              <a:t>10 g,</a:t>
            </a:r>
            <a:r>
              <a:rPr lang="zh-CN" altLang="zh-CN">
                <a:solidFill>
                  <a:srgbClr val="000000"/>
                </a:solidFill>
                <a:ea typeface="宋体" panose="02010600030101010101" pitchFamily="2" charset="-122"/>
                <a:cs typeface="Times New Roman" panose="02020603050405020304" pitchFamily="18" charset="0"/>
              </a:rPr>
              <a:t>烧杯内的液体质量和初温也相同</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09000" y="2341230"/>
            <a:ext cx="11304075" cy="3245625"/>
          </a:xfrm>
          <a:prstGeom prst="rect">
            <a:avLst/>
          </a:prstGeom>
        </p:spPr>
      </p:pic>
    </p:spTree>
    <p:extLst>
      <p:ext uri="{BB962C8B-B14F-4D97-AF65-F5344CB8AC3E}">
        <p14:creationId xmlns:p14="http://schemas.microsoft.com/office/powerpoint/2010/main" val="190623518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3168"/>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为了研究不同物质的吸热能力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利用其中</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选填甲、乙、丙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两幅图进行实验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根据记录的数据做出了两种液体的温度随时间变化关系如图丁所示</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不同物质吸热的多少是通过</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来反映的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温度计示数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加热时间</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由图可以看出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液体的温度升高得较慢</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液体的比热容较大</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如果已知</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液体的比热容是</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8×10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液体的比热容是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J/(kg·</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353325" y="642496"/>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甲、丙</a:t>
            </a:r>
            <a:endParaRPr lang="zh-CN" altLang="en-US"/>
          </a:p>
        </p:txBody>
      </p:sp>
      <p:sp>
        <p:nvSpPr>
          <p:cNvPr id="4" name="矩形 3"/>
          <p:cNvSpPr/>
          <p:nvPr/>
        </p:nvSpPr>
        <p:spPr>
          <a:xfrm>
            <a:off x="6016389" y="239565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加热时间</a:t>
            </a:r>
            <a:endParaRPr lang="zh-CN" altLang="en-US"/>
          </a:p>
        </p:txBody>
      </p:sp>
      <p:sp>
        <p:nvSpPr>
          <p:cNvPr id="5" name="矩形 4"/>
          <p:cNvSpPr/>
          <p:nvPr/>
        </p:nvSpPr>
        <p:spPr>
          <a:xfrm>
            <a:off x="4392885" y="3581584"/>
            <a:ext cx="412292" cy="584775"/>
          </a:xfrm>
          <a:prstGeom prst="rect">
            <a:avLst/>
          </a:prstGeom>
        </p:spPr>
        <p:txBody>
          <a:bodyPr wrap="none">
            <a:spAutoFit/>
          </a:bodyPr>
          <a:lstStyle/>
          <a:p>
            <a:r>
              <a:rPr lang="en-US" altLang="zh-CN">
                <a:ea typeface="宋体" panose="02010600030101010101" pitchFamily="2" charset="-122"/>
              </a:rPr>
              <a:t>b</a:t>
            </a:r>
            <a:endParaRPr lang="zh-CN" altLang="en-US"/>
          </a:p>
        </p:txBody>
      </p:sp>
      <p:sp>
        <p:nvSpPr>
          <p:cNvPr id="6" name="矩形 5"/>
          <p:cNvSpPr/>
          <p:nvPr/>
        </p:nvSpPr>
        <p:spPr>
          <a:xfrm>
            <a:off x="1368549" y="4166359"/>
            <a:ext cx="412292" cy="584775"/>
          </a:xfrm>
          <a:prstGeom prst="rect">
            <a:avLst/>
          </a:prstGeom>
        </p:spPr>
        <p:txBody>
          <a:bodyPr wrap="none">
            <a:spAutoFit/>
          </a:bodyPr>
          <a:lstStyle/>
          <a:p>
            <a:r>
              <a:rPr lang="en-US" altLang="zh-CN" smtClean="0">
                <a:ea typeface="宋体" panose="02010600030101010101" pitchFamily="2" charset="-122"/>
              </a:rPr>
              <a:t>b</a:t>
            </a:r>
            <a:endParaRPr lang="zh-CN" altLang="en-US"/>
          </a:p>
        </p:txBody>
      </p:sp>
      <p:sp>
        <p:nvSpPr>
          <p:cNvPr id="7" name="矩形 6"/>
          <p:cNvSpPr/>
          <p:nvPr/>
        </p:nvSpPr>
        <p:spPr>
          <a:xfrm>
            <a:off x="1977293" y="5342456"/>
            <a:ext cx="1656223"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9×10</a:t>
            </a:r>
            <a:r>
              <a:rPr lang="en-US" altLang="zh-CN" baseline="30000">
                <a:ea typeface="宋体" panose="02010600030101010101" pitchFamily="2" charset="-122"/>
              </a:rPr>
              <a:t>3</a:t>
            </a:r>
            <a:endParaRPr lang="zh-CN" altLang="en-US"/>
          </a:p>
        </p:txBody>
      </p:sp>
    </p:spTree>
    <p:extLst>
      <p:ext uri="{BB962C8B-B14F-4D97-AF65-F5344CB8AC3E}">
        <p14:creationId xmlns:p14="http://schemas.microsoft.com/office/powerpoint/2010/main" val="155184730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1715"/>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为了研究不同燃料的热值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利用其中</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选填甲、乙、丙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两幅图进行实验</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在实验前用天平测出了烧杯中液体的质量及燃料的质量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并记录数据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利用公式</a:t>
            </a:r>
            <a:r>
              <a:rPr lang="en-US" altLang="zh-CN" i="1">
                <a:solidFill>
                  <a:srgbClr val="000000"/>
                </a:solidFill>
                <a:ea typeface="宋体" panose="02010600030101010101" pitchFamily="2" charset="-122"/>
                <a:cs typeface="Times New Roman" panose="02020603050405020304" pitchFamily="18" charset="0"/>
              </a:rPr>
              <a:t>Q</a:t>
            </a:r>
            <a:r>
              <a:rPr lang="zh-CN" altLang="zh-CN" baseline="-25000">
                <a:solidFill>
                  <a:srgbClr val="000000"/>
                </a:solidFill>
                <a:ea typeface="宋体" panose="02010600030101010101" pitchFamily="2" charset="-122"/>
                <a:cs typeface="Times New Roman" panose="02020603050405020304" pitchFamily="18" charset="0"/>
              </a:rPr>
              <a:t>吸</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cm</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t</a:t>
            </a:r>
            <a:r>
              <a:rPr lang="en-US" altLang="zh-CN" baseline="-25000">
                <a:solidFill>
                  <a:srgbClr val="000000"/>
                </a:solidFill>
                <a:ea typeface="宋体" panose="02010600030101010101" pitchFamily="2" charset="-122"/>
                <a:cs typeface="Times New Roman" panose="02020603050405020304" pitchFamily="18" charset="0"/>
              </a:rPr>
              <a:t>0</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液体的比热容已知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计算出了液体吸收的热量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通过这些数据计算出某种燃料的热值</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你认为他的计算结果可靠吗</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则该热值与实际燃料的热值相比</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偏大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a:t>
            </a:r>
            <a:r>
              <a:rPr lang="en-US" altLang="zh-CN" i="1">
                <a:solidFill>
                  <a:srgbClr val="000000"/>
                </a:solidFill>
                <a:ea typeface="宋体" panose="02010600030101010101" pitchFamily="2" charset="-122"/>
                <a:cs typeface="Times New Roman" panose="02020603050405020304" pitchFamily="18" charset="0"/>
              </a:rPr>
              <a:t>__________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561237" y="824994"/>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甲、乙</a:t>
            </a:r>
            <a:endParaRPr lang="zh-CN" altLang="en-US"/>
          </a:p>
        </p:txBody>
      </p:sp>
      <p:sp>
        <p:nvSpPr>
          <p:cNvPr id="4" name="矩形 3"/>
          <p:cNvSpPr/>
          <p:nvPr/>
        </p:nvSpPr>
        <p:spPr>
          <a:xfrm>
            <a:off x="812476" y="3744143"/>
            <a:ext cx="1420582"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不可靠</a:t>
            </a:r>
            <a:endParaRPr lang="zh-CN" altLang="en-US"/>
          </a:p>
        </p:txBody>
      </p:sp>
      <p:sp>
        <p:nvSpPr>
          <p:cNvPr id="5" name="矩形 4"/>
          <p:cNvSpPr/>
          <p:nvPr/>
        </p:nvSpPr>
        <p:spPr>
          <a:xfrm>
            <a:off x="985661" y="4331642"/>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偏</a:t>
            </a:r>
            <a:r>
              <a:rPr lang="zh-CN" altLang="zh-CN">
                <a:ea typeface="宋体" panose="02010600030101010101" pitchFamily="2" charset="-122"/>
                <a:cs typeface="Times New Roman" panose="02020603050405020304" pitchFamily="18" charset="0"/>
              </a:rPr>
              <a:t>小</a:t>
            </a:r>
            <a:endParaRPr lang="zh-CN" altLang="en-US"/>
          </a:p>
        </p:txBody>
      </p:sp>
      <p:sp>
        <p:nvSpPr>
          <p:cNvPr id="6" name="矩形 5"/>
          <p:cNvSpPr>
            <a:spLocks noChangeAspect="1"/>
          </p:cNvSpPr>
          <p:nvPr/>
        </p:nvSpPr>
        <p:spPr>
          <a:xfrm>
            <a:off x="481605" y="4857425"/>
            <a:ext cx="10079607" cy="683264"/>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燃料燃烧产生的热量不能完全被水吸收、存在热损失</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2964661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07839"/>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金昌</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宋体" panose="02010600030101010101" pitchFamily="2" charset="-122"/>
                <a:cs typeface="Times New Roman" panose="02020603050405020304" pitchFamily="18" charset="0"/>
              </a:rPr>
              <a:t>年是全面建成小康社会目标的实现之年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乡亲们淘汰了柴炉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改用了清洁干净的液化天然气炉</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要将</a:t>
            </a:r>
            <a:r>
              <a:rPr lang="en-US" altLang="zh-CN">
                <a:solidFill>
                  <a:srgbClr val="000000"/>
                </a:solidFill>
                <a:ea typeface="宋体" panose="02010600030101010101" pitchFamily="2" charset="-122"/>
                <a:cs typeface="Times New Roman" panose="02020603050405020304" pitchFamily="18" charset="0"/>
              </a:rPr>
              <a:t>2 kg</a:t>
            </a:r>
            <a:r>
              <a:rPr lang="zh-CN" altLang="zh-CN">
                <a:solidFill>
                  <a:srgbClr val="000000"/>
                </a:solidFill>
                <a:ea typeface="宋体" panose="02010600030101010101" pitchFamily="2" charset="-122"/>
                <a:cs typeface="Times New Roman" panose="02020603050405020304" pitchFamily="18" charset="0"/>
              </a:rPr>
              <a:t>初温为</a:t>
            </a:r>
            <a:r>
              <a:rPr lang="en-US" altLang="zh-CN">
                <a:solidFill>
                  <a:srgbClr val="000000"/>
                </a:solidFill>
                <a:ea typeface="宋体" panose="02010600030101010101" pitchFamily="2" charset="-122"/>
                <a:cs typeface="Times New Roman" panose="02020603050405020304" pitchFamily="18" charset="0"/>
              </a:rPr>
              <a:t>20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的一壶水恰好加热到</a:t>
            </a:r>
            <a:r>
              <a:rPr lang="en-US" altLang="zh-CN">
                <a:solidFill>
                  <a:srgbClr val="000000"/>
                </a:solidFill>
                <a:ea typeface="宋体" panose="02010600030101010101" pitchFamily="2" charset="-122"/>
                <a:cs typeface="Times New Roman" panose="02020603050405020304" pitchFamily="18" charset="0"/>
              </a:rPr>
              <a:t>100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需要吸收多少热量</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若液化天然气炉完全燃烧天然气放出的热量有</a:t>
            </a:r>
            <a:r>
              <a:rPr lang="en-US" altLang="zh-CN">
                <a:solidFill>
                  <a:srgbClr val="000000"/>
                </a:solidFill>
                <a:ea typeface="宋体" panose="02010600030101010101" pitchFamily="2" charset="-122"/>
                <a:cs typeface="Times New Roman" panose="02020603050405020304" pitchFamily="18" charset="0"/>
              </a:rPr>
              <a:t>40%</a:t>
            </a:r>
            <a:r>
              <a:rPr lang="zh-CN" altLang="zh-CN">
                <a:solidFill>
                  <a:srgbClr val="000000"/>
                </a:solidFill>
                <a:ea typeface="宋体" panose="02010600030101010101" pitchFamily="2" charset="-122"/>
                <a:cs typeface="Times New Roman" panose="02020603050405020304" pitchFamily="18" charset="0"/>
              </a:rPr>
              <a:t>被水吸收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烧开这壶水需要燃烧多少立方米天然气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天然气热值为</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7</a:t>
            </a:r>
            <a:r>
              <a:rPr lang="en-US" altLang="zh-CN">
                <a:solidFill>
                  <a:srgbClr val="000000"/>
                </a:solidFill>
                <a:ea typeface="宋体" panose="02010600030101010101" pitchFamily="2" charset="-122"/>
                <a:cs typeface="Times New Roman" panose="02020603050405020304" pitchFamily="18" charset="0"/>
              </a:rPr>
              <a:t> J/m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水的比热容为</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8178986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5" name="组合 4"/>
          <p:cNvGrpSpPr/>
          <p:nvPr/>
        </p:nvGrpSpPr>
        <p:grpSpPr>
          <a:xfrm>
            <a:off x="361950" y="1142023"/>
            <a:ext cx="10904375" cy="4082502"/>
            <a:chOff x="361950" y="641038"/>
            <a:chExt cx="10904375" cy="4082502"/>
          </a:xfrm>
        </p:grpSpPr>
        <p:sp>
          <p:nvSpPr>
            <p:cNvPr id="2" name="矩形 1"/>
            <p:cNvSpPr>
              <a:spLocks noChangeAspect="1"/>
            </p:cNvSpPr>
            <p:nvPr/>
          </p:nvSpPr>
          <p:spPr>
            <a:xfrm>
              <a:off x="361950" y="641038"/>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水吸收的热量</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Q</a:t>
              </a:r>
              <a:r>
                <a:rPr lang="zh-CN" altLang="zh-CN" baseline="-25000">
                  <a:ea typeface="宋体" panose="02010600030101010101" pitchFamily="2" charset="-122"/>
                  <a:cs typeface="Times New Roman" panose="02020603050405020304" pitchFamily="18" charset="0"/>
                </a:rPr>
                <a:t>吸</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cm</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t</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t</a:t>
              </a:r>
              <a:r>
                <a:rPr lang="en-US" altLang="zh-CN" baseline="-25000">
                  <a:ea typeface="宋体" panose="02010600030101010101" pitchFamily="2" charset="-122"/>
                  <a:cs typeface="Times New Roman" panose="02020603050405020304" pitchFamily="18" charset="0"/>
                </a:rPr>
                <a:t>0</a:t>
              </a:r>
              <a:r>
                <a:rPr lang="en-US" altLang="zh-CN">
                  <a:ea typeface="宋体" panose="02010600030101010101" pitchFamily="2" charset="-122"/>
                  <a:cs typeface="Times New Roman" panose="02020603050405020304" pitchFamily="18" charset="0"/>
                </a:rPr>
                <a:t>)=4</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J/(kg· </a:t>
              </a:r>
              <a:r>
                <a:rPr lang="zh-CN" altLang="zh-CN">
                  <a:latin typeface="Calibri" panose="020f0502020204030204" pitchFamily="34" charset="0"/>
                  <a:ea typeface="宋体" panose="02010600030101010101" pitchFamily="2" charset="-122"/>
                  <a:cs typeface="宋体" panose="02010600030101010101" pitchFamily="2" charset="-122"/>
                </a:rPr>
                <a:t>℃</a:t>
              </a:r>
              <a:r>
                <a:rPr lang="en-US" altLang="zh-CN">
                  <a:ea typeface="宋体" panose="02010600030101010101" pitchFamily="2" charset="-122"/>
                  <a:cs typeface="Times New Roman" panose="02020603050405020304" pitchFamily="18" charset="0"/>
                </a:rPr>
                <a:t>)×2 kg×(100 </a:t>
              </a:r>
              <a:r>
                <a:rPr lang="zh-CN" altLang="zh-CN">
                  <a:latin typeface="Calibri" panose="020f0502020204030204" pitchFamily="34" charset="0"/>
                  <a:ea typeface="宋体" panose="02010600030101010101" pitchFamily="2" charset="-122"/>
                  <a:cs typeface="宋体" panose="02010600030101010101" pitchFamily="2" charset="-122"/>
                </a:rPr>
                <a:t>℃</a:t>
              </a:r>
              <a:r>
                <a:rPr lang="en-US" altLang="zh-CN">
                  <a:ea typeface="宋体" panose="02010600030101010101" pitchFamily="2" charset="-122"/>
                  <a:cs typeface="Times New Roman" panose="02020603050405020304" pitchFamily="18" charset="0"/>
                </a:rPr>
                <a:t>-20 </a:t>
              </a:r>
              <a:r>
                <a:rPr lang="zh-CN" altLang="zh-CN">
                  <a:latin typeface="Calibri" panose="020f0502020204030204" pitchFamily="34" charset="0"/>
                  <a:ea typeface="宋体" panose="02010600030101010101" pitchFamily="2" charset="-122"/>
                  <a:cs typeface="宋体" panose="02010600030101010101" pitchFamily="2" charset="-122"/>
                </a:rPr>
                <a:t>℃</a:t>
              </a:r>
              <a:r>
                <a:rPr lang="en-US" altLang="zh-CN">
                  <a:ea typeface="宋体" panose="02010600030101010101" pitchFamily="2" charset="-122"/>
                  <a:cs typeface="Times New Roman" panose="02020603050405020304" pitchFamily="18" charset="0"/>
                </a:rPr>
                <a:t>)=6.72×10</a:t>
              </a:r>
              <a:r>
                <a:rPr lang="en-US" altLang="zh-CN" baseline="30000">
                  <a:ea typeface="宋体" panose="02010600030101010101" pitchFamily="2" charset="-122"/>
                  <a:cs typeface="Times New Roman" panose="02020603050405020304" pitchFamily="18" charset="0"/>
                </a:rPr>
                <a:t>5</a:t>
              </a:r>
              <a:r>
                <a:rPr lang="en-US" altLang="zh-CN">
                  <a:ea typeface="宋体" panose="02010600030101010101" pitchFamily="2" charset="-122"/>
                  <a:cs typeface="Times New Roman" panose="02020603050405020304" pitchFamily="18" charset="0"/>
                </a:rPr>
                <a:t> 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262530882"/>
                </p:ext>
              </p:extLst>
            </p:nvPr>
          </p:nvGraphicFramePr>
          <p:xfrm>
            <a:off x="458625" y="1897408"/>
            <a:ext cx="10807700" cy="2826132"/>
          </p:xfrm>
          <a:graphic>
            <a:graphicData uri="http://schemas.openxmlformats.org/presentationml/2006/ole">
              <mc:AlternateContent>
                <mc:Choice xmlns:v="urn:schemas-microsoft-com:vml" Requires="v">
                  <p:oleObj spid="_x0000_s1044" name="文档" r:id="rId2" imgW="3838019" imgH="1003613" progId="Word.Document.12">
                    <p:embed/>
                  </p:oleObj>
                </mc:Choice>
                <mc:Fallback>
                  <p:oleObj name="文档" r:id="rId2" imgW="3838019" imgH="1003613" progId="Word.Document.12">
                    <p:embed/>
                    <p:pic>
                      <p:nvPicPr>
                        <p:cNvPr id="0" name="OLE substitute image"/>
                        <p:cNvPicPr/>
                        <p:nvPr/>
                      </p:nvPicPr>
                      <p:blipFill>
                        <a:blip r:embed="rId3"/>
                        <a:stretch>
                          <a:fillRect/>
                        </a:stretch>
                      </p:blipFill>
                      <p:spPr>
                        <a:xfrm>
                          <a:off x="458625" y="1897408"/>
                          <a:ext cx="10807700" cy="2826132"/>
                        </a:xfrm>
                        <a:prstGeom prst="rect">
                          <a:avLst/>
                        </a:prstGeom>
                      </p:spPr>
                    </p:pic>
                  </p:oleObj>
                </mc:Fallback>
              </mc:AlternateContent>
            </a:graphicData>
          </a:graphic>
        </p:graphicFrame>
      </p:grpSp>
    </p:spTree>
    <p:extLst>
      <p:ext uri="{BB962C8B-B14F-4D97-AF65-F5344CB8AC3E}">
        <p14:creationId xmlns:p14="http://schemas.microsoft.com/office/powerpoint/2010/main" val="229408894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1911471"/>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要将</a:t>
            </a:r>
            <a:r>
              <a:rPr lang="en-US" altLang="zh-CN">
                <a:ea typeface="宋体" panose="02010600030101010101" pitchFamily="2" charset="-122"/>
                <a:cs typeface="Times New Roman" panose="02020603050405020304" pitchFamily="18" charset="0"/>
              </a:rPr>
              <a:t>2 kg</a:t>
            </a:r>
            <a:r>
              <a:rPr lang="zh-CN" altLang="zh-CN">
                <a:ea typeface="宋体" panose="02010600030101010101" pitchFamily="2" charset="-122"/>
                <a:cs typeface="Times New Roman" panose="02020603050405020304" pitchFamily="18" charset="0"/>
              </a:rPr>
              <a:t>初温为</a:t>
            </a:r>
            <a:r>
              <a:rPr lang="en-US" altLang="zh-CN">
                <a:ea typeface="宋体" panose="02010600030101010101" pitchFamily="2" charset="-122"/>
                <a:cs typeface="Times New Roman" panose="02020603050405020304" pitchFamily="18" charset="0"/>
              </a:rPr>
              <a:t>20 </a:t>
            </a:r>
            <a:r>
              <a:rPr lang="zh-CN" altLang="zh-CN">
                <a:latin typeface="Calibri" panose="020f0502020204030204" pitchFamily="34" charset="0"/>
                <a:ea typeface="宋体" panose="02010600030101010101" pitchFamily="2" charset="-122"/>
                <a:cs typeface="宋体" panose="02010600030101010101" pitchFamily="2" charset="-122"/>
              </a:rPr>
              <a:t>℃</a:t>
            </a:r>
            <a:r>
              <a:rPr lang="zh-CN" altLang="zh-CN">
                <a:ea typeface="宋体" panose="02010600030101010101" pitchFamily="2" charset="-122"/>
                <a:cs typeface="Times New Roman" panose="02020603050405020304" pitchFamily="18" charset="0"/>
              </a:rPr>
              <a:t>的一壶水恰好加热到</a:t>
            </a:r>
            <a:r>
              <a:rPr lang="en-US" altLang="zh-CN">
                <a:ea typeface="宋体" panose="02010600030101010101" pitchFamily="2" charset="-122"/>
                <a:cs typeface="Times New Roman" panose="02020603050405020304" pitchFamily="18" charset="0"/>
              </a:rPr>
              <a:t>100 </a:t>
            </a:r>
            <a:r>
              <a:rPr lang="zh-CN" altLang="zh-CN">
                <a:latin typeface="Calibri" panose="020f0502020204030204" pitchFamily="34" charset="0"/>
                <a:ea typeface="宋体" panose="02010600030101010101" pitchFamily="2" charset="-122"/>
                <a:cs typeface="宋体" panose="02010600030101010101" pitchFamily="2" charset="-122"/>
              </a:rPr>
              <a:t>℃</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需要吸收</a:t>
            </a:r>
            <a:r>
              <a:rPr lang="en-US" altLang="zh-CN">
                <a:ea typeface="宋体" panose="02010600030101010101" pitchFamily="2" charset="-122"/>
                <a:cs typeface="Times New Roman" panose="02020603050405020304" pitchFamily="18" charset="0"/>
              </a:rPr>
              <a:t>6.72×10</a:t>
            </a:r>
            <a:r>
              <a:rPr lang="en-US" altLang="zh-CN" baseline="30000">
                <a:ea typeface="宋体" panose="02010600030101010101" pitchFamily="2" charset="-122"/>
                <a:cs typeface="Times New Roman" panose="02020603050405020304" pitchFamily="18" charset="0"/>
              </a:rPr>
              <a:t>5</a:t>
            </a:r>
            <a:r>
              <a:rPr lang="en-US" altLang="zh-CN">
                <a:ea typeface="宋体" panose="02010600030101010101" pitchFamily="2" charset="-122"/>
                <a:cs typeface="Times New Roman" panose="02020603050405020304" pitchFamily="18" charset="0"/>
              </a:rPr>
              <a:t> J</a:t>
            </a:r>
            <a:r>
              <a:rPr lang="zh-CN" altLang="zh-CN">
                <a:ea typeface="宋体" panose="02010600030101010101" pitchFamily="2" charset="-122"/>
                <a:cs typeface="Times New Roman" panose="02020603050405020304" pitchFamily="18" charset="0"/>
              </a:rPr>
              <a:t>的热量</a:t>
            </a:r>
            <a:r>
              <a:rPr lang="en-US" altLang="zh-CN" smtClean="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若液化天然气炉完全燃烧天然气放出的热量有</a:t>
            </a:r>
            <a:r>
              <a:rPr lang="en-US" altLang="zh-CN">
                <a:ea typeface="宋体" panose="02010600030101010101" pitchFamily="2" charset="-122"/>
                <a:cs typeface="Times New Roman" panose="02020603050405020304" pitchFamily="18" charset="0"/>
              </a:rPr>
              <a:t>40%</a:t>
            </a:r>
            <a:r>
              <a:rPr lang="zh-CN" altLang="zh-CN">
                <a:ea typeface="宋体" panose="02010600030101010101" pitchFamily="2" charset="-122"/>
                <a:cs typeface="Times New Roman" panose="02020603050405020304" pitchFamily="18" charset="0"/>
              </a:rPr>
              <a:t>被水吸收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烧开这壶水需要燃烧</a:t>
            </a:r>
            <a:r>
              <a:rPr lang="en-US" altLang="zh-CN">
                <a:ea typeface="宋体" panose="02010600030101010101" pitchFamily="2" charset="-122"/>
                <a:cs typeface="Times New Roman" panose="02020603050405020304" pitchFamily="18" charset="0"/>
              </a:rPr>
              <a:t>0.04 m</a:t>
            </a:r>
            <a:r>
              <a:rPr lang="en-US" altLang="zh-CN" baseline="30000">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天然气</a:t>
            </a:r>
            <a:r>
              <a:rPr lang="en-US" altLang="zh-CN" i="1" smtClean="0">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8876256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647"/>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随着国民经济的发展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汽车已走进家庭</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一辆小轿车以某一速度在平直路面上匀速行驶</a:t>
            </a:r>
            <a:r>
              <a:rPr lang="en-US" altLang="zh-CN">
                <a:solidFill>
                  <a:srgbClr val="000000"/>
                </a:solidFill>
                <a:ea typeface="宋体" panose="02010600030101010101" pitchFamily="2" charset="-122"/>
                <a:cs typeface="Times New Roman" panose="02020603050405020304" pitchFamily="18" charset="0"/>
              </a:rPr>
              <a:t>100 km,</a:t>
            </a:r>
            <a:r>
              <a:rPr lang="zh-CN" altLang="zh-CN">
                <a:solidFill>
                  <a:srgbClr val="000000"/>
                </a:solidFill>
                <a:ea typeface="宋体" panose="02010600030101010101" pitchFamily="2" charset="-122"/>
                <a:cs typeface="Times New Roman" panose="02020603050405020304" pitchFamily="18" charset="0"/>
              </a:rPr>
              <a:t>消耗汽油</a:t>
            </a:r>
            <a:r>
              <a:rPr lang="en-US" altLang="zh-CN">
                <a:solidFill>
                  <a:srgbClr val="000000"/>
                </a:solidFill>
                <a:ea typeface="宋体" panose="02010600030101010101" pitchFamily="2" charset="-122"/>
                <a:cs typeface="Times New Roman" panose="02020603050405020304" pitchFamily="18" charset="0"/>
              </a:rPr>
              <a:t>10 L</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若这些汽油完全燃烧放出的热量有</a:t>
            </a:r>
            <a:r>
              <a:rPr lang="en-US" altLang="zh-CN">
                <a:solidFill>
                  <a:srgbClr val="000000"/>
                </a:solidFill>
                <a:ea typeface="宋体" panose="02010600030101010101" pitchFamily="2" charset="-122"/>
                <a:cs typeface="Times New Roman" panose="02020603050405020304" pitchFamily="18" charset="0"/>
              </a:rPr>
              <a:t>30%</a:t>
            </a:r>
            <a:r>
              <a:rPr lang="zh-CN" altLang="zh-CN">
                <a:solidFill>
                  <a:srgbClr val="000000"/>
                </a:solidFill>
                <a:ea typeface="宋体" panose="02010600030101010101" pitchFamily="2" charset="-122"/>
                <a:cs typeface="Times New Roman" panose="02020603050405020304" pitchFamily="18" charset="0"/>
              </a:rPr>
              <a:t>用来驱动汽车做有用功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所用汽油的热值为</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6×10</a:t>
            </a:r>
            <a:r>
              <a:rPr lang="en-US" altLang="zh-CN" baseline="30000">
                <a:solidFill>
                  <a:srgbClr val="000000"/>
                </a:solidFill>
                <a:ea typeface="宋体" panose="02010600030101010101" pitchFamily="2" charset="-122"/>
                <a:cs typeface="Times New Roman" panose="02020603050405020304" pitchFamily="18" charset="0"/>
              </a:rPr>
              <a:t>7</a:t>
            </a:r>
            <a:r>
              <a:rPr lang="en-US" altLang="zh-CN">
                <a:solidFill>
                  <a:srgbClr val="000000"/>
                </a:solidFill>
                <a:ea typeface="宋体" panose="02010600030101010101" pitchFamily="2" charset="-122"/>
                <a:cs typeface="Times New Roman" panose="02020603050405020304" pitchFamily="18" charset="0"/>
              </a:rPr>
              <a:t> J/kg,</a:t>
            </a:r>
            <a:r>
              <a:rPr lang="zh-CN" altLang="zh-CN">
                <a:solidFill>
                  <a:srgbClr val="000000"/>
                </a:solidFill>
                <a:ea typeface="宋体" panose="02010600030101010101" pitchFamily="2" charset="-122"/>
                <a:cs typeface="Times New Roman" panose="02020603050405020304" pitchFamily="18" charset="0"/>
              </a:rPr>
              <a:t>密度为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7×10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行驶</a:t>
            </a:r>
            <a:r>
              <a:rPr lang="en-US" altLang="zh-CN">
                <a:solidFill>
                  <a:srgbClr val="000000"/>
                </a:solidFill>
                <a:ea typeface="宋体" panose="02010600030101010101" pitchFamily="2" charset="-122"/>
                <a:cs typeface="Times New Roman" panose="02020603050405020304" pitchFamily="18" charset="0"/>
              </a:rPr>
              <a:t>100 km</a:t>
            </a:r>
            <a:r>
              <a:rPr lang="zh-CN" altLang="zh-CN">
                <a:solidFill>
                  <a:srgbClr val="000000"/>
                </a:solidFill>
                <a:ea typeface="宋体" panose="02010600030101010101" pitchFamily="2" charset="-122"/>
                <a:cs typeface="Times New Roman" panose="02020603050405020304" pitchFamily="18" charset="0"/>
              </a:rPr>
              <a:t>消耗汽油的质量</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这些汽油完全燃烧放出的热量</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消耗汽油</a:t>
            </a:r>
            <a:r>
              <a:rPr lang="en-US" altLang="zh-CN">
                <a:solidFill>
                  <a:srgbClr val="000000"/>
                </a:solidFill>
                <a:ea typeface="宋体" panose="02010600030101010101" pitchFamily="2" charset="-122"/>
                <a:cs typeface="Times New Roman" panose="02020603050405020304" pitchFamily="18" charset="0"/>
              </a:rPr>
              <a:t>10 L</a:t>
            </a:r>
            <a:r>
              <a:rPr lang="zh-CN" altLang="zh-CN">
                <a:solidFill>
                  <a:srgbClr val="000000"/>
                </a:solidFill>
                <a:ea typeface="宋体" panose="02010600030101010101" pitchFamily="2" charset="-122"/>
                <a:cs typeface="Times New Roman" panose="02020603050405020304" pitchFamily="18" charset="0"/>
              </a:rPr>
              <a:t>驱动汽车做的有用功</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这辆轿车以该速度匀速行驶时受到的阻力</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28374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消耗汽油的体积</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V</a:t>
            </a:r>
            <a:r>
              <a:rPr lang="en-US" altLang="zh-CN">
                <a:ea typeface="宋体" panose="02010600030101010101" pitchFamily="2" charset="-122"/>
                <a:cs typeface="Times New Roman" panose="02020603050405020304" pitchFamily="18" charset="0"/>
              </a:rPr>
              <a:t>=10 L=10 dm</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=10×10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m</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行驶</a:t>
            </a:r>
            <a:r>
              <a:rPr lang="en-US" altLang="zh-CN">
                <a:ea typeface="宋体" panose="02010600030101010101" pitchFamily="2" charset="-122"/>
                <a:cs typeface="Times New Roman" panose="02020603050405020304" pitchFamily="18" charset="0"/>
              </a:rPr>
              <a:t>100 km</a:t>
            </a:r>
            <a:r>
              <a:rPr lang="zh-CN" altLang="zh-CN">
                <a:ea typeface="宋体" panose="02010600030101010101" pitchFamily="2" charset="-122"/>
                <a:cs typeface="Times New Roman" panose="02020603050405020304" pitchFamily="18" charset="0"/>
              </a:rPr>
              <a:t>消耗汽油的质量</a:t>
            </a:r>
            <a:r>
              <a:rPr lang="en-US" altLang="zh-CN" smtClean="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ea typeface="宋体" panose="02010600030101010101" pitchFamily="2" charset="-122"/>
                <a:cs typeface="Times New Roman" panose="02020603050405020304" pitchFamily="18" charset="0"/>
              </a:rPr>
              <a:t>m</a:t>
            </a:r>
            <a:r>
              <a:rPr lang="en-US" altLang="zh-CN" smtClean="0">
                <a:ea typeface="宋体" panose="02010600030101010101" pitchFamily="2" charset="-122"/>
                <a:cs typeface="Times New Roman" panose="02020603050405020304" pitchFamily="18" charset="0"/>
              </a:rPr>
              <a:t>=</a:t>
            </a:r>
            <a:r>
              <a:rPr lang="en-US" altLang="zh-CN" i="1" err="1" smtClean="0">
                <a:ea typeface="Microsoft Yi Baiti" panose="03000500000000000000" pitchFamily="66" charset="0"/>
                <a:cs typeface="Times New Roman" panose="02020603050405020304" pitchFamily="18" charset="0"/>
              </a:rPr>
              <a:t>ρ</a:t>
            </a:r>
            <a:r>
              <a:rPr lang="en-US" altLang="zh-CN" i="1" err="1" smtClean="0">
                <a:ea typeface="宋体" panose="02010600030101010101" pitchFamily="2" charset="-122"/>
                <a:cs typeface="Times New Roman" panose="02020603050405020304" pitchFamily="18" charset="0"/>
              </a:rPr>
              <a:t>V</a:t>
            </a:r>
            <a:r>
              <a:rPr lang="en-US" altLang="zh-CN" smtClean="0">
                <a:ea typeface="宋体" panose="02010600030101010101" pitchFamily="2" charset="-122"/>
                <a:cs typeface="Times New Roman" panose="02020603050405020304" pitchFamily="18" charset="0"/>
              </a:rPr>
              <a:t>=0</a:t>
            </a:r>
            <a:r>
              <a:rPr lang="en-US" altLang="zh-CN" i="1" smtClean="0">
                <a:ea typeface="宋体" panose="02010600030101010101" pitchFamily="2" charset="-122"/>
                <a:cs typeface="Times New Roman" panose="02020603050405020304" pitchFamily="18" charset="0"/>
              </a:rPr>
              <a:t>.</a:t>
            </a:r>
            <a:r>
              <a:rPr lang="en-US" altLang="zh-CN" smtClean="0">
                <a:ea typeface="宋体" panose="02010600030101010101" pitchFamily="2" charset="-122"/>
                <a:cs typeface="Times New Roman" panose="02020603050405020304" pitchFamily="18" charset="0"/>
              </a:rPr>
              <a:t>7×10</a:t>
            </a:r>
            <a:r>
              <a:rPr lang="en-US" altLang="zh-CN" baseline="30000" smtClean="0">
                <a:ea typeface="宋体" panose="02010600030101010101" pitchFamily="2" charset="-122"/>
                <a:cs typeface="Times New Roman" panose="02020603050405020304" pitchFamily="18" charset="0"/>
              </a:rPr>
              <a:t>3</a:t>
            </a:r>
            <a:r>
              <a:rPr lang="en-US" altLang="zh-CN" smtClean="0">
                <a:ea typeface="宋体" panose="02010600030101010101" pitchFamily="2" charset="-122"/>
                <a:cs typeface="Times New Roman" panose="02020603050405020304" pitchFamily="18" charset="0"/>
              </a:rPr>
              <a:t> </a:t>
            </a:r>
            <a:r>
              <a:rPr lang="en-US" altLang="zh-CN">
                <a:ea typeface="宋体" panose="02010600030101010101" pitchFamily="2" charset="-122"/>
                <a:cs typeface="Times New Roman" panose="02020603050405020304" pitchFamily="18" charset="0"/>
              </a:rPr>
              <a:t>kg/m</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×10×10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m</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=7 kg;</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这些汽油完全燃烧放出的热量</a:t>
            </a:r>
            <a:r>
              <a:rPr lang="en-US" altLang="zh-CN" smtClean="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ea typeface="宋体" panose="02010600030101010101" pitchFamily="2" charset="-122"/>
                <a:cs typeface="Times New Roman" panose="02020603050405020304" pitchFamily="18" charset="0"/>
              </a:rPr>
              <a:t>Q</a:t>
            </a:r>
            <a:r>
              <a:rPr lang="zh-CN" altLang="zh-CN" baseline="-25000">
                <a:ea typeface="宋体" panose="02010600030101010101" pitchFamily="2" charset="-122"/>
                <a:cs typeface="Times New Roman" panose="02020603050405020304" pitchFamily="18" charset="0"/>
              </a:rPr>
              <a:t>放</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mq</a:t>
            </a:r>
            <a:r>
              <a:rPr lang="en-US" altLang="zh-CN">
                <a:ea typeface="宋体" panose="02010600030101010101" pitchFamily="2" charset="-122"/>
                <a:cs typeface="Times New Roman" panose="02020603050405020304" pitchFamily="18" charset="0"/>
              </a:rPr>
              <a:t>=7 kg×4</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6×10</a:t>
            </a:r>
            <a:r>
              <a:rPr lang="en-US" altLang="zh-CN" baseline="30000">
                <a:ea typeface="宋体" panose="02010600030101010101" pitchFamily="2" charset="-122"/>
                <a:cs typeface="Times New Roman" panose="02020603050405020304" pitchFamily="18" charset="0"/>
              </a:rPr>
              <a:t>7</a:t>
            </a:r>
            <a:r>
              <a:rPr lang="en-US" altLang="zh-CN">
                <a:ea typeface="宋体" panose="02010600030101010101" pitchFamily="2" charset="-122"/>
                <a:cs typeface="Times New Roman" panose="02020603050405020304" pitchFamily="18" charset="0"/>
              </a:rPr>
              <a:t> J/kg=3</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22×10</a:t>
            </a:r>
            <a:r>
              <a:rPr lang="en-US" altLang="zh-CN" baseline="30000">
                <a:ea typeface="宋体" panose="02010600030101010101" pitchFamily="2" charset="-122"/>
                <a:cs typeface="Times New Roman" panose="02020603050405020304" pitchFamily="18" charset="0"/>
              </a:rPr>
              <a:t>8</a:t>
            </a:r>
            <a:r>
              <a:rPr lang="en-US" altLang="zh-CN">
                <a:ea typeface="宋体" panose="02010600030101010101" pitchFamily="2" charset="-122"/>
                <a:cs typeface="Times New Roman" panose="02020603050405020304" pitchFamily="18" charset="0"/>
              </a:rPr>
              <a:t> 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用来驱动汽车做的有用功</a:t>
            </a:r>
            <a:r>
              <a:rPr lang="en-US" altLang="zh-CN" smtClean="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有用</a:t>
            </a:r>
            <a:r>
              <a:rPr lang="en-US" altLang="zh-CN">
                <a:ea typeface="宋体" panose="02010600030101010101" pitchFamily="2" charset="-122"/>
                <a:cs typeface="Times New Roman" panose="02020603050405020304" pitchFamily="18" charset="0"/>
              </a:rPr>
              <a:t>=</a:t>
            </a:r>
            <a:r>
              <a:rPr lang="en-US" altLang="zh-CN" i="1" err="1">
                <a:ea typeface="Microsoft Yi Baiti" panose="03000500000000000000" pitchFamily="66" charset="0"/>
                <a:cs typeface="Times New Roman" panose="02020603050405020304" pitchFamily="18" charset="0"/>
              </a:rPr>
              <a:t>η</a:t>
            </a:r>
            <a:r>
              <a:rPr lang="en-US" altLang="zh-CN" i="1" err="1">
                <a:ea typeface="宋体" panose="02010600030101010101" pitchFamily="2" charset="-122"/>
                <a:cs typeface="Times New Roman" panose="02020603050405020304" pitchFamily="18" charset="0"/>
              </a:rPr>
              <a:t>Q</a:t>
            </a:r>
            <a:r>
              <a:rPr lang="zh-CN" altLang="zh-CN" baseline="-25000">
                <a:ea typeface="宋体" panose="02010600030101010101" pitchFamily="2" charset="-122"/>
                <a:cs typeface="Times New Roman" panose="02020603050405020304" pitchFamily="18" charset="0"/>
              </a:rPr>
              <a:t>放</a:t>
            </a:r>
            <a:r>
              <a:rPr lang="en-US" altLang="zh-CN">
                <a:ea typeface="宋体" panose="02010600030101010101" pitchFamily="2" charset="-122"/>
                <a:cs typeface="Times New Roman" panose="02020603050405020304" pitchFamily="18" charset="0"/>
              </a:rPr>
              <a:t>=30%×</a:t>
            </a:r>
            <a:r>
              <a:rPr lang="en-US" altLang="zh-CN" i="1">
                <a:ea typeface="宋体" panose="02010600030101010101" pitchFamily="2" charset="-122"/>
                <a:cs typeface="Times New Roman" panose="02020603050405020304" pitchFamily="18" charset="0"/>
              </a:rPr>
              <a:t>Q</a:t>
            </a:r>
            <a:r>
              <a:rPr lang="zh-CN" altLang="zh-CN" baseline="-25000">
                <a:ea typeface="宋体" panose="02010600030101010101" pitchFamily="2" charset="-122"/>
                <a:cs typeface="Times New Roman" panose="02020603050405020304" pitchFamily="18" charset="0"/>
              </a:rPr>
              <a:t>放</a:t>
            </a:r>
            <a:r>
              <a:rPr lang="en-US" altLang="zh-CN">
                <a:ea typeface="宋体" panose="02010600030101010101" pitchFamily="2" charset="-122"/>
                <a:cs typeface="Times New Roman" panose="02020603050405020304" pitchFamily="18" charset="0"/>
              </a:rPr>
              <a:t>=30%×3</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22×10</a:t>
            </a:r>
            <a:r>
              <a:rPr lang="en-US" altLang="zh-CN" baseline="30000">
                <a:ea typeface="宋体" panose="02010600030101010101" pitchFamily="2" charset="-122"/>
                <a:cs typeface="Times New Roman" panose="02020603050405020304" pitchFamily="18" charset="0"/>
              </a:rPr>
              <a:t>8</a:t>
            </a:r>
            <a:r>
              <a:rPr lang="en-US" altLang="zh-CN">
                <a:ea typeface="宋体" panose="02010600030101010101" pitchFamily="2" charset="-122"/>
                <a:cs typeface="Times New Roman" panose="02020603050405020304" pitchFamily="18" charset="0"/>
              </a:rPr>
              <a:t> J=9</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66×10</a:t>
            </a:r>
            <a:r>
              <a:rPr lang="en-US" altLang="zh-CN" baseline="30000">
                <a:ea typeface="宋体" panose="02010600030101010101" pitchFamily="2" charset="-122"/>
                <a:cs typeface="Times New Roman" panose="02020603050405020304" pitchFamily="18" charset="0"/>
              </a:rPr>
              <a:t>7</a:t>
            </a:r>
            <a:r>
              <a:rPr lang="en-US" altLang="zh-CN">
                <a:ea typeface="宋体" panose="02010600030101010101" pitchFamily="2" charset="-122"/>
                <a:cs typeface="Times New Roman" panose="02020603050405020304" pitchFamily="18" charset="0"/>
              </a:rPr>
              <a:t> 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808167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06335"/>
            <a:ext cx="5779146" cy="635943"/>
          </a:xfrm>
          <a:prstGeom prst="rect">
            <a:avLst/>
          </a:prstGeom>
        </p:spPr>
        <p:txBody>
          <a:bodyPr wrap="none">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(4)</a:t>
            </a:r>
            <a:r>
              <a:rPr lang="zh-CN" altLang="zh-CN">
                <a:ea typeface="宋体" panose="02010600030101010101" pitchFamily="2" charset="-122"/>
                <a:cs typeface="Times New Roman" panose="02020603050405020304" pitchFamily="18" charset="0"/>
              </a:rPr>
              <a:t>由</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有用</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Fs</a:t>
            </a:r>
            <a:r>
              <a:rPr lang="zh-CN" altLang="zh-CN">
                <a:ea typeface="宋体" panose="02010600030101010101" pitchFamily="2" charset="-122"/>
                <a:cs typeface="Times New Roman" panose="02020603050405020304" pitchFamily="18" charset="0"/>
              </a:rPr>
              <a:t>得轿车的牵引力</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291083453"/>
              </p:ext>
            </p:extLst>
          </p:nvPr>
        </p:nvGraphicFramePr>
        <p:xfrm>
          <a:off x="478289" y="1633280"/>
          <a:ext cx="10807700" cy="835374"/>
        </p:xfrm>
        <a:graphic>
          <a:graphicData uri="http://schemas.openxmlformats.org/presentationml/2006/ole">
            <mc:AlternateContent>
              <mc:Choice xmlns:v="urn:schemas-microsoft-com:vml" Requires="v">
                <p:oleObj spid="_x0000_s1045" name="文档" r:id="rId2" imgW="3838019" imgH="296657" progId="Word.Document.12">
                  <p:embed/>
                </p:oleObj>
              </mc:Choice>
              <mc:Fallback>
                <p:oleObj name="文档" r:id="rId2" imgW="3838019" imgH="296657" progId="Word.Document.12">
                  <p:embed/>
                  <p:pic>
                    <p:nvPicPr>
                      <p:cNvPr id="0" name="OLE substitute image"/>
                      <p:cNvPicPr/>
                      <p:nvPr/>
                    </p:nvPicPr>
                    <p:blipFill>
                      <a:blip r:embed="rId3"/>
                      <a:stretch>
                        <a:fillRect/>
                      </a:stretch>
                    </p:blipFill>
                    <p:spPr>
                      <a:xfrm>
                        <a:off x="478289" y="1633280"/>
                        <a:ext cx="10807700" cy="835374"/>
                      </a:xfrm>
                      <a:prstGeom prst="rect">
                        <a:avLst/>
                      </a:prstGeom>
                    </p:spPr>
                  </p:pic>
                </p:oleObj>
              </mc:Fallback>
            </mc:AlternateContent>
          </a:graphicData>
        </a:graphic>
      </p:graphicFrame>
      <p:sp>
        <p:nvSpPr>
          <p:cNvPr id="4" name="矩形 3"/>
          <p:cNvSpPr>
            <a:spLocks noChangeAspect="1"/>
          </p:cNvSpPr>
          <p:nvPr/>
        </p:nvSpPr>
        <p:spPr>
          <a:xfrm>
            <a:off x="361950" y="2468754"/>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又因为轿车匀速行驶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所以轿车受到的阻力</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en-US" altLang="zh-CN">
                <a:ea typeface="宋体" panose="02010600030101010101" pitchFamily="2" charset="-122"/>
                <a:cs typeface="Times New Roman" panose="02020603050405020304" pitchFamily="18" charset="0"/>
              </a:rPr>
              <a:t>=966 N</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消耗汽油的质量是</a:t>
            </a:r>
            <a:r>
              <a:rPr lang="en-US" altLang="zh-CN">
                <a:ea typeface="宋体" panose="02010600030101010101" pitchFamily="2" charset="-122"/>
                <a:cs typeface="Times New Roman" panose="02020603050405020304" pitchFamily="18" charset="0"/>
              </a:rPr>
              <a:t>7 kg;</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这些汽油完全燃烧放出的热量为</a:t>
            </a:r>
            <a:r>
              <a:rPr lang="en-US" altLang="zh-CN">
                <a:ea typeface="宋体" panose="02010600030101010101" pitchFamily="2" charset="-122"/>
                <a:cs typeface="Times New Roman" panose="02020603050405020304" pitchFamily="18" charset="0"/>
              </a:rPr>
              <a:t>3</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22×10</a:t>
            </a:r>
            <a:r>
              <a:rPr lang="en-US" altLang="zh-CN" baseline="30000">
                <a:ea typeface="宋体" panose="02010600030101010101" pitchFamily="2" charset="-122"/>
                <a:cs typeface="Times New Roman" panose="02020603050405020304" pitchFamily="18" charset="0"/>
              </a:rPr>
              <a:t>8</a:t>
            </a:r>
            <a:r>
              <a:rPr lang="en-US" altLang="zh-CN">
                <a:ea typeface="宋体" panose="02010600030101010101" pitchFamily="2" charset="-122"/>
                <a:cs typeface="Times New Roman" panose="02020603050405020304" pitchFamily="18" charset="0"/>
              </a:rPr>
              <a:t> 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消耗汽油</a:t>
            </a:r>
            <a:r>
              <a:rPr lang="en-US" altLang="zh-CN">
                <a:ea typeface="宋体" panose="02010600030101010101" pitchFamily="2" charset="-122"/>
                <a:cs typeface="Times New Roman" panose="02020603050405020304" pitchFamily="18" charset="0"/>
              </a:rPr>
              <a:t>10 L</a:t>
            </a:r>
            <a:r>
              <a:rPr lang="zh-CN" altLang="zh-CN">
                <a:ea typeface="宋体" panose="02010600030101010101" pitchFamily="2" charset="-122"/>
                <a:cs typeface="Times New Roman" panose="02020603050405020304" pitchFamily="18" charset="0"/>
              </a:rPr>
              <a:t>驱动汽车做的有用功为</a:t>
            </a:r>
            <a:r>
              <a:rPr lang="en-US" altLang="zh-CN">
                <a:ea typeface="宋体" panose="02010600030101010101" pitchFamily="2" charset="-122"/>
                <a:cs typeface="Times New Roman" panose="02020603050405020304" pitchFamily="18" charset="0"/>
              </a:rPr>
              <a:t>9</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66×10</a:t>
            </a:r>
            <a:r>
              <a:rPr lang="en-US" altLang="zh-CN" baseline="30000">
                <a:ea typeface="宋体" panose="02010600030101010101" pitchFamily="2" charset="-122"/>
                <a:cs typeface="Times New Roman" panose="02020603050405020304" pitchFamily="18" charset="0"/>
              </a:rPr>
              <a:t>7</a:t>
            </a:r>
            <a:r>
              <a:rPr lang="en-US" altLang="zh-CN">
                <a:ea typeface="宋体" panose="02010600030101010101" pitchFamily="2" charset="-122"/>
                <a:cs typeface="Times New Roman" panose="02020603050405020304" pitchFamily="18" charset="0"/>
              </a:rPr>
              <a:t> 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(4)</a:t>
            </a:r>
            <a:r>
              <a:rPr lang="zh-CN" altLang="zh-CN">
                <a:ea typeface="宋体" panose="02010600030101010101" pitchFamily="2" charset="-122"/>
                <a:cs typeface="Times New Roman" panose="02020603050405020304" pitchFamily="18" charset="0"/>
              </a:rPr>
              <a:t>这辆轿车以该速度匀速行驶时受到的阻力为</a:t>
            </a:r>
            <a:r>
              <a:rPr lang="en-US" altLang="zh-CN">
                <a:ea typeface="宋体" panose="02010600030101010101" pitchFamily="2" charset="-122"/>
                <a:cs typeface="Times New Roman" panose="02020603050405020304" pitchFamily="18" charset="0"/>
              </a:rPr>
              <a:t>966 N</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0851302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93735"/>
            <a:ext cx="10807700" cy="299966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影响物体内能的因素</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物体温度升高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内能增大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内能增大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温度不一定升高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如晶体熔化过程</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改变物体内能的两种方法有</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smtClean="0">
                <a:solidFill>
                  <a:srgbClr val="000000"/>
                </a:solidFill>
                <a:ea typeface="宋体" panose="02010600030101010101" pitchFamily="2" charset="-122"/>
                <a:cs typeface="Times New Roman" panose="02020603050405020304" pitchFamily="18" charset="0"/>
              </a:rPr>
              <a:t>___________.</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473005" y="163306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a:t>
            </a:r>
            <a:endParaRPr lang="zh-CN" altLang="en-US"/>
          </a:p>
        </p:txBody>
      </p:sp>
      <p:sp>
        <p:nvSpPr>
          <p:cNvPr id="4" name="矩形 3"/>
          <p:cNvSpPr/>
          <p:nvPr/>
        </p:nvSpPr>
        <p:spPr>
          <a:xfrm>
            <a:off x="7752529" y="1633972"/>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物体的质量</a:t>
            </a:r>
            <a:endParaRPr lang="zh-CN" altLang="en-US"/>
          </a:p>
        </p:txBody>
      </p:sp>
      <p:sp>
        <p:nvSpPr>
          <p:cNvPr id="5" name="矩形 4"/>
          <p:cNvSpPr/>
          <p:nvPr/>
        </p:nvSpPr>
        <p:spPr>
          <a:xfrm>
            <a:off x="514285" y="2223264"/>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所处的状态</a:t>
            </a:r>
            <a:endParaRPr lang="zh-CN" altLang="en-US"/>
          </a:p>
        </p:txBody>
      </p:sp>
      <p:sp>
        <p:nvSpPr>
          <p:cNvPr id="6" name="矩形 5"/>
          <p:cNvSpPr/>
          <p:nvPr/>
        </p:nvSpPr>
        <p:spPr>
          <a:xfrm>
            <a:off x="6595637" y="397236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做功</a:t>
            </a:r>
            <a:endParaRPr lang="zh-CN" altLang="en-US"/>
          </a:p>
        </p:txBody>
      </p:sp>
      <p:sp>
        <p:nvSpPr>
          <p:cNvPr id="7" name="矩形 6"/>
          <p:cNvSpPr/>
          <p:nvPr/>
        </p:nvSpPr>
        <p:spPr>
          <a:xfrm>
            <a:off x="9050557" y="3972359"/>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热传递</a:t>
            </a:r>
            <a:endParaRPr lang="zh-CN" altLang="en-US"/>
          </a:p>
        </p:txBody>
      </p:sp>
    </p:spTree>
    <p:extLst>
      <p:ext uri="{BB962C8B-B14F-4D97-AF65-F5344CB8AC3E}">
        <p14:creationId xmlns:p14="http://schemas.microsoft.com/office/powerpoint/2010/main" val="1193813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New picture"/>
          <p:cNvPicPr/>
          <p:nvPr/>
        </p:nvPicPr>
        <p:blipFill>
          <a:blip r:embed="rId3"/>
          <a:stretch>
            <a:fillRect/>
          </a:stretch>
        </p:blipFill>
        <p:spPr>
          <a:xfrm>
            <a:off x="12204700" y="12484100"/>
            <a:ext cx="355600" cy="266700"/>
          </a:xfrm>
          <a:prstGeom prst="cube">
            <a:avLst/>
          </a:prstGeom>
        </p:spPr>
      </p:pic>
    </p:spTree>
    <p:extLst>
      <p:ext uri="{BB962C8B-B14F-4D97-AF65-F5344CB8AC3E}">
        <p14:creationId xmlns:p14="http://schemas.microsoft.com/office/powerpoint/2010/main" val="979081906"/>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专业教辅课件Q:251490010">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经典">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演示文稿3" id="{7F1B58FA-3D69-4926-A2BA-EEBABBAD5E6B}" vid="{76CC91B4-AC1E-4E21-9BDB-923C2B156DCE}"/>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447</Paragraphs>
  <Slides>90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90</vt:i4>
      </vt:variant>
    </vt:vector>
  </HeadingPairs>
  <TitlesOfParts>
    <vt:vector size="104" baseType="lpstr">
      <vt:lpstr>Arial</vt:lpstr>
      <vt:lpstr>Times New Roman</vt:lpstr>
      <vt:lpstr>黑体</vt:lpstr>
      <vt:lpstr>隶书</vt:lpstr>
      <vt:lpstr>微软雅黑</vt:lpstr>
      <vt:lpstr>Calibri</vt:lpstr>
      <vt:lpstr>NEU-BZ-S92</vt:lpstr>
      <vt:lpstr>方正大黑_GBK</vt:lpstr>
      <vt:lpstr>华文新魏</vt:lpstr>
      <vt:lpstr>宋体</vt:lpstr>
      <vt:lpstr>楷体</vt:lpstr>
      <vt:lpstr>仿宋</vt:lpstr>
      <vt:lpstr>Microsoft Yi Baiti</vt:lpstr>
      <vt:lpstr>专业教辅课件Q:251490010</vt:lpstr>
      <vt:lpstr>第十三章　内能与热机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2021-03-06T18:15:32Z</cp:lastPrinted>
  <dcterms:created xsi:type="dcterms:W3CDTF">2021-03-06T18:15:32Z</dcterms:created>
  <dcterms:modified xsi:type="dcterms:W3CDTF">2021-03-06T10:15:45Z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