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sldIdLst>
    <p:sldId id="758" r:id="rId2"/>
    <p:sldId id="744" r:id="rId3"/>
    <p:sldId id="749" r:id="rId4"/>
    <p:sldId id="762" r:id="rId5"/>
    <p:sldId id="768" r:id="rId6"/>
    <p:sldId id="750" r:id="rId7"/>
    <p:sldId id="763" r:id="rId8"/>
    <p:sldId id="760" r:id="rId9"/>
    <p:sldId id="764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850" r:id="rId30"/>
    <p:sldId id="851" r:id="rId31"/>
    <p:sldId id="852" r:id="rId32"/>
    <p:sldId id="853" r:id="rId33"/>
    <p:sldId id="854" r:id="rId34"/>
    <p:sldId id="855" r:id="rId35"/>
    <p:sldId id="856" r:id="rId36"/>
    <p:sldId id="857" r:id="rId37"/>
    <p:sldId id="858" r:id="rId38"/>
    <p:sldId id="859" r:id="rId39"/>
    <p:sldId id="860" r:id="rId40"/>
    <p:sldId id="861" r:id="rId41"/>
    <p:sldId id="862" r:id="rId42"/>
    <p:sldId id="863" r:id="rId43"/>
    <p:sldId id="890" r:id="rId44"/>
    <p:sldId id="891" r:id="rId45"/>
    <p:sldId id="892" r:id="rId46"/>
    <p:sldId id="893" r:id="rId47"/>
    <p:sldId id="759" r:id="rId48"/>
    <p:sldId id="789" r:id="rId49"/>
    <p:sldId id="864" r:id="rId50"/>
    <p:sldId id="865" r:id="rId51"/>
    <p:sldId id="866" r:id="rId52"/>
    <p:sldId id="867" r:id="rId53"/>
    <p:sldId id="868" r:id="rId54"/>
    <p:sldId id="869" r:id="rId55"/>
    <p:sldId id="870" r:id="rId56"/>
    <p:sldId id="871" r:id="rId57"/>
    <p:sldId id="872" r:id="rId58"/>
    <p:sldId id="873" r:id="rId59"/>
    <p:sldId id="894" r:id="rId60"/>
    <p:sldId id="895" r:id="rId61"/>
    <p:sldId id="896" r:id="rId62"/>
    <p:sldId id="897" r:id="rId63"/>
    <p:sldId id="917" r:id="rId64"/>
    <p:sldId id="761" r:id="rId65"/>
    <p:sldId id="805" r:id="rId66"/>
    <p:sldId id="874" r:id="rId67"/>
    <p:sldId id="875" r:id="rId68"/>
    <p:sldId id="876" r:id="rId69"/>
    <p:sldId id="877" r:id="rId70"/>
    <p:sldId id="878" r:id="rId71"/>
    <p:sldId id="879" r:id="rId72"/>
    <p:sldId id="880" r:id="rId73"/>
    <p:sldId id="881" r:id="rId74"/>
    <p:sldId id="882" r:id="rId75"/>
    <p:sldId id="883" r:id="rId76"/>
    <p:sldId id="884" r:id="rId77"/>
    <p:sldId id="885" r:id="rId78"/>
    <p:sldId id="886" r:id="rId79"/>
    <p:sldId id="887" r:id="rId80"/>
    <p:sldId id="888" r:id="rId81"/>
    <p:sldId id="889" r:id="rId82"/>
    <p:sldId id="898" r:id="rId83"/>
    <p:sldId id="899" r:id="rId84"/>
    <p:sldId id="900" r:id="rId85"/>
    <p:sldId id="901" r:id="rId86"/>
    <p:sldId id="902" r:id="rId87"/>
    <p:sldId id="903" r:id="rId88"/>
    <p:sldId id="904" r:id="rId89"/>
    <p:sldId id="905" r:id="rId90"/>
    <p:sldId id="906" r:id="rId91"/>
    <p:sldId id="907" r:id="rId92"/>
    <p:sldId id="908" r:id="rId93"/>
    <p:sldId id="910" r:id="rId94"/>
    <p:sldId id="911" r:id="rId95"/>
    <p:sldId id="912" r:id="rId96"/>
    <p:sldId id="913" r:id="rId97"/>
    <p:sldId id="914" r:id="rId98"/>
    <p:sldId id="915" r:id="rId99"/>
    <p:sldId id="916" r:id="rId100"/>
    <p:sldId id="909" r:id="rId101"/>
    <p:sldId id="735" r:id="rId102"/>
  </p:sldIdLst>
  <p:sldSz cx="11522075" cy="6480175"/>
  <p:notesSz cx="6858000" cy="9144000"/>
  <p:custDataLst>
    <p:tags r:id="rId10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6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4" orient="horz" pos="317" userDrawn="1">
          <p15:clr>
            <a:srgbClr val="A4A3A4"/>
          </p15:clr>
        </p15:guide>
        <p15:guide id="5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2" autoAdjust="0"/>
    <p:restoredTop sz="94591" autoAdjust="0"/>
  </p:normalViewPr>
  <p:slideViewPr>
    <p:cSldViewPr>
      <p:cViewPr varScale="1">
        <p:scale>
          <a:sx n="95" d="100"/>
          <a:sy n="95" d="100"/>
        </p:scale>
        <p:origin x="-462" y="-90"/>
      </p:cViewPr>
      <p:guideLst>
        <p:guide orient="horz" pos="726"/>
        <p:guide orient="horz" pos="317"/>
        <p:guide orient="horz" pos="272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101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8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4.xml"/><Relationship Id="rId5" Type="http://schemas.openxmlformats.org/officeDocument/2006/relationships/slide" Target="slide47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__1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__2.docx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3.docx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5.docx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__6.docx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 smtClean="0"/>
              <a:t>第</a:t>
            </a:r>
            <a:r>
              <a:rPr lang="zh-CN" altLang="en-US" b="1"/>
              <a:t>四</a:t>
            </a:r>
            <a:r>
              <a:rPr lang="zh-CN" altLang="en-US" b="1" smtClean="0"/>
              <a:t>章</a:t>
            </a:r>
            <a:r>
              <a:rPr lang="zh-CN" altLang="en-US" b="1"/>
              <a:t>　光现象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 algn="l"/>
                <a:tab pos="2044239" algn="l"/>
                <a:tab pos="2969457" algn="l"/>
                <a:tab pos="3959476" algn="l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55911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传播的速度最快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其速度大小约是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光在真空中的传播速度最大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在空气中的传播速度接近其在真空中的传播速度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光在气体中比在液体中传播得快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在液体中比在固体中传播得快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8985" y="168856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真空中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0477" y="2284230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0×10</a:t>
            </a:r>
            <a:r>
              <a:rPr lang="en-US" altLang="zh-CN" baseline="30000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5497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小明完成实验后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在老师的帮助下对上述实验进行了改进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他将右侧贴有半透膜的玻璃板用夹子固定在量角器上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把形如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“7”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的未点燃的生日蜡烛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分别插在铺有方格纸的泡沫板的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透过普通玻璃看不到蜡烛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清晰的像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透过贴膜玻璃能看到蜡烛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清晰的像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他透过贴膜玻璃能看到蜡烛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清晰的像是因为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请你说出实验改进后的优点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至少说出两点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173822" y="3558028"/>
            <a:ext cx="583113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反射光线多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进入人眼的光线多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4454" y="4130581"/>
            <a:ext cx="27363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感觉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像更清晰</a:t>
            </a:r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61950" y="5305159"/>
            <a:ext cx="10807700" cy="6267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玻璃板能竖直放在水平面上</a:t>
            </a:r>
            <a:r>
              <a:rPr lang="en-US" altLang="zh-CN">
                <a:ea typeface="宋体" panose="02010600030101010101" pitchFamily="2" charset="-122"/>
              </a:rPr>
              <a:t>;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增加像的清晰度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871200" y="10845800"/>
            <a:ext cx="3429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早在战国时期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我国古代著名教育家、思想家墨子就在研究小孔成像的现象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他用蜡烛作为光源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在木板上钻一个小孔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发现光线透过小孔在墙壁上形成一个倒立的像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小孔成像现象能说明光沿直线传播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木板上的小孔一定是圆形的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保持蜡烛和墙的位置不变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将木板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靠近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墙的方向移动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蜡烛在墙上的像会变大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蜡烛在墙上形成的像是虚像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561237" y="2936557"/>
            <a:ext cx="2846827" cy="20882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26015" y="2860035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A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87381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小孔成像是由于光沿直线传播形成的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小孔所成的是物体的像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与小孔的形状无关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蜡烛和墙的位置不变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将木板向靠近墙的方向移动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此时成像的大小取决于像到小孔的距离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墙与小孔距离越小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像越小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项说法错误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蜡烛在墙上成的像是倒立的实像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项说法错误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小孔成像所成的是倒立的实像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像的形状只与物体的形状有关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与孔的形状无关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所成的像可以是放大的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也可以是缩小的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5043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下列选项中的光现象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与小孔成像的原理相同的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" y="2623446"/>
            <a:ext cx="11419047" cy="237809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3687" y="1892536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A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6117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光射到介质表面时一部分光被反射回来的现象叫做光的反射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光无论是从空气中射入水中还是从水中射入空气中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都会发生反射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167716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反射光线、入射光线和法线在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反射光线和入射光线分居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的两侧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在光的反射现象中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光路是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2951" y="219151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同一平面内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55899" y="278717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法线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08037" y="337397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00925" y="337397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9564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记忆口诀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三线共面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反射光线、入射光线和法线在同一平面上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法线居中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反射光线和入射光线分居法线的两侧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两角相等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反射角等于入射角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入射角变化反射角也随之变化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且两角一定相等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在描述这一结论时必须是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反射角等于入射角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而不能说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入射角等于反射角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其原因是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先有入射角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然后才有反射角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光路可逆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在光的反射现象中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光路是可逆的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3000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光的反射作图注意事项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光线不是真实存在的线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而是为了方便描述光的传播规律人为建立的一种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模型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这种研究方法物理学中叫做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建立模型法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作图时光线要画成直线、实线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并标明箭头表示光的传播方向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法线不是光线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作图时一定要画成虚线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且与镜面垂直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入射角指的是入射光线与法线之间的夹角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反射角指的是反射光线与法线之间的夹角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作图时要确保反射角的大小等于入射角的大小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95182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光的反射分为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它们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遵循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不遵循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光的反射定律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黑板上的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现象属于镜面反射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而我们能从不同角度看到黑板上的粉笔字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是因为粉笔字发生了漫反射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4853" y="191695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镜面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82399" y="191695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漫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47249" y="251680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遵循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80373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关于光的反射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入射光线与反射面的夹角为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反射角也为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反射光线与入射光线的夹角也增大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入射光线靠近法线时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反射光线也靠近法线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镜面反射遵循光的反射定律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漫反射不遵循光的反射定律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993285" y="194394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598922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16119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26250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36381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图文框 5">
            <a:hlinkClick r:id="rId6" action="ppaction://hlinksldjump"/>
          </p:cNvPr>
          <p:cNvSpPr/>
          <p:nvPr/>
        </p:nvSpPr>
        <p:spPr>
          <a:xfrm>
            <a:off x="1728589" y="46512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35305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当入射光线与反射面的夹角为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入射角为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-15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=75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所以反射角也为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说法错误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入射角增大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反射角也增大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所以反射光线与入射光线的夹角增大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说法错误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入射光线靠近法线时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入射角减小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反射角也减小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所以反射光线靠近法线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说法正确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镜面反射和漫反射都遵循光的反射定律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说法错误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在光的反射中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反射角是反射光线与法线之间的夹角且反射角等于入射角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3000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把微小放大以利于观察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这是物理学中一种重要的方法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如图是一种显示微小形变的装置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为激光笔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是平面镜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为台面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未放重物时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激光束反射在屏上的光斑为点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当把重物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放在台面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台面将发生微小形变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上的入射角变小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光斑向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点的左侧移动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上的入射角变小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光斑向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点的右侧移动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上的入射角变大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光斑向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点的右侧移动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上的入射角变大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光斑向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点的左侧移动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9345355" y="3168079"/>
            <a:ext cx="2047804" cy="252016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6051" y="3034965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1815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画出入射光线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的反射光线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并标明反射角和它的大小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817" y="3877273"/>
            <a:ext cx="4019551" cy="1584176"/>
          </a:xfrm>
          <a:prstGeom prst="rect">
            <a:avLst/>
          </a:prstGeom>
        </p:spPr>
      </p:pic>
      <p:pic>
        <p:nvPicPr>
          <p:cNvPr id="4" name="image10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402416" y="3282512"/>
            <a:ext cx="4104457" cy="21789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00997" y="265694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50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9587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作图原理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光的反射定律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注意事项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光路作图要用直尺画线、光线要带箭头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确保反射角与入射角的大小相等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区分好实线与虚线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区分好反射角与入射角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116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桂林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射向平面镜的一束光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经镜面反射后沿水平方向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射出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AOB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的角平分线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请在图中作出平面镜放置的位置并标出入射角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α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994" y="3367040"/>
            <a:ext cx="3608036" cy="2142147"/>
          </a:xfrm>
          <a:prstGeom prst="rect">
            <a:avLst/>
          </a:prstGeom>
        </p:spPr>
      </p:pic>
      <p:pic>
        <p:nvPicPr>
          <p:cNvPr id="4" name="image1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363781" y="3367040"/>
            <a:ext cx="3429704" cy="21421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3701" y="2706063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平面镜成像特点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像与物体大小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像与物体到镜面的距离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像与物体关于镜面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平面镜所成的像是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立的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记忆口诀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像物等大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像与物体大小相同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两距相等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像与物体到镜面的距离相等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以面对称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像和物体关于镜面对称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成像为虚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平面镜所成的像是虚像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85173" y="165591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相同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67667" y="225157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相等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88957" y="225157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对称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76251" y="283379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60155" y="283379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9054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实像与虚像的区别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相同之处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实像和虚像都可以用眼睛直接观察到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不同之处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实像是由实际光线会聚形成的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用光屏承接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实像都是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立的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如小孔成像、照相机成像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都可以在光屏上看到像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所以它们是实像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虚像不是由实际光线会聚而成的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是实际光线的反向延长线相交形成的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虚像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用光屏承接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虚像都是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立的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只能用眼睛观察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如平面镜成像、放大镜成像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97341" y="182839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可以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76654" y="241316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倒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55427" y="415441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不可以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21077" y="475387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23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平面镜的作用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梳妆镜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改变光的传播方向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潜望镜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平面镜成像作图注意事项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平面镜成像作图时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像与物关于镜面成轴对称图形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即像与物的连线与镜面垂直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且像与物到镜面的距离相等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平面镜成像作图时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物体所在的一侧的光线都应画成实线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且物体通常当作发光物体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光线都是由物体发出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通过平面镜发生反射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像所在的一侧所有的线都必须画成虚线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包括像本身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126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13115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根据给出的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作出它在平面镜中成的像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304652" y="2005066"/>
            <a:ext cx="1918833" cy="2517542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4544379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【解答】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先作出端点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关于平面镜的对称点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A'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B'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用虚线连接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A'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B'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即为物体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在平面镜中成的像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1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049069" y="2005065"/>
            <a:ext cx="2517542" cy="25175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00997" y="134905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61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28920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作图原理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平面镜成像规律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注意事项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根据像与物关于平面镜成轴对称图形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画出物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或像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关于平面镜对称的点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平面镜成的是虚像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因此在像空间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像所在的空间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所有的线都应画成虚线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特别是像也应用虚线连接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6290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15769"/>
              </p:ext>
            </p:extLst>
          </p:nvPr>
        </p:nvGraphicFramePr>
        <p:xfrm>
          <a:off x="361950" y="1413253"/>
          <a:ext cx="10807700" cy="415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4" imgW="3837004" imgH="1475109" progId="Word.Document.12">
                  <p:embed/>
                </p:oleObj>
              </mc:Choice>
              <mc:Fallback>
                <p:oleObj name="文档" r:id="rId4" imgW="3837004" imgH="147510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1413253"/>
                        <a:ext cx="10807700" cy="4154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6584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赤峰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画出小丑帽子顶点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发出的光线经平面镜反射后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进入小丑眼睛的光路图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画出进入一只眼睛的光线即可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保留作图痕迹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677" y="3200401"/>
            <a:ext cx="1662795" cy="25381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15924" y="252886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13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326215" y="3200401"/>
            <a:ext cx="1925260" cy="25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8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57126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光的折射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光的折射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光从一种介质斜射入另一种介质时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传播方向发生偏折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这种现象叫做光的折射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在同种不均匀介质中也会有光的折射现象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光线垂直于界面射入时传播方向不改变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66053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90175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光的折射定律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折射光线、入射光线和法线在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折射光线和入射光线分居在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的两侧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光从空气斜射入其他透明介质中时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光从其他透明介质斜射入空气中时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当光线垂直于界面入射时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在光的折射时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光路是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7145" y="132485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同一平面内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15442" y="190963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法线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13165" y="250069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33220" y="30963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13164" y="368113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09047" y="426536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812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8037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记忆口诀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三线共面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法线居中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在空气中的角大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入射角在空气中则入射角大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折射角在空气中则折射角大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光路可逆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在光的折射现象中光路是可逆的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74625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95025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由于地球周围的大气层是不均匀的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太阳发出的光在通过大气层时不断发生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所以我们看到日出时的太阳其实是太阳的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实际太阳的位置要偏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生活中的折射现象还有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看到水中的鱼、插入水的筷子看上去好像折断了、海市蜃楼现象等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这些都是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所成的像都是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它们的位置比实际物体的位置偏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9069" y="162325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折射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33878" y="220802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虚像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45695" y="27948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83253" y="396594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折射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61237" y="396594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虚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44028" y="455072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40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7193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折射作图注意事项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法线要画成虚线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且与界面垂直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根据折射定律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正确反映折射角与入射角的大小关系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折射成像作图时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折射光线的反向延长线要画成虚线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63170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23337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如选项所示的光路图中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能正确表示光从空气射入水中时发生的反射和折射现象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064667"/>
            <a:ext cx="10807700" cy="206312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77533" y="2275519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1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根据光的反射定律可知反射角与入射角大小相等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所以可以排除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根据光的折射定律可知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入射光线与折射光线分居法线的两侧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且光线与法线在空气中的夹角要大于在其他介质中的夹角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所以排除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两项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正确选项为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在光的折射现象中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空气中的角较大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5356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39361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光在玻璃和空气的界面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同时发生了反射和折射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界面右侧是空气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界面右侧是玻璃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界面左侧是空气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界面左侧是玻璃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8209309" y="2003251"/>
            <a:ext cx="2284398" cy="270024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85173" y="190459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37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一束光线从空气斜射进入水中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画出图中入射光线的折射光线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605" y="2270720"/>
            <a:ext cx="2847983" cy="2160240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4544140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先过入射点作水面的垂线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即法线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当光从空气斜射入水中时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折射角小于入射角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由此在法线右侧的水中画出折射光线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14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265093" y="2304650"/>
            <a:ext cx="2803251" cy="21263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60950" y="17198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045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04997"/>
              </p:ext>
            </p:extLst>
          </p:nvPr>
        </p:nvGraphicFramePr>
        <p:xfrm>
          <a:off x="361950" y="742993"/>
          <a:ext cx="10807700" cy="536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档" r:id="rId4" imgW="3837004" imgH="1903471" progId="Word.Document.12">
                  <p:embed/>
                </p:oleObj>
              </mc:Choice>
              <mc:Fallback>
                <p:oleObj name="文档" r:id="rId4" imgW="3837004" imgH="190347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742993"/>
                        <a:ext cx="10807700" cy="536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5730"/>
      </p:ext>
    </p:extLst>
  </p:cSld>
  <p:clrMapOvr>
    <a:masterClrMapping/>
  </p:clrMapOvr>
  <p:transition spd="slow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08572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作图原理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光的折射规律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注意事项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光在折射时遵守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空角大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的规律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区分好折射角与入射角的大小关系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区分好实线与虚线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7411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8559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遵义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如图所示的是光从玻璃斜射入空气时入射光的光路情况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请在图中画出该入射光线的折射光线的大致位置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3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512565" y="3331719"/>
            <a:ext cx="2891380" cy="2052106"/>
          </a:xfrm>
          <a:prstGeom prst="rect">
            <a:avLst/>
          </a:prstGeom>
        </p:spPr>
      </p:pic>
      <p:pic>
        <p:nvPicPr>
          <p:cNvPr id="4" name="image15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193085" y="3331719"/>
            <a:ext cx="2891380" cy="20521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04551" y="270340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61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7582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光的色散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光的色散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白光通过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后被分解成七种色光的现象叫做光的色散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彩虹就是自然界中的色散现象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白光是由红、橙、黄、绿、蓝、靛、紫七种色光组成的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因此太阳光属于复色光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物体的颜色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透明物体的颜色是由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决定的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不透明物体的颜色是由它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决定的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75169" y="204441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三棱镜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45823" y="4383504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通过它的色光的颜色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63093" y="498119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反射的色光的颜色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815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1519644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看不见的光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红外线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光谱上红光以外的部分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带有能量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红外线有重要的用途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如红外线夜视仪、红外线疾病诊断等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紫外线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光谱上紫光以外的部分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紫外线有助于人体维生素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的合成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能杀死微生物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使荧光物质发光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灭菌等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44898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6074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一束太阳光通过三棱镜折射后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被分解成七种颜色的光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在白色光屏上形成一条七彩光带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这个现象叫光的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如果将白色光屏换成红色光屏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看到七彩光带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4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922002" y="3956703"/>
            <a:ext cx="3687595" cy="15175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2565" y="265313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色散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19146" y="323005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3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7313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白光是复色光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当白光通过棱镜或水蒸气含量较高的大气时会发生折射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由于各色光的折射率不同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白光会分解为单色光而形成光谱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是光的色散现象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由于不透明物体的颜色是由它反射的色光决定的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红色光屏只能反射红色光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所以在图中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若将白色光屏换成红色光屏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我们则不能看到七色光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白光为复色光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分解成单色光而形成光谱的现象叫做光的色散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不透明物体的颜色是由它反射的色光决定的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其他色光照射处成黑色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99546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216477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阳光下看到一朵花是红色的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是因为这朵花反射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透过蓝色的玻璃看这朵花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则这朵花呈现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8015" y="284387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75967" y="343557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黑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37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391126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探究光的反射定律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小明利用如图所示的实验装置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探究光的反射定律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小明让一束光贴着纸板射到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要使入射光线和其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光线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的径迹同时在纸板上出现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纸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板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与平面镜的位置关系是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14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841157" y="3047370"/>
            <a:ext cx="4275084" cy="18001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45013" y="493662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垂直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23863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让入射光线沿着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方向入射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同时转动纸板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使纸板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上呈现反射光线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为了方便测量与探究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则接下来的操作是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实验中使用可折转的硬纸板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除了能呈现光路外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另一个作用是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950" y="239672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用笔在纸板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和纸板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上画出入射光线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EO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和反射光线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的路径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1153" y="4189918"/>
            <a:ext cx="806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探究反射光线、入射光线是否在同一平面内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4904"/>
            <a:ext cx="108077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多次改变入射光线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的夹角进行实验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测量记录如下表所示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同组的小东分析数据得出的结论是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光在反射时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入射角等于反射角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小明认为应该是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光在反射时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反射角等于入射角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你认为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的结论是正确的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理由是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702384"/>
              </p:ext>
            </p:extLst>
          </p:nvPr>
        </p:nvGraphicFramePr>
        <p:xfrm>
          <a:off x="361950" y="3207834"/>
          <a:ext cx="10807700" cy="346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文档" r:id="rId4" imgW="3837004" imgH="1231721" progId="Word.Document.12">
                  <p:embed/>
                </p:oleObj>
              </mc:Choice>
              <mc:Fallback>
                <p:oleObj name="文档" r:id="rId4" imgW="3837004" imgH="1231721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3207834"/>
                        <a:ext cx="10807700" cy="3469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875169" y="205530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小明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72497" y="2574437"/>
            <a:ext cx="4406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先有入射角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才有反射角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17795"/>
              </p:ext>
            </p:extLst>
          </p:nvPr>
        </p:nvGraphicFramePr>
        <p:xfrm>
          <a:off x="361950" y="585280"/>
          <a:ext cx="10807700" cy="598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文档" r:id="rId4" imgW="3837004" imgH="2124142" progId="Word.Document.12">
                  <p:embed/>
                </p:oleObj>
              </mc:Choice>
              <mc:Fallback>
                <p:oleObj name="文档" r:id="rId4" imgW="3837004" imgH="212414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585280"/>
                        <a:ext cx="10807700" cy="5983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6480"/>
      </p:ext>
    </p:extLst>
  </p:cSld>
  <p:clrMapOvr>
    <a:masterClrMapping/>
  </p:clrMapOvr>
  <p:transition spd="slow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94789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上表中有一组实验数据记录有误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错误的实验是第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造成这种错误的原因可能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若将一束光贴着纸板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方向射到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光将沿图中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方向射出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7265" y="16528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00997" y="2215872"/>
            <a:ext cx="5616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将反射光线与平面镜的夹角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4453" y="2809300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成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反射角了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7841" y="3997372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OE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43180" y="3975599"/>
            <a:ext cx="4818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光在反射时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光路是可逆的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探究光折射时的特点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某同学在做探究光的折射特点实验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如图所示是光从空气射入水中时的光路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实验中发现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入射光线、折射光线和法线在同一平面内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折射光线和入射光线分别位于法线的两侧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通过实验还得到如下数据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4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127418" y="3456359"/>
            <a:ext cx="3276763" cy="28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96863"/>
              </p:ext>
            </p:extLst>
          </p:nvPr>
        </p:nvGraphicFramePr>
        <p:xfrm>
          <a:off x="361950" y="2130494"/>
          <a:ext cx="10807700" cy="24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文档" r:id="rId4" imgW="3837004" imgH="876916" progId="Word.Document.12">
                  <p:embed/>
                </p:oleObj>
              </mc:Choice>
              <mc:Fallback>
                <p:oleObj name="文档" r:id="rId4" imgW="3837004" imgH="87691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2130494"/>
                        <a:ext cx="10807700" cy="247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1815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分析表中数据可得出结论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光从空气斜射到水面时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将同时发生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光从空气斜射到水面时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随入射角的变化关系是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当光从空气垂直射到水面时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05253" y="141142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折射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13175" y="199619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1167" y="3169185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折射角随入射角的增大而增大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85373" y="316918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02707" y="434217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49474" y="4342172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2661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该同学根据上述实验中的发现和结论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总结出了光的折射特点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光从一种介质斜射入另一种介质时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折射光线将偏向法线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请你对该同学通过上述探究实验得出光的折射特点的过程作出评价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是否存在不足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请简要说明理由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为了能观察到光在水中的传播路径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你的方法是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看见反射光线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5935" y="282108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361950" y="3371101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探究过程不完整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三次实验数据可以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但还应该做其他多种透明介质之间的折射实验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363" y="515888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向水中滴加几滴牛奶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646905" y="516090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2759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从岸边看水中的鱼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的位置与实际位置不同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下列示意图正确的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" y="2620983"/>
            <a:ext cx="11359001" cy="230753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22569" y="181540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4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6506"/>
            <a:ext cx="108077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处有一条鱼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人眼在岸上的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试在图中画出人眼看见水中的鱼的大致光路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4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015739" y="2526699"/>
            <a:ext cx="3737186" cy="3240360"/>
          </a:xfrm>
          <a:prstGeom prst="rect">
            <a:avLst/>
          </a:prstGeom>
        </p:spPr>
      </p:pic>
      <p:pic>
        <p:nvPicPr>
          <p:cNvPr id="4" name="image16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337101" y="2526699"/>
            <a:ext cx="3737186" cy="3240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56981" y="187070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88926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探究平面镜成像的特点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如图所示是小明利用透明玻璃板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探究平面镜成像特点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的实验装置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为了便于观察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该实验最好在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较亮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较暗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的环境中进行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5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041168" y="1908317"/>
            <a:ext cx="3449263" cy="27001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85783" y="471925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较暗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67033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mm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厚和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mm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厚的两块玻璃板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应选择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厚的玻璃板做实验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用玻璃板代替平面镜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主要是利用玻璃板的透明的特点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便于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能否用家用镜子的镜片代替玻璃板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用玻璃板和选择两根完全一样的蜡烛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是为了比较像与物的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并标记出像的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2795" y="112348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29671" y="285641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29670" y="344118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85245" y="461749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大小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73405" y="461749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位置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7502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靠近玻璃板时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要使蜡烛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的像重合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必须使蜡烛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远离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靠近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玻璃板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点燃蜡烛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如果在桌面上无论怎样移动玻璃板后面的蜡烛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都无法与蜡烛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的像完全重合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你推断其原因可能是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小明应在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侧观察蜡烛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经玻璃板所成的像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小明将蜡烛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逐渐远离玻璃板时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它的像的大小将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21897" y="121515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靠近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8469" y="2965037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玻璃板与水平桌面不垂直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57591" y="357570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8509" y="53108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1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99" y="1158721"/>
            <a:ext cx="7996074" cy="51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dissolv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4677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细心的小芳透过玻璃板观察蜡烛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处的后面还有一个较模糊、与像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有部分重叠的像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出现两个像的原因是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(10)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若用光屏替换玻璃板后面的蜡烛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在玻璃板后面观察光屏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观察到玻璃板前面点燃蜡烛的像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这说明平面镜所成的是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0557" y="2488917"/>
            <a:ext cx="640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玻璃板前后两个反射面各成一个像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40557" y="36440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18303" y="423086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1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89950"/>
            <a:ext cx="396756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实验数据如下表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78206"/>
              </p:ext>
            </p:extLst>
          </p:nvPr>
        </p:nvGraphicFramePr>
        <p:xfrm>
          <a:off x="361950" y="1565263"/>
          <a:ext cx="10807700" cy="305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文档" r:id="rId4" imgW="3837004" imgH="1084968" progId="Word.Document.12">
                  <p:embed/>
                </p:oleObj>
              </mc:Choice>
              <mc:Fallback>
                <p:oleObj name="文档" r:id="rId4" imgW="3837004" imgH="108496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1565263"/>
                        <a:ext cx="10807700" cy="3056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61950" y="4181404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实验表明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平面镜所成的像是虚像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像与物的大小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像到平面镜的距离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物到平面镜的距离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22087" y="421006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相等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27632" y="479484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726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小明将玻璃板竖直固定在白纸上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接下来的操作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如图所示是小明做完三次实验后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在白纸上确定了蜡烛与蜡烛的像的位置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接下来的操作是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5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262" y="3447828"/>
            <a:ext cx="2957075" cy="28508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6461" y="1067160"/>
            <a:ext cx="6120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用笔在白纸上画出玻璃板的位置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08637" y="2244279"/>
            <a:ext cx="4459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用笔画线连接蜡烛与像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6461" y="2815936"/>
            <a:ext cx="6043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测量蜡烛与像到玻璃板的距离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3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473725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实验中将白纸换成方格纸的优点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4493" y="3094052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方便比较像距与物距的大小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6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59604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随州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我国多地观测到了日环食的天文奇观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以下现象中与形成日环食的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成因相同的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水中的倒影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树荫下的光斑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雨后的彩虹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海市蜃楼的奇景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15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705253" y="3240087"/>
            <a:ext cx="2232248" cy="2232248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9827" y="2984379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7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0236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葫芦岛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如图所示的光现象中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属于光的反射现象的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" y="2659729"/>
            <a:ext cx="11371994" cy="230080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9827" y="192018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9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89753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甘南州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中国的诗词歌赋蕴含丰富的光学知识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明月几时有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把酒问青天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酒中明月倒影是光的折射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起舞弄清影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何似在人间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影子的形成是由于光沿直线传播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人有悲欢离合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月有阴晴圆缺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阴晴圆缺的月亮是自然光源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但愿人长久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千里共婵娟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共赏的天上明月是平面镜所成的像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7823" y="1256521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47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34616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朝阳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下列有关光现象的说法正确的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夜间从路灯下走过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影子先变长后变短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雨后的夜晚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迎着月光走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地面上有水的地方比其他地方暗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平面镜是利用光的反射原理成像的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如果用激光笔照亮水中的鱼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激光笔要向看到鱼的下方照射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785373" y="1413598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1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38936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益阳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一束太阳光通过三棱镜后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光仍按原来方向传播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光将向斜上方偏转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在光屏上呈现各种色光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光屏上只呈现红、绿、蓝三种色光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697141" y="2117132"/>
            <a:ext cx="3649416" cy="205204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76661" y="1994179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07839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岸上的人看到水中小鱼的光路图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2" y="1850173"/>
            <a:ext cx="11246536" cy="343540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17421" y="1069893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85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7" y="583742"/>
            <a:ext cx="11243518" cy="5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dissolv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5062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遵义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在平静的湖水中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云在水中飘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鱼在云上游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对于该现象中的云和鱼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云和鱼都是光的反射形成的像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云和鱼都是光的折射形成的像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云是光的反射形成的像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鱼是光的折射形成的像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云是光的折射形成的像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鱼是光的反射形成的像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769149" y="2046277"/>
            <a:ext cx="3214333" cy="225003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96731" y="146116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4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36564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恩施州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一盏探照灯的灯光射向水池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在没有水的池底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处形成一个光斑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在逐步注水的过程中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处的人看到池底的光斑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在原地不动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先向左移再向右移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向左移动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向右移动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876366" y="2921897"/>
            <a:ext cx="4213263" cy="149394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2845" y="276578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8851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长春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如图所示是《淮南万毕术》中记载的潜望镜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它是世界上有记载的最早的潜望镜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它的成像原理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光的直线传播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光的反射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光的折射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光的色散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833045" y="2468078"/>
            <a:ext cx="3653125" cy="280799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35925" y="1706147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4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82004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达州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莲花湖是达城的后花园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在初夏的阳光下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鸟语花香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湖面波光粼粼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鱼儿在水面下游弋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树荫下的地面上有无数的圆形光斑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巴山大剧院传出优美的歌声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此情景中从物理学的角度分析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树荫下地面上的圆形光斑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是光的直线传播形成的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我们看见水面下的鱼儿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是鱼儿的实像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湖面波光粼粼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是太阳光照在水面上发生漫反射形成的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排练中的小花正在靠近剧院中的大镜子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她在镜中的像逐渐变大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64011" y="2426227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A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1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3786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北京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为了观察光的直线传播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将一束单色光从玻璃槽的外侧由左侧倾斜向上射入盐水中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但光在盐水中并不是沿着直线传播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而是发生了弯曲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光从空气到玻璃发生了折射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盐水不均匀使光发生了弯曲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光发生了色散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光从玻璃到盐水发生了折射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913165" y="2915994"/>
            <a:ext cx="3069460" cy="212405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638583" y="2282211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12584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日上演了日环食的重磅天象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相关现象所涉及的原理和日环食形成原理相同的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2" y="2859745"/>
            <a:ext cx="11246536" cy="228096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8941" y="2145614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A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0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6074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温州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在中国象棋棋盘正中央竖立一块垂直于棋盘的平面镜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棋子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由甲移到乙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则平面镜中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的移动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702563" y="2216661"/>
            <a:ext cx="3666986" cy="331218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6385" y="2120617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6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1532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内江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光在同种均匀介质中沿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电磁波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娄底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日下午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点半左右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娄底市内绝大部分同学亲眼看到了日环食这一难得的景象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从物理学的角度来说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日食属于光的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能描述其形成原因的是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2" y="4191689"/>
            <a:ext cx="11246536" cy="20202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33245" y="54419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00713" y="112896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82471" y="288004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直线传播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52115" y="347570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2741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西宁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小兰站在竖直的平面镜前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她在镜中的像到镜面的距离是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小兰后退时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她在平面镜中的像将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逐渐变大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逐渐变小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大连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太阳能经济环保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是一种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再生能源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太阳光在真空中传播的速度是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7137" y="1819167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98905" y="237515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32635" y="297081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03843" y="4130309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3×10</a:t>
            </a:r>
            <a:r>
              <a:rPr lang="en-US" altLang="zh-CN" baseline="30000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疫情期间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医护人员通过平面镜检视防护服的穿戴情况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医护人员在平面镜中的像是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虚像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当医护人员走近平面镜时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人与像之间的距离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像的大小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后两空均选填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37911" y="220351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虚像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16759" y="338410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89029" y="338410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488648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光的直线传播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自身能够发光的物体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如太阳、正在工作的电灯、萤火虫等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因为反射光而发亮的物体不是光源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如月亮是因为反射太阳光而发亮的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不是自身能发光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所以不是光源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439524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在探究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平面镜成像时像与物的关系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小明选择两根相向的蜡烛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在竖直玻璃板前放置蜡烛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并点燃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他可以看到蜡烛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在玻璃板后的像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再将蜡烛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放在玻璃板后并移动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直到看上去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完全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这是为了比较像与物的大小关系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所运用的实验方法是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控制变量法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等效替代法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16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246570" y="4039924"/>
            <a:ext cx="3038460" cy="22343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73005" y="2245709"/>
            <a:ext cx="3616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蜡烛</a:t>
            </a:r>
            <a:r>
              <a:rPr lang="en-US" altLang="zh-CN" i="1">
                <a:ea typeface="宋体" panose="02010600030101010101" pitchFamily="2" charset="-122"/>
              </a:rPr>
              <a:t>B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与蜡烛</a:t>
            </a:r>
            <a:r>
              <a:rPr lang="en-US" altLang="zh-CN" i="1">
                <a:ea typeface="宋体" panose="02010600030101010101" pitchFamily="2" charset="-122"/>
              </a:rPr>
              <a:t>A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46167" y="340071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等效替代法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镇江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光在空气和水的分界面处同时发生反射和折射的光路如图所示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其中折射角为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∠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“1”“2”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“3”),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分界面为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分界面的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方为水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当入射角减小时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反射光线与折射光线的夹角将变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916913" y="3454218"/>
            <a:ext cx="3697774" cy="28516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19762" y="110161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76861" y="164285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24533" y="224053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20275" y="281442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361950" y="1282426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营口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小波在湖边游玩时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看到茂密的树下有许多光斑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仔细一看是太阳的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这是光的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而形成的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看到湖水中游动的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比其实际位置要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这是因为光从水中斜射向空气时发生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湖面上拱桥在水中的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倒影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这是由于光的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而形成的虚像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6295" y="190459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直线传播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09309" y="249558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浅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59883" y="307961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折射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96844" y="366442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4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2741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内江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一条入射光线与镜面的夹角为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作出反射光线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并标出反射角的大小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87347" y="3503316"/>
            <a:ext cx="4730018" cy="1475849"/>
          </a:xfrm>
          <a:prstGeom prst="rect">
            <a:avLst/>
          </a:prstGeom>
        </p:spPr>
      </p:pic>
      <p:pic>
        <p:nvPicPr>
          <p:cNvPr id="4" name="image1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131963" y="3088354"/>
            <a:ext cx="4653909" cy="18908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2965" y="238961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9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92403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枣庄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小明利用一块平面镜使此时的太阳光射入隧道内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请你通过作图画出平面镜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并在图中标出反射角的度数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82739" y="3220758"/>
            <a:ext cx="5211358" cy="2340138"/>
          </a:xfrm>
          <a:prstGeom prst="rect">
            <a:avLst/>
          </a:prstGeom>
        </p:spPr>
      </p:pic>
      <p:pic>
        <p:nvPicPr>
          <p:cNvPr id="4" name="image18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171501" y="3220758"/>
            <a:ext cx="4876435" cy="23401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20575" y="251020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4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08427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是点光源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发出的光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经平面镜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反射后的两条反射光线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请在图中作出点光源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保留作图痕迹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16421" y="3496647"/>
            <a:ext cx="4836849" cy="1691937"/>
          </a:xfrm>
          <a:prstGeom prst="rect">
            <a:avLst/>
          </a:prstGeom>
        </p:spPr>
      </p:pic>
      <p:pic>
        <p:nvPicPr>
          <p:cNvPr id="4" name="image19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5473005" y="3496647"/>
            <a:ext cx="5616624" cy="16988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28989" y="272623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606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东营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一束光从水中斜射向空气中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同时发生折射和反射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试在图中画出这束光的折射光线的大致方向和反射光线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04453" y="3028645"/>
            <a:ext cx="4899463" cy="22499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09109" y="244387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20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498096" y="3028645"/>
            <a:ext cx="3972136" cy="31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08656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南通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请作出入射光线在玻璃砖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面上的反射光线和大致的折射光线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557" y="2652873"/>
            <a:ext cx="3294891" cy="30602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96094" y="194070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2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406385" y="2652872"/>
            <a:ext cx="3647841" cy="30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4346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黔西南州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装有水的烧杯底部有一枚硬币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眼睛在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处看到硬币在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画出人眼看到硬币的光路图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991309" y="2479560"/>
            <a:ext cx="3882370" cy="34381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73005" y="184122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2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327312" y="2485793"/>
            <a:ext cx="3922828" cy="34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4934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潍坊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在清水池底水平放置一平面镜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一束光射向水面的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经水折射和平面镜一次反射后射向水面的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请作出该过程的光路图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903" y="3234421"/>
            <a:ext cx="3905959" cy="27721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61037" y="22319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23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675536" y="2901017"/>
            <a:ext cx="2829917" cy="32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282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介质中沿直线传播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光从一种介质斜射到另一种介质时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传播方向会发生变化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即使是同种介质中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如果介质不均匀的话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光的传播方向也会发生变化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早晨太阳还在地平线下时我们就看到了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是因为大气不均匀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导致光的传播方向发生变化而造成的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运用光沿直线传播解释的常见实例有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1955" y="871023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同一种均匀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434799" y="438132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影子的形成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0593" y="4976990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日食和月食的形成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74697" y="497698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激光准直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54545" y="497698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小孔成像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09171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十堰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空气中某点光源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发出的一条光线射向水面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在水面发生反射和折射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反射光线经过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请在图中作出这条入射光线、对应的反射光线和折射光线的大致方向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保留作图痕迹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233697" y="3168263"/>
            <a:ext cx="3794816" cy="29521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28989" y="258348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24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346265" y="3168263"/>
            <a:ext cx="3663244" cy="29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4934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发出的一束光从空气射向水面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在容器壁上点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处出现光点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画出上述现象的入射光线、反射光线和折射光线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65898" y="3025057"/>
            <a:ext cx="4300602" cy="30422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66483" y="235504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25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458571" y="3025057"/>
            <a:ext cx="4406081" cy="30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439524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突破能力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甘南州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探究光的反射规律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的实验装置如图甲所示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平面镜放在水平桌面上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标有刻度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图中未画出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的白色纸板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ABCD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能绕垂直于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轴翻转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在纸板上安装一支可在纸板平面内自由移动的激光笔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1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22" y="3462348"/>
            <a:ext cx="7320157" cy="28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应将纸板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放置平面镜上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移动激光笔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使入射光束绕入射点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沿逆时针方向转动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可观察到反射光束沿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时针方向转动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移动激光笔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使入射角为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测得反射角也为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由此就得出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光反射时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反射角等于入射角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的结论你认为有何不妥之处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950" y="4576028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将纸板右半部分绕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向后翻转任意角度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发现纸板上均无反射光束呈现此现象说明了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6044" y="49208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垂直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34279" y="166255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顺</a:t>
            </a:r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61950" y="3961460"/>
            <a:ext cx="10807700" cy="6267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一次实验得到的结论具有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偶然性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1950" y="5772160"/>
            <a:ext cx="7704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反射光线、入射光线和法线在同一平面内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9564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在图甲中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若将纸板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连同激光笔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向后倾斜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此时反射光束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选填字母符号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仍在纸板上呈现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被纸板挡住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在纸板前方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实验结束后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同组的小明和小刚都想从镜子中看到对方的眼睛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而不想让对方看到自己的眼睛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结果他俩谁都没有能做到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你认为没有能做到的原因是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0637" y="146218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65910" y="4934526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反射时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光路是可逆的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1532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东营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探究平面镜成像时像与物的关系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的装置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在水平桌面上铺一张白纸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将玻璃板竖立在白纸上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把一支点燃的蜡烛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放在玻璃板前面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一支完全相同但不点燃的蜡烛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放在玻璃板后面移动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直到看上去它与蜡烛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的像完全重合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移动点燃的蜡烛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多做几次实验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8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272569" y="3600127"/>
            <a:ext cx="2986461" cy="26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2926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在玻璃板的前面放一支点燃的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蜡烛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还要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在玻璃板的后面放一支没有点燃的蜡烛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此操作目的是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在寻找蜡烛像的位置时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眼睛应该在蜡烛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这一侧观察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某同学无论怎样调节蜡烛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发现都不能与蜡烛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的像重合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发生这种现象的原因可能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如果把蜡烛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远离平面镜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看到的像会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远离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靠近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像的大小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60649" y="1067666"/>
            <a:ext cx="359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便于确定像的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位置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4747" y="1638623"/>
            <a:ext cx="5759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比较像与物体的大小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36110" y="226498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4747" y="3990417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玻璃板没有竖直放置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978150" y="459749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远离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26179" y="517111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159967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若要确认平面镜所成的像是虚像还是实像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进一步的操作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950" y="2756296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蜡烛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取走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光屏放在蜡烛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的位置上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看光屏上是否有蜡烛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的像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光屏上如果没有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说明平面镜成虚像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32301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宁夏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小明利用如图甲所示的实验器材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探究平面镜成像的特点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029543"/>
            <a:ext cx="10807700" cy="37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小明用玻璃板代替平面镜的目的是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小明在玻璃板的前面放一支点燃的蜡烛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还要在玻璃板的后面放一支没有点燃的蜡烛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的要求是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这是为了比较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实验中点燃蜡烛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的目的是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8332" y="161433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便于确定像的位置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3618" y="3384103"/>
            <a:ext cx="3616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蜡烛</a:t>
            </a:r>
            <a:r>
              <a:rPr lang="en-US" altLang="zh-CN" i="1">
                <a:ea typeface="宋体" panose="02010600030101010101" pitchFamily="2" charset="-122"/>
              </a:rPr>
              <a:t>A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ea typeface="宋体" panose="02010600030101010101" pitchFamily="2" charset="-122"/>
              </a:rPr>
              <a:t>B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完全相同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046030" y="3384102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像和物体的大小关系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61981" y="3954708"/>
            <a:ext cx="4818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成像物体更亮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成像更清晰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演示文稿3" id="{7F1B58FA-3D69-4926-A2BA-EEBABBAD5E6B}" vid="{76CC91B4-AC1E-4E21-9BDB-923C2B156DC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5550</Words>
  <Application>Microsoft Office PowerPoint</Application>
  <PresentationFormat>自定义</PresentationFormat>
  <Paragraphs>449</Paragraphs>
  <Slides>101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101</vt:i4>
      </vt:variant>
    </vt:vector>
  </HeadingPairs>
  <TitlesOfParts>
    <vt:vector size="103" baseType="lpstr">
      <vt:lpstr>专业教辅课件Q:251490010</vt:lpstr>
      <vt:lpstr>文档</vt:lpstr>
      <vt:lpstr>第四章　光现象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第四章　光现象</dc:title>
  <cp:lastModifiedBy>lenovo</cp:lastModifiedBy>
  <cp:revision>1</cp:revision>
  <cp:lastPrinted>2021-03-06T18:14:25Z</cp:lastPrinted>
  <dcterms:created xsi:type="dcterms:W3CDTF">2021-03-06T18:14:25Z</dcterms:created>
  <dcterms:modified xsi:type="dcterms:W3CDTF">2021-03-19T08:36:07Z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