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758" r:id="rId2"/>
    <p:sldId id="744" r:id="rId3"/>
    <p:sldId id="749" r:id="rId4"/>
    <p:sldId id="762" r:id="rId5"/>
    <p:sldId id="768" r:id="rId6"/>
    <p:sldId id="750" r:id="rId7"/>
    <p:sldId id="763" r:id="rId8"/>
    <p:sldId id="760" r:id="rId9"/>
    <p:sldId id="764" r:id="rId10"/>
    <p:sldId id="831" r:id="rId11"/>
    <p:sldId id="832" r:id="rId12"/>
    <p:sldId id="833" r:id="rId13"/>
    <p:sldId id="834" r:id="rId14"/>
    <p:sldId id="835" r:id="rId15"/>
    <p:sldId id="836" r:id="rId16"/>
    <p:sldId id="837" r:id="rId17"/>
    <p:sldId id="838" r:id="rId18"/>
    <p:sldId id="839" r:id="rId19"/>
    <p:sldId id="840" r:id="rId20"/>
    <p:sldId id="841" r:id="rId21"/>
    <p:sldId id="842" r:id="rId22"/>
    <p:sldId id="843" r:id="rId23"/>
    <p:sldId id="844" r:id="rId24"/>
    <p:sldId id="845" r:id="rId25"/>
    <p:sldId id="846" r:id="rId26"/>
    <p:sldId id="847" r:id="rId27"/>
    <p:sldId id="848" r:id="rId28"/>
    <p:sldId id="849" r:id="rId29"/>
    <p:sldId id="850" r:id="rId30"/>
    <p:sldId id="759" r:id="rId31"/>
    <p:sldId id="789" r:id="rId32"/>
    <p:sldId id="864" r:id="rId33"/>
    <p:sldId id="865" r:id="rId34"/>
    <p:sldId id="866" r:id="rId35"/>
    <p:sldId id="867" r:id="rId36"/>
    <p:sldId id="868" r:id="rId37"/>
    <p:sldId id="869" r:id="rId38"/>
    <p:sldId id="870" r:id="rId39"/>
    <p:sldId id="871" r:id="rId40"/>
    <p:sldId id="872" r:id="rId41"/>
    <p:sldId id="873" r:id="rId42"/>
    <p:sldId id="890" r:id="rId43"/>
    <p:sldId id="891" r:id="rId44"/>
    <p:sldId id="892" r:id="rId45"/>
    <p:sldId id="893" r:id="rId46"/>
    <p:sldId id="761" r:id="rId47"/>
    <p:sldId id="805" r:id="rId48"/>
    <p:sldId id="874" r:id="rId49"/>
    <p:sldId id="875" r:id="rId50"/>
    <p:sldId id="876" r:id="rId51"/>
    <p:sldId id="877" r:id="rId52"/>
    <p:sldId id="878" r:id="rId53"/>
    <p:sldId id="879" r:id="rId54"/>
    <p:sldId id="880" r:id="rId55"/>
    <p:sldId id="881" r:id="rId56"/>
    <p:sldId id="882" r:id="rId57"/>
    <p:sldId id="883" r:id="rId58"/>
    <p:sldId id="884" r:id="rId59"/>
    <p:sldId id="885" r:id="rId60"/>
    <p:sldId id="886" r:id="rId61"/>
    <p:sldId id="887" r:id="rId62"/>
    <p:sldId id="888" r:id="rId63"/>
    <p:sldId id="889" r:id="rId64"/>
    <p:sldId id="894" r:id="rId65"/>
    <p:sldId id="895" r:id="rId66"/>
    <p:sldId id="896" r:id="rId67"/>
    <p:sldId id="897" r:id="rId68"/>
    <p:sldId id="898" r:id="rId69"/>
    <p:sldId id="899" r:id="rId70"/>
    <p:sldId id="900" r:id="rId71"/>
    <p:sldId id="901" r:id="rId72"/>
    <p:sldId id="902" r:id="rId73"/>
    <p:sldId id="903" r:id="rId74"/>
    <p:sldId id="904" r:id="rId75"/>
    <p:sldId id="905" r:id="rId76"/>
    <p:sldId id="906" r:id="rId77"/>
    <p:sldId id="907" r:id="rId78"/>
    <p:sldId id="908" r:id="rId79"/>
    <p:sldId id="909" r:id="rId80"/>
    <p:sldId id="910" r:id="rId81"/>
    <p:sldId id="735" r:id="rId82"/>
  </p:sldIdLst>
  <p:sldSz cx="11522075" cy="6480175"/>
  <p:notesSz cx="6858000" cy="9144000"/>
  <p:custDataLst>
    <p:tags r:id="rId84"/>
  </p:custDataLst>
  <p:defaultTextStyle>
    <a:defPPr>
      <a:defRPr lang="zh-CN"/>
    </a:defPPr>
    <a:lvl1pPr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xmlns="">
        <p15:guide id="1" orient="horz" pos="726" userDrawn="1">
          <p15:clr>
            <a:srgbClr val="A4A3A4"/>
          </p15:clr>
        </p15:guide>
        <p15:guide id="2" pos="227" userDrawn="1">
          <p15:clr>
            <a:srgbClr val="A4A3A4"/>
          </p15:clr>
        </p15:guide>
        <p15:guide id="3" orient="horz" pos="317" userDrawn="1">
          <p15:clr>
            <a:srgbClr val="A4A3A4"/>
          </p15:clr>
        </p15:guide>
        <p15:guide id="4" orient="horz" pos="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91" autoAdjust="0"/>
  </p:normalViewPr>
  <p:slideViewPr>
    <p:cSldViewPr>
      <p:cViewPr varScale="1">
        <p:scale>
          <a:sx n="95" d="100"/>
          <a:sy n="95" d="100"/>
        </p:scale>
        <p:origin x="-576" y="-90"/>
      </p:cViewPr>
      <p:guideLst>
        <p:guide orient="horz" pos="726"/>
        <p:guide orient="horz" pos="317"/>
        <p:guide orient="horz" pos="272"/>
        <p:guide pos="227"/>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81</a:t>
            </a:fld>
            <a:endParaRPr lang="zh-CN" altLang="en-US">
              <a:ea typeface="黑体" panose="02010609060101010101" pitchFamily="49" charset="-122"/>
            </a:endParaRPr>
          </a:p>
        </p:txBody>
      </p:sp>
    </p:spTree>
    <p:extLst>
      <p:ext uri="{BB962C8B-B14F-4D97-AF65-F5344CB8AC3E}">
        <p14:creationId xmlns:p14="http://schemas.microsoft.com/office/powerpoint/2010/main" val="85814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1082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4695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0370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894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gradFill>
          <a:gsLst>
            <a:gs pos="61000">
              <a:schemeClr val="bg2">
                <a:lumMod val="90000"/>
              </a:schemeClr>
            </a:gs>
            <a:gs pos="100000">
              <a:schemeClr val="bg2">
                <a:lumMod val="50000"/>
              </a:schemeClr>
            </a:gs>
            <a:gs pos="0">
              <a:schemeClr val="bg2">
                <a:lumMod val="50000"/>
              </a:schemeClr>
            </a:gs>
            <a:gs pos="4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矩形 1"/>
          <p:cNvSpPr/>
          <p:nvPr userDrawn="1"/>
        </p:nvSpPr>
        <p:spPr>
          <a:xfrm>
            <a:off x="3201636" y="1583903"/>
            <a:ext cx="5128327" cy="3046988"/>
          </a:xfrm>
          <a:prstGeom prst="rect">
            <a:avLst/>
          </a:prstGeom>
          <a:noFill/>
        </p:spPr>
        <p:txBody>
          <a:bodyPr wrap="none" lIns="91440" tIns="45720" rIns="91440" bIns="45720">
            <a:spAutoFit/>
          </a:bodyPr>
          <a:lstStyle/>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本课结束</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谢谢观看</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章节">
    <p:bg>
      <p:bgPr>
        <a:solidFill>
          <a:schemeClr val="bg1"/>
        </a:solidFill>
        <a:effectLst/>
      </p:bgPr>
    </p:bg>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BA1ED049-C14D-4A1F-97F9-8FC803A6313A}"/>
              </a:ext>
            </a:extLst>
          </p:cNvPr>
          <p:cNvSpPr/>
          <p:nvPr userDrawn="1"/>
        </p:nvSpPr>
        <p:spPr>
          <a:xfrm>
            <a:off x="0" y="2256061"/>
            <a:ext cx="11522075" cy="1740047"/>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24"/>
          </a:p>
        </p:txBody>
      </p:sp>
      <p:sp>
        <p:nvSpPr>
          <p:cNvPr id="54" name="标题 1">
            <a:extLst>
              <a:ext uri="{FF2B5EF4-FFF2-40B4-BE49-F238E27FC236}">
                <a16:creationId xmlns:a16="http://schemas.microsoft.com/office/drawing/2014/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AA99C4E3-901A-413A-864D-39738AA96B93}"/>
              </a:ext>
            </a:extLst>
          </p:cNvPr>
          <p:cNvSpPr>
            <a:spLocks noGrp="1"/>
          </p:cNvSpPr>
          <p:nvPr>
            <p:ph type="ctrTitle"/>
          </p:nvPr>
        </p:nvSpPr>
        <p:spPr>
          <a:xfrm>
            <a:off x="0" y="2256061"/>
            <a:ext cx="11522075" cy="1740047"/>
          </a:xfrm>
          <a:prstGeom prst="rect">
            <a:avLst/>
          </a:prstGeom>
        </p:spPr>
        <p:txBody>
          <a:bodyPr anchor="ctr"/>
          <a:lstStyle>
            <a:lvl1pPr algn="ctr">
              <a:defRPr sz="4158">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41666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1" y="172927"/>
            <a:ext cx="11522075" cy="288032"/>
          </a:xfrm>
          <a:prstGeom prst="rect">
            <a:avLst/>
          </a:prstGeom>
          <a:gradFill flip="none" rotWithShape="1">
            <a:gsLst>
              <a:gs pos="65000">
                <a:schemeClr val="bg2">
                  <a:lumMod val="90000"/>
                </a:schemeClr>
              </a:gs>
              <a:gs pos="38000">
                <a:schemeClr val="bg2">
                  <a:lumMod val="75000"/>
                </a:schemeClr>
              </a:gs>
              <a:gs pos="1000">
                <a:srgbClr val="0070C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728" y="6404527"/>
            <a:ext cx="11522074"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
        <p:nvSpPr>
          <p:cNvPr id="10" name="云形标注 9">
            <a:hlinkClick r:id="rId8" action="ppaction://hlinksldjump"/>
          </p:cNvPr>
          <p:cNvSpPr/>
          <p:nvPr userDrawn="1"/>
        </p:nvSpPr>
        <p:spPr>
          <a:xfrm>
            <a:off x="10441557" y="42551"/>
            <a:ext cx="864096" cy="432048"/>
          </a:xfrm>
          <a:prstGeom prst="cloudCallou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smtClean="0"/>
              <a:t> 导航</a:t>
            </a:r>
            <a:endParaRPr lang="zh-CN" altLang="en-US" sz="1200">
              <a:solidFill>
                <a:srgbClr val="FF0000"/>
              </a:solidFill>
            </a:endParaRPr>
          </a:p>
        </p:txBody>
      </p:sp>
    </p:spTree>
    <p:extLst>
      <p:ext uri="{BB962C8B-B14F-4D97-AF65-F5344CB8AC3E}">
        <p14:creationId xmlns:p14="http://schemas.microsoft.com/office/powerpoint/2010/main" val="1345586147"/>
      </p:ext>
    </p:extLst>
  </p:cSld>
  <p:clrMap bg1="lt1" tx1="dk1" bg2="lt2" tx2="dk2" accent1="accent1" accent2="accent2" accent3="accent3" accent4="accent4" accent5="accent5" accent6="accent6" hlink="hlink" folHlink="folHlink"/>
  <p:sldLayoutIdLst>
    <p:sldLayoutId id="2147483697" r:id="rId1"/>
    <p:sldLayoutId id="2147483690" r:id="rId2"/>
    <p:sldLayoutId id="2147483691" r:id="rId3"/>
    <p:sldLayoutId id="2147483692" r:id="rId4"/>
    <p:sldLayoutId id="2147483694" r:id="rId5"/>
    <p:sldLayoutId id="2147483698" r:id="rId6"/>
  </p:sldLayoutIdLst>
  <p:transition/>
  <p:txStyles>
    <p:titleStyle>
      <a:lvl1pPr algn="ctr" rtl="0" eaLnBrk="1" fontAlgn="base" hangingPunct="1">
        <a:spcBef>
          <a:spcPct val="0"/>
        </a:spcBef>
        <a:spcAft>
          <a:spcPct val="0"/>
        </a:spcAft>
        <a:defRPr sz="4158" kern="1200">
          <a:solidFill>
            <a:schemeClr val="tx1"/>
          </a:solidFill>
          <a:latin typeface="+mj-lt"/>
          <a:ea typeface="+mj-ea"/>
          <a:cs typeface="+mj-cs"/>
        </a:defRPr>
      </a:lvl1pPr>
      <a:lvl2pPr algn="ctr" rtl="0" eaLnBrk="1" fontAlgn="base" hangingPunct="1">
        <a:spcBef>
          <a:spcPct val="0"/>
        </a:spcBef>
        <a:spcAft>
          <a:spcPct val="0"/>
        </a:spcAft>
        <a:defRPr sz="4158">
          <a:solidFill>
            <a:schemeClr val="tx1"/>
          </a:solidFill>
          <a:latin typeface="Arial"/>
          <a:ea typeface="黑体" pitchFamily="2" charset="-122"/>
        </a:defRPr>
      </a:lvl2pPr>
      <a:lvl3pPr algn="ctr" rtl="0" eaLnBrk="1" fontAlgn="base" hangingPunct="1">
        <a:spcBef>
          <a:spcPct val="0"/>
        </a:spcBef>
        <a:spcAft>
          <a:spcPct val="0"/>
        </a:spcAft>
        <a:defRPr sz="4158">
          <a:solidFill>
            <a:schemeClr val="tx1"/>
          </a:solidFill>
          <a:latin typeface="Arial"/>
          <a:ea typeface="黑体" pitchFamily="2" charset="-122"/>
        </a:defRPr>
      </a:lvl3pPr>
      <a:lvl4pPr algn="ctr" rtl="0" eaLnBrk="1" fontAlgn="base" hangingPunct="1">
        <a:spcBef>
          <a:spcPct val="0"/>
        </a:spcBef>
        <a:spcAft>
          <a:spcPct val="0"/>
        </a:spcAft>
        <a:defRPr sz="4158">
          <a:solidFill>
            <a:schemeClr val="tx1"/>
          </a:solidFill>
          <a:latin typeface="Arial"/>
          <a:ea typeface="黑体" pitchFamily="2" charset="-122"/>
        </a:defRPr>
      </a:lvl4pPr>
      <a:lvl5pPr algn="ctr" rtl="0" eaLnBrk="1" fontAlgn="base" hangingPunct="1">
        <a:spcBef>
          <a:spcPct val="0"/>
        </a:spcBef>
        <a:spcAft>
          <a:spcPct val="0"/>
        </a:spcAft>
        <a:defRPr sz="4158">
          <a:solidFill>
            <a:schemeClr val="tx1"/>
          </a:solidFill>
          <a:latin typeface="Arial"/>
          <a:ea typeface="黑体" pitchFamily="2" charset="-122"/>
        </a:defRPr>
      </a:lvl5pPr>
      <a:lvl6pPr marL="432008" algn="ctr" rtl="0" eaLnBrk="1" fontAlgn="base" hangingPunct="1">
        <a:spcBef>
          <a:spcPct val="0"/>
        </a:spcBef>
        <a:spcAft>
          <a:spcPct val="0"/>
        </a:spcAft>
        <a:defRPr sz="4158">
          <a:solidFill>
            <a:schemeClr val="tx1"/>
          </a:solidFill>
          <a:latin typeface="Arial"/>
          <a:ea typeface="黑体" pitchFamily="2" charset="-122"/>
        </a:defRPr>
      </a:lvl6pPr>
      <a:lvl7pPr marL="864017" algn="ctr" rtl="0" eaLnBrk="1" fontAlgn="base" hangingPunct="1">
        <a:spcBef>
          <a:spcPct val="0"/>
        </a:spcBef>
        <a:spcAft>
          <a:spcPct val="0"/>
        </a:spcAft>
        <a:defRPr sz="4158">
          <a:solidFill>
            <a:schemeClr val="tx1"/>
          </a:solidFill>
          <a:latin typeface="Arial"/>
          <a:ea typeface="黑体" pitchFamily="2" charset="-122"/>
        </a:defRPr>
      </a:lvl7pPr>
      <a:lvl8pPr marL="1296025" algn="ctr" rtl="0" eaLnBrk="1" fontAlgn="base" hangingPunct="1">
        <a:spcBef>
          <a:spcPct val="0"/>
        </a:spcBef>
        <a:spcAft>
          <a:spcPct val="0"/>
        </a:spcAft>
        <a:defRPr sz="4158">
          <a:solidFill>
            <a:schemeClr val="tx1"/>
          </a:solidFill>
          <a:latin typeface="Arial"/>
          <a:ea typeface="黑体" pitchFamily="2" charset="-122"/>
        </a:defRPr>
      </a:lvl8pPr>
      <a:lvl9pPr marL="1728033" algn="ctr" rtl="0" eaLnBrk="1" fontAlgn="base" hangingPunct="1">
        <a:spcBef>
          <a:spcPct val="0"/>
        </a:spcBef>
        <a:spcAft>
          <a:spcPct val="0"/>
        </a:spcAft>
        <a:defRPr sz="4158">
          <a:solidFill>
            <a:schemeClr val="tx1"/>
          </a:solidFill>
          <a:latin typeface="Arial"/>
          <a:ea typeface="黑体" pitchFamily="2" charset="-122"/>
        </a:defRPr>
      </a:lvl9pPr>
    </p:titleStyle>
    <p:bodyStyle>
      <a:lvl1pPr marL="324006" indent="-324006" algn="l" rtl="0" eaLnBrk="1" fontAlgn="base" hangingPunct="1">
        <a:spcBef>
          <a:spcPct val="20000"/>
        </a:spcBef>
        <a:spcAft>
          <a:spcPct val="0"/>
        </a:spcAft>
        <a:buFont typeface="Arial"/>
        <a:buChar char="•"/>
        <a:defRPr sz="3024" kern="1200">
          <a:solidFill>
            <a:schemeClr val="tx1"/>
          </a:solidFill>
          <a:latin typeface="+mn-lt"/>
          <a:ea typeface="+mn-ea"/>
          <a:cs typeface="+mn-cs"/>
        </a:defRPr>
      </a:lvl1pPr>
      <a:lvl2pPr marL="702013" indent="-270005" algn="l" rtl="0" eaLnBrk="1" fontAlgn="base" hangingPunct="1">
        <a:spcBef>
          <a:spcPct val="20000"/>
        </a:spcBef>
        <a:spcAft>
          <a:spcPct val="0"/>
        </a:spcAft>
        <a:buFont typeface="Arial"/>
        <a:buChar char="–"/>
        <a:defRPr sz="2646" kern="1200">
          <a:solidFill>
            <a:schemeClr val="tx1"/>
          </a:solidFill>
          <a:latin typeface="+mn-lt"/>
          <a:ea typeface="+mn-ea"/>
          <a:cs typeface="+mn-cs"/>
        </a:defRPr>
      </a:lvl2pPr>
      <a:lvl3pPr marL="1080021" indent="-216004" algn="l" rtl="0" eaLnBrk="1" fontAlgn="base" hangingPunct="1">
        <a:spcBef>
          <a:spcPct val="20000"/>
        </a:spcBef>
        <a:spcAft>
          <a:spcPct val="0"/>
        </a:spcAft>
        <a:buFont typeface="Arial"/>
        <a:buChar char="•"/>
        <a:defRPr sz="2268" kern="1200">
          <a:solidFill>
            <a:schemeClr val="tx1"/>
          </a:solidFill>
          <a:latin typeface="+mn-lt"/>
          <a:ea typeface="+mn-ea"/>
          <a:cs typeface="+mn-cs"/>
        </a:defRPr>
      </a:lvl3pPr>
      <a:lvl4pPr marL="1512029"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4pPr>
      <a:lvl5pPr marL="1944037"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46.xml"/><Relationship Id="rId5" Type="http://schemas.openxmlformats.org/officeDocument/2006/relationships/slide" Target="slide30.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package" Target="../embeddings/Microsoft_Word___4.doc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__1.docx"/></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package" Target="../embeddings/Microsoft_Word___5.docx"/></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package" Target="../embeddings/Microsoft_Word___6.docx"/></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Word___2.docx"/></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package" Target="../embeddings/Microsoft_Word___7.docx"/></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package" Target="../embeddings/Microsoft_Word___3.docx"/></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9.jpeg"/><Relationship Id="rId5" Type="http://schemas.openxmlformats.org/officeDocument/2006/relationships/image" Target="../media/image38.emf"/><Relationship Id="rId4" Type="http://schemas.openxmlformats.org/officeDocument/2006/relationships/package" Target="../embeddings/Microsoft_Word___8.docx"/></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42.emf"/><Relationship Id="rId5" Type="http://schemas.openxmlformats.org/officeDocument/2006/relationships/package" Target="../embeddings/Microsoft_Word___9.docx"/><Relationship Id="rId4" Type="http://schemas.openxmlformats.org/officeDocument/2006/relationships/oleObject" Target="../embeddings/oleObject9.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prstGeom prst="rect">
            <a:avLst/>
          </a:prstGeom>
        </p:spPr>
        <p:txBody>
          <a:bodyPr/>
          <a:lstStyle/>
          <a:p>
            <a:r>
              <a:rPr lang="zh-CN" altLang="en-US" b="1" dirty="0" smtClean="0"/>
              <a:t>第三章</a:t>
            </a:r>
            <a:r>
              <a:rPr lang="zh-CN" altLang="en-US" b="1" dirty="0"/>
              <a:t>　物态变化</a:t>
            </a:r>
            <a:endParaRPr lang="zh-CN" altLang="zh-CN" dirty="0"/>
          </a:p>
        </p:txBody>
      </p:sp>
      <p:sp>
        <p:nvSpPr>
          <p:cNvPr id="4" name="矩形 3"/>
          <p:cNvSpPr>
            <a:spLocks noChangeAspect="1"/>
          </p:cNvSpPr>
          <p:nvPr/>
        </p:nvSpPr>
        <p:spPr>
          <a:xfrm>
            <a:off x="236022" y="1440390"/>
            <a:ext cx="3690434" cy="614720"/>
          </a:xfrm>
          <a:prstGeom prst="rect">
            <a:avLst/>
          </a:prstGeom>
        </p:spPr>
        <p:txBody>
          <a:bodyPr wrap="none">
            <a:spAutoFit/>
          </a:bodyPr>
          <a:lstStyle/>
          <a:p>
            <a:pPr>
              <a:lnSpc>
                <a:spcPct val="120000"/>
              </a:lnSpc>
              <a:spcAft>
                <a:spcPct val="0"/>
              </a:spcAft>
              <a:tabLst>
                <a:tab pos="1122622" algn="l"/>
                <a:tab pos="2044239" algn="l"/>
                <a:tab pos="2969457" algn="l"/>
                <a:tab pos="3959476" algn="l"/>
              </a:tabLst>
            </a:pPr>
            <a:r>
              <a:rPr lang="zh-CN" altLang="en-US"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rPr>
              <a:t>第一阶段　章节复习</a:t>
            </a:r>
            <a:endParaRPr lang="zh-CN" altLang="zh-CN"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196432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771883"/>
            <a:ext cx="10807700" cy="4772460"/>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温度计的使用方法</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估计被测物体的温度</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据估测温度选择合适的温度计</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看清温度计的量程和分度值</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温度计的玻璃泡与被测物体应充分接触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温度计的玻璃泡要全部浸入被测物体中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待示数稳定后再读数</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读数时温度计的玻璃泡不能离开被测物体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视线要与液柱的上表面相平</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8015772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055118"/>
            <a:ext cx="10807700" cy="4181529"/>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体温计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用来测量人体的温度</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体温计的分度值是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量程是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体温计的结构比较特殊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玻璃泡和直玻璃管之间有很细的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体温计离开人体后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细管内的水银断开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直管内的水银不能退回玻璃泡内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这样体温计离开人体后仍然显示人的体温</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每次使用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应当先把体温计中的水银甩下去再测量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553125" y="1685407"/>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1</a:t>
            </a:r>
            <a:endParaRPr lang="zh-CN" altLang="en-US"/>
          </a:p>
        </p:txBody>
      </p:sp>
      <p:sp>
        <p:nvSpPr>
          <p:cNvPr id="4" name="矩形 3"/>
          <p:cNvSpPr/>
          <p:nvPr/>
        </p:nvSpPr>
        <p:spPr>
          <a:xfrm>
            <a:off x="897173" y="2285440"/>
            <a:ext cx="1239442" cy="584775"/>
          </a:xfrm>
          <a:prstGeom prst="rect">
            <a:avLst/>
          </a:prstGeom>
        </p:spPr>
        <p:txBody>
          <a:bodyPr wrap="none">
            <a:spAutoFit/>
          </a:bodyPr>
          <a:lstStyle/>
          <a:p>
            <a:r>
              <a:rPr lang="en-US" altLang="zh-CN">
                <a:ea typeface="宋体" panose="02010600030101010101" pitchFamily="2" charset="-122"/>
              </a:rPr>
              <a:t>35</a:t>
            </a:r>
            <a:r>
              <a:rPr lang="en-US" altLang="zh-CN" i="1">
                <a:ea typeface="宋体" panose="02010600030101010101" pitchFamily="2" charset="-122"/>
              </a:rPr>
              <a:t>~</a:t>
            </a:r>
            <a:r>
              <a:rPr lang="en-US" altLang="zh-CN">
                <a:ea typeface="宋体" panose="02010600030101010101" pitchFamily="2" charset="-122"/>
              </a:rPr>
              <a:t>42</a:t>
            </a:r>
            <a:endParaRPr lang="zh-CN" altLang="en-US"/>
          </a:p>
        </p:txBody>
      </p:sp>
      <p:sp>
        <p:nvSpPr>
          <p:cNvPr id="5" name="矩形 4"/>
          <p:cNvSpPr/>
          <p:nvPr/>
        </p:nvSpPr>
        <p:spPr>
          <a:xfrm>
            <a:off x="3538621" y="284366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缩口</a:t>
            </a:r>
            <a:endParaRPr lang="zh-CN" altLang="en-US"/>
          </a:p>
        </p:txBody>
      </p:sp>
    </p:spTree>
    <p:extLst>
      <p:ext uri="{BB962C8B-B14F-4D97-AF65-F5344CB8AC3E}">
        <p14:creationId xmlns:p14="http://schemas.microsoft.com/office/powerpoint/2010/main" val="1879808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186512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lgn="l"/>
                <a:tab pos="1850390" algn="l"/>
                <a:tab pos="2538095" algn="l"/>
                <a:tab pos="3221990" algn="l"/>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温度计的读数方法正确的是</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示数为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53.jpeg"/>
          <p:cNvPicPr>
            <a:picLocks noChangeAspect="1"/>
          </p:cNvPicPr>
          <p:nvPr/>
        </p:nvPicPr>
        <p:blipFill>
          <a:blip r:embed="rId2"/>
          <a:stretch>
            <a:fillRect/>
          </a:stretch>
        </p:blipFill>
        <p:spPr>
          <a:xfrm>
            <a:off x="3628234" y="2279255"/>
            <a:ext cx="4275132" cy="2257019"/>
          </a:xfrm>
          <a:prstGeom prst="rect">
            <a:avLst/>
          </a:prstGeom>
        </p:spPr>
      </p:pic>
      <p:sp>
        <p:nvSpPr>
          <p:cNvPr id="4" name="矩形 3"/>
          <p:cNvSpPr>
            <a:spLocks noChangeAspect="1"/>
          </p:cNvSpPr>
          <p:nvPr/>
        </p:nvSpPr>
        <p:spPr>
          <a:xfrm>
            <a:off x="361950" y="4548122"/>
            <a:ext cx="10807700" cy="181780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读取温度计的示数时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视线要与液柱的上表面保持相平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正确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图中的温度计的一个大格表示</a:t>
            </a:r>
            <a:r>
              <a:rPr lang="en-US" altLang="zh-CN">
                <a:solidFill>
                  <a:srgbClr val="000000"/>
                </a:solidFill>
                <a:ea typeface="宋体" panose="02010600030101010101" pitchFamily="2" charset="-122"/>
                <a:cs typeface="Times New Roman" panose="02020603050405020304" pitchFamily="18" charset="0"/>
              </a:rPr>
              <a:t>10</a:t>
            </a:r>
            <a:r>
              <a:rPr lang="en-US" altLang="zh-CN">
                <a:solidFill>
                  <a:srgbClr val="000000"/>
                </a:solidFill>
                <a:ea typeface="楷体" panose="02010609060101010101" pitchFamily="49" charset="-122"/>
                <a:cs typeface="Times New Roman" panose="02020603050405020304" pitchFamily="18" charset="0"/>
              </a:rPr>
              <a:t>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里面有</a:t>
            </a: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楷体" panose="02010609060101010101" pitchFamily="49" charset="-122"/>
                <a:cs typeface="Times New Roman" panose="02020603050405020304" pitchFamily="18" charset="0"/>
              </a:rPr>
              <a:t>个小格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因此它的分度值为</a:t>
            </a:r>
            <a:r>
              <a:rPr lang="en-US" altLang="zh-CN">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楷体" panose="02010609060101010101" pitchFamily="49" charset="-122"/>
                <a:cs typeface="Times New Roman" panose="02020603050405020304" pitchFamily="18" charset="0"/>
              </a:rPr>
              <a:t>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示数为</a:t>
            </a:r>
            <a:r>
              <a:rPr lang="en-US" altLang="zh-CN">
                <a:solidFill>
                  <a:srgbClr val="000000"/>
                </a:solidFill>
                <a:ea typeface="宋体" panose="02010600030101010101" pitchFamily="2" charset="-122"/>
                <a:cs typeface="Times New Roman" panose="02020603050405020304" pitchFamily="18" charset="0"/>
              </a:rPr>
              <a:t>48</a:t>
            </a:r>
            <a:r>
              <a:rPr lang="en-US" altLang="zh-CN">
                <a:solidFill>
                  <a:srgbClr val="000000"/>
                </a:solidFill>
                <a:ea typeface="楷体" panose="02010609060101010101" pitchFamily="49" charset="-122"/>
                <a:cs typeface="Times New Roman" panose="02020603050405020304" pitchFamily="18" charset="0"/>
              </a:rPr>
              <a:t>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9178093" y="1081782"/>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
        <p:nvSpPr>
          <p:cNvPr id="6" name="矩形 5"/>
          <p:cNvSpPr/>
          <p:nvPr/>
        </p:nvSpPr>
        <p:spPr>
          <a:xfrm>
            <a:off x="5679890" y="1684648"/>
            <a:ext cx="595035" cy="584775"/>
          </a:xfrm>
          <a:prstGeom prst="rect">
            <a:avLst/>
          </a:prstGeom>
        </p:spPr>
        <p:txBody>
          <a:bodyPr wrap="none">
            <a:spAutoFit/>
          </a:bodyPr>
          <a:lstStyle/>
          <a:p>
            <a:r>
              <a:rPr lang="en-US" altLang="zh-CN">
                <a:ea typeface="宋体" panose="02010600030101010101" pitchFamily="2" charset="-122"/>
              </a:rPr>
              <a:t>48</a:t>
            </a:r>
            <a:endParaRPr lang="zh-CN" altLang="en-US"/>
          </a:p>
        </p:txBody>
      </p:sp>
    </p:spTree>
    <p:extLst>
      <p:ext uri="{BB962C8B-B14F-4D97-AF65-F5344CB8AC3E}">
        <p14:creationId xmlns:p14="http://schemas.microsoft.com/office/powerpoint/2010/main" val="14832854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87297"/>
            <a:ext cx="10807700" cy="181780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用同一支温度计分别测量当天正午与晚上的气温</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两次温度计的示数如图甲、乙所示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图是晚上的气温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其示数是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54.jpeg"/>
          <p:cNvPicPr/>
          <p:nvPr/>
        </p:nvPicPr>
        <p:blipFill>
          <a:blip r:embed="rId2"/>
          <a:stretch>
            <a:fillRect/>
          </a:stretch>
        </p:blipFill>
        <p:spPr>
          <a:xfrm>
            <a:off x="4056347" y="2641345"/>
            <a:ext cx="3418906" cy="3204046"/>
          </a:xfrm>
          <a:prstGeom prst="rect">
            <a:avLst/>
          </a:prstGeom>
        </p:spPr>
      </p:pic>
      <p:sp>
        <p:nvSpPr>
          <p:cNvPr id="4" name="矩形 3"/>
          <p:cNvSpPr/>
          <p:nvPr/>
        </p:nvSpPr>
        <p:spPr>
          <a:xfrm>
            <a:off x="9279597" y="131364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乙</a:t>
            </a:r>
            <a:endParaRPr lang="zh-CN" altLang="en-US"/>
          </a:p>
        </p:txBody>
      </p:sp>
      <p:sp>
        <p:nvSpPr>
          <p:cNvPr id="5" name="矩形 4"/>
          <p:cNvSpPr/>
          <p:nvPr/>
        </p:nvSpPr>
        <p:spPr>
          <a:xfrm>
            <a:off x="6027019" y="1907366"/>
            <a:ext cx="526106" cy="584775"/>
          </a:xfrm>
          <a:prstGeom prst="rect">
            <a:avLst/>
          </a:prstGeom>
        </p:spPr>
        <p:txBody>
          <a:bodyPr wrap="none">
            <a:spAutoFit/>
          </a:bodyPr>
          <a:lstStyle/>
          <a:p>
            <a:r>
              <a:rPr lang="en-US" altLang="zh-CN">
                <a:ea typeface="宋体" panose="02010600030101010101" pitchFamily="2" charset="-122"/>
              </a:rPr>
              <a:t>-4</a:t>
            </a:r>
            <a:endParaRPr lang="zh-CN" altLang="en-US"/>
          </a:p>
        </p:txBody>
      </p:sp>
    </p:spTree>
    <p:extLst>
      <p:ext uri="{BB962C8B-B14F-4D97-AF65-F5344CB8AC3E}">
        <p14:creationId xmlns:p14="http://schemas.microsoft.com/office/powerpoint/2010/main" val="628446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037335"/>
            <a:ext cx="10807700" cy="4228850"/>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物态变化</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物质</a:t>
            </a:r>
            <a:r>
              <a:rPr lang="zh-CN" altLang="zh-CN">
                <a:solidFill>
                  <a:srgbClr val="000000"/>
                </a:solidFill>
                <a:ea typeface="宋体" panose="02010600030101010101" pitchFamily="2" charset="-122"/>
                <a:cs typeface="Times New Roman" panose="02020603050405020304" pitchFamily="18" charset="0"/>
              </a:rPr>
              <a:t>在固态、液态和气态之间的相互转化就叫做物态变化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物质所处的状态主要是由</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决定的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当满足</a:t>
            </a:r>
            <a:r>
              <a:rPr lang="en-US" altLang="zh-CN" smtClean="0">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____</a:t>
            </a:r>
            <a:r>
              <a:rPr lang="en-US" altLang="zh-CN" smtClean="0">
                <a:solidFill>
                  <a:srgbClr val="000000"/>
                </a:solidFill>
                <a:ea typeface="宋体" panose="02010600030101010101" pitchFamily="2" charset="-122"/>
                <a:cs typeface="Times New Roman" panose="02020603050405020304" pitchFamily="18" charset="0"/>
              </a:rPr>
              <a:t>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物质处于固态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当满足</a:t>
            </a:r>
            <a:r>
              <a:rPr lang="en-US" altLang="zh-CN" smtClean="0">
                <a:solidFill>
                  <a:srgbClr val="000000"/>
                </a:solidFill>
                <a:ea typeface="宋体" panose="02010600030101010101" pitchFamily="2" charset="-122"/>
                <a:cs typeface="Times New Roman" panose="02020603050405020304" pitchFamily="18" charset="0"/>
              </a:rPr>
              <a:t>________</a:t>
            </a:r>
            <a:r>
              <a:rPr lang="en-US" altLang="zh-CN">
                <a:solidFill>
                  <a:srgbClr val="000000"/>
                </a:solidFill>
                <a:ea typeface="宋体" panose="02010600030101010101" pitchFamily="2" charset="-122"/>
                <a:cs typeface="Times New Roman" panose="02020603050405020304" pitchFamily="18" charset="0"/>
              </a:rPr>
              <a:t>_____</a:t>
            </a:r>
            <a:r>
              <a:rPr lang="en-US" altLang="zh-CN" smtClean="0">
                <a:solidFill>
                  <a:srgbClr val="000000"/>
                </a:solidFill>
                <a:ea typeface="宋体" panose="02010600030101010101" pitchFamily="2" charset="-122"/>
                <a:cs typeface="Times New Roman" panose="02020603050405020304" pitchFamily="18" charset="0"/>
              </a:rPr>
              <a:t>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物质处于气态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当满足</a:t>
            </a:r>
            <a:r>
              <a:rPr lang="en-US" altLang="zh-CN" smtClean="0">
                <a:solidFill>
                  <a:srgbClr val="000000"/>
                </a:solidFill>
                <a:ea typeface="宋体" panose="02010600030101010101" pitchFamily="2" charset="-122"/>
                <a:cs typeface="Times New Roman" panose="02020603050405020304" pitchFamily="18" charset="0"/>
              </a:rPr>
              <a:t>___________________</a:t>
            </a:r>
            <a:r>
              <a:rPr lang="en-US" altLang="zh-CN">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物质处于液态</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597357" y="283435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a:t>
            </a:r>
            <a:endParaRPr lang="zh-CN" altLang="en-US"/>
          </a:p>
        </p:txBody>
      </p:sp>
      <p:sp>
        <p:nvSpPr>
          <p:cNvPr id="4" name="矩形 3"/>
          <p:cNvSpPr/>
          <p:nvPr/>
        </p:nvSpPr>
        <p:spPr>
          <a:xfrm>
            <a:off x="8424836" y="283192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压强</a:t>
            </a:r>
            <a:endParaRPr lang="zh-CN" altLang="en-US"/>
          </a:p>
        </p:txBody>
      </p:sp>
      <p:sp>
        <p:nvSpPr>
          <p:cNvPr id="5" name="矩形 4"/>
          <p:cNvSpPr/>
          <p:nvPr/>
        </p:nvSpPr>
        <p:spPr>
          <a:xfrm>
            <a:off x="2599333" y="3426532"/>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温度低于熔点</a:t>
            </a:r>
            <a:endParaRPr lang="zh-CN" altLang="en-US"/>
          </a:p>
        </p:txBody>
      </p:sp>
      <p:sp>
        <p:nvSpPr>
          <p:cNvPr id="6" name="矩形 5"/>
          <p:cNvSpPr/>
          <p:nvPr/>
        </p:nvSpPr>
        <p:spPr>
          <a:xfrm>
            <a:off x="605957" y="4001832"/>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温度高于沸点</a:t>
            </a:r>
            <a:endParaRPr lang="zh-CN" altLang="en-US"/>
          </a:p>
        </p:txBody>
      </p:sp>
      <p:sp>
        <p:nvSpPr>
          <p:cNvPr id="7" name="矩形 6"/>
          <p:cNvSpPr/>
          <p:nvPr/>
        </p:nvSpPr>
        <p:spPr>
          <a:xfrm>
            <a:off x="767113" y="4531871"/>
            <a:ext cx="5128327" cy="683264"/>
          </a:xfrm>
          <a:prstGeom prst="rect">
            <a:avLst/>
          </a:prstGeom>
        </p:spPr>
        <p:txBody>
          <a:bodyPr wrap="none">
            <a:spAutoFit/>
          </a:bodyPr>
          <a:lstStyle/>
          <a:p>
            <a:pPr>
              <a:lnSpc>
                <a:spcPct val="120000"/>
              </a:lnSpc>
              <a:spcAft>
                <a:spcPct val="0"/>
              </a:spcAft>
              <a:tabLst>
                <a:tab pos="1029335" algn="l"/>
                <a:tab pos="1850390" algn="l"/>
                <a:tab pos="2538095" algn="l"/>
                <a:tab pos="3221990" algn="l"/>
              </a:tabLst>
            </a:pPr>
            <a:r>
              <a:rPr lang="zh-CN" altLang="zh-CN">
                <a:ea typeface="宋体" panose="02010600030101010101" pitchFamily="2" charset="-122"/>
                <a:cs typeface="Times New Roman" panose="02020603050405020304" pitchFamily="18" charset="0"/>
              </a:rPr>
              <a:t>温度高于熔点而又低于沸点</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650218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055118"/>
            <a:ext cx="10807700" cy="4181529"/>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熔化和凝固</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熔化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物质从固态变成液态的过程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固体分为晶体和非晶体两类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晶体在熔化过程中要吸热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但温度不变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非晶体没有一定的熔化温度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在整个熔化过程中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温度不断上升</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熔点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晶体熔化时的温度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不同晶体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熔点不同</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凝固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物质从液态变成固态的过程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凝固过程物质放出热量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相同的晶体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其熔点和凝固点温度相同</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7284131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027503"/>
            <a:ext cx="10807700" cy="4228850"/>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晶体熔化时的特点是</a:t>
            </a:r>
            <a:r>
              <a:rPr lang="en-US" altLang="zh-CN" i="1" smtClean="0">
                <a:solidFill>
                  <a:srgbClr val="000000"/>
                </a:solidFill>
                <a:ea typeface="宋体" panose="02010600030101010101" pitchFamily="2" charset="-122"/>
                <a:cs typeface="Times New Roman" panose="02020603050405020304" pitchFamily="18" charset="0"/>
              </a:rPr>
              <a:t>_________________</a:t>
            </a:r>
            <a:r>
              <a:rPr lang="en-US" altLang="zh-CN" i="1">
                <a:solidFill>
                  <a:srgbClr val="000000"/>
                </a:solidFill>
                <a:ea typeface="宋体" panose="02010600030101010101" pitchFamily="2" charset="-122"/>
                <a:cs typeface="Times New Roman" panose="02020603050405020304" pitchFamily="18" charset="0"/>
              </a:rPr>
              <a:t>______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熔化过程中所处的状态是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晶体凝固时的特点是</a:t>
            </a:r>
            <a:r>
              <a:rPr lang="en-US" altLang="zh-CN" i="1" smtClean="0">
                <a:solidFill>
                  <a:srgbClr val="000000"/>
                </a:solidFill>
                <a:ea typeface="宋体" panose="02010600030101010101" pitchFamily="2" charset="-122"/>
                <a:cs typeface="Times New Roman" panose="02020603050405020304" pitchFamily="18" charset="0"/>
              </a:rPr>
              <a:t>__________________</a:t>
            </a:r>
            <a:r>
              <a:rPr lang="en-US" altLang="zh-CN" i="1">
                <a:solidFill>
                  <a:srgbClr val="000000"/>
                </a:solidFill>
                <a:ea typeface="宋体" panose="02010600030101010101" pitchFamily="2" charset="-122"/>
                <a:cs typeface="Times New Roman" panose="02020603050405020304" pitchFamily="18" charset="0"/>
              </a:rPr>
              <a:t>________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凝固过程中所处的状态是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同种晶体的熔点和凝固点</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熔化和凝固可以看成是两个互逆过程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熔化过程要</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凝固过程要</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常说的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下雪不冷化雪冷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就是典型的熔化吸热、凝固放热的例子</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121077" y="1061304"/>
            <a:ext cx="481894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吸收热量</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但温度保持不变</a:t>
            </a:r>
            <a:endParaRPr lang="zh-CN" altLang="en-US"/>
          </a:p>
        </p:txBody>
      </p:sp>
      <p:sp>
        <p:nvSpPr>
          <p:cNvPr id="4" name="矩形 3"/>
          <p:cNvSpPr/>
          <p:nvPr/>
        </p:nvSpPr>
        <p:spPr>
          <a:xfrm>
            <a:off x="5058176" y="1655911"/>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固液共存态</a:t>
            </a:r>
            <a:endParaRPr lang="zh-CN" altLang="en-US"/>
          </a:p>
        </p:txBody>
      </p:sp>
      <p:sp>
        <p:nvSpPr>
          <p:cNvPr id="5" name="矩形 4"/>
          <p:cNvSpPr/>
          <p:nvPr/>
        </p:nvSpPr>
        <p:spPr>
          <a:xfrm>
            <a:off x="1361490" y="2240686"/>
            <a:ext cx="481894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放出热量</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但温度保持不变</a:t>
            </a:r>
            <a:endParaRPr lang="zh-CN" altLang="en-US"/>
          </a:p>
        </p:txBody>
      </p:sp>
      <p:sp>
        <p:nvSpPr>
          <p:cNvPr id="6" name="矩形 5"/>
          <p:cNvSpPr/>
          <p:nvPr/>
        </p:nvSpPr>
        <p:spPr>
          <a:xfrm>
            <a:off x="936501" y="2827703"/>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固液共存态</a:t>
            </a:r>
            <a:endParaRPr lang="zh-CN" altLang="en-US"/>
          </a:p>
        </p:txBody>
      </p:sp>
      <p:sp>
        <p:nvSpPr>
          <p:cNvPr id="7" name="矩形 6"/>
          <p:cNvSpPr/>
          <p:nvPr/>
        </p:nvSpPr>
        <p:spPr>
          <a:xfrm>
            <a:off x="8530021" y="282770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相同</a:t>
            </a:r>
            <a:endParaRPr lang="zh-CN" altLang="en-US"/>
          </a:p>
        </p:txBody>
      </p:sp>
      <p:sp>
        <p:nvSpPr>
          <p:cNvPr id="8" name="矩形 7"/>
          <p:cNvSpPr/>
          <p:nvPr/>
        </p:nvSpPr>
        <p:spPr>
          <a:xfrm>
            <a:off x="9269765" y="341247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吸热</a:t>
            </a:r>
            <a:endParaRPr lang="zh-CN" altLang="en-US"/>
          </a:p>
        </p:txBody>
      </p:sp>
      <p:sp>
        <p:nvSpPr>
          <p:cNvPr id="9" name="矩形 8"/>
          <p:cNvSpPr/>
          <p:nvPr/>
        </p:nvSpPr>
        <p:spPr>
          <a:xfrm>
            <a:off x="3096741" y="399183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放热</a:t>
            </a:r>
            <a:endParaRPr lang="zh-CN" altLang="en-US"/>
          </a:p>
        </p:txBody>
      </p:sp>
    </p:spTree>
    <p:extLst>
      <p:ext uri="{BB962C8B-B14F-4D97-AF65-F5344CB8AC3E}">
        <p14:creationId xmlns:p14="http://schemas.microsoft.com/office/powerpoint/2010/main" val="4243447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2015951"/>
            <a:ext cx="10807700" cy="2408736"/>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汽化和液化</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汽化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物质从液态变为气态的过程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汽化是一个</a:t>
            </a:r>
            <a:r>
              <a:rPr lang="en-US" altLang="zh-CN" i="1" smtClean="0">
                <a:solidFill>
                  <a:srgbClr val="000000"/>
                </a:solidFill>
                <a:ea typeface="宋体" panose="02010600030101010101" pitchFamily="2" charset="-122"/>
                <a:cs typeface="Times New Roman" panose="02020603050405020304" pitchFamily="18" charset="0"/>
              </a:rPr>
              <a:t>_________</a:t>
            </a:r>
            <a:r>
              <a:rPr lang="zh-CN" altLang="zh-CN">
                <a:solidFill>
                  <a:srgbClr val="000000"/>
                </a:solidFill>
                <a:ea typeface="宋体" panose="02010600030101010101" pitchFamily="2" charset="-122"/>
                <a:cs typeface="Times New Roman" panose="02020603050405020304" pitchFamily="18" charset="0"/>
              </a:rPr>
              <a:t>热量的过程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液体的汽化有</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两种形式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475460" y="263946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吸收</a:t>
            </a:r>
            <a:endParaRPr lang="zh-CN" altLang="en-US"/>
          </a:p>
        </p:txBody>
      </p:sp>
      <p:sp>
        <p:nvSpPr>
          <p:cNvPr id="4" name="矩形 3"/>
          <p:cNvSpPr/>
          <p:nvPr/>
        </p:nvSpPr>
        <p:spPr>
          <a:xfrm>
            <a:off x="5597357" y="323407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蒸发</a:t>
            </a:r>
            <a:endParaRPr lang="zh-CN" altLang="en-US"/>
          </a:p>
        </p:txBody>
      </p:sp>
      <p:sp>
        <p:nvSpPr>
          <p:cNvPr id="5" name="矩形 4"/>
          <p:cNvSpPr/>
          <p:nvPr/>
        </p:nvSpPr>
        <p:spPr>
          <a:xfrm>
            <a:off x="8559020" y="322423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沸腾</a:t>
            </a:r>
            <a:endParaRPr lang="zh-CN" altLang="en-US"/>
          </a:p>
        </p:txBody>
      </p:sp>
    </p:spTree>
    <p:extLst>
      <p:ext uri="{BB962C8B-B14F-4D97-AF65-F5344CB8AC3E}">
        <p14:creationId xmlns:p14="http://schemas.microsoft.com/office/powerpoint/2010/main" val="2925223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824227"/>
            <a:ext cx="10807700" cy="4819781"/>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液化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物质从气态变为液态的过程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液化是一个</a:t>
            </a:r>
            <a:r>
              <a:rPr lang="en-US" altLang="zh-CN" i="1" smtClean="0">
                <a:solidFill>
                  <a:srgbClr val="000000"/>
                </a:solidFill>
                <a:ea typeface="宋体" panose="02010600030101010101" pitchFamily="2" charset="-122"/>
                <a:cs typeface="Times New Roman" panose="02020603050405020304" pitchFamily="18" charset="0"/>
              </a:rPr>
              <a:t>_________</a:t>
            </a:r>
            <a:r>
              <a:rPr lang="zh-CN" altLang="zh-CN">
                <a:solidFill>
                  <a:srgbClr val="000000"/>
                </a:solidFill>
                <a:ea typeface="宋体" panose="02010600030101010101" pitchFamily="2" charset="-122"/>
                <a:cs typeface="Times New Roman" panose="02020603050405020304" pitchFamily="18" charset="0"/>
              </a:rPr>
              <a:t>热量的过程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使气体液化的方法有</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smtClean="0">
                <a:solidFill>
                  <a:srgbClr val="000000"/>
                </a:solidFill>
                <a:ea typeface="宋体" panose="02010600030101010101" pitchFamily="2" charset="-122"/>
                <a:cs typeface="Times New Roman" panose="02020603050405020304" pitchFamily="18" charset="0"/>
              </a:rPr>
              <a:t>____________.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雾和露的形成都是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冰棒周围的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白气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是空气中的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在遇冷时</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而成的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冷饮瓶外的水滴也是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现象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家庭使用的液化石油气和火箭上的燃料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液态氢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都是通过</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的方法液化的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505453" y="86013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放出</a:t>
            </a:r>
            <a:endParaRPr lang="zh-CN" altLang="en-US"/>
          </a:p>
        </p:txBody>
      </p:sp>
      <p:sp>
        <p:nvSpPr>
          <p:cNvPr id="4" name="矩形 3"/>
          <p:cNvSpPr/>
          <p:nvPr/>
        </p:nvSpPr>
        <p:spPr>
          <a:xfrm>
            <a:off x="6595637" y="143431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降低温度</a:t>
            </a:r>
            <a:endParaRPr lang="zh-CN" altLang="en-US"/>
          </a:p>
        </p:txBody>
      </p:sp>
      <p:sp>
        <p:nvSpPr>
          <p:cNvPr id="5" name="矩形 4"/>
          <p:cNvSpPr/>
          <p:nvPr/>
        </p:nvSpPr>
        <p:spPr>
          <a:xfrm>
            <a:off x="704658" y="203459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压缩体积</a:t>
            </a:r>
            <a:endParaRPr lang="zh-CN" altLang="en-US"/>
          </a:p>
        </p:txBody>
      </p:sp>
      <p:sp>
        <p:nvSpPr>
          <p:cNvPr id="6" name="矩形 5"/>
          <p:cNvSpPr/>
          <p:nvPr/>
        </p:nvSpPr>
        <p:spPr>
          <a:xfrm>
            <a:off x="6337101" y="260601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液化</a:t>
            </a:r>
            <a:endParaRPr lang="zh-CN" altLang="en-US"/>
          </a:p>
        </p:txBody>
      </p:sp>
      <p:sp>
        <p:nvSpPr>
          <p:cNvPr id="7" name="矩形 6"/>
          <p:cNvSpPr/>
          <p:nvPr/>
        </p:nvSpPr>
        <p:spPr>
          <a:xfrm>
            <a:off x="4470909" y="3205767"/>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水蒸气</a:t>
            </a:r>
            <a:endParaRPr lang="zh-CN" altLang="en-US"/>
          </a:p>
        </p:txBody>
      </p:sp>
      <p:sp>
        <p:nvSpPr>
          <p:cNvPr id="8" name="矩形 7"/>
          <p:cNvSpPr/>
          <p:nvPr/>
        </p:nvSpPr>
        <p:spPr>
          <a:xfrm>
            <a:off x="8785373" y="320576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液化</a:t>
            </a:r>
            <a:endParaRPr lang="zh-CN" altLang="en-US"/>
          </a:p>
        </p:txBody>
      </p:sp>
      <p:sp>
        <p:nvSpPr>
          <p:cNvPr id="9" name="矩形 8"/>
          <p:cNvSpPr/>
          <p:nvPr/>
        </p:nvSpPr>
        <p:spPr>
          <a:xfrm>
            <a:off x="5689029" y="378755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液化</a:t>
            </a:r>
            <a:endParaRPr lang="zh-CN" altLang="en-US"/>
          </a:p>
        </p:txBody>
      </p:sp>
      <p:sp>
        <p:nvSpPr>
          <p:cNvPr id="10" name="矩形 9"/>
          <p:cNvSpPr/>
          <p:nvPr/>
        </p:nvSpPr>
        <p:spPr>
          <a:xfrm>
            <a:off x="8464988" y="437367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压缩体积</a:t>
            </a:r>
            <a:endParaRPr lang="zh-CN" altLang="en-US"/>
          </a:p>
        </p:txBody>
      </p:sp>
    </p:spTree>
    <p:extLst>
      <p:ext uri="{BB962C8B-B14F-4D97-AF65-F5344CB8AC3E}">
        <p14:creationId xmlns:p14="http://schemas.microsoft.com/office/powerpoint/2010/main" val="1390060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78804"/>
            <a:ext cx="10807700" cy="6001643"/>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蒸发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在任何温度下都能发生在液体表面的缓慢的汽化现象</a:t>
            </a:r>
            <a:r>
              <a:rPr lang="en-US" altLang="zh-CN" i="1"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影响</a:t>
            </a:r>
            <a:r>
              <a:rPr lang="zh-CN" altLang="zh-CN">
                <a:solidFill>
                  <a:srgbClr val="000000"/>
                </a:solidFill>
                <a:ea typeface="宋体" panose="02010600030101010101" pitchFamily="2" charset="-122"/>
                <a:cs typeface="Times New Roman" panose="02020603050405020304" pitchFamily="18" charset="0"/>
              </a:rPr>
              <a:t>蒸发快慢的因素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越高、液体的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越大、</a:t>
            </a:r>
            <a:r>
              <a:rPr lang="en-US" altLang="zh-CN" i="1" smtClean="0">
                <a:solidFill>
                  <a:srgbClr val="000000"/>
                </a:solidFill>
                <a:ea typeface="宋体" panose="02010600030101010101" pitchFamily="2" charset="-122"/>
                <a:cs typeface="Times New Roman" panose="02020603050405020304" pitchFamily="18" charset="0"/>
              </a:rPr>
              <a:t>_________________</a:t>
            </a:r>
            <a:r>
              <a:rPr lang="zh-CN" altLang="zh-CN">
                <a:solidFill>
                  <a:srgbClr val="000000"/>
                </a:solidFill>
                <a:ea typeface="宋体" panose="02010600030101010101" pitchFamily="2" charset="-122"/>
                <a:cs typeface="Times New Roman" panose="02020603050405020304" pitchFamily="18" charset="0"/>
              </a:rPr>
              <a:t>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则液体蒸发越快</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沸腾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在液体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同时发生的剧烈的汽化现象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液体沸腾时会产生大量的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液体沸腾的条件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温度达到</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a:t>
            </a:r>
            <a:r>
              <a:rPr lang="en-US" altLang="zh-CN" i="1" smtClean="0">
                <a:solidFill>
                  <a:srgbClr val="000000"/>
                </a:solidFill>
                <a:ea typeface="宋体" panose="02010600030101010101" pitchFamily="2" charset="-122"/>
                <a:cs typeface="Times New Roman" panose="02020603050405020304" pitchFamily="18" charset="0"/>
              </a:rPr>
              <a:t>_______________.</a:t>
            </a:r>
            <a:r>
              <a:rPr lang="zh-CN" altLang="zh-CN">
                <a:solidFill>
                  <a:srgbClr val="000000"/>
                </a:solidFill>
                <a:ea typeface="宋体" panose="02010600030101010101" pitchFamily="2" charset="-122"/>
                <a:cs typeface="Times New Roman" panose="02020603050405020304" pitchFamily="18" charset="0"/>
              </a:rPr>
              <a:t>沸腾时液体的温度不变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沸腾时的温度叫沸点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同一种液体表面</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沸点越高</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i="1" smtClean="0">
                <a:solidFill>
                  <a:srgbClr val="000000"/>
                </a:solidFill>
                <a:ea typeface="宋体" panose="02010600030101010101" pitchFamily="2" charset="-122"/>
                <a:cs typeface="Times New Roman" panose="02020603050405020304" pitchFamily="18" charset="0"/>
              </a:rPr>
              <a:t>________________</a:t>
            </a:r>
            <a:r>
              <a:rPr lang="zh-CN" altLang="zh-CN">
                <a:solidFill>
                  <a:srgbClr val="000000"/>
                </a:solidFill>
                <a:ea typeface="宋体" panose="02010600030101010101" pitchFamily="2" charset="-122"/>
                <a:cs typeface="Times New Roman" panose="02020603050405020304" pitchFamily="18" charset="0"/>
              </a:rPr>
              <a:t>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水的沸点是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995005" y="109078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a:t>
            </a:r>
            <a:endParaRPr lang="zh-CN" altLang="en-US"/>
          </a:p>
        </p:txBody>
      </p:sp>
      <p:sp>
        <p:nvSpPr>
          <p:cNvPr id="4" name="矩形 3"/>
          <p:cNvSpPr/>
          <p:nvPr/>
        </p:nvSpPr>
        <p:spPr>
          <a:xfrm>
            <a:off x="1247381" y="1685395"/>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表面积</a:t>
            </a:r>
            <a:endParaRPr lang="zh-CN" altLang="en-US"/>
          </a:p>
        </p:txBody>
      </p:sp>
      <p:sp>
        <p:nvSpPr>
          <p:cNvPr id="5" name="矩形 4"/>
          <p:cNvSpPr/>
          <p:nvPr/>
        </p:nvSpPr>
        <p:spPr>
          <a:xfrm>
            <a:off x="4648237" y="1685394"/>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液面上气流速度</a:t>
            </a:r>
            <a:endParaRPr lang="zh-CN" altLang="en-US"/>
          </a:p>
        </p:txBody>
      </p:sp>
      <p:sp>
        <p:nvSpPr>
          <p:cNvPr id="6" name="矩形 5"/>
          <p:cNvSpPr/>
          <p:nvPr/>
        </p:nvSpPr>
        <p:spPr>
          <a:xfrm>
            <a:off x="4042677" y="285814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表面</a:t>
            </a:r>
            <a:endParaRPr lang="zh-CN" altLang="en-US"/>
          </a:p>
        </p:txBody>
      </p:sp>
      <p:sp>
        <p:nvSpPr>
          <p:cNvPr id="7" name="矩形 6"/>
          <p:cNvSpPr/>
          <p:nvPr/>
        </p:nvSpPr>
        <p:spPr>
          <a:xfrm>
            <a:off x="6811661" y="285814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内部</a:t>
            </a:r>
            <a:endParaRPr lang="zh-CN" altLang="en-US"/>
          </a:p>
        </p:txBody>
      </p:sp>
      <p:sp>
        <p:nvSpPr>
          <p:cNvPr id="8" name="矩形 7"/>
          <p:cNvSpPr/>
          <p:nvPr/>
        </p:nvSpPr>
        <p:spPr>
          <a:xfrm>
            <a:off x="8425333" y="343308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气泡</a:t>
            </a:r>
            <a:endParaRPr lang="zh-CN" altLang="en-US"/>
          </a:p>
        </p:txBody>
      </p:sp>
      <p:sp>
        <p:nvSpPr>
          <p:cNvPr id="9" name="矩形 8"/>
          <p:cNvSpPr/>
          <p:nvPr/>
        </p:nvSpPr>
        <p:spPr>
          <a:xfrm>
            <a:off x="5018109" y="402769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沸点</a:t>
            </a:r>
            <a:endParaRPr lang="zh-CN" altLang="en-US"/>
          </a:p>
        </p:txBody>
      </p:sp>
      <p:sp>
        <p:nvSpPr>
          <p:cNvPr id="10" name="矩形 9"/>
          <p:cNvSpPr/>
          <p:nvPr/>
        </p:nvSpPr>
        <p:spPr>
          <a:xfrm>
            <a:off x="7591557" y="4027692"/>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持续吸收热量</a:t>
            </a:r>
            <a:endParaRPr lang="zh-CN" altLang="en-US"/>
          </a:p>
        </p:txBody>
      </p:sp>
      <p:sp>
        <p:nvSpPr>
          <p:cNvPr id="11" name="矩形 10"/>
          <p:cNvSpPr/>
          <p:nvPr/>
        </p:nvSpPr>
        <p:spPr>
          <a:xfrm>
            <a:off x="998222" y="520654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气压</a:t>
            </a:r>
            <a:endParaRPr lang="zh-CN" altLang="en-US"/>
          </a:p>
        </p:txBody>
      </p:sp>
      <p:sp>
        <p:nvSpPr>
          <p:cNvPr id="12" name="矩形 11"/>
          <p:cNvSpPr/>
          <p:nvPr/>
        </p:nvSpPr>
        <p:spPr>
          <a:xfrm>
            <a:off x="6004402" y="5196417"/>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一个标准大气压</a:t>
            </a:r>
            <a:endParaRPr lang="zh-CN" altLang="en-US"/>
          </a:p>
        </p:txBody>
      </p:sp>
      <p:sp>
        <p:nvSpPr>
          <p:cNvPr id="13" name="矩形 12"/>
          <p:cNvSpPr/>
          <p:nvPr/>
        </p:nvSpPr>
        <p:spPr>
          <a:xfrm>
            <a:off x="2050064" y="5800979"/>
            <a:ext cx="800219" cy="584775"/>
          </a:xfrm>
          <a:prstGeom prst="rect">
            <a:avLst/>
          </a:prstGeom>
        </p:spPr>
        <p:txBody>
          <a:bodyPr wrap="none">
            <a:spAutoFit/>
          </a:bodyPr>
          <a:lstStyle/>
          <a:p>
            <a:r>
              <a:rPr lang="en-US" altLang="zh-CN">
                <a:ea typeface="宋体" panose="02010600030101010101" pitchFamily="2" charset="-122"/>
              </a:rPr>
              <a:t>100</a:t>
            </a:r>
            <a:endParaRPr lang="zh-CN" altLang="en-US"/>
          </a:p>
        </p:txBody>
      </p:sp>
    </p:spTree>
    <p:extLst>
      <p:ext uri="{BB962C8B-B14F-4D97-AF65-F5344CB8AC3E}">
        <p14:creationId xmlns:p14="http://schemas.microsoft.com/office/powerpoint/2010/main" val="2869030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图文框 2">
            <a:hlinkClick r:id="rId2" action="ppaction://hlinksldjump"/>
          </p:cNvPr>
          <p:cNvSpPr/>
          <p:nvPr/>
        </p:nvSpPr>
        <p:spPr>
          <a:xfrm>
            <a:off x="1728589" y="598922"/>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考  情  分  析</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4" name="图文框 3">
            <a:hlinkClick r:id="rId3" action="ppaction://hlinksldjump"/>
          </p:cNvPr>
          <p:cNvSpPr/>
          <p:nvPr/>
        </p:nvSpPr>
        <p:spPr>
          <a:xfrm>
            <a:off x="1728589" y="16119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知  识  网  络</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7" name="图文框 6">
            <a:hlinkClick r:id="rId4" action="ppaction://hlinksldjump"/>
          </p:cNvPr>
          <p:cNvSpPr/>
          <p:nvPr/>
        </p:nvSpPr>
        <p:spPr>
          <a:xfrm>
            <a:off x="1728589" y="26250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突  破  知  识  点</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8" name="图文框 7">
            <a:hlinkClick r:id="rId5" action="ppaction://hlinksldjump"/>
          </p:cNvPr>
          <p:cNvSpPr/>
          <p:nvPr/>
        </p:nvSpPr>
        <p:spPr>
          <a:xfrm>
            <a:off x="1728589" y="36381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实  验  突  破</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6" name="图文框 5">
            <a:hlinkClick r:id="rId6" action="ppaction://hlinksldjump"/>
          </p:cNvPr>
          <p:cNvSpPr/>
          <p:nvPr/>
        </p:nvSpPr>
        <p:spPr>
          <a:xfrm>
            <a:off x="1728589" y="46512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冲  刺  演  练</a:t>
            </a:r>
            <a:endParaRPr lang="zh-CN" altLang="zh-CN" sz="40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2140996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50983"/>
            <a:ext cx="5594480" cy="683264"/>
          </a:xfrm>
          <a:prstGeom prst="rect">
            <a:avLst/>
          </a:prstGeom>
        </p:spPr>
        <p:txBody>
          <a:bodyPr wrap="none">
            <a:spAutoFit/>
          </a:bodyPr>
          <a:lstStyle/>
          <a:p>
            <a:pPr indent="267970">
              <a:lnSpc>
                <a:spcPct val="120000"/>
              </a:lnSpc>
              <a:spcAft>
                <a:spcPct val="0"/>
              </a:spcAft>
              <a:tabLst>
                <a:tab pos="1029335" algn="l"/>
                <a:tab pos="1850390" algn="l"/>
                <a:tab pos="2538095" algn="l"/>
                <a:tab pos="3221990" algn="l"/>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蒸发和沸腾的</a:t>
            </a:r>
            <a:r>
              <a:rPr lang="zh-CN" altLang="zh-CN" smtClean="0">
                <a:solidFill>
                  <a:srgbClr val="000000"/>
                </a:solidFill>
                <a:ea typeface="宋体" panose="02010600030101010101" pitchFamily="2" charset="-122"/>
                <a:cs typeface="Times New Roman" panose="02020603050405020304" pitchFamily="18" charset="0"/>
              </a:rPr>
              <a:t>异同</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537376447"/>
              </p:ext>
            </p:extLst>
          </p:nvPr>
        </p:nvGraphicFramePr>
        <p:xfrm>
          <a:off x="361950" y="1314635"/>
          <a:ext cx="10807700" cy="4848284"/>
        </p:xfrm>
        <a:graphic>
          <a:graphicData uri="http://schemas.openxmlformats.org/presentationml/2006/ole">
            <mc:AlternateContent xmlns:mc="http://schemas.openxmlformats.org/markup-compatibility/2006">
              <mc:Choice xmlns:v="urn:schemas-microsoft-com:vml" Requires="v">
                <p:oleObj spid="_x0000_s4098" name="文档" r:id="rId4" imgW="3826154" imgH="1716395" progId="Word.Document.12">
                  <p:embed/>
                </p:oleObj>
              </mc:Choice>
              <mc:Fallback>
                <p:oleObj name="文档" r:id="rId4" imgW="3826154" imgH="1716395" progId="Word.Document.12">
                  <p:embed/>
                  <p:pic>
                    <p:nvPicPr>
                      <p:cNvPr id="0" name="OLE substitute image"/>
                      <p:cNvPicPr/>
                      <p:nvPr/>
                    </p:nvPicPr>
                    <p:blipFill>
                      <a:blip r:embed="rId5"/>
                      <a:stretch>
                        <a:fillRect/>
                      </a:stretch>
                    </p:blipFill>
                    <p:spPr>
                      <a:xfrm>
                        <a:off x="361950" y="1314635"/>
                        <a:ext cx="10807700" cy="4848284"/>
                      </a:xfrm>
                      <a:prstGeom prst="rect">
                        <a:avLst/>
                      </a:prstGeom>
                    </p:spPr>
                  </p:pic>
                </p:oleObj>
              </mc:Fallback>
            </mc:AlternateContent>
          </a:graphicData>
        </a:graphic>
      </p:graphicFrame>
      <p:sp>
        <p:nvSpPr>
          <p:cNvPr id="8" name="矩形 7"/>
          <p:cNvSpPr/>
          <p:nvPr/>
        </p:nvSpPr>
        <p:spPr>
          <a:xfrm>
            <a:off x="7057181" y="3858663"/>
            <a:ext cx="389241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达到沸点并继续吸热</a:t>
            </a:r>
            <a:endParaRPr lang="zh-CN" altLang="en-US"/>
          </a:p>
        </p:txBody>
      </p:sp>
      <p:sp>
        <p:nvSpPr>
          <p:cNvPr id="9" name="矩形 8"/>
          <p:cNvSpPr/>
          <p:nvPr/>
        </p:nvSpPr>
        <p:spPr>
          <a:xfrm>
            <a:off x="2871481" y="4514926"/>
            <a:ext cx="4175868" cy="1077218"/>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液体自身温度及与它接触的物体温度下降</a:t>
            </a:r>
            <a:endParaRPr lang="zh-CN" altLang="en-US"/>
          </a:p>
        </p:txBody>
      </p:sp>
      <p:sp>
        <p:nvSpPr>
          <p:cNvPr id="3" name="矩形 2"/>
          <p:cNvSpPr/>
          <p:nvPr/>
        </p:nvSpPr>
        <p:spPr>
          <a:xfrm>
            <a:off x="3147874" y="2027760"/>
            <a:ext cx="6120084"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都属于汽化现象</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都需要吸收热量</a:t>
            </a:r>
            <a:endParaRPr lang="zh-CN" altLang="en-US"/>
          </a:p>
        </p:txBody>
      </p:sp>
      <p:sp>
        <p:nvSpPr>
          <p:cNvPr id="4" name="矩形 3"/>
          <p:cNvSpPr/>
          <p:nvPr/>
        </p:nvSpPr>
        <p:spPr>
          <a:xfrm>
            <a:off x="3933247" y="2660438"/>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液体表面</a:t>
            </a:r>
            <a:endParaRPr lang="zh-CN" altLang="en-US"/>
          </a:p>
        </p:txBody>
      </p:sp>
      <p:sp>
        <p:nvSpPr>
          <p:cNvPr id="5" name="矩形 4"/>
          <p:cNvSpPr/>
          <p:nvPr/>
        </p:nvSpPr>
        <p:spPr>
          <a:xfrm>
            <a:off x="7841796" y="2653753"/>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表面和内部</a:t>
            </a:r>
            <a:endParaRPr lang="zh-CN" altLang="en-US"/>
          </a:p>
        </p:txBody>
      </p:sp>
      <p:sp>
        <p:nvSpPr>
          <p:cNvPr id="6" name="矩形 5"/>
          <p:cNvSpPr/>
          <p:nvPr/>
        </p:nvSpPr>
        <p:spPr>
          <a:xfrm>
            <a:off x="4248869" y="327345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缓慢</a:t>
            </a:r>
            <a:endParaRPr lang="zh-CN" altLang="en-US"/>
          </a:p>
        </p:txBody>
      </p:sp>
      <p:sp>
        <p:nvSpPr>
          <p:cNvPr id="10" name="矩形 9"/>
          <p:cNvSpPr/>
          <p:nvPr/>
        </p:nvSpPr>
        <p:spPr>
          <a:xfrm>
            <a:off x="8499082" y="325620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剧烈</a:t>
            </a:r>
            <a:endParaRPr lang="zh-CN" altLang="en-US"/>
          </a:p>
        </p:txBody>
      </p:sp>
      <p:sp>
        <p:nvSpPr>
          <p:cNvPr id="11" name="矩形 10"/>
          <p:cNvSpPr/>
          <p:nvPr/>
        </p:nvSpPr>
        <p:spPr>
          <a:xfrm>
            <a:off x="3933246" y="3882248"/>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任意温度</a:t>
            </a:r>
            <a:endParaRPr lang="zh-CN" altLang="en-US"/>
          </a:p>
        </p:txBody>
      </p:sp>
      <p:sp>
        <p:nvSpPr>
          <p:cNvPr id="12" name="矩形 11"/>
          <p:cNvSpPr/>
          <p:nvPr/>
        </p:nvSpPr>
        <p:spPr>
          <a:xfrm>
            <a:off x="8047781" y="4745878"/>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温度不变</a:t>
            </a:r>
            <a:endParaRPr lang="zh-CN" altLang="en-US"/>
          </a:p>
        </p:txBody>
      </p:sp>
    </p:spTree>
    <p:extLst>
      <p:ext uri="{BB962C8B-B14F-4D97-AF65-F5344CB8AC3E}">
        <p14:creationId xmlns:p14="http://schemas.microsoft.com/office/powerpoint/2010/main" val="107664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P spid="5" grpId="0"/>
      <p:bldP spid="6"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03168"/>
            <a:ext cx="10807700" cy="5363391"/>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升华和凝华</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升华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物质从固态直接变成气态的过程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升华是一个吸热的过程</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常见的升华现象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樟脑丸先变小最后不见了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冰冻的衣服变干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雪堆变小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灯丝变细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人工降雨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人造烟雾</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凝华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物质从气态直接变成固态的过程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凝华是一个放热的过程</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常见的凝华现象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灯泡变黑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秋天的霜及窗上冰花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冰棒上的白粉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雾凇</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8257660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615"/>
            <a:ext cx="4573368" cy="683264"/>
          </a:xfrm>
          <a:prstGeom prst="rect">
            <a:avLst/>
          </a:prstGeom>
        </p:spPr>
        <p:txBody>
          <a:bodyPr wrap="none">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物态变化知识记忆</a:t>
            </a:r>
            <a:r>
              <a:rPr lang="zh-CN" altLang="zh-CN" smtClean="0">
                <a:solidFill>
                  <a:srgbClr val="000000"/>
                </a:solidFill>
                <a:ea typeface="宋体" panose="02010600030101010101" pitchFamily="2" charset="-122"/>
                <a:cs typeface="Times New Roman" panose="02020603050405020304" pitchFamily="18" charset="0"/>
              </a:rPr>
              <a:t>图</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62.jpeg"/>
          <p:cNvPicPr>
            <a:picLocks noChangeAspect="1"/>
          </p:cNvPicPr>
          <p:nvPr/>
        </p:nvPicPr>
        <p:blipFill>
          <a:blip r:embed="rId2"/>
          <a:stretch>
            <a:fillRect/>
          </a:stretch>
        </p:blipFill>
        <p:spPr>
          <a:xfrm>
            <a:off x="2992771" y="1176696"/>
            <a:ext cx="5546059" cy="5052545"/>
          </a:xfrm>
          <a:prstGeom prst="rect">
            <a:avLst/>
          </a:prstGeom>
        </p:spPr>
      </p:pic>
    </p:spTree>
    <p:extLst>
      <p:ext uri="{BB962C8B-B14F-4D97-AF65-F5344CB8AC3E}">
        <p14:creationId xmlns:p14="http://schemas.microsoft.com/office/powerpoint/2010/main" val="4200350125"/>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67463"/>
            <a:ext cx="10807700" cy="1865126"/>
          </a:xfrm>
          <a:prstGeom prst="rect">
            <a:avLst/>
          </a:prstGeom>
        </p:spPr>
        <p:txBody>
          <a:bodyPr>
            <a:spAutoFit/>
          </a:bodyPr>
          <a:lstStyle/>
          <a:p>
            <a:pPr>
              <a:lnSpc>
                <a:spcPct val="120000"/>
              </a:lnSpc>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lgn="l"/>
                <a:tab pos="1850390" algn="l"/>
                <a:tab pos="2538095" algn="l"/>
                <a:tab pos="3221990" algn="l"/>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下图描述了常见的物态变化现象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其中需要吸热的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05601" y="2642979"/>
            <a:ext cx="11310870" cy="1891818"/>
          </a:xfrm>
          <a:prstGeom prst="rect">
            <a:avLst/>
          </a:prstGeom>
        </p:spPr>
      </p:pic>
      <p:sp>
        <p:nvSpPr>
          <p:cNvPr id="4" name="矩形 3"/>
          <p:cNvSpPr>
            <a:spLocks noChangeAspect="1"/>
          </p:cNvSpPr>
          <p:nvPr/>
        </p:nvSpPr>
        <p:spPr>
          <a:xfrm>
            <a:off x="361950" y="4679348"/>
            <a:ext cx="10807700" cy="127419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甲、乙</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乙、丁</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甲、丙</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丙、</a:t>
            </a:r>
            <a:r>
              <a:rPr lang="zh-CN" altLang="zh-CN" smtClean="0">
                <a:solidFill>
                  <a:srgbClr val="000000"/>
                </a:solidFill>
                <a:ea typeface="宋体" panose="02010600030101010101" pitchFamily="2" charset="-122"/>
                <a:cs typeface="Times New Roman" panose="02020603050405020304" pitchFamily="18" charset="0"/>
              </a:rPr>
              <a:t>丁</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749973" y="1923485"/>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897579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007839"/>
            <a:ext cx="10807700" cy="4181529"/>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屋檐上的冰凌正在消融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物质由固态变成液态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属于熔化现象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吸热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铁丝网上出现霜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是空气中的水蒸气遇冷凝结成的小冰晶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属于凝华现象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放热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食品盒中的干冰变小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物质由固态直接变成了气态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属于升华现象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吸热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草叶上出现露珠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是空气中的水蒸气遇冷凝结成的小水滴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属于液化现象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放热</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因此需要吸热的是甲和丙</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故选</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项</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判断物态变化的依据是分清物质变化前后的状态</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41402685"/>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799754"/>
            <a:ext cx="10807700" cy="481978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smtClean="0">
                <a:solidFill>
                  <a:srgbClr val="000000"/>
                </a:solidFill>
                <a:latin typeface="Arial" pitchFamily="34" charset="0"/>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近年来</a:t>
            </a:r>
            <a:r>
              <a:rPr lang="zh-CN" altLang="zh-CN">
                <a:solidFill>
                  <a:srgbClr val="000000"/>
                </a:solidFill>
                <a:ea typeface="宋体" panose="02010600030101010101" pitchFamily="2" charset="-122"/>
                <a:cs typeface="Times New Roman" panose="02020603050405020304" pitchFamily="18" charset="0"/>
              </a:rPr>
              <a:t>服装服饰类最佳科技成果是某公司研制的首款能有效降低皮肤温度的</a:t>
            </a:r>
            <a:r>
              <a:rPr lang="en-US" altLang="zh-CN">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恤衫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它利用具有吸湿排汗功能的面料加快人体汗液从人体吸收热量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从而降低人体温度</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汗液从人体吸收热量这个过程中发生的物态变化</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液化</a:t>
            </a:r>
            <a:r>
              <a:rPr lang="en-US" altLang="zh-CN">
                <a:solidFill>
                  <a:srgbClr val="000000"/>
                </a:solidFill>
                <a:ea typeface="宋体" panose="02010600030101010101" pitchFamily="2" charset="-122"/>
                <a:cs typeface="Times New Roman" panose="02020603050405020304" pitchFamily="18" charset="0"/>
              </a:rPr>
              <a:t>	B.</a:t>
            </a:r>
            <a:r>
              <a:rPr lang="zh-CN" altLang="zh-CN">
                <a:solidFill>
                  <a:srgbClr val="000000"/>
                </a:solidFill>
                <a:ea typeface="宋体" panose="02010600030101010101" pitchFamily="2" charset="-122"/>
                <a:cs typeface="Times New Roman" panose="02020603050405020304" pitchFamily="18" charset="0"/>
              </a:rPr>
              <a:t>熔化</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升华</a:t>
            </a:r>
            <a:r>
              <a:rPr lang="en-US" altLang="zh-CN">
                <a:solidFill>
                  <a:srgbClr val="000000"/>
                </a:solidFill>
                <a:ea typeface="宋体" panose="02010600030101010101" pitchFamily="2" charset="-122"/>
                <a:cs typeface="Times New Roman" panose="02020603050405020304" pitchFamily="18" charset="0"/>
              </a:rPr>
              <a:t>	D.</a:t>
            </a:r>
            <a:r>
              <a:rPr lang="zh-CN" altLang="zh-CN">
                <a:solidFill>
                  <a:srgbClr val="000000"/>
                </a:solidFill>
                <a:ea typeface="宋体" panose="02010600030101010101" pitchFamily="2" charset="-122"/>
                <a:cs typeface="Times New Roman" panose="02020603050405020304" pitchFamily="18" charset="0"/>
              </a:rPr>
              <a:t>汽化</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66.jpeg"/>
          <p:cNvPicPr/>
          <p:nvPr/>
        </p:nvPicPr>
        <p:blipFill>
          <a:blip r:embed="rId2"/>
          <a:stretch>
            <a:fillRect/>
          </a:stretch>
        </p:blipFill>
        <p:spPr>
          <a:xfrm>
            <a:off x="6121077" y="3334356"/>
            <a:ext cx="3173519" cy="2196058"/>
          </a:xfrm>
          <a:prstGeom prst="rect">
            <a:avLst/>
          </a:prstGeom>
        </p:spPr>
      </p:pic>
      <p:sp>
        <p:nvSpPr>
          <p:cNvPr id="4" name="矩形 3"/>
          <p:cNvSpPr/>
          <p:nvPr/>
        </p:nvSpPr>
        <p:spPr>
          <a:xfrm>
            <a:off x="1987125" y="3219476"/>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25396037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水循环和节约用水</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陆地</a:t>
            </a:r>
            <a:r>
              <a:rPr lang="zh-CN" altLang="zh-CN">
                <a:solidFill>
                  <a:srgbClr val="000000"/>
                </a:solidFill>
                <a:ea typeface="宋体" panose="02010600030101010101" pitchFamily="2" charset="-122"/>
                <a:cs typeface="Times New Roman" panose="02020603050405020304" pitchFamily="18" charset="0"/>
              </a:rPr>
              <a:t>和海洋表面的水通过汽化进入大气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大气中的水蒸气通过降水回到陆地和海洋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这就是水循环</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降雨、下雪、冰雹等都属于降水</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在家庭生活中节约用水的方法有很多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随手关好自来水、用淘米水浇花、用洗碗或洗菜水冲厕所</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描述下列自然现象中发生的物态变化名称</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云</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雾</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雪</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霜</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339053" y="5175592"/>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液化和凝华</a:t>
            </a:r>
            <a:endParaRPr lang="zh-CN" altLang="en-US"/>
          </a:p>
        </p:txBody>
      </p:sp>
      <p:sp>
        <p:nvSpPr>
          <p:cNvPr id="4" name="矩形 3"/>
          <p:cNvSpPr/>
          <p:nvPr/>
        </p:nvSpPr>
        <p:spPr>
          <a:xfrm>
            <a:off x="4983157" y="517511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液化</a:t>
            </a:r>
            <a:endParaRPr lang="zh-CN" altLang="en-US"/>
          </a:p>
        </p:txBody>
      </p:sp>
      <p:sp>
        <p:nvSpPr>
          <p:cNvPr id="5" name="矩形 4"/>
          <p:cNvSpPr/>
          <p:nvPr/>
        </p:nvSpPr>
        <p:spPr>
          <a:xfrm>
            <a:off x="8141307" y="517463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液化</a:t>
            </a:r>
            <a:endParaRPr lang="zh-CN" altLang="en-US"/>
          </a:p>
        </p:txBody>
      </p:sp>
      <p:sp>
        <p:nvSpPr>
          <p:cNvPr id="6" name="矩形 5"/>
          <p:cNvSpPr/>
          <p:nvPr/>
        </p:nvSpPr>
        <p:spPr>
          <a:xfrm>
            <a:off x="1825490" y="574957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液化</a:t>
            </a:r>
            <a:endParaRPr lang="zh-CN" altLang="en-US"/>
          </a:p>
        </p:txBody>
      </p:sp>
      <p:sp>
        <p:nvSpPr>
          <p:cNvPr id="7" name="矩形 6"/>
          <p:cNvSpPr/>
          <p:nvPr/>
        </p:nvSpPr>
        <p:spPr>
          <a:xfrm>
            <a:off x="4983157" y="574727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凝华</a:t>
            </a:r>
            <a:endParaRPr lang="zh-CN" altLang="en-US"/>
          </a:p>
        </p:txBody>
      </p:sp>
      <p:sp>
        <p:nvSpPr>
          <p:cNvPr id="8" name="矩形 7"/>
          <p:cNvSpPr/>
          <p:nvPr/>
        </p:nvSpPr>
        <p:spPr>
          <a:xfrm>
            <a:off x="8140824" y="574727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凝华</a:t>
            </a:r>
            <a:endParaRPr lang="zh-CN" altLang="en-US"/>
          </a:p>
        </p:txBody>
      </p:sp>
    </p:spTree>
    <p:extLst>
      <p:ext uri="{BB962C8B-B14F-4D97-AF65-F5344CB8AC3E}">
        <p14:creationId xmlns:p14="http://schemas.microsoft.com/office/powerpoint/2010/main" val="14049230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28135"/>
            <a:ext cx="10807700" cy="536339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lgn="l"/>
                <a:tab pos="1850390" algn="l"/>
                <a:tab pos="2538095" algn="l"/>
                <a:tab pos="3221990" algn="l"/>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据有关资料报道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目前全球海水淡化日产量约为</a:t>
            </a:r>
            <a:r>
              <a:rPr lang="en-US" altLang="zh-CN">
                <a:solidFill>
                  <a:srgbClr val="000000"/>
                </a:solidFill>
                <a:ea typeface="宋体" panose="02010600030101010101" pitchFamily="2" charset="-122"/>
                <a:cs typeface="Times New Roman" panose="02020603050405020304" pitchFamily="18" charset="0"/>
              </a:rPr>
              <a:t>3 500</a:t>
            </a:r>
            <a:r>
              <a:rPr lang="zh-CN" altLang="zh-CN">
                <a:solidFill>
                  <a:srgbClr val="000000"/>
                </a:solidFill>
                <a:ea typeface="宋体" panose="02010600030101010101" pitchFamily="2" charset="-122"/>
                <a:cs typeface="Times New Roman" panose="02020603050405020304" pitchFamily="18" charset="0"/>
              </a:rPr>
              <a:t>万立方米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a:solidFill>
                  <a:srgbClr val="000000"/>
                </a:solidFill>
                <a:ea typeface="宋体" panose="02010600030101010101" pitchFamily="2" charset="-122"/>
                <a:cs typeface="Times New Roman" panose="02020603050405020304" pitchFamily="18" charset="0"/>
              </a:rPr>
              <a:t>80%</a:t>
            </a:r>
            <a:r>
              <a:rPr lang="zh-CN" altLang="zh-CN">
                <a:solidFill>
                  <a:srgbClr val="000000"/>
                </a:solidFill>
                <a:ea typeface="宋体" panose="02010600030101010101" pitchFamily="2" charset="-122"/>
                <a:cs typeface="Times New Roman" panose="02020603050405020304" pitchFamily="18" charset="0"/>
              </a:rPr>
              <a:t>用于饮用水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解决了</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亿多人的用水问题</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现在所用的海水淡化的方法有很多种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其中一种是蒸馏法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即将海水中的水蒸发而把盐留下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再将水蒸气冷凝为液态的淡水</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以上过程涉及关于水的物态变化</a:t>
            </a:r>
            <a:r>
              <a:rPr lang="zh-CN" altLang="zh-CN" smtClean="0">
                <a:solidFill>
                  <a:srgbClr val="000000"/>
                </a:solidFill>
                <a:ea typeface="宋体" panose="02010600030101010101" pitchFamily="2" charset="-122"/>
                <a:cs typeface="Times New Roman" panose="02020603050405020304" pitchFamily="18" charset="0"/>
              </a:rPr>
              <a:t>有</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汽化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凝固</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液化</a:t>
            </a:r>
            <a:r>
              <a:rPr lang="en-US" altLang="zh-CN">
                <a:solidFill>
                  <a:srgbClr val="000000"/>
                </a:solidFill>
                <a:ea typeface="宋体" panose="02010600030101010101" pitchFamily="2" charset="-122"/>
                <a:cs typeface="Times New Roman" panose="02020603050405020304" pitchFamily="18" charset="0"/>
              </a:rPr>
              <a:t>	C.</a:t>
            </a:r>
            <a:r>
              <a:rPr lang="zh-CN" altLang="zh-CN">
                <a:solidFill>
                  <a:srgbClr val="000000"/>
                </a:solidFill>
                <a:ea typeface="宋体" panose="02010600030101010101" pitchFamily="2" charset="-122"/>
                <a:cs typeface="Times New Roman" panose="02020603050405020304" pitchFamily="18" charset="0"/>
              </a:rPr>
              <a:t>液化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凝华</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升华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凝华</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将海水中的水蒸发涉及的物态变化是汽化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将水蒸气冷凝为液态淡水的过程是液化</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809941" y="3629623"/>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85743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2375991"/>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物质由气态变成液态叫做液化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物质由气态直接变成固态叫做凝华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物质由固态变为液态叫做熔化</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83261874"/>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如图所示是海陆水循环示意图</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图中过程</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发生的物态变化是汽化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需要</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过程</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发生的物态变化是凝华和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需要放热</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70.jpeg"/>
          <p:cNvPicPr>
            <a:picLocks noChangeAspect="1"/>
          </p:cNvPicPr>
          <p:nvPr/>
        </p:nvPicPr>
        <p:blipFill>
          <a:blip r:embed="rId2"/>
          <a:stretch>
            <a:fillRect/>
          </a:stretch>
        </p:blipFill>
        <p:spPr>
          <a:xfrm>
            <a:off x="1705808" y="2473204"/>
            <a:ext cx="8119985" cy="3659751"/>
          </a:xfrm>
          <a:prstGeom prst="rect">
            <a:avLst/>
          </a:prstGeom>
        </p:spPr>
      </p:pic>
      <p:sp>
        <p:nvSpPr>
          <p:cNvPr id="4" name="矩形 3"/>
          <p:cNvSpPr/>
          <p:nvPr/>
        </p:nvSpPr>
        <p:spPr>
          <a:xfrm>
            <a:off x="5875557" y="1137276"/>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a:t>
            </a:r>
            <a:endParaRPr lang="zh-CN" altLang="en-US"/>
          </a:p>
        </p:txBody>
      </p:sp>
      <p:sp>
        <p:nvSpPr>
          <p:cNvPr id="5" name="矩形 4"/>
          <p:cNvSpPr/>
          <p:nvPr/>
        </p:nvSpPr>
        <p:spPr>
          <a:xfrm>
            <a:off x="3970669" y="171920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液化</a:t>
            </a:r>
            <a:endParaRPr lang="zh-CN" altLang="en-US"/>
          </a:p>
        </p:txBody>
      </p:sp>
    </p:spTree>
    <p:extLst>
      <p:ext uri="{BB962C8B-B14F-4D97-AF65-F5344CB8AC3E}">
        <p14:creationId xmlns:p14="http://schemas.microsoft.com/office/powerpoint/2010/main" val="22438629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考  情  分  析</a:t>
            </a:r>
            <a:endParaRPr lang="zh-CN" altLang="zh-CN">
              <a:solidFill>
                <a:schemeClr val="tx1"/>
              </a:solidFill>
              <a:latin typeface="华文新魏" panose="02010800040101010101" pitchFamily="2" charset="-122"/>
              <a:ea typeface="华文新魏" panose="02010800040101010101" pitchFamily="2"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471903893"/>
              </p:ext>
            </p:extLst>
          </p:nvPr>
        </p:nvGraphicFramePr>
        <p:xfrm>
          <a:off x="361950" y="1122428"/>
          <a:ext cx="10807700" cy="5750739"/>
        </p:xfrm>
        <a:graphic>
          <a:graphicData uri="http://schemas.openxmlformats.org/presentationml/2006/ole">
            <mc:AlternateContent xmlns:mc="http://schemas.openxmlformats.org/markup-compatibility/2006">
              <mc:Choice xmlns:v="urn:schemas-microsoft-com:vml" Requires="v">
                <p:oleObj spid="_x0000_s1041" name="文档" r:id="rId4" imgW="3826154" imgH="2035883" progId="Word.Document.12">
                  <p:embed/>
                </p:oleObj>
              </mc:Choice>
              <mc:Fallback>
                <p:oleObj name="文档" r:id="rId4" imgW="3826154" imgH="2035883" progId="Word.Document.12">
                  <p:embed/>
                  <p:pic>
                    <p:nvPicPr>
                      <p:cNvPr id="0" name="OLE substitute image"/>
                      <p:cNvPicPr/>
                      <p:nvPr/>
                    </p:nvPicPr>
                    <p:blipFill>
                      <a:blip r:embed="rId5"/>
                      <a:stretch>
                        <a:fillRect/>
                      </a:stretch>
                    </p:blipFill>
                    <p:spPr>
                      <a:xfrm>
                        <a:off x="361950" y="1122428"/>
                        <a:ext cx="10807700" cy="5750739"/>
                      </a:xfrm>
                      <a:prstGeom prst="rect">
                        <a:avLst/>
                      </a:prstGeom>
                    </p:spPr>
                  </p:pic>
                </p:oleObj>
              </mc:Fallback>
            </mc:AlternateContent>
          </a:graphicData>
        </a:graphic>
      </p:graphicFrame>
    </p:spTree>
    <p:extLst>
      <p:ext uri="{BB962C8B-B14F-4D97-AF65-F5344CB8AC3E}">
        <p14:creationId xmlns:p14="http://schemas.microsoft.com/office/powerpoint/2010/main" val="1864289175"/>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实  验  突  破</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186512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探究固体熔化时温度的变化规律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探究固体熔化时温度的变化规律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的实验装置</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273.jpeg"/>
          <p:cNvPicPr>
            <a:picLocks noChangeAspect="1"/>
          </p:cNvPicPr>
          <p:nvPr/>
        </p:nvPicPr>
        <p:blipFill>
          <a:blip r:embed="rId2"/>
          <a:stretch>
            <a:fillRect/>
          </a:stretch>
        </p:blipFill>
        <p:spPr>
          <a:xfrm>
            <a:off x="853209" y="2967170"/>
            <a:ext cx="9825182" cy="3339765"/>
          </a:xfrm>
          <a:prstGeom prst="rect">
            <a:avLst/>
          </a:prstGeom>
        </p:spPr>
      </p:pic>
    </p:spTree>
    <p:extLst>
      <p:ext uri="{BB962C8B-B14F-4D97-AF65-F5344CB8AC3E}">
        <p14:creationId xmlns:p14="http://schemas.microsoft.com/office/powerpoint/2010/main" val="17409863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040519"/>
            <a:ext cx="10807700" cy="4228850"/>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把石棉网垫在烧杯下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并将试管放在水中加热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是为了使固体粉末受热</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不均匀</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将温度计插入试管中时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温度计的玻璃泡要全部插入固体粉末中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不要碰到试管底或</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实验室常用温度计是利用</a:t>
            </a:r>
            <a:r>
              <a:rPr lang="en-US" altLang="zh-CN" i="1" smtClean="0">
                <a:solidFill>
                  <a:srgbClr val="000000"/>
                </a:solidFill>
                <a:ea typeface="宋体" panose="02010600030101010101" pitchFamily="2" charset="-122"/>
                <a:cs typeface="Times New Roman" panose="02020603050405020304" pitchFamily="18" charset="0"/>
              </a:rPr>
              <a:t>______________</a:t>
            </a:r>
            <a:r>
              <a:rPr lang="zh-CN" altLang="zh-CN">
                <a:solidFill>
                  <a:srgbClr val="000000"/>
                </a:solidFill>
                <a:ea typeface="宋体" panose="02010600030101010101" pitchFamily="2" charset="-122"/>
                <a:cs typeface="Times New Roman" panose="02020603050405020304" pitchFamily="18" charset="0"/>
              </a:rPr>
              <a:t>性质制成的</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温度计读数方法正确的是</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则此时温度计的读数是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119589" y="166574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均匀</a:t>
            </a:r>
            <a:endParaRPr lang="zh-CN" altLang="en-US"/>
          </a:p>
        </p:txBody>
      </p:sp>
      <p:sp>
        <p:nvSpPr>
          <p:cNvPr id="4" name="矩形 3"/>
          <p:cNvSpPr/>
          <p:nvPr/>
        </p:nvSpPr>
        <p:spPr>
          <a:xfrm>
            <a:off x="5492583" y="2823817"/>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试管壁</a:t>
            </a:r>
            <a:endParaRPr lang="zh-CN" altLang="en-US"/>
          </a:p>
        </p:txBody>
      </p:sp>
      <p:sp>
        <p:nvSpPr>
          <p:cNvPr id="5" name="矩形 4"/>
          <p:cNvSpPr/>
          <p:nvPr/>
        </p:nvSpPr>
        <p:spPr>
          <a:xfrm>
            <a:off x="5472919" y="3408592"/>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液体热胀冷缩</a:t>
            </a:r>
            <a:endParaRPr lang="zh-CN" altLang="en-US"/>
          </a:p>
        </p:txBody>
      </p:sp>
      <p:sp>
        <p:nvSpPr>
          <p:cNvPr id="8" name="矩形 7"/>
          <p:cNvSpPr/>
          <p:nvPr/>
        </p:nvSpPr>
        <p:spPr>
          <a:xfrm>
            <a:off x="7508893" y="4003199"/>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
        <p:nvSpPr>
          <p:cNvPr id="9" name="矩形 8"/>
          <p:cNvSpPr/>
          <p:nvPr/>
        </p:nvSpPr>
        <p:spPr>
          <a:xfrm>
            <a:off x="6627218" y="4605279"/>
            <a:ext cx="595035" cy="584775"/>
          </a:xfrm>
          <a:prstGeom prst="rect">
            <a:avLst/>
          </a:prstGeom>
        </p:spPr>
        <p:txBody>
          <a:bodyPr wrap="none">
            <a:spAutoFit/>
          </a:bodyPr>
          <a:lstStyle/>
          <a:p>
            <a:r>
              <a:rPr lang="en-US" altLang="zh-CN">
                <a:ea typeface="宋体" panose="02010600030101010101" pitchFamily="2" charset="-122"/>
              </a:rPr>
              <a:t>46</a:t>
            </a:r>
            <a:endParaRPr lang="zh-CN" altLang="en-US"/>
          </a:p>
        </p:txBody>
      </p:sp>
    </p:spTree>
    <p:extLst>
      <p:ext uri="{BB962C8B-B14F-4D97-AF65-F5344CB8AC3E}">
        <p14:creationId xmlns:p14="http://schemas.microsoft.com/office/powerpoint/2010/main" val="11762968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305673"/>
            <a:ext cx="10807700" cy="4228850"/>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实验应选用</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大冰块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碎冰块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来进行实验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用烧杯中的热水加热试管中的冰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这是为了使冰</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且冰熔化较慢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易于观察实验现象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应按</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自上而下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自下而上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的顺序组装器材</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大烧杯中装有适量的水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适量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指的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437117" y="1352816"/>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碎冰块</a:t>
            </a:r>
            <a:endParaRPr lang="zh-CN" altLang="en-US"/>
          </a:p>
        </p:txBody>
      </p:sp>
      <p:sp>
        <p:nvSpPr>
          <p:cNvPr id="4" name="矩形 3"/>
          <p:cNvSpPr/>
          <p:nvPr/>
        </p:nvSpPr>
        <p:spPr>
          <a:xfrm>
            <a:off x="639766" y="251987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均匀受热</a:t>
            </a:r>
            <a:endParaRPr lang="zh-CN" altLang="en-US"/>
          </a:p>
        </p:txBody>
      </p:sp>
      <p:sp>
        <p:nvSpPr>
          <p:cNvPr id="5" name="矩形 4"/>
          <p:cNvSpPr/>
          <p:nvPr/>
        </p:nvSpPr>
        <p:spPr>
          <a:xfrm>
            <a:off x="504453" y="309247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自下而上</a:t>
            </a:r>
            <a:endParaRPr lang="zh-CN" altLang="en-US"/>
          </a:p>
        </p:txBody>
      </p:sp>
      <p:sp>
        <p:nvSpPr>
          <p:cNvPr id="6" name="矩形 5"/>
          <p:cNvSpPr>
            <a:spLocks noChangeAspect="1"/>
          </p:cNvSpPr>
          <p:nvPr/>
        </p:nvSpPr>
        <p:spPr>
          <a:xfrm>
            <a:off x="505966" y="4222548"/>
            <a:ext cx="9719567"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既可以浸没试管中的固体</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又能放入试管后水不溢出</a:t>
            </a:r>
            <a:endParaRPr lang="zh-CN" altLang="en-US"/>
          </a:p>
        </p:txBody>
      </p:sp>
    </p:spTree>
    <p:extLst>
      <p:ext uri="{BB962C8B-B14F-4D97-AF65-F5344CB8AC3E}">
        <p14:creationId xmlns:p14="http://schemas.microsoft.com/office/powerpoint/2010/main" val="39912498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615"/>
            <a:ext cx="5432898" cy="683264"/>
          </a:xfrm>
          <a:prstGeom prst="rect">
            <a:avLst/>
          </a:prstGeom>
        </p:spPr>
        <p:txBody>
          <a:bodyPr wrap="none">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下表是实验中记录的数据</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137150442"/>
              </p:ext>
            </p:extLst>
          </p:nvPr>
        </p:nvGraphicFramePr>
        <p:xfrm>
          <a:off x="361950" y="1220525"/>
          <a:ext cx="10807700" cy="1848562"/>
        </p:xfrm>
        <a:graphic>
          <a:graphicData uri="http://schemas.openxmlformats.org/presentationml/2006/ole">
            <mc:AlternateContent xmlns:mc="http://schemas.openxmlformats.org/markup-compatibility/2006">
              <mc:Choice xmlns:v="urn:schemas-microsoft-com:vml" Requires="v">
                <p:oleObj spid="_x0000_s5122" name="文档" r:id="rId4" imgW="3826154" imgH="654430" progId="Word.Document.12">
                  <p:embed/>
                </p:oleObj>
              </mc:Choice>
              <mc:Fallback>
                <p:oleObj name="文档" r:id="rId4" imgW="3826154" imgH="654430" progId="Word.Document.12">
                  <p:embed/>
                  <p:pic>
                    <p:nvPicPr>
                      <p:cNvPr id="0" name="OLE substitute image"/>
                      <p:cNvPicPr/>
                      <p:nvPr/>
                    </p:nvPicPr>
                    <p:blipFill>
                      <a:blip r:embed="rId5"/>
                      <a:stretch>
                        <a:fillRect/>
                      </a:stretch>
                    </p:blipFill>
                    <p:spPr>
                      <a:xfrm>
                        <a:off x="361950" y="1220525"/>
                        <a:ext cx="10807700" cy="1848562"/>
                      </a:xfrm>
                      <a:prstGeom prst="rect">
                        <a:avLst/>
                      </a:prstGeom>
                    </p:spPr>
                  </p:pic>
                </p:oleObj>
              </mc:Fallback>
            </mc:AlternateContent>
          </a:graphicData>
        </a:graphic>
      </p:graphicFrame>
      <p:sp>
        <p:nvSpPr>
          <p:cNvPr id="4" name="矩形 3"/>
          <p:cNvSpPr>
            <a:spLocks noChangeAspect="1"/>
          </p:cNvSpPr>
          <p:nvPr/>
        </p:nvSpPr>
        <p:spPr>
          <a:xfrm>
            <a:off x="361950" y="2656673"/>
            <a:ext cx="10807700" cy="3637919"/>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根据表中数据可知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该物质的熔点是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该物质是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晶体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非晶体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温度为</a:t>
            </a:r>
            <a:r>
              <a:rPr lang="en-US" altLang="zh-CN">
                <a:solidFill>
                  <a:srgbClr val="000000"/>
                </a:solidFill>
                <a:ea typeface="宋体" panose="02010600030101010101" pitchFamily="2" charset="-122"/>
                <a:cs typeface="Times New Roman" panose="02020603050405020304" pitchFamily="18" charset="0"/>
              </a:rPr>
              <a:t>50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该物质处于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固液共存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态</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能反映上述晶体熔化时温度变化规律的是丙中的</a:t>
            </a:r>
            <a:r>
              <a:rPr lang="en-US" altLang="zh-CN" i="1" smtClean="0">
                <a:solidFill>
                  <a:srgbClr val="000000"/>
                </a:solidFill>
                <a:ea typeface="宋体" panose="02010600030101010101" pitchFamily="2" charset="-122"/>
                <a:cs typeface="Times New Roman" panose="02020603050405020304" pitchFamily="18" charset="0"/>
              </a:rPr>
              <a:t>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由图象可以看出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晶体熔化时的特点</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i="1" smtClean="0">
                <a:solidFill>
                  <a:srgbClr val="000000"/>
                </a:solidFill>
                <a:ea typeface="宋体" panose="02010600030101010101" pitchFamily="2" charset="-122"/>
                <a:cs typeface="Times New Roman" panose="02020603050405020304" pitchFamily="18" charset="0"/>
              </a:rPr>
              <a:t>__________________</a:t>
            </a:r>
            <a:r>
              <a:rPr lang="en-US" altLang="zh-CN" i="1">
                <a:solidFill>
                  <a:srgbClr val="000000"/>
                </a:solidFill>
                <a:ea typeface="宋体" panose="02010600030101010101" pitchFamily="2" charset="-122"/>
                <a:cs typeface="Times New Roman" panose="02020603050405020304" pitchFamily="18" charset="0"/>
              </a:rPr>
              <a:t>_______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7489229" y="2717256"/>
            <a:ext cx="595035" cy="584775"/>
          </a:xfrm>
          <a:prstGeom prst="rect">
            <a:avLst/>
          </a:prstGeom>
        </p:spPr>
        <p:txBody>
          <a:bodyPr wrap="none">
            <a:spAutoFit/>
          </a:bodyPr>
          <a:lstStyle/>
          <a:p>
            <a:r>
              <a:rPr lang="en-US" altLang="zh-CN" smtClean="0">
                <a:ea typeface="宋体" panose="02010600030101010101" pitchFamily="2" charset="-122"/>
              </a:rPr>
              <a:t>48</a:t>
            </a:r>
            <a:endParaRPr lang="zh-CN" altLang="en-US"/>
          </a:p>
        </p:txBody>
      </p:sp>
      <p:sp>
        <p:nvSpPr>
          <p:cNvPr id="6" name="矩形 5"/>
          <p:cNvSpPr/>
          <p:nvPr/>
        </p:nvSpPr>
        <p:spPr>
          <a:xfrm>
            <a:off x="1463405" y="328242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晶体</a:t>
            </a:r>
            <a:endParaRPr lang="zh-CN" altLang="en-US"/>
          </a:p>
        </p:txBody>
      </p:sp>
      <p:sp>
        <p:nvSpPr>
          <p:cNvPr id="7" name="矩形 6"/>
          <p:cNvSpPr/>
          <p:nvPr/>
        </p:nvSpPr>
        <p:spPr>
          <a:xfrm>
            <a:off x="2910213" y="386719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a:t>
            </a:r>
            <a:endParaRPr lang="zh-CN" altLang="en-US"/>
          </a:p>
        </p:txBody>
      </p:sp>
      <p:sp>
        <p:nvSpPr>
          <p:cNvPr id="8" name="矩形 7"/>
          <p:cNvSpPr/>
          <p:nvPr/>
        </p:nvSpPr>
        <p:spPr>
          <a:xfrm>
            <a:off x="9763675" y="4465800"/>
            <a:ext cx="389850" cy="584775"/>
          </a:xfrm>
          <a:prstGeom prst="rect">
            <a:avLst/>
          </a:prstGeom>
        </p:spPr>
        <p:txBody>
          <a:bodyPr wrap="none">
            <a:spAutoFit/>
          </a:bodyPr>
          <a:lstStyle/>
          <a:p>
            <a:r>
              <a:rPr lang="en-US" altLang="zh-CN">
                <a:ea typeface="宋体" panose="02010600030101010101" pitchFamily="2" charset="-122"/>
              </a:rPr>
              <a:t>a</a:t>
            </a:r>
            <a:endParaRPr lang="zh-CN" altLang="en-US"/>
          </a:p>
        </p:txBody>
      </p:sp>
      <p:sp>
        <p:nvSpPr>
          <p:cNvPr id="9" name="矩形 8"/>
          <p:cNvSpPr/>
          <p:nvPr/>
        </p:nvSpPr>
        <p:spPr>
          <a:xfrm>
            <a:off x="510041" y="5625228"/>
            <a:ext cx="481894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吸收热量</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但温度保持不变</a:t>
            </a:r>
            <a:endParaRPr lang="zh-CN" altLang="en-US"/>
          </a:p>
        </p:txBody>
      </p:sp>
    </p:spTree>
    <p:extLst>
      <p:ext uri="{BB962C8B-B14F-4D97-AF65-F5344CB8AC3E}">
        <p14:creationId xmlns:p14="http://schemas.microsoft.com/office/powerpoint/2010/main" val="2257574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98051"/>
            <a:ext cx="10807700" cy="186512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小明在做探究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冰熔化过程的规律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根据实验记录的数据绘制了如图所示的图象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由图象可知</a:t>
            </a:r>
            <a:r>
              <a:rPr lang="en-US" altLang="zh-CN">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段物质处于</a:t>
            </a:r>
            <a:r>
              <a:rPr lang="en-US" altLang="zh-CN" i="1" smtClean="0">
                <a:solidFill>
                  <a:srgbClr val="000000"/>
                </a:solidFill>
                <a:ea typeface="宋体" panose="02010600030101010101" pitchFamily="2" charset="-122"/>
                <a:cs typeface="Times New Roman" panose="02020603050405020304" pitchFamily="18" charset="0"/>
              </a:rPr>
              <a:t>_____</a:t>
            </a:r>
            <a:r>
              <a:rPr lang="zh-CN" altLang="zh-CN">
                <a:solidFill>
                  <a:srgbClr val="000000"/>
                </a:solidFill>
                <a:ea typeface="宋体" panose="02010600030101010101" pitchFamily="2" charset="-122"/>
                <a:cs typeface="Times New Roman" panose="02020603050405020304" pitchFamily="18" charset="0"/>
              </a:rPr>
              <a:t>态</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段物质处于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态</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段物质处于</a:t>
            </a:r>
            <a:r>
              <a:rPr lang="en-US" altLang="zh-CN" i="1" smtClean="0">
                <a:solidFill>
                  <a:srgbClr val="000000"/>
                </a:solidFill>
                <a:ea typeface="宋体" panose="02010600030101010101" pitchFamily="2" charset="-122"/>
                <a:cs typeface="Times New Roman" panose="02020603050405020304" pitchFamily="18" charset="0"/>
              </a:rPr>
              <a:t>_______</a:t>
            </a:r>
            <a:r>
              <a:rPr lang="zh-CN" altLang="zh-CN">
                <a:solidFill>
                  <a:srgbClr val="000000"/>
                </a:solidFill>
                <a:ea typeface="宋体" panose="02010600030101010101" pitchFamily="2" charset="-122"/>
                <a:cs typeface="Times New Roman" panose="02020603050405020304" pitchFamily="18" charset="0"/>
              </a:rPr>
              <a:t>态</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74.jpeg"/>
          <p:cNvPicPr>
            <a:picLocks noChangeAspect="1"/>
          </p:cNvPicPr>
          <p:nvPr/>
        </p:nvPicPr>
        <p:blipFill>
          <a:blip r:embed="rId2"/>
          <a:stretch>
            <a:fillRect/>
          </a:stretch>
        </p:blipFill>
        <p:spPr>
          <a:xfrm>
            <a:off x="3047410" y="2604443"/>
            <a:ext cx="5436780" cy="3332620"/>
          </a:xfrm>
          <a:prstGeom prst="rect">
            <a:avLst/>
          </a:prstGeom>
        </p:spPr>
      </p:pic>
      <p:sp>
        <p:nvSpPr>
          <p:cNvPr id="4" name="矩形 3"/>
          <p:cNvSpPr/>
          <p:nvPr/>
        </p:nvSpPr>
        <p:spPr>
          <a:xfrm>
            <a:off x="10039005" y="1218635"/>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固</a:t>
            </a:r>
            <a:endParaRPr lang="zh-CN" altLang="en-US"/>
          </a:p>
        </p:txBody>
      </p:sp>
      <p:sp>
        <p:nvSpPr>
          <p:cNvPr id="5" name="矩形 4"/>
          <p:cNvSpPr/>
          <p:nvPr/>
        </p:nvSpPr>
        <p:spPr>
          <a:xfrm>
            <a:off x="3780675" y="181758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固液共存</a:t>
            </a:r>
            <a:endParaRPr lang="zh-CN" altLang="en-US"/>
          </a:p>
        </p:txBody>
      </p:sp>
      <p:sp>
        <p:nvSpPr>
          <p:cNvPr id="6" name="矩形 5"/>
          <p:cNvSpPr/>
          <p:nvPr/>
        </p:nvSpPr>
        <p:spPr>
          <a:xfrm>
            <a:off x="9423613" y="181624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a:t>
            </a:r>
            <a:endParaRPr lang="zh-CN" altLang="en-US"/>
          </a:p>
        </p:txBody>
      </p:sp>
    </p:spTree>
    <p:extLst>
      <p:ext uri="{BB962C8B-B14F-4D97-AF65-F5344CB8AC3E}">
        <p14:creationId xmlns:p14="http://schemas.microsoft.com/office/powerpoint/2010/main" val="27368880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315535"/>
            <a:ext cx="10807700" cy="3637919"/>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图中</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点的内能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点的内能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a:t>
            </a:r>
            <a:r>
              <a:rPr lang="en-US" altLang="zh-CN" i="1" smtClean="0">
                <a:solidFill>
                  <a:srgbClr val="000000"/>
                </a:solidFill>
                <a:ea typeface="宋体" panose="02010600030101010101" pitchFamily="2" charset="-122"/>
                <a:cs typeface="Times New Roman" panose="02020603050405020304" pitchFamily="18" charset="0"/>
              </a:rPr>
              <a:t>____________________</a:t>
            </a:r>
            <a:r>
              <a:rPr lang="en-US" altLang="zh-CN" i="1">
                <a:solidFill>
                  <a:srgbClr val="000000"/>
                </a:solidFill>
                <a:ea typeface="宋体" panose="02010600030101010101" pitchFamily="2" charset="-122"/>
                <a:cs typeface="Times New Roman" panose="02020603050405020304" pitchFamily="18" charset="0"/>
              </a:rPr>
              <a:t>_____</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图中</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段物质吸收的热量</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段物质吸收的热量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(11)</a:t>
            </a:r>
            <a:r>
              <a:rPr lang="zh-CN" altLang="zh-CN">
                <a:solidFill>
                  <a:srgbClr val="000000"/>
                </a:solidFill>
                <a:ea typeface="宋体" panose="02010600030101010101" pitchFamily="2" charset="-122"/>
                <a:cs typeface="Times New Roman" panose="02020603050405020304" pitchFamily="18" charset="0"/>
              </a:rPr>
              <a:t>由图象可知该物质固态时的比热容与液态时的比热容之比是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176861" y="136900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小于</a:t>
            </a:r>
            <a:endParaRPr lang="zh-CN" altLang="en-US"/>
          </a:p>
        </p:txBody>
      </p:sp>
      <p:sp>
        <p:nvSpPr>
          <p:cNvPr id="4" name="矩形 3"/>
          <p:cNvSpPr>
            <a:spLocks noChangeAspect="1"/>
          </p:cNvSpPr>
          <p:nvPr/>
        </p:nvSpPr>
        <p:spPr>
          <a:xfrm>
            <a:off x="4653613" y="1876970"/>
            <a:ext cx="5745484" cy="626710"/>
          </a:xfrm>
          <a:prstGeom prst="rect">
            <a:avLst/>
          </a:prstGeom>
        </p:spPr>
        <p:txBody>
          <a:bodyPr wrap="none">
            <a:spAutoFit/>
          </a:bodyPr>
          <a:lstStyle/>
          <a:p>
            <a:pPr>
              <a:lnSpc>
                <a:spcPct val="120000"/>
              </a:lnSpc>
            </a:pPr>
            <a:r>
              <a:rPr lang="zh-CN" altLang="zh-CN">
                <a:ea typeface="宋体" panose="02010600030101010101" pitchFamily="2" charset="-122"/>
                <a:cs typeface="Times New Roman" panose="02020603050405020304" pitchFamily="18" charset="0"/>
              </a:rPr>
              <a:t>熔化过程中吸收热量</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内能</a:t>
            </a:r>
            <a:r>
              <a:rPr lang="zh-CN" altLang="zh-CN" smtClean="0">
                <a:ea typeface="宋体" panose="02010600030101010101" pitchFamily="2" charset="-122"/>
                <a:cs typeface="Times New Roman" panose="02020603050405020304" pitchFamily="18" charset="0"/>
              </a:rPr>
              <a:t>增大</a:t>
            </a:r>
            <a:r>
              <a:rPr lang="en-US" altLang="zh-CN" smtClean="0">
                <a:ea typeface="宋体" panose="02010600030101010101" pitchFamily="2" charset="-122"/>
                <a:cs typeface="Times New Roman" panose="02020603050405020304" pitchFamily="18" charset="0"/>
              </a:rPr>
              <a:t> </a:t>
            </a:r>
            <a:endParaRPr lang="zh-CN" altLang="en-US"/>
          </a:p>
        </p:txBody>
      </p:sp>
      <p:sp>
        <p:nvSpPr>
          <p:cNvPr id="5" name="矩形 4"/>
          <p:cNvSpPr/>
          <p:nvPr/>
        </p:nvSpPr>
        <p:spPr>
          <a:xfrm>
            <a:off x="6409109" y="252983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等于</a:t>
            </a:r>
            <a:endParaRPr lang="zh-CN" altLang="en-US"/>
          </a:p>
        </p:txBody>
      </p:sp>
      <p:sp>
        <p:nvSpPr>
          <p:cNvPr id="6" name="矩形 5"/>
          <p:cNvSpPr/>
          <p:nvPr/>
        </p:nvSpPr>
        <p:spPr>
          <a:xfrm>
            <a:off x="1885621" y="4290711"/>
            <a:ext cx="1007007" cy="584775"/>
          </a:xfrm>
          <a:prstGeom prst="rect">
            <a:avLst/>
          </a:prstGeom>
        </p:spPr>
        <p:txBody>
          <a:bodyPr wrap="none">
            <a:spAutoFit/>
          </a:bodyPr>
          <a:lstStyle/>
          <a:p>
            <a:r>
              <a:rPr lang="en-US" altLang="zh-CN">
                <a:ea typeface="宋体" panose="02010600030101010101" pitchFamily="2" charset="-122"/>
              </a:rPr>
              <a:t>1</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2</a:t>
            </a:r>
            <a:endParaRPr lang="zh-CN" altLang="en-US"/>
          </a:p>
        </p:txBody>
      </p:sp>
    </p:spTree>
    <p:extLst>
      <p:ext uri="{BB962C8B-B14F-4D97-AF65-F5344CB8AC3E}">
        <p14:creationId xmlns:p14="http://schemas.microsoft.com/office/powerpoint/2010/main" val="454525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814031"/>
            <a:ext cx="10807700" cy="127419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探究水沸腾时的温度变化的特点</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彤彤同学做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探究水的沸腾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76.jpeg"/>
          <p:cNvPicPr>
            <a:picLocks noChangeAspect="1"/>
          </p:cNvPicPr>
          <p:nvPr/>
        </p:nvPicPr>
        <p:blipFill>
          <a:blip r:embed="rId2"/>
          <a:stretch>
            <a:fillRect/>
          </a:stretch>
        </p:blipFill>
        <p:spPr>
          <a:xfrm>
            <a:off x="361950" y="2172351"/>
            <a:ext cx="10807700" cy="3208312"/>
          </a:xfrm>
          <a:prstGeom prst="rect">
            <a:avLst/>
          </a:prstGeom>
        </p:spPr>
      </p:pic>
    </p:spTree>
    <p:extLst>
      <p:ext uri="{BB962C8B-B14F-4D97-AF65-F5344CB8AC3E}">
        <p14:creationId xmlns:p14="http://schemas.microsoft.com/office/powerpoint/2010/main" val="37341321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77295"/>
            <a:ext cx="10807700" cy="186512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由表一可知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本次实验应选用测温物质为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的温度计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常用温度计的原理是</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i="1">
                <a:solidFill>
                  <a:srgbClr val="000000"/>
                </a:solidFill>
                <a:ea typeface="宋体" panose="02010600030101010101" pitchFamily="2" charset="-122"/>
                <a:cs typeface="Times New Roman" panose="02020603050405020304" pitchFamily="18" charset="0"/>
              </a:rPr>
              <a:t>______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gn="ctr">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表一</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9224912"/>
              </p:ext>
            </p:extLst>
          </p:nvPr>
        </p:nvGraphicFramePr>
        <p:xfrm>
          <a:off x="361950" y="2538800"/>
          <a:ext cx="10807700" cy="2468807"/>
        </p:xfrm>
        <a:graphic>
          <a:graphicData uri="http://schemas.openxmlformats.org/presentationml/2006/ole">
            <mc:AlternateContent xmlns:mc="http://schemas.openxmlformats.org/markup-compatibility/2006">
              <mc:Choice xmlns:v="urn:schemas-microsoft-com:vml" Requires="v">
                <p:oleObj spid="_x0000_s6146" name="文档" r:id="rId4" imgW="3826154" imgH="874010" progId="Word.Document.12">
                  <p:embed/>
                </p:oleObj>
              </mc:Choice>
              <mc:Fallback>
                <p:oleObj name="文档" r:id="rId4" imgW="3826154" imgH="874010" progId="Word.Document.12">
                  <p:embed/>
                  <p:pic>
                    <p:nvPicPr>
                      <p:cNvPr id="0" name="OLE substitute image"/>
                      <p:cNvPicPr/>
                      <p:nvPr/>
                    </p:nvPicPr>
                    <p:blipFill>
                      <a:blip r:embed="rId5"/>
                      <a:stretch>
                        <a:fillRect/>
                      </a:stretch>
                    </p:blipFill>
                    <p:spPr>
                      <a:xfrm>
                        <a:off x="361950" y="2538800"/>
                        <a:ext cx="10807700" cy="2468807"/>
                      </a:xfrm>
                      <a:prstGeom prst="rect">
                        <a:avLst/>
                      </a:prstGeom>
                    </p:spPr>
                  </p:pic>
                </p:oleObj>
              </mc:Fallback>
            </mc:AlternateContent>
          </a:graphicData>
        </a:graphic>
      </p:graphicFrame>
      <p:sp>
        <p:nvSpPr>
          <p:cNvPr id="4" name="矩形 3"/>
          <p:cNvSpPr>
            <a:spLocks noChangeAspect="1"/>
          </p:cNvSpPr>
          <p:nvPr/>
        </p:nvSpPr>
        <p:spPr>
          <a:xfrm>
            <a:off x="361950" y="4585391"/>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安装实验器材时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彤彤应按照</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自上而下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自下而上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的顺序进行</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8591700" y="73076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水银</a:t>
            </a:r>
            <a:endParaRPr lang="zh-CN" altLang="en-US"/>
          </a:p>
        </p:txBody>
      </p:sp>
      <p:sp>
        <p:nvSpPr>
          <p:cNvPr id="6" name="矩形 5"/>
          <p:cNvSpPr/>
          <p:nvPr/>
        </p:nvSpPr>
        <p:spPr>
          <a:xfrm>
            <a:off x="5660760" y="1305703"/>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液体的热胀冷缩</a:t>
            </a:r>
            <a:endParaRPr lang="zh-CN" altLang="en-US"/>
          </a:p>
        </p:txBody>
      </p:sp>
      <p:sp>
        <p:nvSpPr>
          <p:cNvPr id="7" name="矩形 6"/>
          <p:cNvSpPr/>
          <p:nvPr/>
        </p:nvSpPr>
        <p:spPr>
          <a:xfrm>
            <a:off x="6160732" y="462902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自下而上</a:t>
            </a:r>
            <a:endParaRPr lang="zh-CN" altLang="en-US"/>
          </a:p>
        </p:txBody>
      </p:sp>
    </p:spTree>
    <p:extLst>
      <p:ext uri="{BB962C8B-B14F-4D97-AF65-F5344CB8AC3E}">
        <p14:creationId xmlns:p14="http://schemas.microsoft.com/office/powerpoint/2010/main" val="23655042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863823"/>
            <a:ext cx="10807700" cy="481978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开始时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彤彤同学用的是如图甲所示装置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她测出的水温将偏</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低</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调整好实验装置后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实验中彤彤同学发现温度计示数上升较较慢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为了使温度计示数升得快些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她应该</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___________________________________________________.</a:t>
            </a:r>
            <a:endPar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为了方便读出温度计的示数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彤彤同学将温度计从水中拿出来进行观察读数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则会导致所测温度偏</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低</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656581" y="1483520"/>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高</a:t>
            </a:r>
            <a:endParaRPr lang="zh-CN" altLang="en-US"/>
          </a:p>
        </p:txBody>
      </p:sp>
      <p:sp>
        <p:nvSpPr>
          <p:cNvPr id="4" name="矩形 3"/>
          <p:cNvSpPr>
            <a:spLocks noChangeAspect="1"/>
          </p:cNvSpPr>
          <p:nvPr/>
        </p:nvSpPr>
        <p:spPr>
          <a:xfrm>
            <a:off x="285245" y="3200918"/>
            <a:ext cx="10807700" cy="626710"/>
          </a:xfrm>
          <a:prstGeom prst="rect">
            <a:avLst/>
          </a:prstGeom>
        </p:spPr>
        <p:txBody>
          <a:bodyPr>
            <a:spAutoFit/>
          </a:bodyPr>
          <a:lstStyle/>
          <a:p>
            <a:pPr>
              <a:lnSpc>
                <a:spcPct val="120000"/>
              </a:lnSpc>
            </a:pPr>
            <a:r>
              <a:rPr lang="zh-CN" altLang="zh-CN">
                <a:ea typeface="宋体" panose="02010600030101010101" pitchFamily="2" charset="-122"/>
                <a:cs typeface="Times New Roman" panose="02020603050405020304" pitchFamily="18" charset="0"/>
              </a:rPr>
              <a:t>减少水的质量</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或提高水的初温、换用火力更大的酒精灯等</a:t>
            </a:r>
            <a:r>
              <a:rPr lang="en-US" altLang="zh-CN">
                <a:ea typeface="宋体" panose="02010600030101010101" pitchFamily="2" charset="-122"/>
              </a:rPr>
              <a:t>)</a:t>
            </a:r>
            <a:endParaRPr lang="zh-CN" altLang="en-US"/>
          </a:p>
        </p:txBody>
      </p:sp>
      <p:sp>
        <p:nvSpPr>
          <p:cNvPr id="5" name="矩形 4"/>
          <p:cNvSpPr/>
          <p:nvPr/>
        </p:nvSpPr>
        <p:spPr>
          <a:xfrm>
            <a:off x="8281317" y="443154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低</a:t>
            </a:r>
            <a:endParaRPr lang="zh-CN" altLang="en-US"/>
          </a:p>
        </p:txBody>
      </p:sp>
    </p:spTree>
    <p:extLst>
      <p:ext uri="{BB962C8B-B14F-4D97-AF65-F5344CB8AC3E}">
        <p14:creationId xmlns:p14="http://schemas.microsoft.com/office/powerpoint/2010/main" val="19314244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2214370"/>
            <a:ext cx="10807700" cy="181780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从</a:t>
            </a:r>
            <a:r>
              <a:rPr lang="en-US" altLang="zh-CN">
                <a:solidFill>
                  <a:srgbClr val="000000"/>
                </a:solidFill>
                <a:ea typeface="宋体" panose="02010600030101010101" pitchFamily="2" charset="-122"/>
                <a:cs typeface="Times New Roman" panose="02020603050405020304" pitchFamily="18" charset="0"/>
              </a:rPr>
              <a:t>85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开始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每隔</a:t>
            </a:r>
            <a:r>
              <a:rPr lang="en-US" altLang="zh-CN">
                <a:solidFill>
                  <a:srgbClr val="000000"/>
                </a:solidFill>
                <a:ea typeface="宋体" panose="02010600030101010101" pitchFamily="2" charset="-122"/>
                <a:cs typeface="Times New Roman" panose="02020603050405020304" pitchFamily="18" charset="0"/>
              </a:rPr>
              <a:t>1 min</a:t>
            </a:r>
            <a:r>
              <a:rPr lang="zh-CN" altLang="zh-CN">
                <a:solidFill>
                  <a:srgbClr val="000000"/>
                </a:solidFill>
                <a:ea typeface="宋体" panose="02010600030101010101" pitchFamily="2" charset="-122"/>
                <a:cs typeface="Times New Roman" panose="02020603050405020304" pitchFamily="18" charset="0"/>
              </a:rPr>
              <a:t>记录一次温度计的示数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直到水沸腾一段时间为止</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如图丙所示的是</a:t>
            </a:r>
            <a:r>
              <a:rPr lang="en-US" altLang="zh-CN">
                <a:solidFill>
                  <a:srgbClr val="000000"/>
                </a:solidFill>
                <a:ea typeface="宋体" panose="02010600030101010101" pitchFamily="2" charset="-122"/>
                <a:cs typeface="Times New Roman" panose="02020603050405020304" pitchFamily="18" charset="0"/>
              </a:rPr>
              <a:t>1 min</a:t>
            </a:r>
            <a:r>
              <a:rPr lang="zh-CN" altLang="zh-CN">
                <a:solidFill>
                  <a:srgbClr val="000000"/>
                </a:solidFill>
                <a:ea typeface="宋体" panose="02010600030101010101" pitchFamily="2" charset="-122"/>
                <a:cs typeface="Times New Roman" panose="02020603050405020304" pitchFamily="18" charset="0"/>
              </a:rPr>
              <a:t>时的温度计的示数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则此时烧杯中水的温度为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420661" y="3457232"/>
            <a:ext cx="595035" cy="584775"/>
          </a:xfrm>
          <a:prstGeom prst="rect">
            <a:avLst/>
          </a:prstGeom>
        </p:spPr>
        <p:txBody>
          <a:bodyPr wrap="none">
            <a:spAutoFit/>
          </a:bodyPr>
          <a:lstStyle/>
          <a:p>
            <a:r>
              <a:rPr lang="en-US" altLang="zh-CN">
                <a:ea typeface="宋体" panose="02010600030101010101" pitchFamily="2" charset="-122"/>
              </a:rPr>
              <a:t>89</a:t>
            </a:r>
            <a:endParaRPr lang="zh-CN" altLang="en-US"/>
          </a:p>
        </p:txBody>
      </p:sp>
    </p:spTree>
    <p:extLst>
      <p:ext uri="{BB962C8B-B14F-4D97-AF65-F5344CB8AC3E}">
        <p14:creationId xmlns:p14="http://schemas.microsoft.com/office/powerpoint/2010/main" val="41172274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111915218"/>
              </p:ext>
            </p:extLst>
          </p:nvPr>
        </p:nvGraphicFramePr>
        <p:xfrm>
          <a:off x="361950" y="536766"/>
          <a:ext cx="10807700" cy="6015689"/>
        </p:xfrm>
        <a:graphic>
          <a:graphicData uri="http://schemas.openxmlformats.org/presentationml/2006/ole">
            <mc:AlternateContent xmlns:mc="http://schemas.openxmlformats.org/markup-compatibility/2006">
              <mc:Choice xmlns:v="urn:schemas-microsoft-com:vml" Requires="v">
                <p:oleObj spid="_x0000_s2050" name="文档" r:id="rId4" imgW="3826154" imgH="2129681" progId="Word.Document.12">
                  <p:embed/>
                </p:oleObj>
              </mc:Choice>
              <mc:Fallback>
                <p:oleObj name="文档" r:id="rId4" imgW="3826154" imgH="2129681" progId="Word.Document.12">
                  <p:embed/>
                  <p:pic>
                    <p:nvPicPr>
                      <p:cNvPr id="0" name="OLE substitute image"/>
                      <p:cNvPicPr/>
                      <p:nvPr/>
                    </p:nvPicPr>
                    <p:blipFill>
                      <a:blip r:embed="rId5"/>
                      <a:stretch>
                        <a:fillRect/>
                      </a:stretch>
                    </p:blipFill>
                    <p:spPr>
                      <a:xfrm>
                        <a:off x="361950" y="536766"/>
                        <a:ext cx="10807700" cy="6015689"/>
                      </a:xfrm>
                      <a:prstGeom prst="rect">
                        <a:avLst/>
                      </a:prstGeom>
                    </p:spPr>
                  </p:pic>
                </p:oleObj>
              </mc:Fallback>
            </mc:AlternateContent>
          </a:graphicData>
        </a:graphic>
      </p:graphicFrame>
    </p:spTree>
    <p:extLst>
      <p:ext uri="{BB962C8B-B14F-4D97-AF65-F5344CB8AC3E}">
        <p14:creationId xmlns:p14="http://schemas.microsoft.com/office/powerpoint/2010/main" val="2657185730"/>
      </p:ext>
    </p:extLst>
  </p:cSld>
  <p:clrMapOvr>
    <a:masterClrMapping/>
  </p:clrMapOvr>
  <p:transition spd="slow">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52834"/>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彤彤同学的实验记录数据如表二</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gn="ctr">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表二</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527970141"/>
              </p:ext>
            </p:extLst>
          </p:nvPr>
        </p:nvGraphicFramePr>
        <p:xfrm>
          <a:off x="361950" y="1929314"/>
          <a:ext cx="10807700" cy="1848562"/>
        </p:xfrm>
        <a:graphic>
          <a:graphicData uri="http://schemas.openxmlformats.org/presentationml/2006/ole">
            <mc:AlternateContent xmlns:mc="http://schemas.openxmlformats.org/markup-compatibility/2006">
              <mc:Choice xmlns:v="urn:schemas-microsoft-com:vml" Requires="v">
                <p:oleObj spid="_x0000_s7170" name="文档" r:id="rId4" imgW="3826154" imgH="654430" progId="Word.Document.12">
                  <p:embed/>
                </p:oleObj>
              </mc:Choice>
              <mc:Fallback>
                <p:oleObj name="文档" r:id="rId4" imgW="3826154" imgH="654430" progId="Word.Document.12">
                  <p:embed/>
                  <p:pic>
                    <p:nvPicPr>
                      <p:cNvPr id="0" name="OLE substitute image"/>
                      <p:cNvPicPr/>
                      <p:nvPr/>
                    </p:nvPicPr>
                    <p:blipFill>
                      <a:blip r:embed="rId5"/>
                      <a:stretch>
                        <a:fillRect/>
                      </a:stretch>
                    </p:blipFill>
                    <p:spPr>
                      <a:xfrm>
                        <a:off x="361950" y="1929314"/>
                        <a:ext cx="10807700" cy="1848562"/>
                      </a:xfrm>
                      <a:prstGeom prst="rect">
                        <a:avLst/>
                      </a:prstGeom>
                    </p:spPr>
                  </p:pic>
                </p:oleObj>
              </mc:Fallback>
            </mc:AlternateContent>
          </a:graphicData>
        </a:graphic>
      </p:graphicFrame>
      <p:sp>
        <p:nvSpPr>
          <p:cNvPr id="4" name="矩形 3"/>
          <p:cNvSpPr>
            <a:spLocks noChangeAspect="1"/>
          </p:cNvSpPr>
          <p:nvPr/>
        </p:nvSpPr>
        <p:spPr>
          <a:xfrm>
            <a:off x="361950" y="3403975"/>
            <a:ext cx="10807700" cy="240873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彤彤由于粗心大意记错了一个实验数据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你认为错误的数据是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由表二中数据可发现水沸腾的过程中温度是</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彤彤同学测得的水的沸点是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1699786" y="4053064"/>
            <a:ext cx="595035" cy="584775"/>
          </a:xfrm>
          <a:prstGeom prst="rect">
            <a:avLst/>
          </a:prstGeom>
        </p:spPr>
        <p:txBody>
          <a:bodyPr wrap="none">
            <a:spAutoFit/>
          </a:bodyPr>
          <a:lstStyle/>
          <a:p>
            <a:r>
              <a:rPr lang="en-US" altLang="zh-CN">
                <a:ea typeface="宋体" panose="02010600030101010101" pitchFamily="2" charset="-122"/>
              </a:rPr>
              <a:t>95</a:t>
            </a:r>
            <a:endParaRPr lang="zh-CN" altLang="en-US"/>
          </a:p>
        </p:txBody>
      </p:sp>
      <p:sp>
        <p:nvSpPr>
          <p:cNvPr id="6" name="矩形 5"/>
          <p:cNvSpPr/>
          <p:nvPr/>
        </p:nvSpPr>
        <p:spPr>
          <a:xfrm>
            <a:off x="8814869" y="461807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保持不变</a:t>
            </a:r>
            <a:endParaRPr lang="zh-CN" altLang="en-US"/>
          </a:p>
        </p:txBody>
      </p:sp>
      <p:sp>
        <p:nvSpPr>
          <p:cNvPr id="7" name="矩形 6"/>
          <p:cNvSpPr/>
          <p:nvPr/>
        </p:nvSpPr>
        <p:spPr>
          <a:xfrm>
            <a:off x="6678170" y="5227936"/>
            <a:ext cx="595035" cy="584775"/>
          </a:xfrm>
          <a:prstGeom prst="rect">
            <a:avLst/>
          </a:prstGeom>
        </p:spPr>
        <p:txBody>
          <a:bodyPr wrap="none">
            <a:spAutoFit/>
          </a:bodyPr>
          <a:lstStyle/>
          <a:p>
            <a:r>
              <a:rPr lang="en-US" altLang="zh-CN">
                <a:ea typeface="宋体" panose="02010600030101010101" pitchFamily="2" charset="-122"/>
              </a:rPr>
              <a:t>99</a:t>
            </a:r>
            <a:endParaRPr lang="zh-CN" altLang="en-US"/>
          </a:p>
        </p:txBody>
      </p:sp>
    </p:spTree>
    <p:extLst>
      <p:ext uri="{BB962C8B-B14F-4D97-AF65-F5344CB8AC3E}">
        <p14:creationId xmlns:p14="http://schemas.microsoft.com/office/powerpoint/2010/main" val="34368523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85343"/>
            <a:ext cx="10807700" cy="5410712"/>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为了说明水沸腾过程中是否需要吸热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填写操作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同时观察</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i="1">
                <a:solidFill>
                  <a:srgbClr val="000000"/>
                </a:solidFill>
                <a:ea typeface="宋体" panose="02010600030101010101" pitchFamily="2" charset="-122"/>
                <a:cs typeface="Times New Roman" panose="02020603050405020304" pitchFamily="18" charset="0"/>
              </a:rPr>
              <a:t>_______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彤彤同学观察到水沸腾前和沸腾后水中气泡的上升情况不同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如图丁所示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则图</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是水在沸腾前的情况</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(11)</a:t>
            </a:r>
            <a:r>
              <a:rPr lang="zh-CN" altLang="zh-CN">
                <a:solidFill>
                  <a:srgbClr val="000000"/>
                </a:solidFill>
                <a:ea typeface="宋体" panose="02010600030101010101" pitchFamily="2" charset="-122"/>
                <a:cs typeface="Times New Roman" panose="02020603050405020304" pitchFamily="18" charset="0"/>
              </a:rPr>
              <a:t>彤彤同学发现水沸腾时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水中出现大量上升、变</a:t>
            </a:r>
            <a:r>
              <a:rPr lang="en-US" altLang="zh-CN" i="1" smtClean="0">
                <a:solidFill>
                  <a:srgbClr val="000000"/>
                </a:solidFill>
                <a:ea typeface="宋体" panose="02010600030101010101" pitchFamily="2" charset="-122"/>
                <a:cs typeface="Times New Roman" panose="02020603050405020304" pitchFamily="18" charset="0"/>
              </a:rPr>
              <a:t>________</a:t>
            </a:r>
            <a:r>
              <a:rPr lang="zh-CN" altLang="zh-CN">
                <a:solidFill>
                  <a:srgbClr val="000000"/>
                </a:solidFill>
                <a:ea typeface="宋体" panose="02010600030101010101" pitchFamily="2" charset="-122"/>
                <a:cs typeface="Times New Roman" panose="02020603050405020304" pitchFamily="18" charset="0"/>
              </a:rPr>
              <a:t>的气泡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水温</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继续升高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同时杯口不断地冒出大量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白气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这是由于水蒸气遇冷后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填物态变化名称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形成小水珠</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8228973" y="585343"/>
            <a:ext cx="1935145" cy="626710"/>
          </a:xfrm>
          <a:prstGeom prst="rect">
            <a:avLst/>
          </a:prstGeom>
        </p:spPr>
        <p:txBody>
          <a:bodyPr wrap="none">
            <a:spAutoFit/>
          </a:bodyPr>
          <a:lstStyle/>
          <a:p>
            <a:pPr>
              <a:lnSpc>
                <a:spcPct val="120000"/>
              </a:lnSpc>
            </a:pPr>
            <a:r>
              <a:rPr lang="zh-CN" altLang="zh-CN">
                <a:ea typeface="宋体" panose="02010600030101010101" pitchFamily="2" charset="-122"/>
                <a:cs typeface="Times New Roman" panose="02020603050405020304" pitchFamily="18" charset="0"/>
              </a:rPr>
              <a:t>停止</a:t>
            </a:r>
            <a:r>
              <a:rPr lang="zh-CN" altLang="zh-CN" smtClean="0">
                <a:ea typeface="宋体" panose="02010600030101010101" pitchFamily="2" charset="-122"/>
                <a:cs typeface="Times New Roman" panose="02020603050405020304" pitchFamily="18" charset="0"/>
              </a:rPr>
              <a:t>加热</a:t>
            </a:r>
            <a:r>
              <a:rPr lang="en-US" altLang="zh-CN" smtClean="0">
                <a:ea typeface="宋体" panose="02010600030101010101" pitchFamily="2" charset="-122"/>
              </a:rPr>
              <a:t> </a:t>
            </a:r>
            <a:endParaRPr lang="zh-CN" altLang="en-US"/>
          </a:p>
        </p:txBody>
      </p:sp>
      <p:sp>
        <p:nvSpPr>
          <p:cNvPr id="4" name="矩形 3"/>
          <p:cNvSpPr>
            <a:spLocks noChangeAspect="1"/>
          </p:cNvSpPr>
          <p:nvPr/>
        </p:nvSpPr>
        <p:spPr>
          <a:xfrm>
            <a:off x="3816821" y="1161407"/>
            <a:ext cx="3171061" cy="683264"/>
          </a:xfrm>
          <a:prstGeom prst="rect">
            <a:avLst/>
          </a:prstGeom>
        </p:spPr>
        <p:txBody>
          <a:bodyPr wrap="none">
            <a:spAutoFit/>
          </a:bodyPr>
          <a:lstStyle/>
          <a:p>
            <a:pPr>
              <a:lnSpc>
                <a:spcPct val="120000"/>
              </a:lnSpc>
            </a:pPr>
            <a:r>
              <a:rPr lang="zh-CN" altLang="zh-CN">
                <a:ea typeface="宋体" panose="02010600030101010101" pitchFamily="2" charset="-122"/>
                <a:cs typeface="Times New Roman" panose="02020603050405020304" pitchFamily="18" charset="0"/>
              </a:rPr>
              <a:t>水是否继续</a:t>
            </a:r>
            <a:r>
              <a:rPr lang="zh-CN" altLang="zh-CN" smtClean="0">
                <a:ea typeface="宋体" panose="02010600030101010101" pitchFamily="2" charset="-122"/>
                <a:cs typeface="Times New Roman" panose="02020603050405020304" pitchFamily="18" charset="0"/>
              </a:rPr>
              <a:t>沸腾</a:t>
            </a:r>
            <a:r>
              <a:rPr lang="en-US" altLang="zh-CN" smtClean="0">
                <a:ea typeface="宋体" panose="02010600030101010101" pitchFamily="2" charset="-122"/>
                <a:cs typeface="Times New Roman" panose="02020603050405020304" pitchFamily="18" charset="0"/>
              </a:rPr>
              <a:t> </a:t>
            </a:r>
            <a:endParaRPr lang="zh-CN" altLang="en-US"/>
          </a:p>
        </p:txBody>
      </p:sp>
      <p:sp>
        <p:nvSpPr>
          <p:cNvPr id="5" name="矩形 4"/>
          <p:cNvSpPr/>
          <p:nvPr/>
        </p:nvSpPr>
        <p:spPr>
          <a:xfrm>
            <a:off x="5212280" y="2406328"/>
            <a:ext cx="412292" cy="584775"/>
          </a:xfrm>
          <a:prstGeom prst="rect">
            <a:avLst/>
          </a:prstGeom>
        </p:spPr>
        <p:txBody>
          <a:bodyPr wrap="none">
            <a:spAutoFit/>
          </a:bodyPr>
          <a:lstStyle/>
          <a:p>
            <a:r>
              <a:rPr lang="en-US" altLang="zh-CN">
                <a:ea typeface="宋体" panose="02010600030101010101" pitchFamily="2" charset="-122"/>
              </a:rPr>
              <a:t>b</a:t>
            </a:r>
            <a:endParaRPr lang="zh-CN" altLang="en-US"/>
          </a:p>
        </p:txBody>
      </p:sp>
      <p:sp>
        <p:nvSpPr>
          <p:cNvPr id="6" name="矩形 5"/>
          <p:cNvSpPr/>
          <p:nvPr/>
        </p:nvSpPr>
        <p:spPr>
          <a:xfrm>
            <a:off x="9865493" y="355068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a:t>
            </a:r>
            <a:endParaRPr lang="zh-CN" altLang="en-US"/>
          </a:p>
        </p:txBody>
      </p:sp>
      <p:sp>
        <p:nvSpPr>
          <p:cNvPr id="7" name="矩形 6"/>
          <p:cNvSpPr/>
          <p:nvPr/>
        </p:nvSpPr>
        <p:spPr>
          <a:xfrm>
            <a:off x="2910376" y="413546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保持不变</a:t>
            </a:r>
            <a:endParaRPr lang="zh-CN" altLang="en-US"/>
          </a:p>
        </p:txBody>
      </p:sp>
      <p:sp>
        <p:nvSpPr>
          <p:cNvPr id="8" name="矩形 7"/>
          <p:cNvSpPr/>
          <p:nvPr/>
        </p:nvSpPr>
        <p:spPr>
          <a:xfrm>
            <a:off x="1008509" y="530949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液化</a:t>
            </a:r>
            <a:endParaRPr lang="zh-CN" altLang="en-US"/>
          </a:p>
        </p:txBody>
      </p:sp>
    </p:spTree>
    <p:extLst>
      <p:ext uri="{BB962C8B-B14F-4D97-AF65-F5344CB8AC3E}">
        <p14:creationId xmlns:p14="http://schemas.microsoft.com/office/powerpoint/2010/main" val="20525529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61950" y="1066789"/>
            <a:ext cx="10807700" cy="4228850"/>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(12)</a:t>
            </a:r>
            <a:r>
              <a:rPr lang="zh-CN" altLang="zh-CN">
                <a:solidFill>
                  <a:srgbClr val="000000"/>
                </a:solidFill>
                <a:ea typeface="宋体" panose="02010600030101010101" pitchFamily="2" charset="-122"/>
                <a:cs typeface="Times New Roman" panose="02020603050405020304" pitchFamily="18" charset="0"/>
              </a:rPr>
              <a:t>彤彤同学得出水的沸腾条件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达到沸点且继续吸热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但她发现撤掉酒精灯时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烧杯内的水没有立即停止沸腾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你认为可能的原因是</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a:t>
            </a:r>
          </a:p>
          <a:p>
            <a:pPr>
              <a:lnSpc>
                <a:spcPct val="120000"/>
              </a:lnSpc>
              <a:spcAft>
                <a:spcPct val="0"/>
              </a:spcAft>
              <a:tabLst>
                <a:tab pos="1029335" algn="l"/>
                <a:tab pos="1850390" algn="l"/>
                <a:tab pos="2538095" algn="l"/>
                <a:tab pos="3221990" algn="l"/>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写出一条</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(13)</a:t>
            </a:r>
            <a:r>
              <a:rPr lang="zh-CN" altLang="zh-CN">
                <a:solidFill>
                  <a:srgbClr val="000000"/>
                </a:solidFill>
                <a:ea typeface="宋体" panose="02010600030101010101" pitchFamily="2" charset="-122"/>
                <a:cs typeface="Times New Roman" panose="02020603050405020304" pitchFamily="18" charset="0"/>
              </a:rPr>
              <a:t>实验时在烧杯上放置一个纸板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其目的是</a:t>
            </a:r>
            <a:r>
              <a:rPr lang="en-US" altLang="zh-CN" i="1" smtClean="0">
                <a:solidFill>
                  <a:srgbClr val="000000"/>
                </a:solidFill>
                <a:ea typeface="宋体" panose="02010600030101010101" pitchFamily="2" charset="-122"/>
                <a:cs typeface="Times New Roman" panose="02020603050405020304" pitchFamily="18" charset="0"/>
              </a:rPr>
              <a:t>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实验收集多组数据是为了</a:t>
            </a:r>
            <a:r>
              <a:rPr lang="en-US" altLang="zh-CN" i="1" smtClean="0">
                <a:solidFill>
                  <a:srgbClr val="000000"/>
                </a:solidFill>
                <a:ea typeface="宋体" panose="02010600030101010101" pitchFamily="2" charset="-122"/>
                <a:cs typeface="Times New Roman" panose="02020603050405020304" pitchFamily="18" charset="0"/>
              </a:rPr>
              <a:t>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得到可靠的结论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减小实验误差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a:spLocks noChangeAspect="1"/>
          </p:cNvSpPr>
          <p:nvPr/>
        </p:nvSpPr>
        <p:spPr>
          <a:xfrm>
            <a:off x="360363" y="2226279"/>
            <a:ext cx="10807700" cy="127419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                       </a:t>
            </a:r>
            <a:r>
              <a:rPr lang="zh-CN" altLang="zh-CN" smtClean="0">
                <a:ea typeface="宋体" panose="02010600030101010101" pitchFamily="2" charset="-122"/>
                <a:cs typeface="Times New Roman" panose="02020603050405020304" pitchFamily="18" charset="0"/>
              </a:rPr>
              <a:t>烧杯</a:t>
            </a:r>
            <a:r>
              <a:rPr lang="zh-CN" altLang="zh-CN">
                <a:ea typeface="宋体" panose="02010600030101010101" pitchFamily="2" charset="-122"/>
                <a:cs typeface="Times New Roman" panose="02020603050405020304" pitchFamily="18" charset="0"/>
              </a:rPr>
              <a:t>底</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或石绵网或铁圈</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的温度仍然高于水的沸点</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水能继续吸热</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a:spLocks noChangeAspect="1"/>
          </p:cNvSpPr>
          <p:nvPr/>
        </p:nvSpPr>
        <p:spPr>
          <a:xfrm>
            <a:off x="464507" y="3993212"/>
            <a:ext cx="5333511" cy="626710"/>
          </a:xfrm>
          <a:prstGeom prst="rect">
            <a:avLst/>
          </a:prstGeom>
        </p:spPr>
        <p:txBody>
          <a:bodyPr wrap="none">
            <a:spAutoFit/>
          </a:bodyPr>
          <a:lstStyle/>
          <a:p>
            <a:pPr>
              <a:lnSpc>
                <a:spcPct val="120000"/>
              </a:lnSpc>
            </a:pPr>
            <a:r>
              <a:rPr lang="zh-CN" altLang="zh-CN">
                <a:ea typeface="宋体" panose="02010600030101010101" pitchFamily="2" charset="-122"/>
                <a:cs typeface="Times New Roman" panose="02020603050405020304" pitchFamily="18" charset="0"/>
              </a:rPr>
              <a:t>减少热量散失</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缩短</a:t>
            </a:r>
            <a:r>
              <a:rPr lang="zh-CN" altLang="zh-CN" smtClean="0">
                <a:ea typeface="宋体" panose="02010600030101010101" pitchFamily="2" charset="-122"/>
                <a:cs typeface="Times New Roman" panose="02020603050405020304" pitchFamily="18" charset="0"/>
              </a:rPr>
              <a:t>加热时间</a:t>
            </a:r>
            <a:r>
              <a:rPr lang="en-US" altLang="zh-CN" smtClean="0">
                <a:ea typeface="宋体" panose="02010600030101010101" pitchFamily="2" charset="-122"/>
                <a:cs typeface="Times New Roman" panose="02020603050405020304" pitchFamily="18" charset="0"/>
              </a:rPr>
              <a:t> </a:t>
            </a:r>
            <a:endParaRPr lang="zh-CN" altLang="en-US"/>
          </a:p>
        </p:txBody>
      </p:sp>
      <p:sp>
        <p:nvSpPr>
          <p:cNvPr id="5" name="矩形 4"/>
          <p:cNvSpPr/>
          <p:nvPr/>
        </p:nvSpPr>
        <p:spPr>
          <a:xfrm>
            <a:off x="444708" y="4619922"/>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得到可靠结论</a:t>
            </a:r>
            <a:endParaRPr lang="zh-CN" altLang="en-US"/>
          </a:p>
        </p:txBody>
      </p:sp>
    </p:spTree>
    <p:extLst>
      <p:ext uri="{BB962C8B-B14F-4D97-AF65-F5344CB8AC3E}">
        <p14:creationId xmlns:p14="http://schemas.microsoft.com/office/powerpoint/2010/main" val="2815086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588908"/>
            <a:ext cx="10807700" cy="304698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(14)</a:t>
            </a:r>
            <a:r>
              <a:rPr lang="zh-CN" altLang="zh-CN">
                <a:solidFill>
                  <a:srgbClr val="000000"/>
                </a:solidFill>
                <a:ea typeface="宋体" panose="02010600030101010101" pitchFamily="2" charset="-122"/>
                <a:cs typeface="Times New Roman" panose="02020603050405020304" pitchFamily="18" charset="0"/>
              </a:rPr>
              <a:t>另一组同学和彤彤小组同学做完实验后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用同一个实验装置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换水后做此实验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但将水加热到沸腾所用的时间不同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该组同学和彤彤小组同学绘制的温度随时间变化图象如图戊所示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则两组得到</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两种不同图象的原因可能是水的</a:t>
            </a:r>
            <a:r>
              <a:rPr lang="en-US" altLang="zh-CN" i="1" smtClean="0">
                <a:solidFill>
                  <a:srgbClr val="000000"/>
                </a:solidFill>
                <a:ea typeface="宋体" panose="02010600030101010101" pitchFamily="2" charset="-122"/>
                <a:cs typeface="Times New Roman" panose="02020603050405020304" pitchFamily="18" charset="0"/>
              </a:rPr>
              <a:t>_________</a:t>
            </a:r>
            <a:r>
              <a:rPr lang="zh-CN" altLang="zh-CN">
                <a:solidFill>
                  <a:srgbClr val="000000"/>
                </a:solidFill>
                <a:ea typeface="宋体" panose="02010600030101010101" pitchFamily="2" charset="-122"/>
                <a:cs typeface="Times New Roman" panose="02020603050405020304" pitchFamily="18" charset="0"/>
              </a:rPr>
              <a:t>不同</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9361437" y="3325111"/>
            <a:ext cx="1111202" cy="626710"/>
          </a:xfrm>
          <a:prstGeom prst="rect">
            <a:avLst/>
          </a:prstGeom>
        </p:spPr>
        <p:txBody>
          <a:bodyPr wrap="none">
            <a:spAutoFit/>
          </a:bodyPr>
          <a:lstStyle/>
          <a:p>
            <a:pPr>
              <a:lnSpc>
                <a:spcPct val="120000"/>
              </a:lnSpc>
            </a:pPr>
            <a:r>
              <a:rPr lang="zh-CN" altLang="zh-CN" smtClean="0">
                <a:ea typeface="宋体" panose="02010600030101010101" pitchFamily="2" charset="-122"/>
                <a:cs typeface="Times New Roman" panose="02020603050405020304" pitchFamily="18" charset="0"/>
              </a:rPr>
              <a:t>质量</a:t>
            </a:r>
            <a:r>
              <a:rPr lang="en-US" altLang="zh-CN" smtClean="0">
                <a:ea typeface="宋体" panose="02010600030101010101" pitchFamily="2" charset="-122"/>
                <a:cs typeface="Times New Roman" panose="02020603050405020304" pitchFamily="18" charset="0"/>
              </a:rPr>
              <a:t> </a:t>
            </a:r>
            <a:endParaRPr lang="zh-CN" altLang="en-US"/>
          </a:p>
        </p:txBody>
      </p:sp>
    </p:spTree>
    <p:extLst>
      <p:ext uri="{BB962C8B-B14F-4D97-AF65-F5344CB8AC3E}">
        <p14:creationId xmlns:p14="http://schemas.microsoft.com/office/powerpoint/2010/main" val="33399340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994781"/>
            <a:ext cx="8135391" cy="4228850"/>
          </a:xfrm>
          <a:prstGeom prst="rect">
            <a:avLst/>
          </a:prstGeom>
        </p:spPr>
        <p:txBody>
          <a:bodyPr wrap="square">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(15)</a:t>
            </a:r>
            <a:r>
              <a:rPr lang="zh-CN" altLang="zh-CN">
                <a:solidFill>
                  <a:srgbClr val="000000"/>
                </a:solidFill>
                <a:ea typeface="宋体" panose="02010600030101010101" pitchFamily="2" charset="-122"/>
                <a:cs typeface="Times New Roman" panose="02020603050405020304" pitchFamily="18" charset="0"/>
              </a:rPr>
              <a:t>另一组的小华同学用如图己所示的装置进行实验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当甲温度计的示数达到</a:t>
            </a:r>
            <a:r>
              <a:rPr lang="en-US" altLang="zh-CN">
                <a:solidFill>
                  <a:srgbClr val="000000"/>
                </a:solidFill>
                <a:ea typeface="宋体" panose="02010600030101010101" pitchFamily="2" charset="-122"/>
                <a:cs typeface="Times New Roman" panose="02020603050405020304" pitchFamily="18" charset="0"/>
              </a:rPr>
              <a:t>99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烧杯中的水开始沸腾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说明当时大气压可能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低于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标准大气压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当乙温度计示数达到</a:t>
            </a:r>
            <a:r>
              <a:rPr lang="en-US" altLang="zh-CN">
                <a:solidFill>
                  <a:srgbClr val="000000"/>
                </a:solidFill>
                <a:ea typeface="宋体" panose="02010600030101010101" pitchFamily="2" charset="-122"/>
                <a:cs typeface="Times New Roman" panose="02020603050405020304" pitchFamily="18" charset="0"/>
              </a:rPr>
              <a:t>99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示数保持不变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但试管中的水始终没有沸腾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其原因是</a:t>
            </a:r>
            <a:r>
              <a:rPr lang="en-US" altLang="zh-CN" i="1" smtClean="0">
                <a:solidFill>
                  <a:srgbClr val="000000"/>
                </a:solidFill>
                <a:ea typeface="宋体" panose="02010600030101010101" pitchFamily="2" charset="-122"/>
                <a:cs typeface="Times New Roman" panose="02020603050405020304" pitchFamily="18" charset="0"/>
              </a:rPr>
              <a:t>__________________________</a:t>
            </a:r>
            <a:r>
              <a:rPr lang="en-US" altLang="zh-CN" i="1">
                <a:solidFill>
                  <a:srgbClr val="000000"/>
                </a:solidFill>
                <a:ea typeface="宋体" panose="02010600030101010101" pitchFamily="2" charset="-122"/>
                <a:cs typeface="Times New Roman" panose="02020603050405020304" pitchFamily="18" charset="0"/>
              </a:rPr>
              <a:t>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5" name="组合 4"/>
          <p:cNvGrpSpPr/>
          <p:nvPr/>
        </p:nvGrpSpPr>
        <p:grpSpPr>
          <a:xfrm>
            <a:off x="8785373" y="1072062"/>
            <a:ext cx="1855657" cy="4138511"/>
            <a:chOff x="8785373" y="541736"/>
            <a:chExt cx="1855657" cy="4138511"/>
          </a:xfrm>
        </p:grpSpPr>
        <p:pic>
          <p:nvPicPr>
            <p:cNvPr id="3" name="image277.jpeg"/>
            <p:cNvPicPr/>
            <p:nvPr/>
          </p:nvPicPr>
          <p:blipFill>
            <a:blip r:embed="rId2"/>
            <a:stretch>
              <a:fillRect/>
            </a:stretch>
          </p:blipFill>
          <p:spPr>
            <a:xfrm>
              <a:off x="8785373" y="541736"/>
              <a:ext cx="1855657" cy="3402037"/>
            </a:xfrm>
            <a:prstGeom prst="rect">
              <a:avLst/>
            </a:prstGeom>
          </p:spPr>
        </p:pic>
        <p:sp>
          <p:nvSpPr>
            <p:cNvPr id="4" name="矩形 3"/>
            <p:cNvSpPr/>
            <p:nvPr/>
          </p:nvSpPr>
          <p:spPr>
            <a:xfrm>
              <a:off x="9368395" y="3996983"/>
              <a:ext cx="689612" cy="683264"/>
            </a:xfrm>
            <a:prstGeom prst="rect">
              <a:avLst/>
            </a:prstGeom>
          </p:spPr>
          <p:txBody>
            <a:bodyPr wrap="none">
              <a:spAutoFit/>
            </a:bodyPr>
            <a:lstStyle/>
            <a:p>
              <a:pPr algn="ctr">
                <a:lnSpc>
                  <a:spcPct val="120000"/>
                </a:lnSpc>
                <a:spcAft>
                  <a:spcPct val="0"/>
                </a:spcAft>
                <a:tabLst>
                  <a:tab pos="1029335" algn="l"/>
                  <a:tab pos="1850390" algn="l"/>
                  <a:tab pos="2538095" algn="l"/>
                  <a:tab pos="3221990" algn="l"/>
                </a:tabLst>
              </a:pP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己</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grpSp>
      <p:sp>
        <p:nvSpPr>
          <p:cNvPr id="6" name="矩形 5"/>
          <p:cNvSpPr/>
          <p:nvPr/>
        </p:nvSpPr>
        <p:spPr>
          <a:xfrm>
            <a:off x="1051021" y="279274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低于</a:t>
            </a:r>
            <a:endParaRPr lang="zh-CN" altLang="en-US"/>
          </a:p>
        </p:txBody>
      </p:sp>
      <p:sp>
        <p:nvSpPr>
          <p:cNvPr id="7" name="矩形 6"/>
          <p:cNvSpPr>
            <a:spLocks noChangeAspect="1"/>
          </p:cNvSpPr>
          <p:nvPr/>
        </p:nvSpPr>
        <p:spPr>
          <a:xfrm>
            <a:off x="1584821" y="4493763"/>
            <a:ext cx="6407199"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试管的水达到沸点后不能继续</a:t>
            </a:r>
            <a:r>
              <a:rPr lang="zh-CN" altLang="zh-CN" smtClean="0">
                <a:ea typeface="宋体" panose="02010600030101010101" pitchFamily="2" charset="-122"/>
                <a:cs typeface="Times New Roman" panose="02020603050405020304" pitchFamily="18" charset="0"/>
              </a:rPr>
              <a:t>吸热</a:t>
            </a:r>
            <a:r>
              <a:rPr lang="en-US" altLang="zh-CN" smtClean="0">
                <a:ea typeface="宋体" panose="02010600030101010101" pitchFamily="2" charset="-122"/>
                <a:cs typeface="Times New Roman" panose="02020603050405020304" pitchFamily="18" charset="0"/>
              </a:rPr>
              <a:t> </a:t>
            </a:r>
            <a:endParaRPr lang="zh-CN" altLang="en-US"/>
          </a:p>
        </p:txBody>
      </p:sp>
    </p:spTree>
    <p:extLst>
      <p:ext uri="{BB962C8B-B14F-4D97-AF65-F5344CB8AC3E}">
        <p14:creationId xmlns:p14="http://schemas.microsoft.com/office/powerpoint/2010/main" val="42678896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2142362"/>
            <a:ext cx="10807700" cy="181780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(16)</a:t>
            </a:r>
            <a:r>
              <a:rPr lang="zh-CN" altLang="zh-CN">
                <a:solidFill>
                  <a:srgbClr val="000000"/>
                </a:solidFill>
                <a:ea typeface="宋体" panose="02010600030101010101" pitchFamily="2" charset="-122"/>
                <a:cs typeface="Times New Roman" panose="02020603050405020304" pitchFamily="18" charset="0"/>
              </a:rPr>
              <a:t>当小华同学在烧杯的水中加入少量的食盐后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发现试管中的水能够沸腾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说明加入食盐后水的沸点</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升高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降低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127469" y="276870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升高</a:t>
            </a:r>
            <a:endParaRPr lang="zh-CN" altLang="en-US"/>
          </a:p>
        </p:txBody>
      </p:sp>
    </p:spTree>
    <p:extLst>
      <p:ext uri="{BB962C8B-B14F-4D97-AF65-F5344CB8AC3E}">
        <p14:creationId xmlns:p14="http://schemas.microsoft.com/office/powerpoint/2010/main" val="12923221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冲  刺  演  练</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459551"/>
            <a:ext cx="10807700" cy="3637919"/>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en-US">
                <a:solidFill>
                  <a:srgbClr val="FF00FF"/>
                </a:solidFill>
                <a:ea typeface="宋体" panose="02010600030101010101" pitchFamily="2" charset="-122"/>
                <a:cs typeface="Times New Roman" panose="02020603050405020304" pitchFamily="18" charset="0"/>
              </a:rPr>
              <a:t>突破基础</a:t>
            </a: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以下温度中最接近</a:t>
            </a:r>
            <a:r>
              <a:rPr lang="en-US" altLang="zh-CN">
                <a:solidFill>
                  <a:srgbClr val="000000"/>
                </a:solidFill>
                <a:ea typeface="宋体" panose="02010600030101010101" pitchFamily="2" charset="-122"/>
                <a:cs typeface="Times New Roman" panose="02020603050405020304" pitchFamily="18" charset="0"/>
              </a:rPr>
              <a:t>25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健康成年人的体温</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我市冬季最冷的室外温度</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让人感觉温暖而舒适的房间温度</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D.1</a:t>
            </a:r>
            <a:r>
              <a:rPr lang="zh-CN" altLang="zh-CN">
                <a:solidFill>
                  <a:srgbClr val="000000"/>
                </a:solidFill>
                <a:ea typeface="宋体" panose="02010600030101010101" pitchFamily="2" charset="-122"/>
                <a:cs typeface="Times New Roman" panose="02020603050405020304" pitchFamily="18" charset="0"/>
              </a:rPr>
              <a:t>标准大气压下冰水混合物的温度</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6039237" y="2127287"/>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672761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233695"/>
            <a:ext cx="10807700" cy="359059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夏天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扇扇子感到凉爽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a:t>
            </a:r>
            <a:r>
              <a:rPr lang="zh-CN" altLang="zh-CN" smtClean="0">
                <a:solidFill>
                  <a:srgbClr val="000000"/>
                </a:solidFill>
                <a:ea typeface="宋体" panose="02010600030101010101" pitchFamily="2" charset="-122"/>
                <a:cs typeface="Times New Roman" panose="02020603050405020304" pitchFamily="18" charset="0"/>
              </a:rPr>
              <a:t>因为</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扇子扇的风使空气降温</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扇子扇的是凉风</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扇子把人体周围的热空气扇走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使人体周围的气温降低</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扇子使人体周围空气的流动加快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加速人体表面汗液的蒸发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而蒸发吸热</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163589" y="1305703"/>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1026963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767074"/>
            <a:ext cx="10807700" cy="481978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深圳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关于下列四幅图的说法正确的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甲图中</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温度计</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示数为</a:t>
            </a:r>
            <a:r>
              <a:rPr lang="en-US" altLang="zh-CN">
                <a:solidFill>
                  <a:srgbClr val="000000"/>
                </a:solidFill>
                <a:ea typeface="宋体" panose="02010600030101010101" pitchFamily="2" charset="-122"/>
                <a:cs typeface="Times New Roman" panose="02020603050405020304" pitchFamily="18" charset="0"/>
              </a:rPr>
              <a:t>-4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	</a:t>
            </a: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乙图中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a:t>
            </a:r>
            <a:r>
              <a:rPr lang="zh-CN" altLang="zh-CN" smtClean="0">
                <a:solidFill>
                  <a:srgbClr val="000000"/>
                </a:solidFill>
                <a:ea typeface="宋体" panose="02010600030101010101" pitchFamily="2" charset="-122"/>
                <a:cs typeface="Times New Roman" panose="02020603050405020304" pitchFamily="18" charset="0"/>
              </a:rPr>
              <a:t>晶体</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熔化</a:t>
            </a:r>
            <a:r>
              <a:rPr lang="zh-CN" altLang="zh-CN">
                <a:solidFill>
                  <a:srgbClr val="000000"/>
                </a:solidFill>
                <a:ea typeface="宋体" panose="02010600030101010101" pitchFamily="2" charset="-122"/>
                <a:cs typeface="Times New Roman" panose="02020603050405020304" pitchFamily="18" charset="0"/>
              </a:rPr>
              <a:t>图象中</a:t>
            </a:r>
            <a:r>
              <a:rPr lang="en-US" altLang="zh-CN" i="1" err="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段</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晶体</a:t>
            </a:r>
            <a:r>
              <a:rPr lang="zh-CN" altLang="zh-CN">
                <a:solidFill>
                  <a:srgbClr val="000000"/>
                </a:solidFill>
                <a:ea typeface="宋体" panose="02010600030101010101" pitchFamily="2" charset="-122"/>
                <a:cs typeface="Times New Roman" panose="02020603050405020304" pitchFamily="18" charset="0"/>
              </a:rPr>
              <a:t>内能不变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丙图中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花儿上的露珠是水蒸气凝华而成的</a:t>
            </a:r>
            <a:r>
              <a:rPr lang="en-US" altLang="zh-CN">
                <a:solidFill>
                  <a:srgbClr val="000000"/>
                </a:solidFill>
                <a:ea typeface="宋体" panose="02010600030101010101" pitchFamily="2" charset="-122"/>
                <a:cs typeface="Times New Roman" panose="02020603050405020304" pitchFamily="18" charset="0"/>
              </a:rPr>
              <a:t>	</a:t>
            </a: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丁图中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烈日下小狗伸出舌头降温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是因为水汽化</a:t>
            </a:r>
            <a:r>
              <a:rPr lang="zh-CN" altLang="zh-CN" smtClean="0">
                <a:solidFill>
                  <a:srgbClr val="000000"/>
                </a:solidFill>
                <a:ea typeface="宋体" panose="02010600030101010101" pitchFamily="2" charset="-122"/>
                <a:cs typeface="Times New Roman" panose="02020603050405020304" pitchFamily="18" charset="0"/>
              </a:rPr>
              <a:t>放热</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80.jpeg"/>
          <p:cNvPicPr/>
          <p:nvPr/>
        </p:nvPicPr>
        <p:blipFill>
          <a:blip r:embed="rId2"/>
          <a:stretch>
            <a:fillRect/>
          </a:stretch>
        </p:blipFill>
        <p:spPr>
          <a:xfrm>
            <a:off x="3518956" y="1772889"/>
            <a:ext cx="7732439" cy="2304256"/>
          </a:xfrm>
          <a:prstGeom prst="rect">
            <a:avLst/>
          </a:prstGeom>
        </p:spPr>
      </p:pic>
      <p:sp>
        <p:nvSpPr>
          <p:cNvPr id="4" name="矩形 3"/>
          <p:cNvSpPr/>
          <p:nvPr/>
        </p:nvSpPr>
        <p:spPr>
          <a:xfrm>
            <a:off x="8824701" y="840473"/>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10247155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85623"/>
            <a:ext cx="10807700" cy="5410712"/>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(2018·</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加热</a:t>
            </a:r>
            <a:r>
              <a:rPr lang="en-US" altLang="zh-CN">
                <a:solidFill>
                  <a:srgbClr val="000000"/>
                </a:solidFill>
                <a:ea typeface="宋体" panose="02010600030101010101" pitchFamily="2" charset="-122"/>
                <a:cs typeface="Times New Roman" panose="02020603050405020304" pitchFamily="18" charset="0"/>
              </a:rPr>
              <a:t>-40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的冰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段表示当前物体的状态仍是固体</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冰的熔化过程温度不变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a:t>
            </a:r>
            <a:r>
              <a:rPr lang="zh-CN" altLang="zh-CN" smtClean="0">
                <a:solidFill>
                  <a:srgbClr val="000000"/>
                </a:solidFill>
                <a:ea typeface="宋体" panose="02010600030101010101" pitchFamily="2" charset="-122"/>
                <a:cs typeface="Times New Roman" panose="02020603050405020304" pitchFamily="18" charset="0"/>
              </a:rPr>
              <a:t>熔化</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不</a:t>
            </a:r>
            <a:r>
              <a:rPr lang="zh-CN" altLang="zh-CN">
                <a:solidFill>
                  <a:srgbClr val="000000"/>
                </a:solidFill>
                <a:ea typeface="宋体" panose="02010600030101010101" pitchFamily="2" charset="-122"/>
                <a:cs typeface="Times New Roman" panose="02020603050405020304" pitchFamily="18" charset="0"/>
              </a:rPr>
              <a:t>需要吸热</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水的沸腾过程温度不变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说明它</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内能</a:t>
            </a:r>
            <a:r>
              <a:rPr lang="zh-CN" altLang="zh-CN">
                <a:solidFill>
                  <a:srgbClr val="000000"/>
                </a:solidFill>
                <a:ea typeface="宋体" panose="02010600030101010101" pitchFamily="2" charset="-122"/>
                <a:cs typeface="Times New Roman" panose="02020603050405020304" pitchFamily="18" charset="0"/>
              </a:rPr>
              <a:t>不变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由图可判断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加热时间相同时冰升温比水快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说明冰的比热容比水小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81.jpeg"/>
          <p:cNvPicPr/>
          <p:nvPr/>
        </p:nvPicPr>
        <p:blipFill>
          <a:blip r:embed="rId2"/>
          <a:stretch>
            <a:fillRect/>
          </a:stretch>
        </p:blipFill>
        <p:spPr>
          <a:xfrm>
            <a:off x="7201196" y="1521911"/>
            <a:ext cx="3995997" cy="3024152"/>
          </a:xfrm>
          <a:prstGeom prst="rect">
            <a:avLst/>
          </a:prstGeom>
        </p:spPr>
      </p:pic>
      <p:sp>
        <p:nvSpPr>
          <p:cNvPr id="4" name="矩形 3"/>
          <p:cNvSpPr/>
          <p:nvPr/>
        </p:nvSpPr>
        <p:spPr>
          <a:xfrm>
            <a:off x="762989" y="1249187"/>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28061222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883048022"/>
              </p:ext>
            </p:extLst>
          </p:nvPr>
        </p:nvGraphicFramePr>
        <p:xfrm>
          <a:off x="361950" y="1581400"/>
          <a:ext cx="10807700" cy="3568200"/>
        </p:xfrm>
        <a:graphic>
          <a:graphicData uri="http://schemas.openxmlformats.org/presentationml/2006/ole">
            <mc:AlternateContent xmlns:mc="http://schemas.openxmlformats.org/markup-compatibility/2006">
              <mc:Choice xmlns:v="urn:schemas-microsoft-com:vml" Requires="v">
                <p:oleObj spid="_x0000_s3074" name="文档" r:id="rId4" imgW="3826154" imgH="1263218" progId="Word.Document.12">
                  <p:embed/>
                </p:oleObj>
              </mc:Choice>
              <mc:Fallback>
                <p:oleObj name="文档" r:id="rId4" imgW="3826154" imgH="1263218" progId="Word.Document.12">
                  <p:embed/>
                  <p:pic>
                    <p:nvPicPr>
                      <p:cNvPr id="0" name="OLE substitute image"/>
                      <p:cNvPicPr/>
                      <p:nvPr/>
                    </p:nvPicPr>
                    <p:blipFill>
                      <a:blip r:embed="rId5"/>
                      <a:stretch>
                        <a:fillRect/>
                      </a:stretch>
                    </p:blipFill>
                    <p:spPr>
                      <a:xfrm>
                        <a:off x="361950" y="1581400"/>
                        <a:ext cx="10807700" cy="3568200"/>
                      </a:xfrm>
                      <a:prstGeom prst="rect">
                        <a:avLst/>
                      </a:prstGeom>
                    </p:spPr>
                  </p:pic>
                </p:oleObj>
              </mc:Fallback>
            </mc:AlternateContent>
          </a:graphicData>
        </a:graphic>
      </p:graphicFrame>
    </p:spTree>
    <p:extLst>
      <p:ext uri="{BB962C8B-B14F-4D97-AF65-F5344CB8AC3E}">
        <p14:creationId xmlns:p14="http://schemas.microsoft.com/office/powerpoint/2010/main" val="246286480"/>
      </p:ext>
    </p:extLst>
  </p:cSld>
  <p:clrMapOvr>
    <a:masterClrMapping/>
  </p:clrMapOvr>
  <p:transition spd="slow">
    <p:wheel spokes="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801647"/>
            <a:ext cx="10807700" cy="481978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恩施州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疫情期间坚持做晨检</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小明某早晨测量体温时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示数为</a:t>
            </a:r>
            <a:r>
              <a:rPr lang="en-US" altLang="zh-CN">
                <a:solidFill>
                  <a:srgbClr val="000000"/>
                </a:solidFill>
                <a:ea typeface="宋体" panose="02010600030101010101" pitchFamily="2" charset="-122"/>
                <a:cs typeface="Times New Roman" panose="02020603050405020304" pitchFamily="18" charset="0"/>
              </a:rPr>
              <a:t>36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他应该判断自己的</a:t>
            </a:r>
            <a:r>
              <a:rPr lang="zh-CN" altLang="zh-CN" smtClean="0">
                <a:solidFill>
                  <a:srgbClr val="000000"/>
                </a:solidFill>
                <a:ea typeface="宋体" panose="02010600030101010101" pitchFamily="2" charset="-122"/>
                <a:cs typeface="Times New Roman" panose="02020603050405020304" pitchFamily="18" charset="0"/>
              </a:rPr>
              <a:t>体温</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偏低了</a:t>
            </a:r>
            <a:r>
              <a:rPr lang="en-US" altLang="zh-CN">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属正常</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偏高了</a:t>
            </a:r>
            <a:r>
              <a:rPr lang="en-US" altLang="zh-CN">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无法确定</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物质</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因发生物态变化放热</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在该物态变化前后都具有流动性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则这种物态变化</a:t>
            </a:r>
            <a:r>
              <a:rPr lang="zh-CN" altLang="zh-CN" smtClean="0">
                <a:solidFill>
                  <a:srgbClr val="000000"/>
                </a:solidFill>
                <a:ea typeface="宋体" panose="02010600030101010101" pitchFamily="2" charset="-122"/>
                <a:cs typeface="Times New Roman" panose="02020603050405020304" pitchFamily="18" charset="0"/>
              </a:rPr>
              <a:t>为</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熔化</a:t>
            </a:r>
            <a:r>
              <a:rPr lang="en-US" altLang="zh-CN">
                <a:solidFill>
                  <a:srgbClr val="000000"/>
                </a:solidFill>
                <a:ea typeface="宋体" panose="02010600030101010101" pitchFamily="2" charset="-122"/>
                <a:cs typeface="Times New Roman" panose="02020603050405020304" pitchFamily="18" charset="0"/>
              </a:rPr>
              <a:t>	B.</a:t>
            </a:r>
            <a:r>
              <a:rPr lang="zh-CN" altLang="zh-CN">
                <a:solidFill>
                  <a:srgbClr val="000000"/>
                </a:solidFill>
                <a:ea typeface="宋体" panose="02010600030101010101" pitchFamily="2" charset="-122"/>
                <a:cs typeface="Times New Roman" panose="02020603050405020304" pitchFamily="18" charset="0"/>
              </a:rPr>
              <a:t>凝固</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液化</a:t>
            </a:r>
            <a:r>
              <a:rPr lang="en-US" altLang="zh-CN">
                <a:solidFill>
                  <a:srgbClr val="000000"/>
                </a:solidFill>
                <a:ea typeface="宋体" panose="02010600030101010101" pitchFamily="2" charset="-122"/>
                <a:cs typeface="Times New Roman" panose="02020603050405020304" pitchFamily="18" charset="0"/>
              </a:rPr>
              <a:t>	D.</a:t>
            </a:r>
            <a:r>
              <a:rPr lang="zh-CN" altLang="zh-CN">
                <a:solidFill>
                  <a:srgbClr val="000000"/>
                </a:solidFill>
                <a:ea typeface="宋体" panose="02010600030101010101" pitchFamily="2" charset="-122"/>
                <a:cs typeface="Times New Roman" panose="02020603050405020304" pitchFamily="18" charset="0"/>
              </a:rPr>
              <a:t>汽化</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397557" y="1462735"/>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
        <p:nvSpPr>
          <p:cNvPr id="4" name="矩形 3"/>
          <p:cNvSpPr/>
          <p:nvPr/>
        </p:nvSpPr>
        <p:spPr>
          <a:xfrm>
            <a:off x="6975876" y="3796487"/>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3558157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百色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在抗击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新冠肺炎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工作中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医护人员常会遇到护目镜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起雾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护目镜内侧产生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雾气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的现象</a:t>
            </a:r>
            <a:r>
              <a:rPr lang="zh-CN" altLang="zh-CN" smtClean="0">
                <a:solidFill>
                  <a:srgbClr val="000000"/>
                </a:solidFill>
                <a:ea typeface="宋体" panose="02010600030101010101" pitchFamily="2" charset="-122"/>
                <a:cs typeface="Times New Roman" panose="02020603050405020304" pitchFamily="18" charset="0"/>
              </a:rPr>
              <a:t>属于</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汽化</a:t>
            </a:r>
            <a:r>
              <a:rPr lang="en-US" altLang="zh-CN">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液化</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熔化</a:t>
            </a:r>
            <a:r>
              <a:rPr lang="en-US" altLang="zh-CN">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凝华</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潍坊</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宋体" panose="02010600030101010101" pitchFamily="2" charset="-122"/>
                <a:cs typeface="Times New Roman" panose="02020603050405020304" pitchFamily="18" charset="0"/>
              </a:rPr>
              <a:t>年</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月</a:t>
            </a:r>
            <a:r>
              <a:rPr lang="en-US" altLang="zh-CN">
                <a:solidFill>
                  <a:srgbClr val="000000"/>
                </a:solidFill>
                <a:ea typeface="宋体" panose="02010600030101010101" pitchFamily="2" charset="-122"/>
                <a:cs typeface="Times New Roman" panose="02020603050405020304" pitchFamily="18" charset="0"/>
              </a:rPr>
              <a:t>22</a:t>
            </a:r>
            <a:r>
              <a:rPr lang="zh-CN" altLang="zh-CN">
                <a:solidFill>
                  <a:srgbClr val="000000"/>
                </a:solidFill>
                <a:ea typeface="宋体" panose="02010600030101010101" pitchFamily="2" charset="-122"/>
                <a:cs typeface="Times New Roman" panose="02020603050405020304" pitchFamily="18" charset="0"/>
              </a:rPr>
              <a:t>日是第二十八个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世界水日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水是生命之源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节约用水是每个公民的责任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关于水的物态变化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霜的形成是凝固现象</a:t>
            </a:r>
            <a:r>
              <a:rPr lang="en-US" altLang="zh-CN">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露的形成是液化现象</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冰的形成是凝华现象</a:t>
            </a:r>
            <a:r>
              <a:rPr lang="en-US" altLang="zh-CN">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雾的形成是汽化现象</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82.jpeg"/>
          <p:cNvPicPr/>
          <p:nvPr/>
        </p:nvPicPr>
        <p:blipFill>
          <a:blip r:embed="rId2"/>
          <a:stretch>
            <a:fillRect/>
          </a:stretch>
        </p:blipFill>
        <p:spPr>
          <a:xfrm>
            <a:off x="6121077" y="1762478"/>
            <a:ext cx="2365248" cy="1601961"/>
          </a:xfrm>
          <a:prstGeom prst="rect">
            <a:avLst/>
          </a:prstGeom>
        </p:spPr>
      </p:pic>
      <p:sp>
        <p:nvSpPr>
          <p:cNvPr id="4" name="矩形 3"/>
          <p:cNvSpPr/>
          <p:nvPr/>
        </p:nvSpPr>
        <p:spPr>
          <a:xfrm>
            <a:off x="1574741" y="1695239"/>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
        <p:nvSpPr>
          <p:cNvPr id="5" name="矩形 4"/>
          <p:cNvSpPr/>
          <p:nvPr/>
        </p:nvSpPr>
        <p:spPr>
          <a:xfrm>
            <a:off x="3623645" y="4627903"/>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41885409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295871"/>
            <a:ext cx="10807700" cy="359059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常州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如图所示是海波温度随时间变化的图象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已知海波的熔化温度是</a:t>
            </a:r>
            <a:r>
              <a:rPr lang="en-US" altLang="zh-CN">
                <a:solidFill>
                  <a:srgbClr val="000000"/>
                </a:solidFill>
                <a:ea typeface="宋体" panose="02010600030101010101" pitchFamily="2" charset="-122"/>
                <a:cs typeface="Times New Roman" panose="02020603050405020304" pitchFamily="18" charset="0"/>
              </a:rPr>
              <a:t>48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海波在</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段处于固态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海波在</a:t>
            </a:r>
            <a:r>
              <a:rPr lang="en-US" altLang="zh-CN" i="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段既不吸热也不放热</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海波在</a:t>
            </a:r>
            <a:r>
              <a:rPr lang="en-US" altLang="zh-CN" i="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段内能逐渐变小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海波在</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段吸收热量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83.jpeg"/>
          <p:cNvPicPr/>
          <p:nvPr/>
        </p:nvPicPr>
        <p:blipFill>
          <a:blip r:embed="rId2"/>
          <a:stretch>
            <a:fillRect/>
          </a:stretch>
        </p:blipFill>
        <p:spPr>
          <a:xfrm>
            <a:off x="6697140" y="2006119"/>
            <a:ext cx="3611071" cy="2736304"/>
          </a:xfrm>
          <a:prstGeom prst="rect">
            <a:avLst/>
          </a:prstGeom>
        </p:spPr>
      </p:pic>
      <p:sp>
        <p:nvSpPr>
          <p:cNvPr id="4" name="矩形 3"/>
          <p:cNvSpPr/>
          <p:nvPr/>
        </p:nvSpPr>
        <p:spPr>
          <a:xfrm>
            <a:off x="5021293" y="1951614"/>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8574441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027503"/>
            <a:ext cx="8423423" cy="4228850"/>
          </a:xfrm>
          <a:prstGeom prst="rect">
            <a:avLst/>
          </a:prstGeom>
        </p:spPr>
        <p:txBody>
          <a:bodyPr wrap="square">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沈阳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关于如图所示的冰箱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将水放入冷冻室</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水会液化</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打开冷冻室的门会看到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白气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这是汽化现象</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冷冻室侧壁有时会有霜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这是水蒸气凝华形成的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液态制冷剂流经冷冻室的管子时会放热</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84.jpeg"/>
          <p:cNvPicPr/>
          <p:nvPr/>
        </p:nvPicPr>
        <p:blipFill>
          <a:blip r:embed="rId2"/>
          <a:stretch>
            <a:fillRect/>
          </a:stretch>
        </p:blipFill>
        <p:spPr>
          <a:xfrm>
            <a:off x="8785373" y="1260857"/>
            <a:ext cx="2542181" cy="3762141"/>
          </a:xfrm>
          <a:prstGeom prst="rect">
            <a:avLst/>
          </a:prstGeom>
        </p:spPr>
      </p:pic>
      <p:sp>
        <p:nvSpPr>
          <p:cNvPr id="4" name="矩形 3"/>
          <p:cNvSpPr/>
          <p:nvPr/>
        </p:nvSpPr>
        <p:spPr>
          <a:xfrm>
            <a:off x="2376661" y="1685407"/>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545952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024319"/>
            <a:ext cx="10807700" cy="4181529"/>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枣庄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固态、液态和气态是物质常见的三种状态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某物质通过放热、吸热在甲、乙、丙三种物态之间转化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甲为固态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由甲到乙是凝华过程</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乙为液态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由乙到丙是汽化过程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丙为气态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由丙到甲是液化过程</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丙为液态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由乙到丙是熔化</a:t>
            </a:r>
            <a:r>
              <a:rPr lang="zh-CN" altLang="zh-CN" smtClean="0">
                <a:solidFill>
                  <a:srgbClr val="000000"/>
                </a:solidFill>
                <a:ea typeface="宋体" panose="02010600030101010101" pitchFamily="2" charset="-122"/>
                <a:cs typeface="Times New Roman" panose="02020603050405020304" pitchFamily="18" charset="0"/>
              </a:rPr>
              <a:t>过程</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85.jpeg"/>
          <p:cNvPicPr/>
          <p:nvPr/>
        </p:nvPicPr>
        <p:blipFill>
          <a:blip r:embed="rId2"/>
          <a:stretch>
            <a:fillRect/>
          </a:stretch>
        </p:blipFill>
        <p:spPr>
          <a:xfrm>
            <a:off x="6943906" y="2392471"/>
            <a:ext cx="3713675" cy="2736120"/>
          </a:xfrm>
          <a:prstGeom prst="rect">
            <a:avLst/>
          </a:prstGeom>
        </p:spPr>
      </p:pic>
      <p:sp>
        <p:nvSpPr>
          <p:cNvPr id="4" name="矩形 3"/>
          <p:cNvSpPr/>
          <p:nvPr/>
        </p:nvSpPr>
        <p:spPr>
          <a:xfrm>
            <a:off x="4939439" y="2265776"/>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684609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15119"/>
            <a:ext cx="10807700" cy="536339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宜昌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如图将冰块放于易拉罐中并加入适量的盐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用筷子搅拌大约半分钟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用温度计测量罐中冰与盐水混合物的温度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可以看到冰水混合物的温度低于</a:t>
            </a:r>
            <a:r>
              <a:rPr lang="en-US" altLang="zh-CN">
                <a:solidFill>
                  <a:srgbClr val="000000"/>
                </a:solidFill>
                <a:ea typeface="宋体" panose="02010600030101010101" pitchFamily="2" charset="-122"/>
                <a:cs typeface="Times New Roman" panose="02020603050405020304" pitchFamily="18" charset="0"/>
              </a:rPr>
              <a:t>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这时观察易拉罐的下部和底部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就会发现白霜</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霜是周围空气中的</a:t>
            </a:r>
            <a:r>
              <a:rPr lang="zh-CN" altLang="zh-CN" smtClean="0">
                <a:solidFill>
                  <a:srgbClr val="000000"/>
                </a:solidFill>
                <a:ea typeface="宋体" panose="02010600030101010101" pitchFamily="2" charset="-122"/>
                <a:cs typeface="Times New Roman" panose="02020603050405020304" pitchFamily="18" charset="0"/>
              </a:rPr>
              <a:t>水蒸气</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遇</a:t>
            </a:r>
            <a:r>
              <a:rPr lang="zh-CN" altLang="zh-CN">
                <a:solidFill>
                  <a:srgbClr val="000000"/>
                </a:solidFill>
                <a:ea typeface="宋体" panose="02010600030101010101" pitchFamily="2" charset="-122"/>
                <a:cs typeface="Times New Roman" panose="02020603050405020304" pitchFamily="18" charset="0"/>
              </a:rPr>
              <a:t>冷液化形成的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水蒸气形成白霜时吸收了热量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冰中加盐提高了冰的熔点</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如果不加盐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则罐底出现小水珠而不是白霜</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86.jpeg"/>
          <p:cNvPicPr/>
          <p:nvPr/>
        </p:nvPicPr>
        <p:blipFill>
          <a:blip r:embed="rId2"/>
          <a:stretch>
            <a:fillRect/>
          </a:stretch>
        </p:blipFill>
        <p:spPr>
          <a:xfrm>
            <a:off x="6697141" y="3066888"/>
            <a:ext cx="3437332" cy="2146911"/>
          </a:xfrm>
          <a:prstGeom prst="rect">
            <a:avLst/>
          </a:prstGeom>
        </p:spPr>
      </p:pic>
      <p:sp>
        <p:nvSpPr>
          <p:cNvPr id="4" name="矩形 3"/>
          <p:cNvSpPr/>
          <p:nvPr/>
        </p:nvSpPr>
        <p:spPr>
          <a:xfrm>
            <a:off x="9125749" y="2442785"/>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10531196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孝感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下面是与热现象有关的四幅图形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图甲中</a:t>
            </a:r>
            <a:r>
              <a:rPr lang="zh-CN" altLang="zh-CN" smtClean="0">
                <a:solidFill>
                  <a:srgbClr val="000000"/>
                </a:solidFill>
                <a:ea typeface="宋体" panose="02010600030101010101" pitchFamily="2" charset="-122"/>
                <a:cs typeface="Times New Roman" panose="02020603050405020304" pitchFamily="18" charset="0"/>
              </a:rPr>
              <a:t>寒冷玻</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璃</a:t>
            </a:r>
            <a:r>
              <a:rPr lang="zh-CN" altLang="zh-CN">
                <a:solidFill>
                  <a:srgbClr val="000000"/>
                </a:solidFill>
                <a:ea typeface="宋体" panose="02010600030101010101" pitchFamily="2" charset="-122"/>
                <a:cs typeface="Times New Roman" panose="02020603050405020304" pitchFamily="18" charset="0"/>
              </a:rPr>
              <a:t>上的</a:t>
            </a:r>
            <a:r>
              <a:rPr lang="zh-CN" altLang="zh-CN" smtClean="0">
                <a:solidFill>
                  <a:srgbClr val="000000"/>
                </a:solidFill>
                <a:ea typeface="宋体" panose="02010600030101010101" pitchFamily="2" charset="-122"/>
                <a:cs typeface="Times New Roman" panose="02020603050405020304" pitchFamily="18" charset="0"/>
              </a:rPr>
              <a:t>冰花是水</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蒸气</a:t>
            </a:r>
            <a:r>
              <a:rPr lang="zh-CN" altLang="zh-CN">
                <a:solidFill>
                  <a:srgbClr val="000000"/>
                </a:solidFill>
                <a:ea typeface="宋体" panose="02010600030101010101" pitchFamily="2" charset="-122"/>
                <a:cs typeface="Times New Roman" panose="02020603050405020304" pitchFamily="18" charset="0"/>
              </a:rPr>
              <a:t>升华而成</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图乙中昆虫和植物上的露珠是水蒸气液化而成</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图丙是某次温度计读数的示意图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这样读数会使测量结果偏大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图丁是晶体熔化过程中温度变化曲线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其中晶体在</a:t>
            </a:r>
            <a:r>
              <a:rPr lang="en-US" altLang="zh-CN" i="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段不吸收热量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87.jpeg"/>
          <p:cNvPicPr/>
          <p:nvPr/>
        </p:nvPicPr>
        <p:blipFill>
          <a:blip r:embed="rId2"/>
          <a:stretch>
            <a:fillRect/>
          </a:stretch>
        </p:blipFill>
        <p:spPr>
          <a:xfrm>
            <a:off x="3359040" y="1439887"/>
            <a:ext cx="8051301" cy="1807544"/>
          </a:xfrm>
          <a:prstGeom prst="rect">
            <a:avLst/>
          </a:prstGeom>
        </p:spPr>
      </p:pic>
      <p:sp>
        <p:nvSpPr>
          <p:cNvPr id="4" name="矩形 3"/>
          <p:cNvSpPr/>
          <p:nvPr/>
        </p:nvSpPr>
        <p:spPr>
          <a:xfrm>
            <a:off x="1983941" y="1098339"/>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2709245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305673"/>
            <a:ext cx="10807700" cy="359059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德州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生活中有许多热现象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水烧开时壶嘴周围冒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白气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这是汽化现象</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炒菜时碘盐和油不宜同时加热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因为碘在高温下很容易升华</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高压锅煮食物熟得快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是因为锅内气压高液体沸点低</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用保鲜袋装蔬菜并放入冰箱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为了加快蒸发</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349885" y="1377711"/>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7050046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15119"/>
            <a:ext cx="10807700" cy="5410712"/>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雅安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将盛水的烧瓶加热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水沸腾后将烧瓶从火焰上拿开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迅速塞上瓶塞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再把烧瓶倒置后向瓶底浇上冷水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下列分析正确的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一直沸腾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浇上冷水时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停止沸腾</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先停止沸腾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浇上冷水时</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水面</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气压</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水会再次沸腾</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因没有继续加热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浇上冷水时</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水</a:t>
            </a:r>
            <a:r>
              <a:rPr lang="zh-CN" altLang="zh-CN">
                <a:solidFill>
                  <a:srgbClr val="000000"/>
                </a:solidFill>
                <a:ea typeface="宋体" panose="02010600030101010101" pitchFamily="2" charset="-122"/>
                <a:cs typeface="Times New Roman" panose="02020603050405020304" pitchFamily="18" charset="0"/>
              </a:rPr>
              <a:t>不会沸腾</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先停止沸腾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浇上冷水时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水面气压减小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水会再次沸腾</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88.jpeg"/>
          <p:cNvPicPr/>
          <p:nvPr/>
        </p:nvPicPr>
        <p:blipFill>
          <a:blip r:embed="rId2"/>
          <a:stretch>
            <a:fillRect/>
          </a:stretch>
        </p:blipFill>
        <p:spPr>
          <a:xfrm>
            <a:off x="6834002" y="2105511"/>
            <a:ext cx="3751571" cy="2614063"/>
          </a:xfrm>
          <a:prstGeom prst="rect">
            <a:avLst/>
          </a:prstGeom>
        </p:spPr>
      </p:pic>
      <p:sp>
        <p:nvSpPr>
          <p:cNvPr id="4" name="矩形 3"/>
          <p:cNvSpPr/>
          <p:nvPr/>
        </p:nvSpPr>
        <p:spPr>
          <a:xfrm>
            <a:off x="4536901" y="1863224"/>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35816437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958679"/>
            <a:ext cx="10807700" cy="181780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济宁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小红将一杯常温的开水放入正常工作的冰箱的冷冻室中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经过一段较长时间后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杯中的水发生了物态变化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四个图象中能正确反映这杯水的物态变化过程的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89.jpeg"/>
          <p:cNvPicPr>
            <a:picLocks noChangeAspect="1"/>
          </p:cNvPicPr>
          <p:nvPr/>
        </p:nvPicPr>
        <p:blipFill>
          <a:blip r:embed="rId2"/>
          <a:stretch>
            <a:fillRect/>
          </a:stretch>
        </p:blipFill>
        <p:spPr>
          <a:xfrm>
            <a:off x="361950" y="3031296"/>
            <a:ext cx="10807700" cy="2175855"/>
          </a:xfrm>
          <a:prstGeom prst="rect">
            <a:avLst/>
          </a:prstGeom>
        </p:spPr>
      </p:pic>
      <p:sp>
        <p:nvSpPr>
          <p:cNvPr id="4" name="矩形 3"/>
          <p:cNvSpPr/>
          <p:nvPr/>
        </p:nvSpPr>
        <p:spPr>
          <a:xfrm>
            <a:off x="9754157" y="2200916"/>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3619491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知  识  网  络</a:t>
            </a:r>
            <a:endParaRPr lang="zh-CN" altLang="zh-CN">
              <a:solidFill>
                <a:schemeClr val="tx1"/>
              </a:solidFill>
              <a:latin typeface="华文新魏" panose="02010800040101010101" pitchFamily="2" charset="-122"/>
              <a:ea typeface="华文新魏" panose="02010800040101010101" pitchFamily="2" charset="-122"/>
            </a:endParaRPr>
          </a:p>
        </p:txBody>
      </p:sp>
      <p:grpSp>
        <p:nvGrpSpPr>
          <p:cNvPr id="2" name="组合 1"/>
          <p:cNvGrpSpPr/>
          <p:nvPr/>
        </p:nvGrpSpPr>
        <p:grpSpPr>
          <a:xfrm>
            <a:off x="573277" y="1237312"/>
            <a:ext cx="10309574" cy="4912591"/>
            <a:chOff x="573277" y="1237312"/>
            <a:chExt cx="10309574" cy="4912591"/>
          </a:xfrm>
        </p:grpSpPr>
        <p:pic>
          <p:nvPicPr>
            <p:cNvPr id="3" name="image244.jpeg"/>
            <p:cNvPicPr>
              <a:picLocks noChangeAspect="1"/>
            </p:cNvPicPr>
            <p:nvPr/>
          </p:nvPicPr>
          <p:blipFill>
            <a:blip r:embed="rId2"/>
            <a:stretch>
              <a:fillRect/>
            </a:stretch>
          </p:blipFill>
          <p:spPr>
            <a:xfrm>
              <a:off x="1057669" y="1237312"/>
              <a:ext cx="9825182" cy="4912591"/>
            </a:xfrm>
            <a:prstGeom prst="rect">
              <a:avLst/>
            </a:prstGeom>
          </p:spPr>
        </p:pic>
        <p:pic>
          <p:nvPicPr>
            <p:cNvPr id="6" name="image243.jpeg"/>
            <p:cNvPicPr/>
            <p:nvPr/>
          </p:nvPicPr>
          <p:blipFill>
            <a:blip r:embed="rId3"/>
            <a:stretch>
              <a:fillRect/>
            </a:stretch>
          </p:blipFill>
          <p:spPr>
            <a:xfrm>
              <a:off x="573277" y="3214687"/>
              <a:ext cx="407258" cy="1634445"/>
            </a:xfrm>
            <a:prstGeom prst="rect">
              <a:avLst/>
            </a:prstGeom>
          </p:spPr>
        </p:pic>
      </p:grpSp>
    </p:spTree>
    <p:extLst>
      <p:ext uri="{BB962C8B-B14F-4D97-AF65-F5344CB8AC3E}">
        <p14:creationId xmlns:p14="http://schemas.microsoft.com/office/powerpoint/2010/main" val="20264129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935831"/>
            <a:ext cx="10807700" cy="240873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常用温度计是根据液体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的规律制成的</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是体温计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测量体温时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体温计</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不可以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离开人体读数</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90.jpeg"/>
          <p:cNvPicPr>
            <a:picLocks noChangeAspect="1"/>
          </p:cNvPicPr>
          <p:nvPr/>
        </p:nvPicPr>
        <p:blipFill>
          <a:blip r:embed="rId2"/>
          <a:stretch>
            <a:fillRect/>
          </a:stretch>
        </p:blipFill>
        <p:spPr>
          <a:xfrm>
            <a:off x="361950" y="3435287"/>
            <a:ext cx="10807700" cy="2016115"/>
          </a:xfrm>
          <a:prstGeom prst="rect">
            <a:avLst/>
          </a:prstGeom>
        </p:spPr>
      </p:pic>
      <p:sp>
        <p:nvSpPr>
          <p:cNvPr id="4" name="矩形 3"/>
          <p:cNvSpPr/>
          <p:nvPr/>
        </p:nvSpPr>
        <p:spPr>
          <a:xfrm>
            <a:off x="7364877" y="97911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热胀冷缩</a:t>
            </a:r>
            <a:endParaRPr lang="zh-CN" altLang="en-US"/>
          </a:p>
        </p:txBody>
      </p:sp>
      <p:sp>
        <p:nvSpPr>
          <p:cNvPr id="5" name="矩形 4"/>
          <p:cNvSpPr/>
          <p:nvPr/>
        </p:nvSpPr>
        <p:spPr>
          <a:xfrm>
            <a:off x="3384773" y="1567836"/>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乙</a:t>
            </a:r>
            <a:endParaRPr lang="zh-CN" altLang="en-US"/>
          </a:p>
        </p:txBody>
      </p:sp>
      <p:sp>
        <p:nvSpPr>
          <p:cNvPr id="6" name="矩形 5"/>
          <p:cNvSpPr/>
          <p:nvPr/>
        </p:nvSpPr>
        <p:spPr>
          <a:xfrm>
            <a:off x="3600797" y="215317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可以</a:t>
            </a:r>
            <a:endParaRPr lang="zh-CN" altLang="en-US"/>
          </a:p>
        </p:txBody>
      </p:sp>
    </p:spTree>
    <p:extLst>
      <p:ext uri="{BB962C8B-B14F-4D97-AF65-F5344CB8AC3E}">
        <p14:creationId xmlns:p14="http://schemas.microsoft.com/office/powerpoint/2010/main" val="36443515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75791"/>
            <a:ext cx="10807700" cy="181780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无锡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在探究冰的熔化特点时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为测量试管中碎冰的温度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应使温度计的玻璃泡与碎冰</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图中温度计的示数为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91.jpeg"/>
          <p:cNvPicPr/>
          <p:nvPr/>
        </p:nvPicPr>
        <p:blipFill>
          <a:blip r:embed="rId2"/>
          <a:stretch>
            <a:fillRect/>
          </a:stretch>
        </p:blipFill>
        <p:spPr>
          <a:xfrm>
            <a:off x="4230542" y="2462420"/>
            <a:ext cx="3070515" cy="3618061"/>
          </a:xfrm>
          <a:prstGeom prst="rect">
            <a:avLst/>
          </a:prstGeom>
        </p:spPr>
      </p:pic>
      <p:sp>
        <p:nvSpPr>
          <p:cNvPr id="4" name="矩形 3"/>
          <p:cNvSpPr/>
          <p:nvPr/>
        </p:nvSpPr>
        <p:spPr>
          <a:xfrm>
            <a:off x="8097973" y="119230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充分接触</a:t>
            </a:r>
            <a:endParaRPr lang="zh-CN" altLang="en-US"/>
          </a:p>
        </p:txBody>
      </p:sp>
      <p:sp>
        <p:nvSpPr>
          <p:cNvPr id="5" name="矩形 4"/>
          <p:cNvSpPr/>
          <p:nvPr/>
        </p:nvSpPr>
        <p:spPr>
          <a:xfrm>
            <a:off x="4536901" y="1806576"/>
            <a:ext cx="526106" cy="584775"/>
          </a:xfrm>
          <a:prstGeom prst="rect">
            <a:avLst/>
          </a:prstGeom>
        </p:spPr>
        <p:txBody>
          <a:bodyPr wrap="none">
            <a:spAutoFit/>
          </a:bodyPr>
          <a:lstStyle/>
          <a:p>
            <a:r>
              <a:rPr lang="en-US" altLang="zh-CN">
                <a:ea typeface="宋体" panose="02010600030101010101" pitchFamily="2" charset="-122"/>
              </a:rPr>
              <a:t>-4</a:t>
            </a:r>
            <a:endParaRPr lang="zh-CN" altLang="en-US"/>
          </a:p>
        </p:txBody>
      </p:sp>
    </p:spTree>
    <p:extLst>
      <p:ext uri="{BB962C8B-B14F-4D97-AF65-F5344CB8AC3E}">
        <p14:creationId xmlns:p14="http://schemas.microsoft.com/office/powerpoint/2010/main" val="1747209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75791"/>
            <a:ext cx="10807700" cy="240873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无锡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用电蒸锅蒸馒头时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电热丝加热使水</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填物态变化名称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产生高温水蒸气</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水蒸气接触到馒头时液化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大量的热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从而把馒头蒸熟</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92.jpeg"/>
          <p:cNvPicPr/>
          <p:nvPr/>
        </p:nvPicPr>
        <p:blipFill>
          <a:blip r:embed="rId2"/>
          <a:stretch>
            <a:fillRect/>
          </a:stretch>
        </p:blipFill>
        <p:spPr>
          <a:xfrm>
            <a:off x="3447141" y="3006278"/>
            <a:ext cx="4637317" cy="3042121"/>
          </a:xfrm>
          <a:prstGeom prst="rect">
            <a:avLst/>
          </a:prstGeom>
        </p:spPr>
      </p:pic>
      <p:sp>
        <p:nvSpPr>
          <p:cNvPr id="4" name="矩形 3"/>
          <p:cNvSpPr/>
          <p:nvPr/>
        </p:nvSpPr>
        <p:spPr>
          <a:xfrm>
            <a:off x="1041189" y="119538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汽化</a:t>
            </a:r>
            <a:endParaRPr lang="zh-CN" altLang="en-US"/>
          </a:p>
        </p:txBody>
      </p:sp>
      <p:sp>
        <p:nvSpPr>
          <p:cNvPr id="5" name="矩形 4"/>
          <p:cNvSpPr/>
          <p:nvPr/>
        </p:nvSpPr>
        <p:spPr>
          <a:xfrm>
            <a:off x="4887109" y="1780159"/>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放出</a:t>
            </a:r>
            <a:endParaRPr lang="zh-CN" altLang="en-US"/>
          </a:p>
        </p:txBody>
      </p:sp>
    </p:spTree>
    <p:extLst>
      <p:ext uri="{BB962C8B-B14F-4D97-AF65-F5344CB8AC3E}">
        <p14:creationId xmlns:p14="http://schemas.microsoft.com/office/powerpoint/2010/main" val="32562308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探究冰熔化时温度的变化规律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某时刻温度计的示数如图甲所示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其读数为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图乙是冰熔化时温度的变化曲线</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冰在熔化过程中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升高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降低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内能</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93.jpeg"/>
          <p:cNvPicPr/>
          <p:nvPr/>
        </p:nvPicPr>
        <p:blipFill>
          <a:blip r:embed="rId2"/>
          <a:stretch>
            <a:fillRect/>
          </a:stretch>
        </p:blipFill>
        <p:spPr>
          <a:xfrm>
            <a:off x="3098691" y="3470770"/>
            <a:ext cx="5334218" cy="2822777"/>
          </a:xfrm>
          <a:prstGeom prst="rect">
            <a:avLst/>
          </a:prstGeom>
        </p:spPr>
      </p:pic>
      <p:sp>
        <p:nvSpPr>
          <p:cNvPr id="4" name="矩形 3"/>
          <p:cNvSpPr/>
          <p:nvPr/>
        </p:nvSpPr>
        <p:spPr>
          <a:xfrm>
            <a:off x="8462405" y="1079847"/>
            <a:ext cx="389850" cy="584775"/>
          </a:xfrm>
          <a:prstGeom prst="rect">
            <a:avLst/>
          </a:prstGeom>
        </p:spPr>
        <p:txBody>
          <a:bodyPr wrap="none">
            <a:spAutoFit/>
          </a:bodyPr>
          <a:lstStyle/>
          <a:p>
            <a:r>
              <a:rPr lang="en-US" altLang="zh-CN">
                <a:ea typeface="宋体" panose="02010600030101010101" pitchFamily="2" charset="-122"/>
              </a:rPr>
              <a:t>2</a:t>
            </a:r>
            <a:endParaRPr lang="zh-CN" altLang="en-US"/>
          </a:p>
        </p:txBody>
      </p:sp>
      <p:sp>
        <p:nvSpPr>
          <p:cNvPr id="5" name="矩形 4"/>
          <p:cNvSpPr/>
          <p:nvPr/>
        </p:nvSpPr>
        <p:spPr>
          <a:xfrm>
            <a:off x="1247381" y="224180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
        <p:nvSpPr>
          <p:cNvPr id="6" name="矩形 5"/>
          <p:cNvSpPr/>
          <p:nvPr/>
        </p:nvSpPr>
        <p:spPr>
          <a:xfrm>
            <a:off x="9001397" y="224180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增加</a:t>
            </a:r>
            <a:endParaRPr lang="zh-CN" altLang="en-US"/>
          </a:p>
        </p:txBody>
      </p:sp>
    </p:spTree>
    <p:extLst>
      <p:ext uri="{BB962C8B-B14F-4D97-AF65-F5344CB8AC3E}">
        <p14:creationId xmlns:p14="http://schemas.microsoft.com/office/powerpoint/2010/main" val="21249969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233695"/>
            <a:ext cx="10807700" cy="359059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锦州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自然界中的水循环是通过水的物态变化实现的</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大海、湖泊、河流、土壤和植物中的水</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填物态变化名称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在高空遇到冷空气</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液化成小水滴或</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填物态变化名称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成小冰晶</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大量的小水滴和小冰晶集中悬浮在高空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就形成了云</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497341" y="185339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汽化</a:t>
            </a:r>
            <a:endParaRPr lang="zh-CN" altLang="en-US"/>
          </a:p>
        </p:txBody>
      </p:sp>
      <p:sp>
        <p:nvSpPr>
          <p:cNvPr id="4" name="矩形 3"/>
          <p:cNvSpPr/>
          <p:nvPr/>
        </p:nvSpPr>
        <p:spPr>
          <a:xfrm>
            <a:off x="7488732" y="244421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放出</a:t>
            </a:r>
            <a:endParaRPr lang="zh-CN" altLang="en-US"/>
          </a:p>
        </p:txBody>
      </p:sp>
      <p:sp>
        <p:nvSpPr>
          <p:cNvPr id="5" name="矩形 4"/>
          <p:cNvSpPr/>
          <p:nvPr/>
        </p:nvSpPr>
        <p:spPr>
          <a:xfrm>
            <a:off x="7201197" y="302899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凝华</a:t>
            </a:r>
            <a:endParaRPr lang="zh-CN" altLang="en-US"/>
          </a:p>
        </p:txBody>
      </p:sp>
    </p:spTree>
    <p:extLst>
      <p:ext uri="{BB962C8B-B14F-4D97-AF65-F5344CB8AC3E}">
        <p14:creationId xmlns:p14="http://schemas.microsoft.com/office/powerpoint/2010/main" val="26205215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1950" y="776906"/>
            <a:ext cx="10907518" cy="4819781"/>
            <a:chOff x="361950" y="776906"/>
            <a:chExt cx="10907518" cy="4819781"/>
          </a:xfrm>
        </p:grpSpPr>
        <p:sp>
          <p:nvSpPr>
            <p:cNvPr id="2" name="矩形 1"/>
            <p:cNvSpPr>
              <a:spLocks noChangeAspect="1"/>
            </p:cNvSpPr>
            <p:nvPr/>
          </p:nvSpPr>
          <p:spPr>
            <a:xfrm>
              <a:off x="361950" y="776906"/>
              <a:ext cx="6839247" cy="4819781"/>
            </a:xfrm>
            <a:prstGeom prst="rect">
              <a:avLst/>
            </a:prstGeom>
          </p:spPr>
          <p:txBody>
            <a:bodyPr wrap="square">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宿迁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观察水的沸腾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实验中描绘的水温随时间变化的图象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水的沸点为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此时水面上方的气压</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低于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标准大气压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在第</a:t>
              </a:r>
              <a:r>
                <a:rPr lang="en-US" altLang="zh-CN">
                  <a:solidFill>
                    <a:srgbClr val="000000"/>
                  </a:solidFill>
                  <a:ea typeface="宋体" panose="02010600030101010101" pitchFamily="2" charset="-122"/>
                  <a:cs typeface="Times New Roman" panose="02020603050405020304" pitchFamily="18" charset="0"/>
                </a:rPr>
                <a:t>8 mim</a:t>
              </a:r>
              <a:r>
                <a:rPr lang="zh-CN" altLang="zh-CN">
                  <a:solidFill>
                    <a:srgbClr val="000000"/>
                  </a:solidFill>
                  <a:ea typeface="宋体" panose="02010600030101010101" pitchFamily="2" charset="-122"/>
                  <a:cs typeface="Times New Roman" panose="02020603050405020304" pitchFamily="18" charset="0"/>
                </a:rPr>
                <a:t>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水中的气泡在上升过程中会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94.jpeg"/>
            <p:cNvPicPr/>
            <p:nvPr/>
          </p:nvPicPr>
          <p:blipFill>
            <a:blip r:embed="rId2"/>
            <a:stretch>
              <a:fillRect/>
            </a:stretch>
          </p:blipFill>
          <p:spPr>
            <a:xfrm>
              <a:off x="7273205" y="1188664"/>
              <a:ext cx="3996263" cy="3996263"/>
            </a:xfrm>
            <a:prstGeom prst="rect">
              <a:avLst/>
            </a:prstGeom>
          </p:spPr>
        </p:pic>
      </p:grpSp>
      <p:sp>
        <p:nvSpPr>
          <p:cNvPr id="5" name="矩形 4"/>
          <p:cNvSpPr/>
          <p:nvPr/>
        </p:nvSpPr>
        <p:spPr>
          <a:xfrm>
            <a:off x="5093301" y="2015951"/>
            <a:ext cx="595035" cy="584775"/>
          </a:xfrm>
          <a:prstGeom prst="rect">
            <a:avLst/>
          </a:prstGeom>
        </p:spPr>
        <p:txBody>
          <a:bodyPr wrap="none">
            <a:spAutoFit/>
          </a:bodyPr>
          <a:lstStyle/>
          <a:p>
            <a:r>
              <a:rPr lang="en-US" altLang="zh-CN">
                <a:ea typeface="宋体" panose="02010600030101010101" pitchFamily="2" charset="-122"/>
              </a:rPr>
              <a:t>98</a:t>
            </a:r>
            <a:endParaRPr lang="zh-CN" altLang="en-US"/>
          </a:p>
        </p:txBody>
      </p:sp>
      <p:sp>
        <p:nvSpPr>
          <p:cNvPr id="6" name="矩形 5"/>
          <p:cNvSpPr/>
          <p:nvPr/>
        </p:nvSpPr>
        <p:spPr>
          <a:xfrm>
            <a:off x="4814604" y="258330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低于</a:t>
            </a:r>
            <a:endParaRPr lang="zh-CN" altLang="en-US"/>
          </a:p>
        </p:txBody>
      </p:sp>
      <p:sp>
        <p:nvSpPr>
          <p:cNvPr id="7" name="矩形 6"/>
          <p:cNvSpPr/>
          <p:nvPr/>
        </p:nvSpPr>
        <p:spPr>
          <a:xfrm>
            <a:off x="2386493" y="433987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Tree>
    <p:extLst>
      <p:ext uri="{BB962C8B-B14F-4D97-AF65-F5344CB8AC3E}">
        <p14:creationId xmlns:p14="http://schemas.microsoft.com/office/powerpoint/2010/main" val="27351691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1950" y="776906"/>
            <a:ext cx="10756765" cy="4819781"/>
            <a:chOff x="361950" y="826066"/>
            <a:chExt cx="10756765" cy="4819781"/>
          </a:xfrm>
        </p:grpSpPr>
        <p:sp>
          <p:nvSpPr>
            <p:cNvPr id="2" name="矩形 1"/>
            <p:cNvSpPr>
              <a:spLocks noChangeAspect="1"/>
            </p:cNvSpPr>
            <p:nvPr/>
          </p:nvSpPr>
          <p:spPr>
            <a:xfrm>
              <a:off x="361950" y="826066"/>
              <a:ext cx="6119167" cy="4819781"/>
            </a:xfrm>
            <a:prstGeom prst="rect">
              <a:avLst/>
            </a:prstGeom>
          </p:spPr>
          <p:txBody>
            <a:bodyPr wrap="square">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十堰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如图是冰熔化时温度随时间变化的图象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冰在熔化过程中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质量和温度均不变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分析图象信息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冰在熔化前后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加热时间相同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冰升高的温度</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较高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较低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说明冰与水的</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不同</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95.jpeg"/>
            <p:cNvPicPr/>
            <p:nvPr/>
          </p:nvPicPr>
          <p:blipFill>
            <a:blip r:embed="rId2"/>
            <a:stretch>
              <a:fillRect/>
            </a:stretch>
          </p:blipFill>
          <p:spPr>
            <a:xfrm>
              <a:off x="6625133" y="1623266"/>
              <a:ext cx="4493582" cy="3225380"/>
            </a:xfrm>
            <a:prstGeom prst="rect">
              <a:avLst/>
            </a:prstGeom>
          </p:spPr>
        </p:pic>
      </p:grpSp>
      <p:sp>
        <p:nvSpPr>
          <p:cNvPr id="5" name="矩形 4"/>
          <p:cNvSpPr/>
          <p:nvPr/>
        </p:nvSpPr>
        <p:spPr>
          <a:xfrm>
            <a:off x="988845" y="256939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
        <p:nvSpPr>
          <p:cNvPr id="6" name="矩形 5"/>
          <p:cNvSpPr/>
          <p:nvPr/>
        </p:nvSpPr>
        <p:spPr>
          <a:xfrm>
            <a:off x="1008509" y="432472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较高</a:t>
            </a:r>
            <a:endParaRPr lang="zh-CN" altLang="en-US"/>
          </a:p>
        </p:txBody>
      </p:sp>
      <p:sp>
        <p:nvSpPr>
          <p:cNvPr id="7" name="矩形 6"/>
          <p:cNvSpPr/>
          <p:nvPr/>
        </p:nvSpPr>
        <p:spPr>
          <a:xfrm>
            <a:off x="3168749" y="4908731"/>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比热容</a:t>
            </a:r>
            <a:endParaRPr lang="zh-CN" altLang="en-US"/>
          </a:p>
        </p:txBody>
      </p:sp>
    </p:spTree>
    <p:extLst>
      <p:ext uri="{BB962C8B-B14F-4D97-AF65-F5344CB8AC3E}">
        <p14:creationId xmlns:p14="http://schemas.microsoft.com/office/powerpoint/2010/main" val="5544281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615"/>
            <a:ext cx="10807700" cy="186512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en-US">
                <a:solidFill>
                  <a:srgbClr val="FF00FF"/>
                </a:solidFill>
                <a:ea typeface="宋体" panose="02010600030101010101" pitchFamily="2" charset="-122"/>
                <a:cs typeface="Times New Roman" panose="02020603050405020304" pitchFamily="18" charset="0"/>
              </a:rPr>
              <a:t>突破能力</a:t>
            </a: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探究水沸腾时温度变化的特点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取</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kg</a:t>
            </a:r>
            <a:r>
              <a:rPr lang="zh-CN" altLang="zh-CN">
                <a:solidFill>
                  <a:srgbClr val="000000"/>
                </a:solidFill>
                <a:ea typeface="宋体" panose="02010600030101010101" pitchFamily="2" charset="-122"/>
                <a:cs typeface="Times New Roman" panose="02020603050405020304" pitchFamily="18" charset="0"/>
              </a:rPr>
              <a:t>水进行实验</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97.jpeg"/>
          <p:cNvPicPr>
            <a:picLocks noChangeAspect="1"/>
          </p:cNvPicPr>
          <p:nvPr/>
        </p:nvPicPr>
        <p:blipFill>
          <a:blip r:embed="rId2"/>
          <a:stretch>
            <a:fillRect/>
          </a:stretch>
        </p:blipFill>
        <p:spPr>
          <a:xfrm>
            <a:off x="2619436" y="1921095"/>
            <a:ext cx="8119985" cy="4279686"/>
          </a:xfrm>
          <a:prstGeom prst="rect">
            <a:avLst/>
          </a:prstGeom>
        </p:spPr>
      </p:pic>
    </p:spTree>
    <p:extLst>
      <p:ext uri="{BB962C8B-B14F-4D97-AF65-F5344CB8AC3E}">
        <p14:creationId xmlns:p14="http://schemas.microsoft.com/office/powerpoint/2010/main" val="8856884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240873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如图甲所示实验装置的组装顺序应为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自下而上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自上而下</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根据表中的实验数据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在图乙中画出水的温度随时间变化的图象</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516180"/>
              </p:ext>
            </p:extLst>
          </p:nvPr>
        </p:nvGraphicFramePr>
        <p:xfrm>
          <a:off x="361950" y="2834869"/>
          <a:ext cx="10807700" cy="1848562"/>
        </p:xfrm>
        <a:graphic>
          <a:graphicData uri="http://schemas.openxmlformats.org/presentationml/2006/ole">
            <mc:AlternateContent xmlns:mc="http://schemas.openxmlformats.org/markup-compatibility/2006">
              <mc:Choice xmlns:v="urn:schemas-microsoft-com:vml" Requires="v">
                <p:oleObj spid="_x0000_s8194" name="文档" r:id="rId4" imgW="3826154" imgH="654430" progId="Word.Document.12">
                  <p:embed/>
                </p:oleObj>
              </mc:Choice>
              <mc:Fallback>
                <p:oleObj name="文档" r:id="rId4" imgW="3826154" imgH="654430" progId="Word.Document.12">
                  <p:embed/>
                  <p:pic>
                    <p:nvPicPr>
                      <p:cNvPr id="0" name="OLE substitute image"/>
                      <p:cNvPicPr/>
                      <p:nvPr/>
                    </p:nvPicPr>
                    <p:blipFill>
                      <a:blip r:embed="rId5"/>
                      <a:stretch>
                        <a:fillRect/>
                      </a:stretch>
                    </p:blipFill>
                    <p:spPr>
                      <a:xfrm>
                        <a:off x="361950" y="2834869"/>
                        <a:ext cx="10807700" cy="1848562"/>
                      </a:xfrm>
                      <a:prstGeom prst="rect">
                        <a:avLst/>
                      </a:prstGeom>
                    </p:spPr>
                  </p:pic>
                </p:oleObj>
              </mc:Fallback>
            </mc:AlternateContent>
          </a:graphicData>
        </a:graphic>
      </p:graphicFrame>
      <p:sp>
        <p:nvSpPr>
          <p:cNvPr id="4" name="矩形 3"/>
          <p:cNvSpPr/>
          <p:nvPr/>
        </p:nvSpPr>
        <p:spPr>
          <a:xfrm>
            <a:off x="7705253" y="48524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自下而上</a:t>
            </a:r>
            <a:endParaRPr lang="zh-CN" altLang="en-US"/>
          </a:p>
        </p:txBody>
      </p:sp>
      <p:sp>
        <p:nvSpPr>
          <p:cNvPr id="5" name="矩形 4"/>
          <p:cNvSpPr>
            <a:spLocks noChangeAspect="1"/>
          </p:cNvSpPr>
          <p:nvPr/>
        </p:nvSpPr>
        <p:spPr>
          <a:xfrm>
            <a:off x="361950" y="4238367"/>
            <a:ext cx="1935145" cy="683264"/>
          </a:xfrm>
          <a:prstGeom prst="rect">
            <a:avLst/>
          </a:prstGeom>
        </p:spPr>
        <p:txBody>
          <a:bodyPr wrap="none">
            <a:spAutoFit/>
          </a:bodyPr>
          <a:lstStyle/>
          <a:p>
            <a:pPr>
              <a:lnSpc>
                <a:spcPct val="120000"/>
              </a:lnSpc>
            </a:pPr>
            <a:r>
              <a:rPr lang="zh-CN" altLang="zh-CN" smtClean="0">
                <a:ea typeface="宋体" panose="02010600030101010101" pitchFamily="2" charset="-122"/>
                <a:cs typeface="Times New Roman" panose="02020603050405020304" pitchFamily="18" charset="0"/>
              </a:rPr>
              <a:t>如</a:t>
            </a:r>
            <a:r>
              <a:rPr lang="zh-CN" altLang="zh-CN">
                <a:ea typeface="宋体" panose="02010600030101010101" pitchFamily="2" charset="-122"/>
                <a:cs typeface="Times New Roman" panose="02020603050405020304" pitchFamily="18" charset="0"/>
              </a:rPr>
              <a:t>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en-US"/>
          </a:p>
        </p:txBody>
      </p:sp>
      <p:pic>
        <p:nvPicPr>
          <p:cNvPr id="6" name="image32.jpeg"/>
          <p:cNvPicPr/>
          <p:nvPr/>
        </p:nvPicPr>
        <p:blipFill>
          <a:blip r:embed="rId6"/>
          <a:stretch>
            <a:fillRect/>
          </a:stretch>
        </p:blipFill>
        <p:spPr>
          <a:xfrm>
            <a:off x="2297095" y="4287527"/>
            <a:ext cx="2880320" cy="2021846"/>
          </a:xfrm>
          <a:prstGeom prst="rect">
            <a:avLst/>
          </a:prstGeom>
        </p:spPr>
      </p:pic>
    </p:spTree>
    <p:extLst>
      <p:ext uri="{BB962C8B-B14F-4D97-AF65-F5344CB8AC3E}">
        <p14:creationId xmlns:p14="http://schemas.microsoft.com/office/powerpoint/2010/main" val="9993426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236879"/>
            <a:ext cx="10807700" cy="359059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根据以上实验数据可知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水的沸点为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为提高水的沸点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换用火力更大的酒精灯加热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这种做法</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不可行</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假如酒精灯均匀放热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且释放的热量全部被水吸收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忽略沸腾前水的质量变化以及热量的损耗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从第</a:t>
            </a:r>
            <a:r>
              <a:rPr lang="en-US" altLang="zh-CN">
                <a:solidFill>
                  <a:srgbClr val="000000"/>
                </a:solidFill>
                <a:ea typeface="宋体" panose="02010600030101010101" pitchFamily="2" charset="-122"/>
                <a:cs typeface="Times New Roman" panose="02020603050405020304" pitchFamily="18" charset="0"/>
              </a:rPr>
              <a:t>5 min</a:t>
            </a:r>
            <a:r>
              <a:rPr lang="zh-CN" altLang="zh-CN">
                <a:solidFill>
                  <a:srgbClr val="000000"/>
                </a:solidFill>
                <a:ea typeface="宋体" panose="02010600030101010101" pitchFamily="2" charset="-122"/>
                <a:cs typeface="Times New Roman" panose="02020603050405020304" pitchFamily="18" charset="0"/>
              </a:rPr>
              <a:t>起</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分钟内水吸收的热量是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J/(kg·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032613" y="1287160"/>
            <a:ext cx="595035" cy="584775"/>
          </a:xfrm>
          <a:prstGeom prst="rect">
            <a:avLst/>
          </a:prstGeom>
        </p:spPr>
        <p:txBody>
          <a:bodyPr wrap="none">
            <a:spAutoFit/>
          </a:bodyPr>
          <a:lstStyle/>
          <a:p>
            <a:r>
              <a:rPr lang="en-US" altLang="zh-CN">
                <a:ea typeface="宋体" panose="02010600030101010101" pitchFamily="2" charset="-122"/>
              </a:rPr>
              <a:t>99</a:t>
            </a:r>
            <a:endParaRPr lang="zh-CN" altLang="en-US"/>
          </a:p>
        </p:txBody>
      </p:sp>
      <p:sp>
        <p:nvSpPr>
          <p:cNvPr id="4" name="矩形 3"/>
          <p:cNvSpPr/>
          <p:nvPr/>
        </p:nvSpPr>
        <p:spPr>
          <a:xfrm>
            <a:off x="825165" y="244740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不可行</a:t>
            </a:r>
            <a:endParaRPr lang="zh-CN" altLang="en-US"/>
          </a:p>
        </p:txBody>
      </p:sp>
      <p:sp>
        <p:nvSpPr>
          <p:cNvPr id="5" name="矩形 4"/>
          <p:cNvSpPr>
            <a:spLocks noChangeAspect="1"/>
          </p:cNvSpPr>
          <p:nvPr/>
        </p:nvSpPr>
        <p:spPr>
          <a:xfrm>
            <a:off x="3129421" y="4163382"/>
            <a:ext cx="1930337" cy="626710"/>
          </a:xfrm>
          <a:prstGeom prst="rect">
            <a:avLst/>
          </a:prstGeom>
        </p:spPr>
        <p:txBody>
          <a:bodyPr wrap="none">
            <a:spAutoFit/>
          </a:bodyPr>
          <a:lstStyle/>
          <a:p>
            <a:pPr>
              <a:lnSpc>
                <a:spcPct val="120000"/>
              </a:lnSpc>
            </a:pPr>
            <a:r>
              <a:rPr lang="en-US" altLang="zh-CN" smtClean="0">
                <a:ea typeface="宋体" panose="02010600030101010101" pitchFamily="2" charset="-122"/>
              </a:rPr>
              <a:t>1</a:t>
            </a:r>
            <a:r>
              <a:rPr lang="en-US" altLang="zh-CN" i="1" smtClean="0">
                <a:ea typeface="宋体" panose="02010600030101010101" pitchFamily="2" charset="-122"/>
              </a:rPr>
              <a:t>.</a:t>
            </a:r>
            <a:r>
              <a:rPr lang="en-US" altLang="zh-CN" smtClean="0">
                <a:ea typeface="宋体" panose="02010600030101010101" pitchFamily="2" charset="-122"/>
              </a:rPr>
              <a:t>68×10</a:t>
            </a:r>
            <a:r>
              <a:rPr lang="en-US" altLang="zh-CN" baseline="30000" smtClean="0">
                <a:ea typeface="宋体" panose="02010600030101010101" pitchFamily="2" charset="-122"/>
              </a:rPr>
              <a:t>3 </a:t>
            </a:r>
            <a:endParaRPr lang="zh-CN" altLang="en-US"/>
          </a:p>
        </p:txBody>
      </p:sp>
    </p:spTree>
    <p:extLst>
      <p:ext uri="{BB962C8B-B14F-4D97-AF65-F5344CB8AC3E}">
        <p14:creationId xmlns:p14="http://schemas.microsoft.com/office/powerpoint/2010/main" val="7035272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1901" y="1286039"/>
            <a:ext cx="11263670" cy="3836376"/>
            <a:chOff x="111733" y="1249861"/>
            <a:chExt cx="11263670" cy="3836376"/>
          </a:xfrm>
        </p:grpSpPr>
        <p:pic>
          <p:nvPicPr>
            <p:cNvPr id="3" name="image246.jpeg"/>
            <p:cNvPicPr>
              <a:picLocks noChangeAspect="1"/>
            </p:cNvPicPr>
            <p:nvPr/>
          </p:nvPicPr>
          <p:blipFill>
            <a:blip r:embed="rId2"/>
            <a:stretch>
              <a:fillRect/>
            </a:stretch>
          </p:blipFill>
          <p:spPr>
            <a:xfrm>
              <a:off x="567703" y="1249861"/>
              <a:ext cx="10807700" cy="3836376"/>
            </a:xfrm>
            <a:prstGeom prst="rect">
              <a:avLst/>
            </a:prstGeom>
          </p:spPr>
        </p:pic>
        <p:pic>
          <p:nvPicPr>
            <p:cNvPr id="4" name="image245.jpeg"/>
            <p:cNvPicPr/>
            <p:nvPr/>
          </p:nvPicPr>
          <p:blipFill>
            <a:blip r:embed="rId3"/>
            <a:stretch>
              <a:fillRect/>
            </a:stretch>
          </p:blipFill>
          <p:spPr>
            <a:xfrm>
              <a:off x="111733" y="3187803"/>
              <a:ext cx="394719" cy="1584116"/>
            </a:xfrm>
            <a:prstGeom prst="rect">
              <a:avLst/>
            </a:prstGeom>
          </p:spPr>
        </p:pic>
      </p:grpSp>
    </p:spTree>
    <p:extLst>
      <p:ext uri="{BB962C8B-B14F-4D97-AF65-F5344CB8AC3E}">
        <p14:creationId xmlns:p14="http://schemas.microsoft.com/office/powerpoint/2010/main" val="33635008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615"/>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云南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学习小组的同学用如图甲所示的装置探究某种晶体熔化时温度变化的规律</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98.jpeg"/>
          <p:cNvPicPr>
            <a:picLocks noChangeAspect="1"/>
          </p:cNvPicPr>
          <p:nvPr/>
        </p:nvPicPr>
        <p:blipFill>
          <a:blip r:embed="rId2"/>
          <a:stretch>
            <a:fillRect/>
          </a:stretch>
        </p:blipFill>
        <p:spPr>
          <a:xfrm>
            <a:off x="1825212" y="1780354"/>
            <a:ext cx="7881177" cy="4488080"/>
          </a:xfrm>
          <a:prstGeom prst="rect">
            <a:avLst/>
          </a:prstGeom>
        </p:spPr>
      </p:pic>
    </p:spTree>
    <p:extLst>
      <p:ext uri="{BB962C8B-B14F-4D97-AF65-F5344CB8AC3E}">
        <p14:creationId xmlns:p14="http://schemas.microsoft.com/office/powerpoint/2010/main" val="38911175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811479"/>
            <a:ext cx="10807700" cy="481978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如图甲的器材组装有一不当之处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实验中使晶体受热均匀的措施是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写出一条即可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待温度升高到</a:t>
            </a:r>
            <a:r>
              <a:rPr lang="en-US" altLang="zh-CN">
                <a:solidFill>
                  <a:srgbClr val="000000"/>
                </a:solidFill>
                <a:ea typeface="宋体" panose="02010600030101010101" pitchFamily="2" charset="-122"/>
                <a:cs typeface="Times New Roman" panose="02020603050405020304" pitchFamily="18" charset="0"/>
              </a:rPr>
              <a:t>40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开始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每隔</a:t>
            </a:r>
            <a:r>
              <a:rPr lang="en-US" altLang="zh-CN">
                <a:solidFill>
                  <a:srgbClr val="000000"/>
                </a:solidFill>
                <a:ea typeface="宋体" panose="02010600030101010101" pitchFamily="2" charset="-122"/>
                <a:cs typeface="Times New Roman" panose="02020603050405020304" pitchFamily="18" charset="0"/>
              </a:rPr>
              <a:t>1 min</a:t>
            </a:r>
            <a:r>
              <a:rPr lang="zh-CN" altLang="zh-CN">
                <a:solidFill>
                  <a:srgbClr val="000000"/>
                </a:solidFill>
                <a:ea typeface="宋体" panose="02010600030101010101" pitchFamily="2" charset="-122"/>
                <a:cs typeface="Times New Roman" panose="02020603050405020304" pitchFamily="18" charset="0"/>
              </a:rPr>
              <a:t>记录一次温度计的示数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根据记录的数据得到如图乙的图象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则该晶体的熔点是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熔化经历了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min,</a:t>
            </a:r>
            <a:r>
              <a:rPr lang="zh-CN" altLang="zh-CN">
                <a:solidFill>
                  <a:srgbClr val="000000"/>
                </a:solidFill>
                <a:ea typeface="宋体" panose="02010600030101010101" pitchFamily="2" charset="-122"/>
                <a:cs typeface="Times New Roman" panose="02020603050405020304" pitchFamily="18" charset="0"/>
              </a:rPr>
              <a:t>该物质在固态时的比热容</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液态时的比热容</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505966" y="1377711"/>
            <a:ext cx="6119167"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试管内晶体露出水面</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受热不</a:t>
            </a:r>
            <a:r>
              <a:rPr lang="zh-CN" altLang="zh-CN" smtClean="0">
                <a:ea typeface="宋体" panose="02010600030101010101" pitchFamily="2" charset="-122"/>
                <a:cs typeface="Times New Roman" panose="02020603050405020304" pitchFamily="18" charset="0"/>
              </a:rPr>
              <a:t>均匀</a:t>
            </a:r>
            <a:r>
              <a:rPr lang="en-US" altLang="zh-CN" smtClean="0">
                <a:ea typeface="宋体" panose="02010600030101010101" pitchFamily="2" charset="-122"/>
                <a:cs typeface="Times New Roman" panose="02020603050405020304" pitchFamily="18" charset="0"/>
              </a:rPr>
              <a:t> </a:t>
            </a:r>
            <a:endParaRPr lang="zh-CN" altLang="en-US"/>
          </a:p>
        </p:txBody>
      </p:sp>
      <p:sp>
        <p:nvSpPr>
          <p:cNvPr id="4" name="矩形 3"/>
          <p:cNvSpPr/>
          <p:nvPr/>
        </p:nvSpPr>
        <p:spPr>
          <a:xfrm>
            <a:off x="2560744" y="2017072"/>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采用水浴法</a:t>
            </a:r>
            <a:endParaRPr lang="zh-CN" altLang="en-US"/>
          </a:p>
        </p:txBody>
      </p:sp>
      <p:sp>
        <p:nvSpPr>
          <p:cNvPr id="5" name="矩形 4"/>
          <p:cNvSpPr/>
          <p:nvPr/>
        </p:nvSpPr>
        <p:spPr>
          <a:xfrm>
            <a:off x="1185898" y="3794424"/>
            <a:ext cx="595035" cy="584775"/>
          </a:xfrm>
          <a:prstGeom prst="rect">
            <a:avLst/>
          </a:prstGeom>
        </p:spPr>
        <p:txBody>
          <a:bodyPr wrap="none">
            <a:spAutoFit/>
          </a:bodyPr>
          <a:lstStyle/>
          <a:p>
            <a:r>
              <a:rPr lang="en-US" altLang="zh-CN">
                <a:ea typeface="宋体" panose="02010600030101010101" pitchFamily="2" charset="-122"/>
              </a:rPr>
              <a:t>48</a:t>
            </a:r>
            <a:endParaRPr lang="zh-CN" altLang="en-US"/>
          </a:p>
        </p:txBody>
      </p:sp>
      <p:sp>
        <p:nvSpPr>
          <p:cNvPr id="6" name="矩形 5"/>
          <p:cNvSpPr/>
          <p:nvPr/>
        </p:nvSpPr>
        <p:spPr>
          <a:xfrm>
            <a:off x="6449872" y="3796607"/>
            <a:ext cx="389850" cy="584775"/>
          </a:xfrm>
          <a:prstGeom prst="rect">
            <a:avLst/>
          </a:prstGeom>
        </p:spPr>
        <p:txBody>
          <a:bodyPr wrap="none">
            <a:spAutoFit/>
          </a:bodyPr>
          <a:lstStyle/>
          <a:p>
            <a:r>
              <a:rPr lang="en-US" altLang="zh-CN">
                <a:ea typeface="宋体" panose="02010600030101010101" pitchFamily="2" charset="-122"/>
              </a:rPr>
              <a:t>5</a:t>
            </a:r>
            <a:endParaRPr lang="zh-CN" altLang="en-US"/>
          </a:p>
        </p:txBody>
      </p:sp>
      <p:sp>
        <p:nvSpPr>
          <p:cNvPr id="7" name="矩形 6"/>
          <p:cNvSpPr/>
          <p:nvPr/>
        </p:nvSpPr>
        <p:spPr>
          <a:xfrm>
            <a:off x="3545885" y="435953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大于</a:t>
            </a:r>
            <a:endParaRPr lang="zh-CN" altLang="en-US"/>
          </a:p>
        </p:txBody>
      </p:sp>
    </p:spTree>
    <p:extLst>
      <p:ext uri="{BB962C8B-B14F-4D97-AF65-F5344CB8AC3E}">
        <p14:creationId xmlns:p14="http://schemas.microsoft.com/office/powerpoint/2010/main" val="25990841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2142362"/>
            <a:ext cx="10807700" cy="186512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另一小组的同学发现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在晶体熔化过程中撤去酒精灯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晶体还会继续熔化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a:t>
            </a:r>
            <a:r>
              <a:rPr lang="en-US" altLang="zh-CN" i="1" smtClean="0">
                <a:solidFill>
                  <a:srgbClr val="000000"/>
                </a:solidFill>
                <a:ea typeface="宋体" panose="02010600030101010101" pitchFamily="2" charset="-122"/>
                <a:cs typeface="Times New Roman" panose="02020603050405020304" pitchFamily="18" charset="0"/>
              </a:rPr>
              <a:t>___________________</a:t>
            </a:r>
            <a:r>
              <a:rPr lang="en-US" altLang="zh-CN" i="1">
                <a:solidFill>
                  <a:srgbClr val="000000"/>
                </a:solidFill>
                <a:ea typeface="宋体" panose="02010600030101010101" pitchFamily="2" charset="-122"/>
                <a:cs typeface="Times New Roman" panose="02020603050405020304" pitchFamily="18" charset="0"/>
              </a:rPr>
              <a:t>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晶体可以继续</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464893" y="2765527"/>
            <a:ext cx="471635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水的温度高于晶体的熔点</a:t>
            </a:r>
            <a:endParaRPr lang="zh-CN" altLang="en-US"/>
          </a:p>
        </p:txBody>
      </p:sp>
      <p:sp>
        <p:nvSpPr>
          <p:cNvPr id="4" name="矩形 3"/>
          <p:cNvSpPr/>
          <p:nvPr/>
        </p:nvSpPr>
        <p:spPr>
          <a:xfrm>
            <a:off x="2314485" y="3350302"/>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吸收</a:t>
            </a:r>
            <a:endParaRPr lang="zh-CN" altLang="en-US"/>
          </a:p>
        </p:txBody>
      </p:sp>
    </p:spTree>
    <p:extLst>
      <p:ext uri="{BB962C8B-B14F-4D97-AF65-F5344CB8AC3E}">
        <p14:creationId xmlns:p14="http://schemas.microsoft.com/office/powerpoint/2010/main" val="35918226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阅读短文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回答问题</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gn="ctr">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大自然中的水循环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楷体" panose="02010609060101010101" pitchFamily="49" charset="-122"/>
                <a:cs typeface="Times New Roman" panose="02020603050405020304" pitchFamily="18" charset="0"/>
              </a:rPr>
              <a:t>如图是大自然中水循环现象的</a:t>
            </a:r>
            <a:r>
              <a:rPr lang="zh-CN" altLang="zh-CN" smtClean="0">
                <a:solidFill>
                  <a:srgbClr val="000000"/>
                </a:solidFill>
                <a:ea typeface="楷体" panose="02010609060101010101" pitchFamily="49" charset="-122"/>
                <a:cs typeface="Times New Roman" panose="02020603050405020304" pitchFamily="18" charset="0"/>
              </a:rPr>
              <a:t>示意</a:t>
            </a:r>
            <a:endParaRPr lang="en-US" altLang="zh-CN" smtClean="0">
              <a:solidFill>
                <a:srgbClr val="000000"/>
              </a:solidFill>
              <a:ea typeface="楷体" panose="02010609060101010101" pitchFamily="49"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楷体" panose="02010609060101010101" pitchFamily="49" charset="-122"/>
                <a:cs typeface="Times New Roman" panose="02020603050405020304" pitchFamily="18" charset="0"/>
              </a:rPr>
              <a:t>图</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江、河、湖、海以及大地表层</a:t>
            </a:r>
            <a:r>
              <a:rPr lang="zh-CN" altLang="zh-CN" smtClean="0">
                <a:solidFill>
                  <a:srgbClr val="000000"/>
                </a:solidFill>
                <a:ea typeface="楷体" panose="02010609060101010101" pitchFamily="49" charset="-122"/>
                <a:cs typeface="Times New Roman" panose="02020603050405020304" pitchFamily="18" charset="0"/>
              </a:rPr>
              <a:t>中的</a:t>
            </a:r>
            <a:endParaRPr lang="en-US" altLang="zh-CN" smtClean="0">
              <a:solidFill>
                <a:srgbClr val="000000"/>
              </a:solidFill>
              <a:ea typeface="楷体" panose="02010609060101010101" pitchFamily="49"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楷体" panose="02010609060101010101" pitchFamily="49" charset="-122"/>
                <a:cs typeface="Times New Roman" panose="02020603050405020304" pitchFamily="18" charset="0"/>
              </a:rPr>
              <a:t>水</a:t>
            </a:r>
            <a:r>
              <a:rPr lang="zh-CN" altLang="zh-CN">
                <a:solidFill>
                  <a:srgbClr val="000000"/>
                </a:solidFill>
                <a:ea typeface="楷体" panose="02010609060101010101" pitchFamily="49" charset="-122"/>
                <a:cs typeface="Times New Roman" panose="02020603050405020304" pitchFamily="18" charset="0"/>
              </a:rPr>
              <a:t>不断蒸发变成水蒸气</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当含有</a:t>
            </a:r>
            <a:r>
              <a:rPr lang="zh-CN" altLang="zh-CN" smtClean="0">
                <a:solidFill>
                  <a:srgbClr val="000000"/>
                </a:solidFill>
                <a:ea typeface="楷体" panose="02010609060101010101" pitchFamily="49" charset="-122"/>
                <a:cs typeface="Times New Roman" panose="02020603050405020304" pitchFamily="18" charset="0"/>
              </a:rPr>
              <a:t>很多水</a:t>
            </a:r>
            <a:endParaRPr lang="en-US" altLang="zh-CN" smtClean="0">
              <a:solidFill>
                <a:srgbClr val="000000"/>
              </a:solidFill>
              <a:ea typeface="楷体" panose="02010609060101010101" pitchFamily="49"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楷体" panose="02010609060101010101" pitchFamily="49" charset="-122"/>
                <a:cs typeface="Times New Roman" panose="02020603050405020304" pitchFamily="18" charset="0"/>
              </a:rPr>
              <a:t>蒸气</a:t>
            </a:r>
            <a:r>
              <a:rPr lang="zh-CN" altLang="zh-CN">
                <a:solidFill>
                  <a:srgbClr val="000000"/>
                </a:solidFill>
                <a:ea typeface="楷体" panose="02010609060101010101" pitchFamily="49" charset="-122"/>
                <a:cs typeface="Times New Roman" panose="02020603050405020304" pitchFamily="18" charset="0"/>
              </a:rPr>
              <a:t>的空气升入高空时</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楷体" panose="02010609060101010101" pitchFamily="49" charset="-122"/>
                <a:cs typeface="Times New Roman" panose="02020603050405020304" pitchFamily="18" charset="0"/>
              </a:rPr>
              <a:t>水蒸气的温度</a:t>
            </a:r>
            <a:endParaRPr lang="en-US" altLang="zh-CN" smtClean="0">
              <a:solidFill>
                <a:srgbClr val="000000"/>
              </a:solidFill>
              <a:ea typeface="楷体" panose="02010609060101010101" pitchFamily="49"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楷体" panose="02010609060101010101" pitchFamily="49" charset="-122"/>
                <a:cs typeface="Times New Roman" panose="02020603050405020304" pitchFamily="18" charset="0"/>
              </a:rPr>
              <a:t>降低</a:t>
            </a:r>
            <a:r>
              <a:rPr lang="zh-CN" altLang="zh-CN">
                <a:solidFill>
                  <a:srgbClr val="000000"/>
                </a:solidFill>
                <a:ea typeface="楷体" panose="02010609060101010101" pitchFamily="49" charset="-122"/>
                <a:cs typeface="Times New Roman" panose="02020603050405020304" pitchFamily="18" charset="0"/>
              </a:rPr>
              <a:t>凝成小水滴或凝成小冰晶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这就形成了云</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在一定条件下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云中的小水滴和小冰晶越来越大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就会下落</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在下落过程中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小冰晶又变成小水滴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与原来的水滴一起落到地面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这就形成了雨</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99.jpeg"/>
          <p:cNvPicPr/>
          <p:nvPr/>
        </p:nvPicPr>
        <p:blipFill>
          <a:blip r:embed="rId2"/>
          <a:stretch>
            <a:fillRect/>
          </a:stretch>
        </p:blipFill>
        <p:spPr>
          <a:xfrm>
            <a:off x="7155712" y="1767247"/>
            <a:ext cx="4110613" cy="2088113"/>
          </a:xfrm>
          <a:prstGeom prst="rect">
            <a:avLst/>
          </a:prstGeom>
        </p:spPr>
      </p:pic>
    </p:spTree>
    <p:extLst>
      <p:ext uri="{BB962C8B-B14F-4D97-AF65-F5344CB8AC3E}">
        <p14:creationId xmlns:p14="http://schemas.microsoft.com/office/powerpoint/2010/main" val="1325929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90152"/>
            <a:ext cx="10807700" cy="536339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请在括号内写出相应引文涉及的物态变化名称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水蒸气的温度降低凝成小水滴</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或凝成小冰晶</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lgn="l"/>
                <a:tab pos="1850390" algn="l"/>
                <a:tab pos="2538095" algn="l"/>
                <a:tab pos="3221990" algn="l"/>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小冰晶又变成小水滴</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上面涉及的三种物态变化中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属于放热的是</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在干旱地区可通过人工降雨的方法向天取水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把干冰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固态二氧化碳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撒到云层中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干冰一旦进入云层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就很快</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成气体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并从周围</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大量的热使云层温度</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空气中的水蒸气迅速凝结成小水滴或小冰晶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导致降雨</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968452" y="121515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液化</a:t>
            </a:r>
            <a:endParaRPr lang="zh-CN" altLang="en-US"/>
          </a:p>
        </p:txBody>
      </p:sp>
      <p:sp>
        <p:nvSpPr>
          <p:cNvPr id="4" name="矩形 3"/>
          <p:cNvSpPr/>
          <p:nvPr/>
        </p:nvSpPr>
        <p:spPr>
          <a:xfrm>
            <a:off x="988845" y="180104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凝华</a:t>
            </a:r>
            <a:endParaRPr lang="zh-CN" altLang="en-US"/>
          </a:p>
        </p:txBody>
      </p:sp>
      <p:sp>
        <p:nvSpPr>
          <p:cNvPr id="5" name="矩形 4"/>
          <p:cNvSpPr/>
          <p:nvPr/>
        </p:nvSpPr>
        <p:spPr>
          <a:xfrm>
            <a:off x="7688393" y="180104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熔化</a:t>
            </a:r>
            <a:endParaRPr lang="zh-CN" altLang="en-US"/>
          </a:p>
        </p:txBody>
      </p:sp>
      <p:sp>
        <p:nvSpPr>
          <p:cNvPr id="6" name="矩形 5"/>
          <p:cNvSpPr/>
          <p:nvPr/>
        </p:nvSpPr>
        <p:spPr>
          <a:xfrm>
            <a:off x="8301720" y="2385448"/>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液化、凝华</a:t>
            </a:r>
            <a:endParaRPr lang="zh-CN" altLang="en-US"/>
          </a:p>
        </p:txBody>
      </p:sp>
      <p:sp>
        <p:nvSpPr>
          <p:cNvPr id="7" name="矩形 6"/>
          <p:cNvSpPr/>
          <p:nvPr/>
        </p:nvSpPr>
        <p:spPr>
          <a:xfrm>
            <a:off x="9364990" y="355197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升华</a:t>
            </a:r>
            <a:endParaRPr lang="zh-CN" altLang="en-US"/>
          </a:p>
        </p:txBody>
      </p:sp>
      <p:sp>
        <p:nvSpPr>
          <p:cNvPr id="8" name="矩形 7"/>
          <p:cNvSpPr/>
          <p:nvPr/>
        </p:nvSpPr>
        <p:spPr>
          <a:xfrm>
            <a:off x="4065525" y="414596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吸收</a:t>
            </a:r>
            <a:endParaRPr lang="zh-CN" altLang="en-US"/>
          </a:p>
        </p:txBody>
      </p:sp>
      <p:sp>
        <p:nvSpPr>
          <p:cNvPr id="9" name="矩形 8"/>
          <p:cNvSpPr/>
          <p:nvPr/>
        </p:nvSpPr>
        <p:spPr>
          <a:xfrm>
            <a:off x="988845" y="472275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降低</a:t>
            </a:r>
            <a:endParaRPr lang="zh-CN" altLang="en-US"/>
          </a:p>
        </p:txBody>
      </p:sp>
    </p:spTree>
    <p:extLst>
      <p:ext uri="{BB962C8B-B14F-4D97-AF65-F5344CB8AC3E}">
        <p14:creationId xmlns:p14="http://schemas.microsoft.com/office/powerpoint/2010/main" val="2270460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035454"/>
            <a:ext cx="10807700" cy="4181529"/>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地球上可以直接利用的淡水不足总水量的</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节约用水、保护水资源是每个公民应尽的义务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下列做法中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不正确的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建议并提倡居民使用节水龙头</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用喷灌、滴落的方法浇灌园林或农田</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将工业废水处理达标后排放</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将生活污水任意排放</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62989" y="2284319"/>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36971743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739471"/>
            <a:ext cx="10807700" cy="4772460"/>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是某变频空调机制冷系统的原理图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其中压缩机的作用是对气态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加压进入冷凝器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变成液态</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经铜管</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进入蒸发器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变成气态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吸收大量的热量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把某段时间内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流过铜管</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的质量与时间的比值叫做流量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已知压缩机的转速越大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流量就越大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压缩机的转速由变频器供电频率决定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变频空调机通过改变供电频率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控制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流量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从而控制制冷的快慢</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流量与变频器供电频率之间的对应关系如表格所示</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106040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00.jpeg"/>
          <p:cNvPicPr>
            <a:picLocks noChangeAspect="1"/>
          </p:cNvPicPr>
          <p:nvPr/>
        </p:nvPicPr>
        <p:blipFill>
          <a:blip r:embed="rId3"/>
          <a:stretch>
            <a:fillRect/>
          </a:stretch>
        </p:blipFill>
        <p:spPr>
          <a:xfrm>
            <a:off x="572806" y="537318"/>
            <a:ext cx="10385988" cy="4230054"/>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2816035775"/>
              </p:ext>
            </p:extLst>
          </p:nvPr>
        </p:nvGraphicFramePr>
        <p:xfrm>
          <a:off x="361950" y="4843927"/>
          <a:ext cx="10807700" cy="1848562"/>
        </p:xfrm>
        <a:graphic>
          <a:graphicData uri="http://schemas.openxmlformats.org/presentationml/2006/ole">
            <mc:AlternateContent xmlns:mc="http://schemas.openxmlformats.org/markup-compatibility/2006">
              <mc:Choice xmlns:v="urn:schemas-microsoft-com:vml" Requires="v">
                <p:oleObj spid="_x0000_s9218" name="文档" r:id="rId5" imgW="3826154" imgH="654430" progId="Word.Document.12">
                  <p:embed/>
                </p:oleObj>
              </mc:Choice>
              <mc:Fallback>
                <p:oleObj name="文档" r:id="rId5" imgW="3826154" imgH="654430" progId="Word.Document.12">
                  <p:embed/>
                  <p:pic>
                    <p:nvPicPr>
                      <p:cNvPr id="0" name="OLE substitute image"/>
                      <p:cNvPicPr/>
                      <p:nvPr/>
                    </p:nvPicPr>
                    <p:blipFill>
                      <a:blip r:embed="rId6"/>
                      <a:stretch>
                        <a:fillRect/>
                      </a:stretch>
                    </p:blipFill>
                    <p:spPr>
                      <a:xfrm>
                        <a:off x="361950" y="4843927"/>
                        <a:ext cx="10807700" cy="1848562"/>
                      </a:xfrm>
                      <a:prstGeom prst="rect">
                        <a:avLst/>
                      </a:prstGeom>
                    </p:spPr>
                  </p:pic>
                </p:oleObj>
              </mc:Fallback>
            </mc:AlternateContent>
          </a:graphicData>
        </a:graphic>
      </p:graphicFrame>
    </p:spTree>
    <p:extLst>
      <p:ext uri="{BB962C8B-B14F-4D97-AF65-F5344CB8AC3E}">
        <p14:creationId xmlns:p14="http://schemas.microsoft.com/office/powerpoint/2010/main" val="30189481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61950" y="1583903"/>
            <a:ext cx="10807700" cy="2999667"/>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压缩机通过</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的方式使气态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变成液态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使环境温度升高</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冷媒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选填如图中部件名称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中汽化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吸收热量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使室内温度降低</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3211261" y="1637368"/>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压缩体积</a:t>
            </a:r>
            <a:endParaRPr lang="zh-CN" altLang="en-US"/>
          </a:p>
        </p:txBody>
      </p:sp>
      <p:sp>
        <p:nvSpPr>
          <p:cNvPr id="4" name="矩形 3"/>
          <p:cNvSpPr/>
          <p:nvPr/>
        </p:nvSpPr>
        <p:spPr>
          <a:xfrm>
            <a:off x="3528789" y="221343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放热</a:t>
            </a:r>
            <a:endParaRPr lang="zh-CN" altLang="en-US"/>
          </a:p>
        </p:txBody>
      </p:sp>
      <p:sp>
        <p:nvSpPr>
          <p:cNvPr id="5" name="矩形 4"/>
          <p:cNvSpPr/>
          <p:nvPr/>
        </p:nvSpPr>
        <p:spPr>
          <a:xfrm>
            <a:off x="2995237" y="3376124"/>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蒸发器</a:t>
            </a:r>
            <a:endParaRPr lang="zh-CN" altLang="en-US"/>
          </a:p>
        </p:txBody>
      </p:sp>
    </p:spTree>
    <p:extLst>
      <p:ext uri="{BB962C8B-B14F-4D97-AF65-F5344CB8AC3E}">
        <p14:creationId xmlns:p14="http://schemas.microsoft.com/office/powerpoint/2010/main" val="1945595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615"/>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根据表中的数据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在图乙坐标系中作出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流量</a:t>
            </a:r>
            <a:r>
              <a:rPr lang="en-US" altLang="zh-CN" i="1">
                <a:solidFill>
                  <a:srgbClr val="000000"/>
                </a:solidFill>
                <a:ea typeface="宋体" panose="02010600030101010101" pitchFamily="2" charset="-122"/>
                <a:cs typeface="Times New Roman" panose="02020603050405020304" pitchFamily="18" charset="0"/>
              </a:rPr>
              <a:t>Q</a:t>
            </a:r>
            <a:r>
              <a:rPr lang="zh-CN" altLang="zh-CN">
                <a:solidFill>
                  <a:srgbClr val="000000"/>
                </a:solidFill>
                <a:ea typeface="宋体" panose="02010600030101010101" pitchFamily="2" charset="-122"/>
                <a:cs typeface="Times New Roman" panose="02020603050405020304" pitchFamily="18" charset="0"/>
              </a:rPr>
              <a:t>与变频器供电频率</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之间的关系图线</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1710993"/>
            <a:ext cx="2347117" cy="683264"/>
          </a:xfrm>
          <a:prstGeom prst="rect">
            <a:avLst/>
          </a:prstGeom>
        </p:spPr>
        <p:txBody>
          <a:bodyPr wrap="none">
            <a:spAutoFit/>
          </a:bodyPr>
          <a:lstStyle/>
          <a:p>
            <a:pPr>
              <a:lnSpc>
                <a:spcPct val="120000"/>
              </a:lnSpc>
            </a:pPr>
            <a:r>
              <a:rPr lang="zh-CN" altLang="zh-CN" smtClean="0">
                <a:ea typeface="宋体" panose="02010600030101010101" pitchFamily="2" charset="-122"/>
                <a:cs typeface="Times New Roman" panose="02020603050405020304" pitchFamily="18" charset="0"/>
              </a:rPr>
              <a:t>如</a:t>
            </a:r>
            <a:r>
              <a:rPr lang="zh-CN" altLang="zh-CN">
                <a:ea typeface="宋体" panose="02010600030101010101" pitchFamily="2" charset="-122"/>
                <a:cs typeface="Times New Roman" panose="02020603050405020304" pitchFamily="18" charset="0"/>
              </a:rPr>
              <a:t>图所示</a:t>
            </a:r>
            <a:r>
              <a:rPr lang="zh-CN" altLang="zh-CN" i="1">
                <a:ea typeface="宋体" panose="02010600030101010101" pitchFamily="2" charset="-122"/>
                <a:cs typeface="Times New Roman" panose="02020603050405020304" pitchFamily="18" charset="0"/>
              </a:rPr>
              <a:t>　</a:t>
            </a:r>
            <a:r>
              <a:rPr lang="en-US" altLang="zh-CN" i="1" smtClean="0">
                <a:ea typeface="宋体" panose="02010600030101010101" pitchFamily="2" charset="-122"/>
                <a:cs typeface="Times New Roman" panose="02020603050405020304" pitchFamily="18" charset="0"/>
              </a:rPr>
              <a:t> </a:t>
            </a:r>
            <a:endParaRPr lang="zh-CN" altLang="en-US"/>
          </a:p>
        </p:txBody>
      </p:sp>
      <p:pic>
        <p:nvPicPr>
          <p:cNvPr id="4" name="image33.jpeg"/>
          <p:cNvPicPr>
            <a:picLocks noChangeAspect="1"/>
          </p:cNvPicPr>
          <p:nvPr/>
        </p:nvPicPr>
        <p:blipFill>
          <a:blip r:embed="rId2"/>
          <a:stretch>
            <a:fillRect/>
          </a:stretch>
        </p:blipFill>
        <p:spPr>
          <a:xfrm>
            <a:off x="2775572" y="1935884"/>
            <a:ext cx="5980457" cy="4348203"/>
          </a:xfrm>
          <a:prstGeom prst="rect">
            <a:avLst/>
          </a:prstGeom>
        </p:spPr>
      </p:pic>
    </p:spTree>
    <p:extLst>
      <p:ext uri="{BB962C8B-B14F-4D97-AF65-F5344CB8AC3E}">
        <p14:creationId xmlns:p14="http://schemas.microsoft.com/office/powerpoint/2010/main" val="697689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突  破  知  识  点</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4819781"/>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温度、温度计</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表示物体的冷热程度</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温度的国际单位是</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字母表示为</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常用单位是</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字母表示为</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温度计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测量温度的工具</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常用的液体温度计是利用</a:t>
            </a:r>
            <a:r>
              <a:rPr lang="en-US" altLang="zh-CN" i="1" smtClean="0">
                <a:solidFill>
                  <a:srgbClr val="000000"/>
                </a:solidFill>
                <a:ea typeface="宋体" panose="02010600030101010101" pitchFamily="2" charset="-122"/>
                <a:cs typeface="Times New Roman" panose="02020603050405020304" pitchFamily="18" charset="0"/>
              </a:rPr>
              <a:t>______________</a:t>
            </a:r>
            <a:r>
              <a:rPr lang="zh-CN" altLang="zh-CN">
                <a:solidFill>
                  <a:srgbClr val="000000"/>
                </a:solidFill>
                <a:ea typeface="宋体" panose="02010600030101010101" pitchFamily="2" charset="-122"/>
                <a:cs typeface="Times New Roman" panose="02020603050405020304" pitchFamily="18" charset="0"/>
              </a:rPr>
              <a:t>的性质制成的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温度计的示数是温度计液泡内液体的温度</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435397" y="2967138"/>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开尔文</a:t>
            </a:r>
            <a:endParaRPr lang="zh-CN" altLang="en-US"/>
          </a:p>
        </p:txBody>
      </p:sp>
      <p:sp>
        <p:nvSpPr>
          <p:cNvPr id="5" name="矩形 4"/>
          <p:cNvSpPr/>
          <p:nvPr/>
        </p:nvSpPr>
        <p:spPr>
          <a:xfrm>
            <a:off x="9596774" y="2967137"/>
            <a:ext cx="503664" cy="584775"/>
          </a:xfrm>
          <a:prstGeom prst="rect">
            <a:avLst/>
          </a:prstGeom>
        </p:spPr>
        <p:txBody>
          <a:bodyPr wrap="none">
            <a:spAutoFit/>
          </a:bodyPr>
          <a:lstStyle/>
          <a:p>
            <a:r>
              <a:rPr lang="en-US" altLang="zh-CN">
                <a:ea typeface="宋体" panose="02010600030101010101" pitchFamily="2" charset="-122"/>
              </a:rPr>
              <a:t>K</a:t>
            </a:r>
            <a:endParaRPr lang="zh-CN" altLang="en-US"/>
          </a:p>
        </p:txBody>
      </p:sp>
      <p:sp>
        <p:nvSpPr>
          <p:cNvPr id="6" name="矩形 5"/>
          <p:cNvSpPr/>
          <p:nvPr/>
        </p:nvSpPr>
        <p:spPr>
          <a:xfrm>
            <a:off x="2902451" y="3551912"/>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摄氏度</a:t>
            </a:r>
            <a:endParaRPr lang="zh-CN" altLang="en-US"/>
          </a:p>
        </p:txBody>
      </p:sp>
      <p:sp>
        <p:nvSpPr>
          <p:cNvPr id="7" name="矩形 6"/>
          <p:cNvSpPr/>
          <p:nvPr/>
        </p:nvSpPr>
        <p:spPr>
          <a:xfrm>
            <a:off x="7878765" y="3557614"/>
            <a:ext cx="596638" cy="584775"/>
          </a:xfrm>
          <a:prstGeom prst="rect">
            <a:avLst/>
          </a:prstGeom>
        </p:spPr>
        <p:txBody>
          <a:bodyPr wrap="none">
            <a:spAutoFit/>
          </a:bodyPr>
          <a:lstStyle/>
          <a:p>
            <a:r>
              <a:rPr lang="zh-CN" altLang="zh-CN">
                <a:ea typeface="宋体" panose="02010600030101010101" pitchFamily="2" charset="-122"/>
                <a:cs typeface="宋体" panose="02010600030101010101" pitchFamily="2" charset="-122"/>
              </a:rPr>
              <a:t>℃</a:t>
            </a:r>
            <a:endParaRPr lang="zh-CN" altLang="en-US"/>
          </a:p>
        </p:txBody>
      </p:sp>
      <p:sp>
        <p:nvSpPr>
          <p:cNvPr id="8" name="矩形 7"/>
          <p:cNvSpPr/>
          <p:nvPr/>
        </p:nvSpPr>
        <p:spPr>
          <a:xfrm>
            <a:off x="6955677" y="4709743"/>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液体热胀冷缩</a:t>
            </a:r>
            <a:endParaRPr lang="zh-CN" altLang="en-US"/>
          </a:p>
        </p:txBody>
      </p:sp>
    </p:spTree>
    <p:extLst>
      <p:ext uri="{BB962C8B-B14F-4D97-AF65-F5344CB8AC3E}">
        <p14:creationId xmlns:p14="http://schemas.microsoft.com/office/powerpoint/2010/main" val="1379249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2214370"/>
            <a:ext cx="10807700" cy="181780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当变频器供电频率为</a:t>
            </a:r>
            <a:r>
              <a:rPr lang="en-US" altLang="zh-CN">
                <a:solidFill>
                  <a:srgbClr val="000000"/>
                </a:solidFill>
                <a:ea typeface="宋体" panose="02010600030101010101" pitchFamily="2" charset="-122"/>
                <a:cs typeface="Times New Roman" panose="02020603050405020304" pitchFamily="18" charset="0"/>
              </a:rPr>
              <a:t>80 Hz</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流量</a:t>
            </a:r>
            <a:r>
              <a:rPr lang="en-US" altLang="zh-CN" i="1">
                <a:solidFill>
                  <a:srgbClr val="000000"/>
                </a:solidFill>
                <a:ea typeface="宋体" panose="02010600030101010101" pitchFamily="2" charset="-122"/>
                <a:cs typeface="Times New Roman" panose="02020603050405020304" pitchFamily="18" charset="0"/>
              </a:rPr>
              <a:t>Q</a:t>
            </a:r>
            <a:r>
              <a:rPr lang="zh-CN" altLang="zh-CN">
                <a:solidFill>
                  <a:srgbClr val="000000"/>
                </a:solidFill>
                <a:ea typeface="宋体" panose="02010600030101010101" pitchFamily="2" charset="-122"/>
                <a:cs typeface="Times New Roman" panose="02020603050405020304" pitchFamily="18" charset="0"/>
              </a:rPr>
              <a:t>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kg/h,</a:t>
            </a:r>
            <a:r>
              <a:rPr lang="zh-CN" altLang="zh-CN">
                <a:solidFill>
                  <a:srgbClr val="000000"/>
                </a:solidFill>
                <a:ea typeface="宋体" panose="02010600030101010101" pitchFamily="2" charset="-122"/>
                <a:cs typeface="Times New Roman" panose="02020603050405020304" pitchFamily="18" charset="0"/>
              </a:rPr>
              <a:t>铜管</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流速为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km/h(</a:t>
            </a:r>
            <a:r>
              <a:rPr lang="zh-CN" altLang="zh-CN">
                <a:solidFill>
                  <a:srgbClr val="000000"/>
                </a:solidFill>
                <a:ea typeface="宋体" panose="02010600030101010101" pitchFamily="2" charset="-122"/>
                <a:cs typeface="Times New Roman" panose="02020603050405020304" pitchFamily="18" charset="0"/>
              </a:rPr>
              <a:t>铜管</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冷媒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的密度为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275×10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铜管</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内横截面积为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 cm</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228973" y="2267481"/>
            <a:ext cx="1107996" cy="584775"/>
          </a:xfrm>
          <a:prstGeom prst="rect">
            <a:avLst/>
          </a:prstGeom>
        </p:spPr>
        <p:txBody>
          <a:bodyPr wrap="none">
            <a:spAutoFit/>
          </a:bodyPr>
          <a:lstStyle/>
          <a:p>
            <a:r>
              <a:rPr lang="en-US" altLang="zh-CN">
                <a:ea typeface="宋体" panose="02010600030101010101" pitchFamily="2" charset="-122"/>
              </a:rPr>
              <a:t>127</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4" name="矩形 3"/>
          <p:cNvSpPr/>
          <p:nvPr/>
        </p:nvSpPr>
        <p:spPr>
          <a:xfrm>
            <a:off x="5237317" y="2853158"/>
            <a:ext cx="697627"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Tree>
    <p:extLst>
      <p:ext uri="{BB962C8B-B14F-4D97-AF65-F5344CB8AC3E}">
        <p14:creationId xmlns:p14="http://schemas.microsoft.com/office/powerpoint/2010/main" val="10084997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11188700" y="11595100"/>
            <a:ext cx="317500" cy="228600"/>
          </a:xfrm>
          <a:prstGeom prst="cube">
            <a:avLst/>
          </a:prstGeom>
        </p:spPr>
      </p:pic>
    </p:spTree>
    <p:extLst>
      <p:ext uri="{BB962C8B-B14F-4D97-AF65-F5344CB8AC3E}">
        <p14:creationId xmlns:p14="http://schemas.microsoft.com/office/powerpoint/2010/main" val="9790819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2008166"/>
            <a:ext cx="10807700" cy="2456057"/>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摄氏温度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单位为摄氏度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常用温度计的刻度是把</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的温度规定为</a:t>
            </a:r>
            <a:r>
              <a:rPr lang="en-US" altLang="zh-CN">
                <a:solidFill>
                  <a:srgbClr val="000000"/>
                </a:solidFill>
                <a:ea typeface="宋体" panose="02010600030101010101" pitchFamily="2" charset="-122"/>
                <a:cs typeface="Times New Roman" panose="02020603050405020304" pitchFamily="18" charset="0"/>
              </a:rPr>
              <a:t>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a:t>
            </a:r>
            <a:r>
              <a:rPr lang="zh-CN" altLang="zh-CN">
                <a:solidFill>
                  <a:srgbClr val="000000"/>
                </a:solidFill>
                <a:ea typeface="宋体" panose="02010600030101010101" pitchFamily="2" charset="-122"/>
                <a:cs typeface="Times New Roman" panose="02020603050405020304" pitchFamily="18" charset="0"/>
              </a:rPr>
              <a:t>的温度规定为</a:t>
            </a:r>
            <a:r>
              <a:rPr lang="en-US" altLang="zh-CN">
                <a:solidFill>
                  <a:srgbClr val="000000"/>
                </a:solidFill>
                <a:ea typeface="宋体" panose="02010600030101010101" pitchFamily="2" charset="-122"/>
                <a:cs typeface="Times New Roman" panose="02020603050405020304" pitchFamily="18" charset="0"/>
              </a:rPr>
              <a:t>100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0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100 </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之间分成</a:t>
            </a:r>
            <a:r>
              <a:rPr lang="en-US" altLang="zh-CN">
                <a:solidFill>
                  <a:srgbClr val="000000"/>
                </a:solidFill>
                <a:ea typeface="宋体" panose="02010600030101010101" pitchFamily="2" charset="-122"/>
                <a:cs typeface="Times New Roman" panose="02020603050405020304" pitchFamily="18" charset="0"/>
              </a:rPr>
              <a:t>100</a:t>
            </a:r>
            <a:r>
              <a:rPr lang="zh-CN" altLang="zh-CN">
                <a:solidFill>
                  <a:srgbClr val="000000"/>
                </a:solidFill>
                <a:ea typeface="宋体" panose="02010600030101010101" pitchFamily="2" charset="-122"/>
                <a:cs typeface="Times New Roman" panose="02020603050405020304" pitchFamily="18" charset="0"/>
              </a:rPr>
              <a:t>等份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每一等份就是</a:t>
            </a:r>
            <a:r>
              <a:rPr lang="en-US" altLang="zh-CN">
                <a:solidFill>
                  <a:srgbClr val="000000"/>
                </a:solidFill>
                <a:ea typeface="宋体" panose="02010600030101010101" pitchFamily="2" charset="-122"/>
                <a:cs typeface="Times New Roman" panose="02020603050405020304" pitchFamily="18" charset="0"/>
              </a:rPr>
              <a:t>1 </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04453" y="2644344"/>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冰水混合物</a:t>
            </a:r>
            <a:endParaRPr lang="zh-CN" altLang="en-US"/>
          </a:p>
        </p:txBody>
      </p:sp>
      <p:sp>
        <p:nvSpPr>
          <p:cNvPr id="4" name="矩形 3"/>
          <p:cNvSpPr/>
          <p:nvPr/>
        </p:nvSpPr>
        <p:spPr>
          <a:xfrm>
            <a:off x="6134093" y="2644343"/>
            <a:ext cx="3685624" cy="584775"/>
          </a:xfrm>
          <a:prstGeom prst="rect">
            <a:avLst/>
          </a:prstGeom>
        </p:spPr>
        <p:txBody>
          <a:bodyPr wrap="none">
            <a:spAutoFit/>
          </a:bodyPr>
          <a:lstStyle/>
          <a:p>
            <a:r>
              <a:rPr lang="en-US" altLang="zh-CN" smtClean="0">
                <a:ea typeface="宋体" panose="02010600030101010101" pitchFamily="2" charset="-122"/>
              </a:rPr>
              <a:t>1</a:t>
            </a:r>
            <a:r>
              <a:rPr lang="zh-CN" altLang="zh-CN">
                <a:ea typeface="宋体" panose="02010600030101010101" pitchFamily="2" charset="-122"/>
                <a:cs typeface="Times New Roman" panose="02020603050405020304" pitchFamily="18" charset="0"/>
              </a:rPr>
              <a:t>标准大气压下沸水</a:t>
            </a:r>
            <a:endParaRPr lang="zh-CN" altLang="en-US"/>
          </a:p>
        </p:txBody>
      </p:sp>
    </p:spTree>
    <p:extLst>
      <p:ext uri="{BB962C8B-B14F-4D97-AF65-F5344CB8AC3E}">
        <p14:creationId xmlns:p14="http://schemas.microsoft.com/office/powerpoint/2010/main" val="1193813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专业教辅课件Q:251490010">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经典">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演示文稿3" id="{7F1B58FA-3D69-4926-A2BA-EEBABBAD5E6B}" vid="{76CC91B4-AC1E-4E21-9BDB-923C2B156DC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4281</Words>
  <Application>Microsoft Office PowerPoint</Application>
  <PresentationFormat>自定义</PresentationFormat>
  <Paragraphs>410</Paragraphs>
  <Slides>81</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81</vt:i4>
      </vt:variant>
    </vt:vector>
  </HeadingPairs>
  <TitlesOfParts>
    <vt:vector size="83" baseType="lpstr">
      <vt:lpstr>专业教辅课件Q:251490010</vt:lpstr>
      <vt:lpstr>文档</vt:lpstr>
      <vt:lpstr>第三章　物态变化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第三章　物态变化</dc:title>
  <cp:lastModifiedBy>lenovo</cp:lastModifiedBy>
  <cp:revision>1</cp:revision>
  <cp:lastPrinted>2021-03-06T18:15:03Z</cp:lastPrinted>
  <dcterms:created xsi:type="dcterms:W3CDTF">2021-03-06T18:15:03Z</dcterms:created>
  <dcterms:modified xsi:type="dcterms:W3CDTF">2021-03-19T08:37:11Z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