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758" r:id="rId3"/>
    <p:sldId id="744" r:id="rId4"/>
    <p:sldId id="749" r:id="rId5"/>
    <p:sldId id="762" r:id="rId6"/>
    <p:sldId id="768" r:id="rId7"/>
    <p:sldId id="750" r:id="rId8"/>
    <p:sldId id="760" r:id="rId9"/>
    <p:sldId id="764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43" r:id="rId23"/>
    <p:sldId id="844" r:id="rId24"/>
    <p:sldId id="845" r:id="rId25"/>
    <p:sldId id="846" r:id="rId26"/>
    <p:sldId id="847" r:id="rId27"/>
    <p:sldId id="848" r:id="rId28"/>
    <p:sldId id="849" r:id="rId29"/>
    <p:sldId id="759" r:id="rId30"/>
    <p:sldId id="789" r:id="rId31"/>
    <p:sldId id="864" r:id="rId32"/>
    <p:sldId id="865" r:id="rId33"/>
    <p:sldId id="866" r:id="rId34"/>
    <p:sldId id="867" r:id="rId35"/>
    <p:sldId id="868" r:id="rId36"/>
    <p:sldId id="869" r:id="rId37"/>
    <p:sldId id="870" r:id="rId38"/>
    <p:sldId id="871" r:id="rId39"/>
    <p:sldId id="872" r:id="rId40"/>
    <p:sldId id="873" r:id="rId41"/>
    <p:sldId id="874" r:id="rId42"/>
    <p:sldId id="875" r:id="rId43"/>
    <p:sldId id="876" r:id="rId44"/>
    <p:sldId id="877" r:id="rId45"/>
    <p:sldId id="878" r:id="rId46"/>
    <p:sldId id="879" r:id="rId47"/>
    <p:sldId id="880" r:id="rId48"/>
    <p:sldId id="881" r:id="rId49"/>
    <p:sldId id="882" r:id="rId50"/>
    <p:sldId id="883" r:id="rId51"/>
    <p:sldId id="884" r:id="rId52"/>
    <p:sldId id="735" r:id="rId53"/>
  </p:sldIdLst>
  <p:sldSz cx="11522075" cy="6480175"/>
  <p:notesSz cx="6858000" cy="9144000"/>
  <p:custDataLst>
    <p:tags r:id="rId5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6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orient="horz" pos="317" userDrawn="1">
          <p15:clr>
            <a:srgbClr val="A4A3A4"/>
          </p15:clr>
        </p15:guide>
        <p15:guide id="4" orient="horz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91" autoAdjust="0"/>
  </p:normalViewPr>
  <p:slideViewPr>
    <p:cSldViewPr>
      <p:cViewPr varScale="1">
        <p:scale>
          <a:sx n="97" d="100"/>
          <a:sy n="97" d="100"/>
        </p:scale>
        <p:origin x="498" y="90"/>
      </p:cViewPr>
      <p:guideLst>
        <p:guide orient="horz" pos="726"/>
        <p:guide pos="227"/>
        <p:guide orient="horz" pos="317"/>
        <p:guide orient="horz"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tags" Target="tags/tag1.xml" /><Relationship Id="rId55" Type="http://schemas.openxmlformats.org/officeDocument/2006/relationships/presProps" Target="presProps.xml" /><Relationship Id="rId56" Type="http://schemas.openxmlformats.org/officeDocument/2006/relationships/viewProps" Target="viewProps.xml" /><Relationship Id="rId57" Type="http://schemas.openxmlformats.org/officeDocument/2006/relationships/theme" Target="theme/theme1.xml" /><Relationship Id="rId58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8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CA497-71E0-4184-919F-D45F39379D11}" type="slidenum">
              <a:rPr lang="zh-CN" altLang="en-US" smtClean="0"/>
              <a:t>51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14764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标题幻灯片"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75108201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524695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4103702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128942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标题幻灯片">
    <p:bg>
      <p:bgPr>
        <a:gradFill>
          <a:gsLst>
            <a:gs pos="61000">
              <a:schemeClr val="bg2">
                <a:lumMod val="90000"/>
              </a:schemeClr>
            </a:gs>
            <a:gs pos="100000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  <a:gs pos="4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3201636" y="1583903"/>
            <a:ext cx="51283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本课结束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谢谢观看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07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章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BA1ED049-C14D-4A1F-97F9-8FC803A6313A}"/>
              </a:ext>
            </a:extLst>
          </p:cNvPr>
          <p:cNvSpPr/>
          <p:nvPr userDrawn="1"/>
        </p:nvSpPr>
        <p:spPr>
          <a:xfrm>
            <a:off x="0" y="2256061"/>
            <a:ext cx="11522075" cy="1740047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24"/>
          </a:p>
        </p:txBody>
      </p:sp>
      <p:sp>
        <p:nvSpPr>
          <p:cNvPr id="54" name="标题 1">
            <a:extLst>
              <a:ext uri="{FF2B5EF4-FFF2-40B4-BE49-F238E27FC236}">
                <a16:creationId xmlns:a16="http://schemas.microsoft.com/office/drawing/2014/main" xmlns="" id="{AA99C4E3-901A-413A-864D-39738AA96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56061"/>
            <a:ext cx="11522075" cy="1740047"/>
          </a:xfrm>
          <a:prstGeom prst="rect">
            <a:avLst/>
          </a:prstGeom>
        </p:spPr>
        <p:txBody>
          <a:bodyPr anchor="ctr"/>
          <a:lstStyle>
            <a:lvl1pPr algn="ctr">
              <a:defRPr sz="4158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6666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" Target="../slides/slide2.xml" TargetMode="Interna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-1" y="172927"/>
            <a:ext cx="11522075" cy="288032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90000"/>
                </a:schemeClr>
              </a:gs>
              <a:gs pos="38000">
                <a:schemeClr val="bg2">
                  <a:lumMod val="75000"/>
                </a:schemeClr>
              </a:gs>
              <a:gs pos="1000">
                <a:srgbClr val="0070C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9728" y="6404527"/>
            <a:ext cx="11522074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云形标注 9">
            <a:hlinkClick r:id="rId7" action="ppaction://hlinksldjump"/>
          </p:cNvPr>
          <p:cNvSpPr/>
          <p:nvPr userDrawn="1"/>
        </p:nvSpPr>
        <p:spPr>
          <a:xfrm>
            <a:off x="10441557" y="42551"/>
            <a:ext cx="864096" cy="432048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smtClean="0"/>
              <a:t> 导航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0" r:id="rId2"/>
    <p:sldLayoutId id="2147483691" r:id="rId3"/>
    <p:sldLayoutId id="2147483692" r:id="rId4"/>
    <p:sldLayoutId id="2147483694" r:id="rId5"/>
    <p:sldLayoutId id="2147483698" r:id="rId6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5pPr>
      <a:lvl6pPr marL="432008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6pPr>
      <a:lvl7pPr marL="864017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7pPr>
      <a:lvl8pPr marL="1296025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8pPr>
      <a:lvl9pPr marL="1728033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9pPr>
    </p:titleStyle>
    <p:bodyStyle>
      <a:lvl1pPr marL="324006" indent="-324006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3.xml" TargetMode="Internal" /><Relationship Id="rId3" Type="http://schemas.openxmlformats.org/officeDocument/2006/relationships/slide" Target="slide6.xml" TargetMode="Internal" /><Relationship Id="rId4" Type="http://schemas.openxmlformats.org/officeDocument/2006/relationships/slide" Target="slide7.xml" TargetMode="Internal" /><Relationship Id="rId5" Type="http://schemas.openxmlformats.org/officeDocument/2006/relationships/slide" Target="slide28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.docx" TargetMode="Internal" /><Relationship Id="rId3" Type="http://schemas.openxmlformats.org/officeDocument/2006/relationships/image" Target="../media/image1.emf" /><Relationship Id="rId4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.docx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.docx" TargetMode="Internal" /><Relationship Id="rId3" Type="http://schemas.openxmlformats.org/officeDocument/2006/relationships/image" Target="../media/image3.emf" /><Relationship Id="rId4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Relationship Id="rId3" Type="http://schemas.openxmlformats.org/officeDocument/2006/relationships/package" Target="../embeddings/Microsoft_Word___4.docx" TargetMode="Internal" /><Relationship Id="rId4" Type="http://schemas.openxmlformats.org/officeDocument/2006/relationships/image" Target="../media/image22.emf" /><Relationship Id="rId5" Type="http://schemas.openxmlformats.org/officeDocument/2006/relationships/vmlDrawing" Target="../drawings/vmlDrawing4.v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/>
              <a:t>第二章　声现象</a:t>
            </a:r>
            <a:endParaRPr lang="zh-CN" altLang="zh-CN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236022" y="1440390"/>
            <a:ext cx="3690434" cy="614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22622"/>
                <a:tab pos="2044239"/>
                <a:tab pos="2969457"/>
                <a:tab pos="3959476"/>
              </a:tabLst>
            </a:pPr>
            <a:r>
              <a:rPr lang="zh-CN" altLang="en-US" sz="3024">
                <a:solidFill>
                  <a:srgbClr val="000000"/>
                </a:solidFill>
                <a:latin typeface="NEU-BZ-S92" panose="02010600010101010101" pitchFamily="2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第一阶段　章节复习</a:t>
            </a:r>
            <a:endParaRPr lang="zh-CN" altLang="zh-CN" sz="3024">
              <a:solidFill>
                <a:srgbClr val="000000"/>
              </a:solidFill>
              <a:latin typeface="NEU-BZ-S92" panose="02010600010101010101" pitchFamily="2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4320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用悬挂着的乒乓球接触正在发声的音叉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乒乓球会多次被弹开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这个实验是用来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探究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声音能否在真空中传播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声音产生的原因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音调是否与频率有关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声音传播是否需要时间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正在发声的音叉将乒乓球多次弹开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说明音叉在振动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从而说明声音是由音叉的振动产生的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这个实验是研究声音产生的原因的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6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8828551" y="1836053"/>
            <a:ext cx="1973046" cy="241214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06757" y="1685407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08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583903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将不容易直接观察到的细微现象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通过某种方式把它形象、直观地呈现出来的方法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叫转换放大法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此方法是我们探究问题时经常用到的可行方法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类似的现象有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在桌面上撒些细沙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敲击桌面发声时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可以看到细沙在桌面上跳动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音叉振动发出声音时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可以看到泡沫塑料小球在摆动等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85428"/>
      </p:ext>
    </p:extLst>
  </p:cSld>
  <p:clrMapOvr>
    <a:masterClrMapping/>
  </p:clrMapOvr>
  <p:transition spd="med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655911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关于声现象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声音可以在真空中传播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声音是由物体的振动产生的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声音传播的速度与温度无关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声音在空气中的传播速度是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m/s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18053" y="1737751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446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19712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声音的特征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音调是指声音的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音调与发声体的振动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越高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音调越高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我们听到的较刺耳的声音音调较高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较低沉的声音音调较低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一般的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小孩的声音音调比大人的声音音调高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女人的声音音调比男人的声音音调高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73005" y="222214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高低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35508" y="281323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频率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64396" y="281834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频率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021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5251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响度是指声音的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响度与发声体的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越大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响度越大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响度还与人耳距发声体的远近有关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距发声体越远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响度越小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这是因为声音在传播过程中能量会减弱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振幅变小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导致响度变小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声音的品质叫做音色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音色又叫音品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音色与发声体的材料和结构有关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我们能分辨出不同的人及不同的乐器发出的声音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其依据就是音色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2501" y="64892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大小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08509" y="122742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振幅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02717" y="122742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振幅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841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223197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超声波与次声波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人耳能听到的声音的频率范围一般为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Hz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频率低于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Hz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的声音叫做次声波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频率高于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Hz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的声音叫做超声波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6629" y="2887817"/>
            <a:ext cx="195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20</a:t>
            </a:r>
            <a:r>
              <a:rPr lang="en-US" altLang="zh-CN" i="1">
                <a:ea typeface="宋体" panose="02010600030101010101" pitchFamily="2" charset="-122"/>
              </a:rPr>
              <a:t>~</a:t>
            </a:r>
            <a:r>
              <a:rPr lang="en-US" altLang="zh-CN">
                <a:ea typeface="宋体" panose="02010600030101010101" pitchFamily="2" charset="-122"/>
              </a:rPr>
              <a:t>20 000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954380" y="288781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20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08575" y="3413600"/>
            <a:ext cx="131318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20 000</a:t>
            </a:r>
            <a:endParaRPr lang="zh-CN" altLang="zh-CN" sz="36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47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日常生活中声音的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其物理意义是不同的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有时指音调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有时指响度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一名低音歌手正在放声高歌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这里的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指的是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指的是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成语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震耳欲聋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从声音的特性分析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描述的是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的大小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低音是指声带振动频率慢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发出的音调低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放声高歌是指声带振动幅度大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即发出声音的响度大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成语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震耳欲聋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从声音的特性分析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描述的是响度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响度与发声体的振幅有关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音调与发声体振动的频率有关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音色与发声体的材料及结构等因素有关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3845" y="223197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音调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83983" y="223197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71616" y="282607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223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1532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温度一定时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声波在不同介质中的传播速度是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蒙住双眼的小王能辨别周围同学的声音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这是因为不同人声音的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同时还可以根据声音的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来判断周围同学离他的远近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后两空均选填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音色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7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861027" y="3600127"/>
            <a:ext cx="3809545" cy="250193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9349" y="114202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462941" y="173356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音色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42877" y="230644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60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56600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声的利用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回声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声波在传播过程中遇到障碍物会被反射回来的现象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人耳能够分辨出原声和回声的条件是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反射回来的声音到达人耳比原声晚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0.1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所以声源到障碍物的距离至少要达到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17 m,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人耳才能分辨出原声和回声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另外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在利用回声测距离时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要注意声音经过的路程是所测距离的两倍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30547"/>
      </p:ext>
    </p:extLst>
  </p:cSld>
  <p:clrMapOvr>
    <a:masterClrMapping/>
  </p:clrMapOvr>
  <p:transition spd="med">
    <p:pull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911471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声音可以传递信息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应用举例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声音可以传递能量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应用举例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3357" y="2544847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声呐探测器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79828" y="2544846"/>
            <a:ext cx="2518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超检查身体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59342" y="370162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超声碎石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03206" y="370163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超声洁牙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4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文框 2">
            <a:hlinkClick r:id="rId2" action="ppaction://hlinksldjump"/>
          </p:cNvPr>
          <p:cNvSpPr/>
          <p:nvPr/>
        </p:nvSpPr>
        <p:spPr>
          <a:xfrm>
            <a:off x="1728589" y="1079847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图文框 3">
            <a:hlinkClick r:id="rId3" action="ppaction://hlinksldjump"/>
          </p:cNvPr>
          <p:cNvSpPr/>
          <p:nvPr/>
        </p:nvSpPr>
        <p:spPr>
          <a:xfrm>
            <a:off x="1728589" y="2092895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图文框 6">
            <a:hlinkClick r:id="rId4" action="ppaction://hlinksldjump"/>
          </p:cNvPr>
          <p:cNvSpPr/>
          <p:nvPr/>
        </p:nvSpPr>
        <p:spPr>
          <a:xfrm>
            <a:off x="1728589" y="3105995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图文框 7">
            <a:hlinkClick r:id="rId5" action="ppaction://hlinksldjump"/>
          </p:cNvPr>
          <p:cNvSpPr/>
          <p:nvPr/>
        </p:nvSpPr>
        <p:spPr>
          <a:xfrm>
            <a:off x="1728589" y="4119095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409961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95871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下列现象说明声能够传递能量的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利用声呐探测鱼群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医生利用超声波振动除去人体内的结石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医生通过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检查胎儿的发育情况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蝙蝠靠超声波探测飞行中的障碍物和发现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昆虫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13997" y="1953775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5766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36883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在初中阶段常考查的声音的作用主要有两个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一个是传递能量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另一个是传递信息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三个选项中的例子均是利用声音来探测物体继而感知某些信息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所以主要描述的是声音能够传递信息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选项中利用超声波振动除去人体内结石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主要描述的是声音能够传递能量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选项正确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声音可以传递信息和能量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50125"/>
      </p:ext>
    </p:extLst>
  </p:cSld>
  <p:clrMapOvr>
    <a:masterClrMapping/>
  </p:clrMapOvr>
  <p:transition spd="med">
    <p:pull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81062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医生正在用听诊器为病人诊病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听诊器运用了声音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具有能量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可以传递信息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的道理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来自患者的声音可以通过橡皮管传送到医生的耳朵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这样可以提高声音的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7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471193" y="3180409"/>
            <a:ext cx="2589214" cy="26822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44613" y="1299886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可以传递信息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757191" y="247529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579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6787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噪声的危害和控制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噪声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物理学中把发声体做无规则振动时发出的声音叫做噪声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乐音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物理学中把发声体做有规则振动时发出的声音叫做乐音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从环保角度看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凡是影响人们正常学习、工作和休息以及对人们要听的声音造成干扰的声音都属于噪声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所以有时乐音也可能成为噪声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如半夜的歌声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02685"/>
      </p:ext>
    </p:extLst>
  </p:cSld>
  <p:clrMapOvr>
    <a:masterClrMapping/>
  </p:clrMapOvr>
  <p:transition spd="med">
    <p:pull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7502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声音的强弱用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来划分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字母表示为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为了保护听力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声音不能超过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90 dB;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为了保证工作和学习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声音不能超过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70 dB;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为了保证休息和睡眠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声音不能超过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50 dB</a:t>
            </a:r>
            <a:r>
              <a:rPr lang="en-US" altLang="zh-CN" i="1" err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控制噪声的途径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处防止噪声产生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阻断噪声的传播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处防止噪声进入人耳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重点认知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防止噪声产生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如在汽车上加装消声器、在市区设置禁鸣标志等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阻断噪声的传播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如在公路两旁种植树木或加装隔音墙等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防止噪声进入人耳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如佩戴耳塞、耳罩等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8829" y="64181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分贝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475957" y="641813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dB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968949" y="239220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声源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7306" y="2976977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传播过程中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44525" y="297697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人耳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03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31086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为使教室内的学生免受噪声的干扰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下列哪种方法是最合理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老师讲话声音大一些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每个学生都戴一个防噪声的耳罩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教室内安装噪声监测装置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在教室周围植树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6325" y="228431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923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91815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老师讲话声音大一些并不能降低噪声对学生上课的干扰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不符合题意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学生戴防噪声耳罩虽然可以在人耳处减弱噪声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但老师讲课的声音也听不到了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不符合题意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在教室内安装噪声监测装置只能监测噪声的强弱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不能减弱噪声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不符合题意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在教室周围植树可以有效地在噪声的传播过程中减弱噪声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符合题意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控制噪声的途径主要有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防止噪声产生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消声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、阻断噪声的传播途径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隔声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、防止噪声进入人耳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吸声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3126"/>
      </p:ext>
    </p:extLst>
  </p:cSld>
  <p:clrMapOvr>
    <a:masterClrMapping/>
  </p:clrMapOvr>
  <p:transition spd="med">
    <p:pull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799927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噪声是当代社会的公害之一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为了减少城市噪声污染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很多城市禁止机动车鸣笛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处减弱噪声的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在考试过程中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假如考场旁边有歌厅正传出摇滚乐队演奏的声音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属于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不属于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噪声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69981" y="241952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声源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60837" y="359273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属于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261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160274"/>
            <a:ext cx="10807700" cy="5041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 sz="280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突破基础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z="3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000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 sz="30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广东</a:t>
            </a: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赛龙舟不仅是一项体育娱乐活动</a:t>
            </a: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更体现我国悠久历史文化传承</a:t>
            </a:r>
            <a:r>
              <a:rPr lang="en-US" altLang="zh-CN" sz="3000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如图所示为某比赛场景</a:t>
            </a: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下列说法错误的</a:t>
            </a:r>
            <a:r>
              <a:rPr lang="zh-CN" altLang="zh-CN" sz="3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3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30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选手根据鼓声齐心协力划桨</a:t>
            </a: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鼓声</a:t>
            </a:r>
            <a:r>
              <a:rPr lang="zh-CN" altLang="zh-CN" sz="3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是由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鼓面振动产生的</a:t>
            </a:r>
            <a:endParaRPr lang="zh-CN" altLang="zh-CN" sz="30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选手听到鼓声大作</a:t>
            </a: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震耳欲聋</a:t>
            </a: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说明此时鼓声的响度大</a:t>
            </a:r>
            <a:endParaRPr lang="zh-CN" altLang="zh-CN" sz="30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选手能从现场各种声音中听出鼓声</a:t>
            </a:r>
            <a:r>
              <a:rPr lang="en-US" altLang="zh-CN" sz="3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z="3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主要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是通过鼓声的音色来辨别的</a:t>
            </a:r>
            <a:endParaRPr lang="zh-CN" altLang="zh-CN" sz="30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鼓手敲击鼓面越快</a:t>
            </a:r>
            <a:r>
              <a:rPr lang="en-US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鼓声在空气</a:t>
            </a:r>
            <a:r>
              <a:rPr lang="zh-CN" altLang="zh-CN" sz="3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endParaRPr lang="en-US" altLang="zh-CN" sz="3000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z="300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传播</a:t>
            </a:r>
            <a:r>
              <a:rPr lang="zh-CN" altLang="zh-CN" sz="3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的速度也越快</a:t>
            </a:r>
            <a:endParaRPr lang="zh-CN" altLang="zh-CN" sz="30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8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815518" y="3960167"/>
            <a:ext cx="3914071" cy="18722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04363" y="227947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8631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20749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晚上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爸爸对小明说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请把电视声音调小点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不要影响邻居休息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调小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的是声音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音色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　　　　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　　　　　　</a:t>
            </a:r>
            <a:endParaRPr lang="en-US" altLang="zh-CN" i="1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　　　　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速度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生活中处处有物理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下列描述正确的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汽车的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倒车雷达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利用超声波来定位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防噪耳塞在传播过程中减弱噪声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检查身体利用声音传递能量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声纹锁依据音调来辨别主人的声音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0901" y="127620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731309" y="3019888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9689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533978"/>
              </p:ext>
            </p:extLst>
          </p:nvPr>
        </p:nvGraphicFramePr>
        <p:xfrm>
          <a:off x="361950" y="1873539"/>
          <a:ext cx="10807700" cy="298392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3837004" imgH="1059367" progId="Word.Document.12">
                  <p:embed/>
                </p:oleObj>
              </mc:Choice>
              <mc:Fallback>
                <p:oleObj name="文档" r:id="rId2" imgW="3837004" imgH="105936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873539"/>
                        <a:ext cx="10807700" cy="2983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89175"/>
      </p:ext>
    </p:extLst>
  </p:cSld>
  <p:clrMapOvr>
    <a:masterClrMapping/>
  </p:clrMapOvr>
  <p:transition spd="slow">
    <p:wheel spokes="1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64186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甲音叉发声时每秒振动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256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乙音叉发声时振动频率为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512 Hz,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相比于乙音叉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音叉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发声时振幅一定更小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发声时振动频率一定更高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发出声音的音调一定更低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发出声音的响度一定更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76214" y="252136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4981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23337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朝阳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疫情期间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村书记杨百顺每天都通过大喇叭向村民通报疫情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村民能听到杨百顺的声音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是因为空气能传声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杨百顺说话时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他发出的声音是大喇叭振动产生的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村民听到杨百顺的声音后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对战胜疫情充满信心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说明声音能够传递能量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村民根据音调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判断出讲话的人是杨百顺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0069" y="167557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740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5954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海南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中考期间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考场附近禁止喧哗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是为了在哪个环节控制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噪声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声源处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传播途中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人耳处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考场门口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毕节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下列有关声现象的说法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看电视时调节音量是为了改变声音的音调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太空中宇航员间能直接对话是因为真空能传声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高速公路两旁的隔音板是从声源处防止噪声的产生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医生用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超检查人体内脏是借助超声波获得人体内脏的图像信息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98877" y="1076068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916373" y="285157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88806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19118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遵义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疫情期间停课不停学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同学们在家收看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空中授课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以下有关声音的说法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不同老师教学时说话声音音色不同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增大音量提高了声音音调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关上窗户可以防止外界噪声的产生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授课老师的声音不是由振动产生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92869" y="197343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5250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64134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常州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英国科学家切断番茄植株的茎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用人耳倾听没有引起任何听觉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但在靠近茎的切口处放置录音机录音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然后用超大音量、超低速度播放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居然能清晰地听到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尖叫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这说明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番茄植株遭受伤害后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发出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响度很小的超声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响度很大的超声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响度很小的次声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响度很大的次声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74925" y="258525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13215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23337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呼伦贝尔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)2025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年我国将实现航天员登月计划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在月球上漫步的航天员须借助无线电通信设备才能进行交谈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其原因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月球上声音传播速度快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月球上只能传递超声波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月球上是真空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不能传声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月球上航天员声带无法振动发声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4109" y="227448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0426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1289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赤峰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编钟是我国春秋战国时代的乐器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有关编钟的说法正确的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敲击编钟时发出的声音是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编钟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振动产生的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编钟发出的声音在空气中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传播速度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m/s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用大小不同的力敲击同一个编钟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发出声音的音调不同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编钟发出的声音与其他乐器声不同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是因为它们发出声音的音调不同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8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625133" y="1319118"/>
            <a:ext cx="3329957" cy="25200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24933" y="1244648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42441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73850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益阳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在班里举行的小型音乐会上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有同学在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个相同的玻璃瓶中灌入不同高度的水制成了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水瓶琴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用棒敲打其中两个发出的声音可能具有的相同特征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音色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音调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只可能是音色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8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140672" y="3130560"/>
            <a:ext cx="3300885" cy="15840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44325" y="2506457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743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81177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武汉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关于声现象的描述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图甲中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钢尺伸出桌边的长度越长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拨动时发出声音的响度越大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图乙中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逐渐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抽出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真空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罩内的空气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闹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钟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发出的铃声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逐渐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图丙中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戴上防噪声耳罩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可以在声源处减弱噪声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图丁中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开启倒车雷达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可利用超声波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回声定位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8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104853" y="2085596"/>
            <a:ext cx="6994539" cy="22554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937501" y="65875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D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5237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06787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随州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现代社会里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养狗成为一种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但遛狗伤人事故也时有发生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超声驱狗器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如图所示为网上一款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应运而生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实验结果显示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对着狗一按开关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狗好像听到巨大的噪声而躲开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而旁边的人什么也没听见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以下分析正确的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人什么也没听见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是因为它发出声音的响度小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人什么也没听见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是因为它发出声波的频率不在人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耳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能够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感受的频率范围内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人什么也没听见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是因为它发出的声音不是振动产生的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人什么也没听见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是因为它发出的声波不能在空气中传播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8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9510" y="2404492"/>
            <a:ext cx="1032181" cy="23400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35581" y="241962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55294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78143"/>
              </p:ext>
            </p:extLst>
          </p:nvPr>
        </p:nvGraphicFramePr>
        <p:xfrm>
          <a:off x="361950" y="686784"/>
          <a:ext cx="10807700" cy="543362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2" imgW="3837004" imgH="1929072" progId="Word.Document.12">
                  <p:embed/>
                </p:oleObj>
              </mc:Choice>
              <mc:Fallback>
                <p:oleObj name="文档" r:id="rId2" imgW="3837004" imgH="192907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686784"/>
                        <a:ext cx="10807700" cy="5433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185730"/>
      </p:ext>
    </p:extLst>
  </p:cSld>
  <p:clrMapOvr>
    <a:masterClrMapping/>
  </p:clrMapOvr>
  <p:transition spd="slow">
    <p:wheel spokes="1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07313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南京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图甲是一手工艺品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由竹筒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 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两端开口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处开一小口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活塞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组成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将活塞从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处塞入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处吹气并来回拉动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活塞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能发出悦耳的哨音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如图乙所示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哨音在真空中也能传播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哨音是由筒内空气振动产生的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换用更大的力吹气改变了哨音的音调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吹气时来回拉动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活塞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改变了哨音的响度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9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633245" y="2648874"/>
            <a:ext cx="1604602" cy="1817920"/>
          </a:xfrm>
          <a:prstGeom prst="rect">
            <a:avLst/>
          </a:prstGeom>
        </p:spPr>
      </p:pic>
      <p:pic>
        <p:nvPicPr>
          <p:cNvPr id="4" name="image9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9433445" y="2648874"/>
            <a:ext cx="1521857" cy="28083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87125" y="2626225"/>
            <a:ext cx="425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33838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41102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河南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将正在发声的音叉插入水中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会看到水花飞溅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这说明声音是由物体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产生的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频率为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256 Hz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音叉和频率为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440 Hz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音叉中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音叉声音的音调较高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92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063687" y="3612457"/>
            <a:ext cx="1404226" cy="17281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13510" y="167052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振动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91565" y="2274966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75248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99564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葫芦岛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小强家的冰箱在忘记关门时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会发出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滴滴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的报警声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报警声是由报警器里的发声装置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产生的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传到人耳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提醒小强关上冰箱门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这说明声音可以传递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信息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十堰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考试前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请考生进入考场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指令是播音员的声带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产生的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经扬声器传出后再通过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传到考生耳中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考试过程中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考场周围禁止建筑工地施工和车辆鸣笛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减弱噪声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97341" y="143005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振动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28373" y="200499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空气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60837" y="259118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信息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12565" y="377363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振动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5413" y="377363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空气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44559" y="493789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声源处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02289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72410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徐州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小华用录音机录下自己唱歌的声音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再播放出来感觉和直接听到的声音不同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在乐音的响度、音调和音色三个特性中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考虑到录音机音量是由自己调节的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所以不是声音的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询问其他同学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得知自己唱的音是准的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没有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跑调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所以不是声音的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由此可以推断是声音的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9087" y="305787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响度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65616" y="365248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音调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18957" y="423725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音色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8582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9395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衡阳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在筷子上捆一些棉花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或碎布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做一个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活塞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用水蘸湿棉花后插入两端开口的塑料管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或竹管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就做成了一个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鸟哨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用嘴吹管的上端可以发出悦耳的哨音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哨音主要是由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振动发出的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要使哨音音调升高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向上推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向下拉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活塞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93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862380" y="3628504"/>
            <a:ext cx="1806839" cy="24841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12765" y="2395655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空气柱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36917" y="298837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向上推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218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1533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学习声现象后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某同学将喝饮料的吸管剪成不同的长度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并用胶带将吸管底部密封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然后排在一起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对着管口吹气时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由于空气柱的振动就会产生声音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管的长短不同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发出的声音的音调就不同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从长管到短管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声音的音调变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”);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将声音输入同一设置的示波器后的波形图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响度大的是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9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83684" y="4094381"/>
            <a:ext cx="907983" cy="2090285"/>
          </a:xfrm>
          <a:prstGeom prst="rect">
            <a:avLst/>
          </a:prstGeom>
        </p:spPr>
      </p:pic>
      <p:pic>
        <p:nvPicPr>
          <p:cNvPr id="4" name="image95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1534896" y="4339824"/>
            <a:ext cx="9689426" cy="15993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296077" y="231666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33061" y="3480245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098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96560"/>
            <a:ext cx="108077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枣庄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小强同学在探究声音的产生与传播时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做了下面的实验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如图甲所示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用悬挂着的乒乓球接触正在发声的音叉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可观察到乒乓球被弹开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这说明了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age9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804311" y="3188495"/>
            <a:ext cx="1922977" cy="23762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79653" y="2481800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声音是由物体的振动产生的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63389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39524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将正在响铃的闹钟放在玻璃罩内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逐渐抽出其中的空气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将听到响铃的声音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并由此推理可以得出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不能传声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将正在响铃的闹钟用塑料袋包好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放入水中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仍可以听到铃声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说明水可以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9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726700" y="3430597"/>
            <a:ext cx="2078200" cy="28442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58901" y="105789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减弱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92269" y="165680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真空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87781" y="281632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传声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4612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64609"/>
            <a:ext cx="10807700" cy="35959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苏州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)Phyphox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是一款功能强大的物理实验手机软件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AcousticStopw Atch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功能能够自动记录下所接收到的两次响声之间的时间间隔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当手机接收到第一次响声时便自动计时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当再次接收到响声时计时自动停止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类似于使用秒表时的启动和停止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由于对声音的响应非常灵敏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计时可精确到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001 s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9034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655911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、乙两人使用手机在空旷安静的广场上测量声音的传播速度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他们分别站于间距测量值为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打开手机软件做好计时准备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甲先在手机边击掌一次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乙听到击掌声之后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也在手机边击掌一次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查看甲、乙两手机均有效记录下了两次掌声的时间间隔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分别为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364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964673"/>
              </p:ext>
            </p:extLst>
          </p:nvPr>
        </p:nvGraphicFramePr>
        <p:xfrm>
          <a:off x="361950" y="1873539"/>
          <a:ext cx="10807700" cy="298392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3837004" imgH="1059367" progId="Word.Document.12">
                  <p:embed/>
                </p:oleObj>
              </mc:Choice>
              <mc:Fallback>
                <p:oleObj name="文档" r:id="rId2" imgW="3837004" imgH="105936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873539"/>
                        <a:ext cx="10807700" cy="2983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86480"/>
      </p:ext>
    </p:extLst>
  </p:cSld>
  <p:clrMapOvr>
    <a:masterClrMapping/>
  </p:clrMapOvr>
  <p:transition spd="slow">
    <p:wheel spokes="1"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61950" y="591289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若已知空气中的声速为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340 m/s,0.001 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内声音的传播距离为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____________m;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本实验中两手机所记录的时间大小关系是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“&gt;”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“=”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“&lt;”);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测得空气中声音的传播速度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age9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34" y="3983414"/>
            <a:ext cx="6710732" cy="20127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26194" y="1234816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0</a:t>
            </a:r>
            <a:r>
              <a:rPr lang="en-US" altLang="zh-CN" i="1">
                <a:ea typeface="宋体" panose="02010600030101010101" pitchFamily="2" charset="-122"/>
              </a:rPr>
              <a:t>.</a:t>
            </a:r>
            <a:r>
              <a:rPr lang="en-US" altLang="zh-CN">
                <a:ea typeface="宋体" panose="02010600030101010101" pitchFamily="2" charset="-122"/>
              </a:rPr>
              <a:t>34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250101" y="186322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&gt;</a:t>
            </a:r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062459"/>
              </p:ext>
            </p:extLst>
          </p:nvPr>
        </p:nvGraphicFramePr>
        <p:xfrm>
          <a:off x="6337101" y="2598334"/>
          <a:ext cx="2049318" cy="95105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3" imgW="818886" imgH="373640" progId="Word.Document.12">
                  <p:embed/>
                </p:oleObj>
              </mc:Choice>
              <mc:Fallback>
                <p:oleObj name="文档" r:id="rId3" imgW="818886" imgH="3736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7101" y="2598334"/>
                        <a:ext cx="2049318" cy="951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20629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998200" y="12026900"/>
            <a:ext cx="3556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79081906"/>
      </p:ext>
    </p:extLst>
  </p:cSld>
  <p:clrMapOvr>
    <a:masterClrMapping/>
  </p:clrMapOvr>
  <mc:AlternateContent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16" y="1164078"/>
            <a:ext cx="7650243" cy="517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2995"/>
      </p:ext>
    </p:extLst>
  </p:cSld>
  <p:clrMapOvr>
    <a:masterClrMapping/>
  </p:clrMapOvr>
  <mc:AlternateContent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848688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声音的产生与传播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声音的产生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声音是由物体的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产生的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重点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一切发声体都在振动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但振动的物体不一定在发声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物体振动停止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发声也停止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87309" y="306996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振动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49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64661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声音的传播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声音在介质中以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的形式向四周传播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声音的传播需要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不能传播声音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重点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认知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介质包括固体、液体和气体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真空不能传声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所以在月球表面的宇航员在舱外时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即使面对面也必须借助通信工具才能交流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7141" y="131541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声波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14604" y="189291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介质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417221" y="189291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真空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13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648162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声音在不同介质中传播速度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一般来说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中传播得最快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中传播得最慢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 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的空气中传播速度为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m/s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声速除了与介质种类有关外还与温度有关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在同种介质中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温度越高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声音的传播速度越大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7573" y="169209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不同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25995" y="226465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固体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633245" y="226465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气体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90904" y="2875271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340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157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专业教辅课件Q:251490010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经典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演示文稿3" id="{7F1B58FA-3D69-4926-A2BA-EEBABBAD5E6B}" vid="{76CC91B4-AC1E-4E21-9BDB-923C2B156DC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245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Times New Roman</vt:lpstr>
      <vt:lpstr>黑体</vt:lpstr>
      <vt:lpstr>隶书</vt:lpstr>
      <vt:lpstr>微软雅黑</vt:lpstr>
      <vt:lpstr>Calibri</vt:lpstr>
      <vt:lpstr>NEU-BZ-S92</vt:lpstr>
      <vt:lpstr>方正大黑_GBK</vt:lpstr>
      <vt:lpstr>华文新魏</vt:lpstr>
      <vt:lpstr>宋体</vt:lpstr>
      <vt:lpstr>楷体</vt:lpstr>
      <vt:lpstr>仿宋</vt:lpstr>
      <vt:lpstr>专业教辅课件Q:251490010</vt:lpstr>
      <vt:lpstr>第二章　声现象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2021-03-06T18:16:52Z</cp:lastPrinted>
  <dcterms:created xsi:type="dcterms:W3CDTF">2021-03-06T18:16:52Z</dcterms:created>
  <dcterms:modified xsi:type="dcterms:W3CDTF">2021-03-06T10:16:58Z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