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88054-51CC-40EC-B3E7-6095A42702A4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61EA1-C864-455C-A732-72EC755546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43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06133C83-5A6F-4591-8630-4A9E4943E1DA}" type="slidenum">
              <a:rPr sz="1200">
                <a:solidFill>
                  <a:prstClr val="black"/>
                </a:solidFill>
              </a:rPr>
              <a:pPr algn="r"/>
              <a:t>4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0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D571F1BB-F7BD-4C47-8E27-0A108A5DB082}" type="slidenum">
              <a:rPr sz="1200">
                <a:solidFill>
                  <a:prstClr val="black"/>
                </a:solidFill>
              </a:rPr>
              <a:pPr algn="r"/>
              <a:t>37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24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D890645D-306A-4D61-9C45-BB2A35273561}" type="slidenum">
              <a:rPr sz="1200">
                <a:solidFill>
                  <a:prstClr val="black"/>
                </a:solidFill>
              </a:rPr>
              <a:pPr algn="r"/>
              <a:t>5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2429E786-80AF-4201-A26A-1748F708DEB1}" type="slidenum">
              <a:rPr sz="1200">
                <a:solidFill>
                  <a:prstClr val="black"/>
                </a:solidFill>
              </a:rPr>
              <a:pPr algn="r"/>
              <a:t>6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33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4D118E0F-DBAC-40E9-9502-05E4BACAFC67}" type="slidenum">
              <a:rPr sz="1200">
                <a:solidFill>
                  <a:prstClr val="black"/>
                </a:solidFill>
              </a:rPr>
              <a:pPr algn="r"/>
              <a:t>7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504350B4-6CBC-44F2-9398-A6AC7FAB1BE6}" type="slidenum">
              <a:rPr sz="1200">
                <a:solidFill>
                  <a:prstClr val="black"/>
                </a:solidFill>
              </a:rPr>
              <a:pPr algn="r"/>
              <a:t>8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1669FB88-52C3-4AB0-812F-E0BB64EAA38B}" type="slidenum">
              <a:rPr sz="1200">
                <a:solidFill>
                  <a:prstClr val="black"/>
                </a:solidFill>
              </a:rPr>
              <a:pPr algn="r"/>
              <a:t>9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5F504658-D809-4574-B09C-901DBFCA4BCB}" type="slidenum">
              <a:rPr sz="1200">
                <a:solidFill>
                  <a:prstClr val="black"/>
                </a:solidFill>
              </a:rPr>
              <a:pPr algn="r"/>
              <a:t>10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EE1664B4-E04A-4DEF-A81B-B4B165FBC0E0}" type="slidenum">
              <a:rPr sz="1200">
                <a:solidFill>
                  <a:prstClr val="black"/>
                </a:solidFill>
              </a:rPr>
              <a:pPr algn="r"/>
              <a:t>12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915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93228C29-F9F0-4D31-9626-B474D985438F}" type="slidenum">
              <a:rPr sz="1200">
                <a:solidFill>
                  <a:prstClr val="black"/>
                </a:solidFill>
              </a:rPr>
              <a:pPr algn="r"/>
              <a:t>36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467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emf"/><Relationship Id="rId12" Type="http://schemas.openxmlformats.org/officeDocument/2006/relationships/oleObject" Target="../embeddings/Microsoft_Word_97_-_2003___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__1.doc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emf"/><Relationship Id="rId4" Type="http://schemas.openxmlformats.org/officeDocument/2006/relationships/image" Target="../media/image19.png"/><Relationship Id="rId9" Type="http://schemas.openxmlformats.org/officeDocument/2006/relationships/oleObject" Target="../embeddings/Microsoft_Word_97_-_2003___2.doc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file:///F:\&#37045;\21&#26149;\&#29289;&#29702;\&#28857;&#25320;&#20013;&#32771;\word\&#35762;&#26412;\&#19968;&#25913;+2.tif" TargetMode="External"/><Relationship Id="rId12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file:///F:\&#37045;\21&#26149;\&#29289;&#29702;\&#28857;&#25320;&#20013;&#32771;\word\&#35762;&#26412;\&#19968;&#25913;+4.tif" TargetMode="External"/><Relationship Id="rId5" Type="http://schemas.openxmlformats.org/officeDocument/2006/relationships/image" Target="file:///F:\&#37045;\21&#26149;\&#29289;&#29702;\&#28857;&#25320;&#20013;&#32771;\word\&#35762;&#26412;\&#19968;&#25913;+1.tif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file:///F:\&#37045;\21&#26149;\&#29289;&#29702;\&#28857;&#25320;&#20013;&#32771;\word\&#35762;&#26412;\&#19968;&#25913;+3.ti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3.xml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__4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__5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Word_97_-_2003___6.doc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Word_97_-_2003___7.doc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34.jpeg"/><Relationship Id="rId7" Type="http://schemas.openxmlformats.org/officeDocument/2006/relationships/image" Target="../media/image7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11" Type="http://schemas.openxmlformats.org/officeDocument/2006/relationships/slide" Target="slide39.xml"/><Relationship Id="rId5" Type="http://schemas.openxmlformats.org/officeDocument/2006/relationships/slide" Target="slide34.xml"/><Relationship Id="rId10" Type="http://schemas.openxmlformats.org/officeDocument/2006/relationships/slide" Target="slide38.xml"/><Relationship Id="rId4" Type="http://schemas.openxmlformats.org/officeDocument/2006/relationships/slide" Target="slide33.xml"/><Relationship Id="rId9" Type="http://schemas.openxmlformats.org/officeDocument/2006/relationships/slide" Target="slide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6"/>
          <p:cNvSpPr/>
          <p:nvPr/>
        </p:nvSpPr>
        <p:spPr>
          <a:xfrm>
            <a:off x="1452273" y="1779662"/>
            <a:ext cx="6157912" cy="89883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>
              <a:lnSpc>
                <a:spcPct val="150000"/>
              </a:lnSpc>
            </a:pPr>
            <a:r>
              <a:rPr sz="40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第</a:t>
            </a:r>
            <a:r>
              <a:rPr lang="en-US" altLang="zh-CN" sz="40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1</a:t>
            </a:r>
            <a:r>
              <a:rPr sz="40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课时　运动的世界</a:t>
            </a:r>
          </a:p>
        </p:txBody>
      </p:sp>
      <p:sp>
        <p:nvSpPr>
          <p:cNvPr id="4098" name="Text Box 22"/>
          <p:cNvSpPr txBox="1">
            <a:spLocks noChangeArrowheads="1"/>
          </p:cNvSpPr>
          <p:nvPr/>
        </p:nvSpPr>
        <p:spPr bwMode="auto">
          <a:xfrm>
            <a:off x="6227763" y="411163"/>
            <a:ext cx="24495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540385" indent="-540385" algn="ctr">
              <a:lnSpc>
                <a:spcPct val="150000"/>
              </a:lnSpc>
            </a:pPr>
            <a:r>
              <a:rPr sz="3000" b="1" kern="0">
                <a:solidFill>
                  <a:srgbClr val="7030A0"/>
                </a:solidFill>
                <a:latin typeface="宋体" pitchFamily="2" charset="-122"/>
              </a:rPr>
              <a:t>基础梳理篇</a:t>
            </a:r>
            <a:endParaRPr altLang="zh-CN" sz="3000" b="1" kern="0">
              <a:solidFill>
                <a:srgbClr val="7030A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6279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913" y="1289050"/>
            <a:ext cx="6307137" cy="35274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58" name="矩形 4"/>
          <p:cNvSpPr/>
          <p:nvPr/>
        </p:nvSpPr>
        <p:spPr>
          <a:xfrm>
            <a:off x="2735263" y="1619250"/>
            <a:ext cx="752475" cy="4302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200" b="1" kern="0">
                <a:solidFill>
                  <a:srgbClr val="C00000"/>
                </a:solidFill>
                <a:latin typeface="Times New Roman" pitchFamily="18" charset="0"/>
              </a:rPr>
              <a:t>时间</a:t>
            </a:r>
            <a:endParaRPr sz="2200" kern="0">
              <a:solidFill>
                <a:prstClr val="black"/>
              </a:solidFill>
            </a:endParaRPr>
          </a:p>
        </p:txBody>
      </p:sp>
      <p:sp>
        <p:nvSpPr>
          <p:cNvPr id="19459" name="矩形 6"/>
          <p:cNvSpPr/>
          <p:nvPr/>
        </p:nvSpPr>
        <p:spPr>
          <a:xfrm>
            <a:off x="3694113" y="2216150"/>
            <a:ext cx="1319212" cy="4302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200" b="1" kern="0">
                <a:solidFill>
                  <a:srgbClr val="C00000"/>
                </a:solidFill>
                <a:latin typeface="Times New Roman" pitchFamily="18" charset="0"/>
              </a:rPr>
              <a:t>运动快慢</a:t>
            </a:r>
            <a:endParaRPr sz="2200" kern="0">
              <a:solidFill>
                <a:prstClr val="black"/>
              </a:solidFill>
            </a:endParaRPr>
          </a:p>
        </p:txBody>
      </p:sp>
      <p:sp>
        <p:nvSpPr>
          <p:cNvPr id="19460" name="矩形 15"/>
          <p:cNvSpPr>
            <a:spLocks noChangeArrowheads="1"/>
          </p:cNvSpPr>
          <p:nvPr/>
        </p:nvSpPr>
        <p:spPr bwMode="auto">
          <a:xfrm>
            <a:off x="539750" y="542925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5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快与慢</a:t>
            </a:r>
          </a:p>
        </p:txBody>
      </p:sp>
      <p:sp>
        <p:nvSpPr>
          <p:cNvPr id="19461" name="Text Box 22"/>
          <p:cNvSpPr txBox="1">
            <a:spLocks noChangeArrowheads="1"/>
          </p:cNvSpPr>
          <p:nvPr/>
        </p:nvSpPr>
        <p:spPr bwMode="auto">
          <a:xfrm>
            <a:off x="633413" y="842963"/>
            <a:ext cx="8115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538480" indent="-53848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．速度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graphicFrame>
        <p:nvGraphicFramePr>
          <p:cNvPr id="19462" name="对象 1"/>
          <p:cNvGraphicFramePr>
            <a:graphicFrameLocks noChangeAspect="1"/>
          </p:cNvGraphicFramePr>
          <p:nvPr/>
        </p:nvGraphicFramePr>
        <p:xfrm>
          <a:off x="2838450" y="2825750"/>
          <a:ext cx="1193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6" imgW="1193800" imgH="1041400" progId="Word.Document.8">
                  <p:embed/>
                </p:oleObj>
              </mc:Choice>
              <mc:Fallback>
                <p:oleObj r:id="rId6" imgW="1193800" imgH="10414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8450" y="2825750"/>
                        <a:ext cx="1193800" cy="1041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对象 11"/>
          <p:cNvGraphicFramePr>
            <a:graphicFrameLocks noChangeAspect="1"/>
          </p:cNvGraphicFramePr>
          <p:nvPr/>
        </p:nvGraphicFramePr>
        <p:xfrm>
          <a:off x="5130800" y="2819400"/>
          <a:ext cx="1181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9" imgW="1181100" imgH="1028700" progId="Word.Document.8">
                  <p:embed/>
                </p:oleObj>
              </mc:Choice>
              <mc:Fallback>
                <p:oleObj r:id="rId9" imgW="1181100" imgH="10287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30800" y="2819400"/>
                        <a:ext cx="1181100" cy="1028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矩形 12"/>
          <p:cNvSpPr/>
          <p:nvPr/>
        </p:nvSpPr>
        <p:spPr>
          <a:xfrm>
            <a:off x="2008188" y="3460750"/>
            <a:ext cx="83502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s</a:t>
            </a:r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＝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vt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9465" name="矩形 13"/>
          <p:cNvSpPr/>
          <p:nvPr/>
        </p:nvSpPr>
        <p:spPr>
          <a:xfrm>
            <a:off x="5659438" y="3995738"/>
            <a:ext cx="56832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3.6</a:t>
            </a:r>
            <a:endParaRPr kern="0">
              <a:solidFill>
                <a:prstClr val="black"/>
              </a:solidFill>
            </a:endParaRPr>
          </a:p>
        </p:txBody>
      </p:sp>
      <p:graphicFrame>
        <p:nvGraphicFramePr>
          <p:cNvPr id="19466" name="对象 15"/>
          <p:cNvGraphicFramePr>
            <a:graphicFrameLocks noChangeAspect="1"/>
          </p:cNvGraphicFramePr>
          <p:nvPr/>
        </p:nvGraphicFramePr>
        <p:xfrm>
          <a:off x="2997200" y="4265613"/>
          <a:ext cx="11684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12" imgW="1168400" imgH="774700" progId="Word.Document.8">
                  <p:embed/>
                </p:oleObj>
              </mc:Choice>
              <mc:Fallback>
                <p:oleObj r:id="rId12" imgW="1168400" imgH="7747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97200" y="4265613"/>
                        <a:ext cx="1168400" cy="774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052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4" grpId="0"/>
      <p:bldP spid="19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413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633413" y="423863"/>
            <a:ext cx="8115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538480" indent="-53848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．匀速直线运动与变速直线运动的区别和联系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graphicFrame>
        <p:nvGraphicFramePr>
          <p:cNvPr id="21507" name="表格 4"/>
          <p:cNvGraphicFramePr>
            <a:graphicFrameLocks noGrp="1"/>
          </p:cNvGraphicFramePr>
          <p:nvPr/>
        </p:nvGraphicFramePr>
        <p:xfrm>
          <a:off x="755650" y="1058862"/>
          <a:ext cx="7129462" cy="3549650"/>
        </p:xfrm>
        <a:graphic>
          <a:graphicData uri="http://schemas.openxmlformats.org/drawingml/2006/table">
            <a:tbl>
              <a:tblPr/>
              <a:tblGrid>
                <a:gridCol w="671512"/>
                <a:gridCol w="944562"/>
                <a:gridCol w="2273300"/>
                <a:gridCol w="1441450"/>
                <a:gridCol w="1798638"/>
              </a:tblGrid>
              <a:tr h="390525"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匀速直线运动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变速直线运动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</a:tr>
              <a:tr h="841375"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定义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物体沿着直线且速度不变的运动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物体沿着直线且速度变化的运动</a:t>
                      </a:r>
                      <a:r>
                        <a:rPr lang="en-US" altLang="zh-CN" sz="2400" b="1">
                          <a:latin typeface="Times New Roman" panose="02020603050405020304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</a:tr>
              <a:tr h="390525">
                <a:tc rowSpan="3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运动图像描述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匀速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加速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减速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9445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 panose="02020603050405020304"/>
                        </a:rPr>
                        <a:t>s</a:t>
                      </a:r>
                      <a:r>
                        <a:rPr lang="en-US" altLang="zh-CN" sz="2400" b="1">
                          <a:latin typeface="Times New Roman" panose="02020603050405020304"/>
                        </a:rPr>
                        <a:t>­-</a:t>
                      </a:r>
                      <a:r>
                        <a:rPr lang="en-US" altLang="zh-CN" sz="2400" b="1" i="1">
                          <a:latin typeface="Times New Roman" panose="02020603050405020304"/>
                        </a:rPr>
                        <a:t>t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图像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9826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B w="12700">
                      <a:round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 panose="02020603050405020304"/>
                        </a:rPr>
                        <a:t>v</a:t>
                      </a:r>
                      <a:r>
                        <a:rPr lang="en-US" altLang="zh-CN" sz="2400" b="1">
                          <a:latin typeface="Times New Roman" panose="02020603050405020304"/>
                        </a:rPr>
                        <a:t>­-</a:t>
                      </a:r>
                      <a:r>
                        <a:rPr lang="en-US" altLang="zh-CN" sz="2400" b="1" i="1">
                          <a:latin typeface="Times New Roman" panose="02020603050405020304"/>
                        </a:rPr>
                        <a:t>t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图像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7" marR="28287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539" name="Picture 15" descr="F:\邵\21春\物理\点拨中考\word\讲本\一改+1.tif"/>
          <p:cNvPicPr>
            <a:picLocks noChangeAspect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363" y="3679825"/>
            <a:ext cx="966787" cy="9144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40" name="Picture 14" descr="F:\邵\21春\物理\点拨中考\word\讲本\一改+2.tif"/>
          <p:cNvPicPr>
            <a:picLocks noChangeAspect="1"/>
          </p:cNvPicPr>
          <p:nvPr/>
        </p:nvPicPr>
        <p:blipFill>
          <a:blip r:embed="rId6" r:link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3150" y="2703513"/>
            <a:ext cx="984250" cy="9302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41" name="Picture 13" descr="F:\邵\21春\物理\点拨中考\word\讲本\一改+3.tif"/>
          <p:cNvPicPr>
            <a:picLocks noChangeAspect="1"/>
          </p:cNvPicPr>
          <p:nvPr/>
        </p:nvPicPr>
        <p:blipFill>
          <a:blip r:embed="rId8" r:link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3675" y="2716213"/>
            <a:ext cx="966788" cy="9144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42" name="Picture 12" descr="F:\邵\21春\物理\点拨中考\word\讲本\一改+4.tif"/>
          <p:cNvPicPr>
            <a:picLocks noChangeAspect="1"/>
          </p:cNvPicPr>
          <p:nvPr/>
        </p:nvPicPr>
        <p:blipFill>
          <a:blip r:embed="rId10" r:link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3550" y="3613150"/>
            <a:ext cx="966788" cy="10080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43" name="Picture 16" descr="一改+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113" y="2751138"/>
            <a:ext cx="895350" cy="841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44" name="Picture 17" descr="一改+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5575" y="3605213"/>
            <a:ext cx="965200" cy="1023937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3353984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2"/>
          <p:cNvGrpSpPr/>
          <p:nvPr/>
        </p:nvGrpSpPr>
        <p:grpSpPr>
          <a:xfrm>
            <a:off x="2517775" y="195263"/>
            <a:ext cx="4235450" cy="2008187"/>
            <a:chOff x="1847662" y="1504750"/>
            <a:chExt cx="5448676" cy="2584754"/>
          </a:xfrm>
        </p:grpSpPr>
        <p:grpSp>
          <p:nvGrpSpPr>
            <p:cNvPr id="22530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22531" name="圆角矩形 4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22532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22533" name="椭圆 25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4" name="椭圆 26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535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22536" name="椭圆 23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7" name="椭圆 2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538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22539" name="文本框 16"/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7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重点突破</a:t>
              </a:r>
            </a:p>
          </p:txBody>
        </p:sp>
        <p:grpSp>
          <p:nvGrpSpPr>
            <p:cNvPr id="22540" name="组合 9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22541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22542" name="椭圆 11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3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sz="2100" b="1" kern="0">
                  <a:solidFill>
                    <a:srgbClr val="FFB850"/>
                  </a:solidFill>
                  <a:latin typeface="Impact" pitchFamily="34" charset="0"/>
                </a:endParaRPr>
              </a:p>
            </p:txBody>
          </p:sp>
        </p:grpSp>
      </p:grpSp>
      <p:sp>
        <p:nvSpPr>
          <p:cNvPr id="22544" name="矩形 1">
            <a:hlinkClick r:id="rId3" action="ppaction://hlinksldjump"/>
          </p:cNvPr>
          <p:cNvSpPr/>
          <p:nvPr/>
        </p:nvSpPr>
        <p:spPr>
          <a:xfrm>
            <a:off x="1471613" y="1563688"/>
            <a:ext cx="6326187" cy="461962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动与静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[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高频考点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]</a:t>
            </a:r>
            <a:endParaRPr sz="2400" b="1" kern="0">
              <a:solidFill>
                <a:prstClr val="white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2545" name="矩形 2">
            <a:hlinkClick r:id="rId4" action="ppaction://hlinksldjump"/>
          </p:cNvPr>
          <p:cNvSpPr/>
          <p:nvPr/>
        </p:nvSpPr>
        <p:spPr>
          <a:xfrm>
            <a:off x="1485900" y="2305050"/>
            <a:ext cx="6326188" cy="461963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长度的测量</a:t>
            </a:r>
          </a:p>
        </p:txBody>
      </p:sp>
      <p:sp>
        <p:nvSpPr>
          <p:cNvPr id="22546" name="矩形 3">
            <a:hlinkClick r:id="rId5" action="ppaction://hlinksldjump"/>
          </p:cNvPr>
          <p:cNvSpPr/>
          <p:nvPr/>
        </p:nvSpPr>
        <p:spPr>
          <a:xfrm>
            <a:off x="1458913" y="3067050"/>
            <a:ext cx="6326187" cy="461963"/>
          </a:xfrm>
          <a:prstGeom prst="rect">
            <a:avLst/>
          </a:prstGeom>
          <a:solidFill>
            <a:srgbClr val="EF9F9F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·3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速度公式的理解及相关计算</a:t>
            </a:r>
            <a:r>
              <a:rPr lang="en-US" altLang="zh-CN" sz="2400" b="1" kern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[</a:t>
            </a:r>
            <a:r>
              <a:rPr sz="2400" b="1" kern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高频考点</a:t>
            </a:r>
            <a:r>
              <a:rPr lang="en-US" altLang="zh-CN" sz="2400" b="1" kern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]</a:t>
            </a:r>
            <a:endParaRPr sz="2400" b="1" kern="0">
              <a:solidFill>
                <a:prstClr val="white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2547" name="矩形 51">
            <a:hlinkClick r:id="rId6" action="ppaction://hlinksldjump"/>
          </p:cNvPr>
          <p:cNvSpPr/>
          <p:nvPr/>
        </p:nvSpPr>
        <p:spPr bwMode="auto">
          <a:xfrm>
            <a:off x="1458913" y="3854450"/>
            <a:ext cx="6326188" cy="460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·4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实验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测量物体运动的平均速度</a:t>
            </a:r>
          </a:p>
        </p:txBody>
      </p:sp>
      <p:pic>
        <p:nvPicPr>
          <p:cNvPr id="22548" name="Picture 7" descr="C:\Users\Administrator\Desktop\习题课件\返回框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450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85696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nimBg="1"/>
      <p:bldP spid="22545" grpId="0" animBg="1"/>
      <p:bldP spid="22546" grpId="0" animBg="1"/>
      <p:bldP spid="225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2"/>
          <p:cNvSpPr txBox="1">
            <a:spLocks noChangeArrowheads="1"/>
          </p:cNvSpPr>
          <p:nvPr/>
        </p:nvSpPr>
        <p:spPr bwMode="auto">
          <a:xfrm>
            <a:off x="468313" y="987425"/>
            <a:ext cx="81153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444500" indent="-444500" algn="just">
              <a:lnSpc>
                <a:spcPct val="13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【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1】【2020•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厦门质检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•2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分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】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如图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所示，辽宁舰航母编队到西太平洋海域进行训练，编队包括辽宁舰、导弹驱逐舰、护卫舰等。某段时间航母编队保持一定队形前进，若认为航母是静止的，所选的参照物是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</a:p>
          <a:p>
            <a:pPr indent="-6350" algn="just">
              <a:lnSpc>
                <a:spcPct val="13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．旁边的护卫舰　　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indent="-6350" algn="just">
              <a:lnSpc>
                <a:spcPct val="13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．海面上的浪花</a:t>
            </a:r>
          </a:p>
          <a:p>
            <a:pPr indent="-6350" algn="just">
              <a:lnSpc>
                <a:spcPct val="13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．天空中的云朵        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indent="-6350" algn="just">
              <a:lnSpc>
                <a:spcPct val="13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．海岸边的沙滩</a:t>
            </a:r>
          </a:p>
        </p:txBody>
      </p:sp>
      <p:sp>
        <p:nvSpPr>
          <p:cNvPr id="24578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1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动与静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953735"/>
                </a:solidFill>
                <a:latin typeface="Times New Roman" pitchFamily="18" charset="0"/>
              </a:rPr>
              <a:t>高频考点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】</a:t>
            </a:r>
            <a:endParaRPr sz="2400" b="1" kern="0">
              <a:solidFill>
                <a:srgbClr val="95373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738" y="3141663"/>
            <a:ext cx="3179762" cy="1597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4580" name="矩形 5"/>
          <p:cNvSpPr/>
          <p:nvPr/>
        </p:nvSpPr>
        <p:spPr>
          <a:xfrm>
            <a:off x="7092950" y="2466975"/>
            <a:ext cx="4064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A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3"/>
          <p:cNvSpPr>
            <a:spLocks noChangeArrowheads="1"/>
          </p:cNvSpPr>
          <p:nvPr/>
        </p:nvSpPr>
        <p:spPr bwMode="auto">
          <a:xfrm>
            <a:off x="144463" y="496888"/>
            <a:ext cx="882015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629920" indent="-627380" algn="just">
              <a:lnSpc>
                <a:spcPct val="125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】判断物体是静止还是运动的，选择参照物是十分重要的，下列观点正确的是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1250950" indent="-627380" algn="just">
              <a:lnSpc>
                <a:spcPct val="125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．汽车在公路上行驶，以汽车为参照物，开车司机是运动的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1250950" indent="-627380" algn="just">
              <a:lnSpc>
                <a:spcPct val="125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满眼风波多闪烁，看山恰似走来迎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，诗人描述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山是运动的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是选地面作为参照物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1250950" indent="-627380" algn="just">
              <a:lnSpc>
                <a:spcPct val="125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．小军骑摩托车匀速通过一座桥，以摩托车为参照物，小军是静止的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1250950" indent="-627380" algn="just">
              <a:lnSpc>
                <a:spcPct val="125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．行人过马路时，以行人为参照物，交通信号灯是静止的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5602" name="矩形 2"/>
          <p:cNvSpPr/>
          <p:nvPr/>
        </p:nvSpPr>
        <p:spPr>
          <a:xfrm>
            <a:off x="4237038" y="1000125"/>
            <a:ext cx="4064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C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25603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3749675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500267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2"/>
          <p:cNvSpPr txBox="1">
            <a:spLocks noChangeArrowheads="1"/>
          </p:cNvSpPr>
          <p:nvPr/>
        </p:nvSpPr>
        <p:spPr bwMode="auto">
          <a:xfrm>
            <a:off x="488950" y="1058863"/>
            <a:ext cx="8115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629920" indent="-62738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中纽扣的直径是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________cm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6626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2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长度的测量</a:t>
            </a:r>
          </a:p>
        </p:txBody>
      </p:sp>
      <p:pic>
        <p:nvPicPr>
          <p:cNvPr id="26627" name="Picture 41" descr="图+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775" y="1708150"/>
            <a:ext cx="3525838" cy="15525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8" name="矩形 5"/>
          <p:cNvSpPr>
            <a:spLocks noChangeArrowheads="1"/>
          </p:cNvSpPr>
          <p:nvPr/>
        </p:nvSpPr>
        <p:spPr bwMode="auto">
          <a:xfrm>
            <a:off x="611188" y="3363913"/>
            <a:ext cx="74882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629920" indent="-627380"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方法点拨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读数时，要估读到分度值的下一位。</a:t>
            </a:r>
            <a:endParaRPr altLang="zh-CN" sz="1000" kern="0">
              <a:solidFill>
                <a:srgbClr val="C00000"/>
              </a:solidFill>
              <a:latin typeface="宋体" pitchFamily="2" charset="-122"/>
            </a:endParaRPr>
          </a:p>
        </p:txBody>
      </p:sp>
      <p:sp>
        <p:nvSpPr>
          <p:cNvPr id="26629" name="矩形 6"/>
          <p:cNvSpPr>
            <a:spLocks noChangeArrowheads="1"/>
          </p:cNvSpPr>
          <p:nvPr/>
        </p:nvSpPr>
        <p:spPr bwMode="auto">
          <a:xfrm>
            <a:off x="4856163" y="1025525"/>
            <a:ext cx="723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1.15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8323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3"/>
          <p:cNvSpPr>
            <a:spLocks noChangeArrowheads="1"/>
          </p:cNvSpPr>
          <p:nvPr/>
        </p:nvSpPr>
        <p:spPr bwMode="auto">
          <a:xfrm>
            <a:off x="828675" y="842963"/>
            <a:ext cx="748823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629920" indent="-62738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】估测在实际生活中的应用十分广泛，下列所估测的数据中最接近实际的是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1250950" indent="-62738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．某同学从一楼走上五楼的时间约为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 s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1250950" indent="-62738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．初中物理课本的长度约为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26 cm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1250950" indent="-62738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．普通课桌的高度约为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40 cm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1250950" indent="-62738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．某同学步行的速度为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 km/h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7650" name="矩形 2"/>
          <p:cNvSpPr>
            <a:spLocks noChangeArrowheads="1"/>
          </p:cNvSpPr>
          <p:nvPr/>
        </p:nvSpPr>
        <p:spPr bwMode="auto">
          <a:xfrm>
            <a:off x="5813425" y="1419225"/>
            <a:ext cx="3889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B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27651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947724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"/>
          <p:cNvSpPr>
            <a:spLocks noChangeArrowheads="1"/>
          </p:cNvSpPr>
          <p:nvPr/>
        </p:nvSpPr>
        <p:spPr bwMode="auto">
          <a:xfrm>
            <a:off x="565150" y="1270000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629920" indent="-62738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】一辆汽车在平直的公路上行驶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54 km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的路程共用时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 h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，则汽车的平均速度为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__________m/s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8674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3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速度公式的理解及相关计算 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953735"/>
                </a:solidFill>
                <a:latin typeface="Times New Roman" pitchFamily="18" charset="0"/>
              </a:rPr>
              <a:t>高频考点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】</a:t>
            </a:r>
            <a:endParaRPr sz="2400" b="1" kern="0">
              <a:solidFill>
                <a:srgbClr val="953735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矩形 6"/>
          <p:cNvSpPr>
            <a:spLocks noChangeArrowheads="1"/>
          </p:cNvSpPr>
          <p:nvPr/>
        </p:nvSpPr>
        <p:spPr bwMode="auto">
          <a:xfrm>
            <a:off x="5651500" y="1779588"/>
            <a:ext cx="4937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15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048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5"/>
          <p:cNvSpPr>
            <a:spLocks noChangeArrowheads="1"/>
          </p:cNvSpPr>
          <p:nvPr/>
        </p:nvSpPr>
        <p:spPr bwMode="auto">
          <a:xfrm>
            <a:off x="565150" y="495300"/>
            <a:ext cx="8023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】甲、乙两车在公路上，分别从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P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Q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两点同时同向运动，它们的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­-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t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图像如图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所示：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由图像可知，甲车做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运动；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0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～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5 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内，甲、乙两车的平均速度分别为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________m/s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________m/s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29698" name="Picture 3" descr="图+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9700" y="2319338"/>
            <a:ext cx="2416175" cy="2124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9699" name="矩形 3"/>
          <p:cNvSpPr>
            <a:spLocks noChangeArrowheads="1"/>
          </p:cNvSpPr>
          <p:nvPr/>
        </p:nvSpPr>
        <p:spPr bwMode="auto">
          <a:xfrm>
            <a:off x="4230688" y="1539875"/>
            <a:ext cx="14208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匀速直线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9700" name="矩形 4"/>
          <p:cNvSpPr>
            <a:spLocks noChangeArrowheads="1"/>
          </p:cNvSpPr>
          <p:nvPr/>
        </p:nvSpPr>
        <p:spPr bwMode="auto">
          <a:xfrm>
            <a:off x="1568450" y="2643188"/>
            <a:ext cx="339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1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9701" name="矩形 6"/>
          <p:cNvSpPr>
            <a:spLocks noChangeArrowheads="1"/>
          </p:cNvSpPr>
          <p:nvPr/>
        </p:nvSpPr>
        <p:spPr bwMode="auto">
          <a:xfrm>
            <a:off x="3513138" y="2681288"/>
            <a:ext cx="3381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3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7136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5"/>
          <p:cNvSpPr>
            <a:spLocks noChangeArrowheads="1"/>
          </p:cNvSpPr>
          <p:nvPr/>
        </p:nvSpPr>
        <p:spPr bwMode="auto">
          <a:xfrm>
            <a:off x="565150" y="700088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经过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 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甲、乙相遇。甲、乙的速度分别为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v</a:t>
            </a:r>
            <a:r>
              <a:rPr altLang="zh-CN" sz="2400" b="1" kern="0" baseline="-25000">
                <a:solidFill>
                  <a:prstClr val="black"/>
                </a:solidFill>
                <a:latin typeface="Times New Roman"/>
              </a:rPr>
              <a:t>甲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v</a:t>
            </a:r>
            <a:r>
              <a:rPr altLang="zh-CN" sz="2400" b="1" kern="0" baseline="-25000">
                <a:solidFill>
                  <a:prstClr val="black"/>
                </a:solidFill>
                <a:latin typeface="Times New Roman"/>
              </a:rPr>
              <a:t>乙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P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Q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间的距离为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，则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v</a:t>
            </a:r>
            <a:r>
              <a:rPr altLang="zh-CN" sz="2400" b="1" kern="0" baseline="-25000">
                <a:solidFill>
                  <a:prstClr val="black"/>
                </a:solidFill>
                <a:latin typeface="Times New Roman"/>
              </a:rPr>
              <a:t>甲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＞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lang="en-US" altLang="zh-CN" sz="2400" b="1" i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v</a:t>
            </a:r>
            <a:r>
              <a:rPr altLang="zh-CN" sz="2400" b="1" kern="0" baseline="-25000">
                <a:solidFill>
                  <a:prstClr val="black"/>
                </a:solidFill>
                <a:latin typeface="Times New Roman"/>
              </a:rPr>
              <a:t>乙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16 m  </a:t>
            </a: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v</a:t>
            </a:r>
            <a:r>
              <a:rPr altLang="zh-CN" sz="2400" b="1" kern="0" baseline="-25000">
                <a:solidFill>
                  <a:prstClr val="black"/>
                </a:solidFill>
                <a:latin typeface="Times New Roman"/>
              </a:rPr>
              <a:t>甲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＞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lang="en-US" altLang="zh-CN" sz="2400" b="1" i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v</a:t>
            </a:r>
            <a:r>
              <a:rPr altLang="zh-CN" sz="2400" b="1" kern="0" baseline="-25000">
                <a:solidFill>
                  <a:prstClr val="black"/>
                </a:solidFill>
                <a:latin typeface="Times New Roman"/>
              </a:rPr>
              <a:t>乙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8 m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v</a:t>
            </a:r>
            <a:r>
              <a:rPr altLang="zh-CN" sz="2400" b="1" kern="0" baseline="-25000">
                <a:solidFill>
                  <a:prstClr val="black"/>
                </a:solidFill>
                <a:latin typeface="Times New Roman"/>
              </a:rPr>
              <a:t>甲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＜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lang="en-US" altLang="zh-CN" sz="2400" b="1" i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v</a:t>
            </a:r>
            <a:r>
              <a:rPr altLang="zh-CN" sz="2400" b="1" kern="0" baseline="-25000">
                <a:solidFill>
                  <a:prstClr val="black"/>
                </a:solidFill>
                <a:latin typeface="Times New Roman"/>
              </a:rPr>
              <a:t>乙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16 m  </a:t>
            </a: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v</a:t>
            </a:r>
            <a:r>
              <a:rPr altLang="zh-CN" sz="2400" b="1" kern="0" baseline="-25000">
                <a:solidFill>
                  <a:prstClr val="black"/>
                </a:solidFill>
                <a:latin typeface="Times New Roman"/>
              </a:rPr>
              <a:t>甲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＜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lang="en-US" altLang="zh-CN" sz="2400" b="1" i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v</a:t>
            </a:r>
            <a:r>
              <a:rPr altLang="zh-CN" sz="2400" b="1" kern="0" baseline="-25000">
                <a:solidFill>
                  <a:prstClr val="black"/>
                </a:solidFill>
                <a:latin typeface="Times New Roman"/>
              </a:rPr>
              <a:t>乙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8 m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0722" name="矩形 3"/>
          <p:cNvSpPr>
            <a:spLocks noChangeArrowheads="1"/>
          </p:cNvSpPr>
          <p:nvPr/>
        </p:nvSpPr>
        <p:spPr bwMode="auto">
          <a:xfrm>
            <a:off x="3805238" y="1276350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D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557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56"/>
          <p:cNvGrpSpPr/>
          <p:nvPr/>
        </p:nvGrpSpPr>
        <p:grpSpPr>
          <a:xfrm>
            <a:off x="3568700" y="-561975"/>
            <a:ext cx="1755775" cy="1755775"/>
            <a:chOff x="2894659" y="1465288"/>
            <a:chExt cx="1727827" cy="1727827"/>
          </a:xfrm>
        </p:grpSpPr>
        <p:grpSp>
          <p:nvGrpSpPr>
            <p:cNvPr id="5122" name="组合 57"/>
            <p:cNvGrpSpPr>
              <a:grpSpLocks noGrp="1" noChangeAspect="1"/>
            </p:cNvGrpSpPr>
            <p:nvPr/>
          </p:nvGrpSpPr>
          <p:grpSpPr>
            <a:xfrm>
              <a:off x="2804310" y="1456286"/>
              <a:ext cx="1856504" cy="1856409"/>
              <a:chOff x="1827622" y="1343919"/>
              <a:chExt cx="2304000" cy="2304000"/>
            </a:xfrm>
          </p:grpSpPr>
        </p:grpSp>
        <p:sp>
          <p:nvSpPr>
            <p:cNvPr id="5123" name="流程图: 联系 32"/>
            <p:cNvSpPr/>
            <p:nvPr/>
          </p:nvSpPr>
          <p:spPr>
            <a:xfrm>
              <a:off x="2894659" y="1465288"/>
              <a:ext cx="1727827" cy="1727827"/>
            </a:xfrm>
            <a:prstGeom prst="flowChartConnector">
              <a:avLst/>
            </a:prstGeom>
            <a:noFill/>
            <a:ln w="3175">
              <a:solidFill>
                <a:srgbClr val="00B7CA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endParaRPr b="1" kern="0">
                <a:solidFill>
                  <a:srgbClr val="FFFFFF"/>
                </a:solidFill>
              </a:endParaRPr>
            </a:p>
          </p:txBody>
        </p:sp>
      </p:grpSp>
      <p:pic>
        <p:nvPicPr>
          <p:cNvPr id="5124" name="组合 6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666750"/>
            <a:ext cx="658813" cy="6604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5" name="组合 6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13" y="325438"/>
            <a:ext cx="658812" cy="6588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6" name="组合 67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025" y="736600"/>
            <a:ext cx="612775" cy="6127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7" name="组合 70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263" y="762000"/>
            <a:ext cx="769937" cy="76993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8" name="组合 73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0" y="185738"/>
            <a:ext cx="585788" cy="5699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9" name="组合 76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175" y="1103313"/>
            <a:ext cx="601663" cy="6016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5130" name="文本框 131"/>
          <p:cNvSpPr/>
          <p:nvPr/>
        </p:nvSpPr>
        <p:spPr>
          <a:xfrm>
            <a:off x="3757613" y="101600"/>
            <a:ext cx="1414462" cy="769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4400" b="1" ker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目录</a:t>
            </a:r>
          </a:p>
        </p:txBody>
      </p:sp>
      <p:grpSp>
        <p:nvGrpSpPr>
          <p:cNvPr id="5131" name="组合 130"/>
          <p:cNvGrpSpPr/>
          <p:nvPr/>
        </p:nvGrpSpPr>
        <p:grpSpPr>
          <a:xfrm>
            <a:off x="2425700" y="2097088"/>
            <a:ext cx="4235450" cy="2008187"/>
            <a:chOff x="1847662" y="1504750"/>
            <a:chExt cx="5448676" cy="2584754"/>
          </a:xfrm>
        </p:grpSpPr>
        <p:grpSp>
          <p:nvGrpSpPr>
            <p:cNvPr id="5132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5133" name="圆角矩形 132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34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5135" name="椭圆 153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6" name="椭圆 15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37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5138" name="椭圆 151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9" name="椭圆 152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40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5141" name="文本框 16">
              <a:hlinkClick r:id="rId8" action="ppaction://hlinksldjump"/>
            </p:cNvPr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7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重点突破</a:t>
              </a:r>
            </a:p>
          </p:txBody>
        </p:sp>
        <p:grpSp>
          <p:nvGrpSpPr>
            <p:cNvPr id="5142" name="组合 137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5143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5144" name="椭圆 139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5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sz="2100" b="1" kern="0">
                  <a:solidFill>
                    <a:srgbClr val="FFB850"/>
                  </a:solidFill>
                  <a:latin typeface="Impact" pitchFamily="34" charset="0"/>
                </a:endParaRPr>
              </a:p>
            </p:txBody>
          </p:sp>
        </p:grpSp>
      </p:grpSp>
      <p:grpSp>
        <p:nvGrpSpPr>
          <p:cNvPr id="5146" name="组合 159"/>
          <p:cNvGrpSpPr/>
          <p:nvPr/>
        </p:nvGrpSpPr>
        <p:grpSpPr>
          <a:xfrm>
            <a:off x="2425700" y="3222625"/>
            <a:ext cx="4449763" cy="2085975"/>
            <a:chOff x="2000534" y="2474331"/>
            <a:chExt cx="5723839" cy="2584754"/>
          </a:xfrm>
        </p:grpSpPr>
        <p:grpSp>
          <p:nvGrpSpPr>
            <p:cNvPr id="5147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5148" name="圆角矩形 161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49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5150" name="椭圆 178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1" name="椭圆 179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52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5153" name="椭圆 176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4" name="椭圆 17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55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5156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5157" name="椭圆 172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8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sz="2100" b="1" kern="0">
                  <a:solidFill>
                    <a:srgbClr val="01ACBE"/>
                  </a:solidFill>
                  <a:latin typeface="Impact" pitchFamily="34" charset="0"/>
                </a:endParaRPr>
              </a:p>
            </p:txBody>
          </p:sp>
        </p:grpSp>
        <p:grpSp>
          <p:nvGrpSpPr>
            <p:cNvPr id="5159" name="组合 166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5160" name="文本框 47">
              <a:hlinkClick r:id="rId9" action="ppaction://hlinksldjump"/>
            </p:cNvPr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福建</a:t>
              </a:r>
              <a:r>
                <a:rPr lang="en-US" altLang="zh-CN"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4</a:t>
              </a:r>
              <a:r>
                <a:rPr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5161" name="组合 184"/>
          <p:cNvGrpSpPr/>
          <p:nvPr/>
        </p:nvGrpSpPr>
        <p:grpSpPr>
          <a:xfrm>
            <a:off x="2425700" y="987425"/>
            <a:ext cx="4192588" cy="1992313"/>
            <a:chOff x="1851755" y="1505713"/>
            <a:chExt cx="5440491" cy="2584754"/>
          </a:xfrm>
        </p:grpSpPr>
        <p:grpSp>
          <p:nvGrpSpPr>
            <p:cNvPr id="5162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5163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5164" name="圆角矩形 187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65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5166" name="椭圆 200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67" name="椭圆 201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68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5169" name="椭圆 198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0" name="椭圆 199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71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5172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5173" name="椭圆 194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4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r>
                    <a:rPr lang="en-US" altLang="zh-CN" sz="2100" b="1" kern="0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sz="2100" b="1" kern="0">
                    <a:solidFill>
                      <a:srgbClr val="00B0F0"/>
                    </a:solidFill>
                    <a:latin typeface="Impact" pitchFamily="34" charset="0"/>
                  </a:endParaRPr>
                </a:p>
              </p:txBody>
            </p:sp>
          </p:grpSp>
          <p:sp>
            <p:nvSpPr>
              <p:cNvPr id="5175" name="文本框 24">
                <a:hlinkClick r:id="rId10" action="ppaction://hlinksldjump"/>
              </p:cNvPr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sz="2700" b="1" kern="0">
                    <a:solidFill>
                      <a:prstClr val="white"/>
                    </a:solidFill>
                    <a:latin typeface="黑体" pitchFamily="49" charset="-122"/>
                    <a:ea typeface="黑体" pitchFamily="49" charset="-122"/>
                  </a:rPr>
                  <a:t>知识梳理</a:t>
                </a:r>
              </a:p>
            </p:txBody>
          </p:sp>
          <p:sp>
            <p:nvSpPr>
              <p:cNvPr id="5176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3286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 fill="hold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5"/>
          <p:cNvSpPr>
            <a:spLocks noChangeArrowheads="1"/>
          </p:cNvSpPr>
          <p:nvPr/>
        </p:nvSpPr>
        <p:spPr bwMode="auto">
          <a:xfrm>
            <a:off x="565150" y="938213"/>
            <a:ext cx="80232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在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0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～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4 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内，乙车上的人看到甲车是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前进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后退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1746" name="矩形 4"/>
          <p:cNvSpPr>
            <a:spLocks noChangeArrowheads="1"/>
          </p:cNvSpPr>
          <p:nvPr/>
        </p:nvSpPr>
        <p:spPr bwMode="auto">
          <a:xfrm>
            <a:off x="6156325" y="877888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后退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4457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对象 1"/>
          <p:cNvGraphicFramePr>
            <a:graphicFrameLocks noChangeAspect="1"/>
          </p:cNvGraphicFramePr>
          <p:nvPr/>
        </p:nvGraphicFramePr>
        <p:xfrm>
          <a:off x="941388" y="842963"/>
          <a:ext cx="73025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7302500" imgH="4000500" progId="Word.Document.8">
                  <p:embed/>
                </p:oleObj>
              </mc:Choice>
              <mc:Fallback>
                <p:oleObj r:id="rId4" imgW="7302500" imgH="40005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1388" y="842963"/>
                        <a:ext cx="7302500" cy="4000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494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4"/>
          <p:cNvSpPr>
            <a:spLocks noChangeArrowheads="1"/>
          </p:cNvSpPr>
          <p:nvPr/>
        </p:nvSpPr>
        <p:spPr bwMode="auto">
          <a:xfrm>
            <a:off x="565150" y="647700"/>
            <a:ext cx="8023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7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】某司机驾车前行，突然发现前方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80 m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处有障碍物。司机从发现险情到踩刹车制动需要的反应时间为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0.75 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，这段时间内汽车保持原速前行了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15 m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。汽车制动后还要继续向前滑行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30 m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才能停下。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汽车制动前的速度是多少？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900113" y="3435350"/>
          <a:ext cx="71628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7162800" imgH="1244600" progId="Word.Document.8">
                  <p:embed/>
                </p:oleObj>
              </mc:Choice>
              <mc:Fallback>
                <p:oleObj r:id="rId4" imgW="7162800" imgH="12446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113" y="3435350"/>
                        <a:ext cx="7162800" cy="1244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899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4"/>
          <p:cNvSpPr>
            <a:spLocks noChangeArrowheads="1"/>
          </p:cNvSpPr>
          <p:nvPr/>
        </p:nvSpPr>
        <p:spPr bwMode="auto">
          <a:xfrm>
            <a:off x="565150" y="647700"/>
            <a:ext cx="80232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若司机酒后驾车，反应时间是平时的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倍。请通过计算判断汽车是否会撞上障碍物。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4818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4819" name="矩形 5"/>
          <p:cNvSpPr>
            <a:spLocks noChangeArrowheads="1"/>
          </p:cNvSpPr>
          <p:nvPr/>
        </p:nvSpPr>
        <p:spPr bwMode="auto">
          <a:xfrm>
            <a:off x="906463" y="1924050"/>
            <a:ext cx="74104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酒后驾车，反应时间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t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′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4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t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，此时匀速行驶的路程：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s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′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＝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vt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′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4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vt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4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s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4× 15 m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60 m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，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s</a:t>
            </a:r>
            <a:r>
              <a:rPr altLang="zh-CN" sz="2400" b="1" kern="0" baseline="-25000">
                <a:solidFill>
                  <a:srgbClr val="C00000"/>
                </a:solidFill>
                <a:latin typeface="Times New Roman"/>
              </a:rPr>
              <a:t>总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＝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s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′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＋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s</a:t>
            </a:r>
            <a:r>
              <a:rPr altLang="zh-CN" sz="2400" b="1" kern="0" baseline="-25000">
                <a:solidFill>
                  <a:srgbClr val="C00000"/>
                </a:solidFill>
                <a:latin typeface="Times New Roman"/>
              </a:rPr>
              <a:t>减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60 m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＋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30 m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90 m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，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s</a:t>
            </a:r>
            <a:r>
              <a:rPr altLang="zh-CN" sz="2400" b="1" kern="0" baseline="-25000">
                <a:solidFill>
                  <a:srgbClr val="C00000"/>
                </a:solidFill>
                <a:latin typeface="Times New Roman"/>
              </a:rPr>
              <a:t>总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＞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 80 m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，所以汽车将撞上障碍物。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2722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15"/>
          <p:cNvSpPr>
            <a:spLocks noChangeArrowheads="1"/>
          </p:cNvSpPr>
          <p:nvPr/>
        </p:nvSpPr>
        <p:spPr bwMode="auto">
          <a:xfrm>
            <a:off x="633413" y="555625"/>
            <a:ext cx="6459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/>
              </a:rPr>
              <a:t>4   </a:t>
            </a:r>
            <a:r>
              <a:rPr sz="2400" b="1" kern="0">
                <a:solidFill>
                  <a:srgbClr val="E46C0A"/>
                </a:solidFill>
                <a:latin typeface="Times New Roman"/>
              </a:rPr>
              <a:t>实验：测量物体 运动的平均速度</a:t>
            </a:r>
          </a:p>
        </p:txBody>
      </p:sp>
      <p:sp>
        <p:nvSpPr>
          <p:cNvPr id="35842" name="矩形 5"/>
          <p:cNvSpPr>
            <a:spLocks noChangeArrowheads="1"/>
          </p:cNvSpPr>
          <p:nvPr/>
        </p:nvSpPr>
        <p:spPr bwMode="auto">
          <a:xfrm>
            <a:off x="581025" y="882650"/>
            <a:ext cx="8023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【实验剖析】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．实验原理：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．实验装置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5843" name="Picture 4" descr="图+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2708275"/>
            <a:ext cx="6062663" cy="1016000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5844" name="对象 2"/>
          <p:cNvGraphicFramePr>
            <a:graphicFrameLocks noChangeAspect="1"/>
          </p:cNvGraphicFramePr>
          <p:nvPr/>
        </p:nvGraphicFramePr>
        <p:xfrm>
          <a:off x="3170238" y="1220788"/>
          <a:ext cx="1384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5" imgW="1384300" imgH="1219200" progId="Word.Document.8">
                  <p:embed/>
                </p:oleObj>
              </mc:Choice>
              <mc:Fallback>
                <p:oleObj r:id="rId5" imgW="1384300" imgH="12192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0238" y="1220788"/>
                        <a:ext cx="1384300" cy="1219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636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5"/>
          <p:cNvSpPr>
            <a:spLocks noChangeArrowheads="1"/>
          </p:cNvSpPr>
          <p:nvPr/>
        </p:nvSpPr>
        <p:spPr bwMode="auto">
          <a:xfrm>
            <a:off x="581025" y="484188"/>
            <a:ext cx="802322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．主要实验器材的选取及作用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测量工具：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测量小车通过的路程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测量小车通过这一段路程所用的时间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金属片的作用：确保小车终点在同一位置，便于计时。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．实验注意事项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斜面的倾角不宜过大也不宜过小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倾角过大会使小车滑行太快，不易测量时间；倾角过小会造成各阶段测出的平均速度太接近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6866" name="矩形 2"/>
          <p:cNvSpPr>
            <a:spLocks noChangeArrowheads="1"/>
          </p:cNvSpPr>
          <p:nvPr/>
        </p:nvSpPr>
        <p:spPr bwMode="auto">
          <a:xfrm>
            <a:off x="2627313" y="1025525"/>
            <a:ext cx="11128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刻度尺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6867" name="矩形 3"/>
          <p:cNvSpPr>
            <a:spLocks noChangeArrowheads="1"/>
          </p:cNvSpPr>
          <p:nvPr/>
        </p:nvSpPr>
        <p:spPr bwMode="auto">
          <a:xfrm>
            <a:off x="7213600" y="1031875"/>
            <a:ext cx="8048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停表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0171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5"/>
          <p:cNvSpPr>
            <a:spLocks noChangeArrowheads="1"/>
          </p:cNvSpPr>
          <p:nvPr/>
        </p:nvSpPr>
        <p:spPr bwMode="auto">
          <a:xfrm>
            <a:off x="581025" y="423863"/>
            <a:ext cx="8023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小车运动距离和时间的测量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头对头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尾对尾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测量，记录时间也应与距离的测量保持同时性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多次测量求平均值的目的是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每次必须使小车从同一高度由静止释放，且金属片位置不变。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．分析实验数据和实验现象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根据实验测量数据计算平均速度。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根据实验数据绘制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s-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­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t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图像。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7890" name="矩形 2"/>
          <p:cNvSpPr>
            <a:spLocks noChangeArrowheads="1"/>
          </p:cNvSpPr>
          <p:nvPr/>
        </p:nvSpPr>
        <p:spPr bwMode="auto">
          <a:xfrm>
            <a:off x="4805363" y="1492250"/>
            <a:ext cx="1422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减小误差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4403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5"/>
          <p:cNvSpPr>
            <a:spLocks noChangeArrowheads="1"/>
          </p:cNvSpPr>
          <p:nvPr/>
        </p:nvSpPr>
        <p:spPr bwMode="auto">
          <a:xfrm>
            <a:off x="581025" y="544513"/>
            <a:ext cx="802322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．交流与反思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小车从斜面顶端到底端做加速直线运动。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小车从斜面顶端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不计摩擦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运动到底端的过程中，重力势能转化为动能。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小车经过终点后才停止计时，导致时间测量值偏大，平均速度测量值偏小。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小车在下滑过程中速度越来越大。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7137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4"/>
          <p:cNvSpPr>
            <a:spLocks noChangeArrowheads="1"/>
          </p:cNvSpPr>
          <p:nvPr/>
        </p:nvSpPr>
        <p:spPr bwMode="auto">
          <a:xfrm>
            <a:off x="565150" y="627063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8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泉州模拟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分】小明在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测量小车的平均速度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的实验中，设计了如图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所示的实验装置：小车从带刻度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分度值为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 cm)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的斜面顶端由静止下滑，图中的圆圈是小车到达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三处时电子表的示数，分别为：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	C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23)(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数字分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别表示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时：分：秒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9938" name="Picture 3" descr="图+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175" y="2859088"/>
            <a:ext cx="3451225" cy="20955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91001055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4"/>
          <p:cNvSpPr>
            <a:spLocks noChangeArrowheads="1"/>
          </p:cNvSpPr>
          <p:nvPr/>
        </p:nvSpPr>
        <p:spPr bwMode="auto">
          <a:xfrm>
            <a:off x="539750" y="595313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该实验是根据公式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进行测量的。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实验中为了方便计时，应使斜面的坡度较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大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实验前必须学会熟练使用电子表，如果让小车过了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点才开始计时，则会使所测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段的平均速度偏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大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0962" name="对象 3"/>
          <p:cNvGraphicFramePr>
            <a:graphicFrameLocks noChangeAspect="1"/>
          </p:cNvGraphicFramePr>
          <p:nvPr/>
        </p:nvGraphicFramePr>
        <p:xfrm>
          <a:off x="3851275" y="436563"/>
          <a:ext cx="1384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1384300" imgH="1219200" progId="Word.Document.8">
                  <p:embed/>
                </p:oleObj>
              </mc:Choice>
              <mc:Fallback>
                <p:oleObj r:id="rId4" imgW="1384300" imgH="12192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1275" y="436563"/>
                        <a:ext cx="1384300" cy="1219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矩形 6"/>
          <p:cNvSpPr>
            <a:spLocks noChangeArrowheads="1"/>
          </p:cNvSpPr>
          <p:nvPr/>
        </p:nvSpPr>
        <p:spPr bwMode="auto">
          <a:xfrm>
            <a:off x="7267575" y="1131888"/>
            <a:ext cx="495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0964" name="矩形 7"/>
          <p:cNvSpPr>
            <a:spLocks noChangeArrowheads="1"/>
          </p:cNvSpPr>
          <p:nvPr/>
        </p:nvSpPr>
        <p:spPr bwMode="auto">
          <a:xfrm>
            <a:off x="1403350" y="3292475"/>
            <a:ext cx="493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大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5794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5"/>
          <p:cNvGrpSpPr/>
          <p:nvPr/>
        </p:nvGrpSpPr>
        <p:grpSpPr>
          <a:xfrm>
            <a:off x="2425700" y="279400"/>
            <a:ext cx="4192588" cy="1992313"/>
            <a:chOff x="1851755" y="1505713"/>
            <a:chExt cx="5440491" cy="2584754"/>
          </a:xfrm>
        </p:grpSpPr>
        <p:grpSp>
          <p:nvGrpSpPr>
            <p:cNvPr id="6146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6147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6148" name="圆角矩形 8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149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50" name="椭圆 21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1" name="椭圆 22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52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53" name="椭圆 19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4" name="椭圆 20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55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6156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6157" name="椭圆 15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8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r>
                    <a:rPr lang="en-US" altLang="zh-CN" sz="2100" b="1" kern="0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sz="2100" b="1" kern="0">
                    <a:solidFill>
                      <a:srgbClr val="00B0F0"/>
                    </a:solidFill>
                    <a:latin typeface="Impact" pitchFamily="34" charset="0"/>
                  </a:endParaRPr>
                </a:p>
              </p:txBody>
            </p:sp>
          </p:grpSp>
          <p:sp>
            <p:nvSpPr>
              <p:cNvPr id="6159" name="文本框 24"/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sz="2700" b="1" kern="0">
                    <a:solidFill>
                      <a:prstClr val="white"/>
                    </a:solidFill>
                    <a:latin typeface="黑体" pitchFamily="49" charset="-122"/>
                    <a:ea typeface="黑体" pitchFamily="49" charset="-122"/>
                  </a:rPr>
                  <a:t>知识梳理</a:t>
                </a:r>
              </a:p>
            </p:txBody>
          </p:sp>
          <p:sp>
            <p:nvSpPr>
              <p:cNvPr id="6160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  <a:ea typeface="宋体"/>
                </a:endParaRPr>
              </a:p>
            </p:txBody>
          </p:sp>
        </p:grpSp>
      </p:grpSp>
      <p:sp>
        <p:nvSpPr>
          <p:cNvPr id="6161" name="矩形 1">
            <a:hlinkClick r:id="rId2" action="ppaction://hlinksldjump"/>
          </p:cNvPr>
          <p:cNvSpPr/>
          <p:nvPr/>
        </p:nvSpPr>
        <p:spPr>
          <a:xfrm>
            <a:off x="1835150" y="1685925"/>
            <a:ext cx="5788025" cy="460375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动与静</a:t>
            </a:r>
          </a:p>
        </p:txBody>
      </p:sp>
      <p:sp>
        <p:nvSpPr>
          <p:cNvPr id="6162" name="矩形 2">
            <a:hlinkClick r:id="rId3" action="ppaction://hlinksldjump"/>
          </p:cNvPr>
          <p:cNvSpPr/>
          <p:nvPr/>
        </p:nvSpPr>
        <p:spPr>
          <a:xfrm>
            <a:off x="1835150" y="2284413"/>
            <a:ext cx="5788025" cy="461962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长度的测量</a:t>
            </a:r>
          </a:p>
        </p:txBody>
      </p:sp>
      <p:pic>
        <p:nvPicPr>
          <p:cNvPr id="6163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130675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64" name="矩形 27">
            <a:hlinkClick r:id="rId6" action="ppaction://hlinksldjump"/>
          </p:cNvPr>
          <p:cNvSpPr/>
          <p:nvPr/>
        </p:nvSpPr>
        <p:spPr>
          <a:xfrm>
            <a:off x="1835150" y="2859088"/>
            <a:ext cx="5788025" cy="460375"/>
          </a:xfrm>
          <a:prstGeom prst="rect">
            <a:avLst/>
          </a:prstGeom>
          <a:solidFill>
            <a:srgbClr val="FFC000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·3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时间的测量</a:t>
            </a:r>
          </a:p>
        </p:txBody>
      </p:sp>
      <p:sp>
        <p:nvSpPr>
          <p:cNvPr id="6165" name="矩形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835150" y="3471863"/>
            <a:ext cx="5788025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·4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误差与错误的区别</a:t>
            </a:r>
          </a:p>
        </p:txBody>
      </p:sp>
      <p:sp>
        <p:nvSpPr>
          <p:cNvPr id="6166" name="矩形 2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836738" y="4130675"/>
            <a:ext cx="5788025" cy="4619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·5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快与慢</a:t>
            </a:r>
          </a:p>
        </p:txBody>
      </p:sp>
    </p:spTree>
    <p:extLst>
      <p:ext uri="{BB962C8B-B14F-4D97-AF65-F5344CB8AC3E}">
        <p14:creationId xmlns:p14="http://schemas.microsoft.com/office/powerpoint/2010/main" val="4263739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  <p:bldP spid="6164" grpId="0" animBg="1"/>
      <p:bldP spid="6165" grpId="0" animBg="1"/>
      <p:bldP spid="61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4"/>
          <p:cNvSpPr>
            <a:spLocks noChangeArrowheads="1"/>
          </p:cNvSpPr>
          <p:nvPr/>
        </p:nvSpPr>
        <p:spPr bwMode="auto">
          <a:xfrm>
            <a:off x="539750" y="952500"/>
            <a:ext cx="802322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小明通过计算得出小车在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段的平均速度为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________m/s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段的平均速度为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________m/s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，整个过程小车的平均速度为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________m/s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86" name="矩形 2"/>
          <p:cNvSpPr>
            <a:spLocks noChangeArrowheads="1"/>
          </p:cNvSpPr>
          <p:nvPr/>
        </p:nvSpPr>
        <p:spPr bwMode="auto">
          <a:xfrm>
            <a:off x="1409700" y="1492250"/>
            <a:ext cx="5699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0.2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1987" name="矩形 3"/>
          <p:cNvSpPr>
            <a:spLocks noChangeArrowheads="1"/>
          </p:cNvSpPr>
          <p:nvPr/>
        </p:nvSpPr>
        <p:spPr bwMode="auto">
          <a:xfrm>
            <a:off x="5802313" y="1492250"/>
            <a:ext cx="5699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0.5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1988" name="矩形 5"/>
          <p:cNvSpPr>
            <a:spLocks noChangeArrowheads="1"/>
          </p:cNvSpPr>
          <p:nvPr/>
        </p:nvSpPr>
        <p:spPr bwMode="auto">
          <a:xfrm>
            <a:off x="4140200" y="2033588"/>
            <a:ext cx="5699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0.3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1989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869051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组合 27"/>
          <p:cNvGrpSpPr/>
          <p:nvPr/>
        </p:nvGrpSpPr>
        <p:grpSpPr>
          <a:xfrm>
            <a:off x="2425700" y="269875"/>
            <a:ext cx="4449763" cy="2085975"/>
            <a:chOff x="2000534" y="2474331"/>
            <a:chExt cx="5723839" cy="2584754"/>
          </a:xfrm>
        </p:grpSpPr>
        <p:grpSp>
          <p:nvGrpSpPr>
            <p:cNvPr id="43010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43011" name="圆角矩形 29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43012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43013" name="椭圆 46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4" name="椭圆 4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015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43016" name="椭圆 44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7" name="椭圆 45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018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43019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43020" name="椭圆 40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1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sz="2100" b="1" kern="0">
                  <a:solidFill>
                    <a:srgbClr val="01ACBE"/>
                  </a:solidFill>
                  <a:latin typeface="Impact" pitchFamily="34" charset="0"/>
                </a:endParaRPr>
              </a:p>
            </p:txBody>
          </p:sp>
        </p:grpSp>
        <p:grpSp>
          <p:nvGrpSpPr>
            <p:cNvPr id="43022" name="组合 34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43023" name="文本框 47"/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福建</a:t>
              </a:r>
              <a:r>
                <a:rPr lang="en-US" altLang="zh-CN"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4</a:t>
              </a:r>
              <a:r>
                <a:rPr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43024" name="组合 1"/>
          <p:cNvGrpSpPr/>
          <p:nvPr/>
        </p:nvGrpSpPr>
        <p:grpSpPr>
          <a:xfrm>
            <a:off x="1592263" y="1924050"/>
            <a:ext cx="542925" cy="547688"/>
            <a:chOff x="1153731" y="1592014"/>
            <a:chExt cx="543166" cy="547688"/>
          </a:xfrm>
        </p:grpSpPr>
        <p:pic>
          <p:nvPicPr>
            <p:cNvPr id="43025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3026" name="矩形 53">
              <a:hlinkClick r:id="rId2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1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43027" name="组合 1"/>
          <p:cNvGrpSpPr/>
          <p:nvPr/>
        </p:nvGrpSpPr>
        <p:grpSpPr>
          <a:xfrm>
            <a:off x="2843213" y="1924050"/>
            <a:ext cx="542925" cy="547688"/>
            <a:chOff x="1153731" y="1592014"/>
            <a:chExt cx="543166" cy="547688"/>
          </a:xfrm>
        </p:grpSpPr>
        <p:pic>
          <p:nvPicPr>
            <p:cNvPr id="43028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3029" name="矩形 32">
              <a:hlinkClick r:id="rId4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2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43030" name="组合 1"/>
          <p:cNvGrpSpPr/>
          <p:nvPr/>
        </p:nvGrpSpPr>
        <p:grpSpPr>
          <a:xfrm>
            <a:off x="4275138" y="1924050"/>
            <a:ext cx="542925" cy="547688"/>
            <a:chOff x="1153731" y="1592014"/>
            <a:chExt cx="543166" cy="547688"/>
          </a:xfrm>
        </p:grpSpPr>
        <p:pic>
          <p:nvPicPr>
            <p:cNvPr id="43031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3032" name="矩形 41">
              <a:hlinkClick r:id="rId5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3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pic>
        <p:nvPicPr>
          <p:cNvPr id="43033" name="Picture 7" descr="C:\Users\Administrator\Desktop\习题课件\返回框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450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3034" name="组合 1"/>
          <p:cNvGrpSpPr/>
          <p:nvPr/>
        </p:nvGrpSpPr>
        <p:grpSpPr>
          <a:xfrm>
            <a:off x="5730875" y="1924050"/>
            <a:ext cx="542925" cy="547688"/>
            <a:chOff x="1153731" y="1592014"/>
            <a:chExt cx="543166" cy="547688"/>
          </a:xfrm>
        </p:grpSpPr>
        <p:pic>
          <p:nvPicPr>
            <p:cNvPr id="43035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3036" name="矩形 55">
              <a:hlinkClick r:id="rId8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4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43037" name="组合 1"/>
          <p:cNvGrpSpPr/>
          <p:nvPr/>
        </p:nvGrpSpPr>
        <p:grpSpPr>
          <a:xfrm>
            <a:off x="7124700" y="1924050"/>
            <a:ext cx="542925" cy="547688"/>
            <a:chOff x="1153731" y="1592014"/>
            <a:chExt cx="543166" cy="547688"/>
          </a:xfrm>
        </p:grpSpPr>
        <p:pic>
          <p:nvPicPr>
            <p:cNvPr id="43038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3039" name="矩形 58">
              <a:hlinkClick r:id="rId9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5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43040" name="组合 1"/>
          <p:cNvGrpSpPr/>
          <p:nvPr/>
        </p:nvGrpSpPr>
        <p:grpSpPr>
          <a:xfrm>
            <a:off x="1585913" y="3003550"/>
            <a:ext cx="542925" cy="547688"/>
            <a:chOff x="1153731" y="1592014"/>
            <a:chExt cx="543166" cy="547688"/>
          </a:xfrm>
        </p:grpSpPr>
        <p:pic>
          <p:nvPicPr>
            <p:cNvPr id="43041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3042" name="矩形 61">
              <a:hlinkClick r:id="rId10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6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43043" name="组合 1"/>
          <p:cNvGrpSpPr/>
          <p:nvPr/>
        </p:nvGrpSpPr>
        <p:grpSpPr>
          <a:xfrm>
            <a:off x="2876550" y="3003550"/>
            <a:ext cx="542925" cy="547688"/>
            <a:chOff x="1153731" y="1592014"/>
            <a:chExt cx="543166" cy="547688"/>
          </a:xfrm>
        </p:grpSpPr>
        <p:pic>
          <p:nvPicPr>
            <p:cNvPr id="43044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3045" name="矩形 64">
              <a:hlinkClick r:id="rId11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7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59926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4"/>
          <p:cNvSpPr>
            <a:spLocks noChangeArrowheads="1"/>
          </p:cNvSpPr>
          <p:nvPr/>
        </p:nvSpPr>
        <p:spPr bwMode="auto">
          <a:xfrm>
            <a:off x="565150" y="555625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分】如图所示测量硬币直径的做法中，正确的是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4613" y="1347788"/>
            <a:ext cx="5053012" cy="36258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4035" name="矩形 3"/>
          <p:cNvSpPr>
            <a:spLocks noChangeArrowheads="1"/>
          </p:cNvSpPr>
          <p:nvPr/>
        </p:nvSpPr>
        <p:spPr bwMode="auto">
          <a:xfrm>
            <a:off x="2508250" y="1120775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C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4036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060765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4"/>
          <p:cNvSpPr>
            <a:spLocks noChangeArrowheads="1"/>
          </p:cNvSpPr>
          <p:nvPr/>
        </p:nvSpPr>
        <p:spPr bwMode="auto">
          <a:xfrm>
            <a:off x="565150" y="627063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2018·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分】如图是穿行在餐厅的机器人端着托盘送餐的情景。若认为机器人是静止的，则选择的参照物是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25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．地面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</a:p>
          <a:p>
            <a:pPr marL="357505" indent="25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．托盘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25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．餐桌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</a:p>
          <a:p>
            <a:pPr marL="357505" indent="25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．墙壁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0200" y="1862138"/>
            <a:ext cx="2076450" cy="25812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5059" name="矩形 3"/>
          <p:cNvSpPr>
            <a:spLocks noChangeArrowheads="1"/>
          </p:cNvSpPr>
          <p:nvPr/>
        </p:nvSpPr>
        <p:spPr bwMode="auto">
          <a:xfrm>
            <a:off x="1884363" y="1720850"/>
            <a:ext cx="390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B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5060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836958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4"/>
          <p:cNvSpPr>
            <a:spLocks noChangeArrowheads="1"/>
          </p:cNvSpPr>
          <p:nvPr/>
        </p:nvSpPr>
        <p:spPr bwMode="auto">
          <a:xfrm>
            <a:off x="565150" y="668338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厦门质检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分】如图所示，厦门空中自行车道的护栏高度为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1.3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米，车道离地面的高度最接近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25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 m  </a:t>
            </a:r>
          </a:p>
          <a:p>
            <a:pPr marL="357505" indent="25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 m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25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7 m  </a:t>
            </a:r>
          </a:p>
          <a:p>
            <a:pPr marL="357505" indent="25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9 m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608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5825" y="1924050"/>
            <a:ext cx="2986088" cy="21812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6083" name="矩形 3"/>
          <p:cNvSpPr>
            <a:spLocks noChangeArrowheads="1"/>
          </p:cNvSpPr>
          <p:nvPr/>
        </p:nvSpPr>
        <p:spPr bwMode="auto">
          <a:xfrm>
            <a:off x="7494588" y="1203325"/>
            <a:ext cx="390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B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6084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137832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4"/>
          <p:cNvSpPr>
            <a:spLocks noChangeArrowheads="1"/>
          </p:cNvSpPr>
          <p:nvPr/>
        </p:nvSpPr>
        <p:spPr bwMode="auto">
          <a:xfrm>
            <a:off x="522288" y="365125"/>
            <a:ext cx="80232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泉州模拟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分】课外活动时，小明和小华均在操场上沿直线跑道跑步训练。在某次训练中，他们通过的路程和时间变化的图像如图所示，则下列说法正确的是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25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．两人都做匀速直线运动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25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．两人都不是做匀速直线运动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25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．前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 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内，小华跑得快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25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．全程中，小华的平均速度大于小明的平均速度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7106" name="Picture 3" descr="图+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25" y="2128838"/>
            <a:ext cx="2097088" cy="2068512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09037001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4"/>
          <p:cNvSpPr>
            <a:spLocks noChangeArrowheads="1"/>
          </p:cNvSpPr>
          <p:nvPr/>
        </p:nvSpPr>
        <p:spPr bwMode="auto">
          <a:xfrm>
            <a:off x="468313" y="436563"/>
            <a:ext cx="820737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点拨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由图像可知，小明的路程和时间关系图像是一条过原点直线，表明路程和时间成正比，所以小明做的是匀速直线运动；而小华的路程和时间关系图像是一条曲线，表明路程和时间不成正比，所以小华做的是变速直线运动，故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错误；两人跑的全程都为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40 m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，而且他们所用的时间都为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8 s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，所以他们在全程中的平均速度都为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5 m/s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，故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错误；在前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2 s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内，小华运动的距离比小明长，所以小华跑得较快，故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正确。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8130" name="矩形 2"/>
          <p:cNvSpPr/>
          <p:nvPr/>
        </p:nvSpPr>
        <p:spPr>
          <a:xfrm>
            <a:off x="1763713" y="4298950"/>
            <a:ext cx="2736850" cy="576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答案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C</a:t>
            </a:r>
            <a:endParaRPr sz="2400" b="1" kern="0">
              <a:solidFill>
                <a:srgbClr val="C00000"/>
              </a:solidFill>
              <a:latin typeface="Times New Roman" panose="02020603050405020304" pitchFamily="18" charset="0"/>
              <a:ea typeface="Times New Roman" pitchFamily="18" charset="0"/>
            </a:endParaRPr>
          </a:p>
        </p:txBody>
      </p:sp>
      <p:pic>
        <p:nvPicPr>
          <p:cNvPr id="48131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41325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4"/>
          <p:cNvSpPr>
            <a:spLocks noChangeArrowheads="1"/>
          </p:cNvSpPr>
          <p:nvPr/>
        </p:nvSpPr>
        <p:spPr bwMode="auto">
          <a:xfrm>
            <a:off x="565150" y="617538"/>
            <a:ext cx="8023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2017·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福建节选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月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日，货运飞船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天舟一号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与空间实验室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天宫二号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成功对接后，以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天宫二号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为参照物，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天舟一号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处于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状态。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0178" name="矩形 3"/>
          <p:cNvSpPr>
            <a:spLocks noChangeArrowheads="1"/>
          </p:cNvSpPr>
          <p:nvPr/>
        </p:nvSpPr>
        <p:spPr bwMode="auto">
          <a:xfrm>
            <a:off x="4643438" y="1652588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静止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0179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872281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4"/>
          <p:cNvSpPr>
            <a:spLocks noChangeArrowheads="1"/>
          </p:cNvSpPr>
          <p:nvPr/>
        </p:nvSpPr>
        <p:spPr bwMode="auto">
          <a:xfrm>
            <a:off x="565150" y="617538"/>
            <a:ext cx="8023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泉州惠安校级模拟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分】如图所示。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如图所示，秒表的读数为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________s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图中物体的长度是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________cm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2226" name="Picture 4" descr="一改+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88" y="2284413"/>
            <a:ext cx="5092700" cy="19558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2227" name="矩形 6"/>
          <p:cNvSpPr>
            <a:spLocks noChangeArrowheads="1"/>
          </p:cNvSpPr>
          <p:nvPr/>
        </p:nvSpPr>
        <p:spPr bwMode="auto">
          <a:xfrm>
            <a:off x="4702175" y="1131888"/>
            <a:ext cx="8778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337.5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2228" name="矩形 7"/>
          <p:cNvSpPr>
            <a:spLocks noChangeArrowheads="1"/>
          </p:cNvSpPr>
          <p:nvPr/>
        </p:nvSpPr>
        <p:spPr bwMode="auto">
          <a:xfrm>
            <a:off x="3776663" y="1689100"/>
            <a:ext cx="723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3.15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2229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221041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矩形 4"/>
          <p:cNvSpPr>
            <a:spLocks noChangeArrowheads="1"/>
          </p:cNvSpPr>
          <p:nvPr/>
        </p:nvSpPr>
        <p:spPr bwMode="auto">
          <a:xfrm>
            <a:off x="565150" y="771525"/>
            <a:ext cx="80232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7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龙岩质检节选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年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月，商用磁浮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2.0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版列车完成时速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160 km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的达速测试，标志中国自主磁悬浮技术在中速领域的攻关取得重大成功。若大巴车以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80 km/h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的平均速度从厦门机场开至龙岩共用时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 h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，则用此商用磁浮列车行驶同样的路程，至少需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________h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3250" name="矩形 6"/>
          <p:cNvSpPr>
            <a:spLocks noChangeArrowheads="1"/>
          </p:cNvSpPr>
          <p:nvPr/>
        </p:nvSpPr>
        <p:spPr bwMode="auto">
          <a:xfrm>
            <a:off x="6883400" y="2932113"/>
            <a:ext cx="568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7.1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3251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325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010900" y="12649200"/>
            <a:ext cx="3429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610261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1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动与静</a:t>
            </a:r>
          </a:p>
        </p:txBody>
      </p:sp>
      <p:pic>
        <p:nvPicPr>
          <p:cNvPr id="7170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875" y="1276350"/>
            <a:ext cx="554038" cy="31956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1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2225" y="1058863"/>
            <a:ext cx="6248400" cy="9779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2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8738" y="3003550"/>
            <a:ext cx="301625" cy="16986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3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4350" y="1995488"/>
            <a:ext cx="4622800" cy="28543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4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40"/>
          <a:stretch>
            <a:fillRect/>
          </a:stretch>
        </p:blipFill>
        <p:spPr>
          <a:xfrm>
            <a:off x="1619250" y="2066925"/>
            <a:ext cx="193675" cy="29194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5" name="矩形 1"/>
          <p:cNvSpPr/>
          <p:nvPr/>
        </p:nvSpPr>
        <p:spPr>
          <a:xfrm>
            <a:off x="6145213" y="1133475"/>
            <a:ext cx="752475" cy="430213"/>
          </a:xfrm>
          <a:prstGeom prst="rect">
            <a:avLst/>
          </a:prstGeom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200" b="1" kern="0">
                <a:solidFill>
                  <a:srgbClr val="C00000"/>
                </a:solidFill>
                <a:latin typeface="Times New Roman"/>
              </a:rPr>
              <a:t>位置</a:t>
            </a:r>
            <a:endParaRPr sz="2200" kern="0">
              <a:solidFill>
                <a:prstClr val="black"/>
              </a:solidFill>
            </a:endParaRPr>
          </a:p>
        </p:txBody>
      </p:sp>
      <p:sp>
        <p:nvSpPr>
          <p:cNvPr id="7176" name="矩形 11"/>
          <p:cNvSpPr/>
          <p:nvPr/>
        </p:nvSpPr>
        <p:spPr>
          <a:xfrm>
            <a:off x="1905000" y="2378075"/>
            <a:ext cx="1319213" cy="4302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200" b="1" kern="0">
                <a:solidFill>
                  <a:srgbClr val="C00000"/>
                </a:solidFill>
                <a:latin typeface="Times New Roman" pitchFamily="18" charset="0"/>
              </a:rPr>
              <a:t>参照标准</a:t>
            </a:r>
            <a:endParaRPr sz="2200" kern="0">
              <a:solidFill>
                <a:prstClr val="black"/>
              </a:solidFill>
            </a:endParaRPr>
          </a:p>
        </p:txBody>
      </p:sp>
      <p:sp>
        <p:nvSpPr>
          <p:cNvPr id="7177" name="矩形 12"/>
          <p:cNvSpPr/>
          <p:nvPr/>
        </p:nvSpPr>
        <p:spPr>
          <a:xfrm>
            <a:off x="5207000" y="3962400"/>
            <a:ext cx="752475" cy="4302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200" b="1" kern="0">
                <a:solidFill>
                  <a:srgbClr val="C00000"/>
                </a:solidFill>
                <a:latin typeface="Times New Roman" pitchFamily="18" charset="0"/>
              </a:rPr>
              <a:t>地面</a:t>
            </a:r>
            <a:endParaRPr sz="22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44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2450" y="700088"/>
            <a:ext cx="4481513" cy="35274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8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6988" y="1746250"/>
            <a:ext cx="365125" cy="20526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40"/>
          <a:stretch>
            <a:fillRect/>
          </a:stretch>
        </p:blipFill>
        <p:spPr>
          <a:xfrm>
            <a:off x="1654175" y="881063"/>
            <a:ext cx="222250" cy="33464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0" name="矩形 14"/>
          <p:cNvSpPr/>
          <p:nvPr/>
        </p:nvSpPr>
        <p:spPr>
          <a:xfrm>
            <a:off x="2195513" y="1514475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运动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1" name="矩形 15"/>
          <p:cNvSpPr/>
          <p:nvPr/>
        </p:nvSpPr>
        <p:spPr>
          <a:xfrm>
            <a:off x="2484438" y="198120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静止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2" name="矩形 16"/>
          <p:cNvSpPr/>
          <p:nvPr/>
        </p:nvSpPr>
        <p:spPr>
          <a:xfrm>
            <a:off x="2051050" y="3328988"/>
            <a:ext cx="111283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参照物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9223" name="Picture 7" descr="C:\Users\Administrator\Desktop\习题课件\返回框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366274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388" y="1058863"/>
            <a:ext cx="6188075" cy="38560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6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2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长度的测量</a:t>
            </a:r>
          </a:p>
        </p:txBody>
      </p:sp>
      <p:sp>
        <p:nvSpPr>
          <p:cNvPr id="11267" name="矩形 4"/>
          <p:cNvSpPr/>
          <p:nvPr/>
        </p:nvSpPr>
        <p:spPr>
          <a:xfrm>
            <a:off x="3273425" y="966788"/>
            <a:ext cx="4953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米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1268" name="矩形 5"/>
          <p:cNvSpPr/>
          <p:nvPr/>
        </p:nvSpPr>
        <p:spPr>
          <a:xfrm>
            <a:off x="3714750" y="3079750"/>
            <a:ext cx="59531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10</a:t>
            </a:r>
            <a:r>
              <a:rPr lang="en-US" altLang="zh-CN" sz="2400" b="1" kern="0" baseline="30000">
                <a:solidFill>
                  <a:srgbClr val="C00000"/>
                </a:solidFill>
                <a:latin typeface="Times New Roman" pitchFamily="18" charset="0"/>
              </a:rPr>
              <a:t>3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1269" name="矩形 6"/>
          <p:cNvSpPr/>
          <p:nvPr/>
        </p:nvSpPr>
        <p:spPr>
          <a:xfrm>
            <a:off x="5489575" y="3079750"/>
            <a:ext cx="49212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10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1270" name="矩形 7"/>
          <p:cNvSpPr/>
          <p:nvPr/>
        </p:nvSpPr>
        <p:spPr>
          <a:xfrm>
            <a:off x="1908175" y="3541713"/>
            <a:ext cx="64611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100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1271" name="矩形 8"/>
          <p:cNvSpPr/>
          <p:nvPr/>
        </p:nvSpPr>
        <p:spPr>
          <a:xfrm>
            <a:off x="3208338" y="3559175"/>
            <a:ext cx="59531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10</a:t>
            </a:r>
            <a:r>
              <a:rPr lang="en-US" altLang="zh-CN" sz="2400" b="1" kern="0" baseline="30000">
                <a:solidFill>
                  <a:srgbClr val="C00000"/>
                </a:solidFill>
                <a:latin typeface="Times New Roman" pitchFamily="18" charset="0"/>
              </a:rPr>
              <a:t>3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1272" name="矩形 10"/>
          <p:cNvSpPr/>
          <p:nvPr/>
        </p:nvSpPr>
        <p:spPr>
          <a:xfrm>
            <a:off x="4481513" y="3559175"/>
            <a:ext cx="59531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10</a:t>
            </a:r>
            <a:r>
              <a:rPr lang="en-US" altLang="zh-CN" sz="2400" b="1" kern="0" baseline="30000">
                <a:solidFill>
                  <a:srgbClr val="C00000"/>
                </a:solidFill>
                <a:latin typeface="Times New Roman" pitchFamily="18" charset="0"/>
              </a:rPr>
              <a:t>6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1273" name="矩形 11"/>
          <p:cNvSpPr/>
          <p:nvPr/>
        </p:nvSpPr>
        <p:spPr>
          <a:xfrm>
            <a:off x="5842000" y="3570288"/>
            <a:ext cx="59531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10</a:t>
            </a:r>
            <a:r>
              <a:rPr lang="en-US" altLang="zh-CN" sz="2400" b="1" kern="0" baseline="30000">
                <a:solidFill>
                  <a:srgbClr val="C00000"/>
                </a:solidFill>
                <a:latin typeface="Times New Roman" pitchFamily="18" charset="0"/>
              </a:rPr>
              <a:t>9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91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  <p:bldP spid="11272" grpId="0"/>
      <p:bldP spid="11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063" y="423863"/>
            <a:ext cx="6380162" cy="42021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14" name="矩形 2"/>
          <p:cNvSpPr/>
          <p:nvPr/>
        </p:nvSpPr>
        <p:spPr>
          <a:xfrm>
            <a:off x="5245100" y="2201863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垂直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3315" name="矩形 3"/>
          <p:cNvSpPr/>
          <p:nvPr/>
        </p:nvSpPr>
        <p:spPr>
          <a:xfrm>
            <a:off x="3568700" y="4100513"/>
            <a:ext cx="265906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多次测量取平均值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3316" name="矩形 6"/>
          <p:cNvSpPr/>
          <p:nvPr/>
        </p:nvSpPr>
        <p:spPr>
          <a:xfrm>
            <a:off x="4427538" y="2928938"/>
            <a:ext cx="111283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估读值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13317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580180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88" y="1131888"/>
            <a:ext cx="6859587" cy="3135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2" name="矩形 2"/>
          <p:cNvSpPr/>
          <p:nvPr/>
        </p:nvSpPr>
        <p:spPr>
          <a:xfrm>
            <a:off x="3862388" y="1071563"/>
            <a:ext cx="49371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秒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15363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4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3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时间的测量</a:t>
            </a:r>
          </a:p>
        </p:txBody>
      </p:sp>
      <p:sp>
        <p:nvSpPr>
          <p:cNvPr id="15365" name="矩形 6"/>
          <p:cNvSpPr/>
          <p:nvPr/>
        </p:nvSpPr>
        <p:spPr>
          <a:xfrm>
            <a:off x="4294188" y="2520950"/>
            <a:ext cx="49371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60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5366" name="矩形 7"/>
          <p:cNvSpPr/>
          <p:nvPr/>
        </p:nvSpPr>
        <p:spPr>
          <a:xfrm>
            <a:off x="6021388" y="2520950"/>
            <a:ext cx="801687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3600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5367" name="矩形 8"/>
          <p:cNvSpPr/>
          <p:nvPr/>
        </p:nvSpPr>
        <p:spPr>
          <a:xfrm>
            <a:off x="3203575" y="3005138"/>
            <a:ext cx="49212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60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70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/>
      <p:bldP spid="15366" grpId="0"/>
      <p:bldP spid="153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4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误差与错误的区别</a:t>
            </a:r>
          </a:p>
        </p:txBody>
      </p:sp>
      <p:graphicFrame>
        <p:nvGraphicFramePr>
          <p:cNvPr id="17410" name="表格 4"/>
          <p:cNvGraphicFramePr>
            <a:graphicFrameLocks noGrp="1"/>
          </p:cNvGraphicFramePr>
          <p:nvPr/>
        </p:nvGraphicFramePr>
        <p:xfrm>
          <a:off x="539750" y="1203325"/>
          <a:ext cx="8280399" cy="3384550"/>
        </p:xfrm>
        <a:graphic>
          <a:graphicData uri="http://schemas.openxmlformats.org/drawingml/2006/table">
            <a:tbl>
              <a:tblPr/>
              <a:tblGrid>
                <a:gridCol w="898525"/>
                <a:gridCol w="2297112"/>
                <a:gridCol w="1816100"/>
                <a:gridCol w="3268662"/>
              </a:tblGrid>
              <a:tr h="6858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lnSpc>
                          <a:spcPct val="114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7676" marR="1767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lnSpc>
                          <a:spcPct val="114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产生原因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7676" marR="1767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lnSpc>
                          <a:spcPct val="114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可否避免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7676" marR="1767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lnSpc>
                          <a:spcPct val="114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减小或避免的方法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7676" marR="1767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3287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lnSpc>
                          <a:spcPct val="114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误差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7676" marR="1767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lnSpc>
                          <a:spcPct val="114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实验方法不完善；仪器不精密；估读有偏差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7676" marR="1767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lnSpc>
                          <a:spcPct val="114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不可避免，只能减小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7676" marR="1767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lnSpc>
                          <a:spcPct val="114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多次测量求平均值；选用精密度更高的测量工具；改进测量方法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7676" marR="1767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3700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538162" lvl="0" indent="-538162" algn="ctr">
                        <a:lnSpc>
                          <a:spcPct val="114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错误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7676" marR="1767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88900" lvl="0" indent="-88900">
                        <a:lnSpc>
                          <a:spcPct val="114000"/>
                        </a:lnSpc>
                        <a:spcAft>
                          <a:spcPct val="0"/>
                        </a:spcAft>
                        <a:tabLst>
                          <a:tab pos="0" algn="l"/>
                        </a:tabLs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不遵守仪器的使用规则，读数、记录结果时粗心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7676" marR="1767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lnSpc>
                          <a:spcPct val="114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可以避免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7676" marR="1767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lnSpc>
                          <a:spcPct val="114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 panose="02020603050405020304"/>
                          <a:ea typeface="宋体" pitchFamily="2" charset="-122"/>
                        </a:rPr>
                        <a:t>按照正确的方法测量，正确读数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7676" marR="1767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432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40846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506296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全屏显示(16:9)</PresentationFormat>
  <Paragraphs>209</Paragraphs>
  <Slides>39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2" baseType="lpstr">
      <vt:lpstr>Office 主题</vt:lpstr>
      <vt:lpstr>2_自定义设计方案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2021-03-14T01:54:00Z</dcterms:created>
  <dcterms:modified xsi:type="dcterms:W3CDTF">2021-03-14T01:55:11Z</dcterms:modified>
</cp:coreProperties>
</file>